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2" r:id="rId12"/>
    <p:sldId id="264" r:id="rId13"/>
    <p:sldId id="265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E75F72-D496-0D6C-5419-8D10856AD068}" v="1" dt="2022-10-18T18:22:51.005"/>
    <p1510:client id="{4B31D36F-E0BE-66E1-90DD-F5090EE3E5F3}" v="96" dt="2022-10-12T11:30:08.511"/>
    <p1510:client id="{7FC8983D-9DFE-C0F7-D74A-D89E96A4FF3F}" v="1087" dt="2022-10-12T14:19:55.877"/>
    <p1510:client id="{8F09C955-314C-41EF-C595-C96A9F57239B}" v="9" dt="2022-10-12T11:10:38.287"/>
    <p1510:client id="{A0D11E27-FDA3-6F72-AE63-C0DAC6DE9B9D}" v="132" dt="2022-10-12T11:36:42.043"/>
    <p1510:client id="{B381F406-D8ED-877F-07F1-B2468E6E33D9}" v="7" dt="2022-10-17T14:56:14.568"/>
    <p1510:client id="{BA744EDA-F1BF-22C7-A393-7C0AD810A173}" v="21" dt="2022-10-17T13:15:14.953"/>
    <p1510:client id="{C88CA8A9-973B-A046-9E40-7EFF7F34DE1E}" v="1" dt="2022-10-12T19:39:51.080"/>
    <p1510:client id="{E3045ED7-2EAD-033F-1D0A-12A59B0E6F5F}" v="261" dt="2022-10-12T12:12:40.0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9"/>
  </p:normalViewPr>
  <p:slideViewPr>
    <p:cSldViewPr snapToGrid="0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206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875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97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10/18/22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982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10/18/22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60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10/18/22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582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10/18/22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096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10/18/22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87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10/18/22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267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10/18/22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687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279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3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713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10/18/22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307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10/18/22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404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011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859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10/18/22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61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crockerchronicle.blogspot.com/2011/09/are-big-families-more-fu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hyperlink" Target="https://movingwalls.org/moving-walls/8/no-place-children-voices-juvenile-detention.html" TargetMode="External"/><Relationship Id="rId4" Type="http://schemas.openxmlformats.org/officeDocument/2006/relationships/image" Target="../media/image3.jpeg"/><Relationship Id="rId9" Type="http://schemas.openxmlformats.org/officeDocument/2006/relationships/hyperlink" Target="https://creativecommons.org/licenses/by-nc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open.maricopa.edu/devpsych/chapter/chapter-7-adolescence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3175" y="504522"/>
            <a:ext cx="11178363" cy="663546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>
                <a:latin typeface="Arial"/>
                <a:cs typeface="Arial"/>
              </a:rPr>
              <a:t>GROUP NAME </a:t>
            </a:r>
            <a:br>
              <a:rPr lang="en-US" sz="2000" dirty="0">
                <a:latin typeface="Arial"/>
                <a:cs typeface="Arial"/>
              </a:rPr>
            </a:br>
            <a:r>
              <a:rPr lang="en-US" sz="2000" dirty="0">
                <a:latin typeface="Arial"/>
                <a:cs typeface="Arial"/>
              </a:rPr>
              <a:t>ANTHONIA AKPAN: 2026998 </a:t>
            </a:r>
            <a:br>
              <a:rPr lang="en-US" sz="2000" dirty="0">
                <a:latin typeface="Arial"/>
                <a:cs typeface="Arial"/>
              </a:rPr>
            </a:br>
            <a:r>
              <a:rPr lang="en-US" sz="2000" dirty="0">
                <a:latin typeface="Arial"/>
                <a:cs typeface="Arial"/>
              </a:rPr>
              <a:t>SOCORRO ALAM: 2029042   </a:t>
            </a:r>
            <a:endParaRPr lang="en-US" sz="2000" dirty="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>
                <a:latin typeface="Arial"/>
                <a:cs typeface="Arial"/>
              </a:rPr>
              <a:t>LECTURER          :RACHEAL RIVERS</a:t>
            </a:r>
            <a:endParaRPr lang="en-US" sz="2000" dirty="0">
              <a:latin typeface="Arial"/>
              <a:ea typeface="+mj-lt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>
                <a:latin typeface="Arial"/>
                <a:cs typeface="Arial"/>
              </a:rPr>
              <a:t>MODULE CODE: BMHP 5004 - BIRM</a:t>
            </a:r>
            <a:endParaRPr lang="en-US" sz="2000" dirty="0">
              <a:latin typeface="Arial"/>
              <a:ea typeface="+mj-lt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00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>
                <a:latin typeface="Arial"/>
                <a:cs typeface="Arial"/>
              </a:rPr>
              <a:t>MODULE TITLE: CHILDREN, YOUNG PEOPLE AND FAMILIES</a:t>
            </a:r>
            <a:endParaRPr lang="en-US" sz="2000" dirty="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000"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2000" dirty="0">
                <a:latin typeface="Arial"/>
                <a:cs typeface="Arial"/>
              </a:rPr>
              <a:t>ASSIGNMENT TITLE:  PRESENTATION  FAMILY B</a:t>
            </a:r>
            <a:endParaRPr lang="en-GB" sz="2000" dirty="0">
              <a:latin typeface="Arial"/>
              <a:ea typeface="+mj-lt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000">
              <a:latin typeface="Arial"/>
              <a:cs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000">
              <a:latin typeface="Arial"/>
              <a:ea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EC030789-C525-4D1D-90A0-F48C14A76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1BD0F81-508F-4C6D-9938-C58CC2138A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id="{49081238-0806-4285-968F-ACFC0C0FB9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80CAB4C1-E9FF-4C37-92FA-28BED3B88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BD7060D-8DA2-4400-86F1-6A988F0E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91000"/>
                  <a:satMod val="164000"/>
                  <a:lumMod val="74000"/>
                </a:schemeClr>
                <a:schemeClr val="dk2">
                  <a:hueMod val="124000"/>
                  <a:satMod val="140000"/>
                  <a:lumMod val="14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6E6678A-6101-4D77-8A14-5F70FBDB6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67924567-0A95-B8B1-8F54-A5CFF4F2D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9" y="0"/>
            <a:ext cx="3557016" cy="2667761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7" name="Picture 6" descr="A person standing in a hallway&#10;&#10;Description automatically generated with medium confidence">
            <a:extLst>
              <a:ext uri="{FF2B5EF4-FFF2-40B4-BE49-F238E27FC236}">
                <a16:creationId xmlns:a16="http://schemas.microsoft.com/office/drawing/2014/main" id="{40F0A8BD-1CC7-73D8-879A-7E6CBE992A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62654" y="72893"/>
            <a:ext cx="3557016" cy="2374308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15" name="Picture 1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F0BA1CBA-EDA5-C19D-DC1D-459EA69CF5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390670" y="138303"/>
            <a:ext cx="3557016" cy="2374308"/>
          </a:xfrm>
          <a:prstGeom prst="roundRect">
            <a:avLst>
              <a:gd name="adj" fmla="val 1858"/>
            </a:avLst>
          </a:prstGeom>
          <a:effectLst/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AFA4E1D0-9351-4451-B0A0-51BEA42D8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0D052C5D-4E47-47F1-96A6-5251FAAED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133850"/>
            <a:ext cx="11277600" cy="2250018"/>
          </a:xfrm>
          <a:custGeom>
            <a:avLst/>
            <a:gdLst>
              <a:gd name="connsiteX0" fmla="*/ 5264150 w 11277600"/>
              <a:gd name="connsiteY0" fmla="*/ 0 h 2250018"/>
              <a:gd name="connsiteX1" fmla="*/ 5499100 w 11277600"/>
              <a:gd name="connsiteY1" fmla="*/ 1588 h 2250018"/>
              <a:gd name="connsiteX2" fmla="*/ 5730875 w 11277600"/>
              <a:gd name="connsiteY2" fmla="*/ 1588 h 2250018"/>
              <a:gd name="connsiteX3" fmla="*/ 5961063 w 11277600"/>
              <a:gd name="connsiteY3" fmla="*/ 4763 h 2250018"/>
              <a:gd name="connsiteX4" fmla="*/ 6186488 w 11277600"/>
              <a:gd name="connsiteY4" fmla="*/ 9525 h 2250018"/>
              <a:gd name="connsiteX5" fmla="*/ 6410325 w 11277600"/>
              <a:gd name="connsiteY5" fmla="*/ 14288 h 2250018"/>
              <a:gd name="connsiteX6" fmla="*/ 6629400 w 11277600"/>
              <a:gd name="connsiteY6" fmla="*/ 19050 h 2250018"/>
              <a:gd name="connsiteX7" fmla="*/ 6846888 w 11277600"/>
              <a:gd name="connsiteY7" fmla="*/ 26988 h 2250018"/>
              <a:gd name="connsiteX8" fmla="*/ 7061200 w 11277600"/>
              <a:gd name="connsiteY8" fmla="*/ 34925 h 2250018"/>
              <a:gd name="connsiteX9" fmla="*/ 7270750 w 11277600"/>
              <a:gd name="connsiteY9" fmla="*/ 42863 h 2250018"/>
              <a:gd name="connsiteX10" fmla="*/ 7680325 w 11277600"/>
              <a:gd name="connsiteY10" fmla="*/ 63500 h 2250018"/>
              <a:gd name="connsiteX11" fmla="*/ 8072438 w 11277600"/>
              <a:gd name="connsiteY11" fmla="*/ 85725 h 2250018"/>
              <a:gd name="connsiteX12" fmla="*/ 8448675 w 11277600"/>
              <a:gd name="connsiteY12" fmla="*/ 109538 h 2250018"/>
              <a:gd name="connsiteX13" fmla="*/ 8805862 w 11277600"/>
              <a:gd name="connsiteY13" fmla="*/ 134938 h 2250018"/>
              <a:gd name="connsiteX14" fmla="*/ 9145588 w 11277600"/>
              <a:gd name="connsiteY14" fmla="*/ 161925 h 2250018"/>
              <a:gd name="connsiteX15" fmla="*/ 9461500 w 11277600"/>
              <a:gd name="connsiteY15" fmla="*/ 190500 h 2250018"/>
              <a:gd name="connsiteX16" fmla="*/ 9758362 w 11277600"/>
              <a:gd name="connsiteY16" fmla="*/ 219075 h 2250018"/>
              <a:gd name="connsiteX17" fmla="*/ 10031412 w 11277600"/>
              <a:gd name="connsiteY17" fmla="*/ 247650 h 2250018"/>
              <a:gd name="connsiteX18" fmla="*/ 10282238 w 11277600"/>
              <a:gd name="connsiteY18" fmla="*/ 274638 h 2250018"/>
              <a:gd name="connsiteX19" fmla="*/ 10504488 w 11277600"/>
              <a:gd name="connsiteY19" fmla="*/ 300038 h 2250018"/>
              <a:gd name="connsiteX20" fmla="*/ 10704512 w 11277600"/>
              <a:gd name="connsiteY20" fmla="*/ 323850 h 2250018"/>
              <a:gd name="connsiteX21" fmla="*/ 10874375 w 11277600"/>
              <a:gd name="connsiteY21" fmla="*/ 344488 h 2250018"/>
              <a:gd name="connsiteX22" fmla="*/ 11015662 w 11277600"/>
              <a:gd name="connsiteY22" fmla="*/ 363538 h 2250018"/>
              <a:gd name="connsiteX23" fmla="*/ 11210925 w 11277600"/>
              <a:gd name="connsiteY23" fmla="*/ 390525 h 2250018"/>
              <a:gd name="connsiteX24" fmla="*/ 11277600 w 11277600"/>
              <a:gd name="connsiteY24" fmla="*/ 400050 h 2250018"/>
              <a:gd name="connsiteX25" fmla="*/ 11277600 w 11277600"/>
              <a:gd name="connsiteY25" fmla="*/ 2250018 h 2250018"/>
              <a:gd name="connsiteX26" fmla="*/ 0 w 11277600"/>
              <a:gd name="connsiteY26" fmla="*/ 2250018 h 2250018"/>
              <a:gd name="connsiteX27" fmla="*/ 0 w 11277600"/>
              <a:gd name="connsiteY27" fmla="*/ 398463 h 2250018"/>
              <a:gd name="connsiteX28" fmla="*/ 255588 w 11277600"/>
              <a:gd name="connsiteY28" fmla="*/ 358775 h 2250018"/>
              <a:gd name="connsiteX29" fmla="*/ 511175 w 11277600"/>
              <a:gd name="connsiteY29" fmla="*/ 320675 h 2250018"/>
              <a:gd name="connsiteX30" fmla="*/ 766762 w 11277600"/>
              <a:gd name="connsiteY30" fmla="*/ 284163 h 2250018"/>
              <a:gd name="connsiteX31" fmla="*/ 1023938 w 11277600"/>
              <a:gd name="connsiteY31" fmla="*/ 252413 h 2250018"/>
              <a:gd name="connsiteX32" fmla="*/ 1279525 w 11277600"/>
              <a:gd name="connsiteY32" fmla="*/ 220663 h 2250018"/>
              <a:gd name="connsiteX33" fmla="*/ 1536700 w 11277600"/>
              <a:gd name="connsiteY33" fmla="*/ 190500 h 2250018"/>
              <a:gd name="connsiteX34" fmla="*/ 1790700 w 11277600"/>
              <a:gd name="connsiteY34" fmla="*/ 165100 h 2250018"/>
              <a:gd name="connsiteX35" fmla="*/ 2047875 w 11277600"/>
              <a:gd name="connsiteY35" fmla="*/ 141288 h 2250018"/>
              <a:gd name="connsiteX36" fmla="*/ 2303462 w 11277600"/>
              <a:gd name="connsiteY36" fmla="*/ 119063 h 2250018"/>
              <a:gd name="connsiteX37" fmla="*/ 2555875 w 11277600"/>
              <a:gd name="connsiteY37" fmla="*/ 100013 h 2250018"/>
              <a:gd name="connsiteX38" fmla="*/ 2809875 w 11277600"/>
              <a:gd name="connsiteY38" fmla="*/ 80963 h 2250018"/>
              <a:gd name="connsiteX39" fmla="*/ 3062288 w 11277600"/>
              <a:gd name="connsiteY39" fmla="*/ 65088 h 2250018"/>
              <a:gd name="connsiteX40" fmla="*/ 3313113 w 11277600"/>
              <a:gd name="connsiteY40" fmla="*/ 52388 h 2250018"/>
              <a:gd name="connsiteX41" fmla="*/ 3563938 w 11277600"/>
              <a:gd name="connsiteY41" fmla="*/ 39688 h 2250018"/>
              <a:gd name="connsiteX42" fmla="*/ 3811588 w 11277600"/>
              <a:gd name="connsiteY42" fmla="*/ 28575 h 2250018"/>
              <a:gd name="connsiteX43" fmla="*/ 4057650 w 11277600"/>
              <a:gd name="connsiteY43" fmla="*/ 20638 h 2250018"/>
              <a:gd name="connsiteX44" fmla="*/ 4303713 w 11277600"/>
              <a:gd name="connsiteY44" fmla="*/ 14288 h 2250018"/>
              <a:gd name="connsiteX45" fmla="*/ 4546600 w 11277600"/>
              <a:gd name="connsiteY45" fmla="*/ 7938 h 2250018"/>
              <a:gd name="connsiteX46" fmla="*/ 4787900 w 11277600"/>
              <a:gd name="connsiteY46" fmla="*/ 4763 h 2250018"/>
              <a:gd name="connsiteX47" fmla="*/ 5027613 w 11277600"/>
              <a:gd name="connsiteY47" fmla="*/ 1588 h 225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1277600" h="2250018">
                <a:moveTo>
                  <a:pt x="5264150" y="0"/>
                </a:moveTo>
                <a:lnTo>
                  <a:pt x="5499100" y="1588"/>
                </a:lnTo>
                <a:lnTo>
                  <a:pt x="5730875" y="1588"/>
                </a:lnTo>
                <a:lnTo>
                  <a:pt x="5961063" y="4763"/>
                </a:lnTo>
                <a:lnTo>
                  <a:pt x="6186488" y="9525"/>
                </a:lnTo>
                <a:lnTo>
                  <a:pt x="6410325" y="14288"/>
                </a:lnTo>
                <a:lnTo>
                  <a:pt x="6629400" y="19050"/>
                </a:lnTo>
                <a:lnTo>
                  <a:pt x="6846888" y="26988"/>
                </a:lnTo>
                <a:lnTo>
                  <a:pt x="7061200" y="34925"/>
                </a:lnTo>
                <a:lnTo>
                  <a:pt x="7270750" y="42863"/>
                </a:lnTo>
                <a:lnTo>
                  <a:pt x="7680325" y="63500"/>
                </a:lnTo>
                <a:lnTo>
                  <a:pt x="8072438" y="85725"/>
                </a:lnTo>
                <a:lnTo>
                  <a:pt x="8448675" y="109538"/>
                </a:lnTo>
                <a:lnTo>
                  <a:pt x="8805862" y="134938"/>
                </a:lnTo>
                <a:lnTo>
                  <a:pt x="9145588" y="161925"/>
                </a:lnTo>
                <a:lnTo>
                  <a:pt x="9461500" y="190500"/>
                </a:lnTo>
                <a:lnTo>
                  <a:pt x="9758362" y="219075"/>
                </a:lnTo>
                <a:lnTo>
                  <a:pt x="10031412" y="247650"/>
                </a:lnTo>
                <a:lnTo>
                  <a:pt x="10282238" y="274638"/>
                </a:lnTo>
                <a:lnTo>
                  <a:pt x="10504488" y="300038"/>
                </a:lnTo>
                <a:lnTo>
                  <a:pt x="10704512" y="323850"/>
                </a:lnTo>
                <a:lnTo>
                  <a:pt x="10874375" y="344488"/>
                </a:lnTo>
                <a:lnTo>
                  <a:pt x="11015662" y="363538"/>
                </a:lnTo>
                <a:lnTo>
                  <a:pt x="11210925" y="390525"/>
                </a:lnTo>
                <a:lnTo>
                  <a:pt x="11277600" y="400050"/>
                </a:lnTo>
                <a:lnTo>
                  <a:pt x="11277600" y="2250018"/>
                </a:lnTo>
                <a:lnTo>
                  <a:pt x="0" y="2250018"/>
                </a:lnTo>
                <a:lnTo>
                  <a:pt x="0" y="398463"/>
                </a:lnTo>
                <a:lnTo>
                  <a:pt x="255588" y="358775"/>
                </a:lnTo>
                <a:lnTo>
                  <a:pt x="511175" y="320675"/>
                </a:lnTo>
                <a:lnTo>
                  <a:pt x="766762" y="284163"/>
                </a:lnTo>
                <a:lnTo>
                  <a:pt x="1023938" y="252413"/>
                </a:lnTo>
                <a:lnTo>
                  <a:pt x="1279525" y="220663"/>
                </a:lnTo>
                <a:lnTo>
                  <a:pt x="1536700" y="190500"/>
                </a:lnTo>
                <a:lnTo>
                  <a:pt x="1790700" y="165100"/>
                </a:lnTo>
                <a:lnTo>
                  <a:pt x="2047875" y="141288"/>
                </a:lnTo>
                <a:lnTo>
                  <a:pt x="2303462" y="119063"/>
                </a:lnTo>
                <a:lnTo>
                  <a:pt x="2555875" y="100013"/>
                </a:lnTo>
                <a:lnTo>
                  <a:pt x="2809875" y="80963"/>
                </a:lnTo>
                <a:lnTo>
                  <a:pt x="3062288" y="65088"/>
                </a:lnTo>
                <a:lnTo>
                  <a:pt x="3313113" y="52388"/>
                </a:lnTo>
                <a:lnTo>
                  <a:pt x="3563938" y="39688"/>
                </a:lnTo>
                <a:lnTo>
                  <a:pt x="3811588" y="28575"/>
                </a:lnTo>
                <a:lnTo>
                  <a:pt x="4057650" y="20638"/>
                </a:lnTo>
                <a:lnTo>
                  <a:pt x="4303713" y="14288"/>
                </a:lnTo>
                <a:lnTo>
                  <a:pt x="4546600" y="7938"/>
                </a:lnTo>
                <a:lnTo>
                  <a:pt x="4787900" y="4763"/>
                </a:lnTo>
                <a:lnTo>
                  <a:pt x="502761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0" name="Freeform 5">
            <a:extLst>
              <a:ext uri="{FF2B5EF4-FFF2-40B4-BE49-F238E27FC236}">
                <a16:creationId xmlns:a16="http://schemas.microsoft.com/office/drawing/2014/main" id="{79B9FD3C-5633-44F4-902E-55A97B2D2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263767" y="4132535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83FFAE-DB8A-8E70-3D9A-67F00147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157" y="2684266"/>
            <a:ext cx="11052097" cy="7707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 b="0" i="0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INTR</a:t>
            </a:r>
            <a:r>
              <a:rPr lang="en-US" sz="2000" dirty="0">
                <a:solidFill>
                  <a:srgbClr val="002060"/>
                </a:solidFill>
              </a:rPr>
              <a:t>ODUCTION</a:t>
            </a:r>
            <a:endParaRPr lang="en-US" sz="2000" b="0" i="0" kern="12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A0A6CE-4F61-50F3-8188-CE1D811DE1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819" y="3580873"/>
            <a:ext cx="12139181" cy="313882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endParaRPr lang="en-US" sz="1800" dirty="0">
              <a:solidFill>
                <a:srgbClr val="002060"/>
              </a:solidFill>
            </a:endParaRPr>
          </a:p>
          <a:p>
            <a:endParaRPr lang="en-US" sz="1800" b="0" i="0" kern="1200" cap="all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endParaRPr lang="en-US" sz="1800" dirty="0">
              <a:solidFill>
                <a:srgbClr val="002060"/>
              </a:solidFill>
            </a:endParaRPr>
          </a:p>
          <a:p>
            <a:r>
              <a:rPr lang="en-US" sz="1800" b="0" i="0" kern="1200" cap="all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       </a:t>
            </a:r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MOTHER                                                                PARNER</a:t>
            </a:r>
          </a:p>
          <a:p>
            <a:r>
              <a:rPr lang="en-US" sz="1800" dirty="0">
                <a:solidFill>
                  <a:srgbClr val="FF0000"/>
                </a:solidFill>
              </a:rPr>
              <a:t>        CHILD 1= YOUTH OFFENDER WITH BEHAVIOR PROBLEM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   CHILD 2= TEENAGER DAUGHTER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   CHILD 3= TEENAGE R DAUGTHER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   CHILD 4=  DAUGHTER IN PRIMARY SCHOOL</a:t>
            </a:r>
          </a:p>
          <a:p>
            <a:r>
              <a:rPr lang="en-US" sz="1800" b="0" i="0" kern="1200" cap="all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   CHILD 5=  SON ON PRIMARY SCHOOL </a:t>
            </a:r>
          </a:p>
          <a:p>
            <a:r>
              <a:rPr lang="en-US" sz="1800" dirty="0">
                <a:solidFill>
                  <a:srgbClr val="FF0000"/>
                </a:solidFill>
              </a:rPr>
              <a:t>        </a:t>
            </a:r>
            <a:endParaRPr lang="en-US" sz="1800" b="0" i="0" kern="1200" cap="all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4585D3-E9B1-851F-30C6-7BE17504DB7A}"/>
              </a:ext>
            </a:extLst>
          </p:cNvPr>
          <p:cNvSpPr txBox="1"/>
          <p:nvPr/>
        </p:nvSpPr>
        <p:spPr>
          <a:xfrm>
            <a:off x="4214176" y="2484211"/>
            <a:ext cx="287290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5" tooltip="https://movingwalls.org/moving-walls/8/no-place-children-voices-juvenile-detention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8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US" sz="700" dirty="0">
              <a:solidFill>
                <a:srgbClr val="FFFFFF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DF1B8E-1D62-3614-2EC7-80D03266BE0B}"/>
              </a:ext>
            </a:extLst>
          </p:cNvPr>
          <p:cNvSpPr txBox="1"/>
          <p:nvPr/>
        </p:nvSpPr>
        <p:spPr>
          <a:xfrm>
            <a:off x="8450794" y="2558421"/>
            <a:ext cx="285045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 tooltip="https://crockerchronicle.blogspot.com/2011/09/are-big-families-more-fun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250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6981798-4550-46DA-9172-4846E2FB6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82EB7D3-3AD8-4ED1-9E1A-2906E1463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423335" y="404829"/>
            <a:ext cx="44788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AA2793-E208-6D7A-9EC3-660C0C754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56" y="1"/>
            <a:ext cx="5434383" cy="215007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 dirty="0">
                <a:solidFill>
                  <a:schemeClr val="tx2"/>
                </a:solidFill>
              </a:rPr>
              <a:t>BEHAVIORAL PROBLEMS</a:t>
            </a:r>
          </a:p>
        </p:txBody>
      </p:sp>
      <p:pic>
        <p:nvPicPr>
          <p:cNvPr id="5" name="Picture 4" descr="A picture containing person, wall, child, indoor&#10;&#10;Description automatically generated">
            <a:extLst>
              <a:ext uri="{FF2B5EF4-FFF2-40B4-BE49-F238E27FC236}">
                <a16:creationId xmlns:a16="http://schemas.microsoft.com/office/drawing/2014/main" id="{CEF16F72-019B-81EF-8FDA-BB94163602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9884" r="1" b="1"/>
          <a:stretch/>
        </p:blipFill>
        <p:spPr>
          <a:xfrm>
            <a:off x="5549095" y="461681"/>
            <a:ext cx="6585549" cy="5934638"/>
          </a:xfrm>
          <a:custGeom>
            <a:avLst/>
            <a:gdLst/>
            <a:ahLst/>
            <a:cxnLst/>
            <a:rect l="l" t="t" r="r" b="b"/>
            <a:pathLst>
              <a:path w="6585549" h="5934638">
                <a:moveTo>
                  <a:pt x="225406" y="0"/>
                </a:moveTo>
                <a:lnTo>
                  <a:pt x="6585549" y="0"/>
                </a:lnTo>
                <a:lnTo>
                  <a:pt x="6585549" y="5934638"/>
                </a:lnTo>
                <a:lnTo>
                  <a:pt x="226600" y="5934638"/>
                </a:lnTo>
                <a:lnTo>
                  <a:pt x="214529" y="5856373"/>
                </a:lnTo>
                <a:lnTo>
                  <a:pt x="203238" y="5780097"/>
                </a:lnTo>
                <a:lnTo>
                  <a:pt x="191320" y="5689292"/>
                </a:lnTo>
                <a:lnTo>
                  <a:pt x="177049" y="5581536"/>
                </a:lnTo>
                <a:lnTo>
                  <a:pt x="161995" y="5462279"/>
                </a:lnTo>
                <a:lnTo>
                  <a:pt x="146156" y="5327888"/>
                </a:lnTo>
                <a:lnTo>
                  <a:pt x="129376" y="5181389"/>
                </a:lnTo>
                <a:lnTo>
                  <a:pt x="112596" y="5022177"/>
                </a:lnTo>
                <a:lnTo>
                  <a:pt x="95503" y="4852675"/>
                </a:lnTo>
                <a:lnTo>
                  <a:pt x="79664" y="4669854"/>
                </a:lnTo>
                <a:lnTo>
                  <a:pt x="64453" y="4478558"/>
                </a:lnTo>
                <a:lnTo>
                  <a:pt x="50652" y="4276365"/>
                </a:lnTo>
                <a:lnTo>
                  <a:pt x="37480" y="4065697"/>
                </a:lnTo>
                <a:lnTo>
                  <a:pt x="25091" y="3845949"/>
                </a:lnTo>
                <a:lnTo>
                  <a:pt x="20700" y="3733351"/>
                </a:lnTo>
                <a:lnTo>
                  <a:pt x="15838" y="3618331"/>
                </a:lnTo>
                <a:lnTo>
                  <a:pt x="11291" y="3501495"/>
                </a:lnTo>
                <a:lnTo>
                  <a:pt x="8311" y="3384054"/>
                </a:lnTo>
                <a:lnTo>
                  <a:pt x="5645" y="3264191"/>
                </a:lnTo>
                <a:lnTo>
                  <a:pt x="2822" y="3143118"/>
                </a:lnTo>
                <a:lnTo>
                  <a:pt x="941" y="3019623"/>
                </a:lnTo>
                <a:lnTo>
                  <a:pt x="941" y="2894918"/>
                </a:lnTo>
                <a:lnTo>
                  <a:pt x="0" y="2769001"/>
                </a:lnTo>
                <a:lnTo>
                  <a:pt x="941" y="2641874"/>
                </a:lnTo>
                <a:lnTo>
                  <a:pt x="2822" y="2512931"/>
                </a:lnTo>
                <a:lnTo>
                  <a:pt x="4547" y="2383988"/>
                </a:lnTo>
                <a:lnTo>
                  <a:pt x="8311" y="2253229"/>
                </a:lnTo>
                <a:lnTo>
                  <a:pt x="12232" y="2121259"/>
                </a:lnTo>
                <a:lnTo>
                  <a:pt x="16779" y="1989289"/>
                </a:lnTo>
                <a:lnTo>
                  <a:pt x="23209" y="1856108"/>
                </a:lnTo>
                <a:lnTo>
                  <a:pt x="30893" y="1721716"/>
                </a:lnTo>
                <a:lnTo>
                  <a:pt x="38264" y="1586720"/>
                </a:lnTo>
                <a:lnTo>
                  <a:pt x="47673" y="1451723"/>
                </a:lnTo>
                <a:lnTo>
                  <a:pt x="58964" y="1314910"/>
                </a:lnTo>
                <a:lnTo>
                  <a:pt x="70255" y="1179913"/>
                </a:lnTo>
                <a:lnTo>
                  <a:pt x="83271" y="1042495"/>
                </a:lnTo>
                <a:lnTo>
                  <a:pt x="97542" y="904471"/>
                </a:lnTo>
                <a:lnTo>
                  <a:pt x="112596" y="768263"/>
                </a:lnTo>
                <a:lnTo>
                  <a:pt x="130160" y="630240"/>
                </a:lnTo>
                <a:lnTo>
                  <a:pt x="148978" y="492821"/>
                </a:lnTo>
                <a:lnTo>
                  <a:pt x="167640" y="354798"/>
                </a:lnTo>
                <a:lnTo>
                  <a:pt x="189438" y="217380"/>
                </a:lnTo>
                <a:lnTo>
                  <a:pt x="211706" y="80567"/>
                </a:lnTo>
                <a:close/>
              </a:path>
            </a:pathLst>
          </a:custGeom>
        </p:spPr>
      </p:pic>
      <p:sp>
        <p:nvSpPr>
          <p:cNvPr id="21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45327" y="190332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8EA9D1-A4D2-87EA-ADD6-147EE0953C8B}"/>
              </a:ext>
            </a:extLst>
          </p:cNvPr>
          <p:cNvSpPr txBox="1"/>
          <p:nvPr/>
        </p:nvSpPr>
        <p:spPr>
          <a:xfrm>
            <a:off x="9652523" y="6657945"/>
            <a:ext cx="253947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 tooltip="https://open.maricopa.edu/devpsych/chapter/chapter-7-adolescenc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7CCF55-645D-4D09-5EAD-D58150C0C40A}"/>
              </a:ext>
            </a:extLst>
          </p:cNvPr>
          <p:cNvSpPr txBox="1"/>
          <p:nvPr/>
        </p:nvSpPr>
        <p:spPr>
          <a:xfrm>
            <a:off x="222421" y="2396640"/>
            <a:ext cx="52693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SELF INJURY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PHYSICAL AGGRESSION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TEMPER TANTRUMS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NOT FOLLOWING ORDER OR DIRECTION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ARGUMENTATIVE WITH PARENTS</a:t>
            </a:r>
          </a:p>
        </p:txBody>
      </p:sp>
    </p:spTree>
    <p:extLst>
      <p:ext uri="{BB962C8B-B14F-4D97-AF65-F5344CB8AC3E}">
        <p14:creationId xmlns:p14="http://schemas.microsoft.com/office/powerpoint/2010/main" val="762011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 descr="People sitting on a grass field and enjoying the sun">
            <a:extLst>
              <a:ext uri="{FF2B5EF4-FFF2-40B4-BE49-F238E27FC236}">
                <a16:creationId xmlns:a16="http://schemas.microsoft.com/office/drawing/2014/main" id="{4C409932-DD4D-0132-6BB4-466543CA5F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911" r="-1" b="6399"/>
          <a:stretch/>
        </p:blipFill>
        <p:spPr>
          <a:xfrm>
            <a:off x="8081318" y="163934"/>
            <a:ext cx="3633597" cy="3542588"/>
          </a:xfrm>
          <a:custGeom>
            <a:avLst/>
            <a:gdLst/>
            <a:ahLst/>
            <a:cxnLst/>
            <a:rect l="l" t="t" r="r" b="b"/>
            <a:pathLst>
              <a:path w="12191695" h="5020241">
                <a:moveTo>
                  <a:pt x="0" y="0"/>
                </a:moveTo>
                <a:lnTo>
                  <a:pt x="12191695" y="0"/>
                </a:lnTo>
                <a:lnTo>
                  <a:pt x="12191695" y="4057991"/>
                </a:lnTo>
                <a:lnTo>
                  <a:pt x="11914945" y="4110187"/>
                </a:lnTo>
                <a:lnTo>
                  <a:pt x="11639412" y="4159931"/>
                </a:lnTo>
                <a:lnTo>
                  <a:pt x="11362661" y="4208624"/>
                </a:lnTo>
                <a:lnTo>
                  <a:pt x="11084690" y="4250310"/>
                </a:lnTo>
                <a:lnTo>
                  <a:pt x="10807939" y="4292347"/>
                </a:lnTo>
                <a:lnTo>
                  <a:pt x="10529968" y="4331582"/>
                </a:lnTo>
                <a:lnTo>
                  <a:pt x="10255655" y="4365211"/>
                </a:lnTo>
                <a:lnTo>
                  <a:pt x="9977684" y="4397089"/>
                </a:lnTo>
                <a:lnTo>
                  <a:pt x="9700933" y="4426165"/>
                </a:lnTo>
                <a:lnTo>
                  <a:pt x="9429058" y="4451387"/>
                </a:lnTo>
                <a:lnTo>
                  <a:pt x="9153526" y="4476609"/>
                </a:lnTo>
                <a:lnTo>
                  <a:pt x="8881651" y="4497628"/>
                </a:lnTo>
                <a:lnTo>
                  <a:pt x="8609776" y="4514092"/>
                </a:lnTo>
                <a:lnTo>
                  <a:pt x="8339121" y="4531258"/>
                </a:lnTo>
                <a:lnTo>
                  <a:pt x="8070903" y="4545620"/>
                </a:lnTo>
                <a:lnTo>
                  <a:pt x="7805124" y="4555779"/>
                </a:lnTo>
                <a:lnTo>
                  <a:pt x="7539345" y="4564537"/>
                </a:lnTo>
                <a:lnTo>
                  <a:pt x="7276005" y="4572944"/>
                </a:lnTo>
                <a:lnTo>
                  <a:pt x="7016322" y="4576798"/>
                </a:lnTo>
                <a:lnTo>
                  <a:pt x="6756639" y="4581001"/>
                </a:lnTo>
                <a:lnTo>
                  <a:pt x="6500613" y="4583103"/>
                </a:lnTo>
                <a:lnTo>
                  <a:pt x="6247026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C91E93A7-6C7F-4F77-9CB0-280D958EF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2856" y="3785499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6EF649-EC9F-7287-B509-F4EA9FE47A88}"/>
              </a:ext>
            </a:extLst>
          </p:cNvPr>
          <p:cNvSpPr txBox="1"/>
          <p:nvPr/>
        </p:nvSpPr>
        <p:spPr>
          <a:xfrm>
            <a:off x="6919515" y="2815828"/>
            <a:ext cx="371078" cy="38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0A1A24-1AAA-41F7-F7A8-D64564C0B292}"/>
              </a:ext>
            </a:extLst>
          </p:cNvPr>
          <p:cNvSpPr txBox="1"/>
          <p:nvPr/>
        </p:nvSpPr>
        <p:spPr>
          <a:xfrm>
            <a:off x="7526734" y="2680890"/>
            <a:ext cx="132397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87FF44-D5D2-0721-890D-67B17FB32A7F}"/>
              </a:ext>
            </a:extLst>
          </p:cNvPr>
          <p:cNvSpPr txBox="1"/>
          <p:nvPr/>
        </p:nvSpPr>
        <p:spPr>
          <a:xfrm>
            <a:off x="889686" y="988541"/>
            <a:ext cx="688271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RISK FACTORS FOR FAMILIES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UNSTABLE FAMILY INCOME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BROKEN HOME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MENTAL HEALTH OF PARENTS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YOUNG MOTHER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NUMBER OF CHILDREN IN THE FAMILY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\PARENTAL PAST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8605FA-E326-24B7-1939-381DC8FC84DB}"/>
              </a:ext>
            </a:extLst>
          </p:cNvPr>
          <p:cNvSpPr txBox="1"/>
          <p:nvPr/>
        </p:nvSpPr>
        <p:spPr>
          <a:xfrm>
            <a:off x="2508422" y="3537034"/>
            <a:ext cx="8983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 STRENGHTENING FAMILY’S PROTECTIVE FACTORS  ( SFPF)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99EEFC-1CCF-A67B-8C01-B311537183E5}"/>
              </a:ext>
            </a:extLst>
          </p:cNvPr>
          <p:cNvSpPr txBox="1"/>
          <p:nvPr/>
        </p:nvSpPr>
        <p:spPr>
          <a:xfrm>
            <a:off x="976184" y="4226011"/>
            <a:ext cx="103920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PARENTAL RESILENCE= PARENTS DEVELOP THEMSELVES FROM STRUGGLES &amp; DIFFICULTIES.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SOCIAL CONNECTIONS= CONNECTION WITH FAMILY, FRIENDS,CO-WORKER. INTERACTION WITH PEOPLE INSTEAD OF ISOLATING ONESELF.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CONCRETE SUPPORT IN TIMES OF NEEDS. CONNECTING WITH FAMILY’S WITH CONCRETE SUPPORT.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KNOWLEDGE OF PARENTING &amp; CHILD DEVELOPMENT.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SOCIAL &amp; EMOTIONAL COMPETENCE OF CHILDREN.</a:t>
            </a:r>
          </a:p>
        </p:txBody>
      </p:sp>
    </p:spTree>
    <p:extLst>
      <p:ext uri="{BB962C8B-B14F-4D97-AF65-F5344CB8AC3E}">
        <p14:creationId xmlns:p14="http://schemas.microsoft.com/office/powerpoint/2010/main" val="1942458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C91E93A7-6C7F-4F77-9CB0-280D958EF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D32E8C-EA07-2109-1351-42DF7440B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2199" y="5722374"/>
            <a:ext cx="10407602" cy="48792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algn="ctr"/>
            <a:r>
              <a:rPr lang="en-US" sz="18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EVERYONE WHO COMES INTO CONTACT WITH CHILDREN, YOUNG PEOPLE AND FAMILIES ARE THE TO RECEIVE THE RIGHT HELP AT THE RIGHT TIME.</a:t>
            </a:r>
          </a:p>
        </p:txBody>
      </p:sp>
      <p:sp>
        <p:nvSpPr>
          <p:cNvPr id="19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2856" y="3785499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CF0066-33DD-BECA-DD1D-1F4018BEDD15}"/>
              </a:ext>
            </a:extLst>
          </p:cNvPr>
          <p:cNvSpPr txBox="1"/>
          <p:nvPr/>
        </p:nvSpPr>
        <p:spPr>
          <a:xfrm>
            <a:off x="1964724" y="1062681"/>
            <a:ext cx="6278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POLICY AND LEGISLATION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218690-1BC4-BCAC-8FAF-BAB01B6E0DFB}"/>
              </a:ext>
            </a:extLst>
          </p:cNvPr>
          <p:cNvSpPr txBox="1"/>
          <p:nvPr/>
        </p:nvSpPr>
        <p:spPr>
          <a:xfrm>
            <a:off x="1346887" y="1659228"/>
            <a:ext cx="845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SASFEGUARDING CHILDREN, YOUNG PEOPLE AND FAMILIES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1CD364-E412-6EA6-DE29-3910F5F138C7}"/>
              </a:ext>
            </a:extLst>
          </p:cNvPr>
          <p:cNvSpPr txBox="1"/>
          <p:nvPr/>
        </p:nvSpPr>
        <p:spPr>
          <a:xfrm>
            <a:off x="518984" y="2557849"/>
            <a:ext cx="111959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HUMAN RIGHT ACT 1998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NATIONAL CHILDREN STRATEGY (NCS)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CHILDREN ACT 1989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CHILDREN ACT 2014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CARE STANDARD ACT 2000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WORKING TOGETHER 2018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CHILD PROTECTION AND SAFEGUARDING POLICY2020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COMMON ASSESSMENT FRAMEWORK (CAF)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EQUALITY ACT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SOCIAL MODELS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>
                <a:solidFill>
                  <a:srgbClr val="FF0000"/>
                </a:solidFill>
              </a:rPr>
              <a:t>UNITED NATIONS CONVENTION ON THE RIGHTS OF THE CHILD (UNCRC)</a:t>
            </a:r>
          </a:p>
        </p:txBody>
      </p:sp>
    </p:spTree>
    <p:extLst>
      <p:ext uri="{BB962C8B-B14F-4D97-AF65-F5344CB8AC3E}">
        <p14:creationId xmlns:p14="http://schemas.microsoft.com/office/powerpoint/2010/main" val="3696585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C076D-D124-81EE-9843-9EBD90B62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IMPACT OF ZERO TOLERANCE POLICIES ON A VULNERABLE CHILD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08ED0A-9704-5263-9ACF-3D7166D1F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4492" y="1046400"/>
            <a:ext cx="5862922" cy="5512445"/>
          </a:xfrm>
        </p:spPr>
        <p:txBody>
          <a:bodyPr>
            <a:norm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The zero -tolerance policy was mainly for eliminating people who endangered the learning institution.(Henson,2012).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It was created to help schools good policing method of student's conducts by meting out tough disciplinary actions. </a:t>
            </a:r>
            <a:endParaRPr lang="en-US" dirty="0">
              <a:solidFill>
                <a:schemeClr val="tx1"/>
              </a:solidFill>
              <a:latin typeface="Century Gothic" panose="020B0502020202020204"/>
              <a:cs typeface="Arial"/>
            </a:endParaRP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This policy fails to contain the fact that most of these behaviors shown by people with disabilities or emotional problems are beyond their control  (</a:t>
            </a:r>
            <a:r>
              <a:rPr lang="en-US" sz="1800" cap="none" dirty="0" err="1">
                <a:solidFill>
                  <a:schemeClr val="tx1"/>
                </a:solidFill>
                <a:latin typeface="Arial"/>
                <a:cs typeface="Arial"/>
              </a:rPr>
              <a:t>Alnaim</a:t>
            </a: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, 2018). </a:t>
            </a:r>
            <a:endParaRPr lang="en-US" dirty="0">
              <a:solidFill>
                <a:schemeClr val="tx1"/>
              </a:solidFill>
              <a:latin typeface="Century Gothic" panose="020B0502020202020204"/>
              <a:cs typeface="Arial"/>
            </a:endParaRP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The young man in family B cannot cater for his family due to poverty and financial instability which are not caused by him.</a:t>
            </a:r>
          </a:p>
          <a:p>
            <a:pPr marL="285750" indent="-285750">
              <a:buFont typeface="Wingdings" charset="2"/>
              <a:buChar char="v"/>
            </a:pPr>
            <a:r>
              <a:rPr lang="en-US" sz="1800" cap="none" dirty="0">
                <a:solidFill>
                  <a:schemeClr val="tx1"/>
                </a:solidFill>
                <a:latin typeface="Arial"/>
                <a:cs typeface="Arial"/>
              </a:rPr>
              <a:t>The emotional and behavioral problems he is facing is as a cause of these factors which are beyond his control.</a:t>
            </a:r>
          </a:p>
          <a:p>
            <a:pPr marL="285750" indent="-285750">
              <a:buFont typeface="Wingdings" charset="2"/>
              <a:buChar char="v"/>
            </a:pPr>
            <a:endParaRPr lang="en-US" dirty="0">
              <a:solidFill>
                <a:schemeClr val="tx1"/>
              </a:solidFill>
              <a:latin typeface="Century Gothic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458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61EC0-084A-1F2E-F8F9-6F4EF388F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573" y="2487145"/>
            <a:ext cx="5897543" cy="2474324"/>
          </a:xfrm>
        </p:spPr>
        <p:txBody>
          <a:bodyPr/>
          <a:lstStyle/>
          <a:p>
            <a:r>
              <a:rPr lang="en-GB" sz="3600" dirty="0"/>
              <a:t>INVOLVING AND ENGAGING BOTH PARENT AS WELL AS SEEKING INPUT OF BOTH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999459-894B-547E-7CD0-667837C5CF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15781" y="2677644"/>
            <a:ext cx="5776219" cy="2283824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Negative and inconsistence parenting can lead to emotional and behavioural problem in young people(Barlow, Parsons, and Stewart-Brown 2004)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 advice given to a child or young person at a tender age can help reduce emotional and behavioural problems.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Good parental upbringing can shape a child’s attitude towards development positively while growing up. 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 young man in family B, having only mother might not    have gotten the right upbringing to lead to his well- being and also his family member.</a:t>
            </a:r>
          </a:p>
        </p:txBody>
      </p:sp>
    </p:spTree>
    <p:extLst>
      <p:ext uri="{BB962C8B-B14F-4D97-AF65-F5344CB8AC3E}">
        <p14:creationId xmlns:p14="http://schemas.microsoft.com/office/powerpoint/2010/main" val="3076822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0A056-FA89-0B0A-084A-B72B4F38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91" y="2313964"/>
            <a:ext cx="5794206" cy="2647505"/>
          </a:xfrm>
        </p:spPr>
        <p:txBody>
          <a:bodyPr/>
          <a:lstStyle/>
          <a:p>
            <a:r>
              <a:rPr lang="en-GB" sz="3600" dirty="0"/>
              <a:t>RECOMMENDETION AND PROFESSIONAL INTERVERNTION TO ENHANCE WELL-BEING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E9C548-197E-92B7-EF47-E896F56E8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7110" y="2652214"/>
            <a:ext cx="5902083" cy="350747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Children and young people with emotional and behavioural problems need help from the government and professionals to ensure their well-being.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Human rights should be assessed by all the less privilege, like in case of the young man in family B.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Agencies should be set up by the government to safeguard and promote the welfare of children and young people.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This is the Local Safeguarding Children Boards. The Government Green pepper (Every Child Matters) Children’s act 2004.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These agencies manage individual cases, child  welfare of vulnerable children and young people.( The Stationary Office, 2006)</a:t>
            </a:r>
          </a:p>
          <a:p>
            <a:pPr marL="342900" indent="-342900">
              <a:buFont typeface="Wingdings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These agencies can assist family B come out of the situation , thereby reducing the emotional and behavioural problems the young man is facing.</a:t>
            </a:r>
          </a:p>
          <a:p>
            <a:pPr marL="342900" indent="-342900">
              <a:buFont typeface="Wingdings" charset="2"/>
              <a:buChar char="v"/>
            </a:pPr>
            <a:endParaRPr lang="en-GB" sz="1600" cap="none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0532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A986-FD4B-14A2-A8BB-F5DFC73C6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36" y="1979145"/>
            <a:ext cx="5003343" cy="2982324"/>
          </a:xfrm>
        </p:spPr>
        <p:txBody>
          <a:bodyPr/>
          <a:lstStyle/>
          <a:p>
            <a:r>
              <a:rPr lang="en-GB" sz="3600"/>
              <a:t>CONCLUSION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C46B9-EA59-0E6F-D3EA-E6B86F3DB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9857" y="2677644"/>
            <a:ext cx="5877636" cy="2283824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 person’s well-being is influence by all aspect of one’s life.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one is free of emotional problems, behavioural problem become lesser.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/>
                <a:cs typeface="Arial"/>
              </a:rPr>
              <a:t>In the absence of depression, anxiety and other financial related problems , the well- being of a person is guaranteed, especially as a child or young person.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800" cap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case study deduced that childhood trauma, lack of both parents input on raising a child, poverty and financial instability can lead to emotional and behavioural problems.</a:t>
            </a:r>
          </a:p>
        </p:txBody>
      </p:sp>
    </p:spTree>
    <p:extLst>
      <p:ext uri="{BB962C8B-B14F-4D97-AF65-F5344CB8AC3E}">
        <p14:creationId xmlns:p14="http://schemas.microsoft.com/office/powerpoint/2010/main" val="2030844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5D40D-BD9F-CEDC-F019-171AEC43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909" y="2215827"/>
            <a:ext cx="4934070" cy="2745642"/>
          </a:xfrm>
        </p:spPr>
        <p:txBody>
          <a:bodyPr/>
          <a:lstStyle/>
          <a:p>
            <a:r>
              <a:rPr lang="en-GB" sz="3600">
                <a:latin typeface="Arial"/>
                <a:cs typeface="Arial"/>
              </a:rPr>
              <a:t>REFERENCES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65E361-3C70-A544-215F-44FEA0DC6F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50227" y="1274532"/>
            <a:ext cx="5741773" cy="3396322"/>
          </a:xfrm>
        </p:spPr>
        <p:txBody>
          <a:bodyPr>
            <a:normAutofit fontScale="70000" lnSpcReduction="20000"/>
          </a:bodyPr>
          <a:lstStyle/>
          <a:p>
            <a:r>
              <a:rPr lang="en-GB" sz="1600" b="0" i="0" cap="non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Alnaim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M.(2018) </a:t>
            </a:r>
            <a:r>
              <a:rPr lang="en-GB" sz="1600" b="0" i="1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impact of zero tolerance policy on        children with disabilities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GB" sz="1600" b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World journal of education, 8(1), pp.1-5</a:t>
            </a:r>
            <a:r>
              <a:rPr lang="en-GB" sz="1600" b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Barlow, J. Parsons, J. And </a:t>
            </a:r>
            <a:r>
              <a:rPr lang="en-GB" sz="1600" b="0" i="0" cap="non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stewart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‐brown, S. (2005</a:t>
            </a:r>
            <a:r>
              <a:rPr lang="en-GB" sz="1600" cap="none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Preventing emotional and behavioural problems: The </a:t>
            </a:r>
            <a:r>
              <a:rPr lang="en-GB" sz="1600" cap="none" dirty="0">
                <a:solidFill>
                  <a:srgbClr val="222222"/>
                </a:solidFill>
                <a:latin typeface="Arial" panose="020B0604020202020204" pitchFamily="34" charset="0"/>
              </a:rPr>
              <a:t>E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ffectiveness of Parenting </a:t>
            </a:r>
            <a:r>
              <a:rPr lang="en-GB" sz="1600" cap="none" dirty="0">
                <a:solidFill>
                  <a:srgbClr val="222222"/>
                </a:solidFill>
                <a:latin typeface="Arial" panose="020B0604020202020204" pitchFamily="34" charset="0"/>
              </a:rPr>
              <a:t>P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rogrammes with children less than 3 years of age. </a:t>
            </a:r>
            <a:r>
              <a:rPr lang="en-GB" sz="1600" b="0" i="1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Child: care, health and development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600" b="0" i="1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31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pp.</a:t>
            </a:r>
            <a:r>
              <a:rPr lang="en-GB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33-42.</a:t>
            </a:r>
          </a:p>
          <a:p>
            <a:r>
              <a:rPr lang="en-GB" sz="1400" cap="none" dirty="0">
                <a:solidFill>
                  <a:srgbClr val="222222"/>
                </a:solidFill>
                <a:latin typeface="Arial" panose="020B0604020202020204" pitchFamily="34" charset="0"/>
              </a:rPr>
              <a:t>Department of children &amp; youth affairs (2015). </a:t>
            </a:r>
            <a:r>
              <a:rPr lang="en-GB" sz="1400" i="1" cap="none" dirty="0">
                <a:solidFill>
                  <a:srgbClr val="222222"/>
                </a:solidFill>
                <a:latin typeface="Arial" panose="020B0604020202020204" pitchFamily="34" charset="0"/>
              </a:rPr>
              <a:t>National strategy on children &amp; young people’s participation in decision making 2015-2020. Dublin: Government publications.</a:t>
            </a:r>
          </a:p>
          <a:p>
            <a:r>
              <a:rPr lang="en-GB" sz="140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Department of </a:t>
            </a:r>
            <a:r>
              <a:rPr lang="en-GB" sz="1400" cap="none" dirty="0">
                <a:solidFill>
                  <a:srgbClr val="222222"/>
                </a:solidFill>
                <a:latin typeface="Arial" panose="020B0604020202020204" pitchFamily="34" charset="0"/>
              </a:rPr>
              <a:t>Education ( July 2021). The children act 1989 Guidance &amp; regulations.</a:t>
            </a:r>
          </a:p>
          <a:p>
            <a:r>
              <a:rPr lang="en-GB" sz="1400" cap="none" dirty="0">
                <a:solidFill>
                  <a:srgbClr val="222222"/>
                </a:solidFill>
                <a:latin typeface="Arial" panose="020B0604020202020204" pitchFamily="34" charset="0"/>
              </a:rPr>
              <a:t>Douglas. V. (2021).  </a:t>
            </a:r>
            <a:r>
              <a:rPr lang="en-GB" sz="1400" i="1" cap="none" dirty="0">
                <a:solidFill>
                  <a:srgbClr val="222222"/>
                </a:solidFill>
                <a:latin typeface="Arial" panose="020B0604020202020204" pitchFamily="34" charset="0"/>
              </a:rPr>
              <a:t>Safeguarding Children, young people and families. Sage  Publishing.</a:t>
            </a:r>
          </a:p>
          <a:p>
            <a:r>
              <a:rPr lang="en-GB" sz="140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Herston. J. (2018). </a:t>
            </a:r>
            <a:r>
              <a:rPr lang="en-GB" sz="1400" i="1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Five factors to make your family amazing. Circle of care.</a:t>
            </a:r>
          </a:p>
          <a:p>
            <a:endParaRPr lang="en-GB" sz="1400" cap="none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endParaRPr lang="en-GB" sz="1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Matters, E.C. (2006</a:t>
            </a:r>
            <a:r>
              <a:rPr lang="en-GB" sz="1600" cap="none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1600" b="0" i="1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Working together to safeguard children</a:t>
            </a:r>
            <a:r>
              <a:rPr lang="en-GB" sz="1600" b="0" i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GB" sz="1600" b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London: the </a:t>
            </a:r>
            <a:r>
              <a:rPr lang="en-GB" sz="1600" b="0" cap="non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</a:t>
            </a:r>
            <a:endParaRPr lang="en-GB" sz="1600" b="0" cap="none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1600" b="0" cap="non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ationery</a:t>
            </a:r>
            <a:r>
              <a:rPr lang="en-GB" sz="1600" b="0" cap="non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office</a:t>
            </a:r>
          </a:p>
          <a:p>
            <a:r>
              <a:rPr lang="en-GB" sz="1600" cap="none" dirty="0">
                <a:solidFill>
                  <a:srgbClr val="222222"/>
                </a:solidFill>
                <a:latin typeface="Arial" panose="020B0604020202020204" pitchFamily="34" charset="0"/>
              </a:rPr>
              <a:t>Paper. G. (2003). </a:t>
            </a:r>
            <a:r>
              <a:rPr lang="en-GB" sz="1600" i="1" cap="none" dirty="0">
                <a:solidFill>
                  <a:srgbClr val="222222"/>
                </a:solidFill>
                <a:latin typeface="Arial" panose="020B0604020202020204" pitchFamily="34" charset="0"/>
              </a:rPr>
              <a:t>Every child matters.</a:t>
            </a:r>
            <a:endParaRPr lang="en-GB" sz="1600" b="0" cap="none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endParaRPr lang="en-GB" sz="1800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026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7" ma:contentTypeDescription="Create a new document." ma:contentTypeScope="" ma:versionID="bb68af9a08aae3d38e007fef8d82a879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0ee31b5605bda83a0a0a9024347e7a62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F48528-D866-40AF-A3A5-920EBD1B6A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5BE789-B10E-4B7E-AB9D-B333AB0334F8}">
  <ds:schemaRefs>
    <ds:schemaRef ds:uri="be49ff73-cec0-4379-9da8-63ff3cc411bb"/>
    <ds:schemaRef ds:uri="http://purl.org/dc/terms/"/>
    <ds:schemaRef ds:uri="http://schemas.openxmlformats.org/package/2006/metadata/core-properties"/>
    <ds:schemaRef ds:uri="90b58af8-24e5-4252-ab67-b2f2985aee88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5EA3FA1-E7DF-4C34-8945-F6608329AE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940</Words>
  <Application>Microsoft Macintosh PowerPoint</Application>
  <PresentationFormat>Widescreen</PresentationFormat>
  <Paragraphs>89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Wingdings</vt:lpstr>
      <vt:lpstr>Wingdings 3</vt:lpstr>
      <vt:lpstr>Ion Boardroom</vt:lpstr>
      <vt:lpstr>GROUP NAME  ANTHONIA AKPAN: 2026998  SOCORRO ALAM: 2029042    LECTURER          :RACHEAL RIVERS MODULE CODE: BMHP 5004 - BIRM  MODULE TITLE: CHILDREN, YOUNG PEOPLE AND FAMILIES  ASSIGNMENT TITLE:  PRESENTATION  FAMILY B  </vt:lpstr>
      <vt:lpstr>INTRODUCTION</vt:lpstr>
      <vt:lpstr>BEHAVIORAL PROBLEMS</vt:lpstr>
      <vt:lpstr>PowerPoint Presentation</vt:lpstr>
      <vt:lpstr>PowerPoint Presentation</vt:lpstr>
      <vt:lpstr>IMPACT OF ZERO TOLERANCE POLICIES ON A VULNERABLE CHILD </vt:lpstr>
      <vt:lpstr>INVOLVING AND ENGAGING BOTH PARENT AS WELL AS SEEKING INPUT OF BOTH</vt:lpstr>
      <vt:lpstr>RECOMMENDETION AND PROFESSIONAL INTERVERNTION TO ENHANCE WELL-BEING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Socorro Alam (2029042)</cp:lastModifiedBy>
  <cp:revision>513</cp:revision>
  <dcterms:created xsi:type="dcterms:W3CDTF">2022-10-04T19:50:41Z</dcterms:created>
  <dcterms:modified xsi:type="dcterms:W3CDTF">2022-10-18T19:51:31Z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