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3" r:id="rId17"/>
    <p:sldId id="274" r:id="rId18"/>
    <p:sldId id="275" r:id="rId19"/>
  </p:sldIdLst>
  <p:sldSz cx="9144000" cy="6858000" type="screen4x3"/>
  <p:notesSz cx="68580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7FCD69-A8F6-4940-99D5-0C5A3B930B8B}" v="2" dt="2026-07-16T14:41:17.0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94610"/>
  </p:normalViewPr>
  <p:slideViewPr>
    <p:cSldViewPr snapToGrid="0" snapToObjects="1">
      <p:cViewPr varScale="1">
        <p:scale>
          <a:sx n="101" d="100"/>
          <a:sy n="101" d="100"/>
        </p:scale>
        <p:origin x="83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20055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3B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463040" y="3657600"/>
            <a:ext cx="4114800" cy="411480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132320" y="-2011680"/>
            <a:ext cx="3657600" cy="365760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64592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CHANGEMAKER, CREATIVITY &amp; VALUE CREATION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57400"/>
            <a:ext cx="777240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Scope, WBS</a:t>
            </a:r>
            <a:endParaRPr lang="en-US" sz="3800" dirty="0"/>
          </a:p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&amp; Time Planning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457200" y="3931920"/>
            <a:ext cx="6858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Management · Work Breakdown Structures · Gantt Charts · Time Estimation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D3B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Scope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Management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Defining and controlling exactly what is — and isn't — in the project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864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defined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257175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66319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Phases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68630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77774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Sub-processes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80085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9229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Creep</a:t>
            </a:r>
            <a:endParaRPr lang="en-US" sz="10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MANAGEMENT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Project Scope Management?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389888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389888"/>
            <a:ext cx="54864" cy="777240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8368" y="1389888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management controls what is and is not included in a project. A deliverable is a product produced as part of a project — hardware, software, documents, or meeting minutes.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57200" y="2240280"/>
            <a:ext cx="3474720" cy="3474720"/>
          </a:xfrm>
          <a:prstGeom prst="roundRect">
            <a:avLst>
              <a:gd name="adj" fmla="val 3158"/>
            </a:avLst>
          </a:prstGeom>
          <a:solidFill>
            <a:srgbClr val="EBF3EE"/>
          </a:solidFill>
          <a:ln w="25400">
            <a:solidFill>
              <a:srgbClr val="2E7D5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57200" y="2240280"/>
            <a:ext cx="3474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E7D5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SCOPE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713232" y="2788920"/>
            <a:ext cx="274320" cy="274320"/>
          </a:xfrm>
          <a:prstGeom prst="ellipse">
            <a:avLst/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78992" y="2743200"/>
            <a:ext cx="2651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Defined deliverables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713232" y="3429000"/>
            <a:ext cx="274320" cy="274320"/>
          </a:xfrm>
          <a:prstGeom prst="ellipse">
            <a:avLst/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78992" y="3383280"/>
            <a:ext cx="2651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Agreed features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713232" y="4069080"/>
            <a:ext cx="274320" cy="274320"/>
          </a:xfrm>
          <a:prstGeom prst="ellipse">
            <a:avLst/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78992" y="4023360"/>
            <a:ext cx="2651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Planned activities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713232" y="4709160"/>
            <a:ext cx="274320" cy="274320"/>
          </a:xfrm>
          <a:prstGeom prst="ellipse">
            <a:avLst/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78992" y="4663440"/>
            <a:ext cx="2651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Contracted work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4069080" y="3840480"/>
            <a:ext cx="822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E8871E"/>
                </a:solidFill>
              </a:rPr>
              <a:t>⟷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3931920" y="4297680"/>
            <a:ext cx="10972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</a:t>
            </a:r>
            <a:endParaRPr lang="en-US" sz="9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BOUNDARY</a:t>
            </a:r>
            <a:endParaRPr lang="en-US" sz="900" dirty="0"/>
          </a:p>
        </p:txBody>
      </p:sp>
      <p:sp>
        <p:nvSpPr>
          <p:cNvPr id="19" name="Shape 17"/>
          <p:cNvSpPr/>
          <p:nvPr/>
        </p:nvSpPr>
        <p:spPr>
          <a:xfrm>
            <a:off x="5166360" y="2240280"/>
            <a:ext cx="3474720" cy="3474720"/>
          </a:xfrm>
          <a:prstGeom prst="roundRect">
            <a:avLst>
              <a:gd name="adj" fmla="val 3158"/>
            </a:avLst>
          </a:prstGeom>
          <a:solidFill>
            <a:srgbClr val="FFF0EE"/>
          </a:solidFill>
          <a:ln w="254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166360" y="2240280"/>
            <a:ext cx="3474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 OF SCOPE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5413248" y="2788920"/>
            <a:ext cx="274320" cy="274320"/>
          </a:xfrm>
          <a:prstGeom prst="ellipse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760720" y="2743200"/>
            <a:ext cx="2651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Unplanned additions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5413248" y="3429000"/>
            <a:ext cx="274320" cy="274320"/>
          </a:xfrm>
          <a:prstGeom prst="ellipse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5760720" y="3383280"/>
            <a:ext cx="2651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Gold-plating features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5413248" y="4069080"/>
            <a:ext cx="274320" cy="274320"/>
          </a:xfrm>
          <a:prstGeom prst="ellipse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5760720" y="4023360"/>
            <a:ext cx="2651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Undocumented changes</a:t>
            </a:r>
            <a:endParaRPr lang="en-US" sz="1200" dirty="0"/>
          </a:p>
        </p:txBody>
      </p:sp>
      <p:sp>
        <p:nvSpPr>
          <p:cNvPr id="27" name="Shape 25"/>
          <p:cNvSpPr/>
          <p:nvPr/>
        </p:nvSpPr>
        <p:spPr>
          <a:xfrm>
            <a:off x="5413248" y="4709160"/>
            <a:ext cx="274320" cy="274320"/>
          </a:xfrm>
          <a:prstGeom prst="ellipse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5760720" y="4663440"/>
            <a:ext cx="2651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creep items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· SCOPE MANAGEMENT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MANAGEMENT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Phases &amp; Sub-processes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353312"/>
            <a:ext cx="2590800" cy="777240"/>
          </a:xfrm>
          <a:prstGeom prst="roundRect">
            <a:avLst>
              <a:gd name="adj" fmla="val 8235"/>
            </a:avLst>
          </a:prstGeom>
          <a:solidFill>
            <a:srgbClr val="0D3B2E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1353312"/>
            <a:ext cx="2590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Planning</a:t>
            </a:r>
            <a:endParaRPr lang="en-US" sz="1450" dirty="0"/>
          </a:p>
        </p:txBody>
      </p:sp>
      <p:sp>
        <p:nvSpPr>
          <p:cNvPr id="6" name="Text 4"/>
          <p:cNvSpPr/>
          <p:nvPr/>
        </p:nvSpPr>
        <p:spPr>
          <a:xfrm>
            <a:off x="457200" y="1737360"/>
            <a:ext cx="2590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Capture and define all work to be done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3048000" y="1353312"/>
            <a:ext cx="228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E8871E"/>
                </a:solidFill>
              </a:rPr>
              <a:t>→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3276600" y="1353312"/>
            <a:ext cx="2590800" cy="777240"/>
          </a:xfrm>
          <a:prstGeom prst="roundRect">
            <a:avLst>
              <a:gd name="adj" fmla="val 8235"/>
            </a:avLst>
          </a:prstGeom>
          <a:solidFill>
            <a:srgbClr val="2E7D5E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276600" y="1353312"/>
            <a:ext cx="2590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Controlling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3276600" y="1737360"/>
            <a:ext cx="2590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Track scope creep, approve / reject changes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5867400" y="1353312"/>
            <a:ext cx="228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E8871E"/>
                </a:solidFill>
              </a:rPr>
              <a:t>→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096000" y="1353312"/>
            <a:ext cx="2590800" cy="777240"/>
          </a:xfrm>
          <a:prstGeom prst="roundRect">
            <a:avLst>
              <a:gd name="adj" fmla="val 8235"/>
            </a:avLst>
          </a:prstGeom>
          <a:solidFill>
            <a:srgbClr val="5AAF8C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096000" y="1353312"/>
            <a:ext cx="2590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Closing</a:t>
            </a:r>
            <a:endParaRPr lang="en-US" sz="1450" dirty="0"/>
          </a:p>
        </p:txBody>
      </p:sp>
      <p:sp>
        <p:nvSpPr>
          <p:cNvPr id="14" name="Text 12"/>
          <p:cNvSpPr/>
          <p:nvPr/>
        </p:nvSpPr>
        <p:spPr>
          <a:xfrm>
            <a:off x="6096000" y="1737360"/>
            <a:ext cx="2590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Audit deliverables against the original plan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457200" y="2331720"/>
            <a:ext cx="8229600" cy="0"/>
          </a:xfrm>
          <a:prstGeom prst="line">
            <a:avLst/>
          </a:prstGeom>
          <a:noFill/>
          <a:ln w="1270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57200" y="2395728"/>
            <a:ext cx="3657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KEY SUB-PROCESSES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457200" y="2788920"/>
            <a:ext cx="1499616" cy="301752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1005840" y="2834640"/>
            <a:ext cx="402336" cy="402336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005840" y="283464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548640" y="3346704"/>
            <a:ext cx="131673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0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planning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548640" y="4224528"/>
            <a:ext cx="1316736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9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scope will be defined, verified &amp; controlled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2139696" y="2788920"/>
            <a:ext cx="1499616" cy="301752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2688336" y="2834640"/>
            <a:ext cx="402336" cy="402336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2688336" y="283464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2231136" y="3346704"/>
            <a:ext cx="131673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0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definition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2231136" y="4224528"/>
            <a:ext cx="1316736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9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Refine the scope statement as requirements evolve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3822192" y="2788920"/>
            <a:ext cx="1499616" cy="301752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4370832" y="2834640"/>
            <a:ext cx="402336" cy="402336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4370832" y="283464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3913632" y="3346704"/>
            <a:ext cx="131673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0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WBS</a:t>
            </a:r>
            <a:endParaRPr lang="en-US" sz="1050" dirty="0"/>
          </a:p>
        </p:txBody>
      </p:sp>
      <p:sp>
        <p:nvSpPr>
          <p:cNvPr id="31" name="Text 29"/>
          <p:cNvSpPr/>
          <p:nvPr/>
        </p:nvSpPr>
        <p:spPr>
          <a:xfrm>
            <a:off x="3913632" y="4224528"/>
            <a:ext cx="1316736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9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Subdivide deliverables into manageable pieces</a:t>
            </a:r>
            <a:endParaRPr lang="en-US" sz="950" dirty="0"/>
          </a:p>
        </p:txBody>
      </p:sp>
      <p:sp>
        <p:nvSpPr>
          <p:cNvPr id="32" name="Shape 30"/>
          <p:cNvSpPr/>
          <p:nvPr/>
        </p:nvSpPr>
        <p:spPr>
          <a:xfrm>
            <a:off x="5504688" y="2788920"/>
            <a:ext cx="1499616" cy="301752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6053328" y="2834640"/>
            <a:ext cx="402336" cy="402336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6053328" y="283464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35" name="Text 33"/>
          <p:cNvSpPr/>
          <p:nvPr/>
        </p:nvSpPr>
        <p:spPr>
          <a:xfrm>
            <a:off x="5596128" y="3346704"/>
            <a:ext cx="131673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0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verification</a:t>
            </a:r>
            <a:endParaRPr lang="en-US" sz="1050" dirty="0"/>
          </a:p>
        </p:txBody>
      </p:sp>
      <p:sp>
        <p:nvSpPr>
          <p:cNvPr id="36" name="Text 34"/>
          <p:cNvSpPr/>
          <p:nvPr/>
        </p:nvSpPr>
        <p:spPr>
          <a:xfrm>
            <a:off x="5596128" y="4224528"/>
            <a:ext cx="1316736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9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Formal stakeholder acceptance of deliverables</a:t>
            </a:r>
            <a:endParaRPr lang="en-US" sz="950" dirty="0"/>
          </a:p>
        </p:txBody>
      </p:sp>
      <p:sp>
        <p:nvSpPr>
          <p:cNvPr id="37" name="Shape 35"/>
          <p:cNvSpPr/>
          <p:nvPr/>
        </p:nvSpPr>
        <p:spPr>
          <a:xfrm>
            <a:off x="7187184" y="2788920"/>
            <a:ext cx="1499616" cy="301752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7735824" y="2834640"/>
            <a:ext cx="402336" cy="402336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7735824" y="283464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40" name="Text 38"/>
          <p:cNvSpPr/>
          <p:nvPr/>
        </p:nvSpPr>
        <p:spPr>
          <a:xfrm>
            <a:off x="7278624" y="3346704"/>
            <a:ext cx="131673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0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control</a:t>
            </a:r>
            <a:endParaRPr lang="en-US" sz="1050" dirty="0"/>
          </a:p>
        </p:txBody>
      </p:sp>
      <p:sp>
        <p:nvSpPr>
          <p:cNvPr id="41" name="Text 39"/>
          <p:cNvSpPr/>
          <p:nvPr/>
        </p:nvSpPr>
        <p:spPr>
          <a:xfrm>
            <a:off x="7278624" y="4224528"/>
            <a:ext cx="1316736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9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 changes that affect cost and schedule</a:t>
            </a:r>
            <a:endParaRPr lang="en-US" sz="950" dirty="0"/>
          </a:p>
        </p:txBody>
      </p:sp>
      <p:sp>
        <p:nvSpPr>
          <p:cNvPr id="42" name="Text 40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· SCOPE MANAGEMENT</a:t>
            </a:r>
            <a:endParaRPr lang="en-US" sz="900" dirty="0"/>
          </a:p>
        </p:txBody>
      </p:sp>
      <p:sp>
        <p:nvSpPr>
          <p:cNvPr id="43" name="Text 41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MANAGEMENT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Scope Creep &amp; Best Practices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389888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389888"/>
            <a:ext cx="54864" cy="777240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8368" y="1389888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creep — uncontrolled expansion of project scope — is one of the leading causes of project failure. FoxMeyer Drug went bankrupt; McDonald's wrote off $170 million. The fix: discipline from day one.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457200" y="2834640"/>
            <a:ext cx="1865376" cy="31089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21792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380" y="3084820"/>
            <a:ext cx="304312" cy="30431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225296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 scope realistic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621792" y="3566160"/>
            <a:ext cx="1536192" cy="2267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 large projects into a series of smaller, deliverable ones.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2578608" y="2834640"/>
            <a:ext cx="1865376" cy="31089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2743200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8788" y="3084820"/>
            <a:ext cx="304312" cy="30431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3346704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Involve users early</a:t>
            </a:r>
            <a:endParaRPr lang="en-US" sz="1200" dirty="0"/>
          </a:p>
        </p:txBody>
      </p:sp>
      <p:sp>
        <p:nvSpPr>
          <p:cNvPr id="16" name="Text 12"/>
          <p:cNvSpPr/>
          <p:nvPr/>
        </p:nvSpPr>
        <p:spPr>
          <a:xfrm>
            <a:off x="2743200" y="3566160"/>
            <a:ext cx="1536192" cy="2267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 key users ownership of requirements definition and scope verification.</a:t>
            </a:r>
            <a:endParaRPr lang="en-US" sz="1050" dirty="0"/>
          </a:p>
        </p:txBody>
      </p:sp>
      <p:sp>
        <p:nvSpPr>
          <p:cNvPr id="17" name="Shape 13"/>
          <p:cNvSpPr/>
          <p:nvPr/>
        </p:nvSpPr>
        <p:spPr>
          <a:xfrm>
            <a:off x="4700016" y="2834640"/>
            <a:ext cx="1865376" cy="31089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4"/>
          <p:cNvSpPr/>
          <p:nvPr/>
        </p:nvSpPr>
        <p:spPr>
          <a:xfrm>
            <a:off x="4864608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0196" y="3084820"/>
            <a:ext cx="304312" cy="304312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5468112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off-the-shelf where possible</a:t>
            </a:r>
            <a:endParaRPr lang="en-US" sz="1200" dirty="0"/>
          </a:p>
        </p:txBody>
      </p:sp>
      <p:sp>
        <p:nvSpPr>
          <p:cNvPr id="21" name="Text 16"/>
          <p:cNvSpPr/>
          <p:nvPr/>
        </p:nvSpPr>
        <p:spPr>
          <a:xfrm>
            <a:off x="4864608" y="3566160"/>
            <a:ext cx="1536192" cy="2267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needs must take priority over technology preferences.</a:t>
            </a:r>
            <a:endParaRPr lang="en-US" sz="1050" dirty="0"/>
          </a:p>
        </p:txBody>
      </p:sp>
      <p:sp>
        <p:nvSpPr>
          <p:cNvPr id="22" name="Shape 17"/>
          <p:cNvSpPr/>
          <p:nvPr/>
        </p:nvSpPr>
        <p:spPr>
          <a:xfrm>
            <a:off x="6821424" y="2834640"/>
            <a:ext cx="1865376" cy="31089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18"/>
          <p:cNvSpPr/>
          <p:nvPr/>
        </p:nvSpPr>
        <p:spPr>
          <a:xfrm>
            <a:off x="6986016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1604" y="3084820"/>
            <a:ext cx="304312" cy="304312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7589520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Follow PM processes</a:t>
            </a:r>
            <a:endParaRPr lang="en-US" sz="1200" dirty="0"/>
          </a:p>
        </p:txBody>
      </p:sp>
      <p:sp>
        <p:nvSpPr>
          <p:cNvPr id="26" name="Text 20"/>
          <p:cNvSpPr/>
          <p:nvPr/>
        </p:nvSpPr>
        <p:spPr>
          <a:xfrm>
            <a:off x="6986016" y="3566160"/>
            <a:ext cx="1536192" cy="2267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formal change control — all scope changes must be approved.</a:t>
            </a:r>
            <a:endParaRPr lang="en-US" sz="1050" dirty="0"/>
          </a:p>
        </p:txBody>
      </p:sp>
      <p:sp>
        <p:nvSpPr>
          <p:cNvPr id="27" name="Text 21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· SCOPE MANAGEMENT</a:t>
            </a:r>
            <a:endParaRPr lang="en-US" sz="900" dirty="0"/>
          </a:p>
        </p:txBody>
      </p:sp>
      <p:sp>
        <p:nvSpPr>
          <p:cNvPr id="28" name="Text 22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D3B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Work Breakdown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Structure (WBS)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Decomposing deliverables into manageable pieces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864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WBS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257175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66319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68630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77774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Phases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WBS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a Work Breakdown Structure?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371600"/>
            <a:ext cx="3250693" cy="1042416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58368" y="1655064"/>
            <a:ext cx="475488" cy="475488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466" y="1750162"/>
            <a:ext cx="285293" cy="285293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335024" y="1332410"/>
            <a:ext cx="7150608" cy="4378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2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Deliverable-oriented hierarchy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1335024" y="1741330"/>
            <a:ext cx="1869948" cy="4690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Groups all project work by what must be produced, not what must be done.</a:t>
            </a:r>
            <a:endParaRPr lang="en-US" sz="1050" dirty="0"/>
          </a:p>
        </p:txBody>
      </p:sp>
      <p:sp>
        <p:nvSpPr>
          <p:cNvPr id="9" name="Shape 6"/>
          <p:cNvSpPr/>
          <p:nvPr/>
        </p:nvSpPr>
        <p:spPr>
          <a:xfrm>
            <a:off x="457200" y="2578608"/>
            <a:ext cx="3250693" cy="1042416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658368" y="2862072"/>
            <a:ext cx="475488" cy="475488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466" y="2957170"/>
            <a:ext cx="285293" cy="285293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335024" y="2520757"/>
            <a:ext cx="7150608" cy="4378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2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 document</a:t>
            </a:r>
            <a:endParaRPr lang="en-US" sz="1250" dirty="0"/>
          </a:p>
        </p:txBody>
      </p:sp>
      <p:sp>
        <p:nvSpPr>
          <p:cNvPr id="13" name="Text 9"/>
          <p:cNvSpPr/>
          <p:nvPr/>
        </p:nvSpPr>
        <p:spPr>
          <a:xfrm>
            <a:off x="1335024" y="2929677"/>
            <a:ext cx="1869948" cy="4690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Basis for planning schedules, costs, resources and managing changes.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457200" y="3785616"/>
            <a:ext cx="3250693" cy="1042416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658368" y="4069080"/>
            <a:ext cx="475488" cy="475488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466" y="4164178"/>
            <a:ext cx="285293" cy="285293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1335024" y="3783746"/>
            <a:ext cx="7150608" cy="4378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2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 packages at the bottom</a:t>
            </a:r>
            <a:endParaRPr lang="en-US" sz="1250" dirty="0"/>
          </a:p>
        </p:txBody>
      </p:sp>
      <p:sp>
        <p:nvSpPr>
          <p:cNvPr id="18" name="Text 13"/>
          <p:cNvSpPr/>
          <p:nvPr/>
        </p:nvSpPr>
        <p:spPr>
          <a:xfrm>
            <a:off x="1335024" y="4192666"/>
            <a:ext cx="2135964" cy="4690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lowest-level item is a 'work package’, small enough to assign to one person.</a:t>
            </a:r>
            <a:endParaRPr lang="en-US" sz="1050" dirty="0"/>
          </a:p>
        </p:txBody>
      </p:sp>
      <p:sp>
        <p:nvSpPr>
          <p:cNvPr id="19" name="Shape 14"/>
          <p:cNvSpPr/>
          <p:nvPr/>
        </p:nvSpPr>
        <p:spPr>
          <a:xfrm>
            <a:off x="457200" y="4992624"/>
            <a:ext cx="3231447" cy="1042416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658368" y="5276088"/>
            <a:ext cx="475488" cy="475488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466" y="5371186"/>
            <a:ext cx="285293" cy="285293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1335024" y="5009416"/>
            <a:ext cx="7150608" cy="4378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2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dates or sequence here</a:t>
            </a:r>
            <a:endParaRPr lang="en-US" sz="1250" dirty="0"/>
          </a:p>
        </p:txBody>
      </p:sp>
      <p:sp>
        <p:nvSpPr>
          <p:cNvPr id="23" name="Text 17"/>
          <p:cNvSpPr/>
          <p:nvPr/>
        </p:nvSpPr>
        <p:spPr>
          <a:xfrm>
            <a:off x="1335024" y="5418336"/>
            <a:ext cx="1869948" cy="4690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WBS shows WHAT must be done. Order, durations and resources come later.</a:t>
            </a:r>
            <a:endParaRPr lang="en-US" sz="1050" dirty="0"/>
          </a:p>
        </p:txBody>
      </p:sp>
      <p:sp>
        <p:nvSpPr>
          <p:cNvPr id="24" name="Shape 18"/>
          <p:cNvSpPr/>
          <p:nvPr/>
        </p:nvSpPr>
        <p:spPr>
          <a:xfrm>
            <a:off x="5637276" y="2390668"/>
            <a:ext cx="1325880" cy="457200"/>
          </a:xfrm>
          <a:prstGeom prst="roundRect">
            <a:avLst>
              <a:gd name="adj" fmla="val 10000"/>
            </a:avLst>
          </a:prstGeom>
          <a:solidFill>
            <a:srgbClr val="0D3B2E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Text 19"/>
          <p:cNvSpPr/>
          <p:nvPr/>
        </p:nvSpPr>
        <p:spPr>
          <a:xfrm>
            <a:off x="5637276" y="2390668"/>
            <a:ext cx="1325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</a:t>
            </a:r>
            <a:endParaRPr lang="en-US" sz="1100" dirty="0"/>
          </a:p>
        </p:txBody>
      </p:sp>
      <p:sp>
        <p:nvSpPr>
          <p:cNvPr id="26" name="Shape 20"/>
          <p:cNvSpPr/>
          <p:nvPr/>
        </p:nvSpPr>
        <p:spPr>
          <a:xfrm>
            <a:off x="6300216" y="2847868"/>
            <a:ext cx="0" cy="41148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2"/>
          <p:cNvSpPr/>
          <p:nvPr/>
        </p:nvSpPr>
        <p:spPr>
          <a:xfrm>
            <a:off x="5184648" y="3259348"/>
            <a:ext cx="0" cy="9144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3"/>
          <p:cNvSpPr/>
          <p:nvPr/>
        </p:nvSpPr>
        <p:spPr>
          <a:xfrm>
            <a:off x="4521708" y="3259348"/>
            <a:ext cx="1325880" cy="457200"/>
          </a:xfrm>
          <a:prstGeom prst="roundRect">
            <a:avLst>
              <a:gd name="adj" fmla="val 10000"/>
            </a:avLst>
          </a:prstGeom>
          <a:solidFill>
            <a:srgbClr val="2E7D5E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Text 24"/>
          <p:cNvSpPr/>
          <p:nvPr/>
        </p:nvSpPr>
        <p:spPr>
          <a:xfrm>
            <a:off x="4521708" y="3259348"/>
            <a:ext cx="1325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A</a:t>
            </a:r>
            <a:endParaRPr lang="en-US" sz="1000" dirty="0"/>
          </a:p>
        </p:txBody>
      </p:sp>
      <p:sp>
        <p:nvSpPr>
          <p:cNvPr id="31" name="Shape 25"/>
          <p:cNvSpPr/>
          <p:nvPr/>
        </p:nvSpPr>
        <p:spPr>
          <a:xfrm>
            <a:off x="6300216" y="2847868"/>
            <a:ext cx="0" cy="41148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27"/>
          <p:cNvSpPr/>
          <p:nvPr/>
        </p:nvSpPr>
        <p:spPr>
          <a:xfrm>
            <a:off x="6711696" y="3259348"/>
            <a:ext cx="0" cy="9144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Shape 28"/>
          <p:cNvSpPr/>
          <p:nvPr/>
        </p:nvSpPr>
        <p:spPr>
          <a:xfrm>
            <a:off x="6048756" y="3259348"/>
            <a:ext cx="1325880" cy="457200"/>
          </a:xfrm>
          <a:prstGeom prst="roundRect">
            <a:avLst>
              <a:gd name="adj" fmla="val 10000"/>
            </a:avLst>
          </a:prstGeom>
          <a:solidFill>
            <a:srgbClr val="2E7D5E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Text 29"/>
          <p:cNvSpPr/>
          <p:nvPr/>
        </p:nvSpPr>
        <p:spPr>
          <a:xfrm>
            <a:off x="6048756" y="3259348"/>
            <a:ext cx="1325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B</a:t>
            </a:r>
            <a:endParaRPr lang="en-US" sz="1000" dirty="0"/>
          </a:p>
        </p:txBody>
      </p:sp>
      <p:sp>
        <p:nvSpPr>
          <p:cNvPr id="36" name="Shape 30"/>
          <p:cNvSpPr/>
          <p:nvPr/>
        </p:nvSpPr>
        <p:spPr>
          <a:xfrm>
            <a:off x="6300216" y="2847868"/>
            <a:ext cx="0" cy="41148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Shape 32"/>
          <p:cNvSpPr/>
          <p:nvPr/>
        </p:nvSpPr>
        <p:spPr>
          <a:xfrm>
            <a:off x="8238744" y="3259348"/>
            <a:ext cx="0" cy="9144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Shape 33"/>
          <p:cNvSpPr/>
          <p:nvPr/>
        </p:nvSpPr>
        <p:spPr>
          <a:xfrm>
            <a:off x="7575804" y="3259348"/>
            <a:ext cx="1325880" cy="457200"/>
          </a:xfrm>
          <a:prstGeom prst="roundRect">
            <a:avLst>
              <a:gd name="adj" fmla="val 10000"/>
            </a:avLst>
          </a:prstGeom>
          <a:solidFill>
            <a:srgbClr val="2E7D5E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Text 34"/>
          <p:cNvSpPr/>
          <p:nvPr/>
        </p:nvSpPr>
        <p:spPr>
          <a:xfrm>
            <a:off x="7575804" y="3259348"/>
            <a:ext cx="1325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C</a:t>
            </a:r>
            <a:endParaRPr lang="en-US" sz="1000" dirty="0"/>
          </a:p>
        </p:txBody>
      </p:sp>
      <p:sp>
        <p:nvSpPr>
          <p:cNvPr id="42" name="Shape 36"/>
          <p:cNvSpPr/>
          <p:nvPr/>
        </p:nvSpPr>
        <p:spPr>
          <a:xfrm>
            <a:off x="4841748" y="3716548"/>
            <a:ext cx="0" cy="283464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Shape 37"/>
          <p:cNvSpPr/>
          <p:nvPr/>
        </p:nvSpPr>
        <p:spPr>
          <a:xfrm>
            <a:off x="4521708" y="4000012"/>
            <a:ext cx="640080" cy="384048"/>
          </a:xfrm>
          <a:prstGeom prst="roundRect">
            <a:avLst>
              <a:gd name="adj" fmla="val 11905"/>
            </a:avLst>
          </a:prstGeom>
          <a:solidFill>
            <a:srgbClr val="C8DDD4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4" name="Text 38"/>
          <p:cNvSpPr/>
          <p:nvPr/>
        </p:nvSpPr>
        <p:spPr>
          <a:xfrm>
            <a:off x="4521708" y="4000012"/>
            <a:ext cx="640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850" dirty="0"/>
          </a:p>
        </p:txBody>
      </p:sp>
      <p:sp>
        <p:nvSpPr>
          <p:cNvPr id="45" name="Shape 39"/>
          <p:cNvSpPr/>
          <p:nvPr/>
        </p:nvSpPr>
        <p:spPr>
          <a:xfrm>
            <a:off x="5522976" y="3716548"/>
            <a:ext cx="0" cy="283464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Shape 40"/>
          <p:cNvSpPr/>
          <p:nvPr/>
        </p:nvSpPr>
        <p:spPr>
          <a:xfrm>
            <a:off x="5202936" y="4000012"/>
            <a:ext cx="640080" cy="384048"/>
          </a:xfrm>
          <a:prstGeom prst="roundRect">
            <a:avLst>
              <a:gd name="adj" fmla="val 11905"/>
            </a:avLst>
          </a:prstGeom>
          <a:solidFill>
            <a:srgbClr val="C8DDD4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7" name="Text 41"/>
          <p:cNvSpPr/>
          <p:nvPr/>
        </p:nvSpPr>
        <p:spPr>
          <a:xfrm>
            <a:off x="5202936" y="4000012"/>
            <a:ext cx="640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850" dirty="0"/>
          </a:p>
        </p:txBody>
      </p:sp>
      <p:sp>
        <p:nvSpPr>
          <p:cNvPr id="49" name="Shape 43"/>
          <p:cNvSpPr/>
          <p:nvPr/>
        </p:nvSpPr>
        <p:spPr>
          <a:xfrm>
            <a:off x="6368796" y="3716548"/>
            <a:ext cx="0" cy="283464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Shape 44"/>
          <p:cNvSpPr/>
          <p:nvPr/>
        </p:nvSpPr>
        <p:spPr>
          <a:xfrm>
            <a:off x="6048756" y="4000012"/>
            <a:ext cx="640080" cy="384048"/>
          </a:xfrm>
          <a:prstGeom prst="roundRect">
            <a:avLst>
              <a:gd name="adj" fmla="val 11905"/>
            </a:avLst>
          </a:prstGeom>
          <a:solidFill>
            <a:srgbClr val="C8DDD4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1" name="Text 45"/>
          <p:cNvSpPr/>
          <p:nvPr/>
        </p:nvSpPr>
        <p:spPr>
          <a:xfrm>
            <a:off x="6048756" y="4000012"/>
            <a:ext cx="640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850" dirty="0"/>
          </a:p>
        </p:txBody>
      </p:sp>
      <p:sp>
        <p:nvSpPr>
          <p:cNvPr id="52" name="Shape 46"/>
          <p:cNvSpPr/>
          <p:nvPr/>
        </p:nvSpPr>
        <p:spPr>
          <a:xfrm>
            <a:off x="7050024" y="3716548"/>
            <a:ext cx="0" cy="283464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3" name="Shape 47"/>
          <p:cNvSpPr/>
          <p:nvPr/>
        </p:nvSpPr>
        <p:spPr>
          <a:xfrm>
            <a:off x="6729984" y="4000012"/>
            <a:ext cx="640080" cy="384048"/>
          </a:xfrm>
          <a:prstGeom prst="roundRect">
            <a:avLst>
              <a:gd name="adj" fmla="val 11905"/>
            </a:avLst>
          </a:prstGeom>
          <a:solidFill>
            <a:srgbClr val="C8DDD4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4" name="Text 48"/>
          <p:cNvSpPr/>
          <p:nvPr/>
        </p:nvSpPr>
        <p:spPr>
          <a:xfrm>
            <a:off x="6729984" y="4000012"/>
            <a:ext cx="640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4</a:t>
            </a:r>
            <a:endParaRPr lang="en-US" sz="850" dirty="0"/>
          </a:p>
        </p:txBody>
      </p:sp>
      <p:sp>
        <p:nvSpPr>
          <p:cNvPr id="56" name="Shape 50"/>
          <p:cNvSpPr/>
          <p:nvPr/>
        </p:nvSpPr>
        <p:spPr>
          <a:xfrm>
            <a:off x="7895844" y="3716548"/>
            <a:ext cx="0" cy="283464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7" name="Shape 51"/>
          <p:cNvSpPr/>
          <p:nvPr/>
        </p:nvSpPr>
        <p:spPr>
          <a:xfrm>
            <a:off x="7575804" y="4000012"/>
            <a:ext cx="640080" cy="384048"/>
          </a:xfrm>
          <a:prstGeom prst="roundRect">
            <a:avLst>
              <a:gd name="adj" fmla="val 11905"/>
            </a:avLst>
          </a:prstGeom>
          <a:solidFill>
            <a:srgbClr val="C8DDD4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8" name="Text 52"/>
          <p:cNvSpPr/>
          <p:nvPr/>
        </p:nvSpPr>
        <p:spPr>
          <a:xfrm>
            <a:off x="7575804" y="4000012"/>
            <a:ext cx="640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5</a:t>
            </a:r>
            <a:endParaRPr lang="en-US" sz="850" dirty="0"/>
          </a:p>
        </p:txBody>
      </p:sp>
      <p:sp>
        <p:nvSpPr>
          <p:cNvPr id="59" name="Shape 53"/>
          <p:cNvSpPr/>
          <p:nvPr/>
        </p:nvSpPr>
        <p:spPr>
          <a:xfrm>
            <a:off x="8577072" y="3716548"/>
            <a:ext cx="0" cy="283464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0" name="Shape 54"/>
          <p:cNvSpPr/>
          <p:nvPr/>
        </p:nvSpPr>
        <p:spPr>
          <a:xfrm>
            <a:off x="8257032" y="4000012"/>
            <a:ext cx="640080" cy="384048"/>
          </a:xfrm>
          <a:prstGeom prst="roundRect">
            <a:avLst>
              <a:gd name="adj" fmla="val 11905"/>
            </a:avLst>
          </a:prstGeom>
          <a:solidFill>
            <a:srgbClr val="C8DDD4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1" name="Text 55"/>
          <p:cNvSpPr/>
          <p:nvPr/>
        </p:nvSpPr>
        <p:spPr>
          <a:xfrm>
            <a:off x="8257032" y="4000012"/>
            <a:ext cx="640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6</a:t>
            </a:r>
            <a:endParaRPr lang="en-US" sz="850" dirty="0"/>
          </a:p>
        </p:txBody>
      </p:sp>
      <p:sp>
        <p:nvSpPr>
          <p:cNvPr id="62" name="Text 56"/>
          <p:cNvSpPr/>
          <p:nvPr/>
        </p:nvSpPr>
        <p:spPr>
          <a:xfrm>
            <a:off x="4043934" y="2276296"/>
            <a:ext cx="914400" cy="2999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350000"/>
              </a:lnSpc>
              <a:buNone/>
            </a:pPr>
            <a:r>
              <a:rPr lang="en-US" sz="800" i="1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Level 0</a:t>
            </a:r>
          </a:p>
          <a:p>
            <a:pPr marL="0" indent="0">
              <a:lnSpc>
                <a:spcPct val="350000"/>
              </a:lnSpc>
              <a:buNone/>
            </a:pPr>
            <a:endParaRPr lang="en-US" sz="800" dirty="0"/>
          </a:p>
          <a:p>
            <a:pPr marL="0" indent="0">
              <a:lnSpc>
                <a:spcPct val="350000"/>
              </a:lnSpc>
              <a:buNone/>
            </a:pPr>
            <a:r>
              <a:rPr lang="en-US" sz="800" i="1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Level 1</a:t>
            </a:r>
            <a:endParaRPr lang="en-US" sz="800" dirty="0"/>
          </a:p>
          <a:p>
            <a:pPr marL="0" indent="0">
              <a:lnSpc>
                <a:spcPct val="350000"/>
              </a:lnSpc>
              <a:buNone/>
            </a:pPr>
            <a:endParaRPr lang="en-US" sz="800" i="1" dirty="0">
              <a:solidFill>
                <a:srgbClr val="7A9A8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lnSpc>
                <a:spcPct val="350000"/>
              </a:lnSpc>
              <a:buNone/>
            </a:pPr>
            <a:r>
              <a:rPr lang="en-US" sz="800" i="1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Level 2</a:t>
            </a:r>
            <a:endParaRPr lang="en-US" sz="800" dirty="0"/>
          </a:p>
        </p:txBody>
      </p:sp>
      <p:sp>
        <p:nvSpPr>
          <p:cNvPr id="63" name="Text 57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· WBS</a:t>
            </a:r>
            <a:endParaRPr lang="en-US" sz="900" dirty="0"/>
          </a:p>
        </p:txBody>
      </p:sp>
      <p:sp>
        <p:nvSpPr>
          <p:cNvPr id="64" name="Text 58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  <p:cxnSp>
        <p:nvCxnSpPr>
          <p:cNvPr id="66" name="Connector: Elbow 65">
            <a:extLst>
              <a:ext uri="{FF2B5EF4-FFF2-40B4-BE49-F238E27FC236}">
                <a16:creationId xmlns:a16="http://schemas.microsoft.com/office/drawing/2014/main" id="{0EADEB83-0DFE-BE28-AB68-F3CE755AB46F}"/>
              </a:ext>
            </a:extLst>
          </p:cNvPr>
          <p:cNvCxnSpPr>
            <a:endCxn id="30" idx="0"/>
          </p:cNvCxnSpPr>
          <p:nvPr/>
        </p:nvCxnSpPr>
        <p:spPr>
          <a:xfrm rot="10800000" flipV="1">
            <a:off x="5184648" y="3053608"/>
            <a:ext cx="1115568" cy="205740"/>
          </a:xfrm>
          <a:prstGeom prst="bentConnector2">
            <a:avLst/>
          </a:prstGeom>
          <a:noFill/>
          <a:ln w="15240">
            <a:solidFill>
              <a:srgbClr val="C8DDD4"/>
            </a:solidFill>
            <a:prstDash val="solid"/>
          </a:ln>
        </p:spPr>
      </p:cxnSp>
      <p:cxnSp>
        <p:nvCxnSpPr>
          <p:cNvPr id="67" name="Connector: Elbow 66">
            <a:extLst>
              <a:ext uri="{FF2B5EF4-FFF2-40B4-BE49-F238E27FC236}">
                <a16:creationId xmlns:a16="http://schemas.microsoft.com/office/drawing/2014/main" id="{CBE5AAB4-CB09-421F-C1CE-F358F7943CBC}"/>
              </a:ext>
            </a:extLst>
          </p:cNvPr>
          <p:cNvCxnSpPr>
            <a:cxnSpLocks/>
            <a:endCxn id="40" idx="0"/>
          </p:cNvCxnSpPr>
          <p:nvPr/>
        </p:nvCxnSpPr>
        <p:spPr>
          <a:xfrm>
            <a:off x="6300216" y="3053607"/>
            <a:ext cx="1938528" cy="205741"/>
          </a:xfrm>
          <a:prstGeom prst="bentConnector2">
            <a:avLst/>
          </a:prstGeom>
          <a:noFill/>
          <a:ln w="15240">
            <a:solidFill>
              <a:srgbClr val="C8DDD4"/>
            </a:solidFill>
            <a:prstDash val="solid"/>
          </a:ln>
        </p:spPr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WBS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WBS by Phase — Common Structure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389888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389888"/>
            <a:ext cx="54864" cy="777240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8368" y="1389888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WBS can be organised by product area or by phase. Below shows the five phases most software projects use as top-level WBS branches.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942186" y="2560320"/>
            <a:ext cx="201168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E8871E"/>
                </a:solidFill>
              </a:rPr>
              <a:t>→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457200" y="2286000"/>
            <a:ext cx="1484986" cy="3474720"/>
          </a:xfrm>
          <a:prstGeom prst="roundRect">
            <a:avLst>
              <a:gd name="adj" fmla="val 431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971093" y="2359152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71093" y="235915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548640" y="2926080"/>
            <a:ext cx="1302106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Initiation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548640" y="3858768"/>
            <a:ext cx="1302106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objectives, scope, purpose and initial deliverables.</a:t>
            </a:r>
            <a:endParaRPr lang="en-US" sz="980" dirty="0"/>
          </a:p>
        </p:txBody>
      </p:sp>
      <p:sp>
        <p:nvSpPr>
          <p:cNvPr id="13" name="Text 11"/>
          <p:cNvSpPr/>
          <p:nvPr/>
        </p:nvSpPr>
        <p:spPr>
          <a:xfrm>
            <a:off x="3628339" y="2560320"/>
            <a:ext cx="201168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E8871E"/>
                </a:solidFill>
              </a:rPr>
              <a:t>→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2143354" y="2286000"/>
            <a:ext cx="1484986" cy="3474720"/>
          </a:xfrm>
          <a:prstGeom prst="roundRect">
            <a:avLst>
              <a:gd name="adj" fmla="val 431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2657246" y="2359152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2657246" y="235915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2234794" y="2926080"/>
            <a:ext cx="1302106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Hardware &amp;</a:t>
            </a:r>
            <a:endParaRPr lang="en-US" sz="1150" dirty="0"/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Equipment</a:t>
            </a:r>
            <a:endParaRPr lang="en-US" sz="1150" dirty="0"/>
          </a:p>
        </p:txBody>
      </p:sp>
      <p:sp>
        <p:nvSpPr>
          <p:cNvPr id="18" name="Text 16"/>
          <p:cNvSpPr/>
          <p:nvPr/>
        </p:nvSpPr>
        <p:spPr>
          <a:xfrm>
            <a:off x="2234794" y="3858768"/>
            <a:ext cx="1302106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and acquire all infrastructure needed to build the product.</a:t>
            </a:r>
            <a:endParaRPr lang="en-US" sz="980" dirty="0"/>
          </a:p>
        </p:txBody>
      </p:sp>
      <p:sp>
        <p:nvSpPr>
          <p:cNvPr id="19" name="Text 17"/>
          <p:cNvSpPr/>
          <p:nvPr/>
        </p:nvSpPr>
        <p:spPr>
          <a:xfrm>
            <a:off x="5314493" y="2560320"/>
            <a:ext cx="201168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E8871E"/>
                </a:solidFill>
              </a:rPr>
              <a:t>→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3829507" y="2286000"/>
            <a:ext cx="1484986" cy="3474720"/>
          </a:xfrm>
          <a:prstGeom prst="roundRect">
            <a:avLst>
              <a:gd name="adj" fmla="val 431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4343400" y="2359152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343400" y="235915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3920947" y="2926080"/>
            <a:ext cx="1302106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Development</a:t>
            </a:r>
            <a:endParaRPr lang="en-US" sz="1150" dirty="0"/>
          </a:p>
        </p:txBody>
      </p:sp>
      <p:sp>
        <p:nvSpPr>
          <p:cNvPr id="24" name="Text 22"/>
          <p:cNvSpPr/>
          <p:nvPr/>
        </p:nvSpPr>
        <p:spPr>
          <a:xfrm>
            <a:off x="3920947" y="3858768"/>
            <a:ext cx="1302106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and build the product — code, architecture and content.</a:t>
            </a:r>
            <a:endParaRPr lang="en-US" sz="980" dirty="0"/>
          </a:p>
        </p:txBody>
      </p:sp>
      <p:sp>
        <p:nvSpPr>
          <p:cNvPr id="25" name="Text 23"/>
          <p:cNvSpPr/>
          <p:nvPr/>
        </p:nvSpPr>
        <p:spPr>
          <a:xfrm>
            <a:off x="7000646" y="2560320"/>
            <a:ext cx="201168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E8871E"/>
                </a:solidFill>
              </a:rPr>
              <a:t>→</a:t>
            </a:r>
            <a:endParaRPr lang="en-US" sz="1400" dirty="0"/>
          </a:p>
        </p:txBody>
      </p:sp>
      <p:sp>
        <p:nvSpPr>
          <p:cNvPr id="26" name="Shape 24"/>
          <p:cNvSpPr/>
          <p:nvPr/>
        </p:nvSpPr>
        <p:spPr>
          <a:xfrm>
            <a:off x="5515661" y="2286000"/>
            <a:ext cx="1484986" cy="3474720"/>
          </a:xfrm>
          <a:prstGeom prst="roundRect">
            <a:avLst>
              <a:gd name="adj" fmla="val 431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6029554" y="2359152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029554" y="235915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5607101" y="2926080"/>
            <a:ext cx="1302106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</a:t>
            </a:r>
            <a:endParaRPr lang="en-US" sz="1150" dirty="0"/>
          </a:p>
        </p:txBody>
      </p:sp>
      <p:sp>
        <p:nvSpPr>
          <p:cNvPr id="30" name="Text 28"/>
          <p:cNvSpPr/>
          <p:nvPr/>
        </p:nvSpPr>
        <p:spPr>
          <a:xfrm>
            <a:off x="5607101" y="3858768"/>
            <a:ext cx="1302106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Verify performance and reliability; find and fix defects.</a:t>
            </a:r>
            <a:endParaRPr lang="en-US" sz="980" dirty="0"/>
          </a:p>
        </p:txBody>
      </p:sp>
      <p:sp>
        <p:nvSpPr>
          <p:cNvPr id="31" name="Shape 29"/>
          <p:cNvSpPr/>
          <p:nvPr/>
        </p:nvSpPr>
        <p:spPr>
          <a:xfrm>
            <a:off x="7201814" y="2286000"/>
            <a:ext cx="1484986" cy="3474720"/>
          </a:xfrm>
          <a:prstGeom prst="roundRect">
            <a:avLst>
              <a:gd name="adj" fmla="val 431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7715707" y="2359152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7715707" y="235915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34" name="Text 32"/>
          <p:cNvSpPr/>
          <p:nvPr/>
        </p:nvSpPr>
        <p:spPr>
          <a:xfrm>
            <a:off x="7293254" y="2926080"/>
            <a:ext cx="1302106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</a:t>
            </a:r>
            <a:endParaRPr lang="en-US" sz="1150" dirty="0"/>
          </a:p>
        </p:txBody>
      </p:sp>
      <p:sp>
        <p:nvSpPr>
          <p:cNvPr id="35" name="Text 33"/>
          <p:cNvSpPr/>
          <p:nvPr/>
        </p:nvSpPr>
        <p:spPr>
          <a:xfrm>
            <a:off x="7293254" y="3858768"/>
            <a:ext cx="1302106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Release the product so external users can access and use it.</a:t>
            </a:r>
            <a:endParaRPr lang="en-US" sz="980" dirty="0"/>
          </a:p>
        </p:txBody>
      </p:sp>
      <p:sp>
        <p:nvSpPr>
          <p:cNvPr id="36" name="Text 34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· WBS</a:t>
            </a:r>
            <a:endParaRPr lang="en-US" sz="900" dirty="0"/>
          </a:p>
        </p:txBody>
      </p:sp>
      <p:sp>
        <p:nvSpPr>
          <p:cNvPr id="37" name="Text 35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WBS — WORKED EXAMPLE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Intranet Project WBS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389888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389888"/>
            <a:ext cx="54864" cy="777240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8368" y="1389888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partial WBS organised by phase — each level decomposes the deliverable further until tasks are small enough to assign to one person.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3840480" y="2103120"/>
            <a:ext cx="1463040" cy="457200"/>
          </a:xfrm>
          <a:prstGeom prst="roundRect">
            <a:avLst>
              <a:gd name="adj" fmla="val 10000"/>
            </a:avLst>
          </a:prstGeom>
          <a:solidFill>
            <a:srgbClr val="0D3B2E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840480" y="210312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Intranet</a:t>
            </a:r>
            <a:endParaRPr lang="en-US" sz="110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4572000" y="2560320"/>
            <a:ext cx="0" cy="45720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1280160" y="3017520"/>
            <a:ext cx="6583680" cy="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1280160" y="3017520"/>
            <a:ext cx="0" cy="4572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548640" y="3063240"/>
            <a:ext cx="1463040" cy="457200"/>
          </a:xfrm>
          <a:prstGeom prst="roundRect">
            <a:avLst>
              <a:gd name="adj" fmla="val 10000"/>
            </a:avLst>
          </a:prstGeom>
          <a:solidFill>
            <a:srgbClr val="2E7D5E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48640" y="306324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Concept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4572000" y="2560320"/>
            <a:ext cx="0" cy="45720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1280160" y="3017520"/>
            <a:ext cx="6583680" cy="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2926080" y="3017520"/>
            <a:ext cx="0" cy="4572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2194560" y="3063240"/>
            <a:ext cx="1463040" cy="457200"/>
          </a:xfrm>
          <a:prstGeom prst="roundRect">
            <a:avLst>
              <a:gd name="adj" fmla="val 10000"/>
            </a:avLst>
          </a:prstGeom>
          <a:solidFill>
            <a:srgbClr val="2E7D5E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194560" y="306324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 Site</a:t>
            </a:r>
            <a:endParaRPr lang="en-US" sz="10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4572000" y="2560320"/>
            <a:ext cx="0" cy="45720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1280160" y="3017520"/>
            <a:ext cx="6583680" cy="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4572000" y="3017520"/>
            <a:ext cx="0" cy="4572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3840480" y="3063240"/>
            <a:ext cx="1463040" cy="457200"/>
          </a:xfrm>
          <a:prstGeom prst="roundRect">
            <a:avLst>
              <a:gd name="adj" fmla="val 10000"/>
            </a:avLst>
          </a:prstGeom>
          <a:solidFill>
            <a:srgbClr val="3A8C6E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840480" y="306324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 Site</a:t>
            </a:r>
            <a:endParaRPr lang="en-US" sz="10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Development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4572000" y="2560320"/>
            <a:ext cx="0" cy="45720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1280160" y="3017520"/>
            <a:ext cx="6583680" cy="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6217920" y="3017520"/>
            <a:ext cx="0" cy="4572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5486400" y="3063240"/>
            <a:ext cx="1463040" cy="457200"/>
          </a:xfrm>
          <a:prstGeom prst="roundRect">
            <a:avLst>
              <a:gd name="adj" fmla="val 10000"/>
            </a:avLst>
          </a:prstGeom>
          <a:solidFill>
            <a:srgbClr val="4A9C7E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5486400" y="306324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Roll Out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4572000" y="2560320"/>
            <a:ext cx="0" cy="45720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1280160" y="3017520"/>
            <a:ext cx="6583680" cy="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7863840" y="3017520"/>
            <a:ext cx="0" cy="4572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7132320" y="3063240"/>
            <a:ext cx="1463040" cy="457200"/>
          </a:xfrm>
          <a:prstGeom prst="roundRect">
            <a:avLst>
              <a:gd name="adj" fmla="val 10000"/>
            </a:avLst>
          </a:prstGeom>
          <a:solidFill>
            <a:srgbClr val="5AAF8C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7132320" y="306324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</a:t>
            </a:r>
            <a:endParaRPr lang="en-US" sz="1050" dirty="0"/>
          </a:p>
        </p:txBody>
      </p:sp>
      <p:sp>
        <p:nvSpPr>
          <p:cNvPr id="34" name="Shape 32"/>
          <p:cNvSpPr/>
          <p:nvPr/>
        </p:nvSpPr>
        <p:spPr>
          <a:xfrm>
            <a:off x="1280160" y="3520440"/>
            <a:ext cx="0" cy="45720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1097280" y="3977640"/>
            <a:ext cx="4901184" cy="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1097280" y="3977640"/>
            <a:ext cx="0" cy="4572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548640" y="4023360"/>
            <a:ext cx="1097280" cy="402336"/>
          </a:xfrm>
          <a:prstGeom prst="roundRect">
            <a:avLst>
              <a:gd name="adj" fmla="val 11364"/>
            </a:avLst>
          </a:prstGeom>
          <a:solidFill>
            <a:srgbClr val="C8DDD4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548640" y="4023360"/>
            <a:ext cx="10972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</a:t>
            </a:r>
            <a:endParaRPr lang="en-US" sz="8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Systems</a:t>
            </a:r>
            <a:endParaRPr lang="en-US" sz="850" dirty="0"/>
          </a:p>
        </p:txBody>
      </p:sp>
      <p:sp>
        <p:nvSpPr>
          <p:cNvPr id="39" name="Shape 37"/>
          <p:cNvSpPr/>
          <p:nvPr/>
        </p:nvSpPr>
        <p:spPr>
          <a:xfrm>
            <a:off x="2322576" y="3977640"/>
            <a:ext cx="0" cy="4572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1773936" y="4023360"/>
            <a:ext cx="1097280" cy="402336"/>
          </a:xfrm>
          <a:prstGeom prst="roundRect">
            <a:avLst>
              <a:gd name="adj" fmla="val 11364"/>
            </a:avLst>
          </a:prstGeom>
          <a:solidFill>
            <a:srgbClr val="C8DDD4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1773936" y="4023360"/>
            <a:ext cx="10972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</a:t>
            </a:r>
            <a:endParaRPr lang="en-US" sz="8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Reqs</a:t>
            </a:r>
            <a:endParaRPr lang="en-US" sz="850" dirty="0"/>
          </a:p>
        </p:txBody>
      </p:sp>
      <p:sp>
        <p:nvSpPr>
          <p:cNvPr id="42" name="Shape 40"/>
          <p:cNvSpPr/>
          <p:nvPr/>
        </p:nvSpPr>
        <p:spPr>
          <a:xfrm>
            <a:off x="3547872" y="3977640"/>
            <a:ext cx="0" cy="4572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2999232" y="4023360"/>
            <a:ext cx="1097280" cy="402336"/>
          </a:xfrm>
          <a:prstGeom prst="roundRect">
            <a:avLst>
              <a:gd name="adj" fmla="val 11364"/>
            </a:avLst>
          </a:prstGeom>
          <a:solidFill>
            <a:srgbClr val="C8DDD4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2999232" y="4023360"/>
            <a:ext cx="10972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</a:t>
            </a:r>
            <a:endParaRPr lang="en-US" sz="8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Functionality</a:t>
            </a:r>
            <a:endParaRPr lang="en-US" sz="850" dirty="0"/>
          </a:p>
        </p:txBody>
      </p:sp>
      <p:sp>
        <p:nvSpPr>
          <p:cNvPr id="45" name="Shape 43"/>
          <p:cNvSpPr/>
          <p:nvPr/>
        </p:nvSpPr>
        <p:spPr>
          <a:xfrm>
            <a:off x="4773168" y="3977640"/>
            <a:ext cx="0" cy="4572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Shape 44"/>
          <p:cNvSpPr/>
          <p:nvPr/>
        </p:nvSpPr>
        <p:spPr>
          <a:xfrm>
            <a:off x="4224528" y="4023360"/>
            <a:ext cx="1097280" cy="402336"/>
          </a:xfrm>
          <a:prstGeom prst="roundRect">
            <a:avLst>
              <a:gd name="adj" fmla="val 11364"/>
            </a:avLst>
          </a:prstGeom>
          <a:solidFill>
            <a:srgbClr val="C8DDD4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4224528" y="4023360"/>
            <a:ext cx="10972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</a:t>
            </a:r>
            <a:endParaRPr lang="en-US" sz="8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Risks</a:t>
            </a:r>
            <a:endParaRPr lang="en-US" sz="850" dirty="0"/>
          </a:p>
        </p:txBody>
      </p:sp>
      <p:sp>
        <p:nvSpPr>
          <p:cNvPr id="48" name="Shape 46"/>
          <p:cNvSpPr/>
          <p:nvPr/>
        </p:nvSpPr>
        <p:spPr>
          <a:xfrm>
            <a:off x="5998464" y="3977640"/>
            <a:ext cx="0" cy="45720"/>
          </a:xfrm>
          <a:prstGeom prst="line">
            <a:avLst/>
          </a:prstGeom>
          <a:noFill/>
          <a:ln w="1524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Shape 47"/>
          <p:cNvSpPr/>
          <p:nvPr/>
        </p:nvSpPr>
        <p:spPr>
          <a:xfrm>
            <a:off x="5449824" y="4023360"/>
            <a:ext cx="1097280" cy="402336"/>
          </a:xfrm>
          <a:prstGeom prst="roundRect">
            <a:avLst>
              <a:gd name="adj" fmla="val 11364"/>
            </a:avLst>
          </a:prstGeom>
          <a:solidFill>
            <a:srgbClr val="C8DDD4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5449824" y="4023360"/>
            <a:ext cx="10972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</a:t>
            </a:r>
            <a:endParaRPr lang="en-US" sz="8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8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</a:t>
            </a:r>
            <a:endParaRPr lang="en-US" sz="850" dirty="0"/>
          </a:p>
        </p:txBody>
      </p:sp>
      <p:sp>
        <p:nvSpPr>
          <p:cNvPr id="51" name="Text 49"/>
          <p:cNvSpPr/>
          <p:nvPr/>
        </p:nvSpPr>
        <p:spPr>
          <a:xfrm>
            <a:off x="6858000" y="4069080"/>
            <a:ext cx="1828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Expand any branch</a:t>
            </a:r>
            <a:endParaRPr lang="en-US" sz="1000" dirty="0"/>
          </a:p>
          <a:p>
            <a:pPr marL="0" indent="0">
              <a:buNone/>
            </a:pPr>
            <a:r>
              <a:rPr lang="en-US" sz="1000" i="1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same way →</a:t>
            </a:r>
            <a:endParaRPr lang="en-US" sz="1000" dirty="0"/>
          </a:p>
        </p:txBody>
      </p:sp>
      <p:sp>
        <p:nvSpPr>
          <p:cNvPr id="52" name="Text 50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· WBS</a:t>
            </a:r>
            <a:endParaRPr lang="en-US" sz="900" dirty="0"/>
          </a:p>
        </p:txBody>
      </p:sp>
      <p:sp>
        <p:nvSpPr>
          <p:cNvPr id="53" name="Text 51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D3B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Estimates, Targets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&amp; Commitments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the three distinct planning concepts — and why they're different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86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Estimates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2766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3680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Targets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0960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1874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Commitments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Estimates, Targets &amp; Commitments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371600"/>
            <a:ext cx="2529840" cy="4572000"/>
          </a:xfrm>
          <a:prstGeom prst="roundRect">
            <a:avLst>
              <a:gd name="adj" fmla="val 253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371600"/>
            <a:ext cx="2529840" cy="804672"/>
          </a:xfrm>
          <a:prstGeom prst="roundRect">
            <a:avLst>
              <a:gd name="adj" fmla="val 7955"/>
            </a:avLst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57200" y="1874520"/>
            <a:ext cx="2529840" cy="301752"/>
          </a:xfrm>
          <a:prstGeom prst="rect">
            <a:avLst/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536192"/>
            <a:ext cx="457200" cy="45720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207008" y="1371600"/>
            <a:ext cx="170688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Estimate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594360" y="2267712"/>
            <a:ext cx="2255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data-based guess of how long a task will take.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621792" y="3090672"/>
            <a:ext cx="201168" cy="201168"/>
          </a:xfrm>
          <a:prstGeom prst="ellipse">
            <a:avLst/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914400" y="3044952"/>
            <a:ext cx="19629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 by the developers doing the work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621792" y="3639312"/>
            <a:ext cx="201168" cy="201168"/>
          </a:xfrm>
          <a:prstGeom prst="ellipse">
            <a:avLst/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914400" y="3593592"/>
            <a:ext cx="19629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Based on well-formed (SMART) tasks</a:t>
            </a:r>
            <a:endParaRPr lang="en-US" sz="1050" dirty="0"/>
          </a:p>
        </p:txBody>
      </p:sp>
      <p:sp>
        <p:nvSpPr>
          <p:cNvPr id="14" name="Shape 11"/>
          <p:cNvSpPr/>
          <p:nvPr/>
        </p:nvSpPr>
        <p:spPr>
          <a:xfrm>
            <a:off x="621792" y="4187952"/>
            <a:ext cx="201168" cy="201168"/>
          </a:xfrm>
          <a:prstGeom prst="ellipse">
            <a:avLst/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914400" y="4142232"/>
            <a:ext cx="19629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Non-negotiable — they are factual judgements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594360" y="5138928"/>
            <a:ext cx="2255520" cy="658368"/>
          </a:xfrm>
          <a:prstGeom prst="roundRect">
            <a:avLst>
              <a:gd name="adj" fmla="val 6944"/>
            </a:avLst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658368" y="5138928"/>
            <a:ext cx="2127504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00" i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'This module will take 3 days to build'</a:t>
            </a:r>
            <a:endParaRPr lang="en-US" sz="1000" dirty="0"/>
          </a:p>
        </p:txBody>
      </p:sp>
      <p:sp>
        <p:nvSpPr>
          <p:cNvPr id="18" name="Shape 15"/>
          <p:cNvSpPr/>
          <p:nvPr/>
        </p:nvSpPr>
        <p:spPr>
          <a:xfrm>
            <a:off x="3307080" y="1371600"/>
            <a:ext cx="2529840" cy="4572000"/>
          </a:xfrm>
          <a:prstGeom prst="roundRect">
            <a:avLst>
              <a:gd name="adj" fmla="val 253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3307080" y="1371600"/>
            <a:ext cx="2529840" cy="804672"/>
          </a:xfrm>
          <a:prstGeom prst="roundRect">
            <a:avLst>
              <a:gd name="adj" fmla="val 7955"/>
            </a:avLst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3307080" y="1874520"/>
            <a:ext cx="2529840" cy="301752"/>
          </a:xfrm>
          <a:prstGeom prst="rect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9960" y="1536192"/>
            <a:ext cx="457200" cy="457200"/>
          </a:xfrm>
          <a:prstGeom prst="rect">
            <a:avLst/>
          </a:prstGeom>
        </p:spPr>
      </p:pic>
      <p:sp>
        <p:nvSpPr>
          <p:cNvPr id="22" name="Text 18"/>
          <p:cNvSpPr/>
          <p:nvPr/>
        </p:nvSpPr>
        <p:spPr>
          <a:xfrm>
            <a:off x="4056888" y="1371600"/>
            <a:ext cx="170688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Target</a:t>
            </a:r>
            <a:endParaRPr lang="en-US" sz="1600" dirty="0"/>
          </a:p>
        </p:txBody>
      </p:sp>
      <p:sp>
        <p:nvSpPr>
          <p:cNvPr id="23" name="Text 19"/>
          <p:cNvSpPr/>
          <p:nvPr/>
        </p:nvSpPr>
        <p:spPr>
          <a:xfrm>
            <a:off x="3444240" y="2267712"/>
            <a:ext cx="2255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specific point in the schedule set externally.</a:t>
            </a:r>
            <a:endParaRPr lang="en-US" sz="1200" dirty="0"/>
          </a:p>
        </p:txBody>
      </p:sp>
      <p:sp>
        <p:nvSpPr>
          <p:cNvPr id="24" name="Shape 20"/>
          <p:cNvSpPr/>
          <p:nvPr/>
        </p:nvSpPr>
        <p:spPr>
          <a:xfrm>
            <a:off x="3471672" y="3090672"/>
            <a:ext cx="201168" cy="201168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1"/>
          <p:cNvSpPr/>
          <p:nvPr/>
        </p:nvSpPr>
        <p:spPr>
          <a:xfrm>
            <a:off x="3764280" y="3044952"/>
            <a:ext cx="19629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 by the client, contract or business need</a:t>
            </a:r>
            <a:endParaRPr lang="en-US" sz="1050" dirty="0"/>
          </a:p>
        </p:txBody>
      </p:sp>
      <p:sp>
        <p:nvSpPr>
          <p:cNvPr id="26" name="Shape 22"/>
          <p:cNvSpPr/>
          <p:nvPr/>
        </p:nvSpPr>
        <p:spPr>
          <a:xfrm>
            <a:off x="3471672" y="3639312"/>
            <a:ext cx="201168" cy="201168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3"/>
          <p:cNvSpPr/>
          <p:nvPr/>
        </p:nvSpPr>
        <p:spPr>
          <a:xfrm>
            <a:off x="3764280" y="3593592"/>
            <a:ext cx="19629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Almost an ideal deadline</a:t>
            </a:r>
            <a:endParaRPr lang="en-US" sz="1050" dirty="0"/>
          </a:p>
        </p:txBody>
      </p:sp>
      <p:sp>
        <p:nvSpPr>
          <p:cNvPr id="28" name="Shape 24"/>
          <p:cNvSpPr/>
          <p:nvPr/>
        </p:nvSpPr>
        <p:spPr>
          <a:xfrm>
            <a:off x="3471672" y="4187952"/>
            <a:ext cx="201168" cy="201168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5"/>
          <p:cNvSpPr/>
          <p:nvPr/>
        </p:nvSpPr>
        <p:spPr>
          <a:xfrm>
            <a:off x="3764280" y="4142232"/>
            <a:ext cx="19629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Non-negotiable — contractual obligation</a:t>
            </a:r>
            <a:endParaRPr lang="en-US" sz="1050" dirty="0"/>
          </a:p>
        </p:txBody>
      </p:sp>
      <p:sp>
        <p:nvSpPr>
          <p:cNvPr id="30" name="Shape 26"/>
          <p:cNvSpPr/>
          <p:nvPr/>
        </p:nvSpPr>
        <p:spPr>
          <a:xfrm>
            <a:off x="3444240" y="5138928"/>
            <a:ext cx="2255520" cy="658368"/>
          </a:xfrm>
          <a:prstGeom prst="roundRect">
            <a:avLst>
              <a:gd name="adj" fmla="val 6944"/>
            </a:avLst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7"/>
          <p:cNvSpPr/>
          <p:nvPr/>
        </p:nvSpPr>
        <p:spPr>
          <a:xfrm>
            <a:off x="3508248" y="5138928"/>
            <a:ext cx="2127504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00" i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'Product launches on 1st March'</a:t>
            </a:r>
            <a:endParaRPr lang="en-US" sz="1000" dirty="0"/>
          </a:p>
        </p:txBody>
      </p:sp>
      <p:sp>
        <p:nvSpPr>
          <p:cNvPr id="32" name="Shape 28"/>
          <p:cNvSpPr/>
          <p:nvPr/>
        </p:nvSpPr>
        <p:spPr>
          <a:xfrm>
            <a:off x="6156960" y="1371600"/>
            <a:ext cx="2529840" cy="4572000"/>
          </a:xfrm>
          <a:prstGeom prst="roundRect">
            <a:avLst>
              <a:gd name="adj" fmla="val 253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Shape 29"/>
          <p:cNvSpPr/>
          <p:nvPr/>
        </p:nvSpPr>
        <p:spPr>
          <a:xfrm>
            <a:off x="6156960" y="1371600"/>
            <a:ext cx="2529840" cy="804672"/>
          </a:xfrm>
          <a:prstGeom prst="roundRect">
            <a:avLst>
              <a:gd name="adj" fmla="val 7955"/>
            </a:avLst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Shape 30"/>
          <p:cNvSpPr/>
          <p:nvPr/>
        </p:nvSpPr>
        <p:spPr>
          <a:xfrm>
            <a:off x="6156960" y="1874520"/>
            <a:ext cx="2529840" cy="301752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9840" y="1536192"/>
            <a:ext cx="457200" cy="457200"/>
          </a:xfrm>
          <a:prstGeom prst="rect">
            <a:avLst/>
          </a:prstGeom>
        </p:spPr>
      </p:pic>
      <p:sp>
        <p:nvSpPr>
          <p:cNvPr id="36" name="Text 31"/>
          <p:cNvSpPr/>
          <p:nvPr/>
        </p:nvSpPr>
        <p:spPr>
          <a:xfrm>
            <a:off x="6906768" y="1371600"/>
            <a:ext cx="170688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Commitment</a:t>
            </a:r>
            <a:endParaRPr lang="en-US" sz="1600" dirty="0"/>
          </a:p>
        </p:txBody>
      </p:sp>
      <p:sp>
        <p:nvSpPr>
          <p:cNvPr id="37" name="Text 32"/>
          <p:cNvSpPr/>
          <p:nvPr/>
        </p:nvSpPr>
        <p:spPr>
          <a:xfrm>
            <a:off x="6294120" y="2267712"/>
            <a:ext cx="2255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team agrees to deliver.</a:t>
            </a:r>
            <a:endParaRPr lang="en-US" sz="1200" dirty="0"/>
          </a:p>
        </p:txBody>
      </p:sp>
      <p:sp>
        <p:nvSpPr>
          <p:cNvPr id="38" name="Shape 33"/>
          <p:cNvSpPr/>
          <p:nvPr/>
        </p:nvSpPr>
        <p:spPr>
          <a:xfrm>
            <a:off x="6321552" y="3090672"/>
            <a:ext cx="201168" cy="201168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4"/>
          <p:cNvSpPr/>
          <p:nvPr/>
        </p:nvSpPr>
        <p:spPr>
          <a:xfrm>
            <a:off x="6614160" y="3044952"/>
            <a:ext cx="19629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Negotiated between estimates and targets</a:t>
            </a:r>
            <a:endParaRPr lang="en-US" sz="1050" dirty="0"/>
          </a:p>
        </p:txBody>
      </p:sp>
      <p:sp>
        <p:nvSpPr>
          <p:cNvPr id="40" name="Shape 35"/>
          <p:cNvSpPr/>
          <p:nvPr/>
        </p:nvSpPr>
        <p:spPr>
          <a:xfrm>
            <a:off x="6321552" y="3639312"/>
            <a:ext cx="201168" cy="201168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Text 36"/>
          <p:cNvSpPr/>
          <p:nvPr/>
        </p:nvSpPr>
        <p:spPr>
          <a:xfrm>
            <a:off x="6614160" y="3593592"/>
            <a:ext cx="19629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Based on realistic capacity and constraints</a:t>
            </a:r>
            <a:endParaRPr lang="en-US" sz="1050" dirty="0"/>
          </a:p>
        </p:txBody>
      </p:sp>
      <p:sp>
        <p:nvSpPr>
          <p:cNvPr id="42" name="Shape 37"/>
          <p:cNvSpPr/>
          <p:nvPr/>
        </p:nvSpPr>
        <p:spPr>
          <a:xfrm>
            <a:off x="6321552" y="4187952"/>
            <a:ext cx="201168" cy="201168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38"/>
          <p:cNvSpPr/>
          <p:nvPr/>
        </p:nvSpPr>
        <p:spPr>
          <a:xfrm>
            <a:off x="6614160" y="4142232"/>
            <a:ext cx="19629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scope/feature trade-offs happen</a:t>
            </a:r>
            <a:endParaRPr lang="en-US" sz="1050" dirty="0"/>
          </a:p>
        </p:txBody>
      </p:sp>
      <p:sp>
        <p:nvSpPr>
          <p:cNvPr id="44" name="Shape 39"/>
          <p:cNvSpPr/>
          <p:nvPr/>
        </p:nvSpPr>
        <p:spPr>
          <a:xfrm>
            <a:off x="6294120" y="5138928"/>
            <a:ext cx="2255520" cy="658368"/>
          </a:xfrm>
          <a:prstGeom prst="roundRect">
            <a:avLst>
              <a:gd name="adj" fmla="val 6944"/>
            </a:avLst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0"/>
          <p:cNvSpPr/>
          <p:nvPr/>
        </p:nvSpPr>
        <p:spPr>
          <a:xfrm>
            <a:off x="6358128" y="5138928"/>
            <a:ext cx="2127504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00" i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'We commit to 4 of the 6 features by 1st March'</a:t>
            </a:r>
            <a:endParaRPr lang="en-US" sz="1000" dirty="0"/>
          </a:p>
        </p:txBody>
      </p:sp>
      <p:sp>
        <p:nvSpPr>
          <p:cNvPr id="46" name="Text 41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· ESTIMATES</a:t>
            </a:r>
            <a:endParaRPr lang="en-US" sz="900" dirty="0"/>
          </a:p>
        </p:txBody>
      </p:sp>
      <p:sp>
        <p:nvSpPr>
          <p:cNvPr id="47" name="Text 42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D3B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Gantt Charts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Visualising project schedules, dependencies and timelines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86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a Gantt?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2766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3680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Worked example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0960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1874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Reading a Gantt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GANTT CHARTS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a Gantt Chart?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880909" y="2077517"/>
            <a:ext cx="228600" cy="228600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1497928"/>
            <a:ext cx="34747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Horizontal bar chart mapping tasks against dates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bar shows start date, duration and finish date</a:t>
            </a:r>
            <a:endParaRPr lang="en-US" sz="115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 top-to-bottom — earliest tasks first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show task dependencies and milestones (♦)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Useful in both Agile (sprints) and Waterfall projects</a:t>
            </a:r>
            <a:endParaRPr lang="en-US" sz="115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5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5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50" dirty="0"/>
          </a:p>
        </p:txBody>
      </p:sp>
      <p:sp>
        <p:nvSpPr>
          <p:cNvPr id="6" name="Shape 4"/>
          <p:cNvSpPr/>
          <p:nvPr/>
        </p:nvSpPr>
        <p:spPr>
          <a:xfrm>
            <a:off x="880909" y="2571293"/>
            <a:ext cx="228600" cy="228600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880909" y="3065069"/>
            <a:ext cx="228600" cy="228600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80909" y="3558845"/>
            <a:ext cx="228600" cy="228600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880909" y="4052621"/>
            <a:ext cx="228600" cy="228600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-1318450" y="1572768"/>
            <a:ext cx="34747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3128846" y="1984341"/>
            <a:ext cx="2958084" cy="192024"/>
          </a:xfrm>
          <a:prstGeom prst="roundRect">
            <a:avLst>
              <a:gd name="adj" fmla="val 9524"/>
            </a:avLst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128846" y="1984341"/>
            <a:ext cx="2958084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1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6086930" y="1984341"/>
            <a:ext cx="2958084" cy="192024"/>
          </a:xfrm>
          <a:prstGeom prst="roundRect">
            <a:avLst>
              <a:gd name="adj" fmla="val 9524"/>
            </a:avLst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086930" y="1984341"/>
            <a:ext cx="2958084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2</a:t>
            </a:r>
            <a:endParaRPr lang="en-US" sz="900" dirty="0"/>
          </a:p>
        </p:txBody>
      </p:sp>
      <p:sp>
        <p:nvSpPr>
          <p:cNvPr id="18" name="Shape 16"/>
          <p:cNvSpPr/>
          <p:nvPr/>
        </p:nvSpPr>
        <p:spPr>
          <a:xfrm>
            <a:off x="3128846" y="2176365"/>
            <a:ext cx="739521" cy="192024"/>
          </a:xfrm>
          <a:prstGeom prst="rect">
            <a:avLst/>
          </a:prstGeom>
          <a:solidFill>
            <a:srgbClr val="EBF3EE"/>
          </a:solidFill>
          <a:ln w="635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128846" y="2176365"/>
            <a:ext cx="739521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1</a:t>
            </a:r>
            <a:endParaRPr lang="en-US" sz="850" dirty="0"/>
          </a:p>
        </p:txBody>
      </p:sp>
      <p:sp>
        <p:nvSpPr>
          <p:cNvPr id="20" name="Shape 18"/>
          <p:cNvSpPr/>
          <p:nvPr/>
        </p:nvSpPr>
        <p:spPr>
          <a:xfrm>
            <a:off x="3868367" y="2176365"/>
            <a:ext cx="739521" cy="192024"/>
          </a:xfrm>
          <a:prstGeom prst="rect">
            <a:avLst/>
          </a:prstGeom>
          <a:solidFill>
            <a:srgbClr val="EBF3EE"/>
          </a:solidFill>
          <a:ln w="635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868367" y="2176365"/>
            <a:ext cx="739521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2</a:t>
            </a:r>
            <a:endParaRPr lang="en-US" sz="850" dirty="0"/>
          </a:p>
        </p:txBody>
      </p:sp>
      <p:sp>
        <p:nvSpPr>
          <p:cNvPr id="22" name="Shape 20"/>
          <p:cNvSpPr/>
          <p:nvPr/>
        </p:nvSpPr>
        <p:spPr>
          <a:xfrm>
            <a:off x="4607888" y="2176365"/>
            <a:ext cx="739521" cy="192024"/>
          </a:xfrm>
          <a:prstGeom prst="rect">
            <a:avLst/>
          </a:prstGeom>
          <a:solidFill>
            <a:srgbClr val="EBF3EE"/>
          </a:solidFill>
          <a:ln w="635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607888" y="2176365"/>
            <a:ext cx="739521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3</a:t>
            </a:r>
            <a:endParaRPr lang="en-US" sz="850" dirty="0"/>
          </a:p>
        </p:txBody>
      </p:sp>
      <p:sp>
        <p:nvSpPr>
          <p:cNvPr id="24" name="Shape 22"/>
          <p:cNvSpPr/>
          <p:nvPr/>
        </p:nvSpPr>
        <p:spPr>
          <a:xfrm>
            <a:off x="5347409" y="2176365"/>
            <a:ext cx="739521" cy="192024"/>
          </a:xfrm>
          <a:prstGeom prst="rect">
            <a:avLst/>
          </a:prstGeom>
          <a:solidFill>
            <a:srgbClr val="EBF3EE"/>
          </a:solidFill>
          <a:ln w="635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5347409" y="2176365"/>
            <a:ext cx="739521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4</a:t>
            </a:r>
            <a:endParaRPr lang="en-US" sz="850" dirty="0"/>
          </a:p>
        </p:txBody>
      </p:sp>
      <p:sp>
        <p:nvSpPr>
          <p:cNvPr id="26" name="Shape 24"/>
          <p:cNvSpPr/>
          <p:nvPr/>
        </p:nvSpPr>
        <p:spPr>
          <a:xfrm>
            <a:off x="6086930" y="2176365"/>
            <a:ext cx="739521" cy="192024"/>
          </a:xfrm>
          <a:prstGeom prst="rect">
            <a:avLst/>
          </a:prstGeom>
          <a:solidFill>
            <a:srgbClr val="EBF3EE"/>
          </a:solidFill>
          <a:ln w="635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086930" y="2176365"/>
            <a:ext cx="739521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5</a:t>
            </a:r>
            <a:endParaRPr lang="en-US" sz="850" dirty="0"/>
          </a:p>
        </p:txBody>
      </p:sp>
      <p:sp>
        <p:nvSpPr>
          <p:cNvPr id="28" name="Shape 26"/>
          <p:cNvSpPr/>
          <p:nvPr/>
        </p:nvSpPr>
        <p:spPr>
          <a:xfrm>
            <a:off x="6826451" y="2176365"/>
            <a:ext cx="739521" cy="192024"/>
          </a:xfrm>
          <a:prstGeom prst="rect">
            <a:avLst/>
          </a:prstGeom>
          <a:solidFill>
            <a:srgbClr val="EBF3EE"/>
          </a:solidFill>
          <a:ln w="635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6826451" y="2176365"/>
            <a:ext cx="739521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6</a:t>
            </a:r>
            <a:endParaRPr lang="en-US" sz="850" dirty="0"/>
          </a:p>
        </p:txBody>
      </p:sp>
      <p:sp>
        <p:nvSpPr>
          <p:cNvPr id="30" name="Shape 28"/>
          <p:cNvSpPr/>
          <p:nvPr/>
        </p:nvSpPr>
        <p:spPr>
          <a:xfrm>
            <a:off x="7565972" y="2176365"/>
            <a:ext cx="739521" cy="192024"/>
          </a:xfrm>
          <a:prstGeom prst="rect">
            <a:avLst/>
          </a:prstGeom>
          <a:solidFill>
            <a:srgbClr val="EBF3EE"/>
          </a:solidFill>
          <a:ln w="635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7565972" y="2176365"/>
            <a:ext cx="739521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7</a:t>
            </a:r>
            <a:endParaRPr lang="en-US" sz="850" dirty="0"/>
          </a:p>
        </p:txBody>
      </p:sp>
      <p:sp>
        <p:nvSpPr>
          <p:cNvPr id="32" name="Shape 30"/>
          <p:cNvSpPr/>
          <p:nvPr/>
        </p:nvSpPr>
        <p:spPr>
          <a:xfrm>
            <a:off x="8305493" y="2176365"/>
            <a:ext cx="739521" cy="192024"/>
          </a:xfrm>
          <a:prstGeom prst="rect">
            <a:avLst/>
          </a:prstGeom>
          <a:solidFill>
            <a:srgbClr val="EBF3EE"/>
          </a:solidFill>
          <a:ln w="635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8305493" y="2176365"/>
            <a:ext cx="739521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8</a:t>
            </a:r>
            <a:endParaRPr lang="en-US" sz="850" dirty="0"/>
          </a:p>
        </p:txBody>
      </p:sp>
      <p:sp>
        <p:nvSpPr>
          <p:cNvPr id="34" name="Shape 32"/>
          <p:cNvSpPr/>
          <p:nvPr/>
        </p:nvSpPr>
        <p:spPr>
          <a:xfrm>
            <a:off x="844333" y="1967789"/>
            <a:ext cx="2240280" cy="384048"/>
          </a:xfrm>
          <a:prstGeom prst="rect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844333" y="1967789"/>
            <a:ext cx="2240280" cy="384048"/>
          </a:xfrm>
          <a:prstGeom prst="rect">
            <a:avLst/>
          </a:prstGeom>
          <a:noFill/>
          <a:ln/>
        </p:spPr>
        <p:txBody>
          <a:bodyPr wrap="square" lIns="0" tIns="1905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</a:t>
            </a:r>
            <a:endParaRPr lang="en-US" sz="1000" dirty="0"/>
          </a:p>
        </p:txBody>
      </p:sp>
      <p:sp>
        <p:nvSpPr>
          <p:cNvPr id="36" name="Shape 34"/>
          <p:cNvSpPr/>
          <p:nvPr/>
        </p:nvSpPr>
        <p:spPr>
          <a:xfrm>
            <a:off x="3157765" y="2351837"/>
            <a:ext cx="0" cy="4279392"/>
          </a:xfrm>
          <a:prstGeom prst="line">
            <a:avLst/>
          </a:prstGeom>
          <a:noFill/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3868367" y="2368389"/>
            <a:ext cx="0" cy="4279392"/>
          </a:xfrm>
          <a:prstGeom prst="line">
            <a:avLst/>
          </a:prstGeom>
          <a:noFill/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4607888" y="2368389"/>
            <a:ext cx="0" cy="4279392"/>
          </a:xfrm>
          <a:prstGeom prst="line">
            <a:avLst/>
          </a:prstGeom>
          <a:noFill/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5347409" y="2368389"/>
            <a:ext cx="0" cy="4279392"/>
          </a:xfrm>
          <a:prstGeom prst="line">
            <a:avLst/>
          </a:prstGeom>
          <a:noFill/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6086930" y="2368389"/>
            <a:ext cx="0" cy="4279392"/>
          </a:xfrm>
          <a:prstGeom prst="line">
            <a:avLst/>
          </a:prstGeom>
          <a:noFill/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6826451" y="2368389"/>
            <a:ext cx="0" cy="4279392"/>
          </a:xfrm>
          <a:prstGeom prst="line">
            <a:avLst/>
          </a:prstGeom>
          <a:noFill/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Shape 40"/>
          <p:cNvSpPr/>
          <p:nvPr/>
        </p:nvSpPr>
        <p:spPr>
          <a:xfrm>
            <a:off x="7565972" y="2368389"/>
            <a:ext cx="0" cy="4279392"/>
          </a:xfrm>
          <a:prstGeom prst="line">
            <a:avLst/>
          </a:prstGeom>
          <a:noFill/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8305493" y="2368389"/>
            <a:ext cx="0" cy="4279392"/>
          </a:xfrm>
          <a:prstGeom prst="line">
            <a:avLst/>
          </a:prstGeom>
          <a:noFill/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Shape 42"/>
          <p:cNvSpPr/>
          <p:nvPr/>
        </p:nvSpPr>
        <p:spPr>
          <a:xfrm>
            <a:off x="9045014" y="2368389"/>
            <a:ext cx="0" cy="4279392"/>
          </a:xfrm>
          <a:prstGeom prst="line">
            <a:avLst/>
          </a:prstGeom>
          <a:noFill/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Shape 43"/>
          <p:cNvSpPr/>
          <p:nvPr/>
        </p:nvSpPr>
        <p:spPr>
          <a:xfrm>
            <a:off x="844333" y="2351837"/>
            <a:ext cx="2240280" cy="475488"/>
          </a:xfrm>
          <a:prstGeom prst="rect">
            <a:avLst/>
          </a:prstGeom>
          <a:solidFill>
            <a:srgbClr val="EFF5F2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Shape 44"/>
          <p:cNvSpPr/>
          <p:nvPr/>
        </p:nvSpPr>
        <p:spPr>
          <a:xfrm>
            <a:off x="3128846" y="2368389"/>
            <a:ext cx="5916168" cy="475488"/>
          </a:xfrm>
          <a:prstGeom prst="rect">
            <a:avLst/>
          </a:prstGeom>
          <a:solidFill>
            <a:srgbClr val="EFF5F2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935773" y="2351837"/>
            <a:ext cx="213055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Define scope</a:t>
            </a:r>
            <a:endParaRPr lang="en-US" sz="950" dirty="0"/>
          </a:p>
        </p:txBody>
      </p:sp>
      <p:sp>
        <p:nvSpPr>
          <p:cNvPr id="48" name="Shape 46"/>
          <p:cNvSpPr/>
          <p:nvPr/>
        </p:nvSpPr>
        <p:spPr>
          <a:xfrm>
            <a:off x="3156278" y="2453977"/>
            <a:ext cx="684657" cy="304312"/>
          </a:xfrm>
          <a:prstGeom prst="roundRect">
            <a:avLst>
              <a:gd name="adj" fmla="val 12019"/>
            </a:avLst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Shape 47"/>
          <p:cNvSpPr/>
          <p:nvPr/>
        </p:nvSpPr>
        <p:spPr>
          <a:xfrm>
            <a:off x="844333" y="2827325"/>
            <a:ext cx="2240280" cy="475488"/>
          </a:xfrm>
          <a:prstGeom prst="rect">
            <a:avLst/>
          </a:prstGeom>
          <a:solidFill>
            <a:srgbClr val="FFFFFF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Shape 48"/>
          <p:cNvSpPr/>
          <p:nvPr/>
        </p:nvSpPr>
        <p:spPr>
          <a:xfrm>
            <a:off x="3128846" y="2843877"/>
            <a:ext cx="5916168" cy="475488"/>
          </a:xfrm>
          <a:prstGeom prst="rect">
            <a:avLst/>
          </a:prstGeom>
          <a:solidFill>
            <a:srgbClr val="FFFFFF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935773" y="2827325"/>
            <a:ext cx="213055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Create WBS</a:t>
            </a:r>
            <a:endParaRPr lang="en-US" sz="950" dirty="0"/>
          </a:p>
        </p:txBody>
      </p:sp>
      <p:sp>
        <p:nvSpPr>
          <p:cNvPr id="52" name="Shape 50"/>
          <p:cNvSpPr/>
          <p:nvPr/>
        </p:nvSpPr>
        <p:spPr>
          <a:xfrm>
            <a:off x="3895799" y="2929465"/>
            <a:ext cx="684657" cy="304312"/>
          </a:xfrm>
          <a:prstGeom prst="roundRect">
            <a:avLst>
              <a:gd name="adj" fmla="val 12019"/>
            </a:avLst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Shape 51"/>
          <p:cNvSpPr/>
          <p:nvPr/>
        </p:nvSpPr>
        <p:spPr>
          <a:xfrm>
            <a:off x="844333" y="3302813"/>
            <a:ext cx="2240280" cy="475488"/>
          </a:xfrm>
          <a:prstGeom prst="rect">
            <a:avLst/>
          </a:prstGeom>
          <a:solidFill>
            <a:srgbClr val="EFF5F2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Shape 52"/>
          <p:cNvSpPr/>
          <p:nvPr/>
        </p:nvSpPr>
        <p:spPr>
          <a:xfrm>
            <a:off x="3128846" y="3319365"/>
            <a:ext cx="5916168" cy="475488"/>
          </a:xfrm>
          <a:prstGeom prst="rect">
            <a:avLst/>
          </a:prstGeom>
          <a:solidFill>
            <a:srgbClr val="EFF5F2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5" name="Text 53"/>
          <p:cNvSpPr/>
          <p:nvPr/>
        </p:nvSpPr>
        <p:spPr>
          <a:xfrm>
            <a:off x="935773" y="3302813"/>
            <a:ext cx="213055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Estimate effort</a:t>
            </a:r>
            <a:endParaRPr lang="en-US" sz="950" dirty="0"/>
          </a:p>
        </p:txBody>
      </p:sp>
      <p:sp>
        <p:nvSpPr>
          <p:cNvPr id="56" name="Shape 54"/>
          <p:cNvSpPr/>
          <p:nvPr/>
        </p:nvSpPr>
        <p:spPr>
          <a:xfrm>
            <a:off x="3895799" y="3404953"/>
            <a:ext cx="1424178" cy="304312"/>
          </a:xfrm>
          <a:prstGeom prst="roundRect">
            <a:avLst>
              <a:gd name="adj" fmla="val 12019"/>
            </a:avLst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7" name="Shape 55"/>
          <p:cNvSpPr/>
          <p:nvPr/>
        </p:nvSpPr>
        <p:spPr>
          <a:xfrm>
            <a:off x="844333" y="3778301"/>
            <a:ext cx="2240280" cy="475488"/>
          </a:xfrm>
          <a:prstGeom prst="rect">
            <a:avLst/>
          </a:prstGeom>
          <a:solidFill>
            <a:srgbClr val="FFFFFF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8" name="Shape 56"/>
          <p:cNvSpPr/>
          <p:nvPr/>
        </p:nvSpPr>
        <p:spPr>
          <a:xfrm>
            <a:off x="3128846" y="3794853"/>
            <a:ext cx="5916168" cy="475488"/>
          </a:xfrm>
          <a:prstGeom prst="rect">
            <a:avLst/>
          </a:prstGeom>
          <a:solidFill>
            <a:srgbClr val="FFFFFF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9" name="Text 57"/>
          <p:cNvSpPr/>
          <p:nvPr/>
        </p:nvSpPr>
        <p:spPr>
          <a:xfrm>
            <a:off x="935773" y="3778301"/>
            <a:ext cx="213055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Allocate resources</a:t>
            </a:r>
            <a:endParaRPr lang="en-US" sz="950" dirty="0"/>
          </a:p>
        </p:txBody>
      </p:sp>
      <p:sp>
        <p:nvSpPr>
          <p:cNvPr id="60" name="Shape 58"/>
          <p:cNvSpPr/>
          <p:nvPr/>
        </p:nvSpPr>
        <p:spPr>
          <a:xfrm>
            <a:off x="4635320" y="3880441"/>
            <a:ext cx="684657" cy="304312"/>
          </a:xfrm>
          <a:prstGeom prst="roundRect">
            <a:avLst>
              <a:gd name="adj" fmla="val 12019"/>
            </a:avLst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1" name="Shape 59"/>
          <p:cNvSpPr/>
          <p:nvPr/>
        </p:nvSpPr>
        <p:spPr>
          <a:xfrm>
            <a:off x="844333" y="4253789"/>
            <a:ext cx="2240280" cy="475488"/>
          </a:xfrm>
          <a:prstGeom prst="rect">
            <a:avLst/>
          </a:prstGeom>
          <a:solidFill>
            <a:srgbClr val="EFF5F2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2" name="Shape 60"/>
          <p:cNvSpPr/>
          <p:nvPr/>
        </p:nvSpPr>
        <p:spPr>
          <a:xfrm>
            <a:off x="3128846" y="4270341"/>
            <a:ext cx="5916168" cy="475488"/>
          </a:xfrm>
          <a:prstGeom prst="rect">
            <a:avLst/>
          </a:prstGeom>
          <a:solidFill>
            <a:srgbClr val="EFF5F2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3" name="Text 61"/>
          <p:cNvSpPr/>
          <p:nvPr/>
        </p:nvSpPr>
        <p:spPr>
          <a:xfrm>
            <a:off x="935773" y="4253789"/>
            <a:ext cx="213055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5. Build Gantt chart</a:t>
            </a:r>
            <a:endParaRPr lang="en-US" sz="950" dirty="0"/>
          </a:p>
        </p:txBody>
      </p:sp>
      <p:sp>
        <p:nvSpPr>
          <p:cNvPr id="64" name="Shape 62"/>
          <p:cNvSpPr/>
          <p:nvPr/>
        </p:nvSpPr>
        <p:spPr>
          <a:xfrm>
            <a:off x="4635320" y="4355929"/>
            <a:ext cx="1424178" cy="304312"/>
          </a:xfrm>
          <a:prstGeom prst="roundRect">
            <a:avLst>
              <a:gd name="adj" fmla="val 12019"/>
            </a:avLst>
          </a:prstGeom>
          <a:solidFill>
            <a:srgbClr val="5AAF8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5" name="Shape 63"/>
          <p:cNvSpPr/>
          <p:nvPr/>
        </p:nvSpPr>
        <p:spPr>
          <a:xfrm>
            <a:off x="844333" y="4729277"/>
            <a:ext cx="2240280" cy="475488"/>
          </a:xfrm>
          <a:prstGeom prst="rect">
            <a:avLst/>
          </a:prstGeom>
          <a:solidFill>
            <a:srgbClr val="FFFFFF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6" name="Shape 64"/>
          <p:cNvSpPr/>
          <p:nvPr/>
        </p:nvSpPr>
        <p:spPr>
          <a:xfrm>
            <a:off x="3128846" y="4745829"/>
            <a:ext cx="5916168" cy="475488"/>
          </a:xfrm>
          <a:prstGeom prst="rect">
            <a:avLst/>
          </a:prstGeom>
          <a:solidFill>
            <a:srgbClr val="FFFFFF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7" name="Text 65"/>
          <p:cNvSpPr/>
          <p:nvPr/>
        </p:nvSpPr>
        <p:spPr>
          <a:xfrm>
            <a:off x="935773" y="4729277"/>
            <a:ext cx="213055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6. Kickoff meeting</a:t>
            </a:r>
            <a:endParaRPr lang="en-US" sz="950" dirty="0"/>
          </a:p>
        </p:txBody>
      </p:sp>
      <p:sp>
        <p:nvSpPr>
          <p:cNvPr id="68" name="Shape 66"/>
          <p:cNvSpPr/>
          <p:nvPr/>
        </p:nvSpPr>
        <p:spPr>
          <a:xfrm>
            <a:off x="5237681" y="4817152"/>
            <a:ext cx="219456" cy="332842"/>
          </a:xfrm>
          <a:prstGeom prst="diamond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9" name="Shape 67"/>
          <p:cNvSpPr/>
          <p:nvPr/>
        </p:nvSpPr>
        <p:spPr>
          <a:xfrm>
            <a:off x="844333" y="5204765"/>
            <a:ext cx="2240280" cy="475488"/>
          </a:xfrm>
          <a:prstGeom prst="rect">
            <a:avLst/>
          </a:prstGeom>
          <a:solidFill>
            <a:srgbClr val="EFF5F2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0" name="Shape 68"/>
          <p:cNvSpPr/>
          <p:nvPr/>
        </p:nvSpPr>
        <p:spPr>
          <a:xfrm>
            <a:off x="3128846" y="5221317"/>
            <a:ext cx="5916168" cy="475488"/>
          </a:xfrm>
          <a:prstGeom prst="rect">
            <a:avLst/>
          </a:prstGeom>
          <a:solidFill>
            <a:srgbClr val="EFF5F2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1" name="Text 69"/>
          <p:cNvSpPr/>
          <p:nvPr/>
        </p:nvSpPr>
        <p:spPr>
          <a:xfrm>
            <a:off x="935773" y="5204765"/>
            <a:ext cx="213055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7. Development</a:t>
            </a:r>
            <a:endParaRPr lang="en-US" sz="950" dirty="0"/>
          </a:p>
        </p:txBody>
      </p:sp>
      <p:sp>
        <p:nvSpPr>
          <p:cNvPr id="72" name="Shape 70"/>
          <p:cNvSpPr/>
          <p:nvPr/>
        </p:nvSpPr>
        <p:spPr>
          <a:xfrm>
            <a:off x="5374841" y="5306905"/>
            <a:ext cx="2163699" cy="304312"/>
          </a:xfrm>
          <a:prstGeom prst="roundRect">
            <a:avLst>
              <a:gd name="adj" fmla="val 12019"/>
            </a:avLst>
          </a:prstGeom>
          <a:solidFill>
            <a:srgbClr val="5AAF8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3" name="Shape 71"/>
          <p:cNvSpPr/>
          <p:nvPr/>
        </p:nvSpPr>
        <p:spPr>
          <a:xfrm>
            <a:off x="844333" y="5680253"/>
            <a:ext cx="2240280" cy="475488"/>
          </a:xfrm>
          <a:prstGeom prst="rect">
            <a:avLst/>
          </a:prstGeom>
          <a:solidFill>
            <a:srgbClr val="FFFFFF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4" name="Shape 72"/>
          <p:cNvSpPr/>
          <p:nvPr/>
        </p:nvSpPr>
        <p:spPr>
          <a:xfrm>
            <a:off x="3128846" y="5696805"/>
            <a:ext cx="5916168" cy="475488"/>
          </a:xfrm>
          <a:prstGeom prst="rect">
            <a:avLst/>
          </a:prstGeom>
          <a:solidFill>
            <a:srgbClr val="FFFFFF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5" name="Text 73"/>
          <p:cNvSpPr/>
          <p:nvPr/>
        </p:nvSpPr>
        <p:spPr>
          <a:xfrm>
            <a:off x="935773" y="5680253"/>
            <a:ext cx="213055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8. Testing</a:t>
            </a:r>
            <a:endParaRPr lang="en-US" sz="950" dirty="0"/>
          </a:p>
        </p:txBody>
      </p:sp>
      <p:sp>
        <p:nvSpPr>
          <p:cNvPr id="76" name="Shape 74"/>
          <p:cNvSpPr/>
          <p:nvPr/>
        </p:nvSpPr>
        <p:spPr>
          <a:xfrm>
            <a:off x="6853883" y="5782393"/>
            <a:ext cx="1424178" cy="304312"/>
          </a:xfrm>
          <a:prstGeom prst="roundRect">
            <a:avLst>
              <a:gd name="adj" fmla="val 12019"/>
            </a:avLst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7" name="Shape 75"/>
          <p:cNvSpPr/>
          <p:nvPr/>
        </p:nvSpPr>
        <p:spPr>
          <a:xfrm>
            <a:off x="844333" y="6155741"/>
            <a:ext cx="2240280" cy="475488"/>
          </a:xfrm>
          <a:prstGeom prst="rect">
            <a:avLst/>
          </a:prstGeom>
          <a:solidFill>
            <a:srgbClr val="EFF5F2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8" name="Shape 76"/>
          <p:cNvSpPr/>
          <p:nvPr/>
        </p:nvSpPr>
        <p:spPr>
          <a:xfrm>
            <a:off x="3128846" y="6172293"/>
            <a:ext cx="5916168" cy="475488"/>
          </a:xfrm>
          <a:prstGeom prst="rect">
            <a:avLst/>
          </a:prstGeom>
          <a:solidFill>
            <a:srgbClr val="EFF5F2"/>
          </a:solidFill>
          <a:ln w="508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9" name="Text 77"/>
          <p:cNvSpPr/>
          <p:nvPr/>
        </p:nvSpPr>
        <p:spPr>
          <a:xfrm>
            <a:off x="935773" y="6155741"/>
            <a:ext cx="213055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9. Delivery</a:t>
            </a:r>
            <a:endParaRPr lang="en-US" sz="950" dirty="0"/>
          </a:p>
        </p:txBody>
      </p:sp>
      <p:sp>
        <p:nvSpPr>
          <p:cNvPr id="80" name="Shape 78"/>
          <p:cNvSpPr/>
          <p:nvPr/>
        </p:nvSpPr>
        <p:spPr>
          <a:xfrm>
            <a:off x="8195765" y="6243616"/>
            <a:ext cx="219456" cy="332842"/>
          </a:xfrm>
          <a:prstGeom prst="diamond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1" name="Shape 79"/>
          <p:cNvSpPr/>
          <p:nvPr/>
        </p:nvSpPr>
        <p:spPr>
          <a:xfrm>
            <a:off x="6449261" y="1563717"/>
            <a:ext cx="457200" cy="201168"/>
          </a:xfrm>
          <a:prstGeom prst="roundRect">
            <a:avLst>
              <a:gd name="adj" fmla="val 18182"/>
            </a:avLst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2" name="Text 80"/>
          <p:cNvSpPr/>
          <p:nvPr/>
        </p:nvSpPr>
        <p:spPr>
          <a:xfrm>
            <a:off x="6952181" y="1545429"/>
            <a:ext cx="640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</a:t>
            </a:r>
            <a:endParaRPr lang="en-US" sz="900" dirty="0"/>
          </a:p>
        </p:txBody>
      </p:sp>
      <p:sp>
        <p:nvSpPr>
          <p:cNvPr id="83" name="Shape 81"/>
          <p:cNvSpPr/>
          <p:nvPr/>
        </p:nvSpPr>
        <p:spPr>
          <a:xfrm>
            <a:off x="7711133" y="1563717"/>
            <a:ext cx="201168" cy="201168"/>
          </a:xfrm>
          <a:prstGeom prst="diamond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4" name="Text 82"/>
          <p:cNvSpPr/>
          <p:nvPr/>
        </p:nvSpPr>
        <p:spPr>
          <a:xfrm>
            <a:off x="7958021" y="1545429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Milestone</a:t>
            </a:r>
            <a:endParaRPr lang="en-US" sz="900" dirty="0"/>
          </a:p>
        </p:txBody>
      </p:sp>
      <p:sp>
        <p:nvSpPr>
          <p:cNvPr id="85" name="Text 83"/>
          <p:cNvSpPr/>
          <p:nvPr/>
        </p:nvSpPr>
        <p:spPr>
          <a:xfrm>
            <a:off x="160573" y="6640747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· GANTT CHARTS</a:t>
            </a:r>
            <a:endParaRPr lang="en-US" sz="900" dirty="0"/>
          </a:p>
        </p:txBody>
      </p:sp>
      <p:sp>
        <p:nvSpPr>
          <p:cNvPr id="86" name="Text 84"/>
          <p:cNvSpPr/>
          <p:nvPr/>
        </p:nvSpPr>
        <p:spPr>
          <a:xfrm>
            <a:off x="8587814" y="6666069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D3B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Time Estimation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Data-driven approaches to estimating how long work will take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461601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53041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Three-point formula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2576151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2667591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 deviation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4690701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782141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Worked example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ESTIMATION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Three-Point Estimation (PERT)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3840480" cy="1188720"/>
          </a:xfrm>
          <a:prstGeom prst="roundRect">
            <a:avLst>
              <a:gd name="adj" fmla="val 5385"/>
            </a:avLst>
          </a:prstGeom>
          <a:solidFill>
            <a:srgbClr val="FFFFFF"/>
          </a:solidFill>
          <a:ln w="25400">
            <a:solidFill>
              <a:srgbClr val="2E7D5E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94360" y="1764792"/>
            <a:ext cx="493776" cy="493776"/>
          </a:xfrm>
          <a:prstGeom prst="ellipse">
            <a:avLst/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94360" y="1764792"/>
            <a:ext cx="493776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1234440" y="1472184"/>
            <a:ext cx="2926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2E7D5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Optimistic Time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1234440" y="1874520"/>
            <a:ext cx="29260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case — everything goes right. Minimum possible time.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457200" y="2807208"/>
            <a:ext cx="3840480" cy="1188720"/>
          </a:xfrm>
          <a:prstGeom prst="roundRect">
            <a:avLst>
              <a:gd name="adj" fmla="val 5385"/>
            </a:avLst>
          </a:prstGeom>
          <a:solidFill>
            <a:srgbClr val="FFFFFF"/>
          </a:solidFill>
          <a:ln w="25400">
            <a:solidFill>
              <a:srgbClr val="0D3B2E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94360" y="3154680"/>
            <a:ext cx="493776" cy="493776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94360" y="3154680"/>
            <a:ext cx="493776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Tm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1234440" y="2862072"/>
            <a:ext cx="2926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Probable Time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1234440" y="3264408"/>
            <a:ext cx="29260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likely — assumes normal problems will occur.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457200" y="4197096"/>
            <a:ext cx="3840480" cy="1188720"/>
          </a:xfrm>
          <a:prstGeom prst="roundRect">
            <a:avLst>
              <a:gd name="adj" fmla="val 5385"/>
            </a:avLst>
          </a:prstGeom>
          <a:solidFill>
            <a:srgbClr val="FFFFFF"/>
          </a:solidFill>
          <a:ln w="25400">
            <a:solidFill>
              <a:srgbClr val="C0392B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594360" y="4544568"/>
            <a:ext cx="493776" cy="493776"/>
          </a:xfrm>
          <a:prstGeom prst="ellipse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94360" y="4544568"/>
            <a:ext cx="493776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Tp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1234440" y="4251960"/>
            <a:ext cx="2926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Pessimistic Time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1234440" y="4654296"/>
            <a:ext cx="29260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Worst case — most things go wrong. Maximum possible time.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4617720" y="1417320"/>
            <a:ext cx="4069080" cy="4206240"/>
          </a:xfrm>
          <a:prstGeom prst="roundRect">
            <a:avLst>
              <a:gd name="adj" fmla="val 2247"/>
            </a:avLst>
          </a:prstGeom>
          <a:solidFill>
            <a:srgbClr val="0D3B2E"/>
          </a:solidFill>
          <a:ln/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617720" y="1600200"/>
            <a:ext cx="4069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TIME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4800600" y="2103120"/>
            <a:ext cx="3703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Tₑ = (To + 4Tm + Tp)</a:t>
            </a:r>
            <a:endParaRPr lang="en-US" sz="2000" dirty="0"/>
          </a:p>
        </p:txBody>
      </p:sp>
      <p:sp>
        <p:nvSpPr>
          <p:cNvPr id="22" name="Shape 20"/>
          <p:cNvSpPr/>
          <p:nvPr/>
        </p:nvSpPr>
        <p:spPr>
          <a:xfrm>
            <a:off x="5532120" y="2770632"/>
            <a:ext cx="2240280" cy="0"/>
          </a:xfrm>
          <a:prstGeom prst="line">
            <a:avLst/>
          </a:prstGeom>
          <a:noFill/>
          <a:ln w="25400">
            <a:solidFill>
              <a:srgbClr val="5AAF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617720" y="2807208"/>
            <a:ext cx="4069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2000" dirty="0"/>
          </a:p>
        </p:txBody>
      </p:sp>
      <p:sp>
        <p:nvSpPr>
          <p:cNvPr id="24" name="Text 22"/>
          <p:cNvSpPr/>
          <p:nvPr/>
        </p:nvSpPr>
        <p:spPr>
          <a:xfrm>
            <a:off x="4800600" y="3502152"/>
            <a:ext cx="37033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Probable time is weighted</a:t>
            </a:r>
            <a:endParaRPr lang="en-US" sz="1100" dirty="0"/>
          </a:p>
          <a:p>
            <a:pPr marL="0" indent="0" algn="ctr">
              <a:lnSpc>
                <a:spcPct val="120000"/>
              </a:lnSpc>
              <a:buNone/>
            </a:pPr>
            <a:r>
              <a:rPr lang="en-US" sz="11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×4 because it's most likely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4983480" y="4325112"/>
            <a:ext cx="3337560" cy="0"/>
          </a:xfrm>
          <a:prstGeom prst="line">
            <a:avLst/>
          </a:prstGeom>
          <a:noFill/>
          <a:ln w="12700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617720" y="4416552"/>
            <a:ext cx="4069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kern="0" spc="12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 DEVIATION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4617720" y="4754880"/>
            <a:ext cx="4069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σ = (Tp - To) / 6</a:t>
            </a:r>
            <a:endParaRPr lang="en-US" sz="1800" dirty="0"/>
          </a:p>
        </p:txBody>
      </p:sp>
      <p:sp>
        <p:nvSpPr>
          <p:cNvPr id="28" name="Text 26"/>
          <p:cNvSpPr/>
          <p:nvPr/>
        </p:nvSpPr>
        <p:spPr>
          <a:xfrm>
            <a:off x="4800600" y="5257800"/>
            <a:ext cx="37033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F5C8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Range = Tₑ ± σ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· TIME ESTIMATION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ESTIMATION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Standard Deviation, Confidence &amp; Worked Example</a:t>
            </a:r>
            <a:endParaRPr lang="en-US" sz="2800" dirty="0"/>
          </a:p>
        </p:txBody>
      </p:sp>
      <p:sp>
        <p:nvSpPr>
          <p:cNvPr id="26" name="Text 24"/>
          <p:cNvSpPr/>
          <p:nvPr/>
        </p:nvSpPr>
        <p:spPr>
          <a:xfrm>
            <a:off x="320041" y="5093208"/>
            <a:ext cx="4114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050" i="1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Normal distribution — the bell curve shows that most outcomes cluster around Tₑ.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4709160" y="1417320"/>
            <a:ext cx="3977640" cy="4572000"/>
          </a:xfrm>
          <a:prstGeom prst="roundRect">
            <a:avLst>
              <a:gd name="adj" fmla="val 2069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892040" y="1554480"/>
            <a:ext cx="3611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2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WORKED EXAMPLE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4892040" y="1984248"/>
            <a:ext cx="3611880" cy="64008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5001768" y="1984248"/>
            <a:ext cx="2194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(Optimistic)</a:t>
            </a:r>
            <a:endParaRPr lang="en-US" sz="1150" dirty="0"/>
          </a:p>
        </p:txBody>
      </p:sp>
      <p:sp>
        <p:nvSpPr>
          <p:cNvPr id="31" name="Text 29"/>
          <p:cNvSpPr/>
          <p:nvPr/>
        </p:nvSpPr>
        <p:spPr>
          <a:xfrm>
            <a:off x="7223760" y="1984248"/>
            <a:ext cx="11887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50" b="1" dirty="0">
                <a:solidFill>
                  <a:srgbClr val="2E7D5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days</a:t>
            </a:r>
            <a:endParaRPr lang="en-US" sz="1350" dirty="0"/>
          </a:p>
        </p:txBody>
      </p:sp>
      <p:sp>
        <p:nvSpPr>
          <p:cNvPr id="32" name="Shape 30"/>
          <p:cNvSpPr/>
          <p:nvPr/>
        </p:nvSpPr>
        <p:spPr>
          <a:xfrm>
            <a:off x="4892040" y="2715768"/>
            <a:ext cx="3611880" cy="64008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5001768" y="2715768"/>
            <a:ext cx="2194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Tm (Most Probable)</a:t>
            </a:r>
            <a:endParaRPr lang="en-US" sz="1150" dirty="0"/>
          </a:p>
        </p:txBody>
      </p:sp>
      <p:sp>
        <p:nvSpPr>
          <p:cNvPr id="34" name="Text 32"/>
          <p:cNvSpPr/>
          <p:nvPr/>
        </p:nvSpPr>
        <p:spPr>
          <a:xfrm>
            <a:off x="7223760" y="2715768"/>
            <a:ext cx="11887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days</a:t>
            </a:r>
            <a:endParaRPr lang="en-US" sz="1350" dirty="0"/>
          </a:p>
        </p:txBody>
      </p:sp>
      <p:sp>
        <p:nvSpPr>
          <p:cNvPr id="35" name="Shape 33"/>
          <p:cNvSpPr/>
          <p:nvPr/>
        </p:nvSpPr>
        <p:spPr>
          <a:xfrm>
            <a:off x="4892040" y="3447288"/>
            <a:ext cx="3611880" cy="64008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5001768" y="3447288"/>
            <a:ext cx="2194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Tp (Pessimistic)</a:t>
            </a:r>
            <a:endParaRPr lang="en-US" sz="1150" dirty="0"/>
          </a:p>
        </p:txBody>
      </p:sp>
      <p:sp>
        <p:nvSpPr>
          <p:cNvPr id="37" name="Text 35"/>
          <p:cNvSpPr/>
          <p:nvPr/>
        </p:nvSpPr>
        <p:spPr>
          <a:xfrm>
            <a:off x="7223760" y="3447288"/>
            <a:ext cx="11887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5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 days</a:t>
            </a:r>
            <a:endParaRPr lang="en-US" sz="1350" dirty="0"/>
          </a:p>
        </p:txBody>
      </p:sp>
      <p:sp>
        <p:nvSpPr>
          <p:cNvPr id="38" name="Shape 36"/>
          <p:cNvSpPr/>
          <p:nvPr/>
        </p:nvSpPr>
        <p:spPr>
          <a:xfrm>
            <a:off x="4892040" y="4206240"/>
            <a:ext cx="3611880" cy="0"/>
          </a:xfrm>
          <a:prstGeom prst="line">
            <a:avLst/>
          </a:prstGeom>
          <a:noFill/>
          <a:ln w="1270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4892040" y="4325112"/>
            <a:ext cx="36118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Tₑ = (5 + 4×9 + 17) / 6</a:t>
            </a:r>
            <a:endParaRPr lang="en-US" sz="1200" dirty="0"/>
          </a:p>
        </p:txBody>
      </p:sp>
      <p:sp>
        <p:nvSpPr>
          <p:cNvPr id="40" name="Text 38"/>
          <p:cNvSpPr/>
          <p:nvPr/>
        </p:nvSpPr>
        <p:spPr>
          <a:xfrm>
            <a:off x="4892040" y="4709160"/>
            <a:ext cx="36118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Tₑ = 58 / 6 = 9 days</a:t>
            </a:r>
            <a:endParaRPr lang="en-US" sz="1300" dirty="0"/>
          </a:p>
        </p:txBody>
      </p:sp>
      <p:sp>
        <p:nvSpPr>
          <p:cNvPr id="41" name="Shape 39"/>
          <p:cNvSpPr/>
          <p:nvPr/>
        </p:nvSpPr>
        <p:spPr>
          <a:xfrm>
            <a:off x="4892040" y="5166360"/>
            <a:ext cx="3611880" cy="0"/>
          </a:xfrm>
          <a:prstGeom prst="line">
            <a:avLst/>
          </a:prstGeom>
          <a:noFill/>
          <a:ln w="12700">
            <a:solidFill>
              <a:srgbClr val="C8DD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4892040" y="5276088"/>
            <a:ext cx="3611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σ = (17 − 5) / 6 = 2</a:t>
            </a:r>
            <a:endParaRPr lang="en-US" sz="1250" dirty="0"/>
          </a:p>
        </p:txBody>
      </p:sp>
      <p:sp>
        <p:nvSpPr>
          <p:cNvPr id="43" name="Shape 41"/>
          <p:cNvSpPr/>
          <p:nvPr/>
        </p:nvSpPr>
        <p:spPr>
          <a:xfrm>
            <a:off x="4892040" y="5641848"/>
            <a:ext cx="3611880" cy="274320"/>
          </a:xfrm>
          <a:prstGeom prst="roundRect">
            <a:avLst>
              <a:gd name="adj" fmla="val 13333"/>
            </a:avLst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4892040" y="5641848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Estimate:  9 days ± 2  (range 7–11 days)</a:t>
            </a:r>
            <a:endParaRPr lang="en-US" sz="1100" dirty="0"/>
          </a:p>
        </p:txBody>
      </p:sp>
      <p:sp>
        <p:nvSpPr>
          <p:cNvPr id="45" name="Text 43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· TIME ESTIMATION</a:t>
            </a:r>
            <a:endParaRPr lang="en-US" sz="900" dirty="0"/>
          </a:p>
        </p:txBody>
      </p:sp>
      <p:sp>
        <p:nvSpPr>
          <p:cNvPr id="46" name="Text 44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</a:t>
            </a:r>
            <a:endParaRPr lang="en-US" sz="900" dirty="0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5C0C7031-4DDE-CF56-33DD-680E52B313C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61" t="5041" r="7641" b="10646"/>
          <a:stretch>
            <a:fillRect/>
          </a:stretch>
        </p:blipFill>
        <p:spPr>
          <a:xfrm>
            <a:off x="125332" y="2030368"/>
            <a:ext cx="4556395" cy="309027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WRAP-UP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Scope Verification &amp; Sign-off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389888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389888"/>
            <a:ext cx="54864" cy="777240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8368" y="1389888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verification is the formal process of getting stakeholders to accept completed deliverables — usually through inspection followed by sign-off.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1197864" y="2578608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197864" y="2578608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457200" y="3145536"/>
            <a:ext cx="1920240" cy="301752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48640" y="3255264"/>
            <a:ext cx="1737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deliverable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548640" y="3749040"/>
            <a:ext cx="173736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a piece of scope as defined in the WBS.</a:t>
            </a:r>
            <a:endParaRPr lang="en-US" sz="980" dirty="0"/>
          </a:p>
        </p:txBody>
      </p:sp>
      <p:sp>
        <p:nvSpPr>
          <p:cNvPr id="12" name="Text 10"/>
          <p:cNvSpPr/>
          <p:nvPr/>
        </p:nvSpPr>
        <p:spPr>
          <a:xfrm>
            <a:off x="2377440" y="3145536"/>
            <a:ext cx="182880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3300984" y="2578608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300984" y="2578608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2560320" y="3145536"/>
            <a:ext cx="1920240" cy="301752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2651760" y="3255264"/>
            <a:ext cx="1737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review</a:t>
            </a:r>
            <a:endParaRPr lang="en-US" sz="1150" dirty="0"/>
          </a:p>
        </p:txBody>
      </p:sp>
      <p:sp>
        <p:nvSpPr>
          <p:cNvPr id="17" name="Text 15"/>
          <p:cNvSpPr/>
          <p:nvPr/>
        </p:nvSpPr>
        <p:spPr>
          <a:xfrm>
            <a:off x="2651760" y="3749040"/>
            <a:ext cx="173736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QA and team lead check against acceptance criteria.</a:t>
            </a:r>
            <a:endParaRPr lang="en-US" sz="980" dirty="0"/>
          </a:p>
        </p:txBody>
      </p:sp>
      <p:sp>
        <p:nvSpPr>
          <p:cNvPr id="18" name="Text 16"/>
          <p:cNvSpPr/>
          <p:nvPr/>
        </p:nvSpPr>
        <p:spPr>
          <a:xfrm>
            <a:off x="4480560" y="3145536"/>
            <a:ext cx="182880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5404104" y="2578608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404104" y="2578608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4663440" y="3145536"/>
            <a:ext cx="1920240" cy="301752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754880" y="3255264"/>
            <a:ext cx="1737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inspection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4754880" y="3749040"/>
            <a:ext cx="173736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stakeholders inspect the deliverable.</a:t>
            </a:r>
            <a:endParaRPr lang="en-US" sz="980" dirty="0"/>
          </a:p>
        </p:txBody>
      </p:sp>
      <p:sp>
        <p:nvSpPr>
          <p:cNvPr id="24" name="Text 22"/>
          <p:cNvSpPr/>
          <p:nvPr/>
        </p:nvSpPr>
        <p:spPr>
          <a:xfrm>
            <a:off x="6583680" y="3145536"/>
            <a:ext cx="182880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25" name="Shape 23"/>
          <p:cNvSpPr/>
          <p:nvPr/>
        </p:nvSpPr>
        <p:spPr>
          <a:xfrm>
            <a:off x="7507224" y="2578608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507224" y="2578608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6766560" y="3145536"/>
            <a:ext cx="1920240" cy="301752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858000" y="3255264"/>
            <a:ext cx="1737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Formal sign-off</a:t>
            </a:r>
            <a:endParaRPr lang="en-US" sz="1150" dirty="0"/>
          </a:p>
        </p:txBody>
      </p:sp>
      <p:sp>
        <p:nvSpPr>
          <p:cNvPr id="29" name="Text 27"/>
          <p:cNvSpPr/>
          <p:nvPr/>
        </p:nvSpPr>
        <p:spPr>
          <a:xfrm>
            <a:off x="6858000" y="3749040"/>
            <a:ext cx="173736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Stakeholders approve — scope is baselined.</a:t>
            </a:r>
            <a:endParaRPr lang="en-US" sz="980" dirty="0"/>
          </a:p>
        </p:txBody>
      </p:sp>
      <p:sp>
        <p:nvSpPr>
          <p:cNvPr id="30" name="Text 28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· WRAP-UP</a:t>
            </a:r>
            <a:endParaRPr lang="en-US" sz="900" dirty="0"/>
          </a:p>
        </p:txBody>
      </p:sp>
      <p:sp>
        <p:nvSpPr>
          <p:cNvPr id="31" name="Text 29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3B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3657600"/>
            <a:ext cx="3474720" cy="347472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645920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Summary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457200" y="2468880"/>
            <a:ext cx="6858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457200" y="3200400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management: define what's IN and OUT from day one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457200" y="3675888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WBS: decompose deliverables into assignable work packages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57200" y="4151376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Gantt charts: visualise tasks, durations and dependencies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57200" y="4626864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Estimates ≠ Targets ≠ Commitments — know the difference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57200" y="5102352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Three-point estimation: Tₑ = (To + 4Tm + Tp) / 6; σ = (Tp − To) / 6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1291</Words>
  <Application>Microsoft Office PowerPoint</Application>
  <PresentationFormat>On-screen Show (4:3)</PresentationFormat>
  <Paragraphs>311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Scope Management, WBS, Gantt &amp; Time Estimation</dc:title>
  <dc:subject>PptxGenJS Presentation</dc:subject>
  <dc:creator>PptxGenJS</dc:creator>
  <cp:lastModifiedBy>Fahad Ahmed</cp:lastModifiedBy>
  <cp:revision>3</cp:revision>
  <dcterms:created xsi:type="dcterms:W3CDTF">2026-07-16T11:48:57Z</dcterms:created>
  <dcterms:modified xsi:type="dcterms:W3CDTF">2026-07-16T14:56:00Z</dcterms:modified>
</cp:coreProperties>
</file>