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2" r:id="rId4"/>
  </p:sldMasterIdLst>
  <p:sldIdLst>
    <p:sldId id="256" r:id="rId5"/>
    <p:sldId id="259" r:id="rId6"/>
    <p:sldId id="257" r:id="rId7"/>
    <p:sldId id="261" r:id="rId8"/>
    <p:sldId id="260" r:id="rId9"/>
    <p:sldId id="263" r:id="rId10"/>
    <p:sldId id="262" r:id="rId11"/>
    <p:sldId id="264" r:id="rId12"/>
    <p:sldId id="265" r:id="rId13"/>
    <p:sldId id="25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85CF0E-2939-436B-BC17-0246C8D80819}" v="4" dt="2023-02-26T14:01:10.411"/>
    <p1510:client id="{D4F23E6F-9F0E-4FB9-8B85-34384C7B0537}" v="17" dt="2023-02-27T11:20:26.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38" autoAdjust="0"/>
    <p:restoredTop sz="94660"/>
  </p:normalViewPr>
  <p:slideViewPr>
    <p:cSldViewPr snapToGrid="0">
      <p:cViewPr varScale="1">
        <p:scale>
          <a:sx n="105" d="100"/>
          <a:sy n="105" d="100"/>
        </p:scale>
        <p:origin x="104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jat Raina" userId="77f0e221-3a81-4c4d-a0b4-b075dc5840be" providerId="ADAL" clId="{D4F23E6F-9F0E-4FB9-8B85-34384C7B0537}"/>
    <pc:docChg chg="undo custSel modSld">
      <pc:chgData name="Rajat Raina" userId="77f0e221-3a81-4c4d-a0b4-b075dc5840be" providerId="ADAL" clId="{D4F23E6F-9F0E-4FB9-8B85-34384C7B0537}" dt="2023-02-27T11:54:50.513" v="514" actId="20577"/>
      <pc:docMkLst>
        <pc:docMk/>
      </pc:docMkLst>
      <pc:sldChg chg="modSp mod">
        <pc:chgData name="Rajat Raina" userId="77f0e221-3a81-4c4d-a0b4-b075dc5840be" providerId="ADAL" clId="{D4F23E6F-9F0E-4FB9-8B85-34384C7B0537}" dt="2023-02-27T11:29:21.811" v="296" actId="404"/>
        <pc:sldMkLst>
          <pc:docMk/>
          <pc:sldMk cId="3192736896" sldId="258"/>
        </pc:sldMkLst>
        <pc:spChg chg="mod">
          <ac:chgData name="Rajat Raina" userId="77f0e221-3a81-4c4d-a0b4-b075dc5840be" providerId="ADAL" clId="{D4F23E6F-9F0E-4FB9-8B85-34384C7B0537}" dt="2023-02-27T11:29:21.811" v="296" actId="404"/>
          <ac:spMkLst>
            <pc:docMk/>
            <pc:sldMk cId="3192736896" sldId="258"/>
            <ac:spMk id="3" creationId="{A364BA98-8B9F-DADC-5650-821481011653}"/>
          </ac:spMkLst>
        </pc:spChg>
      </pc:sldChg>
      <pc:sldChg chg="addSp delSp modSp mod">
        <pc:chgData name="Rajat Raina" userId="77f0e221-3a81-4c4d-a0b4-b075dc5840be" providerId="ADAL" clId="{D4F23E6F-9F0E-4FB9-8B85-34384C7B0537}" dt="2023-02-27T11:29:56.168" v="298"/>
        <pc:sldMkLst>
          <pc:docMk/>
          <pc:sldMk cId="558146642" sldId="260"/>
        </pc:sldMkLst>
        <pc:spChg chg="mod">
          <ac:chgData name="Rajat Raina" userId="77f0e221-3a81-4c4d-a0b4-b075dc5840be" providerId="ADAL" clId="{D4F23E6F-9F0E-4FB9-8B85-34384C7B0537}" dt="2023-02-27T10:42:49.749" v="23" actId="404"/>
          <ac:spMkLst>
            <pc:docMk/>
            <pc:sldMk cId="558146642" sldId="260"/>
            <ac:spMk id="3" creationId="{C38DE306-0A0D-447B-8E8F-0E080173F9FB}"/>
          </ac:spMkLst>
        </pc:spChg>
        <pc:spChg chg="add mod">
          <ac:chgData name="Rajat Raina" userId="77f0e221-3a81-4c4d-a0b4-b075dc5840be" providerId="ADAL" clId="{D4F23E6F-9F0E-4FB9-8B85-34384C7B0537}" dt="2023-02-27T11:29:56.168" v="298"/>
          <ac:spMkLst>
            <pc:docMk/>
            <pc:sldMk cId="558146642" sldId="260"/>
            <ac:spMk id="4" creationId="{5BD7CC35-B51C-E7C4-FCA0-289AFCA8DA74}"/>
          </ac:spMkLst>
        </pc:spChg>
        <pc:spChg chg="add mod">
          <ac:chgData name="Rajat Raina" userId="77f0e221-3a81-4c4d-a0b4-b075dc5840be" providerId="ADAL" clId="{D4F23E6F-9F0E-4FB9-8B85-34384C7B0537}" dt="2023-02-27T11:22:47.451" v="270" actId="255"/>
          <ac:spMkLst>
            <pc:docMk/>
            <pc:sldMk cId="558146642" sldId="260"/>
            <ac:spMk id="5" creationId="{17E77E7E-0D20-BD1F-5E04-1DBB25B5CEAE}"/>
          </ac:spMkLst>
        </pc:spChg>
        <pc:picChg chg="add mod">
          <ac:chgData name="Rajat Raina" userId="77f0e221-3a81-4c4d-a0b4-b075dc5840be" providerId="ADAL" clId="{D4F23E6F-9F0E-4FB9-8B85-34384C7B0537}" dt="2023-02-27T11:20:09.367" v="227" actId="1035"/>
          <ac:picMkLst>
            <pc:docMk/>
            <pc:sldMk cId="558146642" sldId="260"/>
            <ac:picMk id="1026" creationId="{B14A3293-925A-411B-5266-391F11D0D813}"/>
          </ac:picMkLst>
        </pc:picChg>
        <pc:cxnChg chg="add del mod">
          <ac:chgData name="Rajat Raina" userId="77f0e221-3a81-4c4d-a0b4-b075dc5840be" providerId="ADAL" clId="{D4F23E6F-9F0E-4FB9-8B85-34384C7B0537}" dt="2023-02-27T11:22:21.876" v="268" actId="478"/>
          <ac:cxnSpMkLst>
            <pc:docMk/>
            <pc:sldMk cId="558146642" sldId="260"/>
            <ac:cxnSpMk id="7" creationId="{C7695148-C21F-F461-AF0E-F739A612854F}"/>
          </ac:cxnSpMkLst>
        </pc:cxnChg>
      </pc:sldChg>
      <pc:sldChg chg="modSp mod">
        <pc:chgData name="Rajat Raina" userId="77f0e221-3a81-4c4d-a0b4-b075dc5840be" providerId="ADAL" clId="{D4F23E6F-9F0E-4FB9-8B85-34384C7B0537}" dt="2023-02-27T11:19:19.827" v="212" actId="20577"/>
        <pc:sldMkLst>
          <pc:docMk/>
          <pc:sldMk cId="589063725" sldId="262"/>
        </pc:sldMkLst>
        <pc:spChg chg="mod">
          <ac:chgData name="Rajat Raina" userId="77f0e221-3a81-4c4d-a0b4-b075dc5840be" providerId="ADAL" clId="{D4F23E6F-9F0E-4FB9-8B85-34384C7B0537}" dt="2023-02-27T10:44:38.149" v="96" actId="1037"/>
          <ac:spMkLst>
            <pc:docMk/>
            <pc:sldMk cId="589063725" sldId="262"/>
            <ac:spMk id="3" creationId="{CD62EA12-A296-2FE7-0A7F-447ACF6EF659}"/>
          </ac:spMkLst>
        </pc:spChg>
        <pc:spChg chg="mod">
          <ac:chgData name="Rajat Raina" userId="77f0e221-3a81-4c4d-a0b4-b075dc5840be" providerId="ADAL" clId="{D4F23E6F-9F0E-4FB9-8B85-34384C7B0537}" dt="2023-02-27T10:45:00.651" v="125" actId="1076"/>
          <ac:spMkLst>
            <pc:docMk/>
            <pc:sldMk cId="589063725" sldId="262"/>
            <ac:spMk id="5" creationId="{CAF4C43E-1949-9D7F-D37E-14C7F7D66D96}"/>
          </ac:spMkLst>
        </pc:spChg>
        <pc:spChg chg="mod">
          <ac:chgData name="Rajat Raina" userId="77f0e221-3a81-4c4d-a0b4-b075dc5840be" providerId="ADAL" clId="{D4F23E6F-9F0E-4FB9-8B85-34384C7B0537}" dt="2023-02-27T11:19:19.827" v="212" actId="20577"/>
          <ac:spMkLst>
            <pc:docMk/>
            <pc:sldMk cId="589063725" sldId="262"/>
            <ac:spMk id="6" creationId="{97B4D6E5-430A-6E5B-75B6-455CCD51F369}"/>
          </ac:spMkLst>
        </pc:spChg>
        <pc:spChg chg="mod">
          <ac:chgData name="Rajat Raina" userId="77f0e221-3a81-4c4d-a0b4-b075dc5840be" providerId="ADAL" clId="{D4F23E6F-9F0E-4FB9-8B85-34384C7B0537}" dt="2023-02-27T10:44:38.149" v="96" actId="1037"/>
          <ac:spMkLst>
            <pc:docMk/>
            <pc:sldMk cId="589063725" sldId="262"/>
            <ac:spMk id="9" creationId="{F1E9F2DC-C48E-F889-57AB-54EA4C18B5E1}"/>
          </ac:spMkLst>
        </pc:spChg>
        <pc:spChg chg="mod">
          <ac:chgData name="Rajat Raina" userId="77f0e221-3a81-4c4d-a0b4-b075dc5840be" providerId="ADAL" clId="{D4F23E6F-9F0E-4FB9-8B85-34384C7B0537}" dt="2023-02-27T10:45:00.651" v="125" actId="1076"/>
          <ac:spMkLst>
            <pc:docMk/>
            <pc:sldMk cId="589063725" sldId="262"/>
            <ac:spMk id="10" creationId="{B323C786-F302-4C44-3FF7-F648E28325AB}"/>
          </ac:spMkLst>
        </pc:spChg>
        <pc:spChg chg="mod">
          <ac:chgData name="Rajat Raina" userId="77f0e221-3a81-4c4d-a0b4-b075dc5840be" providerId="ADAL" clId="{D4F23E6F-9F0E-4FB9-8B85-34384C7B0537}" dt="2023-02-27T10:44:38.149" v="96" actId="1037"/>
          <ac:spMkLst>
            <pc:docMk/>
            <pc:sldMk cId="589063725" sldId="262"/>
            <ac:spMk id="11" creationId="{6A624558-A403-9118-6673-47D277FF2821}"/>
          </ac:spMkLst>
        </pc:spChg>
        <pc:spChg chg="mod">
          <ac:chgData name="Rajat Raina" userId="77f0e221-3a81-4c4d-a0b4-b075dc5840be" providerId="ADAL" clId="{D4F23E6F-9F0E-4FB9-8B85-34384C7B0537}" dt="2023-02-27T10:44:38.149" v="96" actId="1037"/>
          <ac:spMkLst>
            <pc:docMk/>
            <pc:sldMk cId="589063725" sldId="262"/>
            <ac:spMk id="12" creationId="{C1C4BC8C-6A1D-5146-9F32-D4F798F5FFA2}"/>
          </ac:spMkLst>
        </pc:spChg>
        <pc:spChg chg="mod">
          <ac:chgData name="Rajat Raina" userId="77f0e221-3a81-4c4d-a0b4-b075dc5840be" providerId="ADAL" clId="{D4F23E6F-9F0E-4FB9-8B85-34384C7B0537}" dt="2023-02-27T10:44:38.149" v="96" actId="1037"/>
          <ac:spMkLst>
            <pc:docMk/>
            <pc:sldMk cId="589063725" sldId="262"/>
            <ac:spMk id="13" creationId="{B7C3E2E1-E56F-70F3-BE2F-1938637334E5}"/>
          </ac:spMkLst>
        </pc:spChg>
        <pc:spChg chg="mod">
          <ac:chgData name="Rajat Raina" userId="77f0e221-3a81-4c4d-a0b4-b075dc5840be" providerId="ADAL" clId="{D4F23E6F-9F0E-4FB9-8B85-34384C7B0537}" dt="2023-02-27T10:44:38.149" v="96" actId="1037"/>
          <ac:spMkLst>
            <pc:docMk/>
            <pc:sldMk cId="589063725" sldId="262"/>
            <ac:spMk id="14" creationId="{D9D6012C-2762-56DE-C0EC-084ADDCB315D}"/>
          </ac:spMkLst>
        </pc:spChg>
        <pc:spChg chg="mod">
          <ac:chgData name="Rajat Raina" userId="77f0e221-3a81-4c4d-a0b4-b075dc5840be" providerId="ADAL" clId="{D4F23E6F-9F0E-4FB9-8B85-34384C7B0537}" dt="2023-02-27T10:45:00.651" v="125" actId="1076"/>
          <ac:spMkLst>
            <pc:docMk/>
            <pc:sldMk cId="589063725" sldId="262"/>
            <ac:spMk id="21" creationId="{E4F0B8BA-6390-A5A6-3839-7158F2E543AF}"/>
          </ac:spMkLst>
        </pc:spChg>
        <pc:spChg chg="mod">
          <ac:chgData name="Rajat Raina" userId="77f0e221-3a81-4c4d-a0b4-b075dc5840be" providerId="ADAL" clId="{D4F23E6F-9F0E-4FB9-8B85-34384C7B0537}" dt="2023-02-27T10:45:00.651" v="125" actId="1076"/>
          <ac:spMkLst>
            <pc:docMk/>
            <pc:sldMk cId="589063725" sldId="262"/>
            <ac:spMk id="22" creationId="{3273230C-310B-9DFA-E2F9-4F70888B8022}"/>
          </ac:spMkLst>
        </pc:spChg>
        <pc:spChg chg="mod">
          <ac:chgData name="Rajat Raina" userId="77f0e221-3a81-4c4d-a0b4-b075dc5840be" providerId="ADAL" clId="{D4F23E6F-9F0E-4FB9-8B85-34384C7B0537}" dt="2023-02-27T10:45:00.651" v="125" actId="1076"/>
          <ac:spMkLst>
            <pc:docMk/>
            <pc:sldMk cId="589063725" sldId="262"/>
            <ac:spMk id="23" creationId="{C1471765-4A29-5AAB-F52A-A5731D87DA4F}"/>
          </ac:spMkLst>
        </pc:spChg>
        <pc:spChg chg="mod">
          <ac:chgData name="Rajat Raina" userId="77f0e221-3a81-4c4d-a0b4-b075dc5840be" providerId="ADAL" clId="{D4F23E6F-9F0E-4FB9-8B85-34384C7B0537}" dt="2023-02-27T10:45:00.651" v="125" actId="1076"/>
          <ac:spMkLst>
            <pc:docMk/>
            <pc:sldMk cId="589063725" sldId="262"/>
            <ac:spMk id="24" creationId="{9A432CB4-1043-C584-02B0-8208D2A2E3C2}"/>
          </ac:spMkLst>
        </pc:spChg>
        <pc:spChg chg="mod">
          <ac:chgData name="Rajat Raina" userId="77f0e221-3a81-4c4d-a0b4-b075dc5840be" providerId="ADAL" clId="{D4F23E6F-9F0E-4FB9-8B85-34384C7B0537}" dt="2023-02-27T10:44:38.149" v="96" actId="1037"/>
          <ac:spMkLst>
            <pc:docMk/>
            <pc:sldMk cId="589063725" sldId="262"/>
            <ac:spMk id="25" creationId="{D560CD3F-BC3B-D8F9-80CC-ECED89A2ACA7}"/>
          </ac:spMkLst>
        </pc:spChg>
        <pc:spChg chg="mod">
          <ac:chgData name="Rajat Raina" userId="77f0e221-3a81-4c4d-a0b4-b075dc5840be" providerId="ADAL" clId="{D4F23E6F-9F0E-4FB9-8B85-34384C7B0537}" dt="2023-02-27T10:45:00.651" v="125" actId="1076"/>
          <ac:spMkLst>
            <pc:docMk/>
            <pc:sldMk cId="589063725" sldId="262"/>
            <ac:spMk id="26" creationId="{9839FF25-774F-9470-E53C-B1A0D510D8A7}"/>
          </ac:spMkLst>
        </pc:spChg>
      </pc:sldChg>
      <pc:sldChg chg="modSp mod">
        <pc:chgData name="Rajat Raina" userId="77f0e221-3a81-4c4d-a0b4-b075dc5840be" providerId="ADAL" clId="{D4F23E6F-9F0E-4FB9-8B85-34384C7B0537}" dt="2023-02-27T11:23:20.716" v="277" actId="2711"/>
        <pc:sldMkLst>
          <pc:docMk/>
          <pc:sldMk cId="735811982" sldId="263"/>
        </pc:sldMkLst>
        <pc:spChg chg="mod">
          <ac:chgData name="Rajat Raina" userId="77f0e221-3a81-4c4d-a0b4-b075dc5840be" providerId="ADAL" clId="{D4F23E6F-9F0E-4FB9-8B85-34384C7B0537}" dt="2023-02-27T11:23:20.716" v="277" actId="2711"/>
          <ac:spMkLst>
            <pc:docMk/>
            <pc:sldMk cId="735811982" sldId="263"/>
            <ac:spMk id="2" creationId="{152F0C4A-1909-806C-0F8F-EBE680C7569D}"/>
          </ac:spMkLst>
        </pc:spChg>
      </pc:sldChg>
      <pc:sldChg chg="modSp mod">
        <pc:chgData name="Rajat Raina" userId="77f0e221-3a81-4c4d-a0b4-b075dc5840be" providerId="ADAL" clId="{D4F23E6F-9F0E-4FB9-8B85-34384C7B0537}" dt="2023-02-27T11:25:56.350" v="278" actId="2711"/>
        <pc:sldMkLst>
          <pc:docMk/>
          <pc:sldMk cId="715248477" sldId="264"/>
        </pc:sldMkLst>
        <pc:spChg chg="mod">
          <ac:chgData name="Rajat Raina" userId="77f0e221-3a81-4c4d-a0b4-b075dc5840be" providerId="ADAL" clId="{D4F23E6F-9F0E-4FB9-8B85-34384C7B0537}" dt="2023-02-27T11:25:56.350" v="278" actId="2711"/>
          <ac:spMkLst>
            <pc:docMk/>
            <pc:sldMk cId="715248477" sldId="264"/>
            <ac:spMk id="2" creationId="{DD2FAA16-F34F-E19A-5375-EC15512323C9}"/>
          </ac:spMkLst>
        </pc:spChg>
      </pc:sldChg>
      <pc:sldChg chg="modSp mod">
        <pc:chgData name="Rajat Raina" userId="77f0e221-3a81-4c4d-a0b4-b075dc5840be" providerId="ADAL" clId="{D4F23E6F-9F0E-4FB9-8B85-34384C7B0537}" dt="2023-02-27T11:54:50.513" v="514" actId="20577"/>
        <pc:sldMkLst>
          <pc:docMk/>
          <pc:sldMk cId="3028631154" sldId="265"/>
        </pc:sldMkLst>
        <pc:spChg chg="mod">
          <ac:chgData name="Rajat Raina" userId="77f0e221-3a81-4c4d-a0b4-b075dc5840be" providerId="ADAL" clId="{D4F23E6F-9F0E-4FB9-8B85-34384C7B0537}" dt="2023-02-27T11:54:50.513" v="514" actId="20577"/>
          <ac:spMkLst>
            <pc:docMk/>
            <pc:sldMk cId="3028631154" sldId="265"/>
            <ac:spMk id="3" creationId="{25BBA228-806F-D6FC-B264-6FFDD6BF5DA5}"/>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A1E45834-53BD-4C8F-B791-CD5378F4150E}" type="datetimeFigureOut">
              <a:rPr lang="en-US" smtClean="0"/>
              <a:t>2/27/2023</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541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248862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A1E45834-53BD-4C8F-B791-CD5378F4150E}" type="datetimeFigureOut">
              <a:rPr lang="en-US" smtClean="0"/>
              <a:t>2/27/2023</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22710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E45834-53BD-4C8F-B791-CD5378F4150E}"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248180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E45834-53BD-4C8F-B791-CD5378F4150E}" type="datetimeFigureOut">
              <a:rPr lang="en-US" smtClean="0"/>
              <a:t>2/27/2023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518906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E45834-53BD-4C8F-B791-CD5378F4150E}" type="datetimeFigureOut">
              <a:rPr lang="en-US" smtClean="0"/>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144555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E45834-53BD-4C8F-B791-CD5378F4150E}" type="datetimeFigureOut">
              <a:rPr lang="en-US" smtClean="0"/>
              <a:t>2/27/2023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681983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E45834-53BD-4C8F-B791-CD5378F4150E}"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0452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E45834-53BD-4C8F-B791-CD5378F4150E}"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991408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E45834-53BD-4C8F-B791-CD5378F4150E}"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610125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1E45834-53BD-4C8F-B791-CD5378F4150E}" type="datetimeFigureOut">
              <a:rPr lang="en-US" smtClean="0"/>
              <a:t>2/27/2023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544073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1E45834-53BD-4C8F-B791-CD5378F4150E}" type="datetimeFigureOut">
              <a:rPr lang="en-US" smtClean="0"/>
              <a:t>2/27/2023</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719D7796-F675-488F-AC46-C88938C80352}"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77232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A1E45834-53BD-4C8F-B791-CD5378F4150E}" type="datetimeFigureOut">
              <a:rPr lang="en-US" smtClean="0"/>
              <a:t>2/27/2023</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4072381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1E45834-53BD-4C8F-B791-CD5378F4150E}" type="datetimeFigureOut">
              <a:rPr lang="en-US" smtClean="0"/>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959108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1E45834-53BD-4C8F-B791-CD5378F4150E}" type="datetimeFigureOut">
              <a:rPr lang="en-US" smtClean="0"/>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514932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056336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A1E45834-53BD-4C8F-B791-CD5378F4150E}" type="datetimeFigureOut">
              <a:rPr lang="en-US" smtClean="0"/>
              <a:t>2/27/2023</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780038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1E45834-53BD-4C8F-B791-CD5378F4150E}" type="datetimeFigureOut">
              <a:rPr lang="en-US" smtClean="0"/>
              <a:t>2/27/2023</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19D7796-F675-488F-AC46-C88938C80352}" type="slidenum">
              <a:rPr lang="en-US" smtClean="0"/>
              <a:t>‹#›</a:t>
            </a:fld>
            <a:endParaRPr lang="en-US"/>
          </a:p>
        </p:txBody>
      </p:sp>
    </p:spTree>
    <p:extLst>
      <p:ext uri="{BB962C8B-B14F-4D97-AF65-F5344CB8AC3E}">
        <p14:creationId xmlns:p14="http://schemas.microsoft.com/office/powerpoint/2010/main" val="507055315"/>
      </p:ext>
    </p:extLst>
  </p:cSld>
  <p:clrMap bg1="dk1" tx1="lt1" bg2="dk2" tx2="lt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 id="2147483884" r:id="rId12"/>
    <p:sldLayoutId id="2147483885" r:id="rId13"/>
    <p:sldLayoutId id="2147483886" r:id="rId14"/>
    <p:sldLayoutId id="2147483887" r:id="rId15"/>
    <p:sldLayoutId id="2147483888" r:id="rId16"/>
    <p:sldLayoutId id="214748388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C99CE7DD-B10F-04DD-FF7A-02A8ACBA4716}"/>
              </a:ext>
            </a:extLst>
          </p:cNvPr>
          <p:cNvSpPr>
            <a:spLocks noGrp="1"/>
          </p:cNvSpPr>
          <p:nvPr>
            <p:ph type="ctrTitle"/>
          </p:nvPr>
        </p:nvSpPr>
        <p:spPr>
          <a:xfrm>
            <a:off x="4976029" y="3778898"/>
            <a:ext cx="1947281" cy="859882"/>
          </a:xfrm>
        </p:spPr>
        <p:txBody>
          <a:bodyPr anchor="ctr">
            <a:normAutofit/>
          </a:bodyPr>
          <a:lstStyle/>
          <a:p>
            <a:r>
              <a:rPr lang="en-GB" sz="5400" dirty="0"/>
              <a:t>BMW </a:t>
            </a:r>
          </a:p>
        </p:txBody>
      </p:sp>
      <p:sp>
        <p:nvSpPr>
          <p:cNvPr id="3" name="Subtitle 2">
            <a:extLst>
              <a:ext uri="{FF2B5EF4-FFF2-40B4-BE49-F238E27FC236}">
                <a16:creationId xmlns:a16="http://schemas.microsoft.com/office/drawing/2014/main" id="{D9AA05F4-9C0A-3AA9-B5F4-FF18B6EECD47}"/>
              </a:ext>
            </a:extLst>
          </p:cNvPr>
          <p:cNvSpPr>
            <a:spLocks noGrp="1"/>
          </p:cNvSpPr>
          <p:nvPr>
            <p:ph type="subTitle" idx="1"/>
          </p:nvPr>
        </p:nvSpPr>
        <p:spPr>
          <a:xfrm>
            <a:off x="965200" y="965200"/>
            <a:ext cx="3367361" cy="4329641"/>
          </a:xfrm>
        </p:spPr>
        <p:txBody>
          <a:bodyPr anchor="ctr">
            <a:normAutofit/>
          </a:bodyPr>
          <a:lstStyle/>
          <a:p>
            <a:pPr algn="r"/>
            <a:r>
              <a:rPr lang="en-GB"/>
              <a:t>Change Management BMMB7000</a:t>
            </a:r>
          </a:p>
        </p:txBody>
      </p:sp>
      <p:cxnSp>
        <p:nvCxnSpPr>
          <p:cNvPr id="12" name="Straight Connector 11">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FE07FFE0-AA06-677B-4F47-079826F902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6029" y="1858965"/>
            <a:ext cx="1478706" cy="14787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og In – Confucius Institute">
            <a:extLst>
              <a:ext uri="{FF2B5EF4-FFF2-40B4-BE49-F238E27FC236}">
                <a16:creationId xmlns:a16="http://schemas.microsoft.com/office/drawing/2014/main" id="{9D897360-B3D5-00D3-68D7-25DC0A6F7D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43848" y="5374432"/>
            <a:ext cx="3233657" cy="650065"/>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4DD8C63A-5248-308F-6674-BE84C1FFC562}"/>
              </a:ext>
            </a:extLst>
          </p:cNvPr>
          <p:cNvSpPr txBox="1"/>
          <p:nvPr/>
        </p:nvSpPr>
        <p:spPr>
          <a:xfrm>
            <a:off x="2863889" y="3885673"/>
            <a:ext cx="1468672" cy="646331"/>
          </a:xfrm>
          <a:prstGeom prst="rect">
            <a:avLst/>
          </a:prstGeom>
          <a:noFill/>
        </p:spPr>
        <p:txBody>
          <a:bodyPr wrap="none" rtlCol="0">
            <a:spAutoFit/>
          </a:bodyPr>
          <a:lstStyle/>
          <a:p>
            <a:r>
              <a:rPr lang="en-GB" dirty="0"/>
              <a:t>Rajat Raina</a:t>
            </a:r>
          </a:p>
          <a:p>
            <a:pPr algn="r"/>
            <a:r>
              <a:rPr lang="en-GB" dirty="0"/>
              <a:t>2213446</a:t>
            </a:r>
          </a:p>
        </p:txBody>
      </p:sp>
    </p:spTree>
    <p:extLst>
      <p:ext uri="{BB962C8B-B14F-4D97-AF65-F5344CB8AC3E}">
        <p14:creationId xmlns:p14="http://schemas.microsoft.com/office/powerpoint/2010/main" val="1344287244"/>
      </p:ext>
    </p:extLst>
  </p:cSld>
  <p:clrMapOvr>
    <a:masterClrMapping/>
  </p:clrMapOvr>
  <mc:AlternateContent xmlns:mc="http://schemas.openxmlformats.org/markup-compatibility/2006" xmlns:p14="http://schemas.microsoft.com/office/powerpoint/2010/main">
    <mc:Choice Requires="p14">
      <p:transition spd="slow" p14:dur="2000" advTm="27771"/>
    </mc:Choice>
    <mc:Fallback xmlns="">
      <p:transition spd="slow" advTm="2777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06887-073C-A070-384F-5890B576FB5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About BMW</a:t>
            </a:r>
          </a:p>
        </p:txBody>
      </p:sp>
      <p:sp>
        <p:nvSpPr>
          <p:cNvPr id="3" name="Content Placeholder 2">
            <a:extLst>
              <a:ext uri="{FF2B5EF4-FFF2-40B4-BE49-F238E27FC236}">
                <a16:creationId xmlns:a16="http://schemas.microsoft.com/office/drawing/2014/main" id="{D196A881-83B2-B32E-038D-5E3E6A66A94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BMW stands for </a:t>
            </a:r>
            <a:r>
              <a:rPr lang="en-GB" dirty="0" err="1">
                <a:latin typeface="Arial" panose="020B0604020202020204" pitchFamily="34" charset="0"/>
                <a:cs typeface="Arial" panose="020B0604020202020204" pitchFamily="34" charset="0"/>
              </a:rPr>
              <a:t>Bayerische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Motoren</a:t>
            </a:r>
            <a:r>
              <a:rPr lang="en-GB" dirty="0">
                <a:latin typeface="Arial" panose="020B0604020202020204" pitchFamily="34" charset="0"/>
                <a:cs typeface="Arial" panose="020B0604020202020204" pitchFamily="34" charset="0"/>
              </a:rPr>
              <a:t> Werke (Bavarian Motor Works). (BMW, 2019)</a:t>
            </a:r>
          </a:p>
          <a:p>
            <a:r>
              <a:rPr lang="en-GB" dirty="0">
                <a:latin typeface="Arial" panose="020B0604020202020204" pitchFamily="34" charset="0"/>
                <a:cs typeface="Arial" panose="020B0604020202020204" pitchFamily="34" charset="0"/>
              </a:rPr>
              <a:t>Originally known as Rapp </a:t>
            </a:r>
            <a:r>
              <a:rPr lang="en-GB" dirty="0" err="1">
                <a:latin typeface="Arial" panose="020B0604020202020204" pitchFamily="34" charset="0"/>
                <a:cs typeface="Arial" panose="020B0604020202020204" pitchFamily="34" charset="0"/>
              </a:rPr>
              <a:t>Motoren</a:t>
            </a:r>
            <a:r>
              <a:rPr lang="en-GB" dirty="0">
                <a:latin typeface="Arial" panose="020B0604020202020204" pitchFamily="34" charset="0"/>
                <a:cs typeface="Arial" panose="020B0604020202020204" pitchFamily="34" charset="0"/>
              </a:rPr>
              <a:t> Werke, they supplied aircraft engines during the First World War. </a:t>
            </a:r>
          </a:p>
          <a:p>
            <a:r>
              <a:rPr lang="en-GB" dirty="0">
                <a:latin typeface="Arial" panose="020B0604020202020204" pitchFamily="34" charset="0"/>
                <a:cs typeface="Arial" panose="020B0604020202020204" pitchFamily="34" charset="0"/>
              </a:rPr>
              <a:t>As of today, the ‘BMW Group’ owns and offers automobiles from Rolls-Royce, MINI and BMW. (Stahl and </a:t>
            </a:r>
            <a:r>
              <a:rPr lang="en-GB" dirty="0" err="1">
                <a:latin typeface="Arial" panose="020B0604020202020204" pitchFamily="34" charset="0"/>
                <a:cs typeface="Arial" panose="020B0604020202020204" pitchFamily="34" charset="0"/>
              </a:rPr>
              <a:t>Bergfeld</a:t>
            </a:r>
            <a:r>
              <a:rPr lang="en-GB" dirty="0">
                <a:latin typeface="Arial" panose="020B0604020202020204" pitchFamily="34" charset="0"/>
                <a:cs typeface="Arial" panose="020B0604020202020204" pitchFamily="34" charset="0"/>
              </a:rPr>
              <a:t>, 2008)</a:t>
            </a:r>
          </a:p>
          <a:p>
            <a:r>
              <a:rPr lang="en-GB" dirty="0">
                <a:latin typeface="Arial" panose="020B0604020202020204" pitchFamily="34" charset="0"/>
                <a:cs typeface="Arial" panose="020B0604020202020204" pitchFamily="34" charset="0"/>
              </a:rPr>
              <a:t>BMW Group is one of the most successful German automotive firms, with Rolls-Royce posting record figures. (Campbell, 2023)</a:t>
            </a:r>
          </a:p>
          <a:p>
            <a:endParaRPr lang="en-GB"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A4B34EBE-E278-7A70-03B5-F2D66242DD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375" t="21067" r="33325" b="20255"/>
          <a:stretch/>
        </p:blipFill>
        <p:spPr bwMode="auto">
          <a:xfrm>
            <a:off x="4224528" y="5188554"/>
            <a:ext cx="1540637" cy="152704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06F90436-CFA5-4237-F5D0-36DC9E0767C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600" t="21200" r="33775" b="20122"/>
          <a:stretch/>
        </p:blipFill>
        <p:spPr bwMode="auto">
          <a:xfrm>
            <a:off x="6430581" y="5172757"/>
            <a:ext cx="1540637" cy="1558642"/>
          </a:xfrm>
          <a:prstGeom prst="rect">
            <a:avLst/>
          </a:prstGeom>
          <a:noFill/>
          <a:extLst>
            <a:ext uri="{909E8E84-426E-40DD-AFC4-6F175D3DCCD1}">
              <a14:hiddenFill xmlns:a14="http://schemas.microsoft.com/office/drawing/2010/main">
                <a:solidFill>
                  <a:srgbClr val="FFFFFF"/>
                </a:solidFill>
              </a14:hiddenFill>
            </a:ext>
          </a:extLst>
        </p:spPr>
      </p:pic>
      <p:sp>
        <p:nvSpPr>
          <p:cNvPr id="4" name="Arrow: Down 3">
            <a:extLst>
              <a:ext uri="{FF2B5EF4-FFF2-40B4-BE49-F238E27FC236}">
                <a16:creationId xmlns:a16="http://schemas.microsoft.com/office/drawing/2014/main" id="{1223F719-3F05-A98C-B010-7757C39BB00E}"/>
              </a:ext>
            </a:extLst>
          </p:cNvPr>
          <p:cNvSpPr/>
          <p:nvPr/>
        </p:nvSpPr>
        <p:spPr>
          <a:xfrm rot="16200000">
            <a:off x="5905848" y="5675829"/>
            <a:ext cx="384048" cy="552497"/>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7038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A6E8F-EEDC-A933-0503-25979CBF9B12}"/>
              </a:ext>
            </a:extLst>
          </p:cNvPr>
          <p:cNvSpPr>
            <a:spLocks noGrp="1"/>
          </p:cNvSpPr>
          <p:nvPr>
            <p:ph type="title"/>
          </p:nvPr>
        </p:nvSpPr>
        <p:spPr>
          <a:xfrm>
            <a:off x="2808514" y="764373"/>
            <a:ext cx="8697686" cy="1293028"/>
          </a:xfrm>
        </p:spPr>
        <p:txBody>
          <a:bodyPr/>
          <a:lstStyle/>
          <a:p>
            <a:r>
              <a:rPr lang="en-GB" dirty="0">
                <a:latin typeface="Arial" panose="020B0604020202020204" pitchFamily="34" charset="0"/>
                <a:cs typeface="Arial" panose="020B0604020202020204" pitchFamily="34" charset="0"/>
              </a:rPr>
              <a:t>What is Change Management?</a:t>
            </a:r>
          </a:p>
        </p:txBody>
      </p:sp>
      <p:sp>
        <p:nvSpPr>
          <p:cNvPr id="3" name="Content Placeholder 2">
            <a:extLst>
              <a:ext uri="{FF2B5EF4-FFF2-40B4-BE49-F238E27FC236}">
                <a16:creationId xmlns:a16="http://schemas.microsoft.com/office/drawing/2014/main" id="{51279EB4-EBEB-EC45-A559-0B97BB110F34}"/>
              </a:ext>
            </a:extLst>
          </p:cNvPr>
          <p:cNvSpPr>
            <a:spLocks noGrp="1"/>
          </p:cNvSpPr>
          <p:nvPr>
            <p:ph idx="1"/>
          </p:nvPr>
        </p:nvSpPr>
        <p:spPr/>
        <p:txBody>
          <a:bodyPr>
            <a:normAutofit/>
          </a:bodyPr>
          <a:lstStyle/>
          <a:p>
            <a:pPr algn="just"/>
            <a:r>
              <a:rPr lang="en-GB" sz="1800" dirty="0">
                <a:latin typeface="Arial" panose="020B0604020202020204" pitchFamily="34" charset="0"/>
                <a:cs typeface="Arial" panose="020B0604020202020204" pitchFamily="34" charset="0"/>
              </a:rPr>
              <a:t>Change is increasingly determining the day-to-day business of a company. In order to optimally control it, special management techniques are required, which can be summarized under the term change management. (Lauer, 2020)</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The process of creating and putting into action plans and measures for businesses transitioning from their current condition to a target state is known as change management. Incremental change, also known as first order change, and transformative change, sometimes known as second order change, are often dealt with in change management. (Wang and Sun, 2012)</a:t>
            </a:r>
          </a:p>
        </p:txBody>
      </p:sp>
    </p:spTree>
    <p:extLst>
      <p:ext uri="{BB962C8B-B14F-4D97-AF65-F5344CB8AC3E}">
        <p14:creationId xmlns:p14="http://schemas.microsoft.com/office/powerpoint/2010/main" val="138592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1D25E-2D14-B060-FB7C-270CA4007BD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Organisational Change</a:t>
            </a:r>
          </a:p>
        </p:txBody>
      </p:sp>
      <p:sp>
        <p:nvSpPr>
          <p:cNvPr id="3" name="Content Placeholder 2">
            <a:extLst>
              <a:ext uri="{FF2B5EF4-FFF2-40B4-BE49-F238E27FC236}">
                <a16:creationId xmlns:a16="http://schemas.microsoft.com/office/drawing/2014/main" id="{BCD124AB-D5ED-B5E9-9FDC-BF90218BB7BE}"/>
              </a:ext>
            </a:extLst>
          </p:cNvPr>
          <p:cNvSpPr>
            <a:spLocks noGrp="1"/>
          </p:cNvSpPr>
          <p:nvPr>
            <p:ph idx="1"/>
          </p:nvPr>
        </p:nvSpPr>
        <p:spPr/>
        <p:txBody>
          <a:bodyPr/>
          <a:lstStyle/>
          <a:p>
            <a:pPr algn="just"/>
            <a:r>
              <a:rPr lang="en-GB" dirty="0">
                <a:latin typeface="Arial" panose="020B0604020202020204" pitchFamily="34" charset="0"/>
                <a:cs typeface="Arial" panose="020B0604020202020204" pitchFamily="34" charset="0"/>
              </a:rPr>
              <a:t>Any substantial change to an organization's structure, philosophy, strategy, methods, or activities is referred to as an organisational change. Organizational change could be started for a number of reasons, including to increase productivity, react to market circumstances, embrace novel technologies, or satisfy customers' changing expectations.</a:t>
            </a:r>
          </a:p>
          <a:p>
            <a:pPr algn="just"/>
            <a:r>
              <a:rPr lang="en-GB" dirty="0">
                <a:latin typeface="Arial" panose="020B0604020202020204" pitchFamily="34" charset="0"/>
                <a:cs typeface="Arial" panose="020B0604020202020204" pitchFamily="34" charset="0"/>
              </a:rPr>
              <a:t>Implementing organisational change can be difficult and may encounter resistance from stakeholders or employees. Planning, communicating, and engaging with stakeholders are all essential components of effective change management. Strategies must also be put in place to handle opposition and guarantee that the change is successfully and sustainably implemented.</a:t>
            </a:r>
          </a:p>
        </p:txBody>
      </p:sp>
    </p:spTree>
    <p:extLst>
      <p:ext uri="{BB962C8B-B14F-4D97-AF65-F5344CB8AC3E}">
        <p14:creationId xmlns:p14="http://schemas.microsoft.com/office/powerpoint/2010/main" val="3142781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E3DA-34B7-705A-F472-E2E01304C92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Lewin’s Change Model</a:t>
            </a:r>
          </a:p>
        </p:txBody>
      </p:sp>
      <p:sp>
        <p:nvSpPr>
          <p:cNvPr id="3" name="Content Placeholder 2">
            <a:extLst>
              <a:ext uri="{FF2B5EF4-FFF2-40B4-BE49-F238E27FC236}">
                <a16:creationId xmlns:a16="http://schemas.microsoft.com/office/drawing/2014/main" id="{C38DE306-0A0D-447B-8E8F-0E080173F9FB}"/>
              </a:ext>
            </a:extLst>
          </p:cNvPr>
          <p:cNvSpPr>
            <a:spLocks noGrp="1"/>
          </p:cNvSpPr>
          <p:nvPr>
            <p:ph idx="1"/>
          </p:nvPr>
        </p:nvSpPr>
        <p:spPr>
          <a:xfrm>
            <a:off x="5266944" y="2194560"/>
            <a:ext cx="6239256" cy="1989901"/>
          </a:xfrm>
        </p:spPr>
        <p:txBody>
          <a:bodyPr>
            <a:normAutofit/>
          </a:bodyPr>
          <a:lstStyle/>
          <a:p>
            <a:pPr marL="0" indent="0" algn="just">
              <a:buNone/>
            </a:pPr>
            <a:r>
              <a:rPr lang="en-GB" sz="1800" dirty="0">
                <a:latin typeface="Arial" panose="020B0604020202020204" pitchFamily="34" charset="0"/>
                <a:cs typeface="Arial" panose="020B0604020202020204" pitchFamily="34" charset="0"/>
              </a:rPr>
              <a:t>Kurt Lewin devised the method of "force field analysis" to pinpoint the forces that propel or stifle a suggested change endeavour. It entails determining the forces that are driving the change and those that are resisting it. (MindTools, 2020)</a:t>
            </a:r>
          </a:p>
        </p:txBody>
      </p:sp>
      <p:pic>
        <p:nvPicPr>
          <p:cNvPr id="3074" name="Picture 2" descr="lewin's change management theory">
            <a:extLst>
              <a:ext uri="{FF2B5EF4-FFF2-40B4-BE49-F238E27FC236}">
                <a16:creationId xmlns:a16="http://schemas.microsoft.com/office/drawing/2014/main" id="{DCD110F4-1997-75E9-05AE-E23F7DB5FE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000" y="2057401"/>
            <a:ext cx="3849479" cy="19899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BD7CC35-B51C-E7C4-FCA0-289AFCA8DA74}"/>
              </a:ext>
            </a:extLst>
          </p:cNvPr>
          <p:cNvSpPr txBox="1"/>
          <p:nvPr/>
        </p:nvSpPr>
        <p:spPr>
          <a:xfrm>
            <a:off x="5266944" y="4723582"/>
            <a:ext cx="6239255" cy="1754326"/>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It presents issues in terms of the forces or factors that uphold the established order (restraining forces) and even those that uphold change in the preferred manner (driving forces). For the transformation to occur, either the driving forces or the opposing forces must be lessened. (NHS, n.d.)</a:t>
            </a:r>
          </a:p>
        </p:txBody>
      </p:sp>
      <p:pic>
        <p:nvPicPr>
          <p:cNvPr id="1026" name="Picture 2" descr="Facilitation Tools: Force-Field Analysis — Active Presence">
            <a:extLst>
              <a:ext uri="{FF2B5EF4-FFF2-40B4-BE49-F238E27FC236}">
                <a16:creationId xmlns:a16="http://schemas.microsoft.com/office/drawing/2014/main" id="{B14A3293-925A-411B-5266-391F11D0D8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7200" y="4467295"/>
            <a:ext cx="2561078" cy="198990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E77E7E-0D20-BD1F-5E04-1DBB25B5CEAE}"/>
              </a:ext>
            </a:extLst>
          </p:cNvPr>
          <p:cNvSpPr txBox="1"/>
          <p:nvPr/>
        </p:nvSpPr>
        <p:spPr>
          <a:xfrm>
            <a:off x="7224233" y="4184461"/>
            <a:ext cx="2324675"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Force Field Analysis</a:t>
            </a:r>
          </a:p>
        </p:txBody>
      </p:sp>
    </p:spTree>
    <p:extLst>
      <p:ext uri="{BB962C8B-B14F-4D97-AF65-F5344CB8AC3E}">
        <p14:creationId xmlns:p14="http://schemas.microsoft.com/office/powerpoint/2010/main" val="558146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F0C4A-1909-806C-0F8F-EBE680C7569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BMW in Lewin’s Model</a:t>
            </a:r>
          </a:p>
        </p:txBody>
      </p:sp>
      <p:sp>
        <p:nvSpPr>
          <p:cNvPr id="4" name="Rectangle 3">
            <a:extLst>
              <a:ext uri="{FF2B5EF4-FFF2-40B4-BE49-F238E27FC236}">
                <a16:creationId xmlns:a16="http://schemas.microsoft.com/office/drawing/2014/main" id="{733EAEA7-7073-5F0C-C880-88A5BB71AF69}"/>
              </a:ext>
            </a:extLst>
          </p:cNvPr>
          <p:cNvSpPr/>
          <p:nvPr/>
        </p:nvSpPr>
        <p:spPr>
          <a:xfrm>
            <a:off x="655320" y="2057402"/>
            <a:ext cx="2779776" cy="4302352"/>
          </a:xfrm>
          <a:prstGeom prst="rec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a:r>
              <a:rPr lang="en-GB" dirty="0">
                <a:latin typeface="Arial" panose="020B0604020202020204" pitchFamily="34" charset="0"/>
                <a:cs typeface="Arial" panose="020B0604020202020204" pitchFamily="34" charset="0"/>
              </a:rPr>
              <a:t>BMW understood the need for transformation in the early 2000s as it was up against fierce competition from other premium automobile producers.</a:t>
            </a:r>
          </a:p>
        </p:txBody>
      </p:sp>
      <p:sp>
        <p:nvSpPr>
          <p:cNvPr id="5" name="Rectangle 4">
            <a:extLst>
              <a:ext uri="{FF2B5EF4-FFF2-40B4-BE49-F238E27FC236}">
                <a16:creationId xmlns:a16="http://schemas.microsoft.com/office/drawing/2014/main" id="{81CCE9EE-5122-3630-987D-1083336D30BE}"/>
              </a:ext>
            </a:extLst>
          </p:cNvPr>
          <p:cNvSpPr/>
          <p:nvPr/>
        </p:nvSpPr>
        <p:spPr>
          <a:xfrm>
            <a:off x="4666488" y="2057401"/>
            <a:ext cx="2855976" cy="4302352"/>
          </a:xfrm>
          <a:prstGeom prst="rec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0AA58F8E-08CB-83BE-B0A4-A713903E99B0}"/>
              </a:ext>
            </a:extLst>
          </p:cNvPr>
          <p:cNvSpPr/>
          <p:nvPr/>
        </p:nvSpPr>
        <p:spPr>
          <a:xfrm>
            <a:off x="8677656" y="2057401"/>
            <a:ext cx="2932176" cy="4302352"/>
          </a:xfrm>
          <a:prstGeom prst="rec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a:r>
              <a:rPr lang="en-GB" b="0" i="0" dirty="0">
                <a:solidFill>
                  <a:schemeClr val="tx1"/>
                </a:solidFill>
                <a:effectLst/>
                <a:latin typeface="Arial" panose="020B0604020202020204" pitchFamily="34" charset="0"/>
                <a:cs typeface="Arial" panose="020B0604020202020204" pitchFamily="34" charset="0"/>
              </a:rPr>
              <a:t>BMW has integrated the changes into its culture and operations, making them a permanent part of its functioning. </a:t>
            </a:r>
          </a:p>
          <a:p>
            <a:pPr algn="just"/>
            <a:endParaRPr lang="en-GB" dirty="0">
              <a:solidFill>
                <a:schemeClr val="tx1"/>
              </a:solidFill>
              <a:latin typeface="Arial" panose="020B0604020202020204" pitchFamily="34" charset="0"/>
              <a:cs typeface="Arial" panose="020B0604020202020204" pitchFamily="34" charset="0"/>
            </a:endParaRPr>
          </a:p>
          <a:p>
            <a:pPr algn="just"/>
            <a:r>
              <a:rPr lang="en-GB" b="0" i="0" dirty="0">
                <a:solidFill>
                  <a:schemeClr val="tx1"/>
                </a:solidFill>
                <a:effectLst/>
                <a:latin typeface="Arial" panose="020B0604020202020204" pitchFamily="34" charset="0"/>
                <a:cs typeface="Arial" panose="020B0604020202020204" pitchFamily="34" charset="0"/>
              </a:rPr>
              <a:t>The company's focus on innovation &amp; sustainability has become central to its brand identity. BMW has continued to evolve and adapt to changing market trends, such as the rise of electric vehicles.</a:t>
            </a:r>
            <a:endParaRPr lang="en-GB" dirty="0">
              <a:solidFill>
                <a:schemeClr val="tx1"/>
              </a:solidFill>
              <a:latin typeface="Arial" panose="020B0604020202020204" pitchFamily="34" charset="0"/>
              <a:cs typeface="Arial" panose="020B0604020202020204" pitchFamily="34" charset="0"/>
            </a:endParaRPr>
          </a:p>
        </p:txBody>
      </p:sp>
      <p:sp>
        <p:nvSpPr>
          <p:cNvPr id="7" name="Arrow: Right 6">
            <a:extLst>
              <a:ext uri="{FF2B5EF4-FFF2-40B4-BE49-F238E27FC236}">
                <a16:creationId xmlns:a16="http://schemas.microsoft.com/office/drawing/2014/main" id="{94DC0B50-8F23-E01C-58AA-49BAFAB60DA1}"/>
              </a:ext>
            </a:extLst>
          </p:cNvPr>
          <p:cNvSpPr/>
          <p:nvPr/>
        </p:nvSpPr>
        <p:spPr>
          <a:xfrm>
            <a:off x="3614928" y="3822192"/>
            <a:ext cx="950976" cy="438912"/>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1B65CF3A-D4AA-B9B3-7D0E-756505DD261F}"/>
              </a:ext>
            </a:extLst>
          </p:cNvPr>
          <p:cNvSpPr/>
          <p:nvPr/>
        </p:nvSpPr>
        <p:spPr>
          <a:xfrm>
            <a:off x="7626096" y="3822192"/>
            <a:ext cx="950976" cy="438912"/>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AE46144-C06E-A236-5756-C2617A32BD07}"/>
              </a:ext>
            </a:extLst>
          </p:cNvPr>
          <p:cNvSpPr txBox="1"/>
          <p:nvPr/>
        </p:nvSpPr>
        <p:spPr>
          <a:xfrm>
            <a:off x="4620768" y="2638916"/>
            <a:ext cx="2932176" cy="3139321"/>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BMW made adjustments by launching new vehicles, streamlining its production methods, and emphasising sustainability.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business has made R&amp;D investments to create cutting-edge technology, such hybrid and electric vehicles.</a:t>
            </a:r>
          </a:p>
        </p:txBody>
      </p:sp>
      <p:sp>
        <p:nvSpPr>
          <p:cNvPr id="10" name="TextBox 9">
            <a:extLst>
              <a:ext uri="{FF2B5EF4-FFF2-40B4-BE49-F238E27FC236}">
                <a16:creationId xmlns:a16="http://schemas.microsoft.com/office/drawing/2014/main" id="{9CFC713B-E98D-8CAB-5DEB-C3D9685A304B}"/>
              </a:ext>
            </a:extLst>
          </p:cNvPr>
          <p:cNvSpPr txBox="1"/>
          <p:nvPr/>
        </p:nvSpPr>
        <p:spPr>
          <a:xfrm>
            <a:off x="1466363" y="6359753"/>
            <a:ext cx="1157689"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Unfreeze</a:t>
            </a:r>
          </a:p>
        </p:txBody>
      </p:sp>
      <p:sp>
        <p:nvSpPr>
          <p:cNvPr id="11" name="TextBox 10">
            <a:extLst>
              <a:ext uri="{FF2B5EF4-FFF2-40B4-BE49-F238E27FC236}">
                <a16:creationId xmlns:a16="http://schemas.microsoft.com/office/drawing/2014/main" id="{62147C0E-5069-F4E6-CCAE-CF2FF7A3653F}"/>
              </a:ext>
            </a:extLst>
          </p:cNvPr>
          <p:cNvSpPr txBox="1"/>
          <p:nvPr/>
        </p:nvSpPr>
        <p:spPr>
          <a:xfrm>
            <a:off x="5515631" y="6359752"/>
            <a:ext cx="992579"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Change</a:t>
            </a:r>
          </a:p>
        </p:txBody>
      </p:sp>
      <p:sp>
        <p:nvSpPr>
          <p:cNvPr id="12" name="TextBox 11">
            <a:extLst>
              <a:ext uri="{FF2B5EF4-FFF2-40B4-BE49-F238E27FC236}">
                <a16:creationId xmlns:a16="http://schemas.microsoft.com/office/drawing/2014/main" id="{F4E0D2F5-E4B4-A63E-F597-6374FB78B085}"/>
              </a:ext>
            </a:extLst>
          </p:cNvPr>
          <p:cNvSpPr txBox="1"/>
          <p:nvPr/>
        </p:nvSpPr>
        <p:spPr>
          <a:xfrm>
            <a:off x="9564899" y="6359752"/>
            <a:ext cx="1120820"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Refreeze</a:t>
            </a:r>
          </a:p>
        </p:txBody>
      </p:sp>
    </p:spTree>
    <p:extLst>
      <p:ext uri="{BB962C8B-B14F-4D97-AF65-F5344CB8AC3E}">
        <p14:creationId xmlns:p14="http://schemas.microsoft.com/office/powerpoint/2010/main" val="735811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3A83-4904-1C80-F4B2-5EB0FCC2049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Force Field Analysis</a:t>
            </a:r>
          </a:p>
        </p:txBody>
      </p:sp>
      <p:sp>
        <p:nvSpPr>
          <p:cNvPr id="3" name="Content Placeholder 2">
            <a:extLst>
              <a:ext uri="{FF2B5EF4-FFF2-40B4-BE49-F238E27FC236}">
                <a16:creationId xmlns:a16="http://schemas.microsoft.com/office/drawing/2014/main" id="{CD62EA12-A296-2FE7-0A7F-447ACF6EF659}"/>
              </a:ext>
            </a:extLst>
          </p:cNvPr>
          <p:cNvSpPr>
            <a:spLocks noGrp="1"/>
          </p:cNvSpPr>
          <p:nvPr>
            <p:ph idx="1"/>
          </p:nvPr>
        </p:nvSpPr>
        <p:spPr>
          <a:xfrm>
            <a:off x="301752" y="2624329"/>
            <a:ext cx="3694176" cy="3136392"/>
          </a:xfrm>
        </p:spPr>
        <p:txBody>
          <a:bodyPr>
            <a:normAutofit/>
          </a:bodyPr>
          <a:lstStyle/>
          <a:p>
            <a:r>
              <a:rPr lang="en-GB" sz="1800" dirty="0">
                <a:latin typeface="Arial" panose="020B0604020202020204" pitchFamily="34" charset="0"/>
                <a:cs typeface="Arial" panose="020B0604020202020204" pitchFamily="34" charset="0"/>
              </a:rPr>
              <a:t>Environmental guidelines and electric vehicle subsidies</a:t>
            </a:r>
          </a:p>
          <a:p>
            <a:r>
              <a:rPr lang="en-GB" sz="1800" dirty="0">
                <a:latin typeface="Arial" panose="020B0604020202020204" pitchFamily="34" charset="0"/>
                <a:cs typeface="Arial" panose="020B0604020202020204" pitchFamily="34" charset="0"/>
              </a:rPr>
              <a:t>Improvements in battery and charging infrastructure technology</a:t>
            </a:r>
          </a:p>
          <a:p>
            <a:r>
              <a:rPr lang="en-GB" sz="1800" dirty="0">
                <a:latin typeface="Arial" panose="020B0604020202020204" pitchFamily="34" charset="0"/>
                <a:cs typeface="Arial" panose="020B0604020202020204" pitchFamily="34" charset="0"/>
              </a:rPr>
              <a:t>Increasing consumer demand for environmentally friendly and sustainable transportation</a:t>
            </a:r>
          </a:p>
          <a:p>
            <a:r>
              <a:rPr lang="en-GB" sz="1800" dirty="0">
                <a:latin typeface="Arial" panose="020B0604020202020204" pitchFamily="34" charset="0"/>
                <a:cs typeface="Arial" panose="020B0604020202020204" pitchFamily="34" charset="0"/>
              </a:rPr>
              <a:t>BMW's standing for excellence and innovation</a:t>
            </a:r>
          </a:p>
        </p:txBody>
      </p:sp>
      <p:sp>
        <p:nvSpPr>
          <p:cNvPr id="5" name="TextBox 4">
            <a:extLst>
              <a:ext uri="{FF2B5EF4-FFF2-40B4-BE49-F238E27FC236}">
                <a16:creationId xmlns:a16="http://schemas.microsoft.com/office/drawing/2014/main" id="{CAF4C43E-1949-9D7F-D37E-14C7F7D66D96}"/>
              </a:ext>
            </a:extLst>
          </p:cNvPr>
          <p:cNvSpPr txBox="1"/>
          <p:nvPr/>
        </p:nvSpPr>
        <p:spPr>
          <a:xfrm>
            <a:off x="7443216" y="2624330"/>
            <a:ext cx="4447032" cy="2471446"/>
          </a:xfrm>
          <a:prstGeom prst="rect">
            <a:avLst/>
          </a:prstGeom>
          <a:noFill/>
        </p:spPr>
        <p:txBody>
          <a:bodyPr wrap="square" rtlCol="0">
            <a:spAutoFit/>
          </a:bodyPr>
          <a:lstStyle/>
          <a:p>
            <a:pPr marL="285750" indent="-285750">
              <a:lnSpc>
                <a:spcPct val="90000"/>
              </a:lnSpc>
              <a:spcBef>
                <a:spcPts val="1000"/>
              </a:spcBef>
              <a:buFont typeface="Arial" panose="020B0604020202020204" pitchFamily="34" charset="0"/>
              <a:buChar char="•"/>
            </a:pPr>
            <a:r>
              <a:rPr lang="en-GB" dirty="0">
                <a:latin typeface="Arial" panose="020B0604020202020204" pitchFamily="34" charset="0"/>
                <a:cs typeface="Arial" panose="020B0604020202020204" pitchFamily="34" charset="0"/>
              </a:rPr>
              <a:t>Compared to regular cars, electric vehicles are more expensive.</a:t>
            </a:r>
          </a:p>
          <a:p>
            <a:pPr marL="285750" indent="-285750">
              <a:lnSpc>
                <a:spcPct val="90000"/>
              </a:lnSpc>
              <a:spcBef>
                <a:spcPts val="1000"/>
              </a:spcBef>
              <a:buFont typeface="Arial" panose="020B0604020202020204" pitchFamily="34" charset="0"/>
              <a:buChar char="•"/>
            </a:pPr>
            <a:r>
              <a:rPr lang="en-GB" dirty="0">
                <a:latin typeface="Arial" panose="020B0604020202020204" pitchFamily="34" charset="0"/>
                <a:cs typeface="Arial" panose="020B0604020202020204" pitchFamily="34" charset="0"/>
              </a:rPr>
              <a:t>Compared to gasoline cars, electric vehicles have a shorter range.</a:t>
            </a:r>
          </a:p>
          <a:p>
            <a:pPr marL="285750" indent="-285750">
              <a:lnSpc>
                <a:spcPct val="90000"/>
              </a:lnSpc>
              <a:spcBef>
                <a:spcPts val="1000"/>
              </a:spcBef>
              <a:buFont typeface="Arial" panose="020B0604020202020204" pitchFamily="34" charset="0"/>
              <a:buChar char="•"/>
            </a:pPr>
            <a:r>
              <a:rPr lang="en-GB" dirty="0">
                <a:latin typeface="Arial" panose="020B0604020202020204" pitchFamily="34" charset="0"/>
                <a:cs typeface="Arial" panose="020B0604020202020204" pitchFamily="34" charset="0"/>
              </a:rPr>
              <a:t>Availability of charging infrastructure is limited.</a:t>
            </a:r>
          </a:p>
          <a:p>
            <a:pPr marL="285750" indent="-285750">
              <a:lnSpc>
                <a:spcPct val="90000"/>
              </a:lnSpc>
              <a:spcBef>
                <a:spcPts val="1000"/>
              </a:spcBef>
              <a:buFont typeface="Arial" panose="020B0604020202020204" pitchFamily="34" charset="0"/>
              <a:buChar char="•"/>
            </a:pPr>
            <a:r>
              <a:rPr lang="en-GB" dirty="0">
                <a:latin typeface="Arial" panose="020B0604020202020204" pitchFamily="34" charset="0"/>
                <a:cs typeface="Arial" panose="020B0604020202020204" pitchFamily="34" charset="0"/>
              </a:rPr>
              <a:t>Electrified car reliability and safety issues among consumers</a:t>
            </a:r>
          </a:p>
        </p:txBody>
      </p:sp>
      <p:sp>
        <p:nvSpPr>
          <p:cNvPr id="6" name="Rectangle 5">
            <a:extLst>
              <a:ext uri="{FF2B5EF4-FFF2-40B4-BE49-F238E27FC236}">
                <a16:creationId xmlns:a16="http://schemas.microsoft.com/office/drawing/2014/main" id="{97B4D6E5-430A-6E5B-75B6-455CCD51F369}"/>
              </a:ext>
            </a:extLst>
          </p:cNvPr>
          <p:cNvSpPr/>
          <p:nvPr/>
        </p:nvSpPr>
        <p:spPr>
          <a:xfrm>
            <a:off x="5102353" y="2057401"/>
            <a:ext cx="1225296" cy="446227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latin typeface="Arial" panose="020B0604020202020204" pitchFamily="34" charset="0"/>
                <a:cs typeface="Arial" panose="020B0604020202020204" pitchFamily="34" charset="0"/>
              </a:rPr>
              <a:t>Change from IC drivetrain to Electric drivetrain</a:t>
            </a:r>
          </a:p>
        </p:txBody>
      </p:sp>
      <p:sp>
        <p:nvSpPr>
          <p:cNvPr id="9" name="TextBox 8">
            <a:extLst>
              <a:ext uri="{FF2B5EF4-FFF2-40B4-BE49-F238E27FC236}">
                <a16:creationId xmlns:a16="http://schemas.microsoft.com/office/drawing/2014/main" id="{F1E9F2DC-C48E-F889-57AB-54EA4C18B5E1}"/>
              </a:ext>
            </a:extLst>
          </p:cNvPr>
          <p:cNvSpPr txBox="1"/>
          <p:nvPr/>
        </p:nvSpPr>
        <p:spPr>
          <a:xfrm>
            <a:off x="1117578" y="1989821"/>
            <a:ext cx="2770632"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DRIVING FORCES</a:t>
            </a:r>
          </a:p>
        </p:txBody>
      </p:sp>
      <p:sp>
        <p:nvSpPr>
          <p:cNvPr id="10" name="TextBox 9">
            <a:extLst>
              <a:ext uri="{FF2B5EF4-FFF2-40B4-BE49-F238E27FC236}">
                <a16:creationId xmlns:a16="http://schemas.microsoft.com/office/drawing/2014/main" id="{B323C786-F302-4C44-3FF7-F648E28325AB}"/>
              </a:ext>
            </a:extLst>
          </p:cNvPr>
          <p:cNvSpPr txBox="1"/>
          <p:nvPr/>
        </p:nvSpPr>
        <p:spPr>
          <a:xfrm>
            <a:off x="8286475" y="1989821"/>
            <a:ext cx="2787943"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RESTRAINING FORCES</a:t>
            </a:r>
          </a:p>
        </p:txBody>
      </p:sp>
      <p:sp>
        <p:nvSpPr>
          <p:cNvPr id="11" name="Arrow: Right 10">
            <a:extLst>
              <a:ext uri="{FF2B5EF4-FFF2-40B4-BE49-F238E27FC236}">
                <a16:creationId xmlns:a16="http://schemas.microsoft.com/office/drawing/2014/main" id="{6A624558-A403-9118-6673-47D277FF2821}"/>
              </a:ext>
            </a:extLst>
          </p:cNvPr>
          <p:cNvSpPr/>
          <p:nvPr/>
        </p:nvSpPr>
        <p:spPr>
          <a:xfrm>
            <a:off x="3995926" y="2697480"/>
            <a:ext cx="923545" cy="5394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
        <p:nvSpPr>
          <p:cNvPr id="12" name="Arrow: Right 11">
            <a:extLst>
              <a:ext uri="{FF2B5EF4-FFF2-40B4-BE49-F238E27FC236}">
                <a16:creationId xmlns:a16="http://schemas.microsoft.com/office/drawing/2014/main" id="{C1C4BC8C-6A1D-5146-9F32-D4F798F5FFA2}"/>
              </a:ext>
            </a:extLst>
          </p:cNvPr>
          <p:cNvSpPr/>
          <p:nvPr/>
        </p:nvSpPr>
        <p:spPr>
          <a:xfrm>
            <a:off x="3992879" y="3429000"/>
            <a:ext cx="923545" cy="5394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13" name="Arrow: Right 12">
            <a:extLst>
              <a:ext uri="{FF2B5EF4-FFF2-40B4-BE49-F238E27FC236}">
                <a16:creationId xmlns:a16="http://schemas.microsoft.com/office/drawing/2014/main" id="{B7C3E2E1-E56F-70F3-BE2F-1938637334E5}"/>
              </a:ext>
            </a:extLst>
          </p:cNvPr>
          <p:cNvSpPr/>
          <p:nvPr/>
        </p:nvSpPr>
        <p:spPr>
          <a:xfrm>
            <a:off x="3992878" y="4160520"/>
            <a:ext cx="923545" cy="5394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14" name="Arrow: Right 13">
            <a:extLst>
              <a:ext uri="{FF2B5EF4-FFF2-40B4-BE49-F238E27FC236}">
                <a16:creationId xmlns:a16="http://schemas.microsoft.com/office/drawing/2014/main" id="{D9D6012C-2762-56DE-C0EC-084ADDCB315D}"/>
              </a:ext>
            </a:extLst>
          </p:cNvPr>
          <p:cNvSpPr/>
          <p:nvPr/>
        </p:nvSpPr>
        <p:spPr>
          <a:xfrm>
            <a:off x="3992878" y="4892040"/>
            <a:ext cx="923545" cy="5394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21" name="Arrow: Left 20">
            <a:extLst>
              <a:ext uri="{FF2B5EF4-FFF2-40B4-BE49-F238E27FC236}">
                <a16:creationId xmlns:a16="http://schemas.microsoft.com/office/drawing/2014/main" id="{E4F0B8BA-6390-A5A6-3839-7158F2E543AF}"/>
              </a:ext>
            </a:extLst>
          </p:cNvPr>
          <p:cNvSpPr/>
          <p:nvPr/>
        </p:nvSpPr>
        <p:spPr>
          <a:xfrm>
            <a:off x="6519672" y="2683763"/>
            <a:ext cx="932688" cy="55321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
        <p:nvSpPr>
          <p:cNvPr id="22" name="Arrow: Left 21">
            <a:extLst>
              <a:ext uri="{FF2B5EF4-FFF2-40B4-BE49-F238E27FC236}">
                <a16:creationId xmlns:a16="http://schemas.microsoft.com/office/drawing/2014/main" id="{3273230C-310B-9DFA-E2F9-4F70888B8022}"/>
              </a:ext>
            </a:extLst>
          </p:cNvPr>
          <p:cNvSpPr/>
          <p:nvPr/>
        </p:nvSpPr>
        <p:spPr>
          <a:xfrm>
            <a:off x="6515100" y="3296409"/>
            <a:ext cx="932688" cy="55321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23" name="Arrow: Left 22">
            <a:extLst>
              <a:ext uri="{FF2B5EF4-FFF2-40B4-BE49-F238E27FC236}">
                <a16:creationId xmlns:a16="http://schemas.microsoft.com/office/drawing/2014/main" id="{C1471765-4A29-5AAB-F52A-A5731D87DA4F}"/>
              </a:ext>
            </a:extLst>
          </p:cNvPr>
          <p:cNvSpPr/>
          <p:nvPr/>
        </p:nvSpPr>
        <p:spPr>
          <a:xfrm>
            <a:off x="6519672" y="4530845"/>
            <a:ext cx="932688" cy="55321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
        <p:nvSpPr>
          <p:cNvPr id="24" name="Arrow: Left 23">
            <a:extLst>
              <a:ext uri="{FF2B5EF4-FFF2-40B4-BE49-F238E27FC236}">
                <a16:creationId xmlns:a16="http://schemas.microsoft.com/office/drawing/2014/main" id="{9A432CB4-1043-C584-02B0-8208D2A2E3C2}"/>
              </a:ext>
            </a:extLst>
          </p:cNvPr>
          <p:cNvSpPr/>
          <p:nvPr/>
        </p:nvSpPr>
        <p:spPr>
          <a:xfrm>
            <a:off x="6515100" y="3913627"/>
            <a:ext cx="932688" cy="55321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25" name="Oval 24">
            <a:extLst>
              <a:ext uri="{FF2B5EF4-FFF2-40B4-BE49-F238E27FC236}">
                <a16:creationId xmlns:a16="http://schemas.microsoft.com/office/drawing/2014/main" id="{D560CD3F-BC3B-D8F9-80CC-ECED89A2ACA7}"/>
              </a:ext>
            </a:extLst>
          </p:cNvPr>
          <p:cNvSpPr/>
          <p:nvPr/>
        </p:nvSpPr>
        <p:spPr>
          <a:xfrm>
            <a:off x="3561587" y="5925314"/>
            <a:ext cx="1362456" cy="576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16</a:t>
            </a:r>
          </a:p>
        </p:txBody>
      </p:sp>
      <p:sp>
        <p:nvSpPr>
          <p:cNvPr id="26" name="Oval 25">
            <a:extLst>
              <a:ext uri="{FF2B5EF4-FFF2-40B4-BE49-F238E27FC236}">
                <a16:creationId xmlns:a16="http://schemas.microsoft.com/office/drawing/2014/main" id="{9839FF25-774F-9470-E53C-B1A0D510D8A7}"/>
              </a:ext>
            </a:extLst>
          </p:cNvPr>
          <p:cNvSpPr/>
          <p:nvPr/>
        </p:nvSpPr>
        <p:spPr>
          <a:xfrm>
            <a:off x="6515100" y="5925314"/>
            <a:ext cx="1362456" cy="576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15</a:t>
            </a:r>
          </a:p>
        </p:txBody>
      </p:sp>
    </p:spTree>
    <p:extLst>
      <p:ext uri="{BB962C8B-B14F-4D97-AF65-F5344CB8AC3E}">
        <p14:creationId xmlns:p14="http://schemas.microsoft.com/office/powerpoint/2010/main" val="589063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in)">
                                      <p:cBhvr>
                                        <p:cTn id="7" dur="2000"/>
                                        <p:tgtEl>
                                          <p:spTgt spid="11"/>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circle(in)">
                                      <p:cBhvr>
                                        <p:cTn id="10" dur="2000"/>
                                        <p:tgtEl>
                                          <p:spTgt spid="12"/>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circle(in)">
                                      <p:cBhvr>
                                        <p:cTn id="13" dur="2000"/>
                                        <p:tgtEl>
                                          <p:spTgt spid="13"/>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circle(in)">
                                      <p:cBhvr>
                                        <p:cTn id="16" dur="2000"/>
                                        <p:tgtEl>
                                          <p:spTgt spid="14"/>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circle(in)">
                                      <p:cBhvr>
                                        <p:cTn id="19" dur="2000"/>
                                        <p:tgtEl>
                                          <p:spTgt spid="21"/>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circle(in)">
                                      <p:cBhvr>
                                        <p:cTn id="22" dur="2000"/>
                                        <p:tgtEl>
                                          <p:spTgt spid="22"/>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circle(in)">
                                      <p:cBhvr>
                                        <p:cTn id="25" dur="2000"/>
                                        <p:tgtEl>
                                          <p:spTgt spid="24"/>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circle(in)">
                                      <p:cBhvr>
                                        <p:cTn id="28" dur="2000"/>
                                        <p:tgtEl>
                                          <p:spTgt spid="2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6"/>
                                        </p:tgtEl>
                                        <p:attrNameLst>
                                          <p:attrName>style.visibility</p:attrName>
                                        </p:attrNameLst>
                                      </p:cBhvr>
                                      <p:to>
                                        <p:strVal val="visible"/>
                                      </p:to>
                                    </p:set>
                                    <p:animEffect transition="in" filter="fade">
                                      <p:cBhvr>
                                        <p:cTn id="33" dur="500"/>
                                        <p:tgtEl>
                                          <p:spTgt spid="2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fade">
                                      <p:cBhvr>
                                        <p:cTn id="36"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21" grpId="0" animBg="1"/>
      <p:bldP spid="22" grpId="0" animBg="1"/>
      <p:bldP spid="23" grpId="0" animBg="1"/>
      <p:bldP spid="24" grpId="0" animBg="1"/>
      <p:bldP spid="25" grpId="0" animBg="1"/>
      <p:bldP spid="2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FAA16-F34F-E19A-5375-EC15512323C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Summarising the Analysis</a:t>
            </a:r>
          </a:p>
        </p:txBody>
      </p:sp>
      <p:sp>
        <p:nvSpPr>
          <p:cNvPr id="3" name="Content Placeholder 2">
            <a:extLst>
              <a:ext uri="{FF2B5EF4-FFF2-40B4-BE49-F238E27FC236}">
                <a16:creationId xmlns:a16="http://schemas.microsoft.com/office/drawing/2014/main" id="{477DB6C4-0CA3-4EBC-2207-3BB57DA98CB7}"/>
              </a:ext>
            </a:extLst>
          </p:cNvPr>
          <p:cNvSpPr>
            <a:spLocks noGrp="1"/>
          </p:cNvSpPr>
          <p:nvPr>
            <p:ph idx="1"/>
          </p:nvPr>
        </p:nvSpPr>
        <p:spPr>
          <a:xfrm>
            <a:off x="685800" y="2194560"/>
            <a:ext cx="4928616" cy="4151376"/>
          </a:xfrm>
        </p:spPr>
        <p:txBody>
          <a:bodyPr>
            <a:normAutofit/>
          </a:bodyPr>
          <a:lstStyle/>
          <a:p>
            <a:pPr algn="just"/>
            <a:r>
              <a:rPr lang="en-GB" sz="1800" dirty="0">
                <a:latin typeface="Arial" panose="020B0604020202020204" pitchFamily="34" charset="0"/>
                <a:cs typeface="Arial" panose="020B0604020202020204" pitchFamily="34" charset="0"/>
              </a:rPr>
              <a:t>According to this report, a number of factors, including environmental restrictions, rising consumer demand, and technology breakthroughs, are driving BMW's electric vehicle programme. </a:t>
            </a:r>
          </a:p>
          <a:p>
            <a:pPr algn="just"/>
            <a:r>
              <a:rPr lang="en-GB" sz="1800" dirty="0">
                <a:latin typeface="Arial" panose="020B0604020202020204" pitchFamily="34" charset="0"/>
                <a:cs typeface="Arial" panose="020B0604020202020204" pitchFamily="34" charset="0"/>
              </a:rPr>
              <a:t>The programme is, however, also constrained by things like expensive expenses, a short range, and a scarcity of charging stations.</a:t>
            </a:r>
          </a:p>
        </p:txBody>
      </p:sp>
      <p:sp>
        <p:nvSpPr>
          <p:cNvPr id="4" name="TextBox 3">
            <a:extLst>
              <a:ext uri="{FF2B5EF4-FFF2-40B4-BE49-F238E27FC236}">
                <a16:creationId xmlns:a16="http://schemas.microsoft.com/office/drawing/2014/main" id="{609B82DB-52B6-D37B-F9F9-B4B0536E91C3}"/>
              </a:ext>
            </a:extLst>
          </p:cNvPr>
          <p:cNvSpPr txBox="1"/>
          <p:nvPr/>
        </p:nvSpPr>
        <p:spPr>
          <a:xfrm>
            <a:off x="6577586" y="2194561"/>
            <a:ext cx="4928614" cy="3703320"/>
          </a:xfrm>
          <a:prstGeom prst="rect">
            <a:avLst/>
          </a:prstGeom>
          <a:noFill/>
        </p:spPr>
        <p:txBody>
          <a:bodyPr wrap="square" rtlCol="0">
            <a:spAutoFit/>
          </a:bodyPr>
          <a:lstStyle/>
          <a:p>
            <a:pPr marL="285750" indent="-285750" algn="just">
              <a:lnSpc>
                <a:spcPct val="90000"/>
              </a:lnSpc>
              <a:spcBef>
                <a:spcPts val="1000"/>
              </a:spcBef>
              <a:buFont typeface="Arial" panose="020B0604020202020204" pitchFamily="34" charset="0"/>
              <a:buChar char="•"/>
            </a:pPr>
            <a:r>
              <a:rPr lang="en-GB" sz="1800" dirty="0">
                <a:latin typeface="Arial" panose="020B0604020202020204" pitchFamily="34" charset="0"/>
                <a:cs typeface="Arial" panose="020B0604020202020204" pitchFamily="34" charset="0"/>
              </a:rPr>
              <a:t>BMW can take action to counteract these impediments in order to boost the viability of its own electric vehicle effort. For instance, the business may spend money to increase the range and recharging efficiency of its electric cars to increase their competitiveness with gas-powered vehicles. </a:t>
            </a:r>
          </a:p>
          <a:p>
            <a:pPr marL="285750" indent="-285750" algn="just">
              <a:lnSpc>
                <a:spcPct val="90000"/>
              </a:lnSpc>
              <a:spcBef>
                <a:spcPts val="1000"/>
              </a:spcBef>
              <a:buFont typeface="Arial" panose="020B0604020202020204" pitchFamily="34" charset="0"/>
              <a:buChar char="•"/>
            </a:pPr>
            <a:r>
              <a:rPr lang="en-GB" sz="1800" dirty="0">
                <a:latin typeface="Arial" panose="020B0604020202020204" pitchFamily="34" charset="0"/>
                <a:cs typeface="Arial" panose="020B0604020202020204" pitchFamily="34" charset="0"/>
              </a:rPr>
              <a:t>BMW can also collaborate with authorities and other interested parties to expand the provision of charging stations and provide financial incentives to lower the cost of electric vehicles.</a:t>
            </a:r>
          </a:p>
          <a:p>
            <a:pPr marL="285750" indent="-285750">
              <a:lnSpc>
                <a:spcPct val="90000"/>
              </a:lnSpc>
              <a:spcBef>
                <a:spcPts val="1000"/>
              </a:spcBef>
              <a:buFont typeface="Arial" panose="020B0604020202020204" pitchFamily="34" charset="0"/>
              <a:buChar char="•"/>
            </a:pPr>
            <a:endParaRPr lang="en-GB" dirty="0"/>
          </a:p>
        </p:txBody>
      </p:sp>
    </p:spTree>
    <p:extLst>
      <p:ext uri="{BB962C8B-B14F-4D97-AF65-F5344CB8AC3E}">
        <p14:creationId xmlns:p14="http://schemas.microsoft.com/office/powerpoint/2010/main" val="715248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CD448-7522-026C-FC98-5288E228C0A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25BBA228-806F-D6FC-B264-6FFDD6BF5DA5}"/>
              </a:ext>
            </a:extLst>
          </p:cNvPr>
          <p:cNvSpPr>
            <a:spLocks noGrp="1"/>
          </p:cNvSpPr>
          <p:nvPr>
            <p:ph idx="1"/>
          </p:nvPr>
        </p:nvSpPr>
        <p:spPr/>
        <p:txBody>
          <a:bodyPr/>
          <a:lstStyle/>
          <a:p>
            <a:pPr algn="just"/>
            <a:r>
              <a:rPr lang="en-GB" dirty="0">
                <a:latin typeface="Arial" panose="020B0604020202020204" pitchFamily="34" charset="0"/>
                <a:cs typeface="Arial" panose="020B0604020202020204" pitchFamily="34" charset="0"/>
              </a:rPr>
              <a:t>BMW has constantly kept up with sustainability requirements and consumer trends by successfully changing its organisational strategies as and when required.</a:t>
            </a:r>
          </a:p>
          <a:p>
            <a:pPr algn="just"/>
            <a:r>
              <a:rPr lang="en-GB" dirty="0">
                <a:latin typeface="Arial" panose="020B0604020202020204" pitchFamily="34" charset="0"/>
                <a:cs typeface="Arial" panose="020B0604020202020204" pitchFamily="34" charset="0"/>
              </a:rPr>
              <a:t>Repeatedly utilising their expertise and reliability to inspire confidence in consumers even while making adjustments to integrate changes within the organisation.</a:t>
            </a:r>
          </a:p>
          <a:p>
            <a:pPr algn="just"/>
            <a:r>
              <a:rPr lang="en-GB" dirty="0">
                <a:latin typeface="Arial" panose="020B0604020202020204" pitchFamily="34" charset="0"/>
                <a:cs typeface="Arial" panose="020B0604020202020204" pitchFamily="34" charset="0"/>
              </a:rPr>
              <a:t>Based on results, we can clearly see that BMW is almost done with the “changing” stage and is rapidly moving on towards the “refreezing</a:t>
            </a:r>
            <a:r>
              <a:rPr lang="en-GB">
                <a:latin typeface="Arial" panose="020B0604020202020204" pitchFamily="34" charset="0"/>
                <a:cs typeface="Arial" panose="020B0604020202020204" pitchFamily="34" charset="0"/>
              </a:rPr>
              <a:t>” stage.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8631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C0488-BCB5-8EAD-D206-1C26BCA8F6E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364BA98-8B9F-DADC-5650-821481011653}"/>
              </a:ext>
            </a:extLst>
          </p:cNvPr>
          <p:cNvSpPr>
            <a:spLocks noGrp="1"/>
          </p:cNvSpPr>
          <p:nvPr>
            <p:ph idx="1"/>
          </p:nvPr>
        </p:nvSpPr>
        <p:spPr/>
        <p:txBody>
          <a:bodyPr>
            <a:noAutofit/>
          </a:bodyPr>
          <a:lstStyle/>
          <a:p>
            <a:pPr algn="just"/>
            <a:r>
              <a:rPr lang="en-GB" sz="1600" dirty="0">
                <a:effectLst/>
                <a:latin typeface="Arial" panose="020B0604020202020204" pitchFamily="34" charset="0"/>
                <a:cs typeface="Arial" panose="020B0604020202020204" pitchFamily="34" charset="0"/>
              </a:rPr>
              <a:t>BMW (2019). </a:t>
            </a:r>
            <a:r>
              <a:rPr lang="en-GB" sz="1600" i="1" dirty="0">
                <a:effectLst/>
                <a:latin typeface="Arial" panose="020B0604020202020204" pitchFamily="34" charset="0"/>
                <a:cs typeface="Arial" panose="020B0604020202020204" pitchFamily="34" charset="0"/>
              </a:rPr>
              <a:t>How the BMW name was created | BMW.com</a:t>
            </a:r>
            <a:r>
              <a:rPr lang="en-GB" sz="1600" dirty="0">
                <a:effectLst/>
                <a:latin typeface="Arial" panose="020B0604020202020204" pitchFamily="34" charset="0"/>
                <a:cs typeface="Arial" panose="020B0604020202020204" pitchFamily="34" charset="0"/>
              </a:rPr>
              <a:t>. [online] Bmw.com. Available at: https://www.bmw.com/en/automotive-life/BMW-name-meaning-and-history.html.</a:t>
            </a:r>
          </a:p>
          <a:p>
            <a:pPr algn="just"/>
            <a:r>
              <a:rPr lang="en-GB" sz="1600" dirty="0">
                <a:effectLst/>
                <a:latin typeface="Arial" panose="020B0604020202020204" pitchFamily="34" charset="0"/>
                <a:cs typeface="Arial" panose="020B0604020202020204" pitchFamily="34" charset="0"/>
              </a:rPr>
              <a:t>Campbell, P. (2023). Rolls-Royce car sales hit a 119-year record as US drives demand. </a:t>
            </a:r>
            <a:r>
              <a:rPr lang="en-GB" sz="1600" i="1" dirty="0">
                <a:effectLst/>
                <a:latin typeface="Arial" panose="020B0604020202020204" pitchFamily="34" charset="0"/>
                <a:cs typeface="Arial" panose="020B0604020202020204" pitchFamily="34" charset="0"/>
              </a:rPr>
              <a:t>Financial Times</a:t>
            </a:r>
            <a:r>
              <a:rPr lang="en-GB" sz="1600" dirty="0">
                <a:effectLst/>
                <a:latin typeface="Arial" panose="020B0604020202020204" pitchFamily="34" charset="0"/>
                <a:cs typeface="Arial" panose="020B0604020202020204" pitchFamily="34" charset="0"/>
              </a:rPr>
              <a:t>. [online] 9 Jan. Available at: https://www.ft.com/content/7d4ca641-728e-4b87-ab7c-06d1e6558410 [Accessed 25 Feb. 2023].</a:t>
            </a:r>
          </a:p>
          <a:p>
            <a:pPr algn="just"/>
            <a:r>
              <a:rPr lang="en-GB" sz="1600" dirty="0">
                <a:effectLst/>
                <a:latin typeface="Arial" panose="020B0604020202020204" pitchFamily="34" charset="0"/>
                <a:cs typeface="Arial" panose="020B0604020202020204" pitchFamily="34" charset="0"/>
              </a:rPr>
              <a:t>Lauer, T. (2020). Change Management: The Path to Achieve the Goal. </a:t>
            </a:r>
            <a:r>
              <a:rPr lang="en-GB" sz="1600" i="1" dirty="0">
                <a:effectLst/>
                <a:latin typeface="Arial" panose="020B0604020202020204" pitchFamily="34" charset="0"/>
                <a:cs typeface="Arial" panose="020B0604020202020204" pitchFamily="34" charset="0"/>
              </a:rPr>
              <a:t>Change Management: Springer, Berlin, Heidelberg</a:t>
            </a:r>
            <a:r>
              <a:rPr lang="en-GB" sz="1600" dirty="0">
                <a:effectLst/>
                <a:latin typeface="Arial" panose="020B0604020202020204" pitchFamily="34" charset="0"/>
                <a:cs typeface="Arial" panose="020B0604020202020204" pitchFamily="34" charset="0"/>
              </a:rPr>
              <a:t>, pp.3–11. </a:t>
            </a:r>
            <a:r>
              <a:rPr lang="en-GB" sz="1600" dirty="0" err="1">
                <a:effectLst/>
                <a:latin typeface="Arial" panose="020B0604020202020204" pitchFamily="34" charset="0"/>
                <a:cs typeface="Arial" panose="020B0604020202020204" pitchFamily="34" charset="0"/>
              </a:rPr>
              <a:t>doi:https</a:t>
            </a:r>
            <a:r>
              <a:rPr lang="en-GB" sz="1600" dirty="0">
                <a:effectLst/>
                <a:latin typeface="Arial" panose="020B0604020202020204" pitchFamily="34" charset="0"/>
                <a:cs typeface="Arial" panose="020B0604020202020204" pitchFamily="34" charset="0"/>
              </a:rPr>
              <a:t>://doi.org/10.1007/978-3-662-62187-5_1.</a:t>
            </a:r>
          </a:p>
          <a:p>
            <a:pPr algn="just"/>
            <a:r>
              <a:rPr lang="en-GB" sz="1600" dirty="0">
                <a:effectLst/>
                <a:latin typeface="Arial" panose="020B0604020202020204" pitchFamily="34" charset="0"/>
                <a:cs typeface="Arial" panose="020B0604020202020204" pitchFamily="34" charset="0"/>
              </a:rPr>
              <a:t>MindTools (2020). </a:t>
            </a:r>
            <a:r>
              <a:rPr lang="en-GB" sz="1600" i="1" dirty="0">
                <a:effectLst/>
                <a:latin typeface="Arial" panose="020B0604020202020204" pitchFamily="34" charset="0"/>
                <a:cs typeface="Arial" panose="020B0604020202020204" pitchFamily="34" charset="0"/>
              </a:rPr>
              <a:t>MindTools | Home</a:t>
            </a:r>
            <a:r>
              <a:rPr lang="en-GB" sz="1600" dirty="0">
                <a:effectLst/>
                <a:latin typeface="Arial" panose="020B0604020202020204" pitchFamily="34" charset="0"/>
                <a:cs typeface="Arial" panose="020B0604020202020204" pitchFamily="34" charset="0"/>
              </a:rPr>
              <a:t>. [online] www.mindtools.com. Available at: https://www.mindtools.com/a23ewmr/force-field-analysis [Accessed 25 Feb. 2023].</a:t>
            </a:r>
          </a:p>
          <a:p>
            <a:pPr algn="just"/>
            <a:r>
              <a:rPr lang="en-GB" sz="1600" dirty="0">
                <a:effectLst/>
                <a:latin typeface="Arial" panose="020B0604020202020204" pitchFamily="34" charset="0"/>
                <a:cs typeface="Arial" panose="020B0604020202020204" pitchFamily="34" charset="0"/>
              </a:rPr>
              <a:t>NHS, S. (n.d.). </a:t>
            </a:r>
            <a:r>
              <a:rPr lang="en-GB" sz="1600" i="1" dirty="0">
                <a:effectLst/>
                <a:latin typeface="Arial" panose="020B0604020202020204" pitchFamily="34" charset="0"/>
                <a:cs typeface="Arial" panose="020B0604020202020204" pitchFamily="34" charset="0"/>
              </a:rPr>
              <a:t>Force Field Analysis | </a:t>
            </a:r>
            <a:r>
              <a:rPr lang="en-GB" sz="1600" i="1" dirty="0" err="1">
                <a:effectLst/>
                <a:latin typeface="Arial" panose="020B0604020202020204" pitchFamily="34" charset="0"/>
                <a:cs typeface="Arial" panose="020B0604020202020204" pitchFamily="34" charset="0"/>
              </a:rPr>
              <a:t>Turas</a:t>
            </a:r>
            <a:r>
              <a:rPr lang="en-GB" sz="1600" i="1" dirty="0">
                <a:effectLst/>
                <a:latin typeface="Arial" panose="020B0604020202020204" pitchFamily="34" charset="0"/>
                <a:cs typeface="Arial" panose="020B0604020202020204" pitchFamily="34" charset="0"/>
              </a:rPr>
              <a:t> | Learn</a:t>
            </a:r>
            <a:r>
              <a:rPr lang="en-GB" sz="1600" dirty="0">
                <a:effectLst/>
                <a:latin typeface="Arial" panose="020B0604020202020204" pitchFamily="34" charset="0"/>
                <a:cs typeface="Arial" panose="020B0604020202020204" pitchFamily="34" charset="0"/>
              </a:rPr>
              <a:t>. [online] </a:t>
            </a:r>
            <a:r>
              <a:rPr lang="en-GB" sz="1600" dirty="0" err="1">
                <a:effectLst/>
                <a:latin typeface="Arial" panose="020B0604020202020204" pitchFamily="34" charset="0"/>
                <a:cs typeface="Arial" panose="020B0604020202020204" pitchFamily="34" charset="0"/>
              </a:rPr>
              <a:t>learn.nes.nhs.scot</a:t>
            </a:r>
            <a:r>
              <a:rPr lang="en-GB" sz="1600" dirty="0">
                <a:effectLst/>
                <a:latin typeface="Arial" panose="020B0604020202020204" pitchFamily="34" charset="0"/>
                <a:cs typeface="Arial" panose="020B0604020202020204" pitchFamily="34" charset="0"/>
              </a:rPr>
              <a:t>. Available at: https://learn.nes.nhs.scot/2338/quality-improvement-zone/qi-tools/force-field-analysis [Accessed 27 Feb. 2023].</a:t>
            </a:r>
          </a:p>
          <a:p>
            <a:pPr algn="just"/>
            <a:r>
              <a:rPr lang="en-GB" sz="1600" dirty="0">
                <a:effectLst/>
                <a:latin typeface="Arial" panose="020B0604020202020204" pitchFamily="34" charset="0"/>
                <a:cs typeface="Arial" panose="020B0604020202020204" pitchFamily="34" charset="0"/>
              </a:rPr>
              <a:t>Stahl, M. and </a:t>
            </a:r>
            <a:r>
              <a:rPr lang="en-GB" sz="1600" dirty="0" err="1">
                <a:effectLst/>
                <a:latin typeface="Arial" panose="020B0604020202020204" pitchFamily="34" charset="0"/>
                <a:cs typeface="Arial" panose="020B0604020202020204" pitchFamily="34" charset="0"/>
              </a:rPr>
              <a:t>Bergfeld</a:t>
            </a:r>
            <a:r>
              <a:rPr lang="en-GB" sz="1600" dirty="0">
                <a:effectLst/>
                <a:latin typeface="Arial" panose="020B0604020202020204" pitchFamily="34" charset="0"/>
                <a:cs typeface="Arial" panose="020B0604020202020204" pitchFamily="34" charset="0"/>
              </a:rPr>
              <a:t>, M.-M. (2008). BMW Group: Strategic Framework for Global Innovation to Enhance the Efficiency of Global R&amp;D. </a:t>
            </a:r>
            <a:r>
              <a:rPr lang="en-GB" sz="1600" i="1" dirty="0">
                <a:effectLst/>
                <a:latin typeface="Arial" panose="020B0604020202020204" pitchFamily="34" charset="0"/>
                <a:cs typeface="Arial" panose="020B0604020202020204" pitchFamily="34" charset="0"/>
              </a:rPr>
              <a:t>Managing Global Innovation. Springer, Berlin, Heidelberg.</a:t>
            </a:r>
            <a:r>
              <a:rPr lang="en-GB" sz="1600" dirty="0">
                <a:effectLst/>
                <a:latin typeface="Arial" panose="020B0604020202020204" pitchFamily="34" charset="0"/>
                <a:cs typeface="Arial" panose="020B0604020202020204" pitchFamily="34" charset="0"/>
              </a:rPr>
              <a:t>, [online] pp.677–693. </a:t>
            </a:r>
            <a:r>
              <a:rPr lang="en-GB" sz="1600" dirty="0" err="1">
                <a:effectLst/>
                <a:latin typeface="Arial" panose="020B0604020202020204" pitchFamily="34" charset="0"/>
                <a:cs typeface="Arial" panose="020B0604020202020204" pitchFamily="34" charset="0"/>
              </a:rPr>
              <a:t>doi:https</a:t>
            </a:r>
            <a:r>
              <a:rPr lang="en-GB" sz="1600" dirty="0">
                <a:effectLst/>
                <a:latin typeface="Arial" panose="020B0604020202020204" pitchFamily="34" charset="0"/>
                <a:cs typeface="Arial" panose="020B0604020202020204" pitchFamily="34" charset="0"/>
              </a:rPr>
              <a:t>://doi.org/10.1007/978-3-540-68952-2_35.</a:t>
            </a:r>
          </a:p>
          <a:p>
            <a:pPr algn="just"/>
            <a:r>
              <a:rPr lang="en-GB" sz="1600" dirty="0">
                <a:effectLst/>
                <a:latin typeface="Arial" panose="020B0604020202020204" pitchFamily="34" charset="0"/>
                <a:cs typeface="Arial" panose="020B0604020202020204" pitchFamily="34" charset="0"/>
              </a:rPr>
              <a:t>Wang, G.G. and Sun, J.Y. (2012). </a:t>
            </a:r>
            <a:r>
              <a:rPr lang="en-GB" sz="1600" i="1" dirty="0">
                <a:effectLst/>
                <a:latin typeface="Arial" panose="020B0604020202020204" pitchFamily="34" charset="0"/>
                <a:cs typeface="Arial" panose="020B0604020202020204" pitchFamily="34" charset="0"/>
              </a:rPr>
              <a:t>Change Management</a:t>
            </a:r>
            <a:r>
              <a:rPr lang="en-GB" sz="1600" dirty="0">
                <a:effectLst/>
                <a:latin typeface="Arial" panose="020B0604020202020204" pitchFamily="34" charset="0"/>
                <a:cs typeface="Arial" panose="020B0604020202020204" pitchFamily="34" charset="0"/>
              </a:rPr>
              <a:t>. [online] ResearchGate. Available at: https://www.researchgate.net/publication/315745050_Change_Management [Accessed 25 Feb. 2023].</a:t>
            </a:r>
          </a:p>
        </p:txBody>
      </p:sp>
    </p:spTree>
    <p:extLst>
      <p:ext uri="{BB962C8B-B14F-4D97-AF65-F5344CB8AC3E}">
        <p14:creationId xmlns:p14="http://schemas.microsoft.com/office/powerpoint/2010/main" val="319273689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4" ma:contentTypeDescription="Create a new document." ma:contentTypeScope="" ma:versionID="05d90df93fb620141cbf2954488d93aa">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b8f294ff6599d7ddd42ed4fc3ed0a336"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LengthInSecond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Location" ma:index="15" nillable="true" ma:displayName="Location" ma:indexed="true" ma:internalName="MediaServiceLocatio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38D6D707-17B0-442B-AB26-E44D346277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0DDC224-98F9-43CC-866F-252733B64487}">
  <ds:schemaRefs>
    <ds:schemaRef ds:uri="http://schemas.microsoft.com/sharepoint/v3/contenttype/forms"/>
  </ds:schemaRefs>
</ds:datastoreItem>
</file>

<file path=customXml/itemProps3.xml><?xml version="1.0" encoding="utf-8"?>
<ds:datastoreItem xmlns:ds="http://schemas.openxmlformats.org/officeDocument/2006/customXml" ds:itemID="{2D33F633-A5A7-4FD8-833D-D808ED258751}">
  <ds:schemaRefs>
    <ds:schemaRef ds:uri="http://purl.org/dc/elements/1.1/"/>
    <ds:schemaRef ds:uri="da3f2772-8f1e-4acb-bd98-3a0ee892f48a"/>
    <ds:schemaRef ds:uri="http://www.w3.org/XML/1998/namespace"/>
    <ds:schemaRef ds:uri="http://purl.org/dc/terms/"/>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430</TotalTime>
  <Words>1174</Words>
  <Application>Microsoft Office PowerPoint</Application>
  <PresentationFormat>Widescreen</PresentationFormat>
  <Paragraphs>70</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Century Gothic</vt:lpstr>
      <vt:lpstr>Vapor Trail</vt:lpstr>
      <vt:lpstr>BMW </vt:lpstr>
      <vt:lpstr>About BMW</vt:lpstr>
      <vt:lpstr>What is Change Management?</vt:lpstr>
      <vt:lpstr>Organisational Change</vt:lpstr>
      <vt:lpstr>Lewin’s Change Model</vt:lpstr>
      <vt:lpstr>BMW in Lewin’s Model</vt:lpstr>
      <vt:lpstr>Force Field Analysis</vt:lpstr>
      <vt:lpstr>Summarising the Analysis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BMW</dc:title>
  <dc:creator>Rajat Raina</dc:creator>
  <cp:lastModifiedBy>Rajat Raina</cp:lastModifiedBy>
  <cp:revision>3</cp:revision>
  <dcterms:created xsi:type="dcterms:W3CDTF">2023-02-25T14:53:34Z</dcterms:created>
  <dcterms:modified xsi:type="dcterms:W3CDTF">2023-02-27T11:54:56Z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