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emf" ContentType="image/x-emf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6" r:id="rId2"/>
    <p:sldId id="264" r:id="rId3"/>
    <p:sldId id="259" r:id="rId4"/>
    <p:sldId id="258" r:id="rId5"/>
    <p:sldId id="265" r:id="rId6"/>
    <p:sldId id="266" r:id="rId7"/>
    <p:sldId id="268" r:id="rId8"/>
    <p:sldId id="261" r:id="rId9"/>
    <p:sldId id="269" r:id="rId10"/>
    <p:sldId id="263" r:id="rId11"/>
    <p:sldId id="262" r:id="rId12"/>
    <p:sldId id="272" r:id="rId13"/>
    <p:sldId id="271" r:id="rId14"/>
    <p:sldId id="276" r:id="rId15"/>
    <p:sldId id="277" r:id="rId16"/>
    <p:sldId id="286" r:id="rId17"/>
    <p:sldId id="275" r:id="rId18"/>
    <p:sldId id="289" r:id="rId19"/>
    <p:sldId id="287" r:id="rId20"/>
    <p:sldId id="288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2"/>
    <p:restoredTop sz="74952" autoAdjust="0"/>
  </p:normalViewPr>
  <p:slideViewPr>
    <p:cSldViewPr>
      <p:cViewPr varScale="1">
        <p:scale>
          <a:sx n="64" d="100"/>
          <a:sy n="64" d="100"/>
        </p:scale>
        <p:origin x="2160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2" d="100"/>
          <a:sy n="82" d="100"/>
        </p:scale>
        <p:origin x="-3180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3" Type="http://schemas.openxmlformats.org/officeDocument/2006/relationships/handoutMaster" Target="handoutMasters/handoutMaster1.xml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E51973-429F-48A2-9353-4ABBEFB5C5FD}" type="datetimeFigureOut">
              <a:rPr lang="en-GB" smtClean="0"/>
              <a:pPr/>
              <a:t>03/02/2019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50857C-332C-4CFE-804B-8DD858835003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29E643-CEA5-41A3-81E3-BBDF27B6DAD4}" type="datetimeFigureOut">
              <a:rPr lang="en-GB" smtClean="0"/>
              <a:t>03/02/2019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3BF58A-8FE5-49D1-9AF9-947132887B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27182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3BF58A-8FE5-49D1-9AF9-947132887BC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5065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How many know….. Survey? Dimensions? Pilot?</a:t>
            </a:r>
          </a:p>
          <a:p>
            <a:endParaRPr lang="en-GB" dirty="0" smtClean="0"/>
          </a:p>
          <a:p>
            <a:r>
              <a:rPr lang="en-GB" dirty="0" smtClean="0"/>
              <a:t>Confidence??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2C5137-7833-4E52-832D-27C0753B7C4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059510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With all the changes happening it can feel like there are too many</a:t>
            </a:r>
            <a:r>
              <a:rPr lang="en-GB" baseline="0" dirty="0" smtClean="0"/>
              <a:t> jigsaw pieces to keep hold of.  What is important is that schools recognise that they are all one and the same.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5E5DA-B211-4414-9E52-A8F3BCBD991C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29291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It is made up of seven dimensions that are listed on this slide.  Each of these </a:t>
            </a:r>
            <a:r>
              <a:rPr lang="en-GB" dirty="0" err="1" smtClean="0"/>
              <a:t>dimensaions</a:t>
            </a:r>
            <a:r>
              <a:rPr lang="en-GB" dirty="0" smtClean="0"/>
              <a:t> has</a:t>
            </a:r>
            <a:r>
              <a:rPr lang="en-GB" baseline="0" dirty="0" smtClean="0"/>
              <a:t> a number of aspects that give more detail to the title.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In</a:t>
            </a:r>
            <a:r>
              <a:rPr lang="en-GB" baseline="0" dirty="0" smtClean="0"/>
              <a:t> its </a:t>
            </a:r>
            <a:r>
              <a:rPr lang="en-GB" baseline="0" dirty="0" err="1" smtClean="0"/>
              <a:t>simplist</a:t>
            </a:r>
            <a:r>
              <a:rPr lang="en-GB" baseline="0" dirty="0" smtClean="0"/>
              <a:t> form it is w</a:t>
            </a:r>
            <a:r>
              <a:rPr lang="en-GB" dirty="0" smtClean="0"/>
              <a:t>hen hearts and minds meet systems and processes.  In</a:t>
            </a:r>
            <a:r>
              <a:rPr lang="en-GB" baseline="0" dirty="0" smtClean="0"/>
              <a:t> schools that are learning organisations a</a:t>
            </a:r>
            <a:r>
              <a:rPr lang="en-GB" dirty="0" smtClean="0"/>
              <a:t> strong vision </a:t>
            </a:r>
            <a:r>
              <a:rPr lang="en-GB" baseline="0" dirty="0" smtClean="0"/>
              <a:t>permeates all work, it is far more than a slogan.  This is coupled with </a:t>
            </a:r>
            <a:r>
              <a:rPr lang="en-GB" baseline="0" dirty="0" err="1" smtClean="0"/>
              <a:t>robost</a:t>
            </a:r>
            <a:r>
              <a:rPr lang="en-GB" baseline="0" dirty="0" smtClean="0"/>
              <a:t> systems and processes for evaluation and professional learning.</a:t>
            </a:r>
          </a:p>
          <a:p>
            <a:endParaRPr lang="en-GB" baseline="0" dirty="0" smtClean="0"/>
          </a:p>
          <a:p>
            <a:r>
              <a:rPr lang="en-GB" baseline="0" dirty="0" smtClean="0"/>
              <a:t>It should not be seen as a tick box but as a developmental tool that will support schools to improve.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5E5DA-B211-4414-9E52-A8F3BCBD991C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15758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2C5137-7833-4E52-832D-27C0753B7C4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9104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5E5DA-B211-4414-9E52-A8F3BCBD991C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33215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5E5DA-B211-4414-9E52-A8F3BCBD991C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8322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Survey- views from school leaders, teachers and support staff</a:t>
            </a:r>
          </a:p>
          <a:p>
            <a:r>
              <a:rPr lang="en-US" dirty="0"/>
              <a:t>5 point </a:t>
            </a:r>
            <a:r>
              <a:rPr lang="en-US" dirty="0" err="1"/>
              <a:t>Lirkert</a:t>
            </a:r>
            <a:r>
              <a:rPr lang="en-US" dirty="0"/>
              <a:t> scale- strongly agree </a:t>
            </a:r>
            <a:r>
              <a:rPr lang="en-US" dirty="0" err="1"/>
              <a:t>etc</a:t>
            </a:r>
            <a:endParaRPr lang="en-US" dirty="0"/>
          </a:p>
          <a:p>
            <a:r>
              <a:rPr lang="en-US" dirty="0"/>
              <a:t>Random sample of 571 schools - 40% of schools in Wales were asked to complete the survey</a:t>
            </a:r>
          </a:p>
          <a:p>
            <a:r>
              <a:rPr lang="en-US" dirty="0"/>
              <a:t>1703 school staff from 178 different schools did so</a:t>
            </a:r>
          </a:p>
          <a:p>
            <a:r>
              <a:rPr lang="en-US" dirty="0"/>
              <a:t>118 schools received the survey snapshots</a:t>
            </a:r>
          </a:p>
          <a:p>
            <a:endParaRPr lang="en-US" dirty="0"/>
          </a:p>
          <a:p>
            <a:r>
              <a:rPr lang="en-US" dirty="0"/>
              <a:t>Other methods for the study</a:t>
            </a:r>
          </a:p>
          <a:p>
            <a:r>
              <a:rPr lang="en-US" dirty="0"/>
              <a:t>Review team visited 8 schools across Wales</a:t>
            </a:r>
          </a:p>
          <a:p>
            <a:r>
              <a:rPr lang="en-US" dirty="0"/>
              <a:t>More than 80 school leaders, teachers and learning support staff were interviewed through semi-structured interviews, and the review team were able to speak to a large number of children.  </a:t>
            </a:r>
          </a:p>
          <a:p>
            <a:r>
              <a:rPr lang="en-US" dirty="0"/>
              <a:t>Furthermore, interviews with other school staff, policy makers and other stakeholders during its several visits to Wales, </a:t>
            </a:r>
          </a:p>
          <a:p>
            <a:r>
              <a:rPr lang="en-US" dirty="0"/>
              <a:t>a desk research of documents and data, such as Estyn reports and studies, administrative data available on the My Local School website and </a:t>
            </a:r>
          </a:p>
          <a:p>
            <a:r>
              <a:rPr lang="en-US" dirty="0"/>
              <a:t>data from OECD’s Programme for International Student Assessment (PISA) 2015 further enriched the analysis and allowed for triangulation of research findings. </a:t>
            </a:r>
          </a:p>
          <a:p>
            <a:endParaRPr lang="en-US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84C4138-309C-46EE-A0BC-7C933D7FEA4C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78735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i="0" dirty="0" err="1" smtClean="0"/>
              <a:t>Rydym</a:t>
            </a:r>
            <a:r>
              <a:rPr lang="en-GB" b="0" i="0" dirty="0" smtClean="0"/>
              <a:t> </a:t>
            </a:r>
            <a:r>
              <a:rPr lang="en-GB" b="0" i="0" dirty="0" err="1" smtClean="0"/>
              <a:t>wedi</a:t>
            </a:r>
            <a:r>
              <a:rPr lang="en-GB" b="0" i="0" baseline="0" dirty="0" smtClean="0"/>
              <a:t> </a:t>
            </a:r>
            <a:r>
              <a:rPr lang="en-GB" b="0" i="0" baseline="0" dirty="0" err="1" smtClean="0"/>
              <a:t>cael</a:t>
            </a:r>
            <a:r>
              <a:rPr lang="en-GB" b="0" i="0" baseline="0" dirty="0" smtClean="0"/>
              <a:t> </a:t>
            </a:r>
            <a:r>
              <a:rPr lang="en-GB" b="0" i="0" baseline="0" dirty="0" err="1" smtClean="0"/>
              <a:t>gwybod</a:t>
            </a:r>
            <a:r>
              <a:rPr lang="en-GB" b="0" i="0" baseline="0" dirty="0" smtClean="0"/>
              <a:t> y </a:t>
            </a:r>
            <a:r>
              <a:rPr lang="en-GB" b="0" i="0" baseline="0" dirty="0" err="1" smtClean="0"/>
              <a:t>bydd</a:t>
            </a:r>
            <a:r>
              <a:rPr lang="en-GB" b="0" i="0" baseline="0" dirty="0" smtClean="0"/>
              <a:t> </a:t>
            </a:r>
            <a:r>
              <a:rPr lang="en-GB" b="0" i="0" baseline="0" dirty="0" err="1" smtClean="0"/>
              <a:t>yr</a:t>
            </a:r>
            <a:r>
              <a:rPr lang="en-GB" b="0" i="0" baseline="0" dirty="0" smtClean="0"/>
              <a:t> </a:t>
            </a:r>
            <a:r>
              <a:rPr lang="en-GB" b="0" i="0" baseline="0" dirty="0" err="1" smtClean="0"/>
              <a:t>arolwg</a:t>
            </a:r>
            <a:r>
              <a:rPr lang="en-GB" b="0" i="0" baseline="0" dirty="0" smtClean="0"/>
              <a:t> SLO </a:t>
            </a:r>
            <a:r>
              <a:rPr lang="en-GB" b="0" i="0" baseline="0" dirty="0" err="1" smtClean="0"/>
              <a:t>yn</a:t>
            </a:r>
            <a:r>
              <a:rPr lang="en-GB" b="0" i="0" baseline="0" dirty="0" smtClean="0"/>
              <a:t> </a:t>
            </a:r>
            <a:r>
              <a:rPr lang="en-GB" b="0" i="0" baseline="0" dirty="0" err="1" smtClean="0"/>
              <a:t>cael</a:t>
            </a:r>
            <a:r>
              <a:rPr lang="en-GB" b="0" i="0" baseline="0" dirty="0" smtClean="0"/>
              <a:t> </a:t>
            </a:r>
            <a:r>
              <a:rPr lang="en-GB" b="0" i="0" baseline="0" dirty="0" err="1" smtClean="0"/>
              <a:t>ei</a:t>
            </a:r>
            <a:r>
              <a:rPr lang="en-GB" b="0" i="0" baseline="0" dirty="0" smtClean="0"/>
              <a:t> </a:t>
            </a:r>
            <a:r>
              <a:rPr lang="en-GB" b="0" i="0" baseline="0" dirty="0" err="1" smtClean="0"/>
              <a:t>ryddhau</a:t>
            </a:r>
            <a:r>
              <a:rPr lang="en-GB" b="0" i="0" baseline="0" dirty="0" smtClean="0"/>
              <a:t> </a:t>
            </a:r>
            <a:r>
              <a:rPr lang="en-GB" b="0" i="0" baseline="0" dirty="0" err="1" smtClean="0"/>
              <a:t>i</a:t>
            </a:r>
            <a:r>
              <a:rPr lang="en-GB" b="0" i="0" baseline="0" dirty="0" smtClean="0"/>
              <a:t> </a:t>
            </a:r>
            <a:r>
              <a:rPr lang="en-GB" b="0" i="0" baseline="0" dirty="0" err="1" smtClean="0"/>
              <a:t>holl</a:t>
            </a:r>
            <a:r>
              <a:rPr lang="en-GB" b="0" i="0" baseline="0" dirty="0" smtClean="0"/>
              <a:t> </a:t>
            </a:r>
            <a:r>
              <a:rPr lang="en-GB" b="0" i="0" baseline="0" dirty="0" err="1" smtClean="0"/>
              <a:t>ysgolion</a:t>
            </a:r>
            <a:r>
              <a:rPr lang="en-GB" b="0" i="0" baseline="0" dirty="0" smtClean="0"/>
              <a:t> </a:t>
            </a:r>
            <a:r>
              <a:rPr lang="en-GB" b="0" i="0" baseline="0" dirty="0" err="1" smtClean="0"/>
              <a:t>ym</a:t>
            </a:r>
            <a:r>
              <a:rPr lang="en-GB" b="0" i="0" baseline="0" dirty="0" smtClean="0"/>
              <a:t> </a:t>
            </a:r>
            <a:r>
              <a:rPr lang="en-GB" b="0" i="0" baseline="0" dirty="0" err="1" smtClean="0"/>
              <a:t>mis</a:t>
            </a:r>
            <a:r>
              <a:rPr lang="en-GB" b="0" i="0" baseline="0" dirty="0" smtClean="0"/>
              <a:t> </a:t>
            </a:r>
            <a:r>
              <a:rPr lang="en-GB" b="0" i="0" baseline="0" dirty="0" err="1" smtClean="0"/>
              <a:t>Ebrill</a:t>
            </a:r>
            <a:r>
              <a:rPr lang="en-GB" b="0" i="0" baseline="0" dirty="0" smtClean="0"/>
              <a:t>.</a:t>
            </a:r>
          </a:p>
          <a:p>
            <a:endParaRPr lang="en-GB" b="1" i="0" baseline="0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i="0" dirty="0" smtClean="0"/>
              <a:t>Felly, </a:t>
            </a:r>
            <a:r>
              <a:rPr lang="en-GB" b="1" i="0" dirty="0" err="1" smtClean="0"/>
              <a:t>beth</a:t>
            </a:r>
            <a:r>
              <a:rPr lang="en-GB" b="1" i="0" dirty="0" smtClean="0"/>
              <a:t> </a:t>
            </a:r>
            <a:r>
              <a:rPr lang="en-GB" b="1" i="0" dirty="0" err="1" smtClean="0"/>
              <a:t>yw’r</a:t>
            </a:r>
            <a:r>
              <a:rPr lang="en-GB" b="1" i="0" dirty="0" smtClean="0"/>
              <a:t> </a:t>
            </a:r>
            <a:r>
              <a:rPr lang="en-GB" b="1" i="0" dirty="0" err="1" smtClean="0"/>
              <a:t>arolwg</a:t>
            </a:r>
            <a:r>
              <a:rPr lang="en-GB" b="1" i="0" baseline="0" dirty="0" smtClean="0"/>
              <a:t> SLO?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0" i="0" dirty="0" smtClean="0"/>
              <a:t>Nod </a:t>
            </a:r>
            <a:r>
              <a:rPr lang="en-GB" b="0" i="0" dirty="0" err="1" smtClean="0"/>
              <a:t>yr</a:t>
            </a:r>
            <a:r>
              <a:rPr lang="en-GB" b="0" i="0" dirty="0" smtClean="0"/>
              <a:t> </a:t>
            </a:r>
            <a:r>
              <a:rPr lang="en-GB" b="0" i="0" dirty="0" err="1" smtClean="0"/>
              <a:t>arolwg</a:t>
            </a:r>
            <a:r>
              <a:rPr lang="en-GB" b="0" i="0" dirty="0" smtClean="0"/>
              <a:t> SLO </a:t>
            </a:r>
            <a:r>
              <a:rPr lang="en-GB" b="0" i="0" dirty="0" err="1" smtClean="0"/>
              <a:t>yw</a:t>
            </a:r>
            <a:r>
              <a:rPr lang="en-GB" b="0" i="0" dirty="0" smtClean="0"/>
              <a:t> </a:t>
            </a:r>
            <a:r>
              <a:rPr lang="en-GB" b="0" i="0" dirty="0" err="1" smtClean="0"/>
              <a:t>darparu</a:t>
            </a:r>
            <a:r>
              <a:rPr lang="en-GB" b="0" i="0" dirty="0" smtClean="0"/>
              <a:t> </a:t>
            </a:r>
            <a:r>
              <a:rPr lang="en-GB" b="0" i="0" dirty="0" err="1" smtClean="0"/>
              <a:t>ciplun</a:t>
            </a:r>
            <a:r>
              <a:rPr lang="en-GB" b="0" i="0" dirty="0" smtClean="0"/>
              <a:t> </a:t>
            </a:r>
            <a:r>
              <a:rPr lang="en-GB" b="0" i="0" dirty="0" err="1" smtClean="0"/>
              <a:t>i</a:t>
            </a:r>
            <a:r>
              <a:rPr lang="en-GB" b="0" i="0" dirty="0" smtClean="0"/>
              <a:t> </a:t>
            </a:r>
            <a:r>
              <a:rPr lang="en-GB" b="0" i="0" dirty="0" err="1" smtClean="0"/>
              <a:t>ysgolion</a:t>
            </a:r>
            <a:r>
              <a:rPr lang="en-GB" b="0" i="0" dirty="0" smtClean="0"/>
              <a:t> </a:t>
            </a:r>
            <a:r>
              <a:rPr lang="en-GB" b="0" i="0" dirty="0" err="1" smtClean="0"/>
              <a:t>o’u</a:t>
            </a:r>
            <a:r>
              <a:rPr lang="en-GB" b="0" i="0" dirty="0" smtClean="0"/>
              <a:t> </a:t>
            </a:r>
            <a:r>
              <a:rPr lang="en-GB" b="0" i="0" dirty="0" err="1" smtClean="0"/>
              <a:t>datblygiad</a:t>
            </a:r>
            <a:r>
              <a:rPr lang="en-GB" b="0" i="0" dirty="0" smtClean="0"/>
              <a:t> </a:t>
            </a:r>
            <a:r>
              <a:rPr lang="en-GB" b="0" i="0" dirty="0" err="1" smtClean="0"/>
              <a:t>yn</a:t>
            </a:r>
            <a:r>
              <a:rPr lang="en-GB" b="0" i="0" dirty="0" smtClean="0"/>
              <a:t> </a:t>
            </a:r>
            <a:r>
              <a:rPr lang="en-GB" b="0" i="0" dirty="0" err="1" smtClean="0"/>
              <a:t>erbyn</a:t>
            </a:r>
            <a:r>
              <a:rPr lang="en-GB" b="0" i="0" dirty="0" smtClean="0"/>
              <a:t> </a:t>
            </a:r>
            <a:r>
              <a:rPr lang="en-GB" b="0" i="0" dirty="0" err="1" smtClean="0"/>
              <a:t>saith</a:t>
            </a:r>
            <a:r>
              <a:rPr lang="en-GB" b="0" i="0" dirty="0" smtClean="0"/>
              <a:t> </a:t>
            </a:r>
            <a:r>
              <a:rPr lang="en-GB" b="0" i="0" dirty="0" err="1" smtClean="0"/>
              <a:t>dimensiwn</a:t>
            </a:r>
            <a:r>
              <a:rPr lang="en-GB" b="0" i="0" dirty="0" smtClean="0"/>
              <a:t> SLO.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0" i="0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0" i="0" dirty="0" err="1" smtClean="0"/>
              <a:t>Mae’r</a:t>
            </a:r>
            <a:r>
              <a:rPr lang="en-GB" b="0" i="0" dirty="0" smtClean="0"/>
              <a:t> </a:t>
            </a:r>
            <a:r>
              <a:rPr lang="en-GB" b="0" i="0" dirty="0" err="1" smtClean="0"/>
              <a:t>offeryn</a:t>
            </a:r>
            <a:r>
              <a:rPr lang="en-GB" b="0" i="0" dirty="0" smtClean="0"/>
              <a:t> </a:t>
            </a:r>
            <a:r>
              <a:rPr lang="en-GB" b="0" i="0" dirty="0" err="1" smtClean="0"/>
              <a:t>yn</a:t>
            </a:r>
            <a:r>
              <a:rPr lang="en-GB" b="0" i="0" dirty="0" smtClean="0"/>
              <a:t> </a:t>
            </a:r>
            <a:r>
              <a:rPr lang="en-GB" b="0" i="0" dirty="0" err="1" smtClean="0"/>
              <a:t>gyfres</a:t>
            </a:r>
            <a:r>
              <a:rPr lang="en-GB" b="0" i="0" dirty="0" smtClean="0"/>
              <a:t> o </a:t>
            </a:r>
            <a:r>
              <a:rPr lang="en-GB" b="0" i="0" dirty="0" err="1" smtClean="0"/>
              <a:t>gwestiynau</a:t>
            </a:r>
            <a:r>
              <a:rPr lang="en-GB" b="0" i="0" dirty="0" smtClean="0"/>
              <a:t> a </a:t>
            </a:r>
            <a:r>
              <a:rPr lang="en-GB" b="0" i="0" dirty="0" err="1" smtClean="0"/>
              <a:t>fydd</a:t>
            </a:r>
            <a:r>
              <a:rPr lang="en-GB" b="0" i="0" dirty="0" smtClean="0"/>
              <a:t> </a:t>
            </a:r>
            <a:r>
              <a:rPr lang="en-GB" b="0" i="0" dirty="0" err="1" smtClean="0"/>
              <a:t>yn</a:t>
            </a:r>
            <a:r>
              <a:rPr lang="en-GB" b="0" i="0" dirty="0" smtClean="0"/>
              <a:t> </a:t>
            </a:r>
            <a:r>
              <a:rPr lang="en-GB" b="0" i="0" dirty="0" err="1" smtClean="0"/>
              <a:t>darparu</a:t>
            </a:r>
            <a:r>
              <a:rPr lang="en-GB" b="0" i="0" dirty="0" smtClean="0"/>
              <a:t> </a:t>
            </a:r>
            <a:r>
              <a:rPr lang="en-GB" b="0" i="0" dirty="0" err="1" smtClean="0"/>
              <a:t>darlun</a:t>
            </a:r>
            <a:r>
              <a:rPr lang="en-GB" b="0" i="0" dirty="0" smtClean="0"/>
              <a:t> </a:t>
            </a:r>
            <a:r>
              <a:rPr lang="en-GB" b="0" i="0" dirty="0" err="1" smtClean="0"/>
              <a:t>i</a:t>
            </a:r>
            <a:r>
              <a:rPr lang="en-GB" b="0" i="0" dirty="0" smtClean="0"/>
              <a:t> </a:t>
            </a:r>
            <a:r>
              <a:rPr lang="en-GB" b="0" i="0" dirty="0" err="1" smtClean="0"/>
              <a:t>ysgolion</a:t>
            </a:r>
            <a:r>
              <a:rPr lang="en-GB" b="0" i="0" dirty="0" smtClean="0"/>
              <a:t> </a:t>
            </a:r>
            <a:r>
              <a:rPr lang="en-GB" b="0" i="0" dirty="0" err="1" smtClean="0"/>
              <a:t>o’u</a:t>
            </a:r>
            <a:r>
              <a:rPr lang="en-GB" b="0" i="0" dirty="0" smtClean="0"/>
              <a:t> </a:t>
            </a:r>
            <a:r>
              <a:rPr lang="en-GB" b="0" i="0" dirty="0" err="1" smtClean="0"/>
              <a:t>perfformiad</a:t>
            </a:r>
            <a:r>
              <a:rPr lang="en-GB" b="0" i="0" dirty="0" smtClean="0"/>
              <a:t> </a:t>
            </a:r>
            <a:r>
              <a:rPr lang="en-GB" b="0" i="0" dirty="0" err="1" smtClean="0"/>
              <a:t>presennol</a:t>
            </a:r>
            <a:r>
              <a:rPr lang="en-GB" b="0" i="0" dirty="0" smtClean="0"/>
              <a:t> </a:t>
            </a:r>
            <a:r>
              <a:rPr lang="en-GB" b="0" i="0" dirty="0" err="1" smtClean="0"/>
              <a:t>tuag</a:t>
            </a:r>
            <a:r>
              <a:rPr lang="en-GB" b="0" i="0" dirty="0" smtClean="0"/>
              <a:t> at </a:t>
            </a:r>
            <a:r>
              <a:rPr lang="en-GB" b="0" i="0" dirty="0" err="1" smtClean="0"/>
              <a:t>ddod</a:t>
            </a:r>
            <a:r>
              <a:rPr lang="en-GB" b="0" i="0" dirty="0" smtClean="0"/>
              <a:t> </a:t>
            </a:r>
            <a:r>
              <a:rPr lang="en-GB" b="0" i="0" dirty="0" err="1" smtClean="0"/>
              <a:t>yn</a:t>
            </a:r>
            <a:r>
              <a:rPr lang="en-GB" b="0" i="0" dirty="0" smtClean="0"/>
              <a:t> </a:t>
            </a:r>
            <a:r>
              <a:rPr lang="en-GB" b="0" i="0" dirty="0" err="1" smtClean="0"/>
              <a:t>sefydliad</a:t>
            </a:r>
            <a:r>
              <a:rPr lang="en-GB" b="0" i="0" dirty="0" smtClean="0"/>
              <a:t> </a:t>
            </a:r>
            <a:r>
              <a:rPr lang="en-GB" b="0" i="0" dirty="0" err="1" smtClean="0"/>
              <a:t>sy’n</a:t>
            </a:r>
            <a:r>
              <a:rPr lang="en-GB" b="0" i="0" dirty="0" smtClean="0"/>
              <a:t> </a:t>
            </a:r>
            <a:r>
              <a:rPr lang="en-GB" b="0" i="0" dirty="0" err="1" smtClean="0"/>
              <a:t>dysgu</a:t>
            </a:r>
            <a:r>
              <a:rPr lang="en-GB" b="0" i="0" dirty="0" smtClean="0"/>
              <a:t>, a </a:t>
            </a:r>
            <a:r>
              <a:rPr lang="en-GB" b="0" i="0" dirty="0" err="1" smtClean="0"/>
              <a:t>bydd</a:t>
            </a:r>
            <a:r>
              <a:rPr lang="en-GB" b="0" i="0" dirty="0" smtClean="0"/>
              <a:t> </a:t>
            </a:r>
            <a:r>
              <a:rPr lang="en-GB" b="0" i="0" dirty="0" err="1" smtClean="0"/>
              <a:t>yn</a:t>
            </a:r>
            <a:r>
              <a:rPr lang="en-GB" b="0" i="0" dirty="0" smtClean="0"/>
              <a:t> </a:t>
            </a:r>
            <a:r>
              <a:rPr lang="en-GB" b="0" i="0" dirty="0" err="1" smtClean="0"/>
              <a:t>eu</a:t>
            </a:r>
            <a:r>
              <a:rPr lang="en-GB" b="0" i="0" dirty="0" smtClean="0"/>
              <a:t> </a:t>
            </a:r>
            <a:r>
              <a:rPr lang="en-GB" b="0" i="0" dirty="0" err="1" smtClean="0"/>
              <a:t>cefnogi</a:t>
            </a:r>
            <a:r>
              <a:rPr lang="en-GB" b="0" i="0" dirty="0" smtClean="0"/>
              <a:t> </a:t>
            </a:r>
            <a:r>
              <a:rPr lang="en-GB" b="0" i="0" dirty="0" err="1" smtClean="0"/>
              <a:t>i</a:t>
            </a:r>
            <a:r>
              <a:rPr lang="en-GB" b="0" i="0" dirty="0" smtClean="0"/>
              <a:t> </a:t>
            </a:r>
            <a:r>
              <a:rPr lang="en-GB" b="0" i="0" dirty="0" err="1" smtClean="0"/>
              <a:t>dargedu</a:t>
            </a:r>
            <a:r>
              <a:rPr lang="en-GB" b="0" i="0" dirty="0" smtClean="0"/>
              <a:t> </a:t>
            </a:r>
            <a:r>
              <a:rPr lang="en-GB" b="0" i="0" dirty="0" err="1" smtClean="0"/>
              <a:t>eu</a:t>
            </a:r>
            <a:r>
              <a:rPr lang="en-GB" b="0" i="0" dirty="0" smtClean="0"/>
              <a:t> </a:t>
            </a:r>
            <a:r>
              <a:rPr lang="en-GB" b="0" i="0" dirty="0" err="1" smtClean="0"/>
              <a:t>gwaith</a:t>
            </a:r>
            <a:r>
              <a:rPr lang="en-GB" b="0" i="0" dirty="0" smtClean="0"/>
              <a:t> </a:t>
            </a:r>
            <a:r>
              <a:rPr lang="en-GB" b="0" i="0" dirty="0" err="1" smtClean="0"/>
              <a:t>gwella</a:t>
            </a:r>
            <a:r>
              <a:rPr lang="en-GB" b="0" i="0" dirty="0" smtClean="0"/>
              <a:t> </a:t>
            </a:r>
            <a:r>
              <a:rPr lang="en-GB" b="0" i="0" dirty="0" err="1" smtClean="0"/>
              <a:t>ysgol</a:t>
            </a:r>
            <a:r>
              <a:rPr lang="en-GB" b="0" i="0" dirty="0" smtClean="0"/>
              <a:t>. </a:t>
            </a:r>
            <a:r>
              <a:rPr lang="en-GB" b="0" i="0" dirty="0" err="1" smtClean="0"/>
              <a:t>Bydd</a:t>
            </a:r>
            <a:r>
              <a:rPr lang="en-GB" b="0" i="0" dirty="0" smtClean="0"/>
              <a:t> </a:t>
            </a:r>
            <a:r>
              <a:rPr lang="en-GB" b="0" i="0" dirty="0" err="1" smtClean="0"/>
              <a:t>ysgolion</a:t>
            </a:r>
            <a:r>
              <a:rPr lang="en-GB" b="0" i="0" dirty="0" smtClean="0"/>
              <a:t> </a:t>
            </a:r>
            <a:r>
              <a:rPr lang="en-GB" b="0" i="0" dirty="0" err="1" smtClean="0"/>
              <a:t>peilot</a:t>
            </a:r>
            <a:r>
              <a:rPr lang="en-GB" b="0" i="0" dirty="0" smtClean="0"/>
              <a:t> </a:t>
            </a:r>
            <a:r>
              <a:rPr lang="en-GB" b="0" i="0" dirty="0" err="1" smtClean="0"/>
              <a:t>yn</a:t>
            </a:r>
            <a:r>
              <a:rPr lang="en-GB" b="0" i="0" dirty="0" smtClean="0"/>
              <a:t> </a:t>
            </a:r>
            <a:r>
              <a:rPr lang="en-GB" b="0" i="0" dirty="0" err="1" smtClean="0"/>
              <a:t>cael</a:t>
            </a:r>
            <a:r>
              <a:rPr lang="en-GB" b="0" i="0" dirty="0" smtClean="0"/>
              <a:t> </a:t>
            </a:r>
            <a:r>
              <a:rPr lang="en-GB" b="0" i="0" dirty="0" err="1" smtClean="0"/>
              <a:t>eu</a:t>
            </a:r>
            <a:r>
              <a:rPr lang="en-GB" b="0" i="0" dirty="0" smtClean="0"/>
              <a:t> </a:t>
            </a:r>
            <a:r>
              <a:rPr lang="en-GB" b="0" i="0" dirty="0" err="1" smtClean="0"/>
              <a:t>dewis</a:t>
            </a:r>
            <a:r>
              <a:rPr lang="en-GB" b="0" i="0" dirty="0" smtClean="0"/>
              <a:t> </a:t>
            </a:r>
            <a:r>
              <a:rPr lang="en-GB" b="0" i="0" dirty="0" err="1" smtClean="0"/>
              <a:t>gan</a:t>
            </a:r>
            <a:r>
              <a:rPr lang="en-GB" b="0" i="0" dirty="0" smtClean="0"/>
              <a:t> </a:t>
            </a:r>
            <a:r>
              <a:rPr lang="en-GB" b="0" i="0" dirty="0" err="1" smtClean="0"/>
              <a:t>Lywodraeth</a:t>
            </a:r>
            <a:r>
              <a:rPr lang="en-GB" b="0" i="0" dirty="0" smtClean="0"/>
              <a:t> </a:t>
            </a:r>
            <a:r>
              <a:rPr lang="en-GB" b="0" i="0" dirty="0" err="1" smtClean="0"/>
              <a:t>Cymru</a:t>
            </a:r>
            <a:r>
              <a:rPr lang="en-GB" b="0" i="0" dirty="0" smtClean="0"/>
              <a:t> </a:t>
            </a:r>
            <a:r>
              <a:rPr lang="en-GB" b="0" i="0" dirty="0" err="1" smtClean="0"/>
              <a:t>ar</a:t>
            </a:r>
            <a:r>
              <a:rPr lang="en-GB" b="0" i="0" dirty="0" smtClean="0"/>
              <a:t> draws </a:t>
            </a:r>
            <a:r>
              <a:rPr lang="en-GB" b="0" i="0" dirty="0" err="1" smtClean="0"/>
              <a:t>Cymru</a:t>
            </a:r>
            <a:r>
              <a:rPr lang="en-GB" b="0" i="0" dirty="0" smtClean="0"/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0" i="0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i="0" dirty="0" err="1" smtClean="0"/>
              <a:t>Sut</a:t>
            </a:r>
            <a:r>
              <a:rPr lang="en-GB" b="1" i="0" dirty="0" smtClean="0"/>
              <a:t> </a:t>
            </a:r>
            <a:r>
              <a:rPr lang="en-GB" b="1" i="0" dirty="0" err="1" smtClean="0"/>
              <a:t>alla</a:t>
            </a:r>
            <a:r>
              <a:rPr lang="en-GB" b="1" i="0" dirty="0" smtClean="0"/>
              <a:t> </a:t>
            </a:r>
            <a:r>
              <a:rPr lang="en-GB" b="1" i="0" dirty="0" err="1" smtClean="0"/>
              <a:t>i</a:t>
            </a:r>
            <a:r>
              <a:rPr lang="en-GB" b="1" i="0" dirty="0" smtClean="0"/>
              <a:t> </a:t>
            </a:r>
            <a:r>
              <a:rPr lang="en-GB" b="1" i="0" dirty="0" err="1" smtClean="0"/>
              <a:t>weithredu’r</a:t>
            </a:r>
            <a:r>
              <a:rPr lang="en-GB" b="1" i="0" dirty="0" smtClean="0"/>
              <a:t> </a:t>
            </a:r>
            <a:r>
              <a:rPr lang="en-GB" b="1" i="0" dirty="0" err="1" smtClean="0"/>
              <a:t>arolwg</a:t>
            </a:r>
            <a:r>
              <a:rPr lang="en-GB" b="1" i="0" dirty="0" smtClean="0"/>
              <a:t> SLO </a:t>
            </a:r>
            <a:r>
              <a:rPr lang="en-GB" b="1" i="0" dirty="0" err="1" smtClean="0"/>
              <a:t>yn</a:t>
            </a:r>
            <a:r>
              <a:rPr lang="en-GB" b="1" i="0" dirty="0" smtClean="0"/>
              <a:t> </a:t>
            </a:r>
            <a:r>
              <a:rPr lang="en-GB" b="1" i="0" dirty="0" err="1" smtClean="0"/>
              <a:t>fy</a:t>
            </a:r>
            <a:r>
              <a:rPr lang="en-GB" b="1" i="0" dirty="0" smtClean="0"/>
              <a:t> </a:t>
            </a:r>
            <a:r>
              <a:rPr lang="en-GB" b="1" i="0" dirty="0" err="1" smtClean="0"/>
              <a:t>ysgol</a:t>
            </a:r>
            <a:r>
              <a:rPr lang="en-GB" b="1" i="0" dirty="0" smtClean="0"/>
              <a:t>?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0" i="0" dirty="0" err="1" smtClean="0"/>
              <a:t>Bydd</a:t>
            </a:r>
            <a:r>
              <a:rPr lang="en-GB" b="0" i="0" dirty="0" smtClean="0"/>
              <a:t> y </a:t>
            </a:r>
            <a:r>
              <a:rPr lang="en-GB" b="0" i="0" dirty="0" err="1" smtClean="0"/>
              <a:t>ciplun</a:t>
            </a:r>
            <a:r>
              <a:rPr lang="en-GB" b="0" i="0" dirty="0" smtClean="0"/>
              <a:t> </a:t>
            </a:r>
            <a:r>
              <a:rPr lang="en-GB" b="0" i="0" dirty="0" err="1" smtClean="0"/>
              <a:t>ar</a:t>
            </a:r>
            <a:r>
              <a:rPr lang="en-GB" b="0" i="0" dirty="0" smtClean="0"/>
              <a:t> </a:t>
            </a:r>
            <a:r>
              <a:rPr lang="en-GB" b="0" i="0" dirty="0" err="1" smtClean="0"/>
              <a:t>gael</a:t>
            </a:r>
            <a:r>
              <a:rPr lang="en-GB" b="0" i="0" dirty="0" smtClean="0"/>
              <a:t> </a:t>
            </a:r>
            <a:r>
              <a:rPr lang="en-GB" b="0" i="0" dirty="0" err="1" smtClean="0"/>
              <a:t>ar-lein</a:t>
            </a:r>
            <a:r>
              <a:rPr lang="en-GB" b="0" i="0" dirty="0" smtClean="0"/>
              <a:t> a </a:t>
            </a:r>
            <a:r>
              <a:rPr lang="en-GB" b="0" i="0" dirty="0" err="1" smtClean="0"/>
              <a:t>bydd</a:t>
            </a:r>
            <a:r>
              <a:rPr lang="en-GB" b="0" i="0" dirty="0" smtClean="0"/>
              <a:t> </a:t>
            </a:r>
            <a:r>
              <a:rPr lang="en-GB" b="0" i="0" dirty="0" err="1" smtClean="0"/>
              <a:t>yn</a:t>
            </a:r>
            <a:r>
              <a:rPr lang="en-GB" b="0" i="0" dirty="0" smtClean="0"/>
              <a:t> </a:t>
            </a:r>
            <a:r>
              <a:rPr lang="en-GB" b="0" i="0" dirty="0" err="1" smtClean="0"/>
              <a:t>cael</a:t>
            </a:r>
            <a:r>
              <a:rPr lang="en-GB" b="0" i="0" dirty="0" smtClean="0"/>
              <a:t> </a:t>
            </a:r>
            <a:r>
              <a:rPr lang="en-GB" b="0" i="0" dirty="0" err="1" smtClean="0"/>
              <a:t>ei</a:t>
            </a:r>
            <a:r>
              <a:rPr lang="en-GB" b="0" i="0" dirty="0" smtClean="0"/>
              <a:t> </a:t>
            </a:r>
            <a:r>
              <a:rPr lang="en-GB" b="0" i="0" dirty="0" err="1" smtClean="0"/>
              <a:t>rannu</a:t>
            </a:r>
            <a:r>
              <a:rPr lang="en-GB" b="0" i="0" dirty="0" smtClean="0"/>
              <a:t> </a:t>
            </a:r>
            <a:r>
              <a:rPr lang="en-GB" b="0" i="0" dirty="0" err="1" smtClean="0"/>
              <a:t>gyda’r</a:t>
            </a:r>
            <a:r>
              <a:rPr lang="en-GB" b="0" i="0" dirty="0" smtClean="0"/>
              <a:t> </a:t>
            </a:r>
            <a:r>
              <a:rPr lang="en-GB" b="0" i="0" dirty="0" err="1" smtClean="0"/>
              <a:t>holl</a:t>
            </a:r>
            <a:r>
              <a:rPr lang="en-GB" b="0" i="0" dirty="0" smtClean="0"/>
              <a:t> </a:t>
            </a:r>
            <a:r>
              <a:rPr lang="en-GB" b="0" i="0" dirty="0" err="1" smtClean="0"/>
              <a:t>ysgolion</a:t>
            </a:r>
            <a:r>
              <a:rPr lang="en-GB" b="0" i="0" dirty="0" smtClean="0"/>
              <a:t>. </a:t>
            </a:r>
            <a:r>
              <a:rPr lang="en-GB" b="0" i="0" dirty="0" err="1" smtClean="0"/>
              <a:t>Dylai</a:t>
            </a:r>
            <a:r>
              <a:rPr lang="en-GB" b="0" i="0" dirty="0" smtClean="0"/>
              <a:t> </a:t>
            </a:r>
            <a:r>
              <a:rPr lang="en-GB" b="0" i="0" dirty="0" err="1" smtClean="0"/>
              <a:t>ysgolion</a:t>
            </a:r>
            <a:r>
              <a:rPr lang="en-GB" b="0" i="0" dirty="0" smtClean="0"/>
              <a:t> </a:t>
            </a:r>
            <a:r>
              <a:rPr lang="en-GB" b="0" i="0" dirty="0" err="1" smtClean="0"/>
              <a:t>sicrhau</a:t>
            </a:r>
            <a:r>
              <a:rPr lang="en-GB" b="0" i="0" dirty="0" smtClean="0"/>
              <a:t> bod </a:t>
            </a:r>
            <a:r>
              <a:rPr lang="en-GB" b="0" i="0" dirty="0" err="1" smtClean="0"/>
              <a:t>ganddynt</a:t>
            </a:r>
            <a:r>
              <a:rPr lang="en-GB" b="0" i="0" dirty="0" smtClean="0"/>
              <a:t> </a:t>
            </a:r>
            <a:r>
              <a:rPr lang="en-GB" b="0" i="0" dirty="0" err="1" smtClean="0"/>
              <a:t>gyd-ddealltwriaeth</a:t>
            </a:r>
            <a:r>
              <a:rPr lang="en-GB" b="0" i="0" dirty="0" smtClean="0"/>
              <a:t> </a:t>
            </a:r>
            <a:r>
              <a:rPr lang="en-GB" b="0" i="0" dirty="0" err="1" smtClean="0"/>
              <a:t>o’r</a:t>
            </a:r>
            <a:r>
              <a:rPr lang="en-GB" b="0" i="0" dirty="0" smtClean="0"/>
              <a:t> </a:t>
            </a:r>
            <a:r>
              <a:rPr lang="en-GB" b="0" i="0" dirty="0" err="1" smtClean="0"/>
              <a:t>saith</a:t>
            </a:r>
            <a:r>
              <a:rPr lang="en-GB" b="0" i="0" dirty="0" smtClean="0"/>
              <a:t> </a:t>
            </a:r>
            <a:r>
              <a:rPr lang="en-GB" b="0" i="0" dirty="0" err="1" smtClean="0"/>
              <a:t>dimensiwn</a:t>
            </a:r>
            <a:r>
              <a:rPr lang="en-GB" b="0" i="0" dirty="0" smtClean="0"/>
              <a:t> ac </a:t>
            </a:r>
            <a:r>
              <a:rPr lang="en-GB" b="0" i="0" dirty="0" err="1" smtClean="0"/>
              <a:t>wedi</a:t>
            </a:r>
            <a:r>
              <a:rPr lang="en-GB" b="0" i="0" dirty="0" smtClean="0"/>
              <a:t> </a:t>
            </a:r>
            <a:r>
              <a:rPr lang="en-GB" b="0" i="0" dirty="0" err="1" smtClean="0"/>
              <a:t>cael</a:t>
            </a:r>
            <a:r>
              <a:rPr lang="en-GB" b="0" i="0" dirty="0" smtClean="0"/>
              <a:t> </a:t>
            </a:r>
            <a:r>
              <a:rPr lang="en-GB" b="0" i="0" dirty="0" err="1" smtClean="0"/>
              <a:t>cyfle</a:t>
            </a:r>
            <a:r>
              <a:rPr lang="en-GB" b="0" i="0" dirty="0" smtClean="0"/>
              <a:t> </a:t>
            </a:r>
            <a:r>
              <a:rPr lang="en-GB" b="0" i="0" dirty="0" err="1" smtClean="0"/>
              <a:t>i</a:t>
            </a:r>
            <a:r>
              <a:rPr lang="en-GB" b="0" i="0" dirty="0" smtClean="0"/>
              <a:t> </a:t>
            </a:r>
            <a:r>
              <a:rPr lang="en-GB" b="0" i="0" dirty="0" err="1" smtClean="0"/>
              <a:t>drafod</a:t>
            </a:r>
            <a:r>
              <a:rPr lang="en-GB" b="0" i="0" dirty="0" smtClean="0"/>
              <a:t> </a:t>
            </a:r>
            <a:r>
              <a:rPr lang="en-GB" b="0" i="0" dirty="0" err="1" smtClean="0"/>
              <a:t>sut</a:t>
            </a:r>
            <a:r>
              <a:rPr lang="en-GB" b="0" i="0" dirty="0" smtClean="0"/>
              <a:t> </a:t>
            </a:r>
            <a:r>
              <a:rPr lang="en-GB" b="0" i="0" dirty="0" err="1" smtClean="0"/>
              <a:t>mae’r</a:t>
            </a:r>
            <a:r>
              <a:rPr lang="en-GB" b="0" i="0" dirty="0" smtClean="0"/>
              <a:t> </a:t>
            </a:r>
            <a:r>
              <a:rPr lang="en-GB" b="0" i="0" dirty="0" err="1" smtClean="0"/>
              <a:t>rhain</a:t>
            </a:r>
            <a:r>
              <a:rPr lang="en-GB" b="0" i="0" dirty="0" smtClean="0"/>
              <a:t> </a:t>
            </a:r>
            <a:r>
              <a:rPr lang="en-GB" b="0" i="0" dirty="0" err="1" smtClean="0"/>
              <a:t>yn</a:t>
            </a:r>
            <a:r>
              <a:rPr lang="en-GB" b="0" i="0" dirty="0" smtClean="0"/>
              <a:t> </a:t>
            </a:r>
            <a:r>
              <a:rPr lang="en-GB" b="0" i="0" dirty="0" err="1" smtClean="0"/>
              <a:t>cael</a:t>
            </a:r>
            <a:r>
              <a:rPr lang="en-GB" b="0" i="0" dirty="0" smtClean="0"/>
              <a:t> </a:t>
            </a:r>
            <a:r>
              <a:rPr lang="en-GB" b="0" i="0" dirty="0" err="1" smtClean="0"/>
              <a:t>eu</a:t>
            </a:r>
            <a:r>
              <a:rPr lang="en-GB" b="0" i="0" dirty="0" smtClean="0"/>
              <a:t> </a:t>
            </a:r>
            <a:r>
              <a:rPr lang="en-GB" b="0" i="0" dirty="0" err="1" smtClean="0"/>
              <a:t>gweithredu</a:t>
            </a:r>
            <a:r>
              <a:rPr lang="en-GB" b="0" i="0" dirty="0" smtClean="0"/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0" i="0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dirty="0" err="1" smtClean="0"/>
              <a:t>Pwy</a:t>
            </a:r>
            <a:r>
              <a:rPr lang="en-GB" b="1" dirty="0" smtClean="0"/>
              <a:t> </a:t>
            </a:r>
            <a:r>
              <a:rPr lang="en-GB" b="1" dirty="0" err="1" smtClean="0"/>
              <a:t>sy’n</a:t>
            </a:r>
            <a:r>
              <a:rPr lang="en-GB" b="1" dirty="0" smtClean="0"/>
              <a:t> </a:t>
            </a:r>
            <a:r>
              <a:rPr lang="en-GB" b="1" dirty="0" err="1" smtClean="0"/>
              <a:t>cwblhau’r</a:t>
            </a:r>
            <a:r>
              <a:rPr lang="en-GB" b="1" dirty="0" smtClean="0"/>
              <a:t> </a:t>
            </a:r>
            <a:r>
              <a:rPr lang="en-GB" b="1" dirty="0" err="1" smtClean="0"/>
              <a:t>arolwg</a:t>
            </a:r>
            <a:r>
              <a:rPr lang="en-GB" b="1" dirty="0" smtClean="0"/>
              <a:t> SLO?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0" i="0" dirty="0" err="1" smtClean="0"/>
              <a:t>Dylai’r</a:t>
            </a:r>
            <a:r>
              <a:rPr lang="en-GB" b="0" i="0" dirty="0" smtClean="0"/>
              <a:t> </a:t>
            </a:r>
            <a:r>
              <a:rPr lang="en-GB" b="0" i="0" dirty="0" err="1" smtClean="0"/>
              <a:t>holl</a:t>
            </a:r>
            <a:r>
              <a:rPr lang="en-GB" b="0" i="0" dirty="0" smtClean="0"/>
              <a:t> </a:t>
            </a:r>
            <a:r>
              <a:rPr lang="en-GB" b="0" i="0" dirty="0" err="1" smtClean="0"/>
              <a:t>aelodau</a:t>
            </a:r>
            <a:r>
              <a:rPr lang="en-GB" b="0" i="0" dirty="0" smtClean="0"/>
              <a:t> staff </a:t>
            </a:r>
            <a:r>
              <a:rPr lang="en-GB" b="0" i="0" dirty="0" err="1" smtClean="0"/>
              <a:t>gwblhau’r</a:t>
            </a:r>
            <a:r>
              <a:rPr lang="en-GB" b="0" i="0" dirty="0" smtClean="0"/>
              <a:t> </a:t>
            </a:r>
            <a:r>
              <a:rPr lang="en-GB" b="0" i="0" dirty="0" err="1" smtClean="0"/>
              <a:t>arolwg</a:t>
            </a:r>
            <a:r>
              <a:rPr lang="en-GB" b="0" i="0" dirty="0" smtClean="0"/>
              <a:t> SLO. Mae </a:t>
            </a:r>
            <a:r>
              <a:rPr lang="en-GB" b="0" i="0" dirty="0" err="1" smtClean="0"/>
              <a:t>hyn</a:t>
            </a:r>
            <a:r>
              <a:rPr lang="en-GB" b="0" i="0" dirty="0" smtClean="0"/>
              <a:t> </a:t>
            </a:r>
            <a:r>
              <a:rPr lang="en-GB" b="0" i="0" dirty="0" err="1" smtClean="0"/>
              <a:t>yn</a:t>
            </a:r>
            <a:r>
              <a:rPr lang="en-GB" b="0" i="0" dirty="0" smtClean="0"/>
              <a:t> </a:t>
            </a:r>
            <a:r>
              <a:rPr lang="en-GB" b="0" i="0" dirty="0" err="1" smtClean="0"/>
              <a:t>sicrhau</a:t>
            </a:r>
            <a:r>
              <a:rPr lang="en-GB" b="0" i="0" dirty="0" smtClean="0"/>
              <a:t> bod y </a:t>
            </a:r>
            <a:r>
              <a:rPr lang="en-GB" b="0" i="0" dirty="0" err="1" smtClean="0"/>
              <a:t>ciplun</a:t>
            </a:r>
            <a:r>
              <a:rPr lang="en-GB" b="0" i="0" dirty="0" smtClean="0"/>
              <a:t> </a:t>
            </a:r>
            <a:r>
              <a:rPr lang="en-GB" b="0" i="0" dirty="0" err="1" smtClean="0"/>
              <a:t>yn</a:t>
            </a:r>
            <a:r>
              <a:rPr lang="en-GB" b="0" i="0" dirty="0" smtClean="0"/>
              <a:t> </a:t>
            </a:r>
            <a:r>
              <a:rPr lang="en-GB" b="0" i="0" dirty="0" err="1" smtClean="0"/>
              <a:t>gynrychioliad</a:t>
            </a:r>
            <a:r>
              <a:rPr lang="en-GB" b="0" i="0" dirty="0" smtClean="0"/>
              <a:t> </a:t>
            </a:r>
            <a:r>
              <a:rPr lang="en-GB" b="0" i="0" dirty="0" err="1" smtClean="0"/>
              <a:t>cytbwys</a:t>
            </a:r>
            <a:r>
              <a:rPr lang="en-GB" b="0" i="0" dirty="0" smtClean="0"/>
              <a:t> </a:t>
            </a:r>
            <a:r>
              <a:rPr lang="en-GB" b="0" i="0" dirty="0" err="1" smtClean="0"/>
              <a:t>o’r</a:t>
            </a:r>
            <a:r>
              <a:rPr lang="en-GB" b="0" i="0" dirty="0" smtClean="0"/>
              <a:t> </a:t>
            </a:r>
            <a:r>
              <a:rPr lang="en-GB" b="0" i="0" dirty="0" err="1" smtClean="0"/>
              <a:t>ysgol</a:t>
            </a:r>
            <a:r>
              <a:rPr lang="en-GB" b="0" i="0" dirty="0" smtClean="0"/>
              <a:t> </a:t>
            </a:r>
            <a:r>
              <a:rPr lang="en-GB" b="0" i="0" dirty="0" err="1" smtClean="0"/>
              <a:t>gyfan</a:t>
            </a:r>
            <a:r>
              <a:rPr lang="en-GB" b="0" i="0" dirty="0" smtClean="0"/>
              <a:t> </a:t>
            </a:r>
            <a:r>
              <a:rPr lang="en-GB" b="0" i="0" dirty="0" err="1" smtClean="0"/>
              <a:t>yn</a:t>
            </a:r>
            <a:r>
              <a:rPr lang="en-GB" b="0" i="0" dirty="0" smtClean="0"/>
              <a:t> </a:t>
            </a:r>
            <a:r>
              <a:rPr lang="en-GB" b="0" i="0" dirty="0" err="1" smtClean="0"/>
              <a:t>hytrach</a:t>
            </a:r>
            <a:r>
              <a:rPr lang="en-GB" b="0" i="0" dirty="0" smtClean="0"/>
              <a:t> </a:t>
            </a:r>
            <a:r>
              <a:rPr lang="en-GB" b="0" i="0" dirty="0" err="1" smtClean="0"/>
              <a:t>na</a:t>
            </a:r>
            <a:r>
              <a:rPr lang="en-GB" b="0" i="0" dirty="0" smtClean="0"/>
              <a:t> barn y </a:t>
            </a:r>
            <a:r>
              <a:rPr lang="en-GB" b="0" i="0" dirty="0" err="1" smtClean="0"/>
              <a:t>tîm</a:t>
            </a:r>
            <a:r>
              <a:rPr lang="en-GB" b="0" i="0" dirty="0" smtClean="0"/>
              <a:t> </a:t>
            </a:r>
            <a:r>
              <a:rPr lang="en-GB" b="0" i="0" dirty="0" err="1" smtClean="0"/>
              <a:t>arwain</a:t>
            </a:r>
            <a:r>
              <a:rPr lang="en-GB" b="0" i="0" dirty="0" smtClean="0"/>
              <a:t> </a:t>
            </a:r>
            <a:r>
              <a:rPr lang="en-GB" b="0" i="0" dirty="0" err="1" smtClean="0"/>
              <a:t>yn</a:t>
            </a:r>
            <a:r>
              <a:rPr lang="en-GB" b="0" i="0" dirty="0" smtClean="0"/>
              <a:t> </a:t>
            </a:r>
            <a:r>
              <a:rPr lang="en-GB" b="0" i="0" dirty="0" err="1" smtClean="0"/>
              <a:t>unig</a:t>
            </a:r>
            <a:r>
              <a:rPr lang="en-GB" b="0" i="0" dirty="0" smtClean="0"/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1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dirty="0" err="1" smtClean="0"/>
              <a:t>Sut</a:t>
            </a:r>
            <a:r>
              <a:rPr lang="en-GB" b="1" dirty="0" smtClean="0"/>
              <a:t> </a:t>
            </a:r>
            <a:r>
              <a:rPr lang="en-GB" b="1" dirty="0" err="1" smtClean="0"/>
              <a:t>byddaf</a:t>
            </a:r>
            <a:r>
              <a:rPr lang="en-GB" b="1" dirty="0" smtClean="0"/>
              <a:t> </a:t>
            </a:r>
            <a:r>
              <a:rPr lang="en-GB" b="1" dirty="0" err="1" smtClean="0"/>
              <a:t>yn</a:t>
            </a:r>
            <a:r>
              <a:rPr lang="en-GB" b="1" dirty="0" smtClean="0"/>
              <a:t> </a:t>
            </a:r>
            <a:r>
              <a:rPr lang="en-GB" b="1" dirty="0" err="1" smtClean="0"/>
              <a:t>defnyddio’r</a:t>
            </a:r>
            <a:r>
              <a:rPr lang="en-GB" b="1" dirty="0" smtClean="0"/>
              <a:t> </a:t>
            </a:r>
            <a:r>
              <a:rPr lang="en-GB" b="1" dirty="0" err="1" smtClean="0"/>
              <a:t>wybodaeth</a:t>
            </a:r>
            <a:r>
              <a:rPr lang="en-GB" b="1" dirty="0" smtClean="0"/>
              <a:t> </a:t>
            </a:r>
            <a:r>
              <a:rPr lang="en-GB" b="1" dirty="0" err="1" smtClean="0"/>
              <a:t>yn</a:t>
            </a:r>
            <a:r>
              <a:rPr lang="en-GB" b="1" dirty="0" smtClean="0"/>
              <a:t> </a:t>
            </a:r>
            <a:r>
              <a:rPr lang="en-GB" b="1" dirty="0" err="1" smtClean="0"/>
              <a:t>fy</a:t>
            </a:r>
            <a:r>
              <a:rPr lang="en-GB" b="1" dirty="0" smtClean="0"/>
              <a:t> AHA </a:t>
            </a:r>
            <a:r>
              <a:rPr lang="en-GB" b="1" dirty="0" err="1" smtClean="0"/>
              <a:t>a’m</a:t>
            </a:r>
            <a:r>
              <a:rPr lang="en-GB" b="1" dirty="0" smtClean="0"/>
              <a:t> </a:t>
            </a:r>
            <a:r>
              <a:rPr lang="en-GB" b="1" dirty="0" err="1" smtClean="0"/>
              <a:t>cynllun</a:t>
            </a:r>
            <a:r>
              <a:rPr lang="en-GB" b="1" dirty="0" smtClean="0"/>
              <a:t> </a:t>
            </a:r>
            <a:r>
              <a:rPr lang="en-GB" b="1" dirty="0" err="1" smtClean="0"/>
              <a:t>gwella</a:t>
            </a:r>
            <a:r>
              <a:rPr lang="en-GB" b="1" dirty="0" smtClean="0"/>
              <a:t> </a:t>
            </a:r>
            <a:r>
              <a:rPr lang="en-GB" b="1" dirty="0" err="1" smtClean="0"/>
              <a:t>ysgol</a:t>
            </a:r>
            <a:r>
              <a:rPr lang="en-GB" b="1" dirty="0" smtClean="0"/>
              <a:t>? </a:t>
            </a:r>
          </a:p>
          <a:p>
            <a:pPr marL="0" indent="0">
              <a:buNone/>
            </a:pPr>
            <a:r>
              <a:rPr lang="en-GB" b="0" i="0" dirty="0" err="1" smtClean="0"/>
              <a:t>Dylai’r</a:t>
            </a:r>
            <a:r>
              <a:rPr lang="en-GB" b="0" i="0" dirty="0" smtClean="0"/>
              <a:t> </a:t>
            </a:r>
            <a:r>
              <a:rPr lang="en-GB" b="0" i="0" dirty="0" err="1" smtClean="0"/>
              <a:t>ciplun</a:t>
            </a:r>
            <a:r>
              <a:rPr lang="en-GB" b="0" i="0" dirty="0" smtClean="0"/>
              <a:t> SLO </a:t>
            </a:r>
            <a:r>
              <a:rPr lang="en-GB" b="0" i="0" dirty="0" err="1" smtClean="0"/>
              <a:t>roi</a:t>
            </a:r>
            <a:r>
              <a:rPr lang="en-GB" b="0" i="0" dirty="0" smtClean="0"/>
              <a:t> </a:t>
            </a:r>
            <a:r>
              <a:rPr lang="en-GB" b="0" i="0" dirty="0" err="1" smtClean="0"/>
              <a:t>cyfle</a:t>
            </a:r>
            <a:r>
              <a:rPr lang="en-GB" b="0" i="0" dirty="0" smtClean="0"/>
              <a:t> </a:t>
            </a:r>
            <a:r>
              <a:rPr lang="en-GB" b="0" i="0" dirty="0" err="1" smtClean="0"/>
              <a:t>i</a:t>
            </a:r>
            <a:r>
              <a:rPr lang="en-GB" b="0" i="0" dirty="0" smtClean="0"/>
              <a:t> </a:t>
            </a:r>
            <a:r>
              <a:rPr lang="en-GB" b="0" i="0" dirty="0" err="1" smtClean="0"/>
              <a:t>ysgolion</a:t>
            </a:r>
            <a:r>
              <a:rPr lang="en-GB" b="0" i="0" dirty="0" smtClean="0"/>
              <a:t> </a:t>
            </a:r>
            <a:r>
              <a:rPr lang="en-GB" b="0" i="0" dirty="0" err="1" smtClean="0"/>
              <a:t>ganolbwyntio</a:t>
            </a:r>
            <a:r>
              <a:rPr lang="en-GB" b="0" i="0" dirty="0" smtClean="0"/>
              <a:t> </a:t>
            </a:r>
            <a:r>
              <a:rPr lang="en-GB" b="0" i="0" dirty="0" err="1" smtClean="0"/>
              <a:t>ar</a:t>
            </a:r>
            <a:r>
              <a:rPr lang="en-GB" b="0" i="0" dirty="0" smtClean="0"/>
              <a:t> y </a:t>
            </a:r>
            <a:r>
              <a:rPr lang="en-GB" b="0" i="0" dirty="0" err="1" smtClean="0"/>
              <a:t>meysydd</a:t>
            </a:r>
            <a:r>
              <a:rPr lang="en-GB" b="0" i="0" dirty="0" smtClean="0"/>
              <a:t> sydd </a:t>
            </a:r>
            <a:r>
              <a:rPr lang="en-GB" b="0" i="0" dirty="0" err="1" smtClean="0"/>
              <a:t>angen</a:t>
            </a:r>
            <a:r>
              <a:rPr lang="en-GB" b="0" i="0" dirty="0" smtClean="0"/>
              <a:t> </a:t>
            </a:r>
            <a:r>
              <a:rPr lang="en-GB" b="0" i="0" dirty="0" err="1" smtClean="0"/>
              <a:t>eu</a:t>
            </a:r>
            <a:r>
              <a:rPr lang="en-GB" b="0" i="0" dirty="0" smtClean="0"/>
              <a:t> </a:t>
            </a:r>
            <a:r>
              <a:rPr lang="en-GB" b="0" i="0" dirty="0" err="1" smtClean="0"/>
              <a:t>gwella</a:t>
            </a:r>
            <a:r>
              <a:rPr lang="en-GB" b="0" i="0" dirty="0" smtClean="0"/>
              <a:t> a </a:t>
            </a:r>
            <a:r>
              <a:rPr lang="en-GB" b="0" i="0" dirty="0" err="1" smtClean="0"/>
              <a:t>nodi</a:t>
            </a:r>
            <a:r>
              <a:rPr lang="en-GB" b="0" i="0" dirty="0" smtClean="0"/>
              <a:t> </a:t>
            </a:r>
            <a:r>
              <a:rPr lang="en-GB" b="0" i="0" dirty="0" err="1" smtClean="0"/>
              <a:t>meysydd</a:t>
            </a:r>
            <a:r>
              <a:rPr lang="en-GB" b="0" i="0" dirty="0" smtClean="0"/>
              <a:t> </a:t>
            </a:r>
            <a:r>
              <a:rPr lang="en-GB" b="0" i="0" dirty="0" err="1" smtClean="0"/>
              <a:t>lle</a:t>
            </a:r>
            <a:r>
              <a:rPr lang="en-GB" b="0" i="0" dirty="0" smtClean="0"/>
              <a:t> </a:t>
            </a:r>
            <a:r>
              <a:rPr lang="en-GB" b="0" i="0" dirty="0" err="1" smtClean="0"/>
              <a:t>mae</a:t>
            </a:r>
            <a:r>
              <a:rPr lang="en-GB" b="0" i="0" dirty="0" smtClean="0"/>
              <a:t> </a:t>
            </a:r>
            <a:r>
              <a:rPr lang="en-GB" b="0" i="0" dirty="0" err="1" smtClean="0"/>
              <a:t>eu</a:t>
            </a:r>
            <a:r>
              <a:rPr lang="en-GB" b="0" i="0" dirty="0" smtClean="0"/>
              <a:t> </a:t>
            </a:r>
            <a:r>
              <a:rPr lang="en-GB" b="0" i="0" dirty="0" err="1" smtClean="0"/>
              <a:t>hymarfer</a:t>
            </a:r>
            <a:r>
              <a:rPr lang="en-GB" b="0" i="0" dirty="0" smtClean="0"/>
              <a:t> </a:t>
            </a:r>
            <a:r>
              <a:rPr lang="en-GB" b="0" i="0" dirty="0" err="1" smtClean="0"/>
              <a:t>yn</a:t>
            </a:r>
            <a:r>
              <a:rPr lang="en-GB" b="0" i="0" dirty="0" smtClean="0"/>
              <a:t> </a:t>
            </a:r>
            <a:r>
              <a:rPr lang="en-GB" b="0" i="0" dirty="0" err="1" smtClean="0"/>
              <a:t>gryf</a:t>
            </a:r>
            <a:r>
              <a:rPr lang="en-GB" b="0" i="0" dirty="0" smtClean="0"/>
              <a:t>. </a:t>
            </a:r>
            <a:r>
              <a:rPr lang="en-GB" b="0" i="0" dirty="0" err="1" smtClean="0"/>
              <a:t>Bydd</a:t>
            </a:r>
            <a:r>
              <a:rPr lang="en-GB" b="0" i="0" dirty="0" smtClean="0"/>
              <a:t> </a:t>
            </a:r>
            <a:r>
              <a:rPr lang="en-GB" b="0" i="0" dirty="0" err="1" smtClean="0"/>
              <a:t>yn</a:t>
            </a:r>
            <a:r>
              <a:rPr lang="en-GB" b="0" i="0" dirty="0" smtClean="0"/>
              <a:t> </a:t>
            </a:r>
            <a:r>
              <a:rPr lang="en-GB" b="0" i="0" dirty="0" err="1" smtClean="0"/>
              <a:t>dangos</a:t>
            </a:r>
            <a:r>
              <a:rPr lang="en-GB" b="0" i="0" dirty="0" smtClean="0"/>
              <a:t> </a:t>
            </a:r>
            <a:r>
              <a:rPr lang="en-GB" b="0" i="0" dirty="0" err="1" smtClean="0"/>
              <a:t>meysydd</a:t>
            </a:r>
            <a:r>
              <a:rPr lang="en-GB" b="0" i="0" dirty="0" smtClean="0"/>
              <a:t> a </a:t>
            </a:r>
            <a:r>
              <a:rPr lang="en-GB" b="0" i="0" dirty="0" err="1" smtClean="0"/>
              <a:t>fyddai’n</a:t>
            </a:r>
            <a:r>
              <a:rPr lang="en-GB" b="0" i="0" dirty="0" smtClean="0"/>
              <a:t> </a:t>
            </a:r>
            <a:r>
              <a:rPr lang="en-GB" b="0" i="0" dirty="0" err="1" smtClean="0"/>
              <a:t>elwa</a:t>
            </a:r>
            <a:r>
              <a:rPr lang="en-GB" b="0" i="0" dirty="0" smtClean="0"/>
              <a:t> </a:t>
            </a:r>
            <a:r>
              <a:rPr lang="en-GB" b="0" i="0" dirty="0" err="1" smtClean="0"/>
              <a:t>ar</a:t>
            </a:r>
            <a:r>
              <a:rPr lang="en-GB" b="0" i="0" dirty="0" smtClean="0"/>
              <a:t> </a:t>
            </a:r>
            <a:r>
              <a:rPr lang="en-GB" b="0" i="0" dirty="0" err="1" smtClean="0"/>
              <a:t>fuddsoddiad</a:t>
            </a:r>
            <a:r>
              <a:rPr lang="en-GB" b="0" i="0" dirty="0" smtClean="0"/>
              <a:t> </a:t>
            </a:r>
            <a:r>
              <a:rPr lang="en-GB" b="0" i="0" dirty="0" err="1" smtClean="0"/>
              <a:t>dysgu</a:t>
            </a:r>
            <a:r>
              <a:rPr lang="en-GB" b="0" i="0" dirty="0" smtClean="0"/>
              <a:t> </a:t>
            </a:r>
            <a:r>
              <a:rPr lang="en-GB" b="0" i="0" dirty="0" err="1" smtClean="0"/>
              <a:t>proffesiynol</a:t>
            </a:r>
            <a:r>
              <a:rPr lang="en-GB" b="0" i="0" dirty="0" smtClean="0"/>
              <a:t> a </a:t>
            </a:r>
            <a:r>
              <a:rPr lang="en-GB" b="0" i="0" dirty="0" err="1" smtClean="0"/>
              <a:t>galluogi</a:t>
            </a:r>
            <a:r>
              <a:rPr lang="en-GB" b="0" i="0" dirty="0" smtClean="0"/>
              <a:t> </a:t>
            </a:r>
            <a:r>
              <a:rPr lang="en-GB" b="0" i="0" dirty="0" err="1" smtClean="0"/>
              <a:t>ysgolion</a:t>
            </a:r>
            <a:r>
              <a:rPr lang="en-GB" b="0" i="0" dirty="0" smtClean="0"/>
              <a:t> </a:t>
            </a:r>
            <a:r>
              <a:rPr lang="en-GB" b="0" i="0" dirty="0" err="1" smtClean="0"/>
              <a:t>i</a:t>
            </a:r>
            <a:r>
              <a:rPr lang="en-GB" b="0" i="0" dirty="0" smtClean="0"/>
              <a:t> </a:t>
            </a:r>
            <a:r>
              <a:rPr lang="en-GB" b="0" i="0" dirty="0" err="1" smtClean="0"/>
              <a:t>wneud</a:t>
            </a:r>
            <a:r>
              <a:rPr lang="en-GB" b="0" i="0" dirty="0" smtClean="0"/>
              <a:t> </a:t>
            </a:r>
            <a:r>
              <a:rPr lang="en-GB" b="0" i="0" dirty="0" err="1" smtClean="0"/>
              <a:t>penderfyniadau</a:t>
            </a:r>
            <a:r>
              <a:rPr lang="en-GB" b="0" i="0" dirty="0" smtClean="0"/>
              <a:t> </a:t>
            </a:r>
            <a:r>
              <a:rPr lang="en-GB" b="0" i="0" dirty="0" err="1" smtClean="0"/>
              <a:t>gwybodus</a:t>
            </a:r>
            <a:r>
              <a:rPr lang="en-GB" b="0" i="0" dirty="0" smtClean="0"/>
              <a:t> o ran </a:t>
            </a:r>
            <a:r>
              <a:rPr lang="en-GB" b="0" i="0" dirty="0" err="1" smtClean="0"/>
              <a:t>lle</a:t>
            </a:r>
            <a:r>
              <a:rPr lang="en-GB" b="0" i="0" dirty="0" smtClean="0"/>
              <a:t> </a:t>
            </a:r>
            <a:r>
              <a:rPr lang="en-GB" b="0" i="0" dirty="0" err="1" smtClean="0"/>
              <a:t>dylent</a:t>
            </a:r>
            <a:r>
              <a:rPr lang="en-GB" b="0" i="0" dirty="0" smtClean="0"/>
              <a:t> </a:t>
            </a:r>
            <a:r>
              <a:rPr lang="en-GB" b="0" i="0" dirty="0" err="1" smtClean="0"/>
              <a:t>dargedu</a:t>
            </a:r>
            <a:r>
              <a:rPr lang="en-GB" b="0" i="0" dirty="0" smtClean="0"/>
              <a:t> </a:t>
            </a:r>
            <a:r>
              <a:rPr lang="en-GB" b="0" i="0" dirty="0" err="1" smtClean="0"/>
              <a:t>meysydd</a:t>
            </a:r>
            <a:r>
              <a:rPr lang="en-GB" b="0" i="0" dirty="0" smtClean="0"/>
              <a:t> </a:t>
            </a:r>
            <a:r>
              <a:rPr lang="en-GB" b="0" i="0" dirty="0" err="1" smtClean="0"/>
              <a:t>ar</a:t>
            </a:r>
            <a:r>
              <a:rPr lang="en-GB" b="0" i="0" dirty="0" smtClean="0"/>
              <a:t> </a:t>
            </a:r>
            <a:r>
              <a:rPr lang="en-GB" b="0" i="0" dirty="0" err="1" smtClean="0"/>
              <a:t>gyfer</a:t>
            </a:r>
            <a:r>
              <a:rPr lang="en-GB" b="0" i="0" dirty="0" smtClean="0"/>
              <a:t> </a:t>
            </a:r>
            <a:r>
              <a:rPr lang="en-GB" b="0" i="0" dirty="0" err="1" smtClean="0"/>
              <a:t>gwella</a:t>
            </a:r>
            <a:r>
              <a:rPr lang="en-GB" b="0" i="0" dirty="0" smtClean="0"/>
              <a:t>. </a:t>
            </a:r>
            <a:r>
              <a:rPr lang="en-GB" b="0" i="0" dirty="0" err="1" smtClean="0"/>
              <a:t>Gallai</a:t>
            </a:r>
            <a:r>
              <a:rPr lang="en-GB" b="0" i="0" dirty="0" smtClean="0"/>
              <a:t> </a:t>
            </a:r>
            <a:r>
              <a:rPr lang="en-GB" b="0" i="0" dirty="0" err="1" smtClean="0"/>
              <a:t>gael</a:t>
            </a:r>
            <a:r>
              <a:rPr lang="en-GB" b="0" i="0" dirty="0" smtClean="0"/>
              <a:t> </a:t>
            </a:r>
            <a:r>
              <a:rPr lang="en-GB" b="0" i="0" dirty="0" err="1" smtClean="0"/>
              <a:t>ei</a:t>
            </a:r>
            <a:r>
              <a:rPr lang="en-GB" b="0" i="0" dirty="0" smtClean="0"/>
              <a:t> </a:t>
            </a:r>
            <a:r>
              <a:rPr lang="en-GB" b="0" i="0" dirty="0" err="1" smtClean="0"/>
              <a:t>ddefnyddio</a:t>
            </a:r>
            <a:r>
              <a:rPr lang="en-GB" b="0" i="0" dirty="0" smtClean="0"/>
              <a:t> </a:t>
            </a:r>
            <a:r>
              <a:rPr lang="en-GB" b="0" i="0" dirty="0" err="1" smtClean="0"/>
              <a:t>i</a:t>
            </a:r>
            <a:r>
              <a:rPr lang="en-GB" b="0" i="0" dirty="0" smtClean="0"/>
              <a:t> </a:t>
            </a:r>
            <a:r>
              <a:rPr lang="en-GB" b="0" i="0" dirty="0" err="1" smtClean="0"/>
              <a:t>sgaffaldio</a:t>
            </a:r>
            <a:r>
              <a:rPr lang="en-GB" b="0" i="0" dirty="0" smtClean="0"/>
              <a:t> a </a:t>
            </a:r>
            <a:r>
              <a:rPr lang="en-GB" b="0" i="0" dirty="0" err="1" smtClean="0"/>
              <a:t>chefnogi</a:t>
            </a:r>
            <a:r>
              <a:rPr lang="en-GB" b="0" i="0" dirty="0" smtClean="0"/>
              <a:t> </a:t>
            </a:r>
            <a:r>
              <a:rPr lang="en-GB" b="0" i="0" dirty="0" err="1" smtClean="0"/>
              <a:t>trafodaethau</a:t>
            </a:r>
            <a:r>
              <a:rPr lang="en-GB" b="0" i="0" dirty="0" smtClean="0"/>
              <a:t> o ran </a:t>
            </a:r>
            <a:r>
              <a:rPr lang="en-GB" b="0" i="0" dirty="0" err="1" smtClean="0"/>
              <a:t>gwella’r</a:t>
            </a:r>
            <a:r>
              <a:rPr lang="en-GB" b="0" i="0" dirty="0" smtClean="0"/>
              <a:t> </a:t>
            </a:r>
            <a:r>
              <a:rPr lang="en-GB" b="0" i="0" dirty="0" err="1" smtClean="0"/>
              <a:t>ysgol</a:t>
            </a:r>
            <a:r>
              <a:rPr lang="en-GB" b="0" i="0" dirty="0" smtClean="0"/>
              <a:t> ac </a:t>
            </a:r>
            <a:r>
              <a:rPr lang="en-GB" b="0" i="0" dirty="0" err="1" smtClean="0"/>
              <a:t>mae’n</a:t>
            </a:r>
            <a:r>
              <a:rPr lang="en-GB" b="0" i="0" dirty="0" smtClean="0"/>
              <a:t> </a:t>
            </a:r>
            <a:r>
              <a:rPr lang="en-GB" b="0" i="0" dirty="0" err="1" smtClean="0"/>
              <a:t>hyrwyddo</a:t>
            </a:r>
            <a:r>
              <a:rPr lang="en-GB" b="0" i="0" dirty="0" smtClean="0"/>
              <a:t> </a:t>
            </a:r>
            <a:r>
              <a:rPr lang="en-GB" b="0" i="0" dirty="0" err="1" smtClean="0"/>
              <a:t>sgwrs</a:t>
            </a:r>
            <a:r>
              <a:rPr lang="en-GB" b="0" i="0" dirty="0" smtClean="0"/>
              <a:t> </a:t>
            </a:r>
            <a:r>
              <a:rPr lang="en-GB" b="0" i="0" dirty="0" err="1" smtClean="0"/>
              <a:t>agored</a:t>
            </a:r>
            <a:r>
              <a:rPr lang="en-GB" b="0" i="0" dirty="0" smtClean="0"/>
              <a:t>, </a:t>
            </a:r>
            <a:r>
              <a:rPr lang="en-GB" b="0" i="0" dirty="0" err="1" smtClean="0"/>
              <a:t>gonest</a:t>
            </a:r>
            <a:r>
              <a:rPr lang="en-GB" b="0" i="0" dirty="0" smtClean="0"/>
              <a:t> a </a:t>
            </a:r>
            <a:r>
              <a:rPr lang="en-GB" b="0" i="0" dirty="0" err="1" smtClean="0"/>
              <a:t>thryloyw</a:t>
            </a:r>
            <a:r>
              <a:rPr lang="en-GB" b="0" i="0" dirty="0" smtClean="0"/>
              <a:t> o ran </a:t>
            </a:r>
            <a:r>
              <a:rPr lang="en-GB" b="0" i="0" dirty="0" err="1" smtClean="0"/>
              <a:t>hunanarfarnu</a:t>
            </a:r>
            <a:r>
              <a:rPr lang="en-GB" b="0" i="0" dirty="0" smtClean="0"/>
              <a:t> a </a:t>
            </a:r>
            <a:r>
              <a:rPr lang="en-GB" b="0" i="0" dirty="0" err="1" smtClean="0"/>
              <a:t>chynllunio</a:t>
            </a:r>
            <a:r>
              <a:rPr lang="en-GB" b="0" i="0" dirty="0" smtClean="0"/>
              <a:t> </a:t>
            </a:r>
            <a:r>
              <a:rPr lang="en-GB" b="0" i="0" dirty="0" err="1" smtClean="0"/>
              <a:t>datblygiadau</a:t>
            </a:r>
            <a:r>
              <a:rPr lang="en-GB" b="0" i="0" dirty="0" smtClean="0"/>
              <a:t>.</a:t>
            </a:r>
          </a:p>
          <a:p>
            <a:endParaRPr lang="en-GB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1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1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1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0" i="0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0" i="0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0" i="0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0" i="0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0" i="1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1" i="1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3BF58A-8FE5-49D1-9AF9-947132887BCC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09094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3BF58A-8FE5-49D1-9AF9-947132887BCC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11784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5E5DA-B211-4414-9E52-A8F3BCBD991C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87050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HAPPENING IN CSC….</a:t>
            </a:r>
          </a:p>
          <a:p>
            <a:r>
              <a:rPr lang="en-GB" dirty="0" smtClean="0"/>
              <a:t>What is next for survey</a:t>
            </a:r>
          </a:p>
          <a:p>
            <a:r>
              <a:rPr lang="en-GB" dirty="0" smtClean="0"/>
              <a:t>What is next for PL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3BF58A-8FE5-49D1-9AF9-947132887BCC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70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6F1F8-EB0C-40A6-BA87-6CBBEC059EB2}" type="datetimeFigureOut">
              <a:rPr lang="en-GB" smtClean="0"/>
              <a:pPr/>
              <a:t>03/02/2019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44CDB-96EE-4835-A5E8-58A62BE111D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>
            <a:lvl1pPr algn="r">
              <a:defRPr b="1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6F1F8-EB0C-40A6-BA87-6CBBEC059EB2}" type="datetimeFigureOut">
              <a:rPr lang="en-GB" smtClean="0"/>
              <a:pPr/>
              <a:t>03/02/2019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44CDB-96EE-4835-A5E8-58A62BE111D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6F1F8-EB0C-40A6-BA87-6CBBEC059EB2}" type="datetimeFigureOut">
              <a:rPr lang="en-GB" smtClean="0"/>
              <a:pPr/>
              <a:t>03/02/2019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44CDB-96EE-4835-A5E8-58A62BE111D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6F1F8-EB0C-40A6-BA87-6CBBEC059EB2}" type="datetimeFigureOut">
              <a:rPr lang="en-GB" smtClean="0"/>
              <a:pPr/>
              <a:t>03/02/2019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44CDB-96EE-4835-A5E8-58A62BE111D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6F1F8-EB0C-40A6-BA87-6CBBEC059EB2}" type="datetimeFigureOut">
              <a:rPr lang="en-GB" smtClean="0"/>
              <a:pPr/>
              <a:t>03/02/2019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44CDB-96EE-4835-A5E8-58A62BE111D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6F1F8-EB0C-40A6-BA87-6CBBEC059EB2}" type="datetimeFigureOut">
              <a:rPr lang="en-GB" smtClean="0"/>
              <a:pPr/>
              <a:t>03/02/2019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44CDB-96EE-4835-A5E8-58A62BE111D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6F1F8-EB0C-40A6-BA87-6CBBEC059EB2}" type="datetimeFigureOut">
              <a:rPr lang="en-GB" smtClean="0"/>
              <a:pPr/>
              <a:t>03/02/2019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44CDB-96EE-4835-A5E8-58A62BE111D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6F1F8-EB0C-40A6-BA87-6CBBEC059EB2}" type="datetimeFigureOut">
              <a:rPr lang="en-GB" smtClean="0"/>
              <a:pPr/>
              <a:t>03/02/2019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44CDB-96EE-4835-A5E8-58A62BE111D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6F1F8-EB0C-40A6-BA87-6CBBEC059EB2}" type="datetimeFigureOut">
              <a:rPr lang="en-GB" smtClean="0"/>
              <a:pPr/>
              <a:t>03/02/2019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44CDB-96EE-4835-A5E8-58A62BE111D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6F1F8-EB0C-40A6-BA87-6CBBEC059EB2}" type="datetimeFigureOut">
              <a:rPr lang="en-GB" smtClean="0"/>
              <a:pPr/>
              <a:t>03/02/2019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44CDB-96EE-4835-A5E8-58A62BE111D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6F1F8-EB0C-40A6-BA87-6CBBEC059EB2}" type="datetimeFigureOut">
              <a:rPr lang="en-GB" smtClean="0"/>
              <a:pPr/>
              <a:t>03/02/2019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44CDB-96EE-4835-A5E8-58A62BE111D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36F1F8-EB0C-40A6-BA87-6CBBEC059EB2}" type="datetimeFigureOut">
              <a:rPr lang="en-GB" smtClean="0"/>
              <a:pPr/>
              <a:t>03/02/2019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444CDB-96EE-4835-A5E8-58A62BE111DB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 descr="CSC Powerpoint Jan 2018 - Council Logos - footer only.jp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714" y="0"/>
            <a:ext cx="9142571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4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4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4" Type="http://schemas.openxmlformats.org/officeDocument/2006/relationships/hyperlink" Target="mailto:deb.Woodward@sewaleseas.org.uk" TargetMode="External"/><Relationship Id="rId5" Type="http://schemas.openxmlformats.org/officeDocument/2006/relationships/hyperlink" Target="mailto:louise.muteham@cscjes.org.uk" TargetMode="External"/><Relationship Id="rId6" Type="http://schemas.openxmlformats.org/officeDocument/2006/relationships/hyperlink" Target="mailto:RuthThackary@gwegogledd.cymru" TargetMode="External"/><Relationship Id="rId7" Type="http://schemas.openxmlformats.org/officeDocument/2006/relationships/hyperlink" Target="mailto:EurosDavies@gwegogledd.cymru" TargetMode="External"/><Relationship Id="rId8" Type="http://schemas.openxmlformats.org/officeDocument/2006/relationships/hyperlink" Target="mailto:Dave.Barry@erw.org.uk" TargetMode="Externa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Ysgolion</a:t>
            </a:r>
            <a:r>
              <a:rPr lang="en-GB" dirty="0" smtClean="0"/>
              <a:t> </a:t>
            </a:r>
            <a:r>
              <a:rPr lang="en-GB" dirty="0" err="1" smtClean="0"/>
              <a:t>fel</a:t>
            </a:r>
            <a:r>
              <a:rPr lang="en-GB" dirty="0" smtClean="0"/>
              <a:t> </a:t>
            </a:r>
            <a:r>
              <a:rPr lang="en-GB" dirty="0" err="1" smtClean="0"/>
              <a:t>Sefydliadau</a:t>
            </a:r>
            <a:r>
              <a:rPr lang="en-GB" dirty="0" smtClean="0"/>
              <a:t> </a:t>
            </a:r>
            <a:r>
              <a:rPr lang="en-GB" dirty="0" err="1" smtClean="0"/>
              <a:t>sy’n</a:t>
            </a:r>
            <a:r>
              <a:rPr lang="en-GB" dirty="0" smtClean="0"/>
              <a:t> Dysgu (YSD)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Dull </a:t>
            </a:r>
            <a:r>
              <a:rPr lang="en-GB" dirty="0" err="1" smtClean="0"/>
              <a:t>Gwella</a:t>
            </a:r>
            <a:r>
              <a:rPr lang="en-GB" dirty="0" smtClean="0"/>
              <a:t> </a:t>
            </a:r>
            <a:r>
              <a:rPr lang="en-GB" dirty="0" err="1" smtClean="0"/>
              <a:t>Ysgolion</a:t>
            </a:r>
            <a:r>
              <a:rPr lang="en-GB" dirty="0" smtClean="0"/>
              <a:t> 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1800" y="260648"/>
            <a:ext cx="6164036" cy="586110"/>
          </a:xfr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n-GB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Ffocws</a:t>
            </a:r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sesiwn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ubtitle 6"/>
          <p:cNvSpPr>
            <a:spLocks noGrp="1"/>
          </p:cNvSpPr>
          <p:nvPr>
            <p:ph sz="half" idx="1"/>
          </p:nvPr>
        </p:nvSpPr>
        <p:spPr>
          <a:xfrm>
            <a:off x="395536" y="1484784"/>
            <a:ext cx="5722144" cy="3263504"/>
          </a:xfrm>
          <a:solidFill>
            <a:schemeClr val="bg1"/>
          </a:solidFill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endParaRPr lang="en-GB" sz="262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625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Sut</a:t>
            </a:r>
            <a:r>
              <a:rPr lang="en-GB" sz="2625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625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rydym</a:t>
            </a:r>
            <a:r>
              <a:rPr lang="en-GB" sz="2625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625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625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625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gwybod</a:t>
            </a:r>
            <a:r>
              <a:rPr lang="en-GB" sz="2625" dirty="0" smtClean="0">
                <a:latin typeface="Arial" panose="020B0604020202020204" pitchFamily="34" charset="0"/>
                <a:cs typeface="Arial" panose="020B0604020202020204" pitchFamily="34" charset="0"/>
              </a:rPr>
              <a:t> bod </a:t>
            </a:r>
            <a:r>
              <a:rPr lang="en-GB" sz="2625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ysgol</a:t>
            </a:r>
            <a:r>
              <a:rPr lang="en-GB" sz="2625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625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625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625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sefydliad</a:t>
            </a:r>
            <a:r>
              <a:rPr lang="en-GB" sz="2625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625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sy’n</a:t>
            </a:r>
            <a:r>
              <a:rPr lang="en-GB" sz="2625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625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r>
              <a:rPr lang="en-GB" sz="2625" dirty="0" smtClean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endParaRPr lang="en-GB" sz="262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62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625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Sut</a:t>
            </a:r>
            <a:r>
              <a:rPr lang="en-GB" sz="2625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625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GB" sz="2625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625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ysgolion</a:t>
            </a:r>
            <a:r>
              <a:rPr lang="en-GB" sz="2625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625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625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625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gallu</a:t>
            </a:r>
            <a:r>
              <a:rPr lang="en-GB" sz="2625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625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dod</a:t>
            </a:r>
            <a:r>
              <a:rPr lang="en-GB" sz="2625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625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625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625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sefydliadau</a:t>
            </a:r>
            <a:r>
              <a:rPr lang="en-GB" sz="2625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625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sy’n</a:t>
            </a:r>
            <a:r>
              <a:rPr lang="en-GB" sz="2625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625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r>
              <a:rPr lang="en-GB" sz="2625" dirty="0" smtClean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</a:p>
          <a:p>
            <a:endParaRPr lang="en-GB" sz="2625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625" dirty="0" smtClean="0">
                <a:latin typeface="Arial" panose="020B0604020202020204" pitchFamily="34" charset="0"/>
                <a:cs typeface="Arial" panose="020B0604020202020204" pitchFamily="34" charset="0"/>
              </a:rPr>
              <a:t>Beth </a:t>
            </a:r>
            <a:r>
              <a:rPr lang="en-GB" sz="2625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sydd</a:t>
            </a:r>
            <a:r>
              <a:rPr lang="en-GB" sz="2625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625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angen</a:t>
            </a:r>
            <a:r>
              <a:rPr lang="en-GB" sz="2625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625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2625" dirty="0" smtClean="0">
                <a:latin typeface="Arial" panose="020B0604020202020204" pitchFamily="34" charset="0"/>
                <a:cs typeface="Arial" panose="020B0604020202020204" pitchFamily="34" charset="0"/>
              </a:rPr>
              <a:t> mi </a:t>
            </a:r>
            <a:r>
              <a:rPr lang="en-GB" sz="2625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sz="2625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625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wybod</a:t>
            </a:r>
            <a:r>
              <a:rPr lang="en-GB" sz="2625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2625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sz="2625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625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ddeall</a:t>
            </a:r>
            <a:r>
              <a:rPr lang="en-GB" sz="2625" dirty="0" smtClean="0"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GB" sz="2625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625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625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gallu</a:t>
            </a:r>
            <a:r>
              <a:rPr lang="en-GB" sz="2625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625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sz="2625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625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wneud</a:t>
            </a:r>
            <a:r>
              <a:rPr lang="en-GB" sz="2625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625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nesaf</a:t>
            </a:r>
            <a:r>
              <a:rPr lang="en-GB" sz="2625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625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625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625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fy</a:t>
            </a:r>
            <a:r>
              <a:rPr lang="en-GB" sz="2625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625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ysgol</a:t>
            </a:r>
            <a:r>
              <a:rPr lang="en-GB" sz="2625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625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2625" dirty="0" smtClean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670822"/>
            <a:ext cx="1894977" cy="2891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1367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Un </a:t>
            </a:r>
            <a:r>
              <a:rPr lang="en-GB" dirty="0" err="1" smtClean="0"/>
              <a:t>daith</a:t>
            </a:r>
            <a:r>
              <a:rPr lang="en-GB" dirty="0" smtClean="0"/>
              <a:t> </a:t>
            </a:r>
            <a:r>
              <a:rPr lang="en-GB" dirty="0" err="1" smtClean="0"/>
              <a:t>tuag</a:t>
            </a:r>
            <a:r>
              <a:rPr lang="en-GB" dirty="0" smtClean="0"/>
              <a:t> at </a:t>
            </a:r>
            <a:r>
              <a:rPr lang="en-GB" dirty="0" err="1" smtClean="0"/>
              <a:t>ddiwygio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3495" y="1484784"/>
            <a:ext cx="4040505" cy="4515966"/>
          </a:xfrm>
          <a:prstGeom prst="rect">
            <a:avLst/>
          </a:prstGeom>
        </p:spPr>
      </p:pic>
      <p:sp>
        <p:nvSpPr>
          <p:cNvPr id="5" name="Content Placeholder 2"/>
          <p:cNvSpPr>
            <a:spLocks noGrp="1"/>
          </p:cNvSpPr>
          <p:nvPr>
            <p:ph sz="half" idx="1"/>
          </p:nvPr>
        </p:nvSpPr>
        <p:spPr>
          <a:xfrm>
            <a:off x="251520" y="1052736"/>
            <a:ext cx="6336704" cy="3700733"/>
          </a:xfrm>
        </p:spPr>
        <p:txBody>
          <a:bodyPr>
            <a:noAutofit/>
          </a:bodyPr>
          <a:lstStyle/>
          <a:p>
            <a:r>
              <a:rPr lang="en-US" sz="2000" dirty="0" err="1" smtClean="0">
                <a:latin typeface="Arial" charset="0"/>
                <a:ea typeface="Arial" charset="0"/>
                <a:cs typeface="Arial" charset="0"/>
              </a:rPr>
              <a:t>Cwricwlwm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dirty="0" err="1" smtClean="0">
                <a:latin typeface="Arial" charset="0"/>
                <a:ea typeface="Arial" charset="0"/>
                <a:cs typeface="Arial" charset="0"/>
              </a:rPr>
              <a:t>newydd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dirty="0" err="1" smtClean="0">
                <a:latin typeface="Arial" charset="0"/>
                <a:ea typeface="Arial" charset="0"/>
                <a:cs typeface="Arial" charset="0"/>
              </a:rPr>
              <a:t>i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dirty="0" err="1" smtClean="0">
                <a:latin typeface="Arial" charset="0"/>
                <a:ea typeface="Arial" charset="0"/>
                <a:cs typeface="Arial" charset="0"/>
              </a:rPr>
              <a:t>Gymru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</a:t>
            </a:r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Dull </a:t>
            </a:r>
            <a:r>
              <a:rPr lang="en-US" sz="2000" dirty="0" err="1" smtClean="0">
                <a:latin typeface="Arial" charset="0"/>
                <a:ea typeface="Arial" charset="0"/>
                <a:cs typeface="Arial" charset="0"/>
              </a:rPr>
              <a:t>cenedlaethol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dirty="0" err="1" smtClean="0">
                <a:latin typeface="Arial" charset="0"/>
                <a:ea typeface="Arial" charset="0"/>
                <a:cs typeface="Arial" charset="0"/>
              </a:rPr>
              <a:t>newydd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o ran 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Dysgu </a:t>
            </a:r>
            <a:r>
              <a:rPr lang="en-US" sz="2000" b="1" dirty="0" err="1" smtClean="0">
                <a:latin typeface="Arial" charset="0"/>
                <a:ea typeface="Arial" charset="0"/>
                <a:cs typeface="Arial" charset="0"/>
              </a:rPr>
              <a:t>Proffesiynol</a:t>
            </a:r>
            <a:endParaRPr lang="en-US" sz="2000" b="1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sz="2000" dirty="0" err="1" smtClean="0">
                <a:latin typeface="Arial" charset="0"/>
                <a:ea typeface="Arial" charset="0"/>
                <a:cs typeface="Arial" charset="0"/>
              </a:rPr>
              <a:t>Cynnydd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o ran </a:t>
            </a:r>
            <a:r>
              <a:rPr lang="en-US" sz="2000" b="1" dirty="0" err="1" smtClean="0">
                <a:latin typeface="Arial" charset="0"/>
                <a:ea typeface="Arial" charset="0"/>
                <a:cs typeface="Arial" charset="0"/>
              </a:rPr>
              <a:t>gwaith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b="1" dirty="0" err="1" smtClean="0">
                <a:latin typeface="Arial" charset="0"/>
                <a:ea typeface="Arial" charset="0"/>
                <a:cs typeface="Arial" charset="0"/>
              </a:rPr>
              <a:t>ysgol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b="1" dirty="0" err="1" smtClean="0">
                <a:latin typeface="Arial" charset="0"/>
                <a:ea typeface="Arial" charset="0"/>
                <a:cs typeface="Arial" charset="0"/>
              </a:rPr>
              <a:t>i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b="1" dirty="0" err="1" smtClean="0">
                <a:latin typeface="Arial" charset="0"/>
                <a:ea typeface="Arial" charset="0"/>
                <a:cs typeface="Arial" charset="0"/>
              </a:rPr>
              <a:t>ysgol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 </a:t>
            </a:r>
            <a:endParaRPr lang="en-US" sz="2000" b="1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sz="2000" b="1" dirty="0" err="1" smtClean="0">
                <a:latin typeface="Arial" charset="0"/>
                <a:ea typeface="Arial" charset="0"/>
                <a:cs typeface="Arial" charset="0"/>
              </a:rPr>
              <a:t>Diwygio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 ADY 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a </a:t>
            </a:r>
            <a:r>
              <a:rPr lang="en-US" sz="2000" dirty="0" err="1" smtClean="0">
                <a:latin typeface="Arial" charset="0"/>
                <a:ea typeface="Arial" charset="0"/>
                <a:cs typeface="Arial" charset="0"/>
              </a:rPr>
              <a:t>ffocws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dirty="0" err="1" smtClean="0">
                <a:latin typeface="Arial" charset="0"/>
                <a:ea typeface="Arial" charset="0"/>
                <a:cs typeface="Arial" charset="0"/>
              </a:rPr>
              <a:t>ar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b="1" dirty="0" err="1" smtClean="0">
                <a:latin typeface="Arial" charset="0"/>
                <a:ea typeface="Arial" charset="0"/>
                <a:cs typeface="Arial" charset="0"/>
              </a:rPr>
              <a:t>Degwch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 a </a:t>
            </a:r>
            <a:r>
              <a:rPr lang="en-US" sz="2000" b="1" dirty="0" err="1" smtClean="0">
                <a:latin typeface="Arial" charset="0"/>
                <a:ea typeface="Arial" charset="0"/>
                <a:cs typeface="Arial" charset="0"/>
              </a:rPr>
              <a:t>Lles</a:t>
            </a:r>
            <a:endParaRPr lang="en-US" sz="2000" b="1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sz="2000" dirty="0" err="1" smtClean="0">
                <a:latin typeface="Arial" charset="0"/>
                <a:ea typeface="Arial" charset="0"/>
                <a:cs typeface="Arial" charset="0"/>
              </a:rPr>
              <a:t>Datblygu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b="1" dirty="0" err="1" smtClean="0">
                <a:latin typeface="Arial" charset="0"/>
                <a:ea typeface="Arial" charset="0"/>
                <a:cs typeface="Arial" charset="0"/>
              </a:rPr>
              <a:t>Fframwaith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b="1" dirty="0" err="1" smtClean="0">
                <a:latin typeface="Arial" charset="0"/>
                <a:ea typeface="Arial" charset="0"/>
                <a:cs typeface="Arial" charset="0"/>
              </a:rPr>
              <a:t>Asesu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 ac </a:t>
            </a:r>
            <a:r>
              <a:rPr lang="en-US" sz="2000" b="1" dirty="0" err="1" smtClean="0">
                <a:latin typeface="Arial" charset="0"/>
                <a:ea typeface="Arial" charset="0"/>
                <a:cs typeface="Arial" charset="0"/>
              </a:rPr>
              <a:t>Arfarnu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dirty="0" err="1" smtClean="0">
                <a:latin typeface="Arial" charset="0"/>
                <a:ea typeface="Arial" charset="0"/>
                <a:cs typeface="Arial" charset="0"/>
              </a:rPr>
              <a:t>newydd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(</a:t>
            </a:r>
            <a:r>
              <a:rPr lang="en-US" sz="2000" dirty="0" err="1" smtClean="0">
                <a:latin typeface="Arial" charset="0"/>
                <a:ea typeface="Arial" charset="0"/>
                <a:cs typeface="Arial" charset="0"/>
              </a:rPr>
              <a:t>gan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dirty="0" err="1" smtClean="0">
                <a:latin typeface="Arial" charset="0"/>
                <a:ea typeface="Arial" charset="0"/>
                <a:cs typeface="Arial" charset="0"/>
              </a:rPr>
              <a:t>gynnwys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dirty="0" err="1" smtClean="0">
                <a:latin typeface="Arial" charset="0"/>
                <a:ea typeface="Arial" charset="0"/>
                <a:cs typeface="Arial" charset="0"/>
              </a:rPr>
              <a:t>diwygiadau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dirty="0" err="1" smtClean="0">
                <a:latin typeface="Arial" charset="0"/>
                <a:ea typeface="Arial" charset="0"/>
                <a:cs typeface="Arial" charset="0"/>
              </a:rPr>
              <a:t>i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dirty="0" err="1" smtClean="0">
                <a:latin typeface="Arial" charset="0"/>
                <a:ea typeface="Arial" charset="0"/>
                <a:cs typeface="Arial" charset="0"/>
              </a:rPr>
              <a:t>arolygiad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dirty="0" err="1" smtClean="0">
                <a:latin typeface="Arial" charset="0"/>
                <a:ea typeface="Arial" charset="0"/>
                <a:cs typeface="Arial" charset="0"/>
              </a:rPr>
              <a:t>ysgolion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)</a:t>
            </a:r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sz="2000" dirty="0" err="1" smtClean="0">
                <a:latin typeface="Arial" charset="0"/>
                <a:ea typeface="Arial" charset="0"/>
                <a:cs typeface="Arial" charset="0"/>
              </a:rPr>
              <a:t>Diwygio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dirty="0" err="1" smtClean="0">
                <a:latin typeface="Arial" charset="0"/>
                <a:ea typeface="Arial" charset="0"/>
                <a:cs typeface="Arial" charset="0"/>
              </a:rPr>
              <a:t>darpariaeth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b="1" dirty="0" err="1" smtClean="0">
                <a:latin typeface="Arial" charset="0"/>
                <a:ea typeface="Arial" charset="0"/>
                <a:cs typeface="Arial" charset="0"/>
              </a:rPr>
              <a:t>Addysg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b="1" dirty="0" err="1" smtClean="0">
                <a:latin typeface="Arial" charset="0"/>
                <a:ea typeface="Arial" charset="0"/>
                <a:cs typeface="Arial" charset="0"/>
              </a:rPr>
              <a:t>Gychwynnol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b="1" dirty="0" err="1" smtClean="0">
                <a:latin typeface="Arial" charset="0"/>
                <a:ea typeface="Arial" charset="0"/>
                <a:cs typeface="Arial" charset="0"/>
              </a:rPr>
              <a:t>Athrawon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 </a:t>
            </a:r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sz="2000" dirty="0" err="1" smtClean="0">
                <a:latin typeface="Arial" charset="0"/>
                <a:ea typeface="Arial" charset="0"/>
                <a:cs typeface="Arial" charset="0"/>
              </a:rPr>
              <a:t>Sefydlu’r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b="1" dirty="0" err="1" smtClean="0">
                <a:latin typeface="Arial" charset="0"/>
                <a:ea typeface="Arial" charset="0"/>
                <a:cs typeface="Arial" charset="0"/>
              </a:rPr>
              <a:t>Academi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b="1" dirty="0" err="1" smtClean="0">
                <a:latin typeface="Arial" charset="0"/>
                <a:ea typeface="Arial" charset="0"/>
                <a:cs typeface="Arial" charset="0"/>
              </a:rPr>
              <a:t>Genedlaethol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b="1" dirty="0" err="1" smtClean="0">
                <a:latin typeface="Arial" charset="0"/>
                <a:ea typeface="Arial" charset="0"/>
                <a:cs typeface="Arial" charset="0"/>
              </a:rPr>
              <a:t>ar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b="1" dirty="0" err="1" smtClean="0">
                <a:latin typeface="Arial" charset="0"/>
                <a:ea typeface="Arial" charset="0"/>
                <a:cs typeface="Arial" charset="0"/>
              </a:rPr>
              <a:t>gyfer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b="1" dirty="0" err="1" smtClean="0">
                <a:latin typeface="Arial" charset="0"/>
                <a:ea typeface="Arial" charset="0"/>
                <a:cs typeface="Arial" charset="0"/>
              </a:rPr>
              <a:t>Arweinyddiaeth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b="1" dirty="0" err="1" smtClean="0">
                <a:latin typeface="Arial" charset="0"/>
                <a:ea typeface="Arial" charset="0"/>
                <a:cs typeface="Arial" charset="0"/>
              </a:rPr>
              <a:t>Addysgol</a:t>
            </a:r>
            <a:endParaRPr lang="en-US" sz="2000" b="1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sz="2000" b="1" dirty="0" err="1" smtClean="0">
                <a:latin typeface="Arial" charset="0"/>
                <a:ea typeface="Arial" charset="0"/>
                <a:cs typeface="Arial" charset="0"/>
              </a:rPr>
              <a:t>Safonau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b="1" dirty="0" err="1" smtClean="0">
                <a:latin typeface="Arial" charset="0"/>
                <a:ea typeface="Arial" charset="0"/>
                <a:cs typeface="Arial" charset="0"/>
              </a:rPr>
              <a:t>Proffesiynol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b="1" dirty="0" err="1" smtClean="0">
                <a:latin typeface="Arial" charset="0"/>
                <a:ea typeface="Arial" charset="0"/>
                <a:cs typeface="Arial" charset="0"/>
              </a:rPr>
              <a:t>newydd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b="1" dirty="0" err="1" smtClean="0">
                <a:latin typeface="Arial" charset="0"/>
                <a:ea typeface="Arial" charset="0"/>
                <a:cs typeface="Arial" charset="0"/>
              </a:rPr>
              <a:t>ar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b="1" dirty="0" err="1" smtClean="0">
                <a:latin typeface="Arial" charset="0"/>
                <a:ea typeface="Arial" charset="0"/>
                <a:cs typeface="Arial" charset="0"/>
              </a:rPr>
              <a:t>gyfer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b="1" dirty="0" err="1" smtClean="0">
                <a:latin typeface="Arial" charset="0"/>
                <a:ea typeface="Arial" charset="0"/>
                <a:cs typeface="Arial" charset="0"/>
              </a:rPr>
              <a:t>Addysgu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 ac </a:t>
            </a:r>
            <a:r>
              <a:rPr lang="en-US" sz="2000" b="1" dirty="0" err="1" smtClean="0">
                <a:latin typeface="Arial" charset="0"/>
                <a:ea typeface="Arial" charset="0"/>
                <a:cs typeface="Arial" charset="0"/>
              </a:rPr>
              <a:t>Arweinyddiaeth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 </a:t>
            </a:r>
            <a:endParaRPr lang="en-US" sz="2000" b="1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sz="2000" dirty="0" err="1" smtClean="0">
                <a:latin typeface="Arial" charset="0"/>
                <a:ea typeface="Arial" charset="0"/>
                <a:cs typeface="Arial" charset="0"/>
              </a:rPr>
              <a:t>Ysgolion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dirty="0" err="1" smtClean="0">
                <a:latin typeface="Arial" charset="0"/>
                <a:ea typeface="Arial" charset="0"/>
                <a:cs typeface="Arial" charset="0"/>
              </a:rPr>
              <a:t>i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dirty="0" err="1" smtClean="0">
                <a:latin typeface="Arial" charset="0"/>
                <a:ea typeface="Arial" charset="0"/>
                <a:cs typeface="Arial" charset="0"/>
              </a:rPr>
              <a:t>gael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dirty="0" err="1" smtClean="0">
                <a:latin typeface="Arial" charset="0"/>
                <a:ea typeface="Arial" charset="0"/>
                <a:cs typeface="Arial" charset="0"/>
              </a:rPr>
              <a:t>eu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had-</a:t>
            </a:r>
            <a:r>
              <a:rPr lang="en-US" sz="2000" dirty="0" err="1" smtClean="0">
                <a:latin typeface="Arial" charset="0"/>
                <a:ea typeface="Arial" charset="0"/>
                <a:cs typeface="Arial" charset="0"/>
              </a:rPr>
              <a:t>drefnu’n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b="1" dirty="0" err="1" smtClean="0">
                <a:latin typeface="Arial" charset="0"/>
                <a:ea typeface="Arial" charset="0"/>
                <a:cs typeface="Arial" charset="0"/>
              </a:rPr>
              <a:t>Sefydliadau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b="1" dirty="0" err="1" smtClean="0">
                <a:latin typeface="Arial" charset="0"/>
                <a:ea typeface="Arial" charset="0"/>
                <a:cs typeface="Arial" charset="0"/>
              </a:rPr>
              <a:t>sy’n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 Dysgu   </a:t>
            </a:r>
            <a:endParaRPr lang="en-US" sz="2000" b="1" dirty="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69736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6017" y="260648"/>
            <a:ext cx="8066178" cy="634082"/>
          </a:xfrm>
        </p:spPr>
        <p:txBody>
          <a:bodyPr>
            <a:normAutofit fontScale="90000"/>
          </a:bodyPr>
          <a:lstStyle/>
          <a:p>
            <a:r>
              <a:rPr lang="en-GB" b="0" dirty="0" err="1" smtClean="0"/>
              <a:t>Cenhadaeth</a:t>
            </a:r>
            <a:r>
              <a:rPr lang="en-GB" b="0" dirty="0" smtClean="0"/>
              <a:t> </a:t>
            </a:r>
            <a:r>
              <a:rPr lang="en-GB" b="0" dirty="0" err="1" smtClean="0"/>
              <a:t>ein</a:t>
            </a:r>
            <a:r>
              <a:rPr lang="en-GB" b="0" dirty="0" smtClean="0"/>
              <a:t> </a:t>
            </a:r>
            <a:r>
              <a:rPr lang="en-GB" b="0" dirty="0" err="1" smtClean="0"/>
              <a:t>Cenedl</a:t>
            </a:r>
            <a:r>
              <a:rPr lang="en-GB" b="0" dirty="0" smtClean="0"/>
              <a:t> ac SLO</a:t>
            </a:r>
            <a:endParaRPr lang="en-GB" b="0" dirty="0"/>
          </a:p>
        </p:txBody>
      </p:sp>
      <p:sp>
        <p:nvSpPr>
          <p:cNvPr id="4" name="Rectangle 3"/>
          <p:cNvSpPr/>
          <p:nvPr/>
        </p:nvSpPr>
        <p:spPr>
          <a:xfrm>
            <a:off x="586017" y="1621244"/>
            <a:ext cx="5570159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/>
              <a:t>Mae </a:t>
            </a:r>
            <a:r>
              <a:rPr lang="en-GB" sz="2800" dirty="0" err="1" smtClean="0"/>
              <a:t>gan</a:t>
            </a:r>
            <a:r>
              <a:rPr lang="en-GB" sz="2800" dirty="0" smtClean="0"/>
              <a:t> </a:t>
            </a:r>
            <a:r>
              <a:rPr lang="en-GB" sz="2800" dirty="0" err="1" smtClean="0"/>
              <a:t>Gymru</a:t>
            </a:r>
            <a:r>
              <a:rPr lang="en-GB" sz="2800" dirty="0" smtClean="0"/>
              <a:t> </a:t>
            </a:r>
            <a:r>
              <a:rPr lang="en-GB" sz="2800" dirty="0" err="1" smtClean="0"/>
              <a:t>uchelgais</a:t>
            </a:r>
            <a:r>
              <a:rPr lang="en-GB" sz="2800" dirty="0" smtClean="0"/>
              <a:t> bod </a:t>
            </a:r>
            <a:r>
              <a:rPr lang="en-GB" sz="2800" dirty="0" err="1" smtClean="0"/>
              <a:t>pob</a:t>
            </a:r>
            <a:r>
              <a:rPr lang="en-GB" sz="2800" dirty="0" smtClean="0"/>
              <a:t> </a:t>
            </a:r>
            <a:r>
              <a:rPr lang="en-GB" sz="2800" dirty="0" err="1" smtClean="0"/>
              <a:t>ysgol</a:t>
            </a:r>
            <a:r>
              <a:rPr lang="en-GB" sz="2800" dirty="0" smtClean="0"/>
              <a:t> </a:t>
            </a:r>
            <a:r>
              <a:rPr lang="en-GB" sz="2800" dirty="0" err="1" smtClean="0"/>
              <a:t>yn</a:t>
            </a:r>
            <a:r>
              <a:rPr lang="en-GB" sz="2800" dirty="0" smtClean="0"/>
              <a:t> </a:t>
            </a:r>
            <a:r>
              <a:rPr lang="en-GB" sz="2800" dirty="0" err="1" smtClean="0"/>
              <a:t>datblygu’n</a:t>
            </a:r>
            <a:r>
              <a:rPr lang="en-GB" sz="2800" dirty="0" smtClean="0"/>
              <a:t> </a:t>
            </a:r>
            <a:r>
              <a:rPr lang="en-GB" sz="2800" dirty="0" err="1" smtClean="0"/>
              <a:t>sefydliad</a:t>
            </a:r>
            <a:r>
              <a:rPr lang="en-GB" sz="2800" dirty="0" smtClean="0"/>
              <a:t> </a:t>
            </a:r>
            <a:r>
              <a:rPr lang="en-GB" sz="2800" dirty="0" err="1" smtClean="0"/>
              <a:t>sy’n</a:t>
            </a:r>
            <a:r>
              <a:rPr lang="en-GB" sz="2800" dirty="0" smtClean="0"/>
              <a:t> </a:t>
            </a:r>
            <a:r>
              <a:rPr lang="en-GB" sz="2800" dirty="0" err="1" smtClean="0"/>
              <a:t>dysgu</a:t>
            </a:r>
            <a:r>
              <a:rPr lang="en-GB" sz="2800" dirty="0" smtClean="0"/>
              <a:t>, </a:t>
            </a:r>
            <a:r>
              <a:rPr lang="en-GB" sz="2800" dirty="0" err="1" smtClean="0"/>
              <a:t>gan</a:t>
            </a:r>
            <a:r>
              <a:rPr lang="en-GB" sz="2800" dirty="0" smtClean="0"/>
              <a:t> </a:t>
            </a:r>
            <a:r>
              <a:rPr lang="en-GB" sz="2800" dirty="0" err="1" smtClean="0"/>
              <a:t>gadw</a:t>
            </a:r>
            <a:r>
              <a:rPr lang="en-GB" sz="2800" dirty="0" smtClean="0"/>
              <a:t> at </a:t>
            </a:r>
            <a:r>
              <a:rPr lang="en-GB" sz="2800" dirty="0" err="1" smtClean="0"/>
              <a:t>egwyddorion</a:t>
            </a:r>
            <a:r>
              <a:rPr lang="en-GB" sz="2800" dirty="0" smtClean="0"/>
              <a:t> </a:t>
            </a:r>
            <a:r>
              <a:rPr lang="en-GB" sz="2800" dirty="0" err="1" smtClean="0"/>
              <a:t>yr</a:t>
            </a:r>
            <a:r>
              <a:rPr lang="en-GB" sz="2800" dirty="0" smtClean="0"/>
              <a:t> OECD. Mae </a:t>
            </a:r>
            <a:r>
              <a:rPr lang="en-GB" sz="2800" dirty="0" err="1" smtClean="0"/>
              <a:t>gan</a:t>
            </a:r>
            <a:r>
              <a:rPr lang="en-GB" sz="2800" dirty="0" smtClean="0"/>
              <a:t> </a:t>
            </a:r>
            <a:r>
              <a:rPr lang="en-GB" sz="2800" dirty="0" err="1" smtClean="0"/>
              <a:t>ysgolion</a:t>
            </a:r>
            <a:r>
              <a:rPr lang="en-GB" sz="2800" dirty="0" smtClean="0"/>
              <a:t> </a:t>
            </a:r>
            <a:r>
              <a:rPr lang="en-GB" sz="2800" dirty="0" err="1" smtClean="0"/>
              <a:t>sy’n</a:t>
            </a:r>
            <a:r>
              <a:rPr lang="en-GB" sz="2800" dirty="0" smtClean="0"/>
              <a:t> </a:t>
            </a:r>
            <a:r>
              <a:rPr lang="en-GB" sz="2800" dirty="0" err="1" smtClean="0"/>
              <a:t>sefydliadau</a:t>
            </a:r>
            <a:r>
              <a:rPr lang="en-GB" sz="2800" dirty="0" smtClean="0"/>
              <a:t> </a:t>
            </a:r>
            <a:r>
              <a:rPr lang="en-GB" sz="2800" dirty="0" err="1" smtClean="0"/>
              <a:t>sy’n</a:t>
            </a:r>
            <a:r>
              <a:rPr lang="en-GB" sz="2800" dirty="0" smtClean="0"/>
              <a:t> </a:t>
            </a:r>
            <a:r>
              <a:rPr lang="en-GB" sz="2800" dirty="0" err="1" smtClean="0"/>
              <a:t>dysgu</a:t>
            </a:r>
            <a:r>
              <a:rPr lang="en-GB" sz="2800" dirty="0" smtClean="0"/>
              <a:t> </a:t>
            </a:r>
            <a:r>
              <a:rPr lang="en-GB" sz="2800" dirty="0" err="1" smtClean="0"/>
              <a:t>gapasiti</a:t>
            </a:r>
            <a:r>
              <a:rPr lang="en-GB" sz="2800" dirty="0" smtClean="0"/>
              <a:t> </a:t>
            </a:r>
            <a:r>
              <a:rPr lang="en-GB" sz="2800" dirty="0" err="1" smtClean="0"/>
              <a:t>i</a:t>
            </a:r>
            <a:r>
              <a:rPr lang="en-GB" sz="2800" dirty="0" smtClean="0"/>
              <a:t> </a:t>
            </a:r>
            <a:r>
              <a:rPr lang="en-GB" sz="2800" dirty="0" err="1" smtClean="0"/>
              <a:t>addasu’n</a:t>
            </a:r>
            <a:r>
              <a:rPr lang="en-GB" sz="2800" dirty="0" smtClean="0"/>
              <a:t> gyflymach ac </a:t>
            </a:r>
            <a:r>
              <a:rPr lang="en-GB" sz="2800" dirty="0" err="1" smtClean="0"/>
              <a:t>archwilio</a:t>
            </a:r>
            <a:r>
              <a:rPr lang="en-GB" sz="2800" dirty="0" smtClean="0"/>
              <a:t> </a:t>
            </a:r>
            <a:r>
              <a:rPr lang="en-GB" sz="2800" dirty="0" err="1" smtClean="0"/>
              <a:t>dulliau</a:t>
            </a:r>
            <a:r>
              <a:rPr lang="en-GB" sz="2800" dirty="0" smtClean="0"/>
              <a:t> </a:t>
            </a:r>
            <a:r>
              <a:rPr lang="en-GB" sz="2800" dirty="0" err="1" smtClean="0"/>
              <a:t>newydd</a:t>
            </a:r>
            <a:r>
              <a:rPr lang="en-GB" sz="2800" dirty="0" smtClean="0"/>
              <a:t>, </a:t>
            </a:r>
            <a:r>
              <a:rPr lang="en-GB" sz="2800" dirty="0" err="1" smtClean="0"/>
              <a:t>gyda</a:t>
            </a:r>
            <a:r>
              <a:rPr lang="en-GB" sz="2800" dirty="0" smtClean="0"/>
              <a:t> </a:t>
            </a:r>
            <a:r>
              <a:rPr lang="en-GB" sz="2800" dirty="0" err="1" smtClean="0"/>
              <a:t>modd</a:t>
            </a:r>
            <a:r>
              <a:rPr lang="en-GB" sz="2800" dirty="0" smtClean="0"/>
              <a:t> o </a:t>
            </a:r>
            <a:r>
              <a:rPr lang="en-GB" sz="2800" dirty="0" err="1" smtClean="0"/>
              <a:t>wella</a:t>
            </a:r>
            <a:r>
              <a:rPr lang="en-GB" sz="2800" dirty="0" smtClean="0"/>
              <a:t> </a:t>
            </a:r>
            <a:r>
              <a:rPr lang="en-GB" sz="2800" dirty="0" err="1" smtClean="0"/>
              <a:t>dysgu</a:t>
            </a:r>
            <a:r>
              <a:rPr lang="en-GB" sz="2800" dirty="0" smtClean="0"/>
              <a:t> a </a:t>
            </a:r>
            <a:r>
              <a:rPr lang="en-GB" sz="2800" dirty="0" err="1" smtClean="0"/>
              <a:t>deilliannau</a:t>
            </a:r>
            <a:r>
              <a:rPr lang="en-GB" sz="2800" dirty="0" smtClean="0"/>
              <a:t> </a:t>
            </a:r>
            <a:r>
              <a:rPr lang="en-GB" sz="2800" dirty="0" err="1"/>
              <a:t>i</a:t>
            </a:r>
            <a:r>
              <a:rPr lang="en-GB" sz="2800" dirty="0" err="1" smtClean="0"/>
              <a:t>’w</a:t>
            </a:r>
            <a:r>
              <a:rPr lang="en-GB" sz="2800" dirty="0" smtClean="0"/>
              <a:t> </a:t>
            </a:r>
            <a:r>
              <a:rPr lang="en-GB" sz="2800" dirty="0" err="1" smtClean="0"/>
              <a:t>holl</a:t>
            </a:r>
            <a:r>
              <a:rPr lang="en-GB" sz="2800" dirty="0" smtClean="0"/>
              <a:t> </a:t>
            </a:r>
            <a:r>
              <a:rPr lang="en-GB" sz="2800" dirty="0" err="1" smtClean="0"/>
              <a:t>ddysgwyr</a:t>
            </a:r>
            <a:r>
              <a:rPr lang="en-GB" sz="2800" dirty="0" smtClean="0"/>
              <a:t>.</a:t>
            </a:r>
            <a:endParaRPr lang="en-GB" sz="2800" dirty="0"/>
          </a:p>
          <a:p>
            <a:endParaRPr lang="en-GB" sz="2800" dirty="0"/>
          </a:p>
          <a:p>
            <a:endParaRPr lang="en-GB" sz="2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6176" y="1621244"/>
            <a:ext cx="2526171" cy="3568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3725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3017" y="116632"/>
            <a:ext cx="7434127" cy="634082"/>
          </a:xfrm>
        </p:spPr>
        <p:txBody>
          <a:bodyPr>
            <a:normAutofit fontScale="90000"/>
          </a:bodyPr>
          <a:lstStyle/>
          <a:p>
            <a:r>
              <a:rPr lang="en-GB" b="0" dirty="0" smtClean="0"/>
              <a:t>Pam?</a:t>
            </a:r>
            <a:endParaRPr lang="en-GB" b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312" y="1484784"/>
            <a:ext cx="8229600" cy="4464496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Pam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angen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ysgolion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ddatblygu’n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sefydliadau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effeithiol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0" indent="0">
              <a:buNone/>
            </a:pPr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Cwricwlwm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newydd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Gymru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Bydd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angen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ymdrech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gydunol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mewn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llawer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achosion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bydd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golygu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bod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angen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athrawon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, staff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cymorth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addysgu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arweinwyr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eraill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wella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a/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neu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ennill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sgiliau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newydd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ddatblygu’r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cwricwlwm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newydd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Mae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datblygu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diwylliant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sy’n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ffynnu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mewn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ysgolion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yng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Nghymru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rhannau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eraill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o’r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system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addysg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hanfodol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er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mwyn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gweithredu’r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cwricwlwm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llwyddiannus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y pen draw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wireddu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gweledigaeth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dysgwr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mewn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ysgolion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yng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Nghymru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2812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Pam?</a:t>
            </a:r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xmlns="" id="{47711153-00B2-4D3C-9F01-9E03B142AA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Mae </a:t>
            </a:r>
            <a:r>
              <a:rPr lang="en-GB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tystiolaeth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ymchwil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rhyngwladol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dangos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Perthynas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gadarnhaol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rhwng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SLO a </a:t>
            </a:r>
            <a:r>
              <a:rPr lang="en-GB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deilliannau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staff </a:t>
            </a:r>
            <a:r>
              <a:rPr lang="en-GB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fel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mwynhau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swyddi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hunan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effeithiolrwydd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parodrwydd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gyfer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newid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arbrofi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GB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e.e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Schechter 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Mowafaq, 2012; Silins, </a:t>
            </a:r>
            <a:r>
              <a:rPr lang="en-GB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Mulford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Zarins, 2002; Chang 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Lee, 2007; </a:t>
            </a:r>
            <a:r>
              <a:rPr lang="en-GB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Erdem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İlğan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ac 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Uçar, 2014)</a:t>
            </a:r>
          </a:p>
          <a:p>
            <a:r>
              <a:rPr lang="en-GB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Mae’r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deilliannau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staff </a:t>
            </a:r>
            <a:r>
              <a:rPr lang="en-GB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hyn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cydfynd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â </a:t>
            </a:r>
            <a:r>
              <a:rPr lang="en-GB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deilliannau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gwell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gan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fyfyrwyr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GB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e.e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Caprara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 et al., 2006; </a:t>
            </a:r>
            <a:r>
              <a:rPr lang="en-GB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Klassen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Chiu, 2010)</a:t>
            </a:r>
          </a:p>
          <a:p>
            <a:r>
              <a:rPr lang="en-GB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Perthynas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gadarnhaol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rhwng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SLO a </a:t>
            </a:r>
            <a:r>
              <a:rPr lang="en-GB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deilliannau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myfyrwyr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GB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e.e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Abdul-Haqq, 1998; Silins, </a:t>
            </a:r>
            <a:r>
              <a:rPr lang="en-GB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Mulford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Zarins, 2002, 2004)</a:t>
            </a:r>
          </a:p>
          <a:p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0618401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2123901" y="124991"/>
            <a:ext cx="6879671" cy="857250"/>
          </a:xfrm>
        </p:spPr>
        <p:txBody>
          <a:bodyPr>
            <a:normAutofit/>
          </a:bodyPr>
          <a:lstStyle/>
          <a:p>
            <a:r>
              <a:rPr lang="en-GB" alt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Ysgolion</a:t>
            </a:r>
            <a:r>
              <a:rPr lang="en-GB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yng</a:t>
            </a:r>
            <a:r>
              <a:rPr lang="en-GB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Nghymru</a:t>
            </a:r>
            <a:r>
              <a:rPr lang="en-GB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fel</a:t>
            </a:r>
            <a:r>
              <a:rPr lang="en-GB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Sefydliadau</a:t>
            </a:r>
            <a:r>
              <a:rPr lang="en-GB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sy’n</a:t>
            </a:r>
            <a:r>
              <a:rPr lang="en-GB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Dysgu</a:t>
            </a:r>
            <a:endParaRPr lang="en-GB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 rot="10800000" flipV="1">
            <a:off x="4269251" y="1322319"/>
            <a:ext cx="473432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Mae’r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model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canolbwyntio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wireddu’r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saith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dimensiwn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sy’n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amlygu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beth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ysgol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anelu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ato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a’r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prosesau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mae’n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dilyn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fod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sefydliad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sy’n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Mae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pob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dimensiwn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ganolog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i’r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pedwar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diben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gyda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lles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wrth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hyn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oll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</p:txBody>
      </p:sp>
      <p:sp>
        <p:nvSpPr>
          <p:cNvPr id="3" name="Rectangle 2"/>
          <p:cNvSpPr/>
          <p:nvPr/>
        </p:nvSpPr>
        <p:spPr>
          <a:xfrm>
            <a:off x="4269251" y="3799938"/>
            <a:ext cx="44946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Mae SLO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darparu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dull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lle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ysgolion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gallu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hunanarfarnu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erbyn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saith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dimensiwn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fel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rhan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integredig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o’u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hunanarfarniad a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defnyddio’r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canlyniadau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gynllunio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gyfer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datblygu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717" y="1700808"/>
            <a:ext cx="3312368" cy="3284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8471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5875" y="16559"/>
            <a:ext cx="7886700" cy="994172"/>
          </a:xfrm>
        </p:spPr>
        <p:txBody>
          <a:bodyPr>
            <a:normAutofit fontScale="90000"/>
          </a:bodyPr>
          <a:lstStyle/>
          <a:p>
            <a:r>
              <a:rPr lang="en-GB" dirty="0" err="1" smtClean="0"/>
              <a:t>Ysgolion</a:t>
            </a:r>
            <a:r>
              <a:rPr lang="en-GB" dirty="0" smtClean="0"/>
              <a:t> </a:t>
            </a:r>
            <a:r>
              <a:rPr lang="en-GB" dirty="0" err="1" smtClean="0"/>
              <a:t>fel</a:t>
            </a:r>
            <a:r>
              <a:rPr lang="en-GB" dirty="0" smtClean="0"/>
              <a:t> </a:t>
            </a:r>
            <a:r>
              <a:rPr lang="en-GB" dirty="0" err="1" smtClean="0"/>
              <a:t>Sefydliadau</a:t>
            </a:r>
            <a:r>
              <a:rPr lang="en-GB" dirty="0" smtClean="0"/>
              <a:t> </a:t>
            </a:r>
            <a:r>
              <a:rPr lang="en-GB" dirty="0" err="1" smtClean="0"/>
              <a:t>sy’n</a:t>
            </a:r>
            <a:r>
              <a:rPr lang="en-GB" dirty="0" smtClean="0"/>
              <a:t> Dysgu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1124744"/>
            <a:ext cx="1257300" cy="798386"/>
          </a:xfrm>
        </p:spPr>
      </p:pic>
      <p:sp>
        <p:nvSpPr>
          <p:cNvPr id="5" name="Rectangle 4"/>
          <p:cNvSpPr/>
          <p:nvPr/>
        </p:nvSpPr>
        <p:spPr>
          <a:xfrm>
            <a:off x="314325" y="1653779"/>
            <a:ext cx="8672513" cy="4121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Datblygu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gweledigaeth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cyd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sy’n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canolbwyntio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ddysgu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pob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dysgwr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lang="en-GB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Creu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chefnogi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cyfleoedd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dysgu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parhaus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i’r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holl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staff </a:t>
            </a:r>
            <a:endParaRPr lang="en-GB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Hyrwyddo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dysgu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fel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tîm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chydweithrediad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rhwng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yr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holl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staff </a:t>
            </a:r>
            <a:endParaRPr lang="en-GB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Sefydlu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diwylliant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ymholi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arloesi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ac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archwilio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Gwreiddio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systemau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gyfer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casglu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chyfnewid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gwybodaeth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gyfer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dysgu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Dysgu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gyda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chan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yr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amgylchedd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allanol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a’r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system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addysg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ehangach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342900" indent="-34290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Modelu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thyfu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arweinyddiaeth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ddysgu</a:t>
            </a:r>
            <a:r>
              <a:rPr lang="en-GB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96261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812129" y="1124744"/>
            <a:ext cx="3886200" cy="326350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dirty="0" smtClean="0"/>
              <a:t>‘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hyn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bryd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llawer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ysgolion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enwedig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y sector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uwchradd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gryn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ffordd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allu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ymgysylltu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â’r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math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hwn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o hunanarfarnu a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dod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sefydliadau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</a:p>
          <a:p>
            <a:pPr marL="0" indent="0">
              <a:buNone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Mae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argymhelliad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5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amlinellu’r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4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prif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gwestiwn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– un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ohonynt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yw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Pa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mor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dda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mae’r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ysgol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defnyddio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hunanarfarnu a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proffesiynol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nodi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chryfderau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presennol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phennu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blaenoriaethau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gyfer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datblygu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539552" y="1124744"/>
            <a:ext cx="3886200" cy="223224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dirty="0" smtClean="0"/>
              <a:t>‘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Bydd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cyflwyno’r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cwricwlwm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newydd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dibynnu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gyflawni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diwylliant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gydweithio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ymddiriedaeth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ochr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ochr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â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ffocws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cryfach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ddysgu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proffesiynol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sefydliadol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………..’</a:t>
            </a:r>
          </a:p>
          <a:p>
            <a:pPr marL="0" indent="0">
              <a:buNone/>
            </a:pP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Bydd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hunanarfarnu’n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chwarae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rhan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bwysig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mewn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ffurfio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natur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diwygiadau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fesul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ysgol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…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Bydd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bwysig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sicrhau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nad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yw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hunanarfarnu’n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cael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ystyried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estyniad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atebolrwydd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unig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ond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nid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anhepgor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ysgolion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fel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sefydliadau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…….’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55576" y="260648"/>
            <a:ext cx="81369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Cyd-destun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adolygiad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Donaldson o </a:t>
            </a:r>
            <a:r>
              <a:rPr lang="en-GB" sz="3200" dirty="0" err="1">
                <a:latin typeface="Arial" panose="020B0604020202020204" pitchFamily="34" charset="0"/>
                <a:cs typeface="Arial" panose="020B0604020202020204" pitchFamily="34" charset="0"/>
              </a:rPr>
              <a:t>Estyn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8899631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5875" y="16559"/>
            <a:ext cx="7886700" cy="994172"/>
          </a:xfrm>
        </p:spPr>
        <p:txBody>
          <a:bodyPr>
            <a:normAutofit/>
          </a:bodyPr>
          <a:lstStyle/>
          <a:p>
            <a:r>
              <a:rPr lang="en-GB" dirty="0" smtClean="0"/>
              <a:t>TASG 1: </a:t>
            </a:r>
            <a:r>
              <a:rPr lang="en-GB" dirty="0" err="1" smtClean="0"/>
              <a:t>Ymgysylltu</a:t>
            </a:r>
            <a:r>
              <a:rPr lang="en-GB" dirty="0" smtClean="0"/>
              <a:t> â SLO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3347864" y="1124744"/>
            <a:ext cx="5602703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b="1" dirty="0" smtClean="0"/>
          </a:p>
          <a:p>
            <a:r>
              <a:rPr lang="en-GB" sz="2000" b="1" dirty="0" err="1" smtClean="0"/>
              <a:t>Dechrau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ystyried</a:t>
            </a:r>
            <a:r>
              <a:rPr lang="en-GB" sz="2000" b="1" dirty="0" smtClean="0"/>
              <a:t> SLO:</a:t>
            </a:r>
          </a:p>
          <a:p>
            <a:endParaRPr lang="en-GB" sz="20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 smtClean="0"/>
              <a:t>Pa </a:t>
            </a:r>
            <a:r>
              <a:rPr lang="en-GB" sz="2000" b="1" dirty="0" err="1" smtClean="0"/>
              <a:t>feysydd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sy’n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gryfder</a:t>
            </a:r>
            <a:r>
              <a:rPr lang="en-GB" sz="2000" b="1" dirty="0" smtClean="0"/>
              <a:t>? </a:t>
            </a:r>
            <a:r>
              <a:rPr lang="en-GB" sz="2000" b="1" dirty="0" err="1" smtClean="0"/>
              <a:t>Sut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mae’r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meysydd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hyn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wedi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cael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eu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datblygu’n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dda</a:t>
            </a:r>
            <a:r>
              <a:rPr lang="en-GB" sz="2000" b="1" dirty="0" smtClean="0"/>
              <a:t>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 smtClean="0"/>
              <a:t>Pa </a:t>
            </a:r>
            <a:r>
              <a:rPr lang="en-GB" sz="2000" b="1" dirty="0" err="1" smtClean="0"/>
              <a:t>ddimensiwn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sydd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bwysicaf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i’w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ddatblygu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yn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eich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ysgol</a:t>
            </a:r>
            <a:r>
              <a:rPr lang="en-GB" sz="2000" b="1" dirty="0" smtClean="0"/>
              <a:t>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 smtClean="0"/>
              <a:t>Pa </a:t>
            </a:r>
            <a:r>
              <a:rPr lang="en-GB" sz="2000" b="1" dirty="0" err="1" smtClean="0"/>
              <a:t>ddimensiwn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sydd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angen</a:t>
            </a:r>
            <a:r>
              <a:rPr lang="en-GB" sz="2000" b="1" dirty="0" smtClean="0"/>
              <a:t> y </a:t>
            </a:r>
            <a:r>
              <a:rPr lang="en-GB" sz="2000" b="1" dirty="0" err="1" smtClean="0"/>
              <a:t>dysgu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proffesiynol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mwyaf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er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mwyn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gwella</a:t>
            </a:r>
            <a:r>
              <a:rPr lang="en-GB" sz="2000" b="1" dirty="0" smtClean="0"/>
              <a:t>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 smtClean="0"/>
              <a:t>Pa </a:t>
            </a:r>
            <a:r>
              <a:rPr lang="en-GB" sz="2000" b="1" dirty="0" err="1" smtClean="0"/>
              <a:t>dystiolaeth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sydd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ei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hangen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arnoch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i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ystyried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pob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dimensiwn</a:t>
            </a:r>
            <a:r>
              <a:rPr lang="en-GB" sz="2000" b="1" dirty="0" smtClean="0"/>
              <a:t>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 smtClean="0"/>
              <a:t>Beth </a:t>
            </a:r>
            <a:r>
              <a:rPr lang="en-GB" sz="2000" b="1" dirty="0" err="1" smtClean="0"/>
              <a:t>yw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arfer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effeithiol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yn</a:t>
            </a:r>
            <a:r>
              <a:rPr lang="en-GB" sz="2000" b="1" dirty="0" smtClean="0"/>
              <a:t> y </a:t>
            </a:r>
            <a:r>
              <a:rPr lang="en-GB" sz="2000" b="1" dirty="0" err="1" smtClean="0"/>
              <a:t>maes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hwn</a:t>
            </a:r>
            <a:r>
              <a:rPr lang="en-GB" sz="2000" b="1" dirty="0" smtClean="0"/>
              <a:t>? </a:t>
            </a:r>
            <a:endParaRPr lang="en-GB" sz="20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23528" y="1089610"/>
            <a:ext cx="8568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 smtClean="0"/>
              <a:t>Ymgysylltu</a:t>
            </a:r>
            <a:r>
              <a:rPr lang="en-GB" dirty="0" smtClean="0"/>
              <a:t> </a:t>
            </a:r>
            <a:r>
              <a:rPr lang="en-GB" dirty="0" err="1" smtClean="0"/>
              <a:t>â’r</a:t>
            </a:r>
            <a:r>
              <a:rPr lang="en-GB" dirty="0" smtClean="0"/>
              <a:t> </a:t>
            </a:r>
            <a:r>
              <a:rPr lang="en-GB" dirty="0" err="1" smtClean="0"/>
              <a:t>holl</a:t>
            </a:r>
            <a:r>
              <a:rPr lang="en-GB" dirty="0" smtClean="0"/>
              <a:t> staff o ran SLO a </a:t>
            </a:r>
            <a:r>
              <a:rPr lang="en-GB" dirty="0" err="1" smtClean="0"/>
              <a:t>datblygu</a:t>
            </a:r>
            <a:r>
              <a:rPr lang="en-GB" dirty="0" smtClean="0"/>
              <a:t> </a:t>
            </a:r>
            <a:r>
              <a:rPr lang="en-GB" dirty="0" err="1" smtClean="0"/>
              <a:t>ieithwedd</a:t>
            </a:r>
            <a:r>
              <a:rPr lang="en-GB" dirty="0" smtClean="0"/>
              <a:t> </a:t>
            </a:r>
            <a:r>
              <a:rPr lang="en-GB" dirty="0" err="1" smtClean="0"/>
              <a:t>gyffredin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 </a:t>
            </a:r>
            <a:r>
              <a:rPr lang="en-GB" dirty="0" err="1" smtClean="0"/>
              <a:t>gyfer</a:t>
            </a:r>
            <a:r>
              <a:rPr lang="en-GB" dirty="0" smtClean="0"/>
              <a:t> </a:t>
            </a:r>
            <a:r>
              <a:rPr lang="en-GB" dirty="0" err="1" smtClean="0"/>
              <a:t>trafodaethau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 </a:t>
            </a:r>
            <a:r>
              <a:rPr lang="en-GB" dirty="0" err="1" smtClean="0"/>
              <a:t>wella’r</a:t>
            </a:r>
            <a:r>
              <a:rPr lang="en-GB" dirty="0" smtClean="0"/>
              <a:t> </a:t>
            </a:r>
            <a:r>
              <a:rPr lang="en-GB" dirty="0" err="1" smtClean="0"/>
              <a:t>ysgol</a:t>
            </a: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173120"/>
            <a:ext cx="3312368" cy="3284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4314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Cwestiwn</a:t>
            </a:r>
            <a:r>
              <a:rPr lang="en-GB" dirty="0" smtClean="0"/>
              <a:t>…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7838" y="1939529"/>
            <a:ext cx="3389710" cy="3389710"/>
          </a:xfrm>
        </p:spPr>
      </p:pic>
      <p:sp>
        <p:nvSpPr>
          <p:cNvPr id="5" name="TextBox 4"/>
          <p:cNvSpPr txBox="1"/>
          <p:nvPr/>
        </p:nvSpPr>
        <p:spPr>
          <a:xfrm>
            <a:off x="444593" y="1939529"/>
            <a:ext cx="5043488" cy="32085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50" dirty="0" err="1" smtClean="0"/>
              <a:t>Allwch</a:t>
            </a:r>
            <a:r>
              <a:rPr lang="en-GB" sz="4050" dirty="0" smtClean="0"/>
              <a:t> chi </a:t>
            </a:r>
            <a:r>
              <a:rPr lang="en-GB" sz="4050" dirty="0" err="1" smtClean="0"/>
              <a:t>gyflwyno’r</a:t>
            </a:r>
            <a:r>
              <a:rPr lang="en-GB" sz="4050" dirty="0" smtClean="0"/>
              <a:t> </a:t>
            </a:r>
            <a:r>
              <a:rPr lang="en-GB" sz="4050" dirty="0" err="1" smtClean="0"/>
              <a:t>Cwricwlwm</a:t>
            </a:r>
            <a:r>
              <a:rPr lang="en-GB" sz="4050" dirty="0" smtClean="0"/>
              <a:t> </a:t>
            </a:r>
            <a:r>
              <a:rPr lang="en-GB" sz="4050" dirty="0" err="1" smtClean="0"/>
              <a:t>i</a:t>
            </a:r>
            <a:r>
              <a:rPr lang="en-GB" sz="4050" dirty="0" smtClean="0"/>
              <a:t> </a:t>
            </a:r>
            <a:r>
              <a:rPr lang="en-GB" sz="4050" dirty="0" err="1" smtClean="0"/>
              <a:t>Gymru</a:t>
            </a:r>
            <a:r>
              <a:rPr lang="en-GB" sz="4050" dirty="0" smtClean="0"/>
              <a:t> a </a:t>
            </a:r>
            <a:r>
              <a:rPr lang="en-GB" sz="4050" dirty="0" err="1" smtClean="0"/>
              <a:t>diwygiadau</a:t>
            </a:r>
            <a:r>
              <a:rPr lang="en-GB" sz="4050" dirty="0" smtClean="0"/>
              <a:t> </a:t>
            </a:r>
            <a:r>
              <a:rPr lang="en-GB" sz="4050" dirty="0" err="1" smtClean="0"/>
              <a:t>eraill</a:t>
            </a:r>
            <a:r>
              <a:rPr lang="en-GB" sz="4050" dirty="0" smtClean="0"/>
              <a:t> </a:t>
            </a:r>
            <a:r>
              <a:rPr lang="en-GB" sz="4050" dirty="0" err="1" smtClean="0"/>
              <a:t>oni</a:t>
            </a:r>
            <a:r>
              <a:rPr lang="en-GB" sz="4050" dirty="0" smtClean="0"/>
              <a:t> </a:t>
            </a:r>
            <a:r>
              <a:rPr lang="en-GB" sz="4050" dirty="0" err="1" smtClean="0"/>
              <a:t>bai</a:t>
            </a:r>
            <a:r>
              <a:rPr lang="en-GB" sz="4050" dirty="0" smtClean="0"/>
              <a:t> bod </a:t>
            </a:r>
            <a:r>
              <a:rPr lang="en-GB" sz="4050" dirty="0" err="1" smtClean="0"/>
              <a:t>eich</a:t>
            </a:r>
            <a:r>
              <a:rPr lang="en-GB" sz="4050" dirty="0" smtClean="0"/>
              <a:t> </a:t>
            </a:r>
            <a:r>
              <a:rPr lang="en-GB" sz="4050" dirty="0" err="1" smtClean="0"/>
              <a:t>ysgol</a:t>
            </a:r>
            <a:r>
              <a:rPr lang="en-GB" sz="4050" dirty="0" smtClean="0"/>
              <a:t> </a:t>
            </a:r>
            <a:r>
              <a:rPr lang="en-GB" sz="4050" dirty="0" err="1" smtClean="0"/>
              <a:t>yn</a:t>
            </a:r>
            <a:r>
              <a:rPr lang="en-GB" sz="4050" dirty="0" smtClean="0"/>
              <a:t> </a:t>
            </a:r>
            <a:r>
              <a:rPr lang="en-GB" sz="4050" dirty="0" err="1" smtClean="0"/>
              <a:t>sefydliad</a:t>
            </a:r>
            <a:r>
              <a:rPr lang="en-GB" sz="4050" dirty="0" smtClean="0"/>
              <a:t> </a:t>
            </a:r>
            <a:r>
              <a:rPr lang="en-GB" sz="4050" dirty="0" err="1" smtClean="0"/>
              <a:t>sy’n</a:t>
            </a:r>
            <a:r>
              <a:rPr lang="en-GB" sz="4050" dirty="0" smtClean="0"/>
              <a:t> </a:t>
            </a:r>
            <a:r>
              <a:rPr lang="en-GB" sz="4050" dirty="0" err="1" smtClean="0"/>
              <a:t>dysgu</a:t>
            </a:r>
            <a:r>
              <a:rPr lang="en-GB" sz="4050" dirty="0" smtClean="0"/>
              <a:t>?</a:t>
            </a:r>
            <a:endParaRPr lang="en-GB" sz="4050" dirty="0"/>
          </a:p>
        </p:txBody>
      </p:sp>
    </p:spTree>
    <p:extLst>
      <p:ext uri="{BB962C8B-B14F-4D97-AF65-F5344CB8AC3E}">
        <p14:creationId xmlns:p14="http://schemas.microsoft.com/office/powerpoint/2010/main" val="21429546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xmlns="" id="{2BA8C27F-66D5-4695-ACF2-339978693CBF}"/>
              </a:ext>
            </a:extLst>
          </p:cNvPr>
          <p:cNvSpPr txBox="1">
            <a:spLocks/>
          </p:cNvSpPr>
          <p:nvPr/>
        </p:nvSpPr>
        <p:spPr bwMode="auto">
          <a:xfrm>
            <a:off x="348916" y="1988840"/>
            <a:ext cx="8566484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Astudiaeth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US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ddulliau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cymysg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sy’n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cynnwys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en-US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57175" indent="-257175" algn="l">
              <a:buFont typeface="Arial" panose="020B0604020202020204" pitchFamily="34" charset="0"/>
              <a:buChar char="•"/>
            </a:pPr>
            <a:r>
              <a:rPr lang="en-US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Astudiaeth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ddesg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o </a:t>
            </a:r>
            <a:r>
              <a:rPr 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ddogfennau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polisi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perthnasol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rhyngwladol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a data </a:t>
            </a:r>
            <a:r>
              <a:rPr 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cenedlaethol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ati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57175" indent="-257175" algn="l">
              <a:buFont typeface="Arial" panose="020B0604020202020204" pitchFamily="34" charset="0"/>
              <a:buChar char="•"/>
            </a:pPr>
            <a:r>
              <a:rPr lang="en-US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Arolwg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Ysgol </a:t>
            </a:r>
            <a:r>
              <a:rPr lang="en-US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fel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Sefydliad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sy’n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Dysgu (SLO) </a:t>
            </a:r>
            <a:r>
              <a:rPr lang="en-US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ar-lein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sy’n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cael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gwblhau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gan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arweinwyr</a:t>
            </a:r>
            <a:r>
              <a:rPr lang="en-US" sz="1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ysgol</a:t>
            </a:r>
            <a:r>
              <a:rPr lang="en-US" sz="1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8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athrawon</a:t>
            </a:r>
            <a:r>
              <a:rPr lang="en-US" sz="1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a staff </a:t>
            </a:r>
            <a:r>
              <a:rPr lang="en-US" sz="18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cymorth</a:t>
            </a:r>
            <a:r>
              <a:rPr lang="en-US" sz="1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addysgu</a:t>
            </a:r>
            <a:r>
              <a:rPr lang="en-US" sz="1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57175" indent="-257175" algn="l">
              <a:buFont typeface="Arial" panose="020B0604020202020204" pitchFamily="34" charset="0"/>
              <a:buChar char="•"/>
            </a:pPr>
            <a:r>
              <a:rPr lang="en-US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Ymweliadau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ysgol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8 </a:t>
            </a:r>
            <a:r>
              <a:rPr 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ym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mis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Mehefin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Gorffennaf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2017 </a:t>
            </a:r>
            <a:r>
              <a:rPr 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sy’n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golygu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mwy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nag 80 o </a:t>
            </a:r>
            <a:r>
              <a:rPr 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gyfweliadau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gyda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staff a </a:t>
            </a:r>
            <a:r>
              <a:rPr 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rhanddeiliaid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eraill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257175" indent="-257175" algn="l">
              <a:buFont typeface="Arial" panose="020B0604020202020204" pitchFamily="34" charset="0"/>
              <a:buChar char="•"/>
            </a:pPr>
            <a:r>
              <a:rPr lang="en-US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Cenhadaeth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bolisi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Sawl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un </a:t>
            </a:r>
          </a:p>
          <a:p>
            <a:pPr marL="257175" indent="-257175" algn="l">
              <a:buFont typeface="Arial" panose="020B0604020202020204" pitchFamily="34" charset="0"/>
              <a:buChar char="•"/>
            </a:pPr>
            <a:r>
              <a:rPr lang="en-US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Cefnogaeth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Weithredu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Aml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Flwyddyn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gan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OECD 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ddechreuodd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ym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mis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Medi 2016 </a:t>
            </a:r>
            <a:endParaRPr lang="en-US" sz="1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57175" indent="-257175" algn="l">
              <a:buFont typeface="Arial" panose="020B0604020202020204" pitchFamily="34" charset="0"/>
              <a:buChar char="•"/>
            </a:pPr>
            <a:r>
              <a:rPr lang="en-US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Gweithdai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rhanddeiliaid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drafod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canfyddiadau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cychwynnol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goblygiadau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polisi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posibl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(22 </a:t>
            </a:r>
            <a:r>
              <a:rPr 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Mawrth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, 12 </a:t>
            </a:r>
            <a:r>
              <a:rPr 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Gorffennaf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endParaRPr lang="en-US" sz="1350" b="1" dirty="0"/>
          </a:p>
          <a:p>
            <a:pPr lvl="1"/>
            <a:endParaRPr lang="en-US" sz="1350" b="1" dirty="0"/>
          </a:p>
          <a:p>
            <a:endParaRPr lang="en-US" sz="1800" dirty="0">
              <a:solidFill>
                <a:srgbClr val="FF0000"/>
              </a:solidFill>
            </a:endParaRPr>
          </a:p>
          <a:p>
            <a:endParaRPr lang="en-US" sz="1800" dirty="0"/>
          </a:p>
          <a:p>
            <a:endParaRPr lang="en-GB" sz="1800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75A12D72-650F-4290-8C17-7D0F08CB328E}"/>
              </a:ext>
            </a:extLst>
          </p:cNvPr>
          <p:cNvSpPr txBox="1">
            <a:spLocks/>
          </p:cNvSpPr>
          <p:nvPr/>
        </p:nvSpPr>
        <p:spPr bwMode="auto">
          <a:xfrm>
            <a:off x="1259632" y="1124744"/>
            <a:ext cx="6426714" cy="557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b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n-US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Datblygu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ysgolion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fel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sefydliadau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sy’n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yng</a:t>
            </a:r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Nghymru</a:t>
            </a:r>
            <a:endParaRPr lang="en-GB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583491" y="233219"/>
            <a:ext cx="53319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Ble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rydym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yng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Nghymru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0489358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2">
            <a:extLst>
              <a:ext uri="{FF2B5EF4-FFF2-40B4-BE49-F238E27FC236}">
                <a16:creationId xmlns:a16="http://schemas.microsoft.com/office/drawing/2014/main" xmlns="" id="{EC2C1936-9701-404E-946F-7524CA4921D4}"/>
              </a:ext>
            </a:extLst>
          </p:cNvPr>
          <p:cNvSpPr txBox="1">
            <a:spLocks/>
          </p:cNvSpPr>
          <p:nvPr/>
        </p:nvSpPr>
        <p:spPr bwMode="auto">
          <a:xfrm>
            <a:off x="601579" y="1396913"/>
            <a:ext cx="7423484" cy="7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rtlCol="0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n-GB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Adolygiadau’r</a:t>
            </a:r>
            <a:r>
              <a:rPr lang="en-GB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OECD a </a:t>
            </a:r>
            <a:r>
              <a:rPr lang="en-GB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chefnogaeth</a:t>
            </a:r>
            <a:r>
              <a:rPr lang="en-GB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weithredu</a:t>
            </a:r>
            <a:r>
              <a:rPr lang="en-GB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barhaus</a:t>
            </a:r>
            <a:r>
              <a:rPr lang="en-GB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xmlns="" id="{A6305403-5D8C-4397-8A64-7CE01E5E66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47664" y="2456893"/>
            <a:ext cx="1674186" cy="235296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4B82ADC1-486A-4FAD-8706-3FC27FBAF92F}"/>
              </a:ext>
            </a:extLst>
          </p:cNvPr>
          <p:cNvSpPr/>
          <p:nvPr/>
        </p:nvSpPr>
        <p:spPr>
          <a:xfrm>
            <a:off x="3653898" y="1862826"/>
            <a:ext cx="3762446" cy="594066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Cefnogaeth</a:t>
            </a:r>
            <a:r>
              <a:rPr lang="en-GB" sz="135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35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Weithredu</a:t>
            </a:r>
            <a:r>
              <a:rPr lang="en-GB" sz="135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35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Barhaus</a:t>
            </a:r>
            <a:r>
              <a:rPr lang="en-GB" sz="135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35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gan</a:t>
            </a:r>
            <a:r>
              <a:rPr lang="en-GB" sz="135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35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sz="135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OECD </a:t>
            </a:r>
            <a:r>
              <a:rPr lang="en-GB" sz="135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135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35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gyfer</a:t>
            </a:r>
            <a:r>
              <a:rPr lang="en-GB" sz="135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35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diwygio’r</a:t>
            </a:r>
            <a:r>
              <a:rPr lang="en-GB" sz="135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35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cwricwlwm</a:t>
            </a:r>
            <a:r>
              <a:rPr lang="en-GB" sz="135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35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sz="1350" i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ers</a:t>
            </a:r>
            <a:r>
              <a:rPr lang="en-GB" sz="135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Medi </a:t>
            </a:r>
            <a:r>
              <a:rPr lang="en-GB" sz="135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2016)</a:t>
            </a:r>
          </a:p>
        </p:txBody>
      </p:sp>
      <p:sp>
        <p:nvSpPr>
          <p:cNvPr id="11" name="Right Arrow 4">
            <a:extLst>
              <a:ext uri="{FF2B5EF4-FFF2-40B4-BE49-F238E27FC236}">
                <a16:creationId xmlns:a16="http://schemas.microsoft.com/office/drawing/2014/main" xmlns="" id="{D88F9514-D588-4DBD-8FBB-9304EF0DE97D}"/>
              </a:ext>
            </a:extLst>
          </p:cNvPr>
          <p:cNvSpPr/>
          <p:nvPr/>
        </p:nvSpPr>
        <p:spPr>
          <a:xfrm>
            <a:off x="1871700" y="5265204"/>
            <a:ext cx="5346594" cy="216024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C3AF0A9-3D42-4284-B090-0BE45A0DE87C}"/>
              </a:ext>
            </a:extLst>
          </p:cNvPr>
          <p:cNvSpPr txBox="1"/>
          <p:nvPr/>
        </p:nvSpPr>
        <p:spPr>
          <a:xfrm>
            <a:off x="2033718" y="4887163"/>
            <a:ext cx="8640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2013/14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4159ECB6-5ABC-4E0D-8F94-5B24D919A563}"/>
              </a:ext>
            </a:extLst>
          </p:cNvPr>
          <p:cNvSpPr txBox="1"/>
          <p:nvPr/>
        </p:nvSpPr>
        <p:spPr>
          <a:xfrm>
            <a:off x="3923928" y="4901887"/>
            <a:ext cx="8640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2016/17</a:t>
            </a:r>
          </a:p>
        </p:txBody>
      </p:sp>
      <p:pic>
        <p:nvPicPr>
          <p:cNvPr id="14" name="Picture 2">
            <a:extLst>
              <a:ext uri="{FF2B5EF4-FFF2-40B4-BE49-F238E27FC236}">
                <a16:creationId xmlns:a16="http://schemas.microsoft.com/office/drawing/2014/main" xmlns="" id="{E1CBE4E1-55B2-4C7E-844A-CC258B38C1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45887" y="2436409"/>
            <a:ext cx="1697359" cy="238513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DCF557D3-A597-492A-A980-6091387D585F}"/>
              </a:ext>
            </a:extLst>
          </p:cNvPr>
          <p:cNvSpPr txBox="1"/>
          <p:nvPr/>
        </p:nvSpPr>
        <p:spPr>
          <a:xfrm>
            <a:off x="6138174" y="4875515"/>
            <a:ext cx="8640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2018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47C7D8D1-1EF0-4C84-99E6-6772AA1805F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15545" y="2456892"/>
            <a:ext cx="1810762" cy="237846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195736" y="286794"/>
            <a:ext cx="63383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Astudiaethau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GB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Ymchwil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Arolwg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1363309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7674" y="188640"/>
            <a:ext cx="8229600" cy="857250"/>
          </a:xfrm>
        </p:spPr>
        <p:txBody>
          <a:bodyPr>
            <a:normAutofit/>
          </a:bodyPr>
          <a:lstStyle/>
          <a:p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Canfyddiadau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allweddol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phwyntiau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myfyrio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gweithredu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xmlns="" id="{812AA22B-2AAA-48E0-861E-D723F0A63A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674" y="2226469"/>
            <a:ext cx="7877676" cy="3263504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Mae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angen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myfyrdodau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mwy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beirniadol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er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mwyn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sicrhau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dwfn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chynnydd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cynaliedig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Mae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nifer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fesurau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sicrhau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bod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staff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amser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adnoddau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ymgysylltu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â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gwaith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cydweithredol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fewn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rheolaeth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ysgolion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Mae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arweinwyr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ysgol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chwarae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rhan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hanfodol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greu’r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amodau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gyfer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diwylliant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ffyniannus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…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ond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angen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athrawon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gweithwyr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cymorth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wneud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rhan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gyda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chydweithwyr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hwnt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i’w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hadran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maes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pwnc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neu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ffiniau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ysgol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90487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/>
              <a:t>Arolwg</a:t>
            </a:r>
            <a:r>
              <a:rPr lang="en-GB" dirty="0"/>
              <a:t> SLO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ysgolion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82453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 smtClean="0"/>
              <a:t>Beth </a:t>
            </a:r>
            <a:r>
              <a:rPr lang="en-GB" b="1" dirty="0" err="1" smtClean="0"/>
              <a:t>yw’r</a:t>
            </a:r>
            <a:r>
              <a:rPr lang="en-GB" b="1" dirty="0" smtClean="0"/>
              <a:t> </a:t>
            </a:r>
            <a:r>
              <a:rPr lang="en-GB" b="1" dirty="0" err="1" smtClean="0"/>
              <a:t>arolwg</a:t>
            </a:r>
            <a:r>
              <a:rPr lang="en-GB" b="1" dirty="0" smtClean="0"/>
              <a:t> SLO? </a:t>
            </a:r>
            <a:endParaRPr lang="en-GB" b="1" dirty="0"/>
          </a:p>
          <a:p>
            <a:endParaRPr lang="en-GB" b="1" dirty="0"/>
          </a:p>
          <a:p>
            <a:pPr marL="0" indent="0">
              <a:buNone/>
            </a:pPr>
            <a:r>
              <a:rPr lang="en-GB" b="1" dirty="0" err="1" smtClean="0"/>
              <a:t>Sut</a:t>
            </a:r>
            <a:r>
              <a:rPr lang="en-GB" b="1" dirty="0" smtClean="0"/>
              <a:t> </a:t>
            </a:r>
            <a:r>
              <a:rPr lang="en-GB" b="1" dirty="0" err="1" smtClean="0"/>
              <a:t>alla</a:t>
            </a:r>
            <a:r>
              <a:rPr lang="en-GB" b="1" dirty="0" smtClean="0"/>
              <a:t> </a:t>
            </a:r>
            <a:r>
              <a:rPr lang="en-GB" b="1" dirty="0" err="1" smtClean="0"/>
              <a:t>i</a:t>
            </a:r>
            <a:r>
              <a:rPr lang="en-GB" b="1" dirty="0" smtClean="0"/>
              <a:t> </a:t>
            </a:r>
            <a:r>
              <a:rPr lang="en-GB" b="1" dirty="0" err="1" smtClean="0"/>
              <a:t>weithredu’r</a:t>
            </a:r>
            <a:r>
              <a:rPr lang="en-GB" b="1" dirty="0" smtClean="0"/>
              <a:t> </a:t>
            </a:r>
            <a:r>
              <a:rPr lang="en-GB" b="1" dirty="0" err="1" smtClean="0"/>
              <a:t>arolwg</a:t>
            </a:r>
            <a:r>
              <a:rPr lang="en-GB" b="1" dirty="0" smtClean="0"/>
              <a:t> SLO </a:t>
            </a:r>
            <a:r>
              <a:rPr lang="en-GB" b="1" dirty="0" err="1" smtClean="0"/>
              <a:t>yn</a:t>
            </a:r>
            <a:r>
              <a:rPr lang="en-GB" b="1" dirty="0" smtClean="0"/>
              <a:t> </a:t>
            </a:r>
            <a:r>
              <a:rPr lang="en-GB" b="1" dirty="0" err="1" smtClean="0"/>
              <a:t>fy</a:t>
            </a:r>
            <a:r>
              <a:rPr lang="en-GB" b="1" dirty="0" smtClean="0"/>
              <a:t> </a:t>
            </a:r>
            <a:r>
              <a:rPr lang="en-GB" b="1" dirty="0" err="1" smtClean="0"/>
              <a:t>ysgol</a:t>
            </a:r>
            <a:r>
              <a:rPr lang="en-GB" b="1" dirty="0" smtClean="0"/>
              <a:t>?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b="1" dirty="0" err="1"/>
              <a:t>Pwy</a:t>
            </a:r>
            <a:r>
              <a:rPr lang="en-GB" b="1" dirty="0"/>
              <a:t> </a:t>
            </a:r>
            <a:r>
              <a:rPr lang="en-GB" b="1" dirty="0" err="1"/>
              <a:t>sy’n</a:t>
            </a:r>
            <a:r>
              <a:rPr lang="en-GB" b="1" dirty="0"/>
              <a:t> </a:t>
            </a:r>
            <a:r>
              <a:rPr lang="en-GB" b="1" dirty="0" err="1"/>
              <a:t>cwblhau’r</a:t>
            </a:r>
            <a:r>
              <a:rPr lang="en-GB" b="1" dirty="0"/>
              <a:t> </a:t>
            </a:r>
            <a:r>
              <a:rPr lang="en-GB" b="1" dirty="0" err="1"/>
              <a:t>arolwg</a:t>
            </a:r>
            <a:r>
              <a:rPr lang="en-GB" b="1" dirty="0"/>
              <a:t> SLO</a:t>
            </a:r>
            <a:r>
              <a:rPr lang="en-GB" b="1" dirty="0" smtClean="0"/>
              <a:t>?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b="1" dirty="0" err="1"/>
              <a:t>Sut</a:t>
            </a:r>
            <a:r>
              <a:rPr lang="en-GB" b="1" dirty="0"/>
              <a:t> </a:t>
            </a:r>
            <a:r>
              <a:rPr lang="en-GB" b="1" dirty="0" err="1"/>
              <a:t>byddaf</a:t>
            </a:r>
            <a:r>
              <a:rPr lang="en-GB" b="1" dirty="0"/>
              <a:t> </a:t>
            </a:r>
            <a:r>
              <a:rPr lang="en-GB" b="1" dirty="0" err="1"/>
              <a:t>yn</a:t>
            </a:r>
            <a:r>
              <a:rPr lang="en-GB" b="1" dirty="0"/>
              <a:t> </a:t>
            </a:r>
            <a:r>
              <a:rPr lang="en-GB" b="1" dirty="0" err="1"/>
              <a:t>defnyddio’r</a:t>
            </a:r>
            <a:r>
              <a:rPr lang="en-GB" b="1" dirty="0"/>
              <a:t> </a:t>
            </a:r>
            <a:r>
              <a:rPr lang="en-GB" b="1" dirty="0" err="1"/>
              <a:t>wybodaeth</a:t>
            </a:r>
            <a:r>
              <a:rPr lang="en-GB" b="1" dirty="0"/>
              <a:t> </a:t>
            </a:r>
            <a:r>
              <a:rPr lang="en-GB" b="1" dirty="0" err="1"/>
              <a:t>yn</a:t>
            </a:r>
            <a:r>
              <a:rPr lang="en-GB" b="1" dirty="0"/>
              <a:t> </a:t>
            </a:r>
            <a:r>
              <a:rPr lang="en-GB" b="1" dirty="0" err="1"/>
              <a:t>fy</a:t>
            </a:r>
            <a:r>
              <a:rPr lang="en-GB" b="1" dirty="0"/>
              <a:t> AHA </a:t>
            </a:r>
            <a:r>
              <a:rPr lang="en-GB" b="1" dirty="0" err="1"/>
              <a:t>a’m</a:t>
            </a:r>
            <a:r>
              <a:rPr lang="en-GB" b="1" dirty="0"/>
              <a:t> </a:t>
            </a:r>
            <a:r>
              <a:rPr lang="en-GB" b="1" dirty="0" err="1"/>
              <a:t>cynllun</a:t>
            </a:r>
            <a:r>
              <a:rPr lang="en-GB" b="1" dirty="0"/>
              <a:t> </a:t>
            </a:r>
            <a:r>
              <a:rPr lang="en-GB" b="1" dirty="0" err="1"/>
              <a:t>gwella</a:t>
            </a:r>
            <a:r>
              <a:rPr lang="en-GB" b="1" dirty="0"/>
              <a:t> </a:t>
            </a:r>
            <a:r>
              <a:rPr lang="en-GB" b="1" dirty="0" err="1"/>
              <a:t>ysgol</a:t>
            </a:r>
            <a:r>
              <a:rPr lang="en-GB" b="1" dirty="0"/>
              <a:t>? </a:t>
            </a:r>
          </a:p>
          <a:p>
            <a:pPr marL="0" indent="0">
              <a:buNone/>
            </a:pPr>
            <a:r>
              <a:rPr lang="en-GB" b="1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47484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5616" y="274638"/>
            <a:ext cx="7920880" cy="634082"/>
          </a:xfrm>
        </p:spPr>
        <p:txBody>
          <a:bodyPr>
            <a:noAutofit/>
          </a:bodyPr>
          <a:lstStyle/>
          <a:p>
            <a:r>
              <a:rPr lang="en-GB" sz="3600" dirty="0" err="1" smtClean="0"/>
              <a:t>Tasg</a:t>
            </a:r>
            <a:r>
              <a:rPr lang="en-GB" sz="3600" dirty="0" smtClean="0"/>
              <a:t> 2: </a:t>
            </a:r>
            <a:r>
              <a:rPr lang="en-GB" sz="3600" dirty="0" err="1" smtClean="0"/>
              <a:t>Datblygu</a:t>
            </a:r>
            <a:r>
              <a:rPr lang="en-GB" sz="3600" dirty="0" smtClean="0"/>
              <a:t> </a:t>
            </a:r>
            <a:r>
              <a:rPr lang="en-GB" sz="3600" dirty="0" err="1" smtClean="0"/>
              <a:t>ieithwedd</a:t>
            </a:r>
            <a:r>
              <a:rPr lang="en-GB" sz="3600" dirty="0" smtClean="0"/>
              <a:t> </a:t>
            </a:r>
            <a:r>
              <a:rPr lang="en-GB" sz="3600" dirty="0" err="1" smtClean="0"/>
              <a:t>gyffredin</a:t>
            </a:r>
            <a:r>
              <a:rPr lang="en-GB" sz="3600" dirty="0" smtClean="0"/>
              <a:t> </a:t>
            </a:r>
            <a:endParaRPr lang="en-GB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90582711"/>
              </p:ext>
            </p:extLst>
          </p:nvPr>
        </p:nvGraphicFramePr>
        <p:xfrm>
          <a:off x="323528" y="1121857"/>
          <a:ext cx="8496945" cy="514574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5097847">
                  <a:extLst>
                    <a:ext uri="{9D8B030D-6E8A-4147-A177-3AD203B41FA5}">
                      <a16:colId xmlns:a16="http://schemas.microsoft.com/office/drawing/2014/main" xmlns="" val="2010368253"/>
                    </a:ext>
                  </a:extLst>
                </a:gridCol>
                <a:gridCol w="1811519">
                  <a:extLst>
                    <a:ext uri="{9D8B030D-6E8A-4147-A177-3AD203B41FA5}">
                      <a16:colId xmlns:a16="http://schemas.microsoft.com/office/drawing/2014/main" xmlns="" val="4194912552"/>
                    </a:ext>
                  </a:extLst>
                </a:gridCol>
                <a:gridCol w="1587579">
                  <a:extLst>
                    <a:ext uri="{9D8B030D-6E8A-4147-A177-3AD203B41FA5}">
                      <a16:colId xmlns:a16="http://schemas.microsoft.com/office/drawing/2014/main" xmlns="" val="79295967"/>
                    </a:ext>
                  </a:extLst>
                </a:gridCol>
              </a:tblGrid>
              <a:tr h="271456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err="1" smtClean="0">
                          <a:effectLst/>
                        </a:rPr>
                        <a:t>Offeryn</a:t>
                      </a:r>
                      <a:r>
                        <a:rPr lang="en-GB" sz="1400" dirty="0" smtClean="0">
                          <a:effectLst/>
                        </a:rPr>
                        <a:t> </a:t>
                      </a:r>
                      <a:r>
                        <a:rPr lang="en-GB" sz="1400" dirty="0" err="1" smtClean="0">
                          <a:effectLst/>
                        </a:rPr>
                        <a:t>trafod</a:t>
                      </a:r>
                      <a:r>
                        <a:rPr lang="en-GB" sz="1400" baseline="0" dirty="0" smtClean="0">
                          <a:effectLst/>
                        </a:rPr>
                        <a:t> </a:t>
                      </a:r>
                      <a:r>
                        <a:rPr lang="en-GB" sz="1400" baseline="0" dirty="0" err="1" smtClean="0">
                          <a:effectLst/>
                        </a:rPr>
                        <a:t>i</a:t>
                      </a:r>
                      <a:r>
                        <a:rPr lang="en-GB" sz="1400" baseline="0" dirty="0" smtClean="0">
                          <a:effectLst/>
                        </a:rPr>
                        <a:t> </a:t>
                      </a:r>
                      <a:r>
                        <a:rPr lang="en-GB" sz="1400" baseline="0" dirty="0" err="1" smtClean="0">
                          <a:effectLst/>
                        </a:rPr>
                        <a:t>annog</a:t>
                      </a:r>
                      <a:r>
                        <a:rPr lang="en-GB" sz="1400" baseline="0" dirty="0" smtClean="0">
                          <a:effectLst/>
                        </a:rPr>
                        <a:t> staff </a:t>
                      </a:r>
                      <a:r>
                        <a:rPr lang="en-GB" sz="1400" baseline="0" dirty="0" err="1" smtClean="0">
                          <a:effectLst/>
                        </a:rPr>
                        <a:t>i</a:t>
                      </a:r>
                      <a:r>
                        <a:rPr lang="en-GB" sz="1400" baseline="0" dirty="0" smtClean="0">
                          <a:effectLst/>
                        </a:rPr>
                        <a:t> </a:t>
                      </a:r>
                      <a:r>
                        <a:rPr lang="en-GB" sz="1400" baseline="0" dirty="0" err="1" smtClean="0">
                          <a:effectLst/>
                        </a:rPr>
                        <a:t>ddatblygu</a:t>
                      </a:r>
                      <a:r>
                        <a:rPr lang="en-GB" sz="1400" baseline="0" dirty="0" smtClean="0">
                          <a:effectLst/>
                        </a:rPr>
                        <a:t> </a:t>
                      </a:r>
                      <a:r>
                        <a:rPr lang="en-GB" sz="1400" baseline="0" dirty="0" err="1" smtClean="0">
                          <a:effectLst/>
                        </a:rPr>
                        <a:t>cyd-ddealltwriaeth</a:t>
                      </a:r>
                      <a:r>
                        <a:rPr lang="en-GB" sz="1400" baseline="0" dirty="0" smtClean="0">
                          <a:effectLst/>
                        </a:rPr>
                        <a:t> o </a:t>
                      </a:r>
                      <a:r>
                        <a:rPr lang="en-GB" sz="1400" baseline="0" dirty="0" err="1" smtClean="0">
                          <a:effectLst/>
                        </a:rPr>
                        <a:t>ieithwedd</a:t>
                      </a:r>
                      <a:r>
                        <a:rPr lang="en-GB" sz="1400" baseline="0" dirty="0" smtClean="0">
                          <a:effectLst/>
                        </a:rPr>
                        <a:t> SLO. 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87271615"/>
                  </a:ext>
                </a:extLst>
              </a:tr>
              <a:tr h="55548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effectLst/>
                        </a:rPr>
                        <a:t>Beth </a:t>
                      </a:r>
                      <a:r>
                        <a:rPr lang="en-GB" sz="1400" dirty="0" err="1" smtClean="0">
                          <a:effectLst/>
                        </a:rPr>
                        <a:t>mae</a:t>
                      </a:r>
                      <a:r>
                        <a:rPr lang="en-GB" sz="1400" dirty="0" smtClean="0">
                          <a:effectLst/>
                        </a:rPr>
                        <a:t> </a:t>
                      </a:r>
                      <a:r>
                        <a:rPr lang="en-GB" sz="1400" dirty="0" err="1" smtClean="0">
                          <a:effectLst/>
                        </a:rPr>
                        <a:t>hyn</a:t>
                      </a:r>
                      <a:r>
                        <a:rPr lang="en-GB" sz="1400" dirty="0" smtClean="0">
                          <a:effectLst/>
                        </a:rPr>
                        <a:t> </a:t>
                      </a:r>
                      <a:r>
                        <a:rPr lang="en-GB" sz="1400" dirty="0" err="1" smtClean="0">
                          <a:effectLst/>
                        </a:rPr>
                        <a:t>yn</a:t>
                      </a:r>
                      <a:r>
                        <a:rPr lang="en-GB" sz="1400" dirty="0" smtClean="0">
                          <a:effectLst/>
                        </a:rPr>
                        <a:t> </a:t>
                      </a:r>
                      <a:r>
                        <a:rPr lang="en-GB" sz="1400" dirty="0" err="1" smtClean="0">
                          <a:effectLst/>
                        </a:rPr>
                        <a:t>ei</a:t>
                      </a:r>
                      <a:r>
                        <a:rPr lang="en-GB" sz="1400" dirty="0" smtClean="0">
                          <a:effectLst/>
                        </a:rPr>
                        <a:t> </a:t>
                      </a:r>
                      <a:r>
                        <a:rPr lang="en-GB" sz="1400" dirty="0" err="1" smtClean="0">
                          <a:effectLst/>
                        </a:rPr>
                        <a:t>olygu</a:t>
                      </a:r>
                      <a:r>
                        <a:rPr lang="en-GB" sz="1400" dirty="0" smtClean="0">
                          <a:effectLst/>
                        </a:rPr>
                        <a:t> </a:t>
                      </a:r>
                      <a:r>
                        <a:rPr lang="en-GB" sz="1400" dirty="0" err="1" smtClean="0">
                          <a:effectLst/>
                        </a:rPr>
                        <a:t>yn</a:t>
                      </a:r>
                      <a:r>
                        <a:rPr lang="en-GB" sz="1400" dirty="0" smtClean="0">
                          <a:effectLst/>
                        </a:rPr>
                        <a:t> </a:t>
                      </a:r>
                      <a:r>
                        <a:rPr lang="en-GB" sz="1400" dirty="0" err="1" smtClean="0">
                          <a:effectLst/>
                        </a:rPr>
                        <a:t>ein</a:t>
                      </a:r>
                      <a:r>
                        <a:rPr lang="en-GB" sz="1400" dirty="0" smtClean="0">
                          <a:effectLst/>
                        </a:rPr>
                        <a:t> </a:t>
                      </a:r>
                      <a:r>
                        <a:rPr lang="en-GB" sz="1400" dirty="0" err="1" smtClean="0">
                          <a:effectLst/>
                        </a:rPr>
                        <a:t>hysgol</a:t>
                      </a:r>
                      <a:r>
                        <a:rPr lang="en-GB" sz="1400" dirty="0" smtClean="0">
                          <a:effectLst/>
                        </a:rPr>
                        <a:t>? 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err="1" smtClean="0">
                          <a:effectLst/>
                        </a:rPr>
                        <a:t>Sut</a:t>
                      </a:r>
                      <a:r>
                        <a:rPr lang="en-GB" sz="1400" dirty="0" smtClean="0">
                          <a:effectLst/>
                        </a:rPr>
                        <a:t> </a:t>
                      </a:r>
                      <a:r>
                        <a:rPr lang="en-GB" sz="1400" dirty="0" err="1" smtClean="0">
                          <a:effectLst/>
                        </a:rPr>
                        <a:t>mae</a:t>
                      </a:r>
                      <a:r>
                        <a:rPr lang="en-GB" sz="1400" dirty="0" smtClean="0">
                          <a:effectLst/>
                        </a:rPr>
                        <a:t> </a:t>
                      </a:r>
                      <a:r>
                        <a:rPr lang="en-GB" sz="1400" dirty="0" err="1" smtClean="0">
                          <a:effectLst/>
                        </a:rPr>
                        <a:t>hyn</a:t>
                      </a:r>
                      <a:r>
                        <a:rPr lang="en-GB" sz="1400" dirty="0" smtClean="0">
                          <a:effectLst/>
                        </a:rPr>
                        <a:t> </a:t>
                      </a:r>
                      <a:r>
                        <a:rPr lang="en-GB" sz="1400" dirty="0" err="1" smtClean="0">
                          <a:effectLst/>
                        </a:rPr>
                        <a:t>yn</a:t>
                      </a:r>
                      <a:r>
                        <a:rPr lang="en-GB" sz="1400" dirty="0" smtClean="0">
                          <a:effectLst/>
                        </a:rPr>
                        <a:t> </a:t>
                      </a:r>
                      <a:r>
                        <a:rPr lang="en-GB" sz="1400" dirty="0" err="1" smtClean="0">
                          <a:effectLst/>
                        </a:rPr>
                        <a:t>cael</a:t>
                      </a:r>
                      <a:r>
                        <a:rPr lang="en-GB" sz="1400" dirty="0" smtClean="0">
                          <a:effectLst/>
                        </a:rPr>
                        <a:t> </a:t>
                      </a:r>
                      <a:r>
                        <a:rPr lang="en-GB" sz="1400" dirty="0" err="1" smtClean="0">
                          <a:effectLst/>
                        </a:rPr>
                        <a:t>ei</a:t>
                      </a:r>
                      <a:r>
                        <a:rPr lang="en-GB" sz="1400" dirty="0" smtClean="0">
                          <a:effectLst/>
                        </a:rPr>
                        <a:t> </a:t>
                      </a:r>
                      <a:r>
                        <a:rPr lang="en-GB" sz="1400" dirty="0" err="1" smtClean="0">
                          <a:effectLst/>
                        </a:rPr>
                        <a:t>weithredu</a:t>
                      </a:r>
                      <a:r>
                        <a:rPr lang="en-GB" sz="1400" dirty="0" smtClean="0">
                          <a:effectLst/>
                        </a:rPr>
                        <a:t>?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755921954"/>
                  </a:ext>
                </a:extLst>
              </a:tr>
              <a:tr h="5579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Datblygu</a:t>
                      </a:r>
                      <a:r>
                        <a:rPr lang="en-GB" sz="14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="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gweledigaeth</a:t>
                      </a:r>
                      <a:r>
                        <a:rPr lang="en-GB" sz="14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 </a:t>
                      </a:r>
                      <a:r>
                        <a:rPr lang="en-GB" sz="1400" b="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rennir</a:t>
                      </a:r>
                      <a:r>
                        <a:rPr lang="en-GB" sz="14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="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sy’n</a:t>
                      </a:r>
                      <a:r>
                        <a:rPr lang="en-GB" sz="14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="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rhoi</a:t>
                      </a:r>
                      <a:r>
                        <a:rPr lang="en-GB" sz="14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="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sylw</a:t>
                      </a:r>
                      <a:r>
                        <a:rPr lang="en-GB" sz="14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="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i’r</a:t>
                      </a:r>
                      <a:r>
                        <a:rPr lang="en-GB" sz="14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="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hyn</a:t>
                      </a:r>
                      <a:r>
                        <a:rPr lang="en-GB" sz="14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y </a:t>
                      </a:r>
                      <a:r>
                        <a:rPr lang="en-GB" sz="1400" b="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mae</a:t>
                      </a:r>
                      <a:r>
                        <a:rPr lang="en-GB" sz="14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="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pob</a:t>
                      </a:r>
                      <a:r>
                        <a:rPr lang="en-GB" sz="14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="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dysgwr</a:t>
                      </a:r>
                      <a:r>
                        <a:rPr lang="en-GB" sz="14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="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yn</a:t>
                      </a:r>
                      <a:r>
                        <a:rPr lang="en-GB" sz="14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="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ei</a:t>
                      </a:r>
                      <a:r>
                        <a:rPr lang="en-GB" sz="14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="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ddysgu</a:t>
                      </a:r>
                      <a:endParaRPr lang="en-GB" sz="14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 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 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293569054"/>
                  </a:ext>
                </a:extLst>
              </a:tr>
              <a:tr h="65231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Nod </a:t>
                      </a:r>
                      <a:r>
                        <a:rPr lang="en-GB" sz="14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gweledigaeth</a:t>
                      </a: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gynhwysol</a:t>
                      </a: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 </a:t>
                      </a:r>
                      <a:r>
                        <a:rPr lang="en-GB" sz="14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rennir</a:t>
                      </a: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yw</a:t>
                      </a: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gwella</a:t>
                      </a: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profiadau</a:t>
                      </a: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dysgu</a:t>
                      </a: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 </a:t>
                      </a:r>
                      <a:r>
                        <a:rPr lang="en-GB" sz="14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deilliannau</a:t>
                      </a: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pob</a:t>
                      </a: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dysgwr</a:t>
                      </a: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 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 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144703698"/>
                  </a:ext>
                </a:extLst>
              </a:tr>
              <a:tr h="10937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Mae gweledigaeth yr ysgol yn canolbwyntio ar wella deilliannau gwybyddol a chymdeithasol-emosiynol dysgwyr (gan gynnwys materion yn ymwneud â’u lles), mae’n cwmpasu’r presennol a’r dyfodol, ac mae’n ysbrydoli ac yn ysgogi’r dysgwyr.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 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 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361898250"/>
                  </a:ext>
                </a:extLst>
              </a:tr>
              <a:tr h="4316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Gwireddu’r weledigaeth yw sail y dysgu a’r addysgu.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 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 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600334656"/>
                  </a:ext>
                </a:extLst>
              </a:tr>
              <a:tr h="7410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Er</a:t>
                      </a: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mwyn</a:t>
                      </a: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gwireddu</a:t>
                      </a: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gweledigaeth</a:t>
                      </a: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yr</a:t>
                      </a: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ysgol</a:t>
                      </a: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4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bydd</a:t>
                      </a: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yn</a:t>
                      </a: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rhaid</a:t>
                      </a: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i’r</a:t>
                      </a: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holl</a:t>
                      </a: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staff </a:t>
                      </a:r>
                      <a:r>
                        <a:rPr lang="en-GB" sz="14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gyfrannu</a:t>
                      </a: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4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gan</a:t>
                      </a: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gynnwys</a:t>
                      </a: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llywodraethwyr</a:t>
                      </a: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ac </a:t>
                      </a:r>
                      <a:r>
                        <a:rPr lang="en-GB" sz="14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unigolion</a:t>
                      </a: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perthnasol</a:t>
                      </a: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eraill</a:t>
                      </a:r>
                      <a:r>
                        <a:rPr lang="en-GB" sz="14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GB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 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 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914874045"/>
                  </a:ext>
                </a:extLst>
              </a:tr>
              <a:tr h="73695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Gwahoddir</a:t>
                      </a: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dysgwyr</a:t>
                      </a: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4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rhieni</a:t>
                      </a: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GB" sz="14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gofalwyr</a:t>
                      </a: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y </a:t>
                      </a:r>
                      <a:r>
                        <a:rPr lang="en-GB" sz="14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gymuned</a:t>
                      </a: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allanol</a:t>
                      </a: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 </a:t>
                      </a:r>
                      <a:r>
                        <a:rPr lang="en-GB" sz="14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phartneriaid</a:t>
                      </a: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eraill</a:t>
                      </a: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gyfrannu</a:t>
                      </a: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at </a:t>
                      </a:r>
                      <a:r>
                        <a:rPr lang="en-GB" sz="14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weledigaeth</a:t>
                      </a: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yr</a:t>
                      </a: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ysgol</a:t>
                      </a:r>
                      <a:endParaRPr lang="en-GB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 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4312115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0387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24744"/>
            <a:ext cx="8712968" cy="4953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01216" y="274638"/>
            <a:ext cx="8507288" cy="63408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Y </a:t>
            </a:r>
            <a:r>
              <a:rPr lang="en-GB" dirty="0" err="1" smtClean="0"/>
              <a:t>Darlun</a:t>
            </a:r>
            <a:r>
              <a:rPr lang="en-GB" dirty="0" smtClean="0"/>
              <a:t> </a:t>
            </a:r>
            <a:r>
              <a:rPr lang="en-GB" dirty="0" err="1" smtClean="0"/>
              <a:t>Cenedlaethol</a:t>
            </a:r>
            <a:r>
              <a:rPr lang="en-GB" dirty="0" smtClean="0"/>
              <a:t> (</a:t>
            </a:r>
            <a:r>
              <a:rPr lang="en-GB" dirty="0" err="1" smtClean="0"/>
              <a:t>arolwg</a:t>
            </a:r>
            <a:r>
              <a:rPr lang="en-GB" dirty="0" smtClean="0"/>
              <a:t> </a:t>
            </a:r>
            <a:r>
              <a:rPr lang="en-GB" dirty="0" err="1" smtClean="0"/>
              <a:t>peilot</a:t>
            </a:r>
            <a:r>
              <a:rPr lang="en-GB" dirty="0" smtClean="0"/>
              <a:t>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11731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198" y="1034002"/>
            <a:ext cx="3238826" cy="366367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01" y="3500770"/>
            <a:ext cx="2720012" cy="2392154"/>
          </a:xfrm>
          <a:prstGeom prst="rect">
            <a:avLst/>
          </a:prstGeom>
        </p:spPr>
      </p:pic>
      <p:sp>
        <p:nvSpPr>
          <p:cNvPr id="15" name="Oval 14"/>
          <p:cNvSpPr/>
          <p:nvPr/>
        </p:nvSpPr>
        <p:spPr>
          <a:xfrm>
            <a:off x="700087" y="3871912"/>
            <a:ext cx="1900238" cy="16430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YSGOLION</a:t>
            </a:r>
          </a:p>
          <a:p>
            <a:endParaRPr lang="en-GB" sz="135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en-GB" sz="135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en-GB" sz="135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en-GB" sz="135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en-GB" sz="135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Oval 15"/>
          <p:cNvSpPr/>
          <p:nvPr/>
        </p:nvSpPr>
        <p:spPr>
          <a:xfrm>
            <a:off x="1200150" y="4271962"/>
            <a:ext cx="900113" cy="84296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DISGYBLION</a:t>
            </a:r>
            <a:endParaRPr lang="en-GB" sz="135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257300" y="3557921"/>
            <a:ext cx="75058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00" b="1" dirty="0">
                <a:solidFill>
                  <a:schemeClr val="bg1"/>
                </a:solidFill>
              </a:rPr>
              <a:t>SLO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55972" y="1824492"/>
            <a:ext cx="2086698" cy="8826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en-GB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GWERTHOEDD AR Y CYD</a:t>
            </a:r>
            <a:endParaRPr lang="en-GB" sz="2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25" name="Straight Arrow Connector 24"/>
          <p:cNvCxnSpPr/>
          <p:nvPr/>
        </p:nvCxnSpPr>
        <p:spPr>
          <a:xfrm flipV="1">
            <a:off x="2843213" y="764704"/>
            <a:ext cx="2647128" cy="2392834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6" name="Oval 25"/>
          <p:cNvSpPr/>
          <p:nvPr/>
        </p:nvSpPr>
        <p:spPr>
          <a:xfrm>
            <a:off x="2600325" y="2957512"/>
            <a:ext cx="452388" cy="414338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28" name="Left Arrow 27"/>
          <p:cNvSpPr/>
          <p:nvPr/>
        </p:nvSpPr>
        <p:spPr>
          <a:xfrm rot="19090158">
            <a:off x="1303312" y="2326972"/>
            <a:ext cx="5576446" cy="814388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29" name="TextBox 28"/>
          <p:cNvSpPr txBox="1"/>
          <p:nvPr/>
        </p:nvSpPr>
        <p:spPr>
          <a:xfrm>
            <a:off x="4456172" y="3169444"/>
            <a:ext cx="432911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GB" sz="2100" dirty="0" err="1" smtClean="0"/>
              <a:t>Mae’r</a:t>
            </a:r>
            <a:r>
              <a:rPr lang="en-GB" sz="2100" dirty="0" smtClean="0"/>
              <a:t> </a:t>
            </a:r>
            <a:r>
              <a:rPr lang="en-GB" sz="2100" dirty="0" err="1" smtClean="0"/>
              <a:t>ysgol</a:t>
            </a:r>
            <a:r>
              <a:rPr lang="en-GB" sz="2100" dirty="0" smtClean="0"/>
              <a:t> </a:t>
            </a:r>
            <a:r>
              <a:rPr lang="en-GB" sz="2100" dirty="0" err="1" smtClean="0"/>
              <a:t>yn</a:t>
            </a:r>
            <a:r>
              <a:rPr lang="en-GB" sz="2100" dirty="0" smtClean="0"/>
              <a:t> </a:t>
            </a:r>
            <a:r>
              <a:rPr lang="en-GB" sz="2100" dirty="0" err="1" smtClean="0"/>
              <a:t>asesu</a:t>
            </a:r>
            <a:r>
              <a:rPr lang="en-GB" sz="2100" dirty="0" smtClean="0"/>
              <a:t> </a:t>
            </a:r>
            <a:r>
              <a:rPr lang="en-GB" sz="2100" dirty="0" err="1" smtClean="0"/>
              <a:t>lefel</a:t>
            </a:r>
            <a:r>
              <a:rPr lang="en-GB" sz="2100" dirty="0" smtClean="0"/>
              <a:t> </a:t>
            </a:r>
            <a:r>
              <a:rPr lang="en-GB" sz="2100" dirty="0" err="1" smtClean="0"/>
              <a:t>bresennol</a:t>
            </a:r>
            <a:r>
              <a:rPr lang="en-GB" sz="2100" dirty="0" smtClean="0"/>
              <a:t> ac </a:t>
            </a:r>
            <a:r>
              <a:rPr lang="en-GB" sz="2100" dirty="0" err="1" smtClean="0"/>
              <a:t>yn</a:t>
            </a:r>
            <a:r>
              <a:rPr lang="en-GB" sz="2100" dirty="0" smtClean="0"/>
              <a:t> </a:t>
            </a:r>
            <a:r>
              <a:rPr lang="en-GB" sz="2100" dirty="0" err="1" smtClean="0"/>
              <a:t>cael</a:t>
            </a:r>
            <a:r>
              <a:rPr lang="en-GB" sz="2100" dirty="0" smtClean="0"/>
              <a:t> </a:t>
            </a:r>
            <a:r>
              <a:rPr lang="en-GB" sz="2100" dirty="0" err="1" smtClean="0"/>
              <a:t>mynediad</a:t>
            </a:r>
            <a:r>
              <a:rPr lang="en-GB" sz="2100" dirty="0" smtClean="0"/>
              <a:t> at </a:t>
            </a:r>
            <a:r>
              <a:rPr lang="en-GB" sz="2100" dirty="0" err="1" smtClean="0"/>
              <a:t>ddysgu</a:t>
            </a:r>
            <a:r>
              <a:rPr lang="en-GB" sz="2100" dirty="0" smtClean="0"/>
              <a:t> </a:t>
            </a:r>
            <a:r>
              <a:rPr lang="en-GB" sz="2100" dirty="0" err="1" smtClean="0"/>
              <a:t>proffesiynol</a:t>
            </a:r>
            <a:r>
              <a:rPr lang="en-GB" sz="2100" dirty="0" smtClean="0"/>
              <a:t> </a:t>
            </a:r>
            <a:r>
              <a:rPr lang="en-GB" sz="2100" dirty="0" err="1" smtClean="0"/>
              <a:t>priodol</a:t>
            </a:r>
            <a:r>
              <a:rPr lang="en-GB" sz="2100" dirty="0" smtClean="0"/>
              <a:t>.</a:t>
            </a:r>
            <a:endParaRPr lang="en-GB" sz="2100" dirty="0"/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GB" sz="2100" dirty="0" smtClean="0"/>
              <a:t>Ysgol </a:t>
            </a:r>
            <a:r>
              <a:rPr lang="en-GB" sz="2100" dirty="0" err="1" smtClean="0"/>
              <a:t>yn</a:t>
            </a:r>
            <a:r>
              <a:rPr lang="en-GB" sz="2100" dirty="0" smtClean="0"/>
              <a:t> </a:t>
            </a:r>
            <a:r>
              <a:rPr lang="en-GB" sz="2100" dirty="0" err="1" smtClean="0"/>
              <a:t>graddio</a:t>
            </a:r>
            <a:r>
              <a:rPr lang="en-GB" sz="2100" dirty="0" smtClean="0"/>
              <a:t> </a:t>
            </a:r>
            <a:r>
              <a:rPr lang="en-GB" sz="2100" dirty="0" err="1" smtClean="0"/>
              <a:t>ymarfer</a:t>
            </a:r>
            <a:r>
              <a:rPr lang="en-GB" sz="2100" dirty="0" smtClean="0"/>
              <a:t> </a:t>
            </a:r>
            <a:r>
              <a:rPr lang="en-GB" sz="2100" dirty="0" err="1" smtClean="0"/>
              <a:t>yn</a:t>
            </a:r>
            <a:r>
              <a:rPr lang="en-GB" sz="2100" dirty="0" smtClean="0"/>
              <a:t> </a:t>
            </a:r>
            <a:r>
              <a:rPr lang="en-GB" sz="2100" dirty="0" err="1" smtClean="0"/>
              <a:t>yr</a:t>
            </a:r>
            <a:r>
              <a:rPr lang="en-GB" sz="2100" dirty="0" smtClean="0"/>
              <a:t> </a:t>
            </a:r>
            <a:r>
              <a:rPr lang="en-GB" sz="2100" dirty="0" err="1" smtClean="0"/>
              <a:t>ysgol</a:t>
            </a:r>
            <a:r>
              <a:rPr lang="en-GB" sz="2100" dirty="0" smtClean="0"/>
              <a:t> </a:t>
            </a:r>
            <a:r>
              <a:rPr lang="en-GB" sz="2100" dirty="0" err="1" smtClean="0"/>
              <a:t>i</a:t>
            </a:r>
            <a:r>
              <a:rPr lang="en-GB" sz="2100" dirty="0" smtClean="0"/>
              <a:t> </a:t>
            </a:r>
            <a:r>
              <a:rPr lang="en-GB" sz="2100" dirty="0" err="1" smtClean="0"/>
              <a:t>sicrhau</a:t>
            </a:r>
            <a:r>
              <a:rPr lang="en-GB" sz="2100" dirty="0" smtClean="0"/>
              <a:t> </a:t>
            </a:r>
            <a:r>
              <a:rPr lang="en-GB" sz="2100" dirty="0" err="1" smtClean="0"/>
              <a:t>ei</a:t>
            </a:r>
            <a:r>
              <a:rPr lang="en-GB" sz="2100" dirty="0" smtClean="0"/>
              <a:t> </a:t>
            </a:r>
            <a:r>
              <a:rPr lang="en-GB" sz="2100" dirty="0" err="1" smtClean="0"/>
              <a:t>fod</a:t>
            </a:r>
            <a:r>
              <a:rPr lang="en-GB" sz="2100" dirty="0" smtClean="0"/>
              <a:t> </a:t>
            </a:r>
            <a:r>
              <a:rPr lang="en-GB" sz="2100" dirty="0" err="1" smtClean="0"/>
              <a:t>yn</a:t>
            </a:r>
            <a:r>
              <a:rPr lang="en-GB" sz="2100" dirty="0" smtClean="0"/>
              <a:t> </a:t>
            </a:r>
            <a:r>
              <a:rPr lang="en-GB" sz="2100" dirty="0" err="1" smtClean="0"/>
              <a:t>cael</a:t>
            </a:r>
            <a:r>
              <a:rPr lang="en-GB" sz="2100" dirty="0" smtClean="0"/>
              <a:t> EFFAITH </a:t>
            </a:r>
            <a:r>
              <a:rPr lang="en-GB" sz="2100" dirty="0" err="1" smtClean="0"/>
              <a:t>ar</a:t>
            </a:r>
            <a:r>
              <a:rPr lang="en-GB" sz="2100" dirty="0" smtClean="0"/>
              <a:t> </a:t>
            </a:r>
            <a:r>
              <a:rPr lang="en-GB" sz="2100" dirty="0" err="1" smtClean="0"/>
              <a:t>ddisgyblion</a:t>
            </a:r>
            <a:endParaRPr lang="en-GB" sz="2100" dirty="0"/>
          </a:p>
        </p:txBody>
      </p:sp>
      <p:sp>
        <p:nvSpPr>
          <p:cNvPr id="4" name="TextBox 3"/>
          <p:cNvSpPr txBox="1"/>
          <p:nvPr/>
        </p:nvSpPr>
        <p:spPr>
          <a:xfrm>
            <a:off x="3747839" y="100132"/>
            <a:ext cx="440671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 smtClean="0"/>
              <a:t>Dysgu </a:t>
            </a:r>
            <a:r>
              <a:rPr lang="en-GB" sz="4400" dirty="0" err="1" smtClean="0"/>
              <a:t>Proffesiynol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24315839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Tasg</a:t>
            </a:r>
            <a:r>
              <a:rPr lang="en-GB" dirty="0" smtClean="0"/>
              <a:t> 4: </a:t>
            </a:r>
            <a:r>
              <a:rPr lang="en-GB" dirty="0" err="1" smtClean="0"/>
              <a:t>Trafodaeth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Beth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rydych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yn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meddwl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fydd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yn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gweithio’n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dda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yn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eich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lleoliad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chi? (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ystyriwch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y model SLO,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arolwg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ac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unrhyw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drafodaethau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a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gwaith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dilynol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)</a:t>
            </a:r>
          </a:p>
          <a:p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Pa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rwystrau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fyddwch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yn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eu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hwynebu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,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os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o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gwbl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?  </a:t>
            </a:r>
          </a:p>
          <a:p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Sut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bydd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y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gwaith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hwn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yn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ddefnyddiol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wrth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gefnogi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gwelliant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yn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yr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ysgol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? </a:t>
            </a:r>
          </a:p>
          <a:p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Pa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gymorth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fyddwch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chi’n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ei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gynnig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i’r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system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wrth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fynd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ymlaen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gyda’r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gwaith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Sefydliad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sy’n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Dysgu? </a:t>
            </a:r>
            <a:br>
              <a:rPr lang="en-US" dirty="0" smtClean="0">
                <a:latin typeface="Arial" charset="0"/>
                <a:ea typeface="Arial" charset="0"/>
                <a:cs typeface="Arial" charset="0"/>
              </a:rPr>
            </a:b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Sut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mae’r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gwaith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hwn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yn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cefnogi’r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daith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ddiwygio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 smtClean="0">
                <a:latin typeface="Arial" charset="0"/>
                <a:ea typeface="Arial" charset="0"/>
                <a:cs typeface="Arial" charset="0"/>
              </a:rPr>
              <a:t>ehangach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?                                        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85173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Adnoddau</a:t>
            </a:r>
            <a:r>
              <a:rPr lang="en-GB" dirty="0" smtClean="0"/>
              <a:t> </a:t>
            </a:r>
            <a:r>
              <a:rPr lang="en-GB" dirty="0" err="1" smtClean="0"/>
              <a:t>Traws</a:t>
            </a:r>
            <a:r>
              <a:rPr lang="en-GB" dirty="0" smtClean="0"/>
              <a:t> </a:t>
            </a:r>
            <a:r>
              <a:rPr lang="en-GB" dirty="0" err="1" smtClean="0"/>
              <a:t>Gonsortia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4619" t="20924" r="9046" b="8462"/>
          <a:stretch/>
        </p:blipFill>
        <p:spPr>
          <a:xfrm>
            <a:off x="169990" y="1340768"/>
            <a:ext cx="8824708" cy="384666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9464" y="1141536"/>
            <a:ext cx="4824536" cy="492442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y-GB" sz="1600" dirty="0" smtClean="0"/>
              <a:t>Adnodd sydd wedi ei gynhyrchu ar y cyd â’r consortia eraill</a:t>
            </a:r>
          </a:p>
          <a:p>
            <a:endParaRPr lang="cy-GB" sz="1600" dirty="0"/>
          </a:p>
          <a:p>
            <a:r>
              <a:rPr lang="cy-GB" sz="1600" dirty="0" smtClean="0"/>
              <a:t>Cysylltiadau rhanbarthol</a:t>
            </a:r>
          </a:p>
          <a:p>
            <a:endParaRPr lang="cy-GB" sz="1600" dirty="0"/>
          </a:p>
          <a:p>
            <a:r>
              <a:rPr lang="cy-GB" sz="1600" dirty="0" smtClean="0"/>
              <a:t>GCA: Deb Woodward</a:t>
            </a:r>
          </a:p>
          <a:p>
            <a:r>
              <a:rPr lang="cy-GB" sz="1600" dirty="0" smtClean="0">
                <a:hlinkClick r:id="rId4"/>
              </a:rPr>
              <a:t>deb.woodward@sewaleseas.org.uk</a:t>
            </a:r>
            <a:endParaRPr lang="cy-GB" sz="1600" dirty="0" smtClean="0"/>
          </a:p>
          <a:p>
            <a:endParaRPr lang="cy-GB" sz="1600" dirty="0"/>
          </a:p>
          <a:p>
            <a:r>
              <a:rPr lang="cy-GB" sz="1600" dirty="0" smtClean="0"/>
              <a:t>CCD: Louise Muteham</a:t>
            </a:r>
          </a:p>
          <a:p>
            <a:r>
              <a:rPr lang="cy-GB" sz="1600" dirty="0" smtClean="0">
                <a:hlinkClick r:id="rId5"/>
              </a:rPr>
              <a:t>louise.muteham@cscjes.org.uk</a:t>
            </a:r>
            <a:endParaRPr lang="cy-GB" sz="1600" dirty="0" smtClean="0"/>
          </a:p>
          <a:p>
            <a:endParaRPr lang="cy-GB" sz="1600" dirty="0"/>
          </a:p>
          <a:p>
            <a:r>
              <a:rPr lang="cy-GB" sz="1600" dirty="0" smtClean="0"/>
              <a:t>GWE: Ruth </a:t>
            </a:r>
            <a:r>
              <a:rPr lang="cy-GB" sz="1600" dirty="0" err="1" smtClean="0"/>
              <a:t>Thackary</a:t>
            </a:r>
            <a:endParaRPr lang="cy-GB" sz="1600" dirty="0" smtClean="0"/>
          </a:p>
          <a:p>
            <a:r>
              <a:rPr lang="cy-GB" sz="1600" dirty="0" err="1" smtClean="0">
                <a:hlinkClick r:id="rId6"/>
              </a:rPr>
              <a:t>RuthThackary@gwegogledd.cymru</a:t>
            </a:r>
            <a:endParaRPr lang="cy-GB" sz="1600" dirty="0" smtClean="0"/>
          </a:p>
          <a:p>
            <a:endParaRPr lang="cy-GB" sz="1600" dirty="0"/>
          </a:p>
          <a:p>
            <a:r>
              <a:rPr lang="cy-GB" sz="1600" dirty="0" smtClean="0"/>
              <a:t>Euros Davies</a:t>
            </a:r>
          </a:p>
          <a:p>
            <a:r>
              <a:rPr lang="cy-GB" sz="1600" dirty="0" err="1" smtClean="0">
                <a:hlinkClick r:id="rId7"/>
              </a:rPr>
              <a:t>EurosDavies@gwegogledd.cymru</a:t>
            </a:r>
            <a:endParaRPr lang="cy-GB" sz="1600" dirty="0" smtClean="0"/>
          </a:p>
          <a:p>
            <a:endParaRPr lang="cy-GB" sz="1600" dirty="0"/>
          </a:p>
          <a:p>
            <a:r>
              <a:rPr lang="cy-GB" sz="1600" dirty="0" smtClean="0"/>
              <a:t>ERW: Dave </a:t>
            </a:r>
            <a:r>
              <a:rPr lang="cy-GB" sz="1600" dirty="0" err="1" smtClean="0"/>
              <a:t>Barry</a:t>
            </a:r>
            <a:r>
              <a:rPr lang="cy-GB" sz="1600" dirty="0" smtClean="0"/>
              <a:t/>
            </a:r>
            <a:br>
              <a:rPr lang="cy-GB" sz="1600" dirty="0" smtClean="0"/>
            </a:br>
            <a:r>
              <a:rPr lang="cy-GB" sz="1600" dirty="0" smtClean="0">
                <a:hlinkClick r:id="rId8"/>
              </a:rPr>
              <a:t>Dave.Barry@erw.org.uk</a:t>
            </a:r>
            <a:r>
              <a:rPr lang="cy-GB" sz="1600" dirty="0" smtClean="0"/>
              <a:t> 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2544626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863</TotalTime>
  <Words>1977</Words>
  <Application>Microsoft Macintosh PowerPoint</Application>
  <PresentationFormat>On-screen Show (4:3)</PresentationFormat>
  <Paragraphs>221</Paragraphs>
  <Slides>20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Calibri</vt:lpstr>
      <vt:lpstr>Times New Roman</vt:lpstr>
      <vt:lpstr>Arial</vt:lpstr>
      <vt:lpstr>Office Theme</vt:lpstr>
      <vt:lpstr>Ysgolion fel Sefydliadau sy’n Dysgu (YSD)</vt:lpstr>
      <vt:lpstr>Ffocws y sesiwn</vt:lpstr>
      <vt:lpstr>Un daith tuag at ddiwygio</vt:lpstr>
      <vt:lpstr>Cenhadaeth ein Cenedl ac SLO</vt:lpstr>
      <vt:lpstr>Pam?</vt:lpstr>
      <vt:lpstr>Pam?</vt:lpstr>
      <vt:lpstr>Ysgolion yng Nghymru fel Sefydliadau sy’n Dysgu</vt:lpstr>
      <vt:lpstr>Ysgolion fel Sefydliadau sy’n Dysgu </vt:lpstr>
      <vt:lpstr>PowerPoint Presentation</vt:lpstr>
      <vt:lpstr>TASG 1: Ymgysylltu â SLO</vt:lpstr>
      <vt:lpstr>Cwestiwn…</vt:lpstr>
      <vt:lpstr>PowerPoint Presentation</vt:lpstr>
      <vt:lpstr>PowerPoint Presentation</vt:lpstr>
      <vt:lpstr>Canfyddiadau allweddol a phwyntiau myfyrio a gweithredu</vt:lpstr>
      <vt:lpstr>Arolwg SLO i ysgolion</vt:lpstr>
      <vt:lpstr>Tasg 2: Datblygu ieithwedd gyffredin </vt:lpstr>
      <vt:lpstr>Y Darlun Cenedlaethol (arolwg peilot)</vt:lpstr>
      <vt:lpstr>PowerPoint Presentation</vt:lpstr>
      <vt:lpstr>Tasg 4: Trafodaeth</vt:lpstr>
      <vt:lpstr>Adnoddau Traws Gonsortia </vt:lpstr>
    </vt:vector>
  </TitlesOfParts>
  <Company>Rhondda Cynon Taff CBC</Company>
  <LinksUpToDate>false</LinksUpToDate>
  <SharedDoc>false</SharedDoc>
  <HyperlinksChanged>false</HyperlinksChanged>
  <AppVersion>15.0039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Windows User</dc:creator>
  <cp:lastModifiedBy>Jones, Mathew</cp:lastModifiedBy>
  <cp:revision>49</cp:revision>
  <dcterms:created xsi:type="dcterms:W3CDTF">2018-01-16T15:46:59Z</dcterms:created>
  <dcterms:modified xsi:type="dcterms:W3CDTF">2019-02-03T15:42:09Z</dcterms:modified>
</cp:coreProperties>
</file>