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9"/>
  </p:notesMasterIdLst>
  <p:sldIdLst>
    <p:sldId id="256" r:id="rId2"/>
    <p:sldId id="261" r:id="rId3"/>
    <p:sldId id="257" r:id="rId4"/>
    <p:sldId id="259" r:id="rId5"/>
    <p:sldId id="260" r:id="rId6"/>
    <p:sldId id="262" r:id="rId7"/>
    <p:sldId id="258"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440919-B1B1-9E8F-505F-C4C62BEEE4B6}" v="62" dt="2021-10-21T10:46:15.930"/>
    <p1510:client id="{28A42B2B-E4B5-C505-456C-77C1B8912507}" v="245" dt="2021-10-26T08:59:44.274"/>
    <p1510:client id="{67486141-03C8-414A-A096-3BE01EB9A6C8}" v="259" dt="2021-10-21T09:22:20.150"/>
    <p1510:client id="{D80E3DAF-F7E8-F0F6-0E0B-F23EA4106558}" v="130" dt="2021-10-21T15:59:22.210"/>
    <p1510:client id="{F918BCE6-587F-C755-CB5A-F90CD1BF3905}" v="168" dt="2021-10-25T11:52:47.4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kina Marie Hickman (2017343)" userId="S::2017343@student.uwtsd.ac.uk::500c18b6-b229-4a80-8d05-415397522f39" providerId="AD" clId="Web-{28A42B2B-E4B5-C505-456C-77C1B8912507}"/>
    <pc:docChg chg="modSld">
      <pc:chgData name="Shakina Marie Hickman (2017343)" userId="S::2017343@student.uwtsd.ac.uk::500c18b6-b229-4a80-8d05-415397522f39" providerId="AD" clId="Web-{28A42B2B-E4B5-C505-456C-77C1B8912507}" dt="2021-10-26T08:59:43.352" v="200" actId="20577"/>
      <pc:docMkLst>
        <pc:docMk/>
      </pc:docMkLst>
      <pc:sldChg chg="addSp modSp">
        <pc:chgData name="Shakina Marie Hickman (2017343)" userId="S::2017343@student.uwtsd.ac.uk::500c18b6-b229-4a80-8d05-415397522f39" providerId="AD" clId="Web-{28A42B2B-E4B5-C505-456C-77C1B8912507}" dt="2021-10-26T08:59:43.352" v="200" actId="20577"/>
        <pc:sldMkLst>
          <pc:docMk/>
          <pc:sldMk cId="3012674182" sldId="258"/>
        </pc:sldMkLst>
        <pc:spChg chg="mod">
          <ac:chgData name="Shakina Marie Hickman (2017343)" userId="S::2017343@student.uwtsd.ac.uk::500c18b6-b229-4a80-8d05-415397522f39" providerId="AD" clId="Web-{28A42B2B-E4B5-C505-456C-77C1B8912507}" dt="2021-10-26T08:59:06.226" v="196" actId="20577"/>
          <ac:spMkLst>
            <pc:docMk/>
            <pc:sldMk cId="3012674182" sldId="258"/>
            <ac:spMk id="2" creationId="{6D50064D-F01A-4DBF-81C1-F512A5B5190E}"/>
          </ac:spMkLst>
        </pc:spChg>
        <pc:spChg chg="mod">
          <ac:chgData name="Shakina Marie Hickman (2017343)" userId="S::2017343@student.uwtsd.ac.uk::500c18b6-b229-4a80-8d05-415397522f39" providerId="AD" clId="Web-{28A42B2B-E4B5-C505-456C-77C1B8912507}" dt="2021-10-26T08:59:17.414" v="197" actId="1076"/>
          <ac:spMkLst>
            <pc:docMk/>
            <pc:sldMk cId="3012674182" sldId="258"/>
            <ac:spMk id="3" creationId="{6F3A9B9A-115C-469A-8C0A-A58E0AF13553}"/>
          </ac:spMkLst>
        </pc:spChg>
        <pc:spChg chg="mod">
          <ac:chgData name="Shakina Marie Hickman (2017343)" userId="S::2017343@student.uwtsd.ac.uk::500c18b6-b229-4a80-8d05-415397522f39" providerId="AD" clId="Web-{28A42B2B-E4B5-C505-456C-77C1B8912507}" dt="2021-10-26T08:53:12.220" v="92" actId="20577"/>
          <ac:spMkLst>
            <pc:docMk/>
            <pc:sldMk cId="3012674182" sldId="258"/>
            <ac:spMk id="4" creationId="{B4C249C8-B2F4-4405-A58D-9CFF1BB8C2D4}"/>
          </ac:spMkLst>
        </pc:spChg>
        <pc:spChg chg="add mod">
          <ac:chgData name="Shakina Marie Hickman (2017343)" userId="S::2017343@student.uwtsd.ac.uk::500c18b6-b229-4a80-8d05-415397522f39" providerId="AD" clId="Web-{28A42B2B-E4B5-C505-456C-77C1B8912507}" dt="2021-10-26T08:59:23.992" v="198" actId="1076"/>
          <ac:spMkLst>
            <pc:docMk/>
            <pc:sldMk cId="3012674182" sldId="258"/>
            <ac:spMk id="5" creationId="{AE20E4F2-19FA-4821-ADB2-920EA68DA8E1}"/>
          </ac:spMkLst>
        </pc:spChg>
        <pc:spChg chg="mod">
          <ac:chgData name="Shakina Marie Hickman (2017343)" userId="S::2017343@student.uwtsd.ac.uk::500c18b6-b229-4a80-8d05-415397522f39" providerId="AD" clId="Web-{28A42B2B-E4B5-C505-456C-77C1B8912507}" dt="2021-10-26T08:52:43.907" v="87" actId="20577"/>
          <ac:spMkLst>
            <pc:docMk/>
            <pc:sldMk cId="3012674182" sldId="258"/>
            <ac:spMk id="6" creationId="{5DA60B5A-35E1-4601-A9C2-129EFF0CD415}"/>
          </ac:spMkLst>
        </pc:spChg>
        <pc:spChg chg="add mod">
          <ac:chgData name="Shakina Marie Hickman (2017343)" userId="S::2017343@student.uwtsd.ac.uk::500c18b6-b229-4a80-8d05-415397522f39" providerId="AD" clId="Web-{28A42B2B-E4B5-C505-456C-77C1B8912507}" dt="2021-10-26T08:59:43.352" v="200" actId="20577"/>
          <ac:spMkLst>
            <pc:docMk/>
            <pc:sldMk cId="3012674182" sldId="258"/>
            <ac:spMk id="7" creationId="{EF66A5E8-19F7-4658-BECC-D8825F1B544B}"/>
          </ac:spMkLst>
        </pc:spChg>
      </pc:sldChg>
      <pc:sldChg chg="modNotes">
        <pc:chgData name="Shakina Marie Hickman (2017343)" userId="S::2017343@student.uwtsd.ac.uk::500c18b6-b229-4a80-8d05-415397522f39" providerId="AD" clId="Web-{28A42B2B-E4B5-C505-456C-77C1B8912507}" dt="2021-10-26T08:56:49.489" v="179"/>
        <pc:sldMkLst>
          <pc:docMk/>
          <pc:sldMk cId="718095638" sldId="259"/>
        </pc:sldMkLst>
      </pc:sldChg>
    </pc:docChg>
  </pc:docChgLst>
  <pc:docChgLst>
    <pc:chgData name="Shakina Marie Hickman (2017343)" userId="S::2017343@student.uwtsd.ac.uk::500c18b6-b229-4a80-8d05-415397522f39" providerId="AD" clId="Web-{F918BCE6-587F-C755-CB5A-F90CD1BF3905}"/>
    <pc:docChg chg="modSld">
      <pc:chgData name="Shakina Marie Hickman (2017343)" userId="S::2017343@student.uwtsd.ac.uk::500c18b6-b229-4a80-8d05-415397522f39" providerId="AD" clId="Web-{F918BCE6-587F-C755-CB5A-F90CD1BF3905}" dt="2021-10-25T11:52:47.422" v="237" actId="1076"/>
      <pc:docMkLst>
        <pc:docMk/>
      </pc:docMkLst>
      <pc:sldChg chg="modNotes">
        <pc:chgData name="Shakina Marie Hickman (2017343)" userId="S::2017343@student.uwtsd.ac.uk::500c18b6-b229-4a80-8d05-415397522f39" providerId="AD" clId="Web-{F918BCE6-587F-C755-CB5A-F90CD1BF3905}" dt="2021-10-25T11:48:06.635" v="185"/>
        <pc:sldMkLst>
          <pc:docMk/>
          <pc:sldMk cId="1296465744" sldId="257"/>
        </pc:sldMkLst>
      </pc:sldChg>
      <pc:sldChg chg="modSp">
        <pc:chgData name="Shakina Marie Hickman (2017343)" userId="S::2017343@student.uwtsd.ac.uk::500c18b6-b229-4a80-8d05-415397522f39" providerId="AD" clId="Web-{F918BCE6-587F-C755-CB5A-F90CD1BF3905}" dt="2021-10-25T11:52:47.422" v="237" actId="1076"/>
        <pc:sldMkLst>
          <pc:docMk/>
          <pc:sldMk cId="3012674182" sldId="258"/>
        </pc:sldMkLst>
        <pc:spChg chg="mod">
          <ac:chgData name="Shakina Marie Hickman (2017343)" userId="S::2017343@student.uwtsd.ac.uk::500c18b6-b229-4a80-8d05-415397522f39" providerId="AD" clId="Web-{F918BCE6-587F-C755-CB5A-F90CD1BF3905}" dt="2021-10-25T11:52:47.422" v="237" actId="1076"/>
          <ac:spMkLst>
            <pc:docMk/>
            <pc:sldMk cId="3012674182" sldId="258"/>
            <ac:spMk id="2" creationId="{6D50064D-F01A-4DBF-81C1-F512A5B5190E}"/>
          </ac:spMkLst>
        </pc:spChg>
        <pc:spChg chg="mod">
          <ac:chgData name="Shakina Marie Hickman (2017343)" userId="S::2017343@student.uwtsd.ac.uk::500c18b6-b229-4a80-8d05-415397522f39" providerId="AD" clId="Web-{F918BCE6-587F-C755-CB5A-F90CD1BF3905}" dt="2021-10-25T11:49:59.841" v="210" actId="20577"/>
          <ac:spMkLst>
            <pc:docMk/>
            <pc:sldMk cId="3012674182" sldId="258"/>
            <ac:spMk id="3" creationId="{6F3A9B9A-115C-469A-8C0A-A58E0AF13553}"/>
          </ac:spMkLst>
        </pc:spChg>
        <pc:spChg chg="mod">
          <ac:chgData name="Shakina Marie Hickman (2017343)" userId="S::2017343@student.uwtsd.ac.uk::500c18b6-b229-4a80-8d05-415397522f39" providerId="AD" clId="Web-{F918BCE6-587F-C755-CB5A-F90CD1BF3905}" dt="2021-10-25T11:52:12.546" v="233" actId="1076"/>
          <ac:spMkLst>
            <pc:docMk/>
            <pc:sldMk cId="3012674182" sldId="258"/>
            <ac:spMk id="4" creationId="{B4C249C8-B2F4-4405-A58D-9CFF1BB8C2D4}"/>
          </ac:spMkLst>
        </pc:spChg>
        <pc:spChg chg="mod">
          <ac:chgData name="Shakina Marie Hickman (2017343)" userId="S::2017343@student.uwtsd.ac.uk::500c18b6-b229-4a80-8d05-415397522f39" providerId="AD" clId="Web-{F918BCE6-587F-C755-CB5A-F90CD1BF3905}" dt="2021-10-25T11:52:20.812" v="234" actId="1076"/>
          <ac:spMkLst>
            <pc:docMk/>
            <pc:sldMk cId="3012674182" sldId="258"/>
            <ac:spMk id="6" creationId="{5DA60B5A-35E1-4601-A9C2-129EFF0CD415}"/>
          </ac:spMkLst>
        </pc:spChg>
      </pc:sldChg>
      <pc:sldChg chg="addSp modSp">
        <pc:chgData name="Shakina Marie Hickman (2017343)" userId="S::2017343@student.uwtsd.ac.uk::500c18b6-b229-4a80-8d05-415397522f39" providerId="AD" clId="Web-{F918BCE6-587F-C755-CB5A-F90CD1BF3905}" dt="2021-10-25T11:45:14.286" v="23" actId="20577"/>
        <pc:sldMkLst>
          <pc:docMk/>
          <pc:sldMk cId="2727807736" sldId="260"/>
        </pc:sldMkLst>
        <pc:spChg chg="add mod">
          <ac:chgData name="Shakina Marie Hickman (2017343)" userId="S::2017343@student.uwtsd.ac.uk::500c18b6-b229-4a80-8d05-415397522f39" providerId="AD" clId="Web-{F918BCE6-587F-C755-CB5A-F90CD1BF3905}" dt="2021-10-25T11:45:14.286" v="23" actId="20577"/>
          <ac:spMkLst>
            <pc:docMk/>
            <pc:sldMk cId="2727807736" sldId="260"/>
            <ac:spMk id="3" creationId="{F0E6BFB3-0450-468A-BC4D-521459D46291}"/>
          </ac:spMkLst>
        </pc:spChg>
      </pc:sldChg>
      <pc:sldChg chg="addSp modSp">
        <pc:chgData name="Shakina Marie Hickman (2017343)" userId="S::2017343@student.uwtsd.ac.uk::500c18b6-b229-4a80-8d05-415397522f39" providerId="AD" clId="Web-{F918BCE6-587F-C755-CB5A-F90CD1BF3905}" dt="2021-10-25T11:46:14.241" v="35" actId="20577"/>
        <pc:sldMkLst>
          <pc:docMk/>
          <pc:sldMk cId="3743179221" sldId="262"/>
        </pc:sldMkLst>
        <pc:spChg chg="add mod">
          <ac:chgData name="Shakina Marie Hickman (2017343)" userId="S::2017343@student.uwtsd.ac.uk::500c18b6-b229-4a80-8d05-415397522f39" providerId="AD" clId="Web-{F918BCE6-587F-C755-CB5A-F90CD1BF3905}" dt="2021-10-25T11:46:14.241" v="35" actId="20577"/>
          <ac:spMkLst>
            <pc:docMk/>
            <pc:sldMk cId="3743179221" sldId="262"/>
            <ac:spMk id="2" creationId="{27667798-A7CB-473B-B662-79C05BD4859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7C81B7-E11D-47B9-8098-CF9FA371BED7}" type="datetimeFigureOut">
              <a:rPr lang="en-GB"/>
              <a:t>26/10/2021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D5C00-A6A4-4531-9FC6-44C69CE46223}" type="slidenum">
              <a:rPr lang="en-GB"/>
              <a:t>‹#›</a:t>
            </a:fld>
            <a:endParaRPr lang="en-GB"/>
          </a:p>
        </p:txBody>
      </p:sp>
    </p:spTree>
    <p:extLst>
      <p:ext uri="{BB962C8B-B14F-4D97-AF65-F5344CB8AC3E}">
        <p14:creationId xmlns:p14="http://schemas.microsoft.com/office/powerpoint/2010/main" val="702981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Erik Erickson theory relating to psychosocial development came up with the theory that personality develops through eight stages ,from infant to old age. </a:t>
            </a:r>
          </a:p>
          <a:p>
            <a:r>
              <a:rPr lang="en-US" dirty="0"/>
              <a:t>He contended that social experience was significant all through life, with each stage conspicuous by the particular clash we experience between our mental necessities and the encompassing social </a:t>
            </a:r>
            <a:r>
              <a:rPr lang="en-US" dirty="0" err="1"/>
              <a:t>enviroment</a:t>
            </a:r>
            <a:endParaRPr lang="en-US" dirty="0" err="1">
              <a:cs typeface="Calibri"/>
            </a:endParaRPr>
          </a:p>
          <a:p>
            <a:r>
              <a:rPr lang="en-US" dirty="0"/>
              <a:t>To turn out to be completely functional, confident citizenry, we should effectively finish each stage and resolve two clashing states: for instance, those of trust versus doubt and independence versus disgrace.(Erik Erikson's Stages of Psychosocial Development Explained, 2021)</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51D5C00-A6A4-4531-9FC6-44C69CE46223}" type="slidenum">
              <a:rPr lang="en-GB"/>
              <a:t>2</a:t>
            </a:fld>
            <a:endParaRPr lang="en-GB"/>
          </a:p>
        </p:txBody>
      </p:sp>
    </p:spTree>
    <p:extLst>
      <p:ext uri="{BB962C8B-B14F-4D97-AF65-F5344CB8AC3E}">
        <p14:creationId xmlns:p14="http://schemas.microsoft.com/office/powerpoint/2010/main" val="1957780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b="1" dirty="0">
              <a:cs typeface="Calibri" panose="020F0502020204030204"/>
            </a:endParaRPr>
          </a:p>
          <a:p>
            <a:r>
              <a:rPr lang="en-US" b="1" dirty="0"/>
              <a:t>Trust versus doubt</a:t>
            </a:r>
            <a:r>
              <a:rPr lang="en-US" dirty="0"/>
              <a:t> is the main stage in Erik Erikson's hypothesis of psychosocial advancement. This stage starts upon entering the world proceeds to around year and a half old enough. During this stage, the newborn child is questionable with regards to the world in which they live, and looks towards their essential parental figure for steadiness and consistency of care.</a:t>
            </a:r>
            <a:endParaRPr lang="en-US" dirty="0">
              <a:cs typeface="Calibri" panose="020F0502020204030204"/>
            </a:endParaRPr>
          </a:p>
          <a:p>
            <a:endParaRPr lang="en-US">
              <a:cs typeface="Calibri" panose="020F0502020204030204"/>
            </a:endParaRPr>
          </a:p>
          <a:p>
            <a:r>
              <a:rPr lang="en-US" b="1" dirty="0"/>
              <a:t>Independence versus disgrace</a:t>
            </a:r>
            <a:r>
              <a:rPr lang="en-US" dirty="0"/>
              <a:t> and uncertainty is the second phase of Erik Erikson's phases of psychosocial advancement. This stage happens between the ages of year and a half to around 3 years. As indicated by Erikson, youngsters at this stage are centered around fostering a feeling of individual authority over actual abilities and a feeling of freedom. </a:t>
            </a:r>
            <a:endParaRPr lang="en-US" dirty="0">
              <a:cs typeface="Calibri"/>
            </a:endParaRPr>
          </a:p>
          <a:p>
            <a:r>
              <a:rPr lang="en-US" dirty="0"/>
              <a:t>Achievement in this stage will prompt the goodness of will. In the event that kids in this stage are empowered and upheld in their expanded freedom, they become more sure and secure in their own capacity to get by on the planet.</a:t>
            </a:r>
            <a:endParaRPr lang="en-US" dirty="0">
              <a:cs typeface="Calibri" panose="020F0502020204030204"/>
            </a:endParaRPr>
          </a:p>
          <a:p>
            <a:endParaRPr lang="en-US" dirty="0">
              <a:cs typeface="Calibri" panose="020F0502020204030204"/>
            </a:endParaRPr>
          </a:p>
          <a:p>
            <a:r>
              <a:rPr lang="en-US" b="1" dirty="0"/>
              <a:t>Drive versus culpability</a:t>
            </a:r>
            <a:r>
              <a:rPr lang="en-US" dirty="0"/>
              <a:t> is the third phase of Erik Erikson's hypothesis of psychosocial improvement. During the drive versus culpability stage, youngsters advocate for themselves all the more regularly through coordinating play and other social connection. During this period the essential component includes the kid routinely cooperating with different youngsters at school. Fundamental to this stage is play, as it gives youngsters the chance to investigate their relational abilities through starting exercises.</a:t>
            </a:r>
            <a:endParaRPr lang="en-US" dirty="0">
              <a:cs typeface="Calibri" panose="020F0502020204030204"/>
            </a:endParaRPr>
          </a:p>
          <a:p>
            <a:endParaRPr lang="en-US" dirty="0">
              <a:cs typeface="Calibri" panose="020F0502020204030204"/>
            </a:endParaRPr>
          </a:p>
          <a:p>
            <a:r>
              <a:rPr lang="en-US" dirty="0"/>
              <a:t>Erikson's fourth psychosocial emergency, including industry (skill) versus Inadequacy happens during adolescence between the ages of five and twelve. Youngsters are at the stage where they will figure out how to peruse and compose, to do aggregates, to get things done all alone. Educators start to play a significant job in the youngster's life as they show the kid explicit abilities.</a:t>
            </a:r>
            <a:endParaRPr lang="en-US" dirty="0">
              <a:cs typeface="Calibri" panose="020F0502020204030204"/>
            </a:endParaRPr>
          </a:p>
          <a:p>
            <a:r>
              <a:rPr lang="en-US" dirty="0"/>
              <a:t>It is at this stage that the youngster's friend gathering will acquire more noteworthy importance and will turn into a significant wellspring of the kid's confidence. The child currently wants to win endorsement by exhibiting explicit abilities that are esteemed by society and start to foster a feeling of pride in their achievements.</a:t>
            </a:r>
            <a:endParaRPr lang="en-US" dirty="0">
              <a:cs typeface="Calibri" panose="020F0502020204030204"/>
            </a:endParaRPr>
          </a:p>
          <a:p>
            <a:endParaRPr lang="en-US" dirty="0">
              <a:cs typeface="Calibri" panose="020F0502020204030204"/>
            </a:endParaRPr>
          </a:p>
          <a:p>
            <a:r>
              <a:rPr lang="en-US" dirty="0"/>
              <a:t>The fifth phase of Erik Erikson's hypothesis of psychosocial advancement is character versus job disarray, and it happens during pre-adulthood, from around 12-18 years. During this stage, teenagers look for an ability to be self aware and individual character, through an exceptional investigation of individual qualities, convictions, and objectives. </a:t>
            </a:r>
            <a:endParaRPr lang="en-US" dirty="0">
              <a:cs typeface="Calibri" panose="020F0502020204030204"/>
            </a:endParaRPr>
          </a:p>
          <a:p>
            <a:r>
              <a:rPr lang="en-US" dirty="0"/>
              <a:t>During pre-adulthood, the progress from adolescence to adulthood is generally significant. Youngsters are turning out to be more autonomous, and start to check out the future as far as profession, connections, families, lodging, and so on The singular needs to have a place with a general public and fit in.</a:t>
            </a:r>
            <a:endParaRPr lang="en-US" dirty="0">
              <a:cs typeface="Calibri" panose="020F0502020204030204"/>
            </a:endParaRPr>
          </a:p>
          <a:p>
            <a:endParaRPr lang="en-US" dirty="0">
              <a:cs typeface="Calibri" panose="020F0502020204030204"/>
            </a:endParaRPr>
          </a:p>
          <a:p>
            <a:r>
              <a:rPr lang="en-US" dirty="0"/>
              <a:t>Closeness versus confinement is the 6th phase of Erik Erikson's hypothesis of psychosocial improvement. This stage happens during youthful adulthood between the times of around 18 to 40 yrs. During this stage, the significant clash fixates on shaping cozy, cherishing associations with others. During this stage, we start to share ourselves all the more personally with others. We investigate connections driving toward longer-term responsibilities with somebody other than a relative. </a:t>
            </a:r>
            <a:endParaRPr lang="en-US" dirty="0">
              <a:cs typeface="Calibri" panose="020F0502020204030204"/>
            </a:endParaRPr>
          </a:p>
          <a:p>
            <a:r>
              <a:rPr lang="en-US" dirty="0"/>
              <a:t>Effective fulfillment of this stage can bring about glad connections and a feeling of responsibility, wellbeing, and care inside a relationship. </a:t>
            </a:r>
            <a:endParaRPr lang="en-US" dirty="0">
              <a:cs typeface="Calibri" panose="020F0502020204030204"/>
            </a:endParaRPr>
          </a:p>
          <a:p>
            <a:r>
              <a:rPr lang="en-US" dirty="0"/>
              <a:t>Staying away from closeness, dreading responsibility and connections can prompt disconnection, dejection, and some of the time sorrow. Achievement in this stage will prompt the ethicalness of adoration.</a:t>
            </a:r>
            <a:endParaRPr lang="en-US" dirty="0">
              <a:cs typeface="Calibri" panose="020F0502020204030204"/>
            </a:endParaRPr>
          </a:p>
          <a:p>
            <a:endParaRPr lang="en-US" dirty="0">
              <a:cs typeface="Calibri" panose="020F0502020204030204"/>
            </a:endParaRPr>
          </a:p>
          <a:p>
            <a:r>
              <a:rPr lang="en-US" dirty="0"/>
              <a:t>Generativity versus stagnation is the seventh of eight stages of Erik Erikson's theory of psychosocial development. This stage takes place during </a:t>
            </a:r>
            <a:r>
              <a:rPr lang="en-US" dirty="0" err="1"/>
              <a:t>during</a:t>
            </a:r>
            <a:r>
              <a:rPr lang="en-US" dirty="0"/>
              <a:t> middle adulthood (ages 40 to 65 </a:t>
            </a:r>
            <a:r>
              <a:rPr lang="en-US" dirty="0" err="1"/>
              <a:t>yrs</a:t>
            </a:r>
            <a:r>
              <a:rPr lang="en-US" dirty="0"/>
              <a:t>).</a:t>
            </a:r>
            <a:endParaRPr lang="en-US" dirty="0">
              <a:cs typeface="Calibri" panose="020F0502020204030204"/>
            </a:endParaRPr>
          </a:p>
          <a:p>
            <a:r>
              <a:rPr lang="en-US" dirty="0"/>
              <a:t>We reward society through bringing up our kids, being useful working, and becoming associated with local area exercises and associations. Through generativity we foster a feeling of being a piece of the master plan. </a:t>
            </a:r>
            <a:endParaRPr lang="en-US" dirty="0">
              <a:cs typeface="Calibri" panose="020F0502020204030204"/>
            </a:endParaRPr>
          </a:p>
          <a:p>
            <a:r>
              <a:rPr lang="en-US" dirty="0"/>
              <a:t>Achievement prompts sensations of handiness and achievement, while disappointment brings about shallow association on the planet. </a:t>
            </a:r>
            <a:endParaRPr lang="en-US" dirty="0">
              <a:cs typeface="Calibri" panose="020F0502020204030204"/>
            </a:endParaRPr>
          </a:p>
          <a:p>
            <a:r>
              <a:rPr lang="en-US" dirty="0"/>
              <a:t>By neglecting to figure out how to contribute, we become stale and feel ineffective. These people might feel separated or uninvolved with their local area and with society in general. Achievement in this stage will prompt the ideals of care.</a:t>
            </a:r>
            <a:endParaRPr lang="en-US" dirty="0">
              <a:cs typeface="Calibri" panose="020F0502020204030204"/>
            </a:endParaRPr>
          </a:p>
          <a:p>
            <a:endParaRPr lang="en-US" dirty="0">
              <a:cs typeface="Calibri" panose="020F0502020204030204"/>
            </a:endParaRPr>
          </a:p>
          <a:p>
            <a:r>
              <a:rPr lang="en-US" dirty="0"/>
              <a:t>Ego integrity versus despair is the eighth and final stage of Erik Erikson’s stage theory of psychosocial development. This stage begins at approximately age 65 and ends at death. It is during this time that we contemplate our accomplishments and can develop integrity if we see ourselves as leading a successful life.</a:t>
            </a:r>
            <a:endParaRPr lang="en-US" dirty="0">
              <a:cs typeface="Calibri" panose="020F0502020204030204"/>
            </a:endParaRPr>
          </a:p>
          <a:p>
            <a:r>
              <a:rPr lang="en-US" dirty="0"/>
              <a:t>Individuals who reflect on their life and regret not achieving their goals will experience feelings of bitterness and despair. (2021)</a:t>
            </a:r>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251D5C00-A6A4-4531-9FC6-44C69CE46223}" type="slidenum">
              <a:rPr lang="en-GB"/>
              <a:t>3</a:t>
            </a:fld>
            <a:endParaRPr lang="en-GB"/>
          </a:p>
        </p:txBody>
      </p:sp>
    </p:spTree>
    <p:extLst>
      <p:ext uri="{BB962C8B-B14F-4D97-AF65-F5344CB8AC3E}">
        <p14:creationId xmlns:p14="http://schemas.microsoft.com/office/powerpoint/2010/main" val="826314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which kids obtain practices and intellectual cycles pertinent to their own general public. Grown-up or peer intercession in this setting is consequently a fundamental piece of the advancement cycle. A spearheading therapist with assorted interests, Lev Vygotsky (1896-1934) was keen on how social components which a specific culture considers significant – for instance, customs, convictions, abilities and qualities – are given to new ages. His sociocultural hypothesis pronounces that social collaboration inside the family and with proficient individuals from the local area is the essential means by </a:t>
            </a:r>
          </a:p>
          <a:p>
            <a:endParaRPr lang="en-US"/>
          </a:p>
          <a:p>
            <a:endParaRPr lang="en-US"/>
          </a:p>
          <a:p>
            <a:r>
              <a:rPr lang="en-US" dirty="0"/>
              <a:t>Vygotsky guaranteed that underlying advancement was incited by the youngster's quick friendly associations, however that, as learning became disguised, there was a shift to the singular level. For Vygotsky, youngsters were students who gained from and close by those with more prominent experience who comprehended their capacities and necessities. (Williams, 2021)</a:t>
            </a:r>
            <a:endParaRPr lang="en-GB" dirty="0"/>
          </a:p>
          <a:p>
            <a:endParaRPr lang="en-US" dirty="0">
              <a:cs typeface="Calibri"/>
            </a:endParaRPr>
          </a:p>
          <a:p>
            <a:r>
              <a:rPr lang="en-US" dirty="0"/>
              <a:t>Vygotsky's hypothesis of kid advancement can be envisioned as a cycle. Vygotsky kept up with that there are three subjects that interrelate and influence each other as an individual learns: Vygotsky saw that culture is fundamental for learning, language is vital for culture, and students figure out how to think by the impact of their local area. Vygotsky perceived how dialects connect networks together, and that the way of life of the grown-ups locally impacts what the youngsters realize. Culture comes down on how guardians bring up their youngsters, which influences how kids act in specific circumstances. At the point when students go to class or in alternate ways draw in with individuals locally, they get on the perspectives and assessments of individuals around them. The predispositions, perspectives, and practices of the way of life work out in how youngsters learn and create. (2021)</a:t>
            </a:r>
            <a:endParaRPr lang="en-US" dirty="0">
              <a:cs typeface="Calibri"/>
            </a:endParaRPr>
          </a:p>
          <a:p>
            <a:endParaRPr lang="en-US" dirty="0">
              <a:cs typeface="Calibri"/>
            </a:endParaRPr>
          </a:p>
          <a:p>
            <a:r>
              <a:rPr lang="en-US" dirty="0">
                <a:cs typeface="Calibri"/>
              </a:rPr>
              <a:t>He believed that when a child is in proximal development for a particular task, providing the appropriate assistance, will give the child the boost to achieve their task. </a:t>
            </a:r>
            <a:r>
              <a:rPr lang="en-US" dirty="0"/>
              <a:t>(2021)</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251D5C00-A6A4-4531-9FC6-44C69CE46223}" type="slidenum">
              <a:rPr lang="en-GB"/>
              <a:t>4</a:t>
            </a:fld>
            <a:endParaRPr lang="en-GB"/>
          </a:p>
        </p:txBody>
      </p:sp>
    </p:spTree>
    <p:extLst>
      <p:ext uri="{BB962C8B-B14F-4D97-AF65-F5344CB8AC3E}">
        <p14:creationId xmlns:p14="http://schemas.microsoft.com/office/powerpoint/2010/main" val="648231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Show your kid that you love them. Bunches of taps, embraces, pleasant words, recognition and support let your kid feel unique and cherished. At the point when you fulfill their requirement for adoration, they learn, through model, how to cherish others and to return love and consideration.(4 Ways to Support Social Development in Young Children - </a:t>
            </a:r>
            <a:r>
              <a:rPr lang="en-US" dirty="0" err="1"/>
              <a:t>wikiHow</a:t>
            </a:r>
            <a:r>
              <a:rPr lang="en-US" dirty="0"/>
              <a:t>, 2021)</a:t>
            </a:r>
          </a:p>
        </p:txBody>
      </p:sp>
      <p:sp>
        <p:nvSpPr>
          <p:cNvPr id="4" name="Slide Number Placeholder 3"/>
          <p:cNvSpPr>
            <a:spLocks noGrp="1"/>
          </p:cNvSpPr>
          <p:nvPr>
            <p:ph type="sldNum" sz="quarter" idx="5"/>
          </p:nvPr>
        </p:nvSpPr>
        <p:spPr/>
        <p:txBody>
          <a:bodyPr/>
          <a:lstStyle/>
          <a:p>
            <a:fld id="{251D5C00-A6A4-4531-9FC6-44C69CE46223}" type="slidenum">
              <a:rPr lang="en-GB"/>
              <a:t>5</a:t>
            </a:fld>
            <a:endParaRPr lang="en-GB"/>
          </a:p>
        </p:txBody>
      </p:sp>
    </p:spTree>
    <p:extLst>
      <p:ext uri="{BB962C8B-B14F-4D97-AF65-F5344CB8AC3E}">
        <p14:creationId xmlns:p14="http://schemas.microsoft.com/office/powerpoint/2010/main" val="12718483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little youngsters advancing shared reading ought to be a focal part of working with guardians as a method of supporting oral language improvement and early education. most schools as of now urge guardians to read with their children in some way, but extra tips, resources can make home reading more compelling.</a:t>
            </a:r>
          </a:p>
        </p:txBody>
      </p:sp>
      <p:sp>
        <p:nvSpPr>
          <p:cNvPr id="4" name="Slide Number Placeholder 3"/>
          <p:cNvSpPr>
            <a:spLocks noGrp="1"/>
          </p:cNvSpPr>
          <p:nvPr>
            <p:ph type="sldNum" sz="quarter" idx="5"/>
          </p:nvPr>
        </p:nvSpPr>
        <p:spPr/>
        <p:txBody>
          <a:bodyPr/>
          <a:lstStyle/>
          <a:p>
            <a:fld id="{251D5C00-A6A4-4531-9FC6-44C69CE46223}" type="slidenum">
              <a:rPr lang="en-GB"/>
              <a:t>6</a:t>
            </a:fld>
            <a:endParaRPr lang="en-GB"/>
          </a:p>
        </p:txBody>
      </p:sp>
    </p:spTree>
    <p:extLst>
      <p:ext uri="{BB962C8B-B14F-4D97-AF65-F5344CB8AC3E}">
        <p14:creationId xmlns:p14="http://schemas.microsoft.com/office/powerpoint/2010/main" val="1108024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10/26/2021</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544987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10/26/2021</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827701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10/26/2021</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256092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10/26/2021</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990136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10/26/2021</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692302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10/26/2021</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844424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10/26/2021</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657951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10/26/2021</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16074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10/26/2021</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183428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10/26/2021</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551670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10/26/2021</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015743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10/26/2021</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dirty="0"/>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2996959715"/>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4" name="Picture 3" descr="Pastel sunrise colours over snowy mountains">
            <a:extLst>
              <a:ext uri="{FF2B5EF4-FFF2-40B4-BE49-F238E27FC236}">
                <a16:creationId xmlns:a16="http://schemas.microsoft.com/office/drawing/2014/main" id="{52C4F146-5497-46D2-B04D-9B772B89D991}"/>
              </a:ext>
            </a:extLst>
          </p:cNvPr>
          <p:cNvPicPr>
            <a:picLocks noChangeAspect="1"/>
          </p:cNvPicPr>
          <p:nvPr/>
        </p:nvPicPr>
        <p:blipFill rotWithShape="1">
          <a:blip r:embed="rId2">
            <a:alphaModFix amt="30000"/>
          </a:blip>
          <a:srcRect t="15582" r="6" b="6"/>
          <a:stretch/>
        </p:blipFill>
        <p:spPr>
          <a:xfrm>
            <a:off x="20" y="10"/>
            <a:ext cx="12188932" cy="6857990"/>
          </a:xfrm>
          <a:prstGeom prst="rect">
            <a:avLst/>
          </a:prstGeom>
        </p:spPr>
      </p:pic>
      <p:grpSp>
        <p:nvGrpSpPr>
          <p:cNvPr id="13" name="Group 12">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94D786EB-944C-47D5-B631-899F4029B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5905012" y="-284145"/>
            <a:ext cx="568289" cy="568289"/>
          </a:xfrm>
          <a:prstGeom prst="rtTriangle">
            <a:avLst/>
          </a:prstGeom>
          <a:solidFill>
            <a:schemeClr val="bg1">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0B71095-267A-4B75-94F1-D0337C5D680F}"/>
              </a:ext>
            </a:extLst>
          </p:cNvPr>
          <p:cNvSpPr txBox="1"/>
          <p:nvPr/>
        </p:nvSpPr>
        <p:spPr>
          <a:xfrm>
            <a:off x="1414818" y="3200399"/>
            <a:ext cx="97376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 child's experience between the ages of 0-5 years can affect the rest of their lives"</a:t>
            </a:r>
          </a:p>
        </p:txBody>
      </p:sp>
      <p:sp>
        <p:nvSpPr>
          <p:cNvPr id="6" name="TextBox 5">
            <a:extLst>
              <a:ext uri="{FF2B5EF4-FFF2-40B4-BE49-F238E27FC236}">
                <a16:creationId xmlns:a16="http://schemas.microsoft.com/office/drawing/2014/main" id="{4B37DA5C-3CFD-489F-A29C-AE4815D2FF6C}"/>
              </a:ext>
            </a:extLst>
          </p:cNvPr>
          <p:cNvSpPr txBox="1"/>
          <p:nvPr/>
        </p:nvSpPr>
        <p:spPr>
          <a:xfrm>
            <a:off x="1409842" y="2751870"/>
            <a:ext cx="80658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Presentation and annotated bibliography</a:t>
            </a:r>
          </a:p>
        </p:txBody>
      </p:sp>
      <p:sp>
        <p:nvSpPr>
          <p:cNvPr id="7" name="TextBox 6">
            <a:extLst>
              <a:ext uri="{FF2B5EF4-FFF2-40B4-BE49-F238E27FC236}">
                <a16:creationId xmlns:a16="http://schemas.microsoft.com/office/drawing/2014/main" id="{3F8D5954-9E85-4E73-B559-47E2C13C102A}"/>
              </a:ext>
            </a:extLst>
          </p:cNvPr>
          <p:cNvSpPr txBox="1"/>
          <p:nvPr/>
        </p:nvSpPr>
        <p:spPr>
          <a:xfrm>
            <a:off x="1370748" y="4305015"/>
            <a:ext cx="63484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Shakina Hickman 2017343</a:t>
            </a:r>
          </a:p>
        </p:txBody>
      </p:sp>
      <p:sp>
        <p:nvSpPr>
          <p:cNvPr id="8" name="TextBox 7">
            <a:extLst>
              <a:ext uri="{FF2B5EF4-FFF2-40B4-BE49-F238E27FC236}">
                <a16:creationId xmlns:a16="http://schemas.microsoft.com/office/drawing/2014/main" id="{F6FC193B-E811-4411-B2D4-26C44BA86191}"/>
              </a:ext>
            </a:extLst>
          </p:cNvPr>
          <p:cNvSpPr txBox="1"/>
          <p:nvPr/>
        </p:nvSpPr>
        <p:spPr>
          <a:xfrm>
            <a:off x="1365771" y="5005173"/>
            <a:ext cx="40852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Lecturer: Rebecca Kavanagh</a:t>
            </a:r>
          </a:p>
        </p:txBody>
      </p:sp>
      <p:pic>
        <p:nvPicPr>
          <p:cNvPr id="10" name="Picture 11" descr="A picture containing person, child, dress&#10;&#10;Description automatically generated">
            <a:extLst>
              <a:ext uri="{FF2B5EF4-FFF2-40B4-BE49-F238E27FC236}">
                <a16:creationId xmlns:a16="http://schemas.microsoft.com/office/drawing/2014/main" id="{5BD1CAA7-70AB-49F4-9D84-CC9C4C5A0B93}"/>
              </a:ext>
            </a:extLst>
          </p:cNvPr>
          <p:cNvPicPr>
            <a:picLocks noChangeAspect="1"/>
          </p:cNvPicPr>
          <p:nvPr/>
        </p:nvPicPr>
        <p:blipFill>
          <a:blip r:embed="rId3"/>
          <a:stretch>
            <a:fillRect/>
          </a:stretch>
        </p:blipFill>
        <p:spPr>
          <a:xfrm>
            <a:off x="9228161" y="3566615"/>
            <a:ext cx="2743200" cy="3295935"/>
          </a:xfrm>
          <a:prstGeom prst="rect">
            <a:avLst/>
          </a:prstGeom>
        </p:spPr>
      </p:pic>
      <p:pic>
        <p:nvPicPr>
          <p:cNvPr id="12" name="Picture 42" descr="A picture containing person, baby, snowsuit, indoor&#10;&#10;Description automatically generated">
            <a:extLst>
              <a:ext uri="{FF2B5EF4-FFF2-40B4-BE49-F238E27FC236}">
                <a16:creationId xmlns:a16="http://schemas.microsoft.com/office/drawing/2014/main" id="{54553EB2-1B3D-4CC2-9563-ED0E68BA5EF9}"/>
              </a:ext>
            </a:extLst>
          </p:cNvPr>
          <p:cNvPicPr>
            <a:picLocks noChangeAspect="1"/>
          </p:cNvPicPr>
          <p:nvPr/>
        </p:nvPicPr>
        <p:blipFill>
          <a:blip r:embed="rId4"/>
          <a:stretch>
            <a:fillRect/>
          </a:stretch>
        </p:blipFill>
        <p:spPr>
          <a:xfrm>
            <a:off x="2552131" y="200732"/>
            <a:ext cx="5768453" cy="237358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9" name="Rectangle 8">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Flowchart: Document 8">
            <a:extLst>
              <a:ext uri="{FF2B5EF4-FFF2-40B4-BE49-F238E27FC236}">
                <a16:creationId xmlns:a16="http://schemas.microsoft.com/office/drawing/2014/main" id="{4BE5C09D-B3C1-42F3-B945-39AEDFD19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55928" y="287680"/>
            <a:ext cx="6848668" cy="6273311"/>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accent3">
              <a:lumMod val="40000"/>
              <a:lumOff val="60000"/>
              <a:alpha val="3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3" name="Group 12">
            <a:extLst>
              <a:ext uri="{FF2B5EF4-FFF2-40B4-BE49-F238E27FC236}">
                <a16:creationId xmlns:a16="http://schemas.microsoft.com/office/drawing/2014/main" id="{628E122F-BCB2-43BD-850B-48491CEEF4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414FAAF8-31CB-4B07-B529-5A88EFF682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46BA361-B0A5-4ABB-A288-CFDE7BAEF4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53021D8-E018-4408-8CCA-024F3FC311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B92D8BD-E859-46F2-89FC-FC259125D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731C846-C584-4E9F-872D-500B07D109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FD6636C-54CD-4310-9F2B-9A9CF3EC9B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88113FA-166F-40E3-991C-33200E3876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5DD2EA6-4E91-475D-B141-030955A02E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7A4A45-7AB6-4608-9030-A70A5E3B3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252ABC-9FDF-43E9-A030-94081E5837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D5000E7-8B90-4C3E-9DA8-8A7DF0152F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DD251B8-330C-4939-93B6-C4FEDF6ACF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63F2D5-1D97-451F-9EE1-C959342FC9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09B81618-BDA5-46C2-A54E-4448465A58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15D9E70-4AC3-46E9-93DB-07CB2B41EF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5B884CB-61A3-4841-A661-215EE93E31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1808844-2CD5-4FB3-B3F6-CE5B82F89A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FFDFB79-ADB0-49E8-919B-A0BB9190FF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3AABDCA-76BB-4D33-8117-D688C0BF9A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C3DC4D8-930D-4D21-A1D0-45FF81BA15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FC86F57-A8B2-4BA9-8751-CF0F43F25B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6A34578-DE1C-4566-8856-1430B428B8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DEE8827-9D87-4C09-9A85-FB043BFB0E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FE11D9A-8DF5-4CD5-9B3C-4BBE699087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150C108-376E-4B3A-84BE-5288AC2D51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FBF9B4D-FC7D-4A99-9AD8-90C125364F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747BAB4-EE42-4FB9-ABB4-6ABF823F6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56D09A2-DE8A-4396-A490-AC84A3878A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7F35D0F-3113-4375-9BA7-093C9BC71A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2" name="Picture 2">
            <a:extLst>
              <a:ext uri="{FF2B5EF4-FFF2-40B4-BE49-F238E27FC236}">
                <a16:creationId xmlns:a16="http://schemas.microsoft.com/office/drawing/2014/main" id="{BF925B3D-1E1B-4ACC-A34E-28692FC94EC6}"/>
              </a:ext>
            </a:extLst>
          </p:cNvPr>
          <p:cNvPicPr>
            <a:picLocks noChangeAspect="1"/>
          </p:cNvPicPr>
          <p:nvPr/>
        </p:nvPicPr>
        <p:blipFill rotWithShape="1">
          <a:blip r:embed="rId3"/>
          <a:srcRect l="6054" r="14055" b="1"/>
          <a:stretch/>
        </p:blipFill>
        <p:spPr>
          <a:xfrm>
            <a:off x="1188516" y="710831"/>
            <a:ext cx="9997826" cy="5537569"/>
          </a:xfrm>
          <a:prstGeom prst="rect">
            <a:avLst/>
          </a:prstGeom>
        </p:spPr>
      </p:pic>
    </p:spTree>
    <p:extLst>
      <p:ext uri="{BB962C8B-B14F-4D97-AF65-F5344CB8AC3E}">
        <p14:creationId xmlns:p14="http://schemas.microsoft.com/office/powerpoint/2010/main" val="3636233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7" name="Rectangle 46">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9" name="Flowchart: Document 8">
            <a:extLst>
              <a:ext uri="{FF2B5EF4-FFF2-40B4-BE49-F238E27FC236}">
                <a16:creationId xmlns:a16="http://schemas.microsoft.com/office/drawing/2014/main" id="{4BE5C09D-B3C1-42F3-B945-39AEDFD19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55928" y="287680"/>
            <a:ext cx="6848668" cy="6273311"/>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accent3">
              <a:lumMod val="40000"/>
              <a:lumOff val="60000"/>
              <a:alpha val="3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51" name="Group 50">
            <a:extLst>
              <a:ext uri="{FF2B5EF4-FFF2-40B4-BE49-F238E27FC236}">
                <a16:creationId xmlns:a16="http://schemas.microsoft.com/office/drawing/2014/main" id="{628E122F-BCB2-43BD-850B-48491CEEF4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2" name="Straight Connector 51">
              <a:extLst>
                <a:ext uri="{FF2B5EF4-FFF2-40B4-BE49-F238E27FC236}">
                  <a16:creationId xmlns:a16="http://schemas.microsoft.com/office/drawing/2014/main" id="{414FAAF8-31CB-4B07-B529-5A88EFF682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746BA361-B0A5-4ABB-A288-CFDE7BAEF4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53021D8-E018-4408-8CCA-024F3FC311B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2B92D8BD-E859-46F2-89FC-FC259125D1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D731C846-C584-4E9F-872D-500B07D109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9FD6636C-54CD-4310-9F2B-9A9CF3EC9B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288113FA-166F-40E3-991C-33200E3876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5DD2EA6-4E91-475D-B141-030955A02E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77A4A45-7AB6-4608-9030-A70A5E3B3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D8252ABC-9FDF-43E9-A030-94081E5837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3D5000E7-8B90-4C3E-9DA8-8A7DF0152F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2DD251B8-330C-4939-93B6-C4FEDF6ACF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763F2D5-1D97-451F-9EE1-C959342FC9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9B81618-BDA5-46C2-A54E-4448465A58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F15D9E70-4AC3-46E9-93DB-07CB2B41EF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15B884CB-61A3-4841-A661-215EE93E31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51808844-2CD5-4FB3-B3F6-CE5B82F89A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9FFDFB79-ADB0-49E8-919B-A0BB9190FF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3AABDCA-76BB-4D33-8117-D688C0BF9A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7C3DC4D8-930D-4D21-A1D0-45FF81BA15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FC86F57-A8B2-4BA9-8751-CF0F43F25B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E6A34578-DE1C-4566-8856-1430B428B8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DEE8827-9D87-4C09-9A85-FB043BFB0E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3FE11D9A-8DF5-4CD5-9B3C-4BBE699087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6150C108-376E-4B3A-84BE-5288AC2D51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FBF9B4D-FC7D-4A99-9AD8-90C125364F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C747BAB4-EE42-4FB9-ABB4-6ABF823F6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56D09A2-DE8A-4396-A490-AC84A3878A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37F35D0F-3113-4375-9BA7-093C9BC71A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2" name="Picture 2" descr="Diagram&#10;&#10;Description automatically generated">
            <a:extLst>
              <a:ext uri="{FF2B5EF4-FFF2-40B4-BE49-F238E27FC236}">
                <a16:creationId xmlns:a16="http://schemas.microsoft.com/office/drawing/2014/main" id="{870ABD4E-1E32-4E8C-B177-BF8E5A75E547}"/>
              </a:ext>
            </a:extLst>
          </p:cNvPr>
          <p:cNvPicPr>
            <a:picLocks noChangeAspect="1"/>
          </p:cNvPicPr>
          <p:nvPr/>
        </p:nvPicPr>
        <p:blipFill rotWithShape="1">
          <a:blip r:embed="rId3"/>
          <a:srcRect t="20675" r="2" b="17784"/>
          <a:stretch/>
        </p:blipFill>
        <p:spPr>
          <a:xfrm>
            <a:off x="1188516" y="710831"/>
            <a:ext cx="9997826" cy="5537569"/>
          </a:xfrm>
          <a:prstGeom prst="rect">
            <a:avLst/>
          </a:prstGeom>
        </p:spPr>
      </p:pic>
    </p:spTree>
    <p:extLst>
      <p:ext uri="{BB962C8B-B14F-4D97-AF65-F5344CB8AC3E}">
        <p14:creationId xmlns:p14="http://schemas.microsoft.com/office/powerpoint/2010/main" val="1296465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7" name="Rectangle 86">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9" name="Flowchart: Document 8">
            <a:extLst>
              <a:ext uri="{FF2B5EF4-FFF2-40B4-BE49-F238E27FC236}">
                <a16:creationId xmlns:a16="http://schemas.microsoft.com/office/drawing/2014/main" id="{4BE5C09D-B3C1-42F3-B945-39AEDFD198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56098" y="97180"/>
            <a:ext cx="6867330" cy="6654309"/>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91" name="Group 90">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533399"/>
            <a:ext cx="12214827" cy="6858000"/>
            <a:chOff x="-6214" y="-1"/>
            <a:chExt cx="12214827" cy="6858000"/>
          </a:xfrm>
        </p:grpSpPr>
        <p:cxnSp>
          <p:nvCxnSpPr>
            <p:cNvPr id="92" name="Straight Connector 91">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3" name="Picture 3" descr="Graphical user interface, website&#10;&#10;Description automatically generated">
            <a:extLst>
              <a:ext uri="{FF2B5EF4-FFF2-40B4-BE49-F238E27FC236}">
                <a16:creationId xmlns:a16="http://schemas.microsoft.com/office/drawing/2014/main" id="{1351145F-CB93-41CB-8147-059577D800AF}"/>
              </a:ext>
            </a:extLst>
          </p:cNvPr>
          <p:cNvPicPr>
            <a:picLocks noChangeAspect="1"/>
          </p:cNvPicPr>
          <p:nvPr/>
        </p:nvPicPr>
        <p:blipFill rotWithShape="1">
          <a:blip r:embed="rId3"/>
          <a:srcRect r="-1" b="2127"/>
          <a:stretch/>
        </p:blipFill>
        <p:spPr>
          <a:xfrm>
            <a:off x="175917" y="168275"/>
            <a:ext cx="11863679" cy="6531364"/>
          </a:xfrm>
          <a:prstGeom prst="rect">
            <a:avLst/>
          </a:prstGeom>
        </p:spPr>
      </p:pic>
      <p:sp>
        <p:nvSpPr>
          <p:cNvPr id="2" name="TextBox 1">
            <a:extLst>
              <a:ext uri="{FF2B5EF4-FFF2-40B4-BE49-F238E27FC236}">
                <a16:creationId xmlns:a16="http://schemas.microsoft.com/office/drawing/2014/main" id="{E0511309-32A3-4E8E-8063-959CD5A9CE09}"/>
              </a:ext>
            </a:extLst>
          </p:cNvPr>
          <p:cNvSpPr txBox="1"/>
          <p:nvPr/>
        </p:nvSpPr>
        <p:spPr>
          <a:xfrm>
            <a:off x="8022921" y="5977003"/>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(Williams,2021)</a:t>
            </a:r>
          </a:p>
        </p:txBody>
      </p:sp>
    </p:spTree>
    <p:extLst>
      <p:ext uri="{BB962C8B-B14F-4D97-AF65-F5344CB8AC3E}">
        <p14:creationId xmlns:p14="http://schemas.microsoft.com/office/powerpoint/2010/main" val="718095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9" name="Rectangle 8">
            <a:extLst>
              <a:ext uri="{FF2B5EF4-FFF2-40B4-BE49-F238E27FC236}">
                <a16:creationId xmlns:a16="http://schemas.microsoft.com/office/drawing/2014/main" id="{95AD374E-E6EB-4F34-968E-2D6FA466B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533399"/>
            <a:ext cx="12214827" cy="6858000"/>
            <a:chOff x="-6214" y="-1"/>
            <a:chExt cx="12214827" cy="6858000"/>
          </a:xfrm>
        </p:grpSpPr>
        <p:cxnSp>
          <p:nvCxnSpPr>
            <p:cNvPr id="12" name="Straight Connector 11">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2" name="Picture 2" descr="A picture containing person, outdoor, child, young&#10;&#10;Description automatically generated">
            <a:extLst>
              <a:ext uri="{FF2B5EF4-FFF2-40B4-BE49-F238E27FC236}">
                <a16:creationId xmlns:a16="http://schemas.microsoft.com/office/drawing/2014/main" id="{493991E6-CC60-4E52-8123-1B8F88D8186A}"/>
              </a:ext>
            </a:extLst>
          </p:cNvPr>
          <p:cNvPicPr>
            <a:picLocks noChangeAspect="1"/>
          </p:cNvPicPr>
          <p:nvPr/>
        </p:nvPicPr>
        <p:blipFill rotWithShape="1">
          <a:blip r:embed="rId3"/>
          <a:srcRect t="23938" r="-1" b="10582"/>
          <a:stretch/>
        </p:blipFill>
        <p:spPr>
          <a:xfrm>
            <a:off x="-6331" y="-6350"/>
            <a:ext cx="12188952" cy="6424896"/>
          </a:xfrm>
          <a:custGeom>
            <a:avLst/>
            <a:gdLst/>
            <a:ahLst/>
            <a:cxnLst/>
            <a:rect l="l" t="t" r="r" b="b"/>
            <a:pathLst>
              <a:path w="12205236" h="6424896">
                <a:moveTo>
                  <a:pt x="0" y="0"/>
                </a:moveTo>
                <a:lnTo>
                  <a:pt x="12205236" y="0"/>
                </a:lnTo>
                <a:lnTo>
                  <a:pt x="12205236" y="5218929"/>
                </a:lnTo>
                <a:cubicBezTo>
                  <a:pt x="6290213" y="5218929"/>
                  <a:pt x="6105369" y="7085096"/>
                  <a:pt x="548482" y="6174545"/>
                </a:cubicBezTo>
                <a:lnTo>
                  <a:pt x="0" y="6078725"/>
                </a:lnTo>
                <a:close/>
              </a:path>
            </a:pathLst>
          </a:custGeom>
        </p:spPr>
      </p:pic>
      <p:sp>
        <p:nvSpPr>
          <p:cNvPr id="3" name="TextBox 2">
            <a:extLst>
              <a:ext uri="{FF2B5EF4-FFF2-40B4-BE49-F238E27FC236}">
                <a16:creationId xmlns:a16="http://schemas.microsoft.com/office/drawing/2014/main" id="{F0E6BFB3-0450-468A-BC4D-521459D46291}"/>
              </a:ext>
            </a:extLst>
          </p:cNvPr>
          <p:cNvSpPr txBox="1"/>
          <p:nvPr/>
        </p:nvSpPr>
        <p:spPr>
          <a:xfrm>
            <a:off x="8095989" y="1070975"/>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solidFill>
                  <a:schemeClr val="accent6">
                    <a:lumMod val="75000"/>
                  </a:schemeClr>
                </a:solidFill>
              </a:rPr>
              <a:t>Love &amp; Praise</a:t>
            </a:r>
          </a:p>
        </p:txBody>
      </p:sp>
    </p:spTree>
    <p:extLst>
      <p:ext uri="{BB962C8B-B14F-4D97-AF65-F5344CB8AC3E}">
        <p14:creationId xmlns:p14="http://schemas.microsoft.com/office/powerpoint/2010/main" val="2727807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7" name="Rectangle 46">
            <a:extLst>
              <a:ext uri="{FF2B5EF4-FFF2-40B4-BE49-F238E27FC236}">
                <a16:creationId xmlns:a16="http://schemas.microsoft.com/office/drawing/2014/main" id="{95AD374E-E6EB-4F34-968E-2D6FA466B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9" name="Group 48">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533399"/>
            <a:ext cx="12214827" cy="6858000"/>
            <a:chOff x="-6214" y="-1"/>
            <a:chExt cx="12214827" cy="6858000"/>
          </a:xfrm>
        </p:grpSpPr>
        <p:cxnSp>
          <p:nvCxnSpPr>
            <p:cNvPr id="50" name="Straight Connector 49">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pic>
        <p:nvPicPr>
          <p:cNvPr id="3" name="Picture 3">
            <a:extLst>
              <a:ext uri="{FF2B5EF4-FFF2-40B4-BE49-F238E27FC236}">
                <a16:creationId xmlns:a16="http://schemas.microsoft.com/office/drawing/2014/main" id="{5000CEF0-9E2B-4695-81DB-9447EE1D76E2}"/>
              </a:ext>
            </a:extLst>
          </p:cNvPr>
          <p:cNvPicPr>
            <a:picLocks noChangeAspect="1"/>
          </p:cNvPicPr>
          <p:nvPr/>
        </p:nvPicPr>
        <p:blipFill rotWithShape="1">
          <a:blip r:embed="rId3"/>
          <a:srcRect t="11508" r="-1" b="2080"/>
          <a:stretch/>
        </p:blipFill>
        <p:spPr>
          <a:xfrm>
            <a:off x="-6331" y="-6350"/>
            <a:ext cx="12188952" cy="6424896"/>
          </a:xfrm>
          <a:custGeom>
            <a:avLst/>
            <a:gdLst/>
            <a:ahLst/>
            <a:cxnLst/>
            <a:rect l="l" t="t" r="r" b="b"/>
            <a:pathLst>
              <a:path w="12205236" h="6424896">
                <a:moveTo>
                  <a:pt x="0" y="0"/>
                </a:moveTo>
                <a:lnTo>
                  <a:pt x="12205236" y="0"/>
                </a:lnTo>
                <a:lnTo>
                  <a:pt x="12205236" y="5218929"/>
                </a:lnTo>
                <a:cubicBezTo>
                  <a:pt x="6290213" y="5218929"/>
                  <a:pt x="6105369" y="7085096"/>
                  <a:pt x="548482" y="6174545"/>
                </a:cubicBezTo>
                <a:lnTo>
                  <a:pt x="0" y="6078725"/>
                </a:lnTo>
                <a:close/>
              </a:path>
            </a:pathLst>
          </a:custGeom>
        </p:spPr>
      </p:pic>
      <p:sp>
        <p:nvSpPr>
          <p:cNvPr id="2" name="TextBox 1">
            <a:extLst>
              <a:ext uri="{FF2B5EF4-FFF2-40B4-BE49-F238E27FC236}">
                <a16:creationId xmlns:a16="http://schemas.microsoft.com/office/drawing/2014/main" id="{27667798-A7CB-473B-B662-79C05BD4859B}"/>
              </a:ext>
            </a:extLst>
          </p:cNvPr>
          <p:cNvSpPr txBox="1"/>
          <p:nvPr/>
        </p:nvSpPr>
        <p:spPr>
          <a:xfrm>
            <a:off x="8367386" y="5789112"/>
            <a:ext cx="416281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dirty="0">
                <a:solidFill>
                  <a:schemeClr val="accent6">
                    <a:lumMod val="75000"/>
                  </a:schemeClr>
                </a:solidFill>
              </a:rPr>
              <a:t>Reading</a:t>
            </a:r>
          </a:p>
        </p:txBody>
      </p:sp>
    </p:spTree>
    <p:extLst>
      <p:ext uri="{BB962C8B-B14F-4D97-AF65-F5344CB8AC3E}">
        <p14:creationId xmlns:p14="http://schemas.microsoft.com/office/powerpoint/2010/main" val="3743179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50064D-F01A-4DBF-81C1-F512A5B5190E}"/>
              </a:ext>
            </a:extLst>
          </p:cNvPr>
          <p:cNvSpPr txBox="1"/>
          <p:nvPr/>
        </p:nvSpPr>
        <p:spPr>
          <a:xfrm>
            <a:off x="495045" y="1668901"/>
            <a:ext cx="6643913"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ea typeface="+mn-lt"/>
                <a:cs typeface="+mn-lt"/>
              </a:rPr>
              <a:t>PositivePsychology.com,( 2021). </a:t>
            </a:r>
            <a:r>
              <a:rPr lang="en-GB" sz="1100" i="1" dirty="0">
                <a:ea typeface="+mn-lt"/>
                <a:cs typeface="+mn-lt"/>
              </a:rPr>
              <a:t>Erik Erikson's Stages of Psychosocial Development Explained</a:t>
            </a:r>
            <a:r>
              <a:rPr lang="en-GB" sz="1100" dirty="0">
                <a:ea typeface="+mn-lt"/>
                <a:cs typeface="+mn-lt"/>
              </a:rPr>
              <a:t>. [online] Available at: &lt;https://positivepsychology.com/erikson-stages/&gt; (Accessed 21 October 2021).</a:t>
            </a:r>
          </a:p>
          <a:p>
            <a:endParaRPr lang="en-GB" sz="1100" dirty="0"/>
          </a:p>
          <a:p>
            <a:r>
              <a:rPr lang="en-GB" sz="1100" dirty="0">
                <a:ea typeface="+mn-lt"/>
                <a:cs typeface="+mn-lt"/>
              </a:rPr>
              <a:t>Simplypsychology.org.( 2021). online Available at: &lt;https://www.simplypsychology.org/Erik-Erikson.html&gt; (Accessed 21 October 2021).</a:t>
            </a:r>
          </a:p>
          <a:p>
            <a:endParaRPr lang="en-GB" sz="1100" dirty="0"/>
          </a:p>
          <a:p>
            <a:endParaRPr lang="en-GB" sz="1100" dirty="0">
              <a:ea typeface="+mn-lt"/>
              <a:cs typeface="+mn-lt"/>
            </a:endParaRPr>
          </a:p>
          <a:p>
            <a:r>
              <a:rPr lang="en-GB" sz="1100" dirty="0">
                <a:ea typeface="+mn-lt"/>
                <a:cs typeface="+mn-lt"/>
              </a:rPr>
              <a:t>Study.com.( 2021). </a:t>
            </a:r>
            <a:r>
              <a:rPr lang="en-GB" sz="1100" dirty="0" err="1">
                <a:ea typeface="+mn-lt"/>
                <a:cs typeface="+mn-lt"/>
              </a:rPr>
              <a:t>onlineAvailable</a:t>
            </a:r>
            <a:r>
              <a:rPr lang="en-GB" sz="1100" dirty="0">
                <a:ea typeface="+mn-lt"/>
                <a:cs typeface="+mn-lt"/>
              </a:rPr>
              <a:t> at: &lt;https://study.com/learn/lesson/vygotsky-theory-cognitive-development.html&gt; (Accessed 21 October 2021).</a:t>
            </a:r>
            <a:endParaRPr lang="en-GB" sz="1100" dirty="0"/>
          </a:p>
          <a:p>
            <a:endParaRPr lang="en-GB" sz="1100" dirty="0"/>
          </a:p>
        </p:txBody>
      </p:sp>
      <p:sp>
        <p:nvSpPr>
          <p:cNvPr id="3" name="TextBox 2">
            <a:extLst>
              <a:ext uri="{FF2B5EF4-FFF2-40B4-BE49-F238E27FC236}">
                <a16:creationId xmlns:a16="http://schemas.microsoft.com/office/drawing/2014/main" id="{6F3A9B9A-115C-469A-8C0A-A58E0AF13553}"/>
              </a:ext>
            </a:extLst>
          </p:cNvPr>
          <p:cNvSpPr txBox="1"/>
          <p:nvPr/>
        </p:nvSpPr>
        <p:spPr>
          <a:xfrm>
            <a:off x="444207" y="3754566"/>
            <a:ext cx="10420065"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ea typeface="+mn-lt"/>
                <a:cs typeface="+mn-lt"/>
              </a:rPr>
              <a:t>Wikihow.com,( 2021). </a:t>
            </a:r>
            <a:r>
              <a:rPr lang="en-GB" sz="1100" i="1" dirty="0">
                <a:ea typeface="+mn-lt"/>
                <a:cs typeface="+mn-lt"/>
              </a:rPr>
              <a:t>4 Ways to Support Social Development in Young Children - </a:t>
            </a:r>
            <a:r>
              <a:rPr lang="en-GB" sz="1100" i="1" dirty="0" err="1">
                <a:ea typeface="+mn-lt"/>
                <a:cs typeface="+mn-lt"/>
              </a:rPr>
              <a:t>wikiHow</a:t>
            </a:r>
            <a:r>
              <a:rPr lang="en-GB" sz="1100" dirty="0">
                <a:ea typeface="+mn-lt"/>
                <a:cs typeface="+mn-lt"/>
              </a:rPr>
              <a:t>.[online Available at: &lt;https://www.wikihow.com/Support-Social-Development-in-Young-Children.&gt; (Accessed 21 October 2021).</a:t>
            </a:r>
            <a:endParaRPr lang="en-US" sz="1100" dirty="0">
              <a:ea typeface="+mn-lt"/>
              <a:cs typeface="+mn-lt"/>
            </a:endParaRPr>
          </a:p>
        </p:txBody>
      </p:sp>
      <p:sp>
        <p:nvSpPr>
          <p:cNvPr id="4" name="TextBox 3">
            <a:extLst>
              <a:ext uri="{FF2B5EF4-FFF2-40B4-BE49-F238E27FC236}">
                <a16:creationId xmlns:a16="http://schemas.microsoft.com/office/drawing/2014/main" id="{B4C249C8-B2F4-4405-A58D-9CFF1BB8C2D4}"/>
              </a:ext>
            </a:extLst>
          </p:cNvPr>
          <p:cNvSpPr txBox="1"/>
          <p:nvPr/>
        </p:nvSpPr>
        <p:spPr>
          <a:xfrm>
            <a:off x="531453" y="1005229"/>
            <a:ext cx="6860274"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ea typeface="+mn-lt"/>
                <a:cs typeface="+mn-lt"/>
              </a:rPr>
              <a:t>Educationendowmentfoundation.org.uk.(,2021)online Available at: &lt;https://educationendowmentfoundation.org.uk/public/files/Publications/ParentalEngagement/EEF_Parental_Engagement_Guidance_Report.pdf&gt; (Accessed 21 October 2021).</a:t>
            </a:r>
            <a:endParaRPr lang="en-US" sz="1100" dirty="0"/>
          </a:p>
        </p:txBody>
      </p:sp>
      <p:sp>
        <p:nvSpPr>
          <p:cNvPr id="6" name="TextBox 5">
            <a:extLst>
              <a:ext uri="{FF2B5EF4-FFF2-40B4-BE49-F238E27FC236}">
                <a16:creationId xmlns:a16="http://schemas.microsoft.com/office/drawing/2014/main" id="{5DA60B5A-35E1-4601-A9C2-129EFF0CD415}"/>
              </a:ext>
            </a:extLst>
          </p:cNvPr>
          <p:cNvSpPr txBox="1"/>
          <p:nvPr/>
        </p:nvSpPr>
        <p:spPr>
          <a:xfrm>
            <a:off x="527713" y="402763"/>
            <a:ext cx="7235587"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ea typeface="+mn-lt"/>
                <a:cs typeface="+mn-lt"/>
              </a:rPr>
              <a:t>All4women.co.za, (2021). online Available at: &lt;https://www.all4women.co.za/wp-content/uploads/2015/08/homework_cover-647x395.jpg&gt; (Accessed 21 October 2021).</a:t>
            </a:r>
            <a:endParaRPr lang="en-US" sz="1100" dirty="0"/>
          </a:p>
        </p:txBody>
      </p:sp>
      <p:sp>
        <p:nvSpPr>
          <p:cNvPr id="5" name="TextBox 4">
            <a:extLst>
              <a:ext uri="{FF2B5EF4-FFF2-40B4-BE49-F238E27FC236}">
                <a16:creationId xmlns:a16="http://schemas.microsoft.com/office/drawing/2014/main" id="{AE20E4F2-19FA-4821-ADB2-920EA68DA8E1}"/>
              </a:ext>
            </a:extLst>
          </p:cNvPr>
          <p:cNvSpPr txBox="1"/>
          <p:nvPr/>
        </p:nvSpPr>
        <p:spPr>
          <a:xfrm>
            <a:off x="497114" y="3371637"/>
            <a:ext cx="10671627"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ea typeface="+mn-lt"/>
                <a:cs typeface="+mn-lt"/>
              </a:rPr>
              <a:t>Simplypsychology.org,( 2021).[online Available at: &lt;https://www.simplypsychology.org/Zone-of-Proximal-Development.html#:~:text=Vygotsky (Accessed 26 October 2021).</a:t>
            </a:r>
            <a:endParaRPr lang="en-US" sz="1100" dirty="0"/>
          </a:p>
        </p:txBody>
      </p:sp>
      <p:sp>
        <p:nvSpPr>
          <p:cNvPr id="7" name="TextBox 6">
            <a:extLst>
              <a:ext uri="{FF2B5EF4-FFF2-40B4-BE49-F238E27FC236}">
                <a16:creationId xmlns:a16="http://schemas.microsoft.com/office/drawing/2014/main" id="{EF66A5E8-19F7-4658-BECC-D8825F1B544B}"/>
              </a:ext>
            </a:extLst>
          </p:cNvPr>
          <p:cNvSpPr txBox="1"/>
          <p:nvPr/>
        </p:nvSpPr>
        <p:spPr>
          <a:xfrm>
            <a:off x="632565" y="4348619"/>
            <a:ext cx="1054065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ea typeface="+mn-lt"/>
                <a:cs typeface="+mn-lt"/>
              </a:rPr>
              <a:t>Williams, D.</a:t>
            </a:r>
            <a:r>
              <a:rPr lang="en-GB" dirty="0">
                <a:ea typeface="+mn-lt"/>
                <a:cs typeface="+mn-lt"/>
              </a:rPr>
              <a:t>, (</a:t>
            </a:r>
            <a:r>
              <a:rPr lang="en-GB" sz="1100" dirty="0">
                <a:ea typeface="+mn-lt"/>
                <a:cs typeface="+mn-lt"/>
              </a:rPr>
              <a:t>2021). </a:t>
            </a:r>
            <a:r>
              <a:rPr lang="en-GB" sz="1100" i="1" dirty="0">
                <a:ea typeface="+mn-lt"/>
                <a:cs typeface="+mn-lt"/>
              </a:rPr>
              <a:t>Child Development Theories: Lev Vygotsky</a:t>
            </a:r>
            <a:r>
              <a:rPr lang="en-GB" sz="1100" dirty="0">
                <a:ea typeface="+mn-lt"/>
                <a:cs typeface="+mn-lt"/>
              </a:rPr>
              <a:t>. online]First Discoverers. Available at: &lt;https://www.firstdiscoverers.co.uk/lev-vygotsky-child-development-theories/&gt; (Accessed 21 October 2021).</a:t>
            </a:r>
          </a:p>
          <a:p>
            <a:pPr algn="l"/>
            <a:endParaRPr lang="en-GB" sz="1100" dirty="0"/>
          </a:p>
        </p:txBody>
      </p:sp>
    </p:spTree>
    <p:extLst>
      <p:ext uri="{BB962C8B-B14F-4D97-AF65-F5344CB8AC3E}">
        <p14:creationId xmlns:p14="http://schemas.microsoft.com/office/powerpoint/2010/main" val="3012674182"/>
      </p:ext>
    </p:extLst>
  </p:cSld>
  <p:clrMapOvr>
    <a:masterClrMapping/>
  </p:clrMapOvr>
</p:sld>
</file>

<file path=ppt/theme/theme1.xml><?xml version="1.0" encoding="utf-8"?>
<a:theme xmlns:a="http://schemas.openxmlformats.org/drawingml/2006/main" name="SineVTI">
  <a:themeElements>
    <a:clrScheme name="AnalogousFromLightSeedRightStep">
      <a:dk1>
        <a:srgbClr val="000000"/>
      </a:dk1>
      <a:lt1>
        <a:srgbClr val="FFFFFF"/>
      </a:lt1>
      <a:dk2>
        <a:srgbClr val="242C41"/>
      </a:dk2>
      <a:lt2>
        <a:srgbClr val="E8E2E3"/>
      </a:lt2>
      <a:accent1>
        <a:srgbClr val="65ADA7"/>
      </a:accent1>
      <a:accent2>
        <a:srgbClr val="5AA9D0"/>
      </a:accent2>
      <a:accent3>
        <a:srgbClr val="8198DB"/>
      </a:accent3>
      <a:accent4>
        <a:srgbClr val="7765D3"/>
      </a:accent4>
      <a:accent5>
        <a:srgbClr val="B681DB"/>
      </a:accent5>
      <a:accent6>
        <a:srgbClr val="D365D3"/>
      </a:accent6>
      <a:hlink>
        <a:srgbClr val="AE696F"/>
      </a:hlink>
      <a:folHlink>
        <a:srgbClr val="7F7F7F"/>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SineVTI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391</cp:revision>
  <dcterms:created xsi:type="dcterms:W3CDTF">2021-10-21T09:00:51Z</dcterms:created>
  <dcterms:modified xsi:type="dcterms:W3CDTF">2021-10-26T08:59:48Z</dcterms:modified>
</cp:coreProperties>
</file>