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74" r:id="rId9"/>
    <p:sldId id="275" r:id="rId10"/>
    <p:sldId id="277" r:id="rId11"/>
    <p:sldId id="278" r:id="rId12"/>
    <p:sldId id="279" r:id="rId13"/>
    <p:sldId id="280" r:id="rId14"/>
    <p:sldId id="281" r:id="rId15"/>
    <p:sldId id="265" r:id="rId16"/>
    <p:sldId id="282" r:id="rId17"/>
    <p:sldId id="283" r:id="rId18"/>
    <p:sldId id="284" r:id="rId19"/>
    <p:sldId id="285" r:id="rId20"/>
    <p:sldId id="286" r:id="rId21"/>
    <p:sldId id="267" r:id="rId22"/>
    <p:sldId id="287" r:id="rId23"/>
    <p:sldId id="268" r:id="rId24"/>
    <p:sldId id="288" r:id="rId25"/>
    <p:sldId id="289" r:id="rId26"/>
    <p:sldId id="290" r:id="rId27"/>
    <p:sldId id="291" r:id="rId28"/>
    <p:sldId id="292" r:id="rId29"/>
    <p:sldId id="293" r:id="rId30"/>
    <p:sldId id="294" r:id="rId31"/>
    <p:sldId id="295" r:id="rId32"/>
    <p:sldId id="297" r:id="rId33"/>
    <p:sldId id="29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22/01/2018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22/01/2018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22/01/2018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22/01/2018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22/01/2018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Introduction to Christian Theology</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sz="half" idx="1"/>
          </p:nvPr>
        </p:nvSpPr>
        <p:spPr/>
        <p:txBody>
          <a:bodyPr>
            <a:normAutofit/>
          </a:bodyPr>
          <a:lstStyle/>
          <a:p>
            <a:pPr marL="0" indent="0">
              <a:buNone/>
            </a:pPr>
            <a:r>
              <a:rPr lang="en-GB" sz="2000" dirty="0" smtClean="0"/>
              <a:t>This module aims to give you the tools and knowledge to:</a:t>
            </a:r>
          </a:p>
          <a:p>
            <a:r>
              <a:rPr lang="en-GB" sz="2000" dirty="0" smtClean="0"/>
              <a:t>Effectively assess and analyse theological claims</a:t>
            </a:r>
          </a:p>
          <a:p>
            <a:r>
              <a:rPr lang="en-GB" sz="2000" dirty="0" smtClean="0"/>
              <a:t>Explain aspects of Christian theology appropriately</a:t>
            </a:r>
          </a:p>
          <a:p>
            <a:r>
              <a:rPr lang="en-GB" sz="2000" dirty="0" smtClean="0"/>
              <a:t>Engage with Christian history and practice from a theological perspective</a:t>
            </a:r>
            <a:endParaRPr lang="en-GB" sz="2000" dirty="0"/>
          </a:p>
        </p:txBody>
      </p:sp>
      <p:sp>
        <p:nvSpPr>
          <p:cNvPr id="4" name="Content Placeholder 3"/>
          <p:cNvSpPr>
            <a:spLocks noGrp="1"/>
          </p:cNvSpPr>
          <p:nvPr>
            <p:ph sz="half" idx="2"/>
          </p:nvPr>
        </p:nvSpPr>
        <p:spPr/>
        <p:txBody>
          <a:bodyPr>
            <a:normAutofit/>
          </a:bodyPr>
          <a:lstStyle/>
          <a:p>
            <a:pPr marL="0" indent="0">
              <a:buNone/>
            </a:pPr>
            <a:r>
              <a:rPr lang="en-GB" sz="2000" dirty="0" smtClean="0"/>
              <a:t>If you are doing a degree with “Theology” in the title (e.g. Religious Studies and Theology, or Philosophy and Theology) this is a compulsory module.</a:t>
            </a:r>
          </a:p>
          <a:p>
            <a:pPr marL="0" indent="0">
              <a:buNone/>
            </a:pPr>
            <a:endParaRPr lang="en-GB" sz="2000" dirty="0"/>
          </a:p>
          <a:p>
            <a:pPr marL="0" indent="0">
              <a:buNone/>
            </a:pPr>
            <a:r>
              <a:rPr lang="en-GB" sz="2000" dirty="0" smtClean="0"/>
              <a:t>If not, do not worry!</a:t>
            </a:r>
            <a:endParaRPr lang="en-GB" sz="2000" dirty="0"/>
          </a:p>
        </p:txBody>
      </p:sp>
    </p:spTree>
    <p:extLst>
      <p:ext uri="{BB962C8B-B14F-4D97-AF65-F5344CB8AC3E}">
        <p14:creationId xmlns:p14="http://schemas.microsoft.com/office/powerpoint/2010/main" val="2538298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Text Placeholder 2"/>
          <p:cNvSpPr>
            <a:spLocks noGrp="1"/>
          </p:cNvSpPr>
          <p:nvPr>
            <p:ph type="body" idx="1"/>
          </p:nvPr>
        </p:nvSpPr>
        <p:spPr/>
        <p:txBody>
          <a:bodyPr/>
          <a:lstStyle/>
          <a:p>
            <a:r>
              <a:rPr lang="en-GB" dirty="0"/>
              <a:t>Effectively assess and analyse theological </a:t>
            </a:r>
            <a:r>
              <a:rPr lang="en-GB" dirty="0" smtClean="0"/>
              <a:t>claims</a:t>
            </a:r>
            <a:endParaRPr lang="en-GB" dirty="0"/>
          </a:p>
        </p:txBody>
      </p:sp>
      <p:sp>
        <p:nvSpPr>
          <p:cNvPr id="4" name="Content Placeholder 3"/>
          <p:cNvSpPr>
            <a:spLocks noGrp="1"/>
          </p:cNvSpPr>
          <p:nvPr>
            <p:ph sz="half" idx="2"/>
          </p:nvPr>
        </p:nvSpPr>
        <p:spPr/>
        <p:txBody>
          <a:bodyPr>
            <a:normAutofit/>
          </a:bodyPr>
          <a:lstStyle/>
          <a:p>
            <a:pPr marL="0" indent="0">
              <a:buNone/>
            </a:pPr>
            <a:r>
              <a:rPr lang="en-GB" sz="2000" dirty="0" smtClean="0"/>
              <a:t>This means that </a:t>
            </a:r>
            <a:r>
              <a:rPr lang="en-GB" sz="2000" dirty="0"/>
              <a:t>you will be able </a:t>
            </a:r>
            <a:r>
              <a:rPr lang="en-GB" sz="2000" dirty="0" smtClean="0"/>
              <a:t>to:</a:t>
            </a:r>
          </a:p>
          <a:p>
            <a:r>
              <a:rPr lang="en-GB" sz="2000" dirty="0" smtClean="0"/>
              <a:t>Situate claims people make about theology in the broader Christian tradition;</a:t>
            </a:r>
          </a:p>
          <a:p>
            <a:r>
              <a:rPr lang="en-GB" sz="2000" dirty="0" smtClean="0"/>
              <a:t>Assess those claims as correct / incorrect according to traditional Christian understandings</a:t>
            </a:r>
          </a:p>
          <a:p>
            <a:r>
              <a:rPr lang="en-GB" sz="2000" dirty="0" smtClean="0"/>
              <a:t>And give reasons for your analysis and evaluation</a:t>
            </a:r>
            <a:endParaRPr lang="en-GB" sz="2000" dirty="0"/>
          </a:p>
        </p:txBody>
      </p:sp>
      <p:sp>
        <p:nvSpPr>
          <p:cNvPr id="5" name="Text Placeholder 4"/>
          <p:cNvSpPr>
            <a:spLocks noGrp="1"/>
          </p:cNvSpPr>
          <p:nvPr>
            <p:ph type="body" sz="quarter" idx="3"/>
          </p:nvPr>
        </p:nvSpPr>
        <p:spPr/>
        <p:txBody>
          <a:bodyPr/>
          <a:lstStyle/>
          <a:p>
            <a:r>
              <a:rPr lang="en-GB" dirty="0"/>
              <a:t>Explain aspects of Christian theology </a:t>
            </a:r>
            <a:r>
              <a:rPr lang="en-GB" dirty="0" smtClean="0"/>
              <a:t>appropriately</a:t>
            </a:r>
            <a:endParaRPr lang="en-GB" dirty="0"/>
          </a:p>
        </p:txBody>
      </p:sp>
      <p:sp>
        <p:nvSpPr>
          <p:cNvPr id="6" name="Content Placeholder 5"/>
          <p:cNvSpPr>
            <a:spLocks noGrp="1"/>
          </p:cNvSpPr>
          <p:nvPr>
            <p:ph sz="quarter" idx="4"/>
          </p:nvPr>
        </p:nvSpPr>
        <p:spPr/>
        <p:txBody>
          <a:bodyPr>
            <a:normAutofit/>
          </a:bodyPr>
          <a:lstStyle/>
          <a:p>
            <a:pPr marL="0" indent="0">
              <a:buNone/>
            </a:pPr>
            <a:r>
              <a:rPr lang="en-GB" sz="2000" dirty="0"/>
              <a:t>This means that you will be able to :</a:t>
            </a:r>
          </a:p>
          <a:p>
            <a:r>
              <a:rPr lang="en-GB" sz="2000" dirty="0" smtClean="0"/>
              <a:t>Explain the internal reasoning for aspects of the Christian faith</a:t>
            </a:r>
          </a:p>
          <a:p>
            <a:r>
              <a:rPr lang="en-GB" sz="2000" dirty="0" smtClean="0"/>
              <a:t>Connect various aspects of the Christian faith to other theological features</a:t>
            </a:r>
          </a:p>
          <a:p>
            <a:r>
              <a:rPr lang="en-GB" sz="2000" dirty="0" smtClean="0"/>
              <a:t>Understand why theological explanations matter for Christian belief</a:t>
            </a:r>
            <a:endParaRPr lang="en-GB" sz="2000" dirty="0"/>
          </a:p>
        </p:txBody>
      </p:sp>
    </p:spTree>
    <p:extLst>
      <p:ext uri="{BB962C8B-B14F-4D97-AF65-F5344CB8AC3E}">
        <p14:creationId xmlns:p14="http://schemas.microsoft.com/office/powerpoint/2010/main" val="3276361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Text Placeholder 2"/>
          <p:cNvSpPr>
            <a:spLocks noGrp="1"/>
          </p:cNvSpPr>
          <p:nvPr>
            <p:ph type="body" idx="1"/>
          </p:nvPr>
        </p:nvSpPr>
        <p:spPr/>
        <p:txBody>
          <a:bodyPr/>
          <a:lstStyle/>
          <a:p>
            <a:r>
              <a:rPr lang="en-GB" dirty="0"/>
              <a:t>Engage with Christian history and practice from a theological </a:t>
            </a:r>
            <a:r>
              <a:rPr lang="en-GB" dirty="0" smtClean="0"/>
              <a:t>perspective</a:t>
            </a:r>
            <a:endParaRPr lang="en-GB" dirty="0"/>
          </a:p>
        </p:txBody>
      </p:sp>
      <p:sp>
        <p:nvSpPr>
          <p:cNvPr id="4" name="Content Placeholder 3"/>
          <p:cNvSpPr>
            <a:spLocks noGrp="1"/>
          </p:cNvSpPr>
          <p:nvPr>
            <p:ph sz="half" idx="2"/>
          </p:nvPr>
        </p:nvSpPr>
        <p:spPr/>
        <p:txBody>
          <a:bodyPr>
            <a:normAutofit/>
          </a:bodyPr>
          <a:lstStyle/>
          <a:p>
            <a:pPr marL="0" indent="0">
              <a:buNone/>
            </a:pPr>
            <a:r>
              <a:rPr lang="en-GB" sz="2000" dirty="0"/>
              <a:t>This means that you will be able to </a:t>
            </a:r>
            <a:r>
              <a:rPr lang="en-GB" sz="2000" dirty="0" smtClean="0"/>
              <a:t>:</a:t>
            </a:r>
          </a:p>
          <a:p>
            <a:r>
              <a:rPr lang="en-GB" sz="2000" dirty="0" smtClean="0"/>
              <a:t>Understand the way in which history has had an impact on belief through theology</a:t>
            </a:r>
          </a:p>
          <a:p>
            <a:r>
              <a:rPr lang="en-GB" sz="2000" dirty="0" smtClean="0"/>
              <a:t>Explain the development of key theological beliefs in the story of the Christian faith</a:t>
            </a:r>
          </a:p>
          <a:p>
            <a:r>
              <a:rPr lang="en-GB" sz="2000" dirty="0" smtClean="0"/>
              <a:t>Explore and explain aspects of Christian practice in our contemporary societies</a:t>
            </a:r>
            <a:endParaRPr lang="en-GB" sz="2000" dirty="0"/>
          </a:p>
          <a:p>
            <a:endParaRPr lang="en-GB" sz="2000"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5504" y="1058792"/>
            <a:ext cx="4868991" cy="3961444"/>
          </a:xfrm>
          <a:prstGeom prst="rect">
            <a:avLst/>
          </a:prstGeom>
        </p:spPr>
      </p:pic>
    </p:spTree>
    <p:extLst>
      <p:ext uri="{BB962C8B-B14F-4D97-AF65-F5344CB8AC3E}">
        <p14:creationId xmlns:p14="http://schemas.microsoft.com/office/powerpoint/2010/main" val="2256758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t>Week 1 – </a:t>
            </a:r>
            <a:r>
              <a:rPr lang="en-GB" dirty="0" smtClean="0"/>
              <a:t>What is Theology? What is Revelation?</a:t>
            </a:r>
          </a:p>
          <a:p>
            <a:endParaRPr lang="en-GB" dirty="0"/>
          </a:p>
          <a:p>
            <a:r>
              <a:rPr lang="en-GB" dirty="0"/>
              <a:t>Week 2 – </a:t>
            </a:r>
            <a:r>
              <a:rPr lang="en-GB" dirty="0" smtClean="0"/>
              <a:t>Christology</a:t>
            </a:r>
          </a:p>
          <a:p>
            <a:endParaRPr lang="en-GB" dirty="0"/>
          </a:p>
          <a:p>
            <a:r>
              <a:rPr lang="en-GB" dirty="0"/>
              <a:t>Week 3 – </a:t>
            </a:r>
            <a:r>
              <a:rPr lang="en-GB" dirty="0" smtClean="0"/>
              <a:t>The Trinity: Bible and Augustine</a:t>
            </a:r>
          </a:p>
          <a:p>
            <a:endParaRPr lang="en-GB" dirty="0"/>
          </a:p>
          <a:p>
            <a:r>
              <a:rPr lang="en-GB" dirty="0"/>
              <a:t>Week 4 – </a:t>
            </a:r>
            <a:r>
              <a:rPr lang="en-GB" dirty="0" smtClean="0"/>
              <a:t>The Trinity: </a:t>
            </a:r>
            <a:r>
              <a:rPr lang="en-GB" dirty="0" err="1" smtClean="0"/>
              <a:t>Balthasar</a:t>
            </a:r>
            <a:r>
              <a:rPr lang="en-GB" dirty="0" smtClean="0"/>
              <a:t>, </a:t>
            </a:r>
            <a:r>
              <a:rPr lang="en-GB" dirty="0" err="1" smtClean="0"/>
              <a:t>Panikkar</a:t>
            </a:r>
            <a:r>
              <a:rPr lang="en-GB" dirty="0" smtClean="0"/>
              <a:t>, </a:t>
            </a:r>
            <a:r>
              <a:rPr lang="en-GB" dirty="0" err="1" smtClean="0"/>
              <a:t>Loughlin</a:t>
            </a:r>
            <a:endParaRPr lang="en-GB" dirty="0" smtClean="0"/>
          </a:p>
          <a:p>
            <a:endParaRPr lang="en-GB" dirty="0"/>
          </a:p>
          <a:p>
            <a:r>
              <a:rPr lang="en-GB" dirty="0"/>
              <a:t>Week 5 </a:t>
            </a:r>
            <a:r>
              <a:rPr lang="en-GB" dirty="0" smtClean="0"/>
              <a:t>– Creation: Development and Responsive Aspects</a:t>
            </a:r>
          </a:p>
          <a:p>
            <a:pPr marL="0" indent="0">
              <a:buNone/>
            </a:pPr>
            <a:endParaRPr lang="en-GB" dirty="0"/>
          </a:p>
        </p:txBody>
      </p:sp>
      <p:sp>
        <p:nvSpPr>
          <p:cNvPr id="4" name="Content Placeholder 3"/>
          <p:cNvSpPr>
            <a:spLocks noGrp="1"/>
          </p:cNvSpPr>
          <p:nvPr>
            <p:ph sz="half" idx="2"/>
          </p:nvPr>
        </p:nvSpPr>
        <p:spPr/>
        <p:txBody>
          <a:bodyPr>
            <a:normAutofit fontScale="70000" lnSpcReduction="20000"/>
          </a:bodyPr>
          <a:lstStyle/>
          <a:p>
            <a:r>
              <a:rPr lang="en-GB" dirty="0"/>
              <a:t>Week 6 – </a:t>
            </a:r>
            <a:r>
              <a:rPr lang="en-GB" dirty="0" smtClean="0"/>
              <a:t>Creation: Metaphors and Meaning</a:t>
            </a:r>
          </a:p>
          <a:p>
            <a:endParaRPr lang="en-GB" dirty="0"/>
          </a:p>
          <a:p>
            <a:r>
              <a:rPr lang="en-GB" dirty="0"/>
              <a:t>Week 7 </a:t>
            </a:r>
            <a:r>
              <a:rPr lang="en-GB" dirty="0" smtClean="0"/>
              <a:t>– Pneumatology: Salvation and Redemption</a:t>
            </a:r>
          </a:p>
          <a:p>
            <a:endParaRPr lang="en-GB" dirty="0" smtClean="0"/>
          </a:p>
          <a:p>
            <a:r>
              <a:rPr lang="en-GB" dirty="0" smtClean="0"/>
              <a:t>Week </a:t>
            </a:r>
            <a:r>
              <a:rPr lang="en-GB" dirty="0"/>
              <a:t>8 – </a:t>
            </a:r>
            <a:r>
              <a:rPr lang="en-GB" dirty="0" smtClean="0"/>
              <a:t>Pneumatology: Justification and Sanctification</a:t>
            </a:r>
          </a:p>
          <a:p>
            <a:endParaRPr lang="en-GB" dirty="0"/>
          </a:p>
          <a:p>
            <a:r>
              <a:rPr lang="en-GB" dirty="0"/>
              <a:t>Week 9 – </a:t>
            </a:r>
            <a:r>
              <a:rPr lang="en-GB" dirty="0" smtClean="0"/>
              <a:t>Eschatology: The Present and the Future</a:t>
            </a:r>
          </a:p>
          <a:p>
            <a:endParaRPr lang="en-GB" dirty="0"/>
          </a:p>
          <a:p>
            <a:r>
              <a:rPr lang="en-GB" dirty="0"/>
              <a:t>Week 10 – </a:t>
            </a:r>
            <a:r>
              <a:rPr lang="en-GB" dirty="0" smtClean="0"/>
              <a:t>Summary  / Assessment</a:t>
            </a:r>
            <a:endParaRPr lang="en-GB" dirty="0"/>
          </a:p>
          <a:p>
            <a:endParaRPr lang="en-GB" dirty="0"/>
          </a:p>
        </p:txBody>
      </p:sp>
    </p:spTree>
    <p:extLst>
      <p:ext uri="{BB962C8B-B14F-4D97-AF65-F5344CB8AC3E}">
        <p14:creationId xmlns:p14="http://schemas.microsoft.com/office/powerpoint/2010/main" val="328452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half" idx="1"/>
          </p:nvPr>
        </p:nvSpPr>
        <p:spPr/>
        <p:txBody>
          <a:bodyPr/>
          <a:lstStyle/>
          <a:p>
            <a:pPr marL="0" indent="0">
              <a:buNone/>
            </a:pPr>
            <a:r>
              <a:rPr lang="en-GB" dirty="0" smtClean="0"/>
              <a:t>Essay</a:t>
            </a:r>
          </a:p>
          <a:p>
            <a:r>
              <a:rPr lang="en-GB" dirty="0" smtClean="0"/>
              <a:t>50%</a:t>
            </a:r>
            <a:r>
              <a:rPr lang="en-GB" dirty="0"/>
              <a:t> </a:t>
            </a:r>
            <a:r>
              <a:rPr lang="en-GB" dirty="0" smtClean="0"/>
              <a:t>of overall grade</a:t>
            </a:r>
          </a:p>
          <a:p>
            <a:r>
              <a:rPr lang="en-GB" dirty="0" smtClean="0"/>
              <a:t>2,000 words, not including references</a:t>
            </a:r>
          </a:p>
          <a:p>
            <a:r>
              <a:rPr lang="en-GB" dirty="0" smtClean="0"/>
              <a:t>Questions will be uploaded to Moodle</a:t>
            </a:r>
          </a:p>
          <a:p>
            <a:r>
              <a:rPr lang="en-GB" dirty="0" smtClean="0"/>
              <a:t>Choice of three questions</a:t>
            </a:r>
          </a:p>
        </p:txBody>
      </p:sp>
      <p:sp>
        <p:nvSpPr>
          <p:cNvPr id="4" name="Content Placeholder 3"/>
          <p:cNvSpPr>
            <a:spLocks noGrp="1"/>
          </p:cNvSpPr>
          <p:nvPr>
            <p:ph sz="half" idx="2"/>
          </p:nvPr>
        </p:nvSpPr>
        <p:spPr/>
        <p:txBody>
          <a:bodyPr/>
          <a:lstStyle/>
          <a:p>
            <a:pPr marL="0" indent="0">
              <a:buNone/>
            </a:pPr>
            <a:r>
              <a:rPr lang="en-GB" dirty="0" smtClean="0"/>
              <a:t>Exam</a:t>
            </a:r>
          </a:p>
          <a:p>
            <a:r>
              <a:rPr lang="en-GB" dirty="0" smtClean="0"/>
              <a:t>50% of overall grade</a:t>
            </a:r>
          </a:p>
          <a:p>
            <a:r>
              <a:rPr lang="en-GB" dirty="0" smtClean="0"/>
              <a:t>2 hour exam</a:t>
            </a:r>
          </a:p>
          <a:p>
            <a:r>
              <a:rPr lang="en-GB" dirty="0" smtClean="0"/>
              <a:t>3 questions, answer 2</a:t>
            </a:r>
          </a:p>
          <a:p>
            <a:r>
              <a:rPr lang="en-GB" dirty="0" smtClean="0"/>
              <a:t>Topics will cover the whole course</a:t>
            </a:r>
          </a:p>
          <a:p>
            <a:r>
              <a:rPr lang="en-GB" dirty="0" smtClean="0"/>
              <a:t>Exam prep session prior to exam</a:t>
            </a:r>
            <a:endParaRPr lang="en-GB" dirty="0"/>
          </a:p>
        </p:txBody>
      </p:sp>
    </p:spTree>
    <p:extLst>
      <p:ext uri="{BB962C8B-B14F-4D97-AF65-F5344CB8AC3E}">
        <p14:creationId xmlns:p14="http://schemas.microsoft.com/office/powerpoint/2010/main" val="1288751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Theology?</a:t>
            </a:r>
            <a:endParaRPr lang="en-GB" dirty="0"/>
          </a:p>
        </p:txBody>
      </p:sp>
      <p:sp>
        <p:nvSpPr>
          <p:cNvPr id="3" name="Text Placeholder 2"/>
          <p:cNvSpPr>
            <a:spLocks noGrp="1"/>
          </p:cNvSpPr>
          <p:nvPr>
            <p:ph type="body" idx="1"/>
          </p:nvPr>
        </p:nvSpPr>
        <p:spPr/>
        <p:txBody>
          <a:bodyPr/>
          <a:lstStyle/>
          <a:p>
            <a:endParaRPr lang="en-GB" i="1" dirty="0" smtClean="0">
              <a:solidFill>
                <a:schemeClr val="tx1"/>
              </a:solidFill>
            </a:endParaRPr>
          </a:p>
          <a:p>
            <a:r>
              <a:rPr lang="en-GB" i="1" dirty="0" smtClean="0">
                <a:solidFill>
                  <a:schemeClr val="tx1"/>
                </a:solidFill>
              </a:rPr>
              <a:t>				Theology is the logic of the Devil – Jose </a:t>
            </a:r>
            <a:r>
              <a:rPr lang="en-GB" i="1" dirty="0" err="1" smtClean="0">
                <a:solidFill>
                  <a:schemeClr val="tx1"/>
                </a:solidFill>
              </a:rPr>
              <a:t>Bergamin</a:t>
            </a:r>
            <a:endParaRPr lang="en-GB" i="1" dirty="0">
              <a:solidFill>
                <a:schemeClr val="tx1"/>
              </a:solidFill>
            </a:endParaRPr>
          </a:p>
        </p:txBody>
      </p:sp>
    </p:spTree>
    <p:extLst>
      <p:ext uri="{BB962C8B-B14F-4D97-AF65-F5344CB8AC3E}">
        <p14:creationId xmlns:p14="http://schemas.microsoft.com/office/powerpoint/2010/main" val="426334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Theology!</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Let’s start with the basics – what does the word ‘Theology’ mean</a:t>
            </a:r>
            <a:r>
              <a:rPr lang="en-GB" dirty="0" smtClean="0"/>
              <a:t>?</a:t>
            </a:r>
          </a:p>
          <a:p>
            <a:pPr marL="0" indent="0">
              <a:buNone/>
            </a:pPr>
            <a:endParaRPr lang="en-GB" dirty="0"/>
          </a:p>
          <a:p>
            <a:pPr marL="0" indent="0">
              <a:buNone/>
            </a:pPr>
            <a:r>
              <a:rPr lang="en-GB" dirty="0" smtClean="0"/>
              <a:t>The </a:t>
            </a:r>
            <a:r>
              <a:rPr lang="en-GB" dirty="0"/>
              <a:t>word stems from two </a:t>
            </a:r>
            <a:r>
              <a:rPr lang="en-GB" dirty="0" smtClean="0"/>
              <a:t>Greek </a:t>
            </a:r>
            <a:r>
              <a:rPr lang="en-GB" dirty="0"/>
              <a:t>terms </a:t>
            </a:r>
            <a:r>
              <a:rPr lang="en-GB" i="1" dirty="0" err="1"/>
              <a:t>theos</a:t>
            </a:r>
            <a:r>
              <a:rPr lang="en-GB" i="1" dirty="0"/>
              <a:t> </a:t>
            </a:r>
            <a:r>
              <a:rPr lang="en-GB" dirty="0"/>
              <a:t>meaning God, and </a:t>
            </a:r>
            <a:r>
              <a:rPr lang="en-GB" i="1" dirty="0"/>
              <a:t>logos, </a:t>
            </a:r>
            <a:r>
              <a:rPr lang="en-GB" dirty="0" smtClean="0"/>
              <a:t>which </a:t>
            </a:r>
            <a:r>
              <a:rPr lang="en-GB" dirty="0"/>
              <a:t>is translated in a number of ways – as ‘word’, </a:t>
            </a:r>
            <a:r>
              <a:rPr lang="en-GB" dirty="0" smtClean="0"/>
              <a:t>or </a:t>
            </a:r>
            <a:r>
              <a:rPr lang="en-GB" dirty="0"/>
              <a:t>as ‘knowledge’.   </a:t>
            </a:r>
            <a:endParaRPr lang="en-GB" dirty="0" smtClean="0"/>
          </a:p>
          <a:p>
            <a:pPr marL="0" indent="0">
              <a:buNone/>
            </a:pPr>
            <a:endParaRPr lang="en-GB" dirty="0"/>
          </a:p>
          <a:p>
            <a:pPr marL="0" indent="0">
              <a:buNone/>
            </a:pPr>
            <a:r>
              <a:rPr lang="en-GB" dirty="0" smtClean="0"/>
              <a:t>So Theo-logy is “God-knowledge”, or “the study of things to do with God”.</a:t>
            </a:r>
          </a:p>
          <a:p>
            <a:pPr marL="0" indent="0">
              <a:buNone/>
            </a:pPr>
            <a:endParaRPr lang="en-GB" dirty="0"/>
          </a:p>
          <a:p>
            <a:pPr marL="0" indent="0">
              <a:buNone/>
            </a:pPr>
            <a:r>
              <a:rPr lang="en-GB" dirty="0" smtClean="0"/>
              <a:t>Simple, right?</a:t>
            </a:r>
            <a:endParaRPr lang="en-GB" dirty="0"/>
          </a:p>
        </p:txBody>
      </p:sp>
      <p:sp>
        <p:nvSpPr>
          <p:cNvPr id="7" name="Content Placeholder 6"/>
          <p:cNvSpPr>
            <a:spLocks noGrp="1"/>
          </p:cNvSpPr>
          <p:nvPr>
            <p:ph sz="half" idx="2"/>
          </p:nvPr>
        </p:nvSpPr>
        <p:spPr>
          <a:xfrm>
            <a:off x="6172200" y="654425"/>
            <a:ext cx="5181600" cy="4939068"/>
          </a:xfrm>
        </p:spPr>
        <p:txBody>
          <a:bodyPr>
            <a:normAutofit fontScale="77500" lnSpcReduction="20000"/>
          </a:bodyPr>
          <a:lstStyle/>
          <a:p>
            <a:pPr marL="0" indent="0">
              <a:buNone/>
            </a:pPr>
            <a:endParaRPr lang="en-GB" sz="4000" b="1" dirty="0" smtClean="0"/>
          </a:p>
          <a:p>
            <a:pPr marL="0" indent="0">
              <a:buNone/>
            </a:pPr>
            <a:endParaRPr lang="en-GB" sz="4000" b="1" dirty="0"/>
          </a:p>
          <a:p>
            <a:pPr marL="0" indent="0">
              <a:buNone/>
            </a:pPr>
            <a:endParaRPr lang="en-GB" sz="4000" b="1" dirty="0" smtClean="0"/>
          </a:p>
          <a:p>
            <a:pPr marL="0" indent="0">
              <a:buNone/>
            </a:pPr>
            <a:r>
              <a:rPr lang="el-GR" sz="8000" b="1" dirty="0" smtClean="0"/>
              <a:t>Θεοϛ</a:t>
            </a:r>
            <a:endParaRPr lang="en-GB" sz="8000" b="1" dirty="0" smtClean="0"/>
          </a:p>
          <a:p>
            <a:pPr marL="0" indent="0">
              <a:buNone/>
            </a:pPr>
            <a:r>
              <a:rPr lang="en-GB" sz="8000" b="1" dirty="0" smtClean="0"/>
              <a:t>		+</a:t>
            </a:r>
            <a:endParaRPr lang="en-GB" sz="8000" b="1" dirty="0"/>
          </a:p>
          <a:p>
            <a:pPr marL="0" indent="0">
              <a:buNone/>
            </a:pPr>
            <a:r>
              <a:rPr lang="en-GB" sz="8000" b="1" dirty="0" smtClean="0"/>
              <a:t>		  </a:t>
            </a:r>
            <a:r>
              <a:rPr lang="el-GR" sz="8000" b="1" dirty="0" smtClean="0"/>
              <a:t>λόγοϛ</a:t>
            </a:r>
            <a:endParaRPr lang="en-GB" sz="8000" b="1" dirty="0"/>
          </a:p>
        </p:txBody>
      </p:sp>
    </p:spTree>
    <p:extLst>
      <p:ext uri="{BB962C8B-B14F-4D97-AF65-F5344CB8AC3E}">
        <p14:creationId xmlns:p14="http://schemas.microsoft.com/office/powerpoint/2010/main" val="3954418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Theology!</a:t>
            </a:r>
            <a:endParaRPr lang="en-GB" dirty="0"/>
          </a:p>
        </p:txBody>
      </p:sp>
      <p:sp>
        <p:nvSpPr>
          <p:cNvPr id="3" name="Content Placeholder 2"/>
          <p:cNvSpPr>
            <a:spLocks noGrp="1"/>
          </p:cNvSpPr>
          <p:nvPr>
            <p:ph sz="half" idx="1"/>
          </p:nvPr>
        </p:nvSpPr>
        <p:spPr/>
        <p:txBody>
          <a:bodyPr>
            <a:normAutofit/>
          </a:bodyPr>
          <a:lstStyle/>
          <a:p>
            <a:pPr marL="0" indent="0">
              <a:buNone/>
            </a:pPr>
            <a:r>
              <a:rPr lang="en-GB" sz="2000" dirty="0"/>
              <a:t>As an academic discipline, theology is, of course, an attempt to articulate this knowledge of God in such a way as to demonstrate that it is clear, comprehensive and coherent.  </a:t>
            </a:r>
            <a:endParaRPr lang="en-GB" sz="2000" dirty="0" smtClean="0"/>
          </a:p>
          <a:p>
            <a:pPr marL="0" indent="0">
              <a:buNone/>
            </a:pPr>
            <a:endParaRPr lang="en-GB" sz="2000" dirty="0" smtClean="0"/>
          </a:p>
          <a:p>
            <a:pPr marL="0" indent="0">
              <a:buNone/>
            </a:pPr>
            <a:r>
              <a:rPr lang="en-GB" sz="2000" dirty="0" smtClean="0"/>
              <a:t>This involves the discovery of knowledge about God, its presentation to Christians, and its constant rethinking in the light of our lives</a:t>
            </a:r>
            <a:endParaRPr lang="en-GB" sz="2000" dirty="0"/>
          </a:p>
          <a:p>
            <a:endParaRPr lang="en-GB" sz="2000" dirty="0"/>
          </a:p>
        </p:txBody>
      </p:sp>
      <p:sp>
        <p:nvSpPr>
          <p:cNvPr id="4" name="Content Placeholder 3"/>
          <p:cNvSpPr>
            <a:spLocks noGrp="1"/>
          </p:cNvSpPr>
          <p:nvPr>
            <p:ph sz="half" idx="2"/>
          </p:nvPr>
        </p:nvSpPr>
        <p:spPr/>
        <p:txBody>
          <a:bodyPr>
            <a:normAutofit/>
          </a:bodyPr>
          <a:lstStyle/>
          <a:p>
            <a:pPr marL="0" indent="0">
              <a:buNone/>
            </a:pPr>
            <a:r>
              <a:rPr lang="en-GB" sz="2000" dirty="0"/>
              <a:t>We shall see as this course goes on that there are a number of questions as to what methods are appropriate to this sort of exposition and exploration of Christian doctrine.  </a:t>
            </a:r>
          </a:p>
          <a:p>
            <a:pPr marL="0" indent="0">
              <a:buNone/>
            </a:pPr>
            <a:endParaRPr lang="en-GB" sz="2000" dirty="0" smtClean="0"/>
          </a:p>
          <a:p>
            <a:pPr marL="0" indent="0">
              <a:buNone/>
            </a:pPr>
            <a:r>
              <a:rPr lang="en-GB" sz="2000" dirty="0" smtClean="0"/>
              <a:t>God is a difficult target for knowledge and people disagree about what that knowledge is and what it should mean.</a:t>
            </a:r>
          </a:p>
          <a:p>
            <a:pPr marL="0" indent="0">
              <a:buNone/>
            </a:pPr>
            <a:endParaRPr lang="en-GB" sz="2000" dirty="0"/>
          </a:p>
          <a:p>
            <a:pPr marL="0" indent="0">
              <a:buNone/>
            </a:pPr>
            <a:r>
              <a:rPr lang="en-GB" sz="2000" dirty="0" smtClean="0"/>
              <a:t>Theology is a living panoply of beliefs about God.</a:t>
            </a:r>
          </a:p>
          <a:p>
            <a:pPr marL="0" indent="0">
              <a:buNone/>
            </a:pPr>
            <a:endParaRPr lang="en-GB" sz="2000" dirty="0" smtClean="0"/>
          </a:p>
          <a:p>
            <a:endParaRPr lang="en-GB" sz="2000" dirty="0"/>
          </a:p>
        </p:txBody>
      </p:sp>
    </p:spTree>
    <p:extLst>
      <p:ext uri="{BB962C8B-B14F-4D97-AF65-F5344CB8AC3E}">
        <p14:creationId xmlns:p14="http://schemas.microsoft.com/office/powerpoint/2010/main" val="919765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Theology!</a:t>
            </a:r>
            <a:endParaRPr lang="en-GB" dirty="0"/>
          </a:p>
        </p:txBody>
      </p:sp>
      <p:sp>
        <p:nvSpPr>
          <p:cNvPr id="3" name="Content Placeholder 2"/>
          <p:cNvSpPr>
            <a:spLocks noGrp="1"/>
          </p:cNvSpPr>
          <p:nvPr>
            <p:ph sz="half" idx="1"/>
          </p:nvPr>
        </p:nvSpPr>
        <p:spPr/>
        <p:txBody>
          <a:bodyPr>
            <a:normAutofit fontScale="55000" lnSpcReduction="20000"/>
          </a:bodyPr>
          <a:lstStyle/>
          <a:p>
            <a:r>
              <a:rPr lang="en-GB" dirty="0" smtClean="0"/>
              <a:t>So, if theology is about God, and God is everything / everywhere / every time, the theology is about EVERYTHING.</a:t>
            </a:r>
          </a:p>
          <a:p>
            <a:endParaRPr lang="en-GB" dirty="0" smtClean="0"/>
          </a:p>
          <a:p>
            <a:r>
              <a:rPr lang="en-GB" dirty="0" smtClean="0"/>
              <a:t>Theology is an attempt at explaining what Christianity MEANS, why IT BELIEVES THE THINGS IT DOES, and why those are IMPORTANT.</a:t>
            </a:r>
          </a:p>
          <a:p>
            <a:endParaRPr lang="en-GB" dirty="0" smtClean="0"/>
          </a:p>
          <a:p>
            <a:r>
              <a:rPr lang="en-GB" dirty="0" smtClean="0"/>
              <a:t>Theology is never finished and is never settled. Theology can only gesture / point / tell good stories.</a:t>
            </a:r>
          </a:p>
          <a:p>
            <a:endParaRPr lang="en-GB" dirty="0"/>
          </a:p>
          <a:p>
            <a:r>
              <a:rPr lang="en-GB" dirty="0" smtClean="0"/>
              <a:t>Theology is like making an ever expanding stained glass window – each piece adds further understanding and beauty of the whole, but we will never reach the full and complete picture</a:t>
            </a:r>
            <a:endParaRPr lang="en-GB" dirty="0"/>
          </a:p>
        </p:txBody>
      </p:sp>
      <p:pic>
        <p:nvPicPr>
          <p:cNvPr id="7" name="Content Placeholder 6"/>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273" t="1" r="14619" b="-642"/>
          <a:stretch/>
        </p:blipFill>
        <p:spPr>
          <a:xfrm>
            <a:off x="6355976" y="1114078"/>
            <a:ext cx="5495277" cy="3699969"/>
          </a:xfrm>
        </p:spPr>
      </p:pic>
    </p:spTree>
    <p:extLst>
      <p:ext uri="{BB962C8B-B14F-4D97-AF65-F5344CB8AC3E}">
        <p14:creationId xmlns:p14="http://schemas.microsoft.com/office/powerpoint/2010/main" val="3516447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Theology!	</a:t>
            </a:r>
            <a:endParaRPr lang="en-GB" dirty="0"/>
          </a:p>
        </p:txBody>
      </p:sp>
      <p:sp>
        <p:nvSpPr>
          <p:cNvPr id="3" name="Content Placeholder 2"/>
          <p:cNvSpPr>
            <a:spLocks noGrp="1"/>
          </p:cNvSpPr>
          <p:nvPr>
            <p:ph sz="half" idx="1"/>
          </p:nvPr>
        </p:nvSpPr>
        <p:spPr/>
        <p:txBody>
          <a:bodyPr>
            <a:normAutofit fontScale="62500" lnSpcReduction="20000"/>
          </a:bodyPr>
          <a:lstStyle/>
          <a:p>
            <a:r>
              <a:rPr lang="en-GB" dirty="0" smtClean="0"/>
              <a:t>Take the doctrine of the Trinity as an example.</a:t>
            </a:r>
          </a:p>
          <a:p>
            <a:endParaRPr lang="en-GB" dirty="0"/>
          </a:p>
          <a:p>
            <a:r>
              <a:rPr lang="en-GB" dirty="0" smtClean="0"/>
              <a:t>The doctrine of the Trinity states that God is formed of three persons, the Father, the Son, and the Holy Spirit, that each interact with each other and the world in different ways.</a:t>
            </a:r>
          </a:p>
          <a:p>
            <a:endParaRPr lang="en-GB" dirty="0"/>
          </a:p>
          <a:p>
            <a:r>
              <a:rPr lang="en-GB" dirty="0" smtClean="0"/>
              <a:t>The Trinity is a theological story that attempts to explain and understand the nature of God and the nature of God’s interaction with the world.</a:t>
            </a:r>
          </a:p>
          <a:p>
            <a:endParaRPr lang="en-GB" dirty="0"/>
          </a:p>
          <a:p>
            <a:r>
              <a:rPr lang="en-GB" dirty="0" smtClean="0"/>
              <a:t>In doing so, theology aims to tell us more about God by understanding how the sources of Christianity fit together in a logically and consistently coherent story.</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13378" y="376517"/>
            <a:ext cx="5496385" cy="5081775"/>
          </a:xfrm>
        </p:spPr>
      </p:pic>
    </p:spTree>
    <p:extLst>
      <p:ext uri="{BB962C8B-B14F-4D97-AF65-F5344CB8AC3E}">
        <p14:creationId xmlns:p14="http://schemas.microsoft.com/office/powerpoint/2010/main" val="3085897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Theology!</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The term ‘doctrine’ is also important, stemming from the Latin </a:t>
            </a:r>
            <a:r>
              <a:rPr lang="en-GB" i="1" dirty="0" err="1"/>
              <a:t>docere</a:t>
            </a:r>
            <a:r>
              <a:rPr lang="en-GB" dirty="0"/>
              <a:t>, meaning to teach, or the Greek </a:t>
            </a:r>
            <a:r>
              <a:rPr lang="en-GB" i="1" dirty="0" err="1"/>
              <a:t>doxa</a:t>
            </a:r>
            <a:r>
              <a:rPr lang="en-GB" dirty="0"/>
              <a:t>, meaning belief</a:t>
            </a:r>
            <a:r>
              <a:rPr lang="en-GB" dirty="0" smtClean="0"/>
              <a:t>.</a:t>
            </a:r>
          </a:p>
          <a:p>
            <a:endParaRPr lang="en-GB" dirty="0"/>
          </a:p>
          <a:p>
            <a:r>
              <a:rPr lang="en-GB" dirty="0"/>
              <a:t>It can refer to the entire set of beliefs involved in Christianity – ‘Christian doctrine’, but it can also refer to specific aspects of the Christian faith, e.g. the ‘doctrine of creation’.  </a:t>
            </a:r>
            <a:endParaRPr lang="en-GB" dirty="0" smtClean="0"/>
          </a:p>
          <a:p>
            <a:endParaRPr lang="en-GB" dirty="0" smtClean="0"/>
          </a:p>
          <a:p>
            <a:r>
              <a:rPr lang="en-GB" dirty="0"/>
              <a:t>There are both Greek and Latin terms then which come together here.  </a:t>
            </a:r>
            <a:endParaRPr lang="en-GB" dirty="0" smtClean="0"/>
          </a:p>
          <a:p>
            <a:endParaRPr lang="en-GB" dirty="0"/>
          </a:p>
          <a:p>
            <a:endParaRPr lang="en-GB" dirty="0"/>
          </a:p>
          <a:p>
            <a:endParaRPr lang="en-GB" dirty="0"/>
          </a:p>
        </p:txBody>
      </p:sp>
      <p:sp>
        <p:nvSpPr>
          <p:cNvPr id="4" name="Content Placeholder 3"/>
          <p:cNvSpPr>
            <a:spLocks noGrp="1"/>
          </p:cNvSpPr>
          <p:nvPr>
            <p:ph sz="half" idx="2"/>
          </p:nvPr>
        </p:nvSpPr>
        <p:spPr/>
        <p:txBody>
          <a:bodyPr>
            <a:noAutofit/>
          </a:bodyPr>
          <a:lstStyle/>
          <a:p>
            <a:pPr marL="0" indent="0">
              <a:buNone/>
            </a:pPr>
            <a:r>
              <a:rPr lang="el-GR" sz="6200" dirty="0" smtClean="0"/>
              <a:t>Δοξα</a:t>
            </a:r>
            <a:r>
              <a:rPr lang="en-GB" sz="6200" dirty="0" smtClean="0"/>
              <a:t> </a:t>
            </a:r>
          </a:p>
          <a:p>
            <a:pPr marL="0" indent="0">
              <a:buNone/>
            </a:pPr>
            <a:r>
              <a:rPr lang="en-GB" sz="6200" dirty="0"/>
              <a:t>	</a:t>
            </a:r>
            <a:r>
              <a:rPr lang="en-GB" sz="6200" dirty="0" smtClean="0"/>
              <a:t>	+		</a:t>
            </a:r>
            <a:endParaRPr lang="en-GB" sz="6200" dirty="0"/>
          </a:p>
          <a:p>
            <a:pPr marL="0" indent="0">
              <a:buNone/>
            </a:pPr>
            <a:r>
              <a:rPr lang="en-GB" sz="6200" i="1" dirty="0" smtClean="0"/>
              <a:t>			</a:t>
            </a:r>
            <a:r>
              <a:rPr lang="en-GB" sz="6200" i="1" dirty="0" err="1" smtClean="0"/>
              <a:t>Docere</a:t>
            </a:r>
            <a:r>
              <a:rPr lang="en-GB" sz="6200" dirty="0" smtClean="0"/>
              <a:t> </a:t>
            </a:r>
          </a:p>
          <a:p>
            <a:pPr marL="0" indent="0">
              <a:buNone/>
            </a:pPr>
            <a:r>
              <a:rPr lang="en-GB" sz="6200" dirty="0"/>
              <a:t>	</a:t>
            </a:r>
            <a:r>
              <a:rPr lang="en-GB" sz="6200" dirty="0" smtClean="0"/>
              <a:t>	</a:t>
            </a:r>
            <a:endParaRPr lang="en-GB" sz="6200" dirty="0"/>
          </a:p>
        </p:txBody>
      </p:sp>
    </p:spTree>
    <p:extLst>
      <p:ext uri="{BB962C8B-B14F-4D97-AF65-F5344CB8AC3E}">
        <p14:creationId xmlns:p14="http://schemas.microsoft.com/office/powerpoint/2010/main" val="3116073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154270" y="812613"/>
            <a:ext cx="5181600" cy="3767867"/>
          </a:xfrm>
        </p:spPr>
        <p:txBody>
          <a:bodyPr>
            <a:normAutofit/>
          </a:bodyPr>
          <a:lstStyle/>
          <a:p>
            <a:pPr marL="0" indent="0">
              <a:buNone/>
            </a:pPr>
            <a:r>
              <a:rPr lang="en-GB" sz="2400" i="1" dirty="0" smtClean="0"/>
              <a:t>I </a:t>
            </a:r>
            <a:r>
              <a:rPr lang="en-GB" sz="2400" i="1" dirty="0"/>
              <a:t>believe in order that I may understand. </a:t>
            </a:r>
            <a:endParaRPr lang="en-GB" sz="2400" i="1" dirty="0" smtClean="0"/>
          </a:p>
          <a:p>
            <a:pPr marL="0" indent="0">
              <a:buNone/>
            </a:pPr>
            <a:r>
              <a:rPr lang="en-GB" sz="2400" dirty="0" smtClean="0"/>
              <a:t>	St Augustine </a:t>
            </a:r>
            <a:r>
              <a:rPr lang="en-GB" sz="2400" dirty="0"/>
              <a:t>(354-430</a:t>
            </a:r>
            <a:r>
              <a:rPr lang="en-GB" sz="2400" dirty="0" smtClean="0"/>
              <a:t>)</a:t>
            </a:r>
            <a:endParaRPr lang="en-GB" sz="2400" dirty="0"/>
          </a:p>
          <a:p>
            <a:pPr marL="0" indent="0">
              <a:buNone/>
            </a:pPr>
            <a:endParaRPr lang="en-GB" sz="2400" dirty="0" smtClean="0"/>
          </a:p>
          <a:p>
            <a:pPr marL="0" indent="0">
              <a:buNone/>
            </a:pPr>
            <a:endParaRPr lang="en-GB" sz="2400" dirty="0" smtClean="0"/>
          </a:p>
          <a:p>
            <a:pPr marL="0" indent="0">
              <a:buNone/>
            </a:pPr>
            <a:r>
              <a:rPr lang="en-GB" sz="2400" dirty="0" smtClean="0"/>
              <a:t>Understanding of God comes about through faith in God</a:t>
            </a:r>
            <a:endParaRPr lang="en-GB" sz="2400"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430392" y="833720"/>
            <a:ext cx="3356761" cy="4317482"/>
          </a:xfrm>
          <a:prstGeom prst="rect">
            <a:avLst/>
          </a:prstGeom>
        </p:spPr>
      </p:pic>
    </p:spTree>
    <p:extLst>
      <p:ext uri="{BB962C8B-B14F-4D97-AF65-F5344CB8AC3E}">
        <p14:creationId xmlns:p14="http://schemas.microsoft.com/office/powerpoint/2010/main" val="3775806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091518" y="911225"/>
            <a:ext cx="5181600" cy="3767867"/>
          </a:xfrm>
        </p:spPr>
        <p:txBody>
          <a:bodyPr>
            <a:normAutofit fontScale="85000" lnSpcReduction="20000"/>
          </a:bodyPr>
          <a:lstStyle/>
          <a:p>
            <a:pPr marL="0" indent="0">
              <a:buNone/>
            </a:pPr>
            <a:r>
              <a:rPr lang="en-GB" i="1" dirty="0" smtClean="0"/>
              <a:t>Fides </a:t>
            </a:r>
            <a:r>
              <a:rPr lang="en-GB" i="1" dirty="0" err="1"/>
              <a:t>quaerens</a:t>
            </a:r>
            <a:r>
              <a:rPr lang="en-GB" i="1" dirty="0"/>
              <a:t> </a:t>
            </a:r>
            <a:r>
              <a:rPr lang="en-GB" i="1" dirty="0" err="1"/>
              <a:t>intellectum</a:t>
            </a:r>
            <a:r>
              <a:rPr lang="en-GB" i="1" dirty="0" smtClean="0"/>
              <a:t>.</a:t>
            </a:r>
          </a:p>
          <a:p>
            <a:pPr marL="0" indent="0">
              <a:buNone/>
            </a:pPr>
            <a:r>
              <a:rPr lang="en-GB" i="1" dirty="0"/>
              <a:t>	</a:t>
            </a:r>
            <a:r>
              <a:rPr lang="en-GB" dirty="0"/>
              <a:t> </a:t>
            </a:r>
            <a:r>
              <a:rPr lang="en-GB" dirty="0" smtClean="0"/>
              <a:t>St </a:t>
            </a:r>
            <a:r>
              <a:rPr lang="en-GB" dirty="0"/>
              <a:t>Anselm (1033-1109) </a:t>
            </a:r>
            <a:endParaRPr lang="en-GB" dirty="0" smtClean="0"/>
          </a:p>
          <a:p>
            <a:pPr marL="0" indent="0">
              <a:buNone/>
            </a:pPr>
            <a:endParaRPr lang="en-GB" dirty="0"/>
          </a:p>
          <a:p>
            <a:pPr marL="0" indent="0">
              <a:buNone/>
            </a:pPr>
            <a:endParaRPr lang="en-GB" dirty="0" smtClean="0"/>
          </a:p>
          <a:p>
            <a:pPr marL="0" indent="0">
              <a:buNone/>
            </a:pPr>
            <a:r>
              <a:rPr lang="en-GB" dirty="0" smtClean="0"/>
              <a:t>Given </a:t>
            </a:r>
            <a:r>
              <a:rPr lang="en-GB" dirty="0"/>
              <a:t>more systematic expression in the famous </a:t>
            </a:r>
            <a:r>
              <a:rPr lang="en-GB" dirty="0" smtClean="0"/>
              <a:t>words – “Faith seeking understanding”.</a:t>
            </a:r>
          </a:p>
          <a:p>
            <a:pPr marL="0" indent="0">
              <a:buNone/>
            </a:pPr>
            <a:endParaRPr lang="en-GB" dirty="0"/>
          </a:p>
          <a:p>
            <a:pPr marL="0" indent="0">
              <a:buNone/>
            </a:pPr>
            <a:r>
              <a:rPr lang="en-GB" dirty="0" smtClean="0"/>
              <a:t>For </a:t>
            </a:r>
            <a:r>
              <a:rPr lang="en-GB" dirty="0"/>
              <a:t>Anselm it is by gaining this sort of understanding that one can truly come to rejoice in God.  </a:t>
            </a:r>
          </a:p>
          <a:p>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26527" y="911224"/>
            <a:ext cx="3326155" cy="3936603"/>
          </a:xfrm>
          <a:prstGeom prst="rect">
            <a:avLst/>
          </a:prstGeom>
        </p:spPr>
      </p:pic>
    </p:spTree>
    <p:extLst>
      <p:ext uri="{BB962C8B-B14F-4D97-AF65-F5344CB8AC3E}">
        <p14:creationId xmlns:p14="http://schemas.microsoft.com/office/powerpoint/2010/main" val="3628574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83024" y="800893"/>
            <a:ext cx="5181600" cy="3767867"/>
          </a:xfrm>
        </p:spPr>
        <p:txBody>
          <a:bodyPr>
            <a:noAutofit/>
          </a:bodyPr>
          <a:lstStyle/>
          <a:p>
            <a:pPr marL="0" indent="0">
              <a:buNone/>
            </a:pPr>
            <a:r>
              <a:rPr lang="en-GB" sz="2400" dirty="0" smtClean="0"/>
              <a:t>‘</a:t>
            </a:r>
            <a:r>
              <a:rPr lang="en-GB" sz="2400" i="1" dirty="0"/>
              <a:t>the testing and </a:t>
            </a:r>
            <a:r>
              <a:rPr lang="en-GB" sz="2400" i="1" dirty="0" smtClean="0"/>
              <a:t>rethinking of </a:t>
            </a:r>
            <a:r>
              <a:rPr lang="en-GB" sz="2400" i="1" dirty="0"/>
              <a:t>the faith and practice of the </a:t>
            </a:r>
            <a:r>
              <a:rPr lang="en-GB" sz="2400" i="1" dirty="0" smtClean="0"/>
              <a:t>community, in </a:t>
            </a:r>
            <a:r>
              <a:rPr lang="en-GB" sz="2400" i="1" dirty="0"/>
              <a:t>the light of its enduring foundation, object and </a:t>
            </a:r>
            <a:r>
              <a:rPr lang="en-GB" sz="2400" i="1" dirty="0" smtClean="0"/>
              <a:t>content’</a:t>
            </a:r>
            <a:r>
              <a:rPr lang="en-GB" sz="2400" dirty="0" smtClean="0"/>
              <a:t>.</a:t>
            </a:r>
          </a:p>
          <a:p>
            <a:pPr marL="0" indent="0">
              <a:buNone/>
            </a:pPr>
            <a:r>
              <a:rPr lang="en-GB" sz="2400" i="1" dirty="0" smtClean="0"/>
              <a:t>Karl Barth, ‘Evangelical Theology’, 36</a:t>
            </a:r>
          </a:p>
          <a:p>
            <a:pPr marL="0" indent="0">
              <a:buNone/>
            </a:pPr>
            <a:endParaRPr lang="en-GB" sz="2400" dirty="0" smtClean="0"/>
          </a:p>
          <a:p>
            <a:pPr marL="0" indent="0">
              <a:buNone/>
            </a:pPr>
            <a:endParaRPr lang="en-GB" sz="2400" dirty="0"/>
          </a:p>
          <a:p>
            <a:pPr marL="0" indent="0">
              <a:buNone/>
            </a:pPr>
            <a:r>
              <a:rPr lang="en-GB" sz="2400" dirty="0"/>
              <a:t>For Karl </a:t>
            </a:r>
            <a:r>
              <a:rPr lang="en-GB" sz="2400" dirty="0" smtClean="0"/>
              <a:t>Barth, </a:t>
            </a:r>
            <a:r>
              <a:rPr lang="en-GB" sz="2400" dirty="0"/>
              <a:t>theology remains in the service of the needs and practices of the Christian community.</a:t>
            </a:r>
          </a:p>
          <a:p>
            <a:endParaRPr lang="en-GB" sz="2400"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3758" y="800893"/>
            <a:ext cx="3184923" cy="4252036"/>
          </a:xfrm>
          <a:prstGeom prst="rect">
            <a:avLst/>
          </a:prstGeom>
        </p:spPr>
      </p:pic>
    </p:spTree>
    <p:extLst>
      <p:ext uri="{BB962C8B-B14F-4D97-AF65-F5344CB8AC3E}">
        <p14:creationId xmlns:p14="http://schemas.microsoft.com/office/powerpoint/2010/main" val="1452942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Theology!</a:t>
            </a:r>
            <a:endParaRPr lang="en-GB" dirty="0"/>
          </a:p>
        </p:txBody>
      </p:sp>
      <p:sp>
        <p:nvSpPr>
          <p:cNvPr id="3" name="Text Placeholder 2"/>
          <p:cNvSpPr>
            <a:spLocks noGrp="1"/>
          </p:cNvSpPr>
          <p:nvPr>
            <p:ph type="body" idx="1"/>
          </p:nvPr>
        </p:nvSpPr>
        <p:spPr/>
        <p:txBody>
          <a:bodyPr/>
          <a:lstStyle/>
          <a:p>
            <a:r>
              <a:rPr lang="en-GB" dirty="0" smtClean="0"/>
              <a:t>Exciting, isn’t it?</a:t>
            </a:r>
            <a:endParaRPr lang="en-GB" dirty="0"/>
          </a:p>
        </p:txBody>
      </p:sp>
    </p:spTree>
    <p:extLst>
      <p:ext uri="{BB962C8B-B14F-4D97-AF65-F5344CB8AC3E}">
        <p14:creationId xmlns:p14="http://schemas.microsoft.com/office/powerpoint/2010/main" val="782884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Revelation</a:t>
            </a:r>
            <a:endParaRPr lang="en-GB" dirty="0"/>
          </a:p>
        </p:txBody>
      </p:sp>
      <p:sp>
        <p:nvSpPr>
          <p:cNvPr id="3" name="Text Placeholder 2"/>
          <p:cNvSpPr>
            <a:spLocks noGrp="1"/>
          </p:cNvSpPr>
          <p:nvPr>
            <p:ph type="body" idx="1"/>
          </p:nvPr>
        </p:nvSpPr>
        <p:spPr/>
        <p:txBody>
          <a:bodyPr/>
          <a:lstStyle/>
          <a:p>
            <a:r>
              <a:rPr lang="en-GB" dirty="0" smtClean="0"/>
              <a:t>How do we know God?</a:t>
            </a:r>
            <a:endParaRPr lang="en-GB" dirty="0"/>
          </a:p>
        </p:txBody>
      </p:sp>
    </p:spTree>
    <p:extLst>
      <p:ext uri="{BB962C8B-B14F-4D97-AF65-F5344CB8AC3E}">
        <p14:creationId xmlns:p14="http://schemas.microsoft.com/office/powerpoint/2010/main" val="1711490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Revelation</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What is revelation?  </a:t>
            </a:r>
            <a:endParaRPr lang="en-GB" dirty="0" smtClean="0"/>
          </a:p>
          <a:p>
            <a:endParaRPr lang="en-GB" dirty="0"/>
          </a:p>
          <a:p>
            <a:pPr marL="0" indent="0">
              <a:buNone/>
            </a:pPr>
            <a:r>
              <a:rPr lang="en-GB" dirty="0" smtClean="0"/>
              <a:t>The </a:t>
            </a:r>
            <a:r>
              <a:rPr lang="en-GB" dirty="0"/>
              <a:t>word literally means a disclosure, unveiling something which was </a:t>
            </a:r>
            <a:r>
              <a:rPr lang="en-GB" dirty="0" smtClean="0"/>
              <a:t>hidden</a:t>
            </a:r>
            <a:r>
              <a:rPr lang="en-GB" dirty="0"/>
              <a:t> </a:t>
            </a:r>
            <a:r>
              <a:rPr lang="en-GB" dirty="0" smtClean="0"/>
              <a:t>– think like the word “reveal”.</a:t>
            </a:r>
          </a:p>
          <a:p>
            <a:pPr marL="0" indent="0">
              <a:buNone/>
            </a:pPr>
            <a:endParaRPr lang="en-GB" dirty="0" smtClean="0"/>
          </a:p>
          <a:p>
            <a:pPr marL="0" indent="0">
              <a:buNone/>
            </a:pPr>
            <a:r>
              <a:rPr lang="en-GB" dirty="0" smtClean="0"/>
              <a:t>It </a:t>
            </a:r>
            <a:r>
              <a:rPr lang="en-GB" dirty="0"/>
              <a:t>is something that comes to us from outside of our current knowledge – it is a surprising event which gives us knowledge of something we didn’t know before, and couldn’t know by any other means.  </a:t>
            </a:r>
            <a:endParaRPr lang="en-GB" dirty="0" smtClean="0"/>
          </a:p>
          <a:p>
            <a:endParaRPr lang="en-GB" dirty="0" smtClean="0"/>
          </a:p>
          <a:p>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a:t>So when Christians claim that God has revealed himself, the </a:t>
            </a:r>
            <a:r>
              <a:rPr lang="en-GB" b="1" dirty="0"/>
              <a:t>manner</a:t>
            </a:r>
            <a:r>
              <a:rPr lang="en-GB" dirty="0"/>
              <a:t> and </a:t>
            </a:r>
            <a:r>
              <a:rPr lang="en-GB" b="1" dirty="0"/>
              <a:t>content</a:t>
            </a:r>
            <a:r>
              <a:rPr lang="en-GB" dirty="0"/>
              <a:t> of that revelation are indispensable for all talk about God.  </a:t>
            </a:r>
            <a:endParaRPr lang="en-GB" dirty="0" smtClean="0"/>
          </a:p>
          <a:p>
            <a:pPr marL="0" indent="0">
              <a:buNone/>
            </a:pPr>
            <a:endParaRPr lang="en-GB" dirty="0"/>
          </a:p>
          <a:p>
            <a:pPr marL="0" indent="0">
              <a:buNone/>
            </a:pPr>
            <a:r>
              <a:rPr lang="en-GB" dirty="0"/>
              <a:t>In the Bible we see lots of examples of this – Moses hearing the voice of God coming from the burning bush (Exodus 3), God summoning the prophet Isaiah (Isaiah </a:t>
            </a:r>
            <a:r>
              <a:rPr lang="en-GB" dirty="0" smtClean="0"/>
              <a:t>6:1</a:t>
            </a:r>
            <a:r>
              <a:rPr lang="en-GB" dirty="0"/>
              <a:t>), St Paul encountering the risen Jesus on the road to Damascus (Acts </a:t>
            </a:r>
            <a:r>
              <a:rPr lang="en-GB" dirty="0" smtClean="0"/>
              <a:t>10:9).  </a:t>
            </a:r>
            <a:endParaRPr lang="en-GB" dirty="0"/>
          </a:p>
          <a:p>
            <a:endParaRPr lang="en-GB" dirty="0"/>
          </a:p>
          <a:p>
            <a:endParaRPr lang="en-GB" dirty="0"/>
          </a:p>
        </p:txBody>
      </p:sp>
    </p:spTree>
    <p:extLst>
      <p:ext uri="{BB962C8B-B14F-4D97-AF65-F5344CB8AC3E}">
        <p14:creationId xmlns:p14="http://schemas.microsoft.com/office/powerpoint/2010/main" val="2023322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Revelation</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All of these examples also give an indication of another important aspect of revelation – it isn’t just a source of somewhat interesting information that we can possess and consume at our leisure, it is an event that provides an impetus for a radical and sometimes urgent change in direction.  </a:t>
            </a:r>
            <a:endParaRPr lang="en-GB" dirty="0" smtClean="0"/>
          </a:p>
          <a:p>
            <a:endParaRPr lang="en-GB" dirty="0"/>
          </a:p>
          <a:p>
            <a:r>
              <a:rPr lang="en-GB" dirty="0" smtClean="0"/>
              <a:t>Revealed </a:t>
            </a:r>
            <a:r>
              <a:rPr lang="en-GB" dirty="0"/>
              <a:t>knowledge is the sort of knowledge that has an impact on everything else we know, or thought we knew.</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082118" y="394469"/>
            <a:ext cx="3928438" cy="5072789"/>
          </a:xfrm>
        </p:spPr>
      </p:pic>
    </p:spTree>
    <p:extLst>
      <p:ext uri="{BB962C8B-B14F-4D97-AF65-F5344CB8AC3E}">
        <p14:creationId xmlns:p14="http://schemas.microsoft.com/office/powerpoint/2010/main" val="32621401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 Objective</a:t>
            </a:r>
            <a:endParaRPr lang="en-GB" dirty="0"/>
          </a:p>
        </p:txBody>
      </p:sp>
      <p:sp>
        <p:nvSpPr>
          <p:cNvPr id="3" name="Content Placeholder 2"/>
          <p:cNvSpPr>
            <a:spLocks noGrp="1"/>
          </p:cNvSpPr>
          <p:nvPr>
            <p:ph sz="half" idx="1"/>
          </p:nvPr>
        </p:nvSpPr>
        <p:spPr/>
        <p:txBody>
          <a:bodyPr>
            <a:normAutofit/>
          </a:bodyPr>
          <a:lstStyle/>
          <a:p>
            <a:pPr marL="0" indent="0">
              <a:buNone/>
            </a:pPr>
            <a:r>
              <a:rPr lang="en-GB" sz="2400" dirty="0" smtClean="0"/>
              <a:t>There are ways in which thinkers have categorised forms of revelation.</a:t>
            </a:r>
          </a:p>
          <a:p>
            <a:pPr marL="0" indent="0">
              <a:buNone/>
            </a:pPr>
            <a:endParaRPr lang="en-GB" sz="2400" dirty="0" smtClean="0"/>
          </a:p>
          <a:p>
            <a:pPr marL="0" indent="0">
              <a:buNone/>
            </a:pPr>
            <a:r>
              <a:rPr lang="en-GB" sz="2400" dirty="0" smtClean="0"/>
              <a:t>Two of these are subjective revelation and objective revelation.</a:t>
            </a:r>
          </a:p>
          <a:p>
            <a:pPr marL="0" indent="0">
              <a:buNone/>
            </a:pPr>
            <a:endParaRPr lang="en-GB" sz="2400" dirty="0"/>
          </a:p>
          <a:p>
            <a:pPr marL="0" indent="0">
              <a:buNone/>
            </a:pPr>
            <a:r>
              <a:rPr lang="en-GB" sz="2400" dirty="0" smtClean="0"/>
              <a:t>What do you think the difference is?</a:t>
            </a:r>
            <a:endParaRPr lang="en-GB" sz="2400" dirty="0"/>
          </a:p>
        </p:txBody>
      </p:sp>
    </p:spTree>
    <p:extLst>
      <p:ext uri="{BB962C8B-B14F-4D97-AF65-F5344CB8AC3E}">
        <p14:creationId xmlns:p14="http://schemas.microsoft.com/office/powerpoint/2010/main" val="2990027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lnSpcReduction="10000"/>
          </a:bodyPr>
          <a:lstStyle/>
          <a:p>
            <a:r>
              <a:rPr lang="en-GB" dirty="0"/>
              <a:t>Objective revelation, at its most basic level, refers to an event or occurrence that occurs outside of us. </a:t>
            </a:r>
          </a:p>
        </p:txBody>
      </p:sp>
      <p:sp>
        <p:nvSpPr>
          <p:cNvPr id="4" name="Content Placeholder 3"/>
          <p:cNvSpPr>
            <a:spLocks noGrp="1"/>
          </p:cNvSpPr>
          <p:nvPr>
            <p:ph sz="half" idx="2"/>
          </p:nvPr>
        </p:nvSpPr>
        <p:spPr/>
        <p:txBody>
          <a:bodyPr>
            <a:normAutofit lnSpcReduction="10000"/>
          </a:bodyPr>
          <a:lstStyle/>
          <a:p>
            <a:r>
              <a:rPr lang="en-GB" dirty="0" smtClean="0"/>
              <a:t>Subjective revelation is an event within us – whether it be a change in feeling, a mystical, ecstatic or religious experience.</a:t>
            </a:r>
          </a:p>
          <a:p>
            <a:endParaRPr lang="en-GB" dirty="0" smtClean="0"/>
          </a:p>
          <a:p>
            <a:r>
              <a:rPr lang="en-GB" dirty="0" smtClean="0"/>
              <a:t>It is important to note, both in regard to revelation, but also more generally, that subjective does not mean relative or unreal!</a:t>
            </a:r>
          </a:p>
        </p:txBody>
      </p:sp>
      <p:sp>
        <p:nvSpPr>
          <p:cNvPr id="2" name="Title 1"/>
          <p:cNvSpPr>
            <a:spLocks noGrp="1"/>
          </p:cNvSpPr>
          <p:nvPr>
            <p:ph type="title"/>
          </p:nvPr>
        </p:nvSpPr>
        <p:spPr/>
        <p:txBody>
          <a:bodyPr/>
          <a:lstStyle/>
          <a:p>
            <a:r>
              <a:rPr lang="en-GB" dirty="0" smtClean="0"/>
              <a:t>Subjective / Objective Revelation</a:t>
            </a:r>
            <a:endParaRPr lang="en-GB" dirty="0"/>
          </a:p>
        </p:txBody>
      </p:sp>
    </p:spTree>
    <p:extLst>
      <p:ext uri="{BB962C8B-B14F-4D97-AF65-F5344CB8AC3E}">
        <p14:creationId xmlns:p14="http://schemas.microsoft.com/office/powerpoint/2010/main" val="2487226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 Specific</a:t>
            </a:r>
            <a:endParaRPr lang="en-GB" dirty="0"/>
          </a:p>
        </p:txBody>
      </p:sp>
      <p:sp>
        <p:nvSpPr>
          <p:cNvPr id="3" name="Content Placeholder 2"/>
          <p:cNvSpPr>
            <a:spLocks noGrp="1"/>
          </p:cNvSpPr>
          <p:nvPr>
            <p:ph sz="half" idx="1"/>
          </p:nvPr>
        </p:nvSpPr>
        <p:spPr/>
        <p:txBody>
          <a:bodyPr/>
          <a:lstStyle/>
          <a:p>
            <a:pPr marL="0" indent="0">
              <a:buNone/>
            </a:pPr>
            <a:r>
              <a:rPr lang="en-GB" sz="2400" dirty="0" smtClean="0"/>
              <a:t>Another categorisation is between general revelation and specific revelation.</a:t>
            </a:r>
          </a:p>
          <a:p>
            <a:pPr marL="0" indent="0">
              <a:buNone/>
            </a:pPr>
            <a:endParaRPr lang="en-GB" sz="2400" dirty="0"/>
          </a:p>
          <a:p>
            <a:pPr marL="0" indent="0">
              <a:buNone/>
            </a:pPr>
            <a:r>
              <a:rPr lang="en-GB" sz="2400" dirty="0"/>
              <a:t>What do you think the difference is?</a:t>
            </a:r>
          </a:p>
          <a:p>
            <a:endParaRPr lang="en-GB" dirty="0" smtClean="0"/>
          </a:p>
          <a:p>
            <a:endParaRPr lang="en-GB" dirty="0"/>
          </a:p>
          <a:p>
            <a:endParaRPr lang="en-GB" dirty="0"/>
          </a:p>
        </p:txBody>
      </p:sp>
    </p:spTree>
    <p:extLst>
      <p:ext uri="{BB962C8B-B14F-4D97-AF65-F5344CB8AC3E}">
        <p14:creationId xmlns:p14="http://schemas.microsoft.com/office/powerpoint/2010/main" val="1541515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r>
              <a:rPr lang="en-GB" dirty="0" smtClean="0"/>
              <a:t>General revelation is revelation </a:t>
            </a:r>
            <a:r>
              <a:rPr lang="en-GB" dirty="0"/>
              <a:t>that is available to all people through the created order, or through something that unites or defines general human </a:t>
            </a:r>
            <a:r>
              <a:rPr lang="en-GB" dirty="0" smtClean="0"/>
              <a:t>experience.</a:t>
            </a:r>
            <a:endParaRPr lang="en-GB" dirty="0"/>
          </a:p>
        </p:txBody>
      </p:sp>
      <p:sp>
        <p:nvSpPr>
          <p:cNvPr id="4" name="Content Placeholder 3"/>
          <p:cNvSpPr>
            <a:spLocks noGrp="1"/>
          </p:cNvSpPr>
          <p:nvPr>
            <p:ph sz="half" idx="2"/>
          </p:nvPr>
        </p:nvSpPr>
        <p:spPr/>
        <p:txBody>
          <a:bodyPr/>
          <a:lstStyle/>
          <a:p>
            <a:r>
              <a:rPr lang="en-GB" dirty="0" smtClean="0"/>
              <a:t>Specific revelation is that which is revealed in the incarnation, life, death and resurrection of Jesus Christ – as attested in the scriptures. </a:t>
            </a:r>
          </a:p>
          <a:p>
            <a:endParaRPr lang="en-GB" dirty="0"/>
          </a:p>
        </p:txBody>
      </p:sp>
      <p:sp>
        <p:nvSpPr>
          <p:cNvPr id="2" name="Title 1"/>
          <p:cNvSpPr>
            <a:spLocks noGrp="1"/>
          </p:cNvSpPr>
          <p:nvPr>
            <p:ph type="title"/>
          </p:nvPr>
        </p:nvSpPr>
        <p:spPr/>
        <p:txBody>
          <a:bodyPr/>
          <a:lstStyle/>
          <a:p>
            <a:r>
              <a:rPr lang="en-GB" dirty="0" smtClean="0"/>
              <a:t>General / Specific Revelation</a:t>
            </a:r>
            <a:endParaRPr lang="en-GB" dirty="0"/>
          </a:p>
        </p:txBody>
      </p:sp>
    </p:spTree>
    <p:extLst>
      <p:ext uri="{BB962C8B-B14F-4D97-AF65-F5344CB8AC3E}">
        <p14:creationId xmlns:p14="http://schemas.microsoft.com/office/powerpoint/2010/main" val="1044210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12192000" cy="5692588"/>
          </a:xfrm>
        </p:spPr>
      </p:pic>
    </p:spTree>
    <p:extLst>
      <p:ext uri="{BB962C8B-B14F-4D97-AF65-F5344CB8AC3E}">
        <p14:creationId xmlns:p14="http://schemas.microsoft.com/office/powerpoint/2010/main" val="19248171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5719482"/>
          </a:xfrm>
        </p:spPr>
      </p:pic>
    </p:spTree>
    <p:extLst>
      <p:ext uri="{BB962C8B-B14F-4D97-AF65-F5344CB8AC3E}">
        <p14:creationId xmlns:p14="http://schemas.microsoft.com/office/powerpoint/2010/main" val="3657702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of Revelation</a:t>
            </a:r>
            <a:endParaRPr lang="en-GB" dirty="0"/>
          </a:p>
        </p:txBody>
      </p:sp>
      <p:sp>
        <p:nvSpPr>
          <p:cNvPr id="3" name="Text Placeholder 2"/>
          <p:cNvSpPr>
            <a:spLocks noGrp="1"/>
          </p:cNvSpPr>
          <p:nvPr>
            <p:ph type="body" idx="1"/>
          </p:nvPr>
        </p:nvSpPr>
        <p:spPr/>
        <p:txBody>
          <a:bodyPr/>
          <a:lstStyle/>
          <a:p>
            <a:r>
              <a:rPr lang="en-GB" dirty="0" smtClean="0"/>
              <a:t>We know what revelation is, but how does it work?</a:t>
            </a:r>
            <a:endParaRPr lang="en-GB" dirty="0"/>
          </a:p>
        </p:txBody>
      </p:sp>
    </p:spTree>
    <p:extLst>
      <p:ext uri="{BB962C8B-B14F-4D97-AF65-F5344CB8AC3E}">
        <p14:creationId xmlns:p14="http://schemas.microsoft.com/office/powerpoint/2010/main" val="428649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Revelation 1: Propositional</a:t>
            </a:r>
          </a:p>
        </p:txBody>
      </p:sp>
      <p:sp>
        <p:nvSpPr>
          <p:cNvPr id="3" name="Content Placeholder 2"/>
          <p:cNvSpPr>
            <a:spLocks noGrp="1"/>
          </p:cNvSpPr>
          <p:nvPr>
            <p:ph sz="half" idx="1"/>
          </p:nvPr>
        </p:nvSpPr>
        <p:spPr/>
        <p:txBody>
          <a:bodyPr>
            <a:normAutofit fontScale="85000" lnSpcReduction="20000"/>
          </a:bodyPr>
          <a:lstStyle/>
          <a:p>
            <a:r>
              <a:rPr lang="en-GB" dirty="0"/>
              <a:t>The propositional model argues that God reveals himself in categorical statements. </a:t>
            </a:r>
            <a:endParaRPr lang="en-GB" dirty="0" smtClean="0"/>
          </a:p>
          <a:p>
            <a:endParaRPr lang="en-GB" dirty="0" smtClean="0"/>
          </a:p>
          <a:p>
            <a:r>
              <a:rPr lang="en-GB" dirty="0" smtClean="0"/>
              <a:t>So </a:t>
            </a:r>
            <a:r>
              <a:rPr lang="en-GB" dirty="0"/>
              <a:t>for example, the words of scripture generally are, in a way, like the ten commandments, dictated directly from God. </a:t>
            </a:r>
            <a:endParaRPr lang="en-GB" dirty="0" smtClean="0"/>
          </a:p>
          <a:p>
            <a:endParaRPr lang="en-GB" dirty="0" smtClean="0"/>
          </a:p>
          <a:p>
            <a:r>
              <a:rPr lang="en-GB" dirty="0" smtClean="0"/>
              <a:t>God </a:t>
            </a:r>
            <a:r>
              <a:rPr lang="en-GB" dirty="0"/>
              <a:t>is an authoritative teacher sounding forth and inspiring the exact words of the </a:t>
            </a:r>
            <a:r>
              <a:rPr lang="en-GB" dirty="0" smtClean="0"/>
              <a:t>Bible</a:t>
            </a:r>
            <a:r>
              <a:rPr lang="en-GB" dirty="0"/>
              <a:t>. </a:t>
            </a:r>
            <a:endParaRPr lang="en-GB" dirty="0" smtClean="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This </a:t>
            </a:r>
            <a:r>
              <a:rPr lang="en-GB" dirty="0"/>
              <a:t>view is particularly strong in conservative protestant circles – especially within Christian fundamentalism.  </a:t>
            </a:r>
            <a:endParaRPr lang="en-GB" dirty="0" smtClean="0"/>
          </a:p>
          <a:p>
            <a:endParaRPr lang="en-GB" dirty="0"/>
          </a:p>
          <a:p>
            <a:r>
              <a:rPr lang="en-GB" dirty="0"/>
              <a:t>It has also been found in Catholic circles in the view that, through the Holy Spirit, God directs the tradition of teaching, the </a:t>
            </a:r>
            <a:r>
              <a:rPr lang="en-GB" i="1" dirty="0"/>
              <a:t>magisterium</a:t>
            </a:r>
            <a:r>
              <a:rPr lang="en-GB" dirty="0"/>
              <a:t>, of the Roman Catholic church, in a determinative and total way. </a:t>
            </a:r>
          </a:p>
          <a:p>
            <a:endParaRPr lang="en-GB" dirty="0"/>
          </a:p>
        </p:txBody>
      </p:sp>
    </p:spTree>
    <p:extLst>
      <p:ext uri="{BB962C8B-B14F-4D97-AF65-F5344CB8AC3E}">
        <p14:creationId xmlns:p14="http://schemas.microsoft.com/office/powerpoint/2010/main" val="23122809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Revelation 2: Historical</a:t>
            </a:r>
          </a:p>
        </p:txBody>
      </p:sp>
      <p:sp>
        <p:nvSpPr>
          <p:cNvPr id="3" name="Content Placeholder 2"/>
          <p:cNvSpPr>
            <a:spLocks noGrp="1"/>
          </p:cNvSpPr>
          <p:nvPr>
            <p:ph sz="half" idx="1"/>
          </p:nvPr>
        </p:nvSpPr>
        <p:spPr/>
        <p:txBody>
          <a:bodyPr>
            <a:normAutofit lnSpcReduction="10000"/>
          </a:bodyPr>
          <a:lstStyle/>
          <a:p>
            <a:r>
              <a:rPr lang="en-GB" sz="2400" dirty="0"/>
              <a:t>The historical model of revelation argues that the events of history are a vehicle for what God wants to say.  </a:t>
            </a:r>
            <a:endParaRPr lang="en-GB" sz="2400" dirty="0" smtClean="0"/>
          </a:p>
          <a:p>
            <a:endParaRPr lang="en-GB" sz="2400" dirty="0"/>
          </a:p>
          <a:p>
            <a:r>
              <a:rPr lang="en-GB" sz="2400" dirty="0" smtClean="0"/>
              <a:t>Scripture </a:t>
            </a:r>
            <a:r>
              <a:rPr lang="en-GB" sz="2400" dirty="0"/>
              <a:t>bears witness to the most determinative of these events.  </a:t>
            </a:r>
            <a:endParaRPr lang="en-GB" sz="2400" dirty="0" smtClean="0"/>
          </a:p>
          <a:p>
            <a:endParaRPr lang="en-GB" sz="2400" dirty="0"/>
          </a:p>
          <a:p>
            <a:r>
              <a:rPr lang="en-GB" sz="2400" dirty="0" smtClean="0"/>
              <a:t>However</a:t>
            </a:r>
            <a:r>
              <a:rPr lang="en-GB" sz="2400" dirty="0"/>
              <a:t>, the unfolding of God’s revelation within history is not entirely clear and unequivocal.  </a:t>
            </a:r>
          </a:p>
        </p:txBody>
      </p:sp>
      <p:sp>
        <p:nvSpPr>
          <p:cNvPr id="4" name="Content Placeholder 3"/>
          <p:cNvSpPr>
            <a:spLocks noGrp="1"/>
          </p:cNvSpPr>
          <p:nvPr>
            <p:ph sz="half" idx="2"/>
          </p:nvPr>
        </p:nvSpPr>
        <p:spPr/>
        <p:txBody>
          <a:bodyPr>
            <a:normAutofit lnSpcReduction="10000"/>
          </a:bodyPr>
          <a:lstStyle/>
          <a:p>
            <a:r>
              <a:rPr lang="en-GB" sz="2400" dirty="0" smtClean="0"/>
              <a:t>This </a:t>
            </a:r>
            <a:r>
              <a:rPr lang="en-GB" sz="2400" dirty="0"/>
              <a:t>model has plenty of scope for human interpretation and discernment</a:t>
            </a:r>
            <a:r>
              <a:rPr lang="en-GB" sz="2400" dirty="0" smtClean="0"/>
              <a:t>.</a:t>
            </a:r>
          </a:p>
          <a:p>
            <a:endParaRPr lang="en-GB" sz="2400" dirty="0"/>
          </a:p>
          <a:p>
            <a:r>
              <a:rPr lang="en-GB" sz="2400" dirty="0" smtClean="0"/>
              <a:t>This can also be seen as a forward looking model of revelation – human action in history brings forth the inner revelation of God</a:t>
            </a:r>
            <a:endParaRPr lang="en-GB" sz="2400" dirty="0"/>
          </a:p>
          <a:p>
            <a:endParaRPr lang="en-GB" sz="2400" dirty="0"/>
          </a:p>
        </p:txBody>
      </p:sp>
    </p:spTree>
    <p:extLst>
      <p:ext uri="{BB962C8B-B14F-4D97-AF65-F5344CB8AC3E}">
        <p14:creationId xmlns:p14="http://schemas.microsoft.com/office/powerpoint/2010/main" val="8994185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Revelation 3: Experience</a:t>
            </a:r>
          </a:p>
        </p:txBody>
      </p:sp>
      <p:sp>
        <p:nvSpPr>
          <p:cNvPr id="3" name="Content Placeholder 2"/>
          <p:cNvSpPr>
            <a:spLocks noGrp="1"/>
          </p:cNvSpPr>
          <p:nvPr>
            <p:ph sz="half" idx="1"/>
          </p:nvPr>
        </p:nvSpPr>
        <p:spPr/>
        <p:txBody>
          <a:bodyPr>
            <a:normAutofit/>
          </a:bodyPr>
          <a:lstStyle/>
          <a:p>
            <a:r>
              <a:rPr lang="en-GB" sz="2400" dirty="0"/>
              <a:t>The third model is that of revelation as a special experience. </a:t>
            </a:r>
            <a:endParaRPr lang="en-GB" sz="2400" dirty="0" smtClean="0"/>
          </a:p>
          <a:p>
            <a:endParaRPr lang="en-GB" sz="2400" dirty="0"/>
          </a:p>
          <a:p>
            <a:r>
              <a:rPr lang="en-GB" sz="2400" dirty="0" smtClean="0"/>
              <a:t>It </a:t>
            </a:r>
            <a:r>
              <a:rPr lang="en-GB" sz="2400" dirty="0"/>
              <a:t>calls attention to the personal and contemplative elements of spirituality, and to the importance of religious experience as a source of knowledge about God.  </a:t>
            </a:r>
          </a:p>
        </p:txBody>
      </p:sp>
      <p:sp>
        <p:nvSpPr>
          <p:cNvPr id="4" name="Content Placeholder 3"/>
          <p:cNvSpPr>
            <a:spLocks noGrp="1"/>
          </p:cNvSpPr>
          <p:nvPr>
            <p:ph sz="half" idx="2"/>
          </p:nvPr>
        </p:nvSpPr>
        <p:spPr/>
        <p:txBody>
          <a:bodyPr>
            <a:normAutofit/>
          </a:bodyPr>
          <a:lstStyle/>
          <a:p>
            <a:r>
              <a:rPr lang="en-GB" sz="2400" dirty="0"/>
              <a:t>T</a:t>
            </a:r>
            <a:r>
              <a:rPr lang="en-GB" sz="2400" dirty="0" smtClean="0"/>
              <a:t>his </a:t>
            </a:r>
            <a:r>
              <a:rPr lang="en-GB" sz="2400" dirty="0"/>
              <a:t>model is not always strongly tied to the communities, texts, practices and doctrines of the Church</a:t>
            </a:r>
            <a:r>
              <a:rPr lang="en-GB" sz="2400" dirty="0" smtClean="0"/>
              <a:t>.</a:t>
            </a:r>
          </a:p>
          <a:p>
            <a:endParaRPr lang="en-GB" sz="2400" dirty="0"/>
          </a:p>
          <a:p>
            <a:r>
              <a:rPr lang="en-GB" sz="2400" dirty="0" smtClean="0"/>
              <a:t>How can experience, necessarily subjective, be the ground for doctrine, necessarily objective?</a:t>
            </a:r>
            <a:endParaRPr lang="en-GB" sz="2400" dirty="0"/>
          </a:p>
          <a:p>
            <a:endParaRPr lang="en-GB" sz="2400" dirty="0"/>
          </a:p>
        </p:txBody>
      </p:sp>
    </p:spTree>
    <p:extLst>
      <p:ext uri="{BB962C8B-B14F-4D97-AF65-F5344CB8AC3E}">
        <p14:creationId xmlns:p14="http://schemas.microsoft.com/office/powerpoint/2010/main" val="42096743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Revelation 4: Dialectic</a:t>
            </a:r>
          </a:p>
        </p:txBody>
      </p:sp>
      <p:sp>
        <p:nvSpPr>
          <p:cNvPr id="3" name="Content Placeholder 2"/>
          <p:cNvSpPr>
            <a:spLocks noGrp="1"/>
          </p:cNvSpPr>
          <p:nvPr>
            <p:ph sz="half" idx="1"/>
          </p:nvPr>
        </p:nvSpPr>
        <p:spPr/>
        <p:txBody>
          <a:bodyPr>
            <a:noAutofit/>
          </a:bodyPr>
          <a:lstStyle/>
          <a:p>
            <a:r>
              <a:rPr lang="en-GB" sz="2000" dirty="0"/>
              <a:t>The fourth model is ‘dialectic’. The term dialectic may be unfamiliar – it simply refers to the difference, the absolute contrast, between human and divine.  </a:t>
            </a:r>
            <a:endParaRPr lang="en-GB" sz="2000" dirty="0" smtClean="0"/>
          </a:p>
          <a:p>
            <a:endParaRPr lang="en-GB" sz="2000" dirty="0"/>
          </a:p>
          <a:p>
            <a:r>
              <a:rPr lang="en-GB" sz="2000" dirty="0"/>
              <a:t>This model seeks to do more justice to the sovereignty and transcendence of God than other models do.  </a:t>
            </a:r>
            <a:endParaRPr lang="en-GB" sz="2000" dirty="0" smtClean="0"/>
          </a:p>
          <a:p>
            <a:endParaRPr lang="en-GB" sz="2000" dirty="0"/>
          </a:p>
          <a:p>
            <a:r>
              <a:rPr lang="en-GB" sz="2000" dirty="0" smtClean="0"/>
              <a:t>The </a:t>
            </a:r>
            <a:r>
              <a:rPr lang="en-GB" sz="2000" dirty="0"/>
              <a:t>most influential form of this model is found in the theology of Karl Barth.  </a:t>
            </a:r>
          </a:p>
        </p:txBody>
      </p:sp>
      <p:sp>
        <p:nvSpPr>
          <p:cNvPr id="4" name="Content Placeholder 3"/>
          <p:cNvSpPr>
            <a:spLocks noGrp="1"/>
          </p:cNvSpPr>
          <p:nvPr>
            <p:ph sz="half" idx="2"/>
          </p:nvPr>
        </p:nvSpPr>
        <p:spPr/>
        <p:txBody>
          <a:bodyPr>
            <a:noAutofit/>
          </a:bodyPr>
          <a:lstStyle/>
          <a:p>
            <a:r>
              <a:rPr lang="en-GB" sz="2000" dirty="0"/>
              <a:t>For Barth, the ‘Word of God’ cannot be directly equated with the words of scripture.  </a:t>
            </a:r>
          </a:p>
          <a:p>
            <a:pPr marL="0" indent="0">
              <a:buNone/>
            </a:pPr>
            <a:endParaRPr lang="en-GB" sz="2000" dirty="0"/>
          </a:p>
          <a:p>
            <a:r>
              <a:rPr lang="en-GB" sz="2000" dirty="0" smtClean="0"/>
              <a:t>Revelation </a:t>
            </a:r>
            <a:r>
              <a:rPr lang="en-GB" sz="2000" dirty="0"/>
              <a:t>is essential to who God is – Barth describes the three persons of the Trinity, Father, Son and Holy Spirit, as </a:t>
            </a:r>
            <a:r>
              <a:rPr lang="en-GB" sz="2000" dirty="0" err="1"/>
              <a:t>Revealer</a:t>
            </a:r>
            <a:r>
              <a:rPr lang="en-GB" sz="2000" dirty="0"/>
              <a:t>, Revelation, and </a:t>
            </a:r>
            <a:r>
              <a:rPr lang="en-GB" sz="2000" dirty="0" err="1"/>
              <a:t>Revealedness</a:t>
            </a:r>
            <a:r>
              <a:rPr lang="en-GB" sz="2000" dirty="0"/>
              <a:t> respectively.  </a:t>
            </a:r>
          </a:p>
        </p:txBody>
      </p:sp>
    </p:spTree>
    <p:extLst>
      <p:ext uri="{BB962C8B-B14F-4D97-AF65-F5344CB8AC3E}">
        <p14:creationId xmlns:p14="http://schemas.microsoft.com/office/powerpoint/2010/main" val="6814796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of Revelation 5: Narrative</a:t>
            </a:r>
          </a:p>
        </p:txBody>
      </p:sp>
      <p:sp>
        <p:nvSpPr>
          <p:cNvPr id="3" name="Content Placeholder 2"/>
          <p:cNvSpPr>
            <a:spLocks noGrp="1"/>
          </p:cNvSpPr>
          <p:nvPr>
            <p:ph sz="half" idx="1"/>
          </p:nvPr>
        </p:nvSpPr>
        <p:spPr/>
        <p:txBody>
          <a:bodyPr>
            <a:noAutofit/>
          </a:bodyPr>
          <a:lstStyle/>
          <a:p>
            <a:r>
              <a:rPr lang="en-GB" sz="2000" dirty="0" smtClean="0"/>
              <a:t>This model </a:t>
            </a:r>
            <a:r>
              <a:rPr lang="en-GB" sz="2000" dirty="0"/>
              <a:t>stresses the way in which stories shape our characters – they form who we are. </a:t>
            </a:r>
            <a:endParaRPr lang="en-GB" sz="2000" dirty="0" smtClean="0"/>
          </a:p>
          <a:p>
            <a:endParaRPr lang="en-GB" sz="2000" dirty="0"/>
          </a:p>
          <a:p>
            <a:r>
              <a:rPr lang="en-GB" sz="2000" dirty="0" smtClean="0"/>
              <a:t>Story </a:t>
            </a:r>
            <a:r>
              <a:rPr lang="en-GB" sz="2000" dirty="0"/>
              <a:t>here, it should be noticed, does not mean something false or fictitious. </a:t>
            </a:r>
            <a:endParaRPr lang="en-GB" sz="2000" dirty="0" smtClean="0"/>
          </a:p>
          <a:p>
            <a:endParaRPr lang="en-GB" sz="2000" dirty="0"/>
          </a:p>
          <a:p>
            <a:r>
              <a:rPr lang="en-GB" sz="2000" dirty="0" smtClean="0"/>
              <a:t>Unlike </a:t>
            </a:r>
            <a:r>
              <a:rPr lang="en-GB" sz="2000" dirty="0"/>
              <a:t>a propositional view, the stress on narrative shows how revelation engages the imagination, the whole of the personality, and not just that part of the brain given over to reading words off a page.  </a:t>
            </a:r>
          </a:p>
        </p:txBody>
      </p:sp>
      <p:sp>
        <p:nvSpPr>
          <p:cNvPr id="4" name="Content Placeholder 3"/>
          <p:cNvSpPr>
            <a:spLocks noGrp="1"/>
          </p:cNvSpPr>
          <p:nvPr>
            <p:ph sz="half" idx="2"/>
          </p:nvPr>
        </p:nvSpPr>
        <p:spPr/>
        <p:txBody>
          <a:bodyPr>
            <a:noAutofit/>
          </a:bodyPr>
          <a:lstStyle/>
          <a:p>
            <a:r>
              <a:rPr lang="en-GB" sz="2000" dirty="0"/>
              <a:t>Narrative may be one way of bridging the apparent gap between objective and subjective revelation.  For this type of view the authority of the bible is found not just in the words themselves, but in the whole shape of the story. </a:t>
            </a:r>
            <a:endParaRPr lang="en-GB" sz="2000" dirty="0" smtClean="0"/>
          </a:p>
          <a:p>
            <a:endParaRPr lang="en-GB" sz="2000" dirty="0"/>
          </a:p>
          <a:p>
            <a:r>
              <a:rPr lang="en-GB" sz="2000" dirty="0" smtClean="0"/>
              <a:t>It </a:t>
            </a:r>
            <a:r>
              <a:rPr lang="en-GB" sz="2000" dirty="0"/>
              <a:t>is, of course, possible to combine these insights with many of the other models – the narrative has taken shape and itself expresses the revelation of God in historical events, </a:t>
            </a:r>
            <a:r>
              <a:rPr lang="en-GB" sz="2000" dirty="0" err="1" smtClean="0"/>
              <a:t>etc</a:t>
            </a:r>
            <a:r>
              <a:rPr lang="en-GB" sz="2000" dirty="0" smtClean="0"/>
              <a:t> etc.</a:t>
            </a:r>
            <a:endParaRPr lang="en-GB" sz="2000" dirty="0"/>
          </a:p>
        </p:txBody>
      </p:sp>
    </p:spTree>
    <p:extLst>
      <p:ext uri="{BB962C8B-B14F-4D97-AF65-F5344CB8AC3E}">
        <p14:creationId xmlns:p14="http://schemas.microsoft.com/office/powerpoint/2010/main" val="42742607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idx="1"/>
          </p:nvPr>
        </p:nvSpPr>
        <p:spPr/>
        <p:txBody>
          <a:bodyPr/>
          <a:lstStyle/>
          <a:p>
            <a:pPr marL="0" indent="0">
              <a:buNone/>
            </a:pPr>
            <a:r>
              <a:rPr lang="en-GB" dirty="0"/>
              <a:t>Hall, D. J. (2003). What is theology?. </a:t>
            </a:r>
            <a:r>
              <a:rPr lang="en-GB" i="1" dirty="0"/>
              <a:t>Cross Currents</a:t>
            </a:r>
            <a:r>
              <a:rPr lang="en-GB" dirty="0"/>
              <a:t>, </a:t>
            </a:r>
            <a:r>
              <a:rPr lang="en-GB" i="1" dirty="0"/>
              <a:t>53</a:t>
            </a:r>
            <a:r>
              <a:rPr lang="en-GB" dirty="0"/>
              <a:t>(2), 171-184</a:t>
            </a:r>
            <a:r>
              <a:rPr lang="en-GB" dirty="0" smtClean="0"/>
              <a:t>.</a:t>
            </a:r>
          </a:p>
          <a:p>
            <a:pPr marL="0" indent="0">
              <a:buNone/>
            </a:pPr>
            <a:endParaRPr lang="en-GB" dirty="0"/>
          </a:p>
          <a:p>
            <a:pPr marL="0" indent="0">
              <a:buNone/>
            </a:pPr>
            <a:r>
              <a:rPr lang="en-GB" sz="5400" dirty="0" smtClean="0"/>
              <a:t>Find it, access it, read it.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759145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8367502"/>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251</TotalTime>
  <Words>1932</Words>
  <Application>Microsoft Office PowerPoint</Application>
  <PresentationFormat>Custom</PresentationFormat>
  <Paragraphs>213</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Lampeter</vt:lpstr>
      <vt:lpstr>Introduction to Christian Theology</vt:lpstr>
      <vt:lpstr>Aims</vt:lpstr>
      <vt:lpstr>Aims</vt:lpstr>
      <vt:lpstr>Aims</vt:lpstr>
      <vt:lpstr>Outline</vt:lpstr>
      <vt:lpstr>Assessment</vt:lpstr>
      <vt:lpstr>So, what is Theology?</vt:lpstr>
      <vt:lpstr>Theology!</vt:lpstr>
      <vt:lpstr>Theology!</vt:lpstr>
      <vt:lpstr>Theology!</vt:lpstr>
      <vt:lpstr>Theology! </vt:lpstr>
      <vt:lpstr>Theology!</vt:lpstr>
      <vt:lpstr>PowerPoint Presentation</vt:lpstr>
      <vt:lpstr>PowerPoint Presentation</vt:lpstr>
      <vt:lpstr>PowerPoint Presentation</vt:lpstr>
      <vt:lpstr>Theology!</vt:lpstr>
      <vt:lpstr>Revelation</vt:lpstr>
      <vt:lpstr>Revelation</vt:lpstr>
      <vt:lpstr>Revelation</vt:lpstr>
      <vt:lpstr>Subjective / Objective</vt:lpstr>
      <vt:lpstr>Subjective / Objective Revelation</vt:lpstr>
      <vt:lpstr>General / Specific</vt:lpstr>
      <vt:lpstr>General / Specific Revelation</vt:lpstr>
      <vt:lpstr>PowerPoint Presentation</vt:lpstr>
      <vt:lpstr>PowerPoint Presentation</vt:lpstr>
      <vt:lpstr>Models of Revelation</vt:lpstr>
      <vt:lpstr>Models of Revelation 1: Propositional</vt:lpstr>
      <vt:lpstr>Models of Revelation 2: Historical</vt:lpstr>
      <vt:lpstr>Models of Revelation 3: Experience</vt:lpstr>
      <vt:lpstr>Models of Revelation 4: Dialectic</vt:lpstr>
      <vt:lpstr>Models of Revelation 5: Narrative</vt:lpstr>
      <vt:lpstr>Reading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16</cp:revision>
  <dcterms:created xsi:type="dcterms:W3CDTF">2018-01-17T13:42:07Z</dcterms:created>
  <dcterms:modified xsi:type="dcterms:W3CDTF">2018-01-22T15:01:45Z</dcterms:modified>
</cp:coreProperties>
</file>