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4" r:id="rId6"/>
    <p:sldId id="263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334A91-77F0-4409-9909-9DBF4D7E9646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D1D5E4-895D-4FC0-8678-B2E329D6DB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466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D1D5E4-895D-4FC0-8678-B2E329D6DB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01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647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70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843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306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791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826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600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840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393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24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50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2799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23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7501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272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994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49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1624DAC-9785-4F93-852D-F205DFDA818A}" type="datetimeFigureOut">
              <a:rPr lang="en-GB" smtClean="0"/>
              <a:t>28/03/2021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EAF9846-B7C2-4253-A190-D71A8E163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171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24D15-545D-46CD-9725-E2E95EC1EB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5643" y="2480711"/>
            <a:ext cx="11296357" cy="64633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latin typeface="+mn-lt"/>
              </a:rPr>
              <a:t>Knowledge and Information Management Skills for the Workplace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6A2400-861D-414F-A0BD-A9DCE9F2A2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96849"/>
            <a:ext cx="9144000" cy="1655762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BMSW5106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50C6E6-9D4E-4235-A2CE-69FF90269DE4}"/>
              </a:ext>
            </a:extLst>
          </p:cNvPr>
          <p:cNvSpPr txBox="1"/>
          <p:nvPr/>
        </p:nvSpPr>
        <p:spPr>
          <a:xfrm>
            <a:off x="895643" y="407147"/>
            <a:ext cx="104804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Leadership and Management Skills for the Workplace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D19AB9-35B6-43D8-8AAC-86DB23882AE0}"/>
              </a:ext>
            </a:extLst>
          </p:cNvPr>
          <p:cNvSpPr txBox="1"/>
          <p:nvPr/>
        </p:nvSpPr>
        <p:spPr>
          <a:xfrm>
            <a:off x="855784" y="4111005"/>
            <a:ext cx="104804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Information Systems of Tesco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9ED97F-2041-48D4-A263-CC17262750A3}"/>
              </a:ext>
            </a:extLst>
          </p:cNvPr>
          <p:cNvSpPr txBox="1"/>
          <p:nvPr/>
        </p:nvSpPr>
        <p:spPr>
          <a:xfrm>
            <a:off x="895643" y="5256525"/>
            <a:ext cx="104007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>
                <a:solidFill>
                  <a:srgbClr val="FF0000"/>
                </a:solidFill>
              </a:rPr>
              <a:t>Lahin</a:t>
            </a:r>
            <a:r>
              <a:rPr lang="en-GB" sz="3200" b="1" dirty="0">
                <a:solidFill>
                  <a:srgbClr val="FF0000"/>
                </a:solidFill>
              </a:rPr>
              <a:t> Miah</a:t>
            </a:r>
          </a:p>
          <a:p>
            <a:pPr algn="ctr"/>
            <a:r>
              <a:rPr lang="en-GB" sz="3200" b="1" dirty="0">
                <a:solidFill>
                  <a:srgbClr val="FF0000"/>
                </a:solidFill>
              </a:rPr>
              <a:t>1817205</a:t>
            </a:r>
          </a:p>
        </p:txBody>
      </p:sp>
    </p:spTree>
    <p:extLst>
      <p:ext uri="{BB962C8B-B14F-4D97-AF65-F5344CB8AC3E}">
        <p14:creationId xmlns:p14="http://schemas.microsoft.com/office/powerpoint/2010/main" val="366618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915BA-23F7-4617-9534-311E51360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685800"/>
            <a:ext cx="10018713" cy="1752599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+mn-lt"/>
              </a:rPr>
              <a:t>Importance of information systems for Tesco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12B89-30A3-4B09-86D0-5C8DC954C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Strong profit.</a:t>
            </a:r>
          </a:p>
          <a:p>
            <a:r>
              <a:rPr lang="en-GB" dirty="0"/>
              <a:t>Enhance productivity and efficiency.</a:t>
            </a:r>
          </a:p>
          <a:p>
            <a:r>
              <a:rPr lang="en-GB" dirty="0"/>
              <a:t>To track orders, sales and deliveries.</a:t>
            </a:r>
          </a:p>
          <a:p>
            <a:r>
              <a:rPr lang="en-GB" dirty="0"/>
              <a:t>Past and present information on product overstock.</a:t>
            </a:r>
          </a:p>
          <a:p>
            <a:r>
              <a:rPr lang="en-GB" dirty="0"/>
              <a:t>Better relationship with its customers.</a:t>
            </a:r>
          </a:p>
          <a:p>
            <a:r>
              <a:rPr lang="en-GB" dirty="0"/>
              <a:t>Decision making.</a:t>
            </a:r>
          </a:p>
          <a:p>
            <a:r>
              <a:rPr lang="en-GB" dirty="0"/>
              <a:t>For managing, assessing and efficiently running their departments.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470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E2D8F-C872-43CD-A8A0-2F1AF679A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31305"/>
            <a:ext cx="10018713" cy="1752599"/>
          </a:xfrm>
        </p:spPr>
        <p:txBody>
          <a:bodyPr/>
          <a:lstStyle/>
          <a:p>
            <a:r>
              <a:rPr lang="en-GB" b="1" dirty="0">
                <a:latin typeface="+mn-lt"/>
              </a:rPr>
              <a:t>Input, Processing and 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35D71-DA27-4E63-A101-C37736FFA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7249" y="233647"/>
            <a:ext cx="10515600" cy="5327374"/>
          </a:xfrm>
        </p:spPr>
        <p:txBody>
          <a:bodyPr>
            <a:normAutofit/>
          </a:bodyPr>
          <a:lstStyle/>
          <a:p>
            <a:r>
              <a:rPr lang="en-GB" sz="1800" dirty="0"/>
              <a:t>Customers fill in form with their personal information, address and name.</a:t>
            </a:r>
          </a:p>
          <a:p>
            <a:r>
              <a:rPr lang="en-GB" sz="1800" dirty="0"/>
              <a:t>The information is then stored into Tesco systems.</a:t>
            </a:r>
          </a:p>
          <a:p>
            <a:r>
              <a:rPr lang="en-GB" sz="1800" dirty="0"/>
              <a:t>Customers swipe the club card at tills.</a:t>
            </a:r>
          </a:p>
          <a:p>
            <a:r>
              <a:rPr lang="en-GB" sz="1800" dirty="0"/>
              <a:t>Goes through data mining process.</a:t>
            </a:r>
          </a:p>
          <a:p>
            <a:r>
              <a:rPr lang="en-GB" sz="1800" dirty="0"/>
              <a:t>Card collects data about items being sold by popularity.</a:t>
            </a:r>
          </a:p>
          <a:p>
            <a:r>
              <a:rPr lang="en-GB" sz="1800" dirty="0"/>
              <a:t>The output of club cards offers customers with personalised incentives.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11386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19434-6E2B-41B1-9391-C2B8D94DB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087" y="-351745"/>
            <a:ext cx="10018713" cy="1752599"/>
          </a:xfrm>
        </p:spPr>
        <p:txBody>
          <a:bodyPr/>
          <a:lstStyle/>
          <a:p>
            <a:r>
              <a:rPr lang="en-GB" b="1" dirty="0">
                <a:latin typeface="+mn-lt"/>
              </a:rPr>
              <a:t>KM Challenges and Recommendations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ABFC7E3-64C8-40C7-9127-54079F0956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347465"/>
              </p:ext>
            </p:extLst>
          </p:nvPr>
        </p:nvGraphicFramePr>
        <p:xfrm>
          <a:off x="1709530" y="898382"/>
          <a:ext cx="9644270" cy="41335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2135">
                  <a:extLst>
                    <a:ext uri="{9D8B030D-6E8A-4147-A177-3AD203B41FA5}">
                      <a16:colId xmlns:a16="http://schemas.microsoft.com/office/drawing/2014/main" val="1776854445"/>
                    </a:ext>
                  </a:extLst>
                </a:gridCol>
                <a:gridCol w="4822135">
                  <a:extLst>
                    <a:ext uri="{9D8B030D-6E8A-4147-A177-3AD203B41FA5}">
                      <a16:colId xmlns:a16="http://schemas.microsoft.com/office/drawing/2014/main" val="4293785105"/>
                    </a:ext>
                  </a:extLst>
                </a:gridCol>
              </a:tblGrid>
              <a:tr h="419489">
                <a:tc>
                  <a:txBody>
                    <a:bodyPr/>
                    <a:lstStyle/>
                    <a:p>
                      <a:r>
                        <a:rPr lang="en-GB" dirty="0"/>
                        <a:t>Challenges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Recommendations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8879131"/>
                  </a:ext>
                </a:extLst>
              </a:tr>
              <a:tr h="419489">
                <a:tc>
                  <a:txBody>
                    <a:bodyPr/>
                    <a:lstStyle/>
                    <a:p>
                      <a:r>
                        <a:rPr lang="en-GB" dirty="0"/>
                        <a:t>New technology being introduced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Offer rewards for their contributions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1391261"/>
                  </a:ext>
                </a:extLst>
              </a:tr>
              <a:tr h="419489">
                <a:tc>
                  <a:txBody>
                    <a:bodyPr/>
                    <a:lstStyle/>
                    <a:p>
                      <a:r>
                        <a:rPr lang="en-GB" dirty="0"/>
                        <a:t>Employee 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better 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585314"/>
                  </a:ext>
                </a:extLst>
              </a:tr>
              <a:tr h="552536">
                <a:tc>
                  <a:txBody>
                    <a:bodyPr/>
                    <a:lstStyle/>
                    <a:p>
                      <a:r>
                        <a:rPr lang="en-GB" dirty="0"/>
                        <a:t>Keeping data and information safe from hackers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 job satisfaction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608080"/>
                  </a:ext>
                </a:extLst>
              </a:tr>
              <a:tr h="789338">
                <a:tc>
                  <a:txBody>
                    <a:bodyPr/>
                    <a:lstStyle/>
                    <a:p>
                      <a:r>
                        <a:rPr lang="en-GB" dirty="0"/>
                        <a:t>Technology can be complex to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641635"/>
                  </a:ext>
                </a:extLst>
              </a:tr>
              <a:tr h="1026139">
                <a:tc>
                  <a:txBody>
                    <a:bodyPr/>
                    <a:lstStyle/>
                    <a:p>
                      <a:r>
                        <a:rPr lang="en-GB" dirty="0"/>
                        <a:t>Constant training can be costly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Effective 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666613"/>
                  </a:ext>
                </a:extLst>
              </a:tr>
              <a:tr h="419489">
                <a:tc>
                  <a:txBody>
                    <a:bodyPr/>
                    <a:lstStyle/>
                    <a:p>
                      <a:r>
                        <a:rPr lang="en-GB" dirty="0"/>
                        <a:t>Maintaining the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0438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2386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FDA84EE-2EC4-4059-A0B5-D3184FC4EFA0}"/>
              </a:ext>
            </a:extLst>
          </p:cNvPr>
          <p:cNvSpPr/>
          <p:nvPr/>
        </p:nvSpPr>
        <p:spPr>
          <a:xfrm>
            <a:off x="8675077" y="70536"/>
            <a:ext cx="3471348" cy="3318775"/>
          </a:xfrm>
          <a:prstGeom prst="roundRect">
            <a:avLst/>
          </a:prstGeom>
          <a:solidFill>
            <a:schemeClr val="bg2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E089511-BB28-42C3-8233-2B0F197E19D4}"/>
              </a:ext>
            </a:extLst>
          </p:cNvPr>
          <p:cNvSpPr/>
          <p:nvPr/>
        </p:nvSpPr>
        <p:spPr>
          <a:xfrm>
            <a:off x="8723726" y="3528257"/>
            <a:ext cx="3471348" cy="3259207"/>
          </a:xfrm>
          <a:prstGeom prst="roundRect">
            <a:avLst/>
          </a:prstGeom>
          <a:solidFill>
            <a:schemeClr val="bg2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C4DC57F-40CB-43B8-AEBB-66DA3B3FCE44}"/>
              </a:ext>
            </a:extLst>
          </p:cNvPr>
          <p:cNvSpPr/>
          <p:nvPr/>
        </p:nvSpPr>
        <p:spPr>
          <a:xfrm>
            <a:off x="-3075" y="3528257"/>
            <a:ext cx="3471348" cy="3259207"/>
          </a:xfrm>
          <a:prstGeom prst="roundRect">
            <a:avLst/>
          </a:prstGeom>
          <a:solidFill>
            <a:schemeClr val="bg2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F671914-F5A3-4477-86E2-7852415E1026}"/>
              </a:ext>
            </a:extLst>
          </p:cNvPr>
          <p:cNvSpPr/>
          <p:nvPr/>
        </p:nvSpPr>
        <p:spPr>
          <a:xfrm>
            <a:off x="0" y="70536"/>
            <a:ext cx="3305908" cy="3281871"/>
          </a:xfrm>
          <a:prstGeom prst="roundRect">
            <a:avLst/>
          </a:prstGeom>
          <a:solidFill>
            <a:schemeClr val="bg2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F121D5A-9140-4332-9500-C6E9763C7488}"/>
              </a:ext>
            </a:extLst>
          </p:cNvPr>
          <p:cNvSpPr/>
          <p:nvPr/>
        </p:nvSpPr>
        <p:spPr>
          <a:xfrm>
            <a:off x="4590757" y="2943664"/>
            <a:ext cx="3010486" cy="9706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b="1" dirty="0"/>
              <a:t>Rivalry among competition:</a:t>
            </a:r>
          </a:p>
          <a:p>
            <a:pPr>
              <a:lnSpc>
                <a:spcPct val="150000"/>
              </a:lnSpc>
            </a:pPr>
            <a:r>
              <a:rPr lang="en-GB" dirty="0"/>
              <a:t>Asda, Sainsbury’s, Aldi</a:t>
            </a:r>
          </a:p>
        </p:txBody>
      </p:sp>
      <p:sp>
        <p:nvSpPr>
          <p:cNvPr id="7" name="Teardrop 6">
            <a:extLst>
              <a:ext uri="{FF2B5EF4-FFF2-40B4-BE49-F238E27FC236}">
                <a16:creationId xmlns:a16="http://schemas.microsoft.com/office/drawing/2014/main" id="{24B73BD9-13AE-4E72-BCB2-BBDFE98F0F53}"/>
              </a:ext>
            </a:extLst>
          </p:cNvPr>
          <p:cNvSpPr/>
          <p:nvPr/>
        </p:nvSpPr>
        <p:spPr>
          <a:xfrm rot="16200000">
            <a:off x="7601244" y="3914335"/>
            <a:ext cx="1571282" cy="1571282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ardrop 7">
            <a:extLst>
              <a:ext uri="{FF2B5EF4-FFF2-40B4-BE49-F238E27FC236}">
                <a16:creationId xmlns:a16="http://schemas.microsoft.com/office/drawing/2014/main" id="{749CB018-EDE9-4D91-A11D-B1B32F866F8E}"/>
              </a:ext>
            </a:extLst>
          </p:cNvPr>
          <p:cNvSpPr/>
          <p:nvPr/>
        </p:nvSpPr>
        <p:spPr>
          <a:xfrm rot="10800000">
            <a:off x="7601241" y="1372380"/>
            <a:ext cx="1571283" cy="157128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ardrop 8">
            <a:extLst>
              <a:ext uri="{FF2B5EF4-FFF2-40B4-BE49-F238E27FC236}">
                <a16:creationId xmlns:a16="http://schemas.microsoft.com/office/drawing/2014/main" id="{A084A009-F101-431F-9EB7-BB9EC5DDD57F}"/>
              </a:ext>
            </a:extLst>
          </p:cNvPr>
          <p:cNvSpPr/>
          <p:nvPr/>
        </p:nvSpPr>
        <p:spPr>
          <a:xfrm rot="5400000">
            <a:off x="3019475" y="1372383"/>
            <a:ext cx="1571282" cy="1571282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ardrop 9">
            <a:extLst>
              <a:ext uri="{FF2B5EF4-FFF2-40B4-BE49-F238E27FC236}">
                <a16:creationId xmlns:a16="http://schemas.microsoft.com/office/drawing/2014/main" id="{28D97982-7D2E-4D7F-9C9E-A4ABC9BD6184}"/>
              </a:ext>
            </a:extLst>
          </p:cNvPr>
          <p:cNvSpPr/>
          <p:nvPr/>
        </p:nvSpPr>
        <p:spPr>
          <a:xfrm>
            <a:off x="3000521" y="3914334"/>
            <a:ext cx="1571283" cy="1571283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48F541-CC11-47F0-AE3E-5B8F4757DFCB}"/>
              </a:ext>
            </a:extLst>
          </p:cNvPr>
          <p:cNvSpPr txBox="1"/>
          <p:nvPr/>
        </p:nvSpPr>
        <p:spPr>
          <a:xfrm>
            <a:off x="2954950" y="1897407"/>
            <a:ext cx="17490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Threat of new entrants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519974-A7B8-4BEE-B12A-E582956D5829}"/>
              </a:ext>
            </a:extLst>
          </p:cNvPr>
          <p:cNvSpPr txBox="1"/>
          <p:nvPr/>
        </p:nvSpPr>
        <p:spPr>
          <a:xfrm>
            <a:off x="7601241" y="1897407"/>
            <a:ext cx="1822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Buyer’s power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91773A-F2DB-47B2-B5C3-35135C2CDE77}"/>
              </a:ext>
            </a:extLst>
          </p:cNvPr>
          <p:cNvSpPr txBox="1"/>
          <p:nvPr/>
        </p:nvSpPr>
        <p:spPr>
          <a:xfrm>
            <a:off x="2954950" y="4500548"/>
            <a:ext cx="1800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Supplier Power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0233E7-6C79-4F1B-9B2F-9A4B3693AB93}"/>
              </a:ext>
            </a:extLst>
          </p:cNvPr>
          <p:cNvSpPr txBox="1"/>
          <p:nvPr/>
        </p:nvSpPr>
        <p:spPr>
          <a:xfrm>
            <a:off x="6626662" y="4423341"/>
            <a:ext cx="352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Substitute of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products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4B8A05-2055-4E1C-856C-7D31CE82ECED}"/>
              </a:ext>
            </a:extLst>
          </p:cNvPr>
          <p:cNvSpPr txBox="1"/>
          <p:nvPr/>
        </p:nvSpPr>
        <p:spPr>
          <a:xfrm>
            <a:off x="57742" y="143527"/>
            <a:ext cx="3373994" cy="31727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New online business is putting pressure on Tesco by low prices due to no maintenance cost.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500" dirty="0"/>
              <a:t>Tesco are using information systems and are investing in research and development to differentiate products by analysing data of customers to provide customer preference products and services.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89664FE-F0DD-48BD-8BE5-5740582FB85E}"/>
              </a:ext>
            </a:extLst>
          </p:cNvPr>
          <p:cNvSpPr txBox="1"/>
          <p:nvPr/>
        </p:nvSpPr>
        <p:spPr>
          <a:xfrm>
            <a:off x="9123045" y="195414"/>
            <a:ext cx="311364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Large customer base.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Creating services and products that are unique to Tesco.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Certain items only available to Tesco.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The use of IT and  IS systems provide better service and supply experience.</a:t>
            </a:r>
          </a:p>
          <a:p>
            <a:endParaRPr lang="en-GB" sz="16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9FC2DEF-1434-40CD-9589-9B297CC0E639}"/>
              </a:ext>
            </a:extLst>
          </p:cNvPr>
          <p:cNvSpPr txBox="1"/>
          <p:nvPr/>
        </p:nvSpPr>
        <p:spPr>
          <a:xfrm>
            <a:off x="135059" y="3600285"/>
            <a:ext cx="3170849" cy="3008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Large customer base.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Creating services and products that are unique to Tesco.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Certain items only available to Tesco.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The use of IT and  IS systems provide better service and supply experience.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83F57EB-E03E-4883-865D-8D0EB55BFE07}"/>
              </a:ext>
            </a:extLst>
          </p:cNvPr>
          <p:cNvSpPr txBox="1"/>
          <p:nvPr/>
        </p:nvSpPr>
        <p:spPr>
          <a:xfrm>
            <a:off x="9123045" y="3608323"/>
            <a:ext cx="313457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Large customer base.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Creating services and products that are unique to Tesco.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Certain items only available to Tesco.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/>
              <a:t>The use of IT and  IS systems provide better service and supply experience.</a:t>
            </a:r>
          </a:p>
          <a:p>
            <a:pPr marL="285750" indent="-285750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76995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83157-5138-4923-BABE-A84E8DA4C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93" y="0"/>
            <a:ext cx="10018713" cy="1752599"/>
          </a:xfrm>
        </p:spPr>
        <p:txBody>
          <a:bodyPr/>
          <a:lstStyle/>
          <a:p>
            <a:r>
              <a:rPr lang="en-GB" b="1" dirty="0"/>
              <a:t>Implementation of ERP systems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72BEA83-4212-48CD-88FA-A0AC8D0B1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481459"/>
              </p:ext>
            </p:extLst>
          </p:nvPr>
        </p:nvGraphicFramePr>
        <p:xfrm>
          <a:off x="1498381" y="1209822"/>
          <a:ext cx="10018712" cy="26447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09356">
                  <a:extLst>
                    <a:ext uri="{9D8B030D-6E8A-4147-A177-3AD203B41FA5}">
                      <a16:colId xmlns:a16="http://schemas.microsoft.com/office/drawing/2014/main" val="1297268591"/>
                    </a:ext>
                  </a:extLst>
                </a:gridCol>
                <a:gridCol w="5009356">
                  <a:extLst>
                    <a:ext uri="{9D8B030D-6E8A-4147-A177-3AD203B41FA5}">
                      <a16:colId xmlns:a16="http://schemas.microsoft.com/office/drawing/2014/main" val="1322770981"/>
                    </a:ext>
                  </a:extLst>
                </a:gridCol>
              </a:tblGrid>
              <a:tr h="528945">
                <a:tc>
                  <a:txBody>
                    <a:bodyPr/>
                    <a:lstStyle/>
                    <a:p>
                      <a:r>
                        <a:rPr lang="en-GB" dirty="0"/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565509"/>
                  </a:ext>
                </a:extLst>
              </a:tr>
              <a:tr h="528945">
                <a:tc>
                  <a:txBody>
                    <a:bodyPr/>
                    <a:lstStyle/>
                    <a:p>
                      <a:r>
                        <a:rPr lang="en-GB" dirty="0"/>
                        <a:t>Simplifies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733964"/>
                  </a:ext>
                </a:extLst>
              </a:tr>
              <a:tr h="528945">
                <a:tc>
                  <a:txBody>
                    <a:bodyPr/>
                    <a:lstStyle/>
                    <a:p>
                      <a:r>
                        <a:rPr lang="en-GB" dirty="0"/>
                        <a:t>Improves supply chain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consuming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2886110"/>
                  </a:ext>
                </a:extLst>
              </a:tr>
              <a:tr h="528945">
                <a:tc>
                  <a:txBody>
                    <a:bodyPr/>
                    <a:lstStyle/>
                    <a:p>
                      <a:r>
                        <a:rPr lang="en-GB" dirty="0"/>
                        <a:t>Improves customer relationship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Training employees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3718135"/>
                  </a:ext>
                </a:extLst>
              </a:tr>
              <a:tr h="528945">
                <a:tc>
                  <a:txBody>
                    <a:bodyPr/>
                    <a:lstStyle/>
                    <a:p>
                      <a:r>
                        <a:rPr lang="en-GB" dirty="0"/>
                        <a:t>Boost productivity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33481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3629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B0DAE-22D2-4295-AF71-3F5782477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2552700"/>
            <a:ext cx="10018713" cy="1752599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accent1"/>
                </a:solidFill>
              </a:rPr>
              <a:t>Thank 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1143178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864</TotalTime>
  <Words>381</Words>
  <Application>Microsoft Office PowerPoint</Application>
  <PresentationFormat>Widescreen</PresentationFormat>
  <Paragraphs>68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Corbel</vt:lpstr>
      <vt:lpstr>Wingdings</vt:lpstr>
      <vt:lpstr>Parallax</vt:lpstr>
      <vt:lpstr>Knowledge and Information Management Skills for the Workplace </vt:lpstr>
      <vt:lpstr>Importance of information systems for Tesco</vt:lpstr>
      <vt:lpstr>Input, Processing and Output</vt:lpstr>
      <vt:lpstr>KM Challenges and Recommendations</vt:lpstr>
      <vt:lpstr>PowerPoint Presentation</vt:lpstr>
      <vt:lpstr>Implementation of ERP systems</vt:lpstr>
      <vt:lpstr>Thank you for listening.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Skills for the Workplace </dc:title>
  <dc:creator>Yusuf Ahmed</dc:creator>
  <cp:lastModifiedBy>Yusuf Ahmed</cp:lastModifiedBy>
  <cp:revision>8</cp:revision>
  <dcterms:created xsi:type="dcterms:W3CDTF">2021-03-23T20:53:16Z</dcterms:created>
  <dcterms:modified xsi:type="dcterms:W3CDTF">2021-03-28T17:29:13Z</dcterms:modified>
</cp:coreProperties>
</file>