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78" r:id="rId3"/>
    <p:sldId id="280" r:id="rId4"/>
    <p:sldId id="281" r:id="rId5"/>
    <p:sldId id="257" r:id="rId6"/>
    <p:sldId id="258" r:id="rId7"/>
    <p:sldId id="259" r:id="rId8"/>
    <p:sldId id="279" r:id="rId9"/>
    <p:sldId id="260" r:id="rId10"/>
    <p:sldId id="261" r:id="rId11"/>
    <p:sldId id="262" r:id="rId12"/>
    <p:sldId id="263" r:id="rId13"/>
    <p:sldId id="264" r:id="rId14"/>
    <p:sldId id="265" r:id="rId15"/>
    <p:sldId id="266" r:id="rId16"/>
    <p:sldId id="268" r:id="rId17"/>
    <p:sldId id="267" r:id="rId18"/>
    <p:sldId id="269" r:id="rId19"/>
    <p:sldId id="270" r:id="rId20"/>
    <p:sldId id="271" r:id="rId21"/>
    <p:sldId id="272" r:id="rId22"/>
    <p:sldId id="275" r:id="rId23"/>
    <p:sldId id="273" r:id="rId24"/>
    <p:sldId id="274"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147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A96486-9AEE-4635-9604-6DB07D7090D1}"/>
              </a:ext>
            </a:extLst>
          </p:cNvPr>
          <p:cNvSpPr>
            <a:spLocks noGrp="1"/>
          </p:cNvSpPr>
          <p:nvPr>
            <p:ph type="dt" sz="half" idx="10"/>
          </p:nvPr>
        </p:nvSpPr>
        <p:spPr>
          <a:xfrm>
            <a:off x="395288" y="6524625"/>
            <a:ext cx="971550" cy="219075"/>
          </a:xfrm>
        </p:spPr>
        <p:txBody>
          <a:bodyPr/>
          <a:lstStyle>
            <a:lvl1pPr>
              <a:defRPr/>
            </a:lvl1pPr>
          </a:lstStyle>
          <a:p>
            <a:pPr>
              <a:defRPr/>
            </a:pPr>
            <a:fld id="{5A9473A8-836D-4B9C-857B-54023D7B3822}" type="datetime1">
              <a:rPr lang="en-GB"/>
              <a:pPr>
                <a:defRPr/>
              </a:pPr>
              <a:t>24/03/2021</a:t>
            </a:fld>
            <a:endParaRPr lang="en-GB"/>
          </a:p>
        </p:txBody>
      </p:sp>
      <p:sp>
        <p:nvSpPr>
          <p:cNvPr id="5" name="Footer Placeholder 4">
            <a:extLst>
              <a:ext uri="{FF2B5EF4-FFF2-40B4-BE49-F238E27FC236}">
                <a16:creationId xmlns:a16="http://schemas.microsoft.com/office/drawing/2014/main" id="{2401F272-C61B-4415-86BD-C68B919D5806}"/>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19796A6F-9471-4CDA-80B5-2AE93FA66911}"/>
              </a:ext>
            </a:extLst>
          </p:cNvPr>
          <p:cNvSpPr>
            <a:spLocks noGrp="1"/>
          </p:cNvSpPr>
          <p:nvPr>
            <p:ph type="sldNum" sz="quarter" idx="12"/>
          </p:nvPr>
        </p:nvSpPr>
        <p:spPr/>
        <p:txBody>
          <a:bodyPr/>
          <a:lstStyle>
            <a:lvl1pPr>
              <a:defRPr/>
            </a:lvl1pPr>
          </a:lstStyle>
          <a:p>
            <a:pPr>
              <a:defRPr/>
            </a:pPr>
            <a:fld id="{8FFD4601-9DB0-4691-8B0D-E77D67F937D4}" type="slidenum">
              <a:rPr lang="en-GB"/>
              <a:pPr>
                <a:defRPr/>
              </a:pPr>
              <a:t>‹#›</a:t>
            </a:fld>
            <a:endParaRPr lang="en-GB"/>
          </a:p>
        </p:txBody>
      </p:sp>
    </p:spTree>
    <p:extLst>
      <p:ext uri="{BB962C8B-B14F-4D97-AF65-F5344CB8AC3E}">
        <p14:creationId xmlns:p14="http://schemas.microsoft.com/office/powerpoint/2010/main" val="2139244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E57613-BDFA-4EEC-B74A-FBB91195D1A4}"/>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5" name="Slide Number Placeholder 5">
            <a:extLst>
              <a:ext uri="{FF2B5EF4-FFF2-40B4-BE49-F238E27FC236}">
                <a16:creationId xmlns:a16="http://schemas.microsoft.com/office/drawing/2014/main" id="{7BEADADF-225B-4FFD-B3C8-9BBA028C83C5}"/>
              </a:ext>
            </a:extLst>
          </p:cNvPr>
          <p:cNvSpPr>
            <a:spLocks noGrp="1"/>
          </p:cNvSpPr>
          <p:nvPr>
            <p:ph type="sldNum" sz="quarter" idx="11"/>
          </p:nvPr>
        </p:nvSpPr>
        <p:spPr/>
        <p:txBody>
          <a:bodyPr/>
          <a:lstStyle>
            <a:lvl1pPr>
              <a:defRPr/>
            </a:lvl1pPr>
          </a:lstStyle>
          <a:p>
            <a:pPr>
              <a:defRPr/>
            </a:pPr>
            <a:fld id="{49F70C39-F0E2-4876-8F9E-E72CB364D3C6}" type="slidenum">
              <a:rPr lang="en-GB"/>
              <a:pPr>
                <a:defRPr/>
              </a:pPr>
              <a:t>‹#›</a:t>
            </a:fld>
            <a:endParaRPr lang="en-GB" dirty="0"/>
          </a:p>
        </p:txBody>
      </p:sp>
    </p:spTree>
    <p:extLst>
      <p:ext uri="{BB962C8B-B14F-4D97-AF65-F5344CB8AC3E}">
        <p14:creationId xmlns:p14="http://schemas.microsoft.com/office/powerpoint/2010/main" val="3709617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7C35BD-7046-4D1B-84D1-E48D51D8295D}"/>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5" name="Slide Number Placeholder 5">
            <a:extLst>
              <a:ext uri="{FF2B5EF4-FFF2-40B4-BE49-F238E27FC236}">
                <a16:creationId xmlns:a16="http://schemas.microsoft.com/office/drawing/2014/main" id="{D038DC3F-F8BF-481B-A532-52DBB122771A}"/>
              </a:ext>
            </a:extLst>
          </p:cNvPr>
          <p:cNvSpPr>
            <a:spLocks noGrp="1"/>
          </p:cNvSpPr>
          <p:nvPr>
            <p:ph type="sldNum" sz="quarter" idx="11"/>
          </p:nvPr>
        </p:nvSpPr>
        <p:spPr/>
        <p:txBody>
          <a:bodyPr/>
          <a:lstStyle>
            <a:lvl1pPr>
              <a:defRPr/>
            </a:lvl1pPr>
          </a:lstStyle>
          <a:p>
            <a:pPr>
              <a:defRPr/>
            </a:pPr>
            <a:fld id="{F6F6DE56-5AC7-45A4-851B-6FD07BEFE4B9}" type="slidenum">
              <a:rPr lang="en-GB"/>
              <a:pPr>
                <a:defRPr/>
              </a:pPr>
              <a:t>‹#›</a:t>
            </a:fld>
            <a:endParaRPr lang="en-GB" dirty="0"/>
          </a:p>
        </p:txBody>
      </p:sp>
    </p:spTree>
    <p:extLst>
      <p:ext uri="{BB962C8B-B14F-4D97-AF65-F5344CB8AC3E}">
        <p14:creationId xmlns:p14="http://schemas.microsoft.com/office/powerpoint/2010/main" val="4162562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900B166-B5AC-4D9A-BE0A-4A984038DBBF}"/>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6" name="Slide Number Placeholder 5">
            <a:extLst>
              <a:ext uri="{FF2B5EF4-FFF2-40B4-BE49-F238E27FC236}">
                <a16:creationId xmlns:a16="http://schemas.microsoft.com/office/drawing/2014/main" id="{48E20C67-7D36-4BA7-BDC1-CC2075C9ADAC}"/>
              </a:ext>
            </a:extLst>
          </p:cNvPr>
          <p:cNvSpPr>
            <a:spLocks noGrp="1"/>
          </p:cNvSpPr>
          <p:nvPr>
            <p:ph type="sldNum" sz="quarter" idx="11"/>
          </p:nvPr>
        </p:nvSpPr>
        <p:spPr/>
        <p:txBody>
          <a:bodyPr/>
          <a:lstStyle>
            <a:lvl1pPr>
              <a:defRPr/>
            </a:lvl1pPr>
          </a:lstStyle>
          <a:p>
            <a:pPr>
              <a:defRPr/>
            </a:pPr>
            <a:fld id="{9B50E991-F22C-49A2-97C3-B7E96B456F33}" type="slidenum">
              <a:rPr lang="en-GB"/>
              <a:pPr>
                <a:defRPr/>
              </a:pPr>
              <a:t>‹#›</a:t>
            </a:fld>
            <a:endParaRPr lang="en-GB" dirty="0"/>
          </a:p>
        </p:txBody>
      </p:sp>
    </p:spTree>
    <p:extLst>
      <p:ext uri="{BB962C8B-B14F-4D97-AF65-F5344CB8AC3E}">
        <p14:creationId xmlns:p14="http://schemas.microsoft.com/office/powerpoint/2010/main" val="287947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B69B6C5-662C-4C0E-8DBF-9B4F5CDFE798}"/>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8" name="Slide Number Placeholder 5">
            <a:extLst>
              <a:ext uri="{FF2B5EF4-FFF2-40B4-BE49-F238E27FC236}">
                <a16:creationId xmlns:a16="http://schemas.microsoft.com/office/drawing/2014/main" id="{68B9E971-C29D-4E0E-A897-C4C498A4C9AD}"/>
              </a:ext>
            </a:extLst>
          </p:cNvPr>
          <p:cNvSpPr>
            <a:spLocks noGrp="1"/>
          </p:cNvSpPr>
          <p:nvPr>
            <p:ph type="sldNum" sz="quarter" idx="11"/>
          </p:nvPr>
        </p:nvSpPr>
        <p:spPr/>
        <p:txBody>
          <a:bodyPr/>
          <a:lstStyle>
            <a:lvl1pPr>
              <a:defRPr/>
            </a:lvl1pPr>
          </a:lstStyle>
          <a:p>
            <a:pPr>
              <a:defRPr/>
            </a:pPr>
            <a:fld id="{63525042-8829-4953-9A1F-7112D8317E64}" type="slidenum">
              <a:rPr lang="en-GB"/>
              <a:pPr>
                <a:defRPr/>
              </a:pPr>
              <a:t>‹#›</a:t>
            </a:fld>
            <a:endParaRPr lang="en-GB" dirty="0"/>
          </a:p>
        </p:txBody>
      </p:sp>
    </p:spTree>
    <p:extLst>
      <p:ext uri="{BB962C8B-B14F-4D97-AF65-F5344CB8AC3E}">
        <p14:creationId xmlns:p14="http://schemas.microsoft.com/office/powerpoint/2010/main" val="1968984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0FB8361-840F-4890-AEDF-C0AE55FBF928}"/>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4" name="Slide Number Placeholder 5">
            <a:extLst>
              <a:ext uri="{FF2B5EF4-FFF2-40B4-BE49-F238E27FC236}">
                <a16:creationId xmlns:a16="http://schemas.microsoft.com/office/drawing/2014/main" id="{9084E3A2-03AE-4532-92AA-EE09DA5DAC81}"/>
              </a:ext>
            </a:extLst>
          </p:cNvPr>
          <p:cNvSpPr>
            <a:spLocks noGrp="1"/>
          </p:cNvSpPr>
          <p:nvPr>
            <p:ph type="sldNum" sz="quarter" idx="11"/>
          </p:nvPr>
        </p:nvSpPr>
        <p:spPr/>
        <p:txBody>
          <a:bodyPr/>
          <a:lstStyle>
            <a:lvl1pPr>
              <a:defRPr/>
            </a:lvl1pPr>
          </a:lstStyle>
          <a:p>
            <a:pPr>
              <a:defRPr/>
            </a:pPr>
            <a:fld id="{9D6D015F-3B2E-472F-B6E4-F28A752248EF}" type="slidenum">
              <a:rPr lang="en-GB"/>
              <a:pPr>
                <a:defRPr/>
              </a:pPr>
              <a:t>‹#›</a:t>
            </a:fld>
            <a:endParaRPr lang="en-GB" dirty="0"/>
          </a:p>
        </p:txBody>
      </p:sp>
    </p:spTree>
    <p:extLst>
      <p:ext uri="{BB962C8B-B14F-4D97-AF65-F5344CB8AC3E}">
        <p14:creationId xmlns:p14="http://schemas.microsoft.com/office/powerpoint/2010/main" val="2548663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63511C1-C5AF-4620-BF0B-82FA1171D45B}"/>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3" name="Slide Number Placeholder 5">
            <a:extLst>
              <a:ext uri="{FF2B5EF4-FFF2-40B4-BE49-F238E27FC236}">
                <a16:creationId xmlns:a16="http://schemas.microsoft.com/office/drawing/2014/main" id="{7462B0F4-FCDD-4CA8-94B3-5726BF19010C}"/>
              </a:ext>
            </a:extLst>
          </p:cNvPr>
          <p:cNvSpPr>
            <a:spLocks noGrp="1"/>
          </p:cNvSpPr>
          <p:nvPr>
            <p:ph type="sldNum" sz="quarter" idx="11"/>
          </p:nvPr>
        </p:nvSpPr>
        <p:spPr/>
        <p:txBody>
          <a:bodyPr/>
          <a:lstStyle>
            <a:lvl1pPr>
              <a:defRPr/>
            </a:lvl1pPr>
          </a:lstStyle>
          <a:p>
            <a:pPr>
              <a:defRPr/>
            </a:pPr>
            <a:fld id="{6FF81360-8B76-4AD7-91AB-D613881C604E}" type="slidenum">
              <a:rPr lang="en-GB"/>
              <a:pPr>
                <a:defRPr/>
              </a:pPr>
              <a:t>‹#›</a:t>
            </a:fld>
            <a:endParaRPr lang="en-GB" dirty="0"/>
          </a:p>
        </p:txBody>
      </p:sp>
    </p:spTree>
    <p:extLst>
      <p:ext uri="{BB962C8B-B14F-4D97-AF65-F5344CB8AC3E}">
        <p14:creationId xmlns:p14="http://schemas.microsoft.com/office/powerpoint/2010/main" val="1440495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8870EABF-D51C-4DBE-92D8-A90D44D1E3FD}"/>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6" name="Slide Number Placeholder 5">
            <a:extLst>
              <a:ext uri="{FF2B5EF4-FFF2-40B4-BE49-F238E27FC236}">
                <a16:creationId xmlns:a16="http://schemas.microsoft.com/office/drawing/2014/main" id="{54F96FBF-F427-47F4-81D6-9AC978FEB73F}"/>
              </a:ext>
            </a:extLst>
          </p:cNvPr>
          <p:cNvSpPr>
            <a:spLocks noGrp="1"/>
          </p:cNvSpPr>
          <p:nvPr>
            <p:ph type="sldNum" sz="quarter" idx="11"/>
          </p:nvPr>
        </p:nvSpPr>
        <p:spPr/>
        <p:txBody>
          <a:bodyPr/>
          <a:lstStyle>
            <a:lvl1pPr>
              <a:defRPr/>
            </a:lvl1pPr>
          </a:lstStyle>
          <a:p>
            <a:pPr>
              <a:defRPr/>
            </a:pPr>
            <a:fld id="{8CA24F5B-DE16-4D49-B9C8-D8844CF514B6}" type="slidenum">
              <a:rPr lang="en-GB"/>
              <a:pPr>
                <a:defRPr/>
              </a:pPr>
              <a:t>‹#›</a:t>
            </a:fld>
            <a:endParaRPr lang="en-GB" dirty="0"/>
          </a:p>
        </p:txBody>
      </p:sp>
    </p:spTree>
    <p:extLst>
      <p:ext uri="{BB962C8B-B14F-4D97-AF65-F5344CB8AC3E}">
        <p14:creationId xmlns:p14="http://schemas.microsoft.com/office/powerpoint/2010/main" val="2802531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B79945C6-6190-4903-8DE0-E50982FB276C}"/>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6" name="Slide Number Placeholder 5">
            <a:extLst>
              <a:ext uri="{FF2B5EF4-FFF2-40B4-BE49-F238E27FC236}">
                <a16:creationId xmlns:a16="http://schemas.microsoft.com/office/drawing/2014/main" id="{8F15E6E3-6ABF-4317-A8D4-DC99A09916BB}"/>
              </a:ext>
            </a:extLst>
          </p:cNvPr>
          <p:cNvSpPr>
            <a:spLocks noGrp="1"/>
          </p:cNvSpPr>
          <p:nvPr>
            <p:ph type="sldNum" sz="quarter" idx="11"/>
          </p:nvPr>
        </p:nvSpPr>
        <p:spPr/>
        <p:txBody>
          <a:bodyPr/>
          <a:lstStyle>
            <a:lvl1pPr>
              <a:defRPr/>
            </a:lvl1pPr>
          </a:lstStyle>
          <a:p>
            <a:pPr>
              <a:defRPr/>
            </a:pPr>
            <a:fld id="{20F67340-1CA8-448F-8477-9C898208B251}" type="slidenum">
              <a:rPr lang="en-GB"/>
              <a:pPr>
                <a:defRPr/>
              </a:pPr>
              <a:t>‹#›</a:t>
            </a:fld>
            <a:endParaRPr lang="en-GB" dirty="0"/>
          </a:p>
        </p:txBody>
      </p:sp>
    </p:spTree>
    <p:extLst>
      <p:ext uri="{BB962C8B-B14F-4D97-AF65-F5344CB8AC3E}">
        <p14:creationId xmlns:p14="http://schemas.microsoft.com/office/powerpoint/2010/main" val="2604374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39E4D5-42D8-40CD-8213-701C2871DE13}"/>
              </a:ext>
            </a:extLst>
          </p:cNvPr>
          <p:cNvSpPr>
            <a:spLocks noGrp="1"/>
          </p:cNvSpPr>
          <p:nvPr>
            <p:ph type="dt" sz="half" idx="10"/>
          </p:nvPr>
        </p:nvSpPr>
        <p:spPr/>
        <p:txBody>
          <a:bodyPr/>
          <a:lstStyle>
            <a:lvl1pPr>
              <a:defRPr/>
            </a:lvl1pPr>
          </a:lstStyle>
          <a:p>
            <a:pPr>
              <a:defRPr/>
            </a:pPr>
            <a:fld id="{FFCA1E61-BDDF-46FF-8F43-6E60166B6106}" type="datetime1">
              <a:rPr lang="en-GB"/>
              <a:pPr>
                <a:defRPr/>
              </a:pPr>
              <a:t>24/03/2021</a:t>
            </a:fld>
            <a:endParaRPr lang="en-GB"/>
          </a:p>
        </p:txBody>
      </p:sp>
    </p:spTree>
    <p:extLst>
      <p:ext uri="{BB962C8B-B14F-4D97-AF65-F5344CB8AC3E}">
        <p14:creationId xmlns:p14="http://schemas.microsoft.com/office/powerpoint/2010/main" val="4033370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D96744-BC46-4A97-A78F-072F4DC8213D}"/>
              </a:ext>
            </a:extLst>
          </p:cNvPr>
          <p:cNvSpPr>
            <a:spLocks noGrp="1"/>
          </p:cNvSpPr>
          <p:nvPr>
            <p:ph type="dt" sz="half" idx="10"/>
          </p:nvPr>
        </p:nvSpPr>
        <p:spPr/>
        <p:txBody>
          <a:bodyPr/>
          <a:lstStyle>
            <a:lvl1pPr>
              <a:defRPr/>
            </a:lvl1pPr>
          </a:lstStyle>
          <a:p>
            <a:pPr>
              <a:defRPr/>
            </a:pPr>
            <a:fld id="{CC5CAAAE-E5E1-4B25-84BB-8CC019E2AD94}" type="datetime1">
              <a:rPr lang="en-GB"/>
              <a:pPr>
                <a:defRPr/>
              </a:pPr>
              <a:t>24/03/2021</a:t>
            </a:fld>
            <a:endParaRPr lang="en-GB" dirty="0"/>
          </a:p>
        </p:txBody>
      </p:sp>
      <p:sp>
        <p:nvSpPr>
          <p:cNvPr id="5" name="Slide Number Placeholder 5">
            <a:extLst>
              <a:ext uri="{FF2B5EF4-FFF2-40B4-BE49-F238E27FC236}">
                <a16:creationId xmlns:a16="http://schemas.microsoft.com/office/drawing/2014/main" id="{C12839D4-30CB-49B8-B4F8-3F22046EA4A4}"/>
              </a:ext>
            </a:extLst>
          </p:cNvPr>
          <p:cNvSpPr>
            <a:spLocks noGrp="1"/>
          </p:cNvSpPr>
          <p:nvPr>
            <p:ph type="sldNum" sz="quarter" idx="11"/>
          </p:nvPr>
        </p:nvSpPr>
        <p:spPr/>
        <p:txBody>
          <a:bodyPr/>
          <a:lstStyle>
            <a:lvl1pPr>
              <a:defRPr/>
            </a:lvl1pPr>
          </a:lstStyle>
          <a:p>
            <a:pPr>
              <a:defRPr/>
            </a:pPr>
            <a:fld id="{AB9C390B-E886-410E-9F5C-DD0753730D10}" type="slidenum">
              <a:rPr lang="en-GB"/>
              <a:pPr>
                <a:defRPr/>
              </a:pPr>
              <a:t>‹#›</a:t>
            </a:fld>
            <a:endParaRPr lang="en-GB" dirty="0"/>
          </a:p>
        </p:txBody>
      </p:sp>
    </p:spTree>
    <p:extLst>
      <p:ext uri="{BB962C8B-B14F-4D97-AF65-F5344CB8AC3E}">
        <p14:creationId xmlns:p14="http://schemas.microsoft.com/office/powerpoint/2010/main" val="10914401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734B1D-E494-4843-A2F7-6F4E43ED6332}"/>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2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13163E88-9E80-414F-9A44-13DCBB15516A}"/>
              </a:ext>
            </a:extLst>
          </p:cNvPr>
          <p:cNvPicPr>
            <a:picLocks noChangeAspect="1"/>
          </p:cNvPicPr>
          <p:nvPr userDrawn="1"/>
        </p:nvPicPr>
        <p:blipFill>
          <a:blip r:embed="rId3">
            <a:extLst>
              <a:ext uri="{28A0092B-C50C-407E-A947-70E740481C1C}">
                <a14:useLocalDpi xmlns:a14="http://schemas.microsoft.com/office/drawing/2010/main" val="0"/>
              </a:ext>
            </a:extLst>
          </a:blip>
          <a:srcRect t="14635"/>
          <a:stretch>
            <a:fillRect/>
          </a:stretch>
        </p:blipFill>
        <p:spPr bwMode="auto">
          <a:xfrm>
            <a:off x="0" y="6369050"/>
            <a:ext cx="91440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itle 1"/>
          <p:cNvSpPr>
            <a:spLocks noGrp="1"/>
          </p:cNvSpPr>
          <p:nvPr>
            <p:ph type="title"/>
          </p:nvPr>
        </p:nvSpPr>
        <p:spPr>
          <a:xfrm>
            <a:off x="503239" y="512044"/>
            <a:ext cx="5590964"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p:nvPr>
        </p:nvSpPr>
        <p:spPr>
          <a:xfrm>
            <a:off x="503550"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a:t>Click to edit Master text styles</a:t>
            </a:r>
          </a:p>
        </p:txBody>
      </p:sp>
      <p:sp>
        <p:nvSpPr>
          <p:cNvPr id="22" name="Picture Placeholder 15"/>
          <p:cNvSpPr>
            <a:spLocks noGrp="1"/>
          </p:cNvSpPr>
          <p:nvPr>
            <p:ph type="pic" sz="quarter" idx="17"/>
          </p:nvPr>
        </p:nvSpPr>
        <p:spPr>
          <a:xfrm>
            <a:off x="503548" y="6345368"/>
            <a:ext cx="1080000" cy="396000"/>
          </a:xfrm>
        </p:spPr>
        <p:txBody>
          <a:bodyPr rtlCol="0">
            <a:noAutofit/>
          </a:bodyPr>
          <a:lstStyle>
            <a:lvl1pPr marL="0" indent="0">
              <a:buNone/>
              <a:defRPr sz="1200"/>
            </a:lvl1pPr>
          </a:lstStyle>
          <a:p>
            <a:pPr lvl="0"/>
            <a:r>
              <a:rPr lang="en-US" noProof="0"/>
              <a:t>Click icon to add picture</a:t>
            </a:r>
            <a:endParaRPr lang="en-GB" noProof="0" dirty="0"/>
          </a:p>
        </p:txBody>
      </p:sp>
      <p:sp>
        <p:nvSpPr>
          <p:cNvPr id="23" name="Picture Placeholder 15"/>
          <p:cNvSpPr>
            <a:spLocks noGrp="1"/>
          </p:cNvSpPr>
          <p:nvPr>
            <p:ph type="pic" sz="quarter" idx="18"/>
          </p:nvPr>
        </p:nvSpPr>
        <p:spPr>
          <a:xfrm>
            <a:off x="1871820" y="6345368"/>
            <a:ext cx="1080000" cy="396000"/>
          </a:xfrm>
        </p:spPr>
        <p:txBody>
          <a:bodyPr rtlCol="0">
            <a:noAutofit/>
          </a:bodyPr>
          <a:lstStyle>
            <a:lvl1pPr marL="0" indent="0">
              <a:buNone/>
              <a:defRPr sz="1200"/>
            </a:lvl1pPr>
          </a:lstStyle>
          <a:p>
            <a:pPr lvl="0"/>
            <a:r>
              <a:rPr lang="en-US" noProof="0"/>
              <a:t>Click icon to add picture</a:t>
            </a:r>
            <a:endParaRPr lang="en-GB" noProof="0" dirty="0"/>
          </a:p>
        </p:txBody>
      </p:sp>
      <p:sp>
        <p:nvSpPr>
          <p:cNvPr id="24" name="Picture Placeholder 8"/>
          <p:cNvSpPr>
            <a:spLocks noGrp="1"/>
          </p:cNvSpPr>
          <p:nvPr>
            <p:ph type="pic" sz="quarter" idx="20"/>
          </p:nvPr>
        </p:nvSpPr>
        <p:spPr>
          <a:xfrm>
            <a:off x="3734891"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rtlCol="0" anchor="ctr">
            <a:normAutofit/>
          </a:bodyPr>
          <a:lstStyle>
            <a:lvl1pPr marL="0" indent="0" algn="ctr">
              <a:buNone/>
              <a:defRPr/>
            </a:lvl1pPr>
          </a:lstStyle>
          <a:p>
            <a:pPr lvl="0"/>
            <a:r>
              <a:rPr lang="en-US" noProof="0"/>
              <a:t>Click icon to add picture</a:t>
            </a:r>
            <a:endParaRPr lang="en-GB" noProof="0" dirty="0"/>
          </a:p>
        </p:txBody>
      </p:sp>
      <p:sp>
        <p:nvSpPr>
          <p:cNvPr id="9" name="Slide Number Placeholder 13">
            <a:extLst>
              <a:ext uri="{FF2B5EF4-FFF2-40B4-BE49-F238E27FC236}">
                <a16:creationId xmlns:a16="http://schemas.microsoft.com/office/drawing/2014/main" id="{C1EDD8D6-528B-451F-988A-CE744D15CA89}"/>
              </a:ext>
            </a:extLst>
          </p:cNvPr>
          <p:cNvSpPr>
            <a:spLocks noGrp="1"/>
          </p:cNvSpPr>
          <p:nvPr>
            <p:ph type="sldNum" sz="quarter" idx="21"/>
          </p:nvPr>
        </p:nvSpPr>
        <p:spPr>
          <a:xfrm>
            <a:off x="3954463" y="6308725"/>
            <a:ext cx="1233487" cy="365125"/>
          </a:xfrm>
        </p:spPr>
        <p:txBody>
          <a:bodyPr lIns="0" tIns="0" rIns="0" bIns="0" anchor="t"/>
          <a:lstStyle>
            <a:lvl1pPr algn="ctr">
              <a:defRPr/>
            </a:lvl1pPr>
          </a:lstStyle>
          <a:p>
            <a:pPr>
              <a:defRPr/>
            </a:pPr>
            <a:fld id="{806118C5-8E63-4BF5-8C02-4EED17709F96}" type="slidenum">
              <a:rPr lang="en-GB" altLang="en-US"/>
              <a:pPr>
                <a:defRPr/>
              </a:pPr>
              <a:t>‹#›</a:t>
            </a:fld>
            <a:endParaRPr lang="en-GB" altLang="en-US"/>
          </a:p>
        </p:txBody>
      </p:sp>
    </p:spTree>
    <p:extLst>
      <p:ext uri="{BB962C8B-B14F-4D97-AF65-F5344CB8AC3E}">
        <p14:creationId xmlns:p14="http://schemas.microsoft.com/office/powerpoint/2010/main" val="1353767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BC42F8AF-1079-497E-8A05-690DCE849CEE}"/>
              </a:ext>
            </a:extLst>
          </p:cNvPr>
          <p:cNvSpPr>
            <a:spLocks noGrp="1"/>
          </p:cNvSpPr>
          <p:nvPr>
            <p:ph type="dt" sz="half" idx="15"/>
          </p:nvPr>
        </p:nvSpPr>
        <p:spPr/>
        <p:txBody>
          <a:bodyPr/>
          <a:lstStyle>
            <a:lvl1pPr>
              <a:defRPr/>
            </a:lvl1pPr>
          </a:lstStyle>
          <a:p>
            <a:pPr>
              <a:defRPr/>
            </a:pPr>
            <a:fld id="{21E479C9-8502-4F51-99F2-6B6702EDA225}" type="datetimeFigureOut">
              <a:rPr lang="en-IE"/>
              <a:pPr>
                <a:defRPr/>
              </a:pPr>
              <a:t>24/03/2021</a:t>
            </a:fld>
            <a:endParaRPr lang="en-IE" dirty="0"/>
          </a:p>
        </p:txBody>
      </p:sp>
      <p:sp>
        <p:nvSpPr>
          <p:cNvPr id="6" name="Footer Placeholder 4">
            <a:extLst>
              <a:ext uri="{FF2B5EF4-FFF2-40B4-BE49-F238E27FC236}">
                <a16:creationId xmlns:a16="http://schemas.microsoft.com/office/drawing/2014/main" id="{1B08C882-F687-4149-B672-818F3C86D0FD}"/>
              </a:ext>
            </a:extLst>
          </p:cNvPr>
          <p:cNvSpPr>
            <a:spLocks noGrp="1"/>
          </p:cNvSpPr>
          <p:nvPr>
            <p:ph type="ftr" sz="quarter" idx="16"/>
          </p:nvPr>
        </p:nvSpPr>
        <p:spPr>
          <a:xfrm>
            <a:off x="0" y="0"/>
            <a:ext cx="0" cy="0"/>
          </a:xfrm>
        </p:spPr>
        <p:txBody>
          <a:bodyPr/>
          <a:lstStyle>
            <a:lvl1pPr eaLnBrk="1" hangingPunct="1">
              <a:defRPr/>
            </a:lvl1pPr>
          </a:lstStyle>
          <a:p>
            <a:pPr>
              <a:defRPr/>
            </a:pPr>
            <a:endParaRPr lang="en-IE"/>
          </a:p>
        </p:txBody>
      </p:sp>
      <p:sp>
        <p:nvSpPr>
          <p:cNvPr id="7" name="Slide Number Placeholder 5">
            <a:extLst>
              <a:ext uri="{FF2B5EF4-FFF2-40B4-BE49-F238E27FC236}">
                <a16:creationId xmlns:a16="http://schemas.microsoft.com/office/drawing/2014/main" id="{6D18FBAA-E0B8-4620-A2AA-E4086C103F0D}"/>
              </a:ext>
            </a:extLst>
          </p:cNvPr>
          <p:cNvSpPr>
            <a:spLocks noGrp="1"/>
          </p:cNvSpPr>
          <p:nvPr>
            <p:ph type="sldNum" sz="quarter" idx="17"/>
          </p:nvPr>
        </p:nvSpPr>
        <p:spPr/>
        <p:txBody>
          <a:bodyPr/>
          <a:lstStyle>
            <a:lvl1pPr>
              <a:defRPr/>
            </a:lvl1pPr>
          </a:lstStyle>
          <a:p>
            <a:pPr>
              <a:defRPr/>
            </a:pPr>
            <a:fld id="{84A05F7F-C73A-48AC-A73A-57C6B6D1D7D8}" type="slidenum">
              <a:rPr lang="en-IE" altLang="en-US"/>
              <a:pPr>
                <a:defRPr/>
              </a:pPr>
              <a:t>‹#›</a:t>
            </a:fld>
            <a:endParaRPr lang="en-IE" altLang="en-US"/>
          </a:p>
        </p:txBody>
      </p:sp>
    </p:spTree>
    <p:extLst>
      <p:ext uri="{BB962C8B-B14F-4D97-AF65-F5344CB8AC3E}">
        <p14:creationId xmlns:p14="http://schemas.microsoft.com/office/powerpoint/2010/main" val="1908996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25E51384-3419-4B7D-BAC2-5CE4CC53CC0A}"/>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9A87864C-D192-49CC-8271-815DC38A1F78}"/>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7A65B03-583D-4B17-98E9-CB8516FF5A0D}"/>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788">
                <a:solidFill>
                  <a:schemeClr val="tx1">
                    <a:tint val="75000"/>
                  </a:schemeClr>
                </a:solidFill>
              </a:defRPr>
            </a:lvl1pPr>
          </a:lstStyle>
          <a:p>
            <a:pPr>
              <a:defRPr/>
            </a:pPr>
            <a:fld id="{CC5CAAAE-E5E1-4B25-84BB-8CC019E2AD94}" type="datetime1">
              <a:rPr lang="en-GB"/>
              <a:pPr>
                <a:defRPr/>
              </a:pPr>
              <a:t>24/03/2021</a:t>
            </a:fld>
            <a:endParaRPr lang="en-GB" dirty="0"/>
          </a:p>
        </p:txBody>
      </p:sp>
      <p:sp>
        <p:nvSpPr>
          <p:cNvPr id="6" name="Slide Number Placeholder 5">
            <a:extLst>
              <a:ext uri="{FF2B5EF4-FFF2-40B4-BE49-F238E27FC236}">
                <a16:creationId xmlns:a16="http://schemas.microsoft.com/office/drawing/2014/main" id="{AA28173A-3882-482E-8D89-9D9F166501B6}"/>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900">
                <a:solidFill>
                  <a:schemeClr val="tx1">
                    <a:tint val="75000"/>
                  </a:schemeClr>
                </a:solidFill>
              </a:defRPr>
            </a:lvl1pPr>
          </a:lstStyle>
          <a:p>
            <a:pPr>
              <a:defRPr/>
            </a:pPr>
            <a:fld id="{E6C65FED-8515-4409-8E22-E5DBA90DA183}" type="slidenum">
              <a:rPr lang="en-GB"/>
              <a:pPr>
                <a:defRPr/>
              </a:pPr>
              <a:t>‹#›</a:t>
            </a:fld>
            <a:endParaRPr lang="en-GB" dirty="0"/>
          </a:p>
        </p:txBody>
      </p:sp>
    </p:spTree>
    <p:extLst>
      <p:ext uri="{BB962C8B-B14F-4D97-AF65-F5344CB8AC3E}">
        <p14:creationId xmlns:p14="http://schemas.microsoft.com/office/powerpoint/2010/main" val="18320665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defTabSz="685800" rtl="0" eaLnBrk="0" fontAlgn="base" hangingPunct="0">
        <a:spcBef>
          <a:spcPct val="0"/>
        </a:spcBef>
        <a:spcAft>
          <a:spcPct val="0"/>
        </a:spcAft>
        <a:defRPr sz="3300" kern="1200">
          <a:solidFill>
            <a:schemeClr val="tx1"/>
          </a:solidFill>
          <a:latin typeface="+mj-lt"/>
          <a:ea typeface="+mj-ea"/>
          <a:cs typeface="+mj-cs"/>
        </a:defRPr>
      </a:lvl1pPr>
      <a:lvl2pPr algn="ctr" defTabSz="685800" rtl="0" eaLnBrk="0" fontAlgn="base" hangingPunct="0">
        <a:spcBef>
          <a:spcPct val="0"/>
        </a:spcBef>
        <a:spcAft>
          <a:spcPct val="0"/>
        </a:spcAft>
        <a:defRPr sz="3300">
          <a:solidFill>
            <a:schemeClr val="tx1"/>
          </a:solidFill>
          <a:latin typeface="Myriad Pro"/>
        </a:defRPr>
      </a:lvl2pPr>
      <a:lvl3pPr algn="ctr" defTabSz="685800" rtl="0" eaLnBrk="0" fontAlgn="base" hangingPunct="0">
        <a:spcBef>
          <a:spcPct val="0"/>
        </a:spcBef>
        <a:spcAft>
          <a:spcPct val="0"/>
        </a:spcAft>
        <a:defRPr sz="3300">
          <a:solidFill>
            <a:schemeClr val="tx1"/>
          </a:solidFill>
          <a:latin typeface="Myriad Pro"/>
        </a:defRPr>
      </a:lvl3pPr>
      <a:lvl4pPr algn="ctr" defTabSz="685800" rtl="0" eaLnBrk="0" fontAlgn="base" hangingPunct="0">
        <a:spcBef>
          <a:spcPct val="0"/>
        </a:spcBef>
        <a:spcAft>
          <a:spcPct val="0"/>
        </a:spcAft>
        <a:defRPr sz="3300">
          <a:solidFill>
            <a:schemeClr val="tx1"/>
          </a:solidFill>
          <a:latin typeface="Myriad Pro"/>
        </a:defRPr>
      </a:lvl4pPr>
      <a:lvl5pPr algn="ctr" defTabSz="685800" rtl="0" eaLnBrk="0" fontAlgn="base" hangingPunct="0">
        <a:spcBef>
          <a:spcPct val="0"/>
        </a:spcBef>
        <a:spcAft>
          <a:spcPct val="0"/>
        </a:spcAft>
        <a:defRPr sz="3300">
          <a:solidFill>
            <a:schemeClr val="tx1"/>
          </a:solidFill>
          <a:latin typeface="Myriad Pro"/>
        </a:defRPr>
      </a:lvl5pPr>
      <a:lvl6pPr marL="457200" algn="ctr" defTabSz="685800" rtl="0" fontAlgn="base">
        <a:spcBef>
          <a:spcPct val="0"/>
        </a:spcBef>
        <a:spcAft>
          <a:spcPct val="0"/>
        </a:spcAft>
        <a:defRPr sz="3300">
          <a:solidFill>
            <a:schemeClr val="tx1"/>
          </a:solidFill>
          <a:latin typeface="Myriad Pro"/>
        </a:defRPr>
      </a:lvl6pPr>
      <a:lvl7pPr marL="914400" algn="ctr" defTabSz="685800" rtl="0" fontAlgn="base">
        <a:spcBef>
          <a:spcPct val="0"/>
        </a:spcBef>
        <a:spcAft>
          <a:spcPct val="0"/>
        </a:spcAft>
        <a:defRPr sz="3300">
          <a:solidFill>
            <a:schemeClr val="tx1"/>
          </a:solidFill>
          <a:latin typeface="Myriad Pro"/>
        </a:defRPr>
      </a:lvl7pPr>
      <a:lvl8pPr marL="1371600" algn="ctr" defTabSz="685800" rtl="0" fontAlgn="base">
        <a:spcBef>
          <a:spcPct val="0"/>
        </a:spcBef>
        <a:spcAft>
          <a:spcPct val="0"/>
        </a:spcAft>
        <a:defRPr sz="3300">
          <a:solidFill>
            <a:schemeClr val="tx1"/>
          </a:solidFill>
          <a:latin typeface="Myriad Pro"/>
        </a:defRPr>
      </a:lvl8pPr>
      <a:lvl9pPr marL="1828800" algn="ctr" defTabSz="685800" rtl="0" fontAlgn="base">
        <a:spcBef>
          <a:spcPct val="0"/>
        </a:spcBef>
        <a:spcAft>
          <a:spcPct val="0"/>
        </a:spcAft>
        <a:defRPr sz="3300">
          <a:solidFill>
            <a:schemeClr val="tx1"/>
          </a:solidFill>
          <a:latin typeface="Myriad Pro"/>
        </a:defRPr>
      </a:lvl9pPr>
    </p:titleStyle>
    <p:bodyStyle>
      <a:lvl1pPr marL="257175" indent="-257175" algn="l" defTabSz="6858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familylawweek.co.uk/site.aspx?i=ed24924"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E150E7F-623D-4841-A8B5-B2831954EA3B}"/>
              </a:ext>
            </a:extLst>
          </p:cNvPr>
          <p:cNvSpPr>
            <a:spLocks noChangeArrowheads="1"/>
          </p:cNvSpPr>
          <p:nvPr/>
        </p:nvSpPr>
        <p:spPr bwMode="auto">
          <a:xfrm>
            <a:off x="1500188" y="1925638"/>
            <a:ext cx="6456362"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spcBef>
                <a:spcPct val="20000"/>
              </a:spcBef>
              <a:buFont typeface="Arial" panose="020B0604020202020204" pitchFamily="34" charset="0"/>
              <a:buChar char="•"/>
              <a:defRPr sz="2400">
                <a:solidFill>
                  <a:schemeClr val="tx1"/>
                </a:solidFill>
                <a:latin typeface="Myriad Pro"/>
              </a:defRPr>
            </a:lvl1pPr>
            <a:lvl2pPr marL="742950" indent="-285750" defTabSz="685800">
              <a:spcBef>
                <a:spcPct val="20000"/>
              </a:spcBef>
              <a:buFont typeface="Arial" panose="020B0604020202020204" pitchFamily="34" charset="0"/>
              <a:buChar char="–"/>
              <a:defRPr sz="2100">
                <a:solidFill>
                  <a:schemeClr val="tx1"/>
                </a:solidFill>
                <a:latin typeface="Myriad Pro"/>
              </a:defRPr>
            </a:lvl2pPr>
            <a:lvl3pPr marL="1143000" indent="-228600" defTabSz="685800">
              <a:spcBef>
                <a:spcPct val="20000"/>
              </a:spcBef>
              <a:buFont typeface="Arial" panose="020B0604020202020204" pitchFamily="34" charset="0"/>
              <a:buChar char="•"/>
              <a:defRPr>
                <a:solidFill>
                  <a:schemeClr val="tx1"/>
                </a:solidFill>
                <a:latin typeface="Myriad Pro"/>
              </a:defRPr>
            </a:lvl3pPr>
            <a:lvl4pPr marL="1600200" indent="-228600" defTabSz="685800">
              <a:spcBef>
                <a:spcPct val="20000"/>
              </a:spcBef>
              <a:buFont typeface="Arial" panose="020B0604020202020204" pitchFamily="34" charset="0"/>
              <a:buChar char="–"/>
              <a:defRPr sz="1500">
                <a:solidFill>
                  <a:schemeClr val="tx1"/>
                </a:solidFill>
                <a:latin typeface="Myriad Pro"/>
              </a:defRPr>
            </a:lvl4pPr>
            <a:lvl5pPr marL="2057400" indent="-228600" defTabSz="685800">
              <a:spcBef>
                <a:spcPct val="20000"/>
              </a:spcBef>
              <a:buFont typeface="Arial" panose="020B0604020202020204" pitchFamily="34" charset="0"/>
              <a:buChar char="»"/>
              <a:defRPr sz="15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US" altLang="en-US" sz="33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 </a:t>
            </a:r>
          </a:p>
          <a:p>
            <a:pPr lvl="0" algn="ctr" fontAlgn="base">
              <a:spcBef>
                <a:spcPct val="0"/>
              </a:spcBef>
              <a:spcAft>
                <a:spcPct val="0"/>
              </a:spcAft>
              <a:buNone/>
            </a:pPr>
            <a:r>
              <a:rPr kumimoji="0" lang="en-US" altLang="en-US" sz="33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Lecture </a:t>
            </a:r>
            <a:r>
              <a:rPr lang="en-US" altLang="en-US" sz="3300" b="1" dirty="0">
                <a:solidFill>
                  <a:srgbClr val="FFFF00"/>
                </a:solidFill>
                <a:latin typeface="Arial" panose="020B0604020202020204" pitchFamily="34" charset="0"/>
                <a:cs typeface="Arial" panose="020B0604020202020204" pitchFamily="34" charset="0"/>
              </a:rPr>
              <a:t>8b Illegality </a:t>
            </a:r>
            <a:endParaRPr kumimoji="0" lang="en-US" altLang="en-US" sz="33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endParaRPr>
          </a:p>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US" altLang="en-US" sz="33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by </a:t>
            </a:r>
          </a:p>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US" altLang="en-US" sz="33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Dr Jacob Gwa</a:t>
            </a:r>
          </a:p>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US" altLang="en-US" sz="15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Lecturer in Logistics </a:t>
            </a:r>
          </a:p>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US" altLang="en-US" sz="15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j.gwa@uwtsd.ac.uk</a:t>
            </a:r>
          </a:p>
        </p:txBody>
      </p:sp>
      <p:sp>
        <p:nvSpPr>
          <p:cNvPr id="2" name="Date Placeholder 1">
            <a:extLst>
              <a:ext uri="{FF2B5EF4-FFF2-40B4-BE49-F238E27FC236}">
                <a16:creationId xmlns:a16="http://schemas.microsoft.com/office/drawing/2014/main" id="{35484775-A6E4-4BCC-84CA-81796788A5AD}"/>
              </a:ext>
            </a:extLst>
          </p:cNvPr>
          <p:cNvSpPr>
            <a:spLocks noGrp="1"/>
          </p:cNvSpPr>
          <p:nvPr>
            <p:ph type="dt" sz="quarter" idx="10"/>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fld id="{23CA6F9B-83B7-4038-AD45-FBCCA0CE1ED9}" type="datetime1">
              <a:rPr kumimoji="0" lang="en-GB" sz="788"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rPr>
              <a:pPr marL="0" marR="0" lvl="0" indent="0" algn="ctr" defTabSz="685800" rtl="0" eaLnBrk="1" fontAlgn="auto" latinLnBrk="0" hangingPunct="1">
                <a:lnSpc>
                  <a:spcPct val="100000"/>
                </a:lnSpc>
                <a:spcBef>
                  <a:spcPts val="0"/>
                </a:spcBef>
                <a:spcAft>
                  <a:spcPts val="0"/>
                </a:spcAft>
                <a:buClrTx/>
                <a:buSzTx/>
                <a:buFontTx/>
                <a:buNone/>
                <a:tabLst/>
                <a:defRPr/>
              </a:pPr>
              <a:t>24/03/2021</a:t>
            </a:fld>
            <a:endParaRPr kumimoji="0" lang="en-GB" sz="788"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C85EC4BE-EC0E-4D83-84C5-FD8EE7E94384}"/>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573E3FDA-3B10-47B2-976E-69142F268620}" type="slidenum">
              <a:rPr kumimoji="0" lang="en-GB" sz="9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rPr>
              <a:pPr marL="0" marR="0" lvl="0" indent="0" algn="r" defTabSz="685800" rtl="0" eaLnBrk="1" fontAlgn="auto" latinLnBrk="0" hangingPunct="1">
                <a:lnSpc>
                  <a:spcPct val="100000"/>
                </a:lnSpc>
                <a:spcBef>
                  <a:spcPts val="0"/>
                </a:spcBef>
                <a:spcAft>
                  <a:spcPts val="0"/>
                </a:spcAft>
                <a:buClrTx/>
                <a:buSzTx/>
                <a:buFontTx/>
                <a:buNone/>
                <a:tabLst/>
                <a:defRPr/>
              </a:pPr>
              <a:t>1</a:t>
            </a:fld>
            <a:endParaRPr kumimoji="0" lang="en-GB" sz="9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8458DF-69B3-4580-8319-CD2EE85521F5}"/>
              </a:ext>
            </a:extLst>
          </p:cNvPr>
          <p:cNvSpPr>
            <a:spLocks noGrp="1"/>
          </p:cNvSpPr>
          <p:nvPr>
            <p:ph type="title"/>
          </p:nvPr>
        </p:nvSpPr>
        <p:spPr>
          <a:xfrm>
            <a:off x="1485900" y="260350"/>
            <a:ext cx="6172200" cy="746125"/>
          </a:xfrm>
        </p:spPr>
        <p:txBody>
          <a:bodyPr rtlCol="0">
            <a:normAutofit/>
          </a:bodyPr>
          <a:lstStyle/>
          <a:p>
            <a:pPr eaLnBrk="1" fontAlgn="auto" hangingPunct="1">
              <a:spcAft>
                <a:spcPts val="0"/>
              </a:spcAft>
              <a:defRPr/>
            </a:pPr>
            <a:r>
              <a:rPr lang="en-GB" sz="4000" b="1" dirty="0">
                <a:solidFill>
                  <a:srgbClr val="002060"/>
                </a:solidFill>
                <a:latin typeface="Arial" panose="020B0604020202020204" pitchFamily="34" charset="0"/>
                <a:cs typeface="Arial" panose="020B0604020202020204" pitchFamily="34" charset="0"/>
              </a:rPr>
              <a:t>Definition of Contract </a:t>
            </a:r>
            <a:endParaRPr lang="en-US" altLang="en-US" sz="4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5363" name="Content Placeholder 2">
            <a:extLst>
              <a:ext uri="{FF2B5EF4-FFF2-40B4-BE49-F238E27FC236}">
                <a16:creationId xmlns:a16="http://schemas.microsoft.com/office/drawing/2014/main" id="{CF7E72ED-E695-4E33-91CA-6A4EFDBE9717}"/>
              </a:ext>
            </a:extLst>
          </p:cNvPr>
          <p:cNvSpPr>
            <a:spLocks noGrp="1" noChangeArrowheads="1"/>
          </p:cNvSpPr>
          <p:nvPr>
            <p:ph idx="1"/>
          </p:nvPr>
        </p:nvSpPr>
        <p:spPr>
          <a:xfrm>
            <a:off x="425450" y="1876425"/>
            <a:ext cx="7896225" cy="2409825"/>
          </a:xfrm>
        </p:spPr>
        <p:txBody>
          <a:bodyPr/>
          <a:lstStyle/>
          <a:p>
            <a:pPr marL="342900" indent="0" algn="just" eaLnBrk="1" hangingPunct="1">
              <a:lnSpc>
                <a:spcPct val="150000"/>
              </a:lnSpc>
              <a:buFont typeface="Arial" panose="020B0604020202020204" pitchFamily="34" charset="0"/>
              <a:buNone/>
            </a:pPr>
            <a:r>
              <a:rPr lang="en-US" altLang="en-US" sz="1800" b="1" dirty="0">
                <a:latin typeface="Arial" panose="020B0604020202020204" pitchFamily="34" charset="0"/>
                <a:cs typeface="Arial" panose="020B0604020202020204" pitchFamily="34" charset="0"/>
              </a:rPr>
              <a:t>A contract is a legally binding document between at least two parties that defines and governs the rights and duties of the parties to an agreement. A contract is legally enforceable because it meets the requirements and approval of the law.</a:t>
            </a:r>
            <a:endParaRPr lang="en-GB" altLang="en-US" sz="1800" b="1"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DF61DDB5-22F5-4B1D-B3A6-5AB3EBD80DC1}"/>
              </a:ext>
            </a:extLst>
          </p:cNvPr>
          <p:cNvSpPr>
            <a:spLocks noGrp="1"/>
          </p:cNvSpPr>
          <p:nvPr>
            <p:ph type="dt" sz="quarter" idx="10"/>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fld id="{6933779E-97B1-468B-BFFC-04B479281DE4}" type="datetime1">
              <a:rPr kumimoji="0" lang="en-GB" sz="788"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rPr>
              <a:pPr marL="0" marR="0" lvl="0" indent="0" algn="ctr" defTabSz="685800" rtl="0" eaLnBrk="1" fontAlgn="auto" latinLnBrk="0" hangingPunct="1">
                <a:lnSpc>
                  <a:spcPct val="100000"/>
                </a:lnSpc>
                <a:spcBef>
                  <a:spcPts val="0"/>
                </a:spcBef>
                <a:spcAft>
                  <a:spcPts val="0"/>
                </a:spcAft>
                <a:buClrTx/>
                <a:buSzTx/>
                <a:buFontTx/>
                <a:buNone/>
                <a:tabLst/>
                <a:defRPr/>
              </a:pPr>
              <a:t>24/03/2021</a:t>
            </a:fld>
            <a:endParaRPr kumimoji="0" lang="en-GB" sz="788"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
        <p:nvSpPr>
          <p:cNvPr id="3" name="Slide Number Placeholder 2">
            <a:extLst>
              <a:ext uri="{FF2B5EF4-FFF2-40B4-BE49-F238E27FC236}">
                <a16:creationId xmlns:a16="http://schemas.microsoft.com/office/drawing/2014/main" id="{1B05A989-1397-4E9D-893E-8147F234F820}"/>
              </a:ext>
            </a:extLst>
          </p:cNvPr>
          <p:cNvSpPr>
            <a:spLocks noGrp="1"/>
          </p:cNvSpPr>
          <p:nvPr>
            <p:ph type="sldNum" sz="quarter" idx="11"/>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E2A4ACE9-D33A-4472-844F-4D8E3A606845}" type="slidenum">
              <a:rPr kumimoji="0" lang="en-GB" sz="9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rPr>
              <a:pPr marL="0" marR="0" lvl="0" indent="0" algn="r" defTabSz="685800" rtl="0" eaLnBrk="1" fontAlgn="auto" latinLnBrk="0" hangingPunct="1">
                <a:lnSpc>
                  <a:spcPct val="100000"/>
                </a:lnSpc>
                <a:spcBef>
                  <a:spcPts val="0"/>
                </a:spcBef>
                <a:spcAft>
                  <a:spcPts val="0"/>
                </a:spcAft>
                <a:buClrTx/>
                <a:buSzTx/>
                <a:buFontTx/>
                <a:buNone/>
                <a:tabLst/>
                <a:defRPr/>
              </a:pPr>
              <a:t>2</a:t>
            </a:fld>
            <a:endParaRPr kumimoji="0" lang="en-GB" sz="9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8458DF-69B3-4580-8319-CD2EE85521F5}"/>
              </a:ext>
            </a:extLst>
          </p:cNvPr>
          <p:cNvSpPr>
            <a:spLocks noGrp="1"/>
          </p:cNvSpPr>
          <p:nvPr>
            <p:ph type="title"/>
          </p:nvPr>
        </p:nvSpPr>
        <p:spPr>
          <a:xfrm>
            <a:off x="1485900" y="260350"/>
            <a:ext cx="6172200" cy="746125"/>
          </a:xfrm>
        </p:spPr>
        <p:txBody>
          <a:bodyPr rtlCol="0">
            <a:normAutofit/>
          </a:bodyPr>
          <a:lstStyle/>
          <a:p>
            <a:pPr eaLnBrk="1" fontAlgn="auto" hangingPunct="1">
              <a:spcAft>
                <a:spcPts val="0"/>
              </a:spcAft>
              <a:defRPr/>
            </a:pPr>
            <a:r>
              <a:rPr lang="en-GB" sz="4000" b="1" dirty="0">
                <a:solidFill>
                  <a:srgbClr val="002060"/>
                </a:solidFill>
                <a:latin typeface="Arial" panose="020B0604020202020204" pitchFamily="34" charset="0"/>
                <a:cs typeface="Arial" panose="020B0604020202020204" pitchFamily="34" charset="0"/>
              </a:rPr>
              <a:t>Definition of Illegal</a:t>
            </a:r>
            <a:endParaRPr lang="en-US" altLang="en-US" sz="4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5363" name="Content Placeholder 2">
            <a:extLst>
              <a:ext uri="{FF2B5EF4-FFF2-40B4-BE49-F238E27FC236}">
                <a16:creationId xmlns:a16="http://schemas.microsoft.com/office/drawing/2014/main" id="{CF7E72ED-E695-4E33-91CA-6A4EFDBE9717}"/>
              </a:ext>
            </a:extLst>
          </p:cNvPr>
          <p:cNvSpPr>
            <a:spLocks noGrp="1" noChangeArrowheads="1"/>
          </p:cNvSpPr>
          <p:nvPr>
            <p:ph idx="1"/>
          </p:nvPr>
        </p:nvSpPr>
        <p:spPr>
          <a:xfrm>
            <a:off x="425450" y="1628801"/>
            <a:ext cx="7896225" cy="3528392"/>
          </a:xfrm>
        </p:spPr>
        <p:txBody>
          <a:bodyPr/>
          <a:lstStyle/>
          <a:p>
            <a:pPr marL="342900" indent="0" algn="just" eaLnBrk="1" hangingPunct="1">
              <a:lnSpc>
                <a:spcPct val="150000"/>
              </a:lnSpc>
              <a:buNone/>
            </a:pPr>
            <a:r>
              <a:rPr lang="en-US" altLang="en-US" sz="1800" b="1" dirty="0">
                <a:latin typeface="Arial" panose="020B0604020202020204" pitchFamily="34" charset="0"/>
                <a:cs typeface="Arial" panose="020B0604020202020204" pitchFamily="34" charset="0"/>
              </a:rPr>
              <a:t>The definition of illegal is a person not permitted to be in a country or an act that is against the law. An example of illegal as an adjective is the phrase an illegal person, who is someone who is still in the United Kingdom after their tourist visa has run out. ... An alien who has entered a country illegally.</a:t>
            </a:r>
          </a:p>
          <a:p>
            <a:pPr marL="342900" indent="0" algn="just" eaLnBrk="1" hangingPunct="1">
              <a:lnSpc>
                <a:spcPct val="150000"/>
              </a:lnSpc>
              <a:buNone/>
            </a:pPr>
            <a:r>
              <a:rPr lang="en-US" altLang="en-US" sz="1800" b="1" dirty="0">
                <a:latin typeface="Arial" panose="020B0604020202020204" pitchFamily="34" charset="0"/>
                <a:cs typeface="Arial" panose="020B0604020202020204" pitchFamily="34" charset="0"/>
              </a:rPr>
              <a:t>Contrary to or forbidden by law, especially criminal law.</a:t>
            </a:r>
            <a:endParaRPr lang="en-GB" altLang="en-US" sz="1800" b="1"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DF61DDB5-22F5-4B1D-B3A6-5AB3EBD80DC1}"/>
              </a:ext>
            </a:extLst>
          </p:cNvPr>
          <p:cNvSpPr>
            <a:spLocks noGrp="1"/>
          </p:cNvSpPr>
          <p:nvPr>
            <p:ph type="dt" sz="quarter" idx="10"/>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fld id="{6933779E-97B1-468B-BFFC-04B479281DE4}" type="datetime1">
              <a:rPr kumimoji="0" lang="en-GB" sz="788"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rPr>
              <a:pPr marL="0" marR="0" lvl="0" indent="0" algn="ctr" defTabSz="685800" rtl="0" eaLnBrk="1" fontAlgn="auto" latinLnBrk="0" hangingPunct="1">
                <a:lnSpc>
                  <a:spcPct val="100000"/>
                </a:lnSpc>
                <a:spcBef>
                  <a:spcPts val="0"/>
                </a:spcBef>
                <a:spcAft>
                  <a:spcPts val="0"/>
                </a:spcAft>
                <a:buClrTx/>
                <a:buSzTx/>
                <a:buFontTx/>
                <a:buNone/>
                <a:tabLst/>
                <a:defRPr/>
              </a:pPr>
              <a:t>24/03/2021</a:t>
            </a:fld>
            <a:endParaRPr kumimoji="0" lang="en-GB" sz="788"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
        <p:nvSpPr>
          <p:cNvPr id="3" name="Slide Number Placeholder 2">
            <a:extLst>
              <a:ext uri="{FF2B5EF4-FFF2-40B4-BE49-F238E27FC236}">
                <a16:creationId xmlns:a16="http://schemas.microsoft.com/office/drawing/2014/main" id="{1B05A989-1397-4E9D-893E-8147F234F820}"/>
              </a:ext>
            </a:extLst>
          </p:cNvPr>
          <p:cNvSpPr>
            <a:spLocks noGrp="1"/>
          </p:cNvSpPr>
          <p:nvPr>
            <p:ph type="sldNum" sz="quarter" idx="11"/>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E2A4ACE9-D33A-4472-844F-4D8E3A606845}" type="slidenum">
              <a:rPr kumimoji="0" lang="en-GB" sz="9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rPr>
              <a:pPr marL="0" marR="0" lvl="0" indent="0" algn="r" defTabSz="685800" rtl="0" eaLnBrk="1" fontAlgn="auto" latinLnBrk="0" hangingPunct="1">
                <a:lnSpc>
                  <a:spcPct val="100000"/>
                </a:lnSpc>
                <a:spcBef>
                  <a:spcPts val="0"/>
                </a:spcBef>
                <a:spcAft>
                  <a:spcPts val="0"/>
                </a:spcAft>
                <a:buClrTx/>
                <a:buSzTx/>
                <a:buFontTx/>
                <a:buNone/>
                <a:tabLst/>
                <a:defRPr/>
              </a:pPr>
              <a:t>3</a:t>
            </a:fld>
            <a:endParaRPr kumimoji="0" lang="en-GB" sz="9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427713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8458DF-69B3-4580-8319-CD2EE85521F5}"/>
              </a:ext>
            </a:extLst>
          </p:cNvPr>
          <p:cNvSpPr>
            <a:spLocks noGrp="1"/>
          </p:cNvSpPr>
          <p:nvPr>
            <p:ph type="title"/>
          </p:nvPr>
        </p:nvSpPr>
        <p:spPr>
          <a:xfrm>
            <a:off x="1485900" y="260350"/>
            <a:ext cx="6172200" cy="746125"/>
          </a:xfrm>
        </p:spPr>
        <p:txBody>
          <a:bodyPr rtlCol="0">
            <a:normAutofit/>
          </a:bodyPr>
          <a:lstStyle/>
          <a:p>
            <a:pPr eaLnBrk="1" fontAlgn="auto" hangingPunct="1">
              <a:spcAft>
                <a:spcPts val="0"/>
              </a:spcAft>
              <a:defRPr/>
            </a:pPr>
            <a:r>
              <a:rPr lang="en-GB" sz="4000" b="1" dirty="0">
                <a:solidFill>
                  <a:srgbClr val="002060"/>
                </a:solidFill>
                <a:latin typeface="Arial" panose="020B0604020202020204" pitchFamily="34" charset="0"/>
                <a:cs typeface="Arial" panose="020B0604020202020204" pitchFamily="34" charset="0"/>
              </a:rPr>
              <a:t>Example of Illegal</a:t>
            </a:r>
            <a:endParaRPr lang="en-US" altLang="en-US" sz="4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DF61DDB5-22F5-4B1D-B3A6-5AB3EBD80DC1}"/>
              </a:ext>
            </a:extLst>
          </p:cNvPr>
          <p:cNvSpPr>
            <a:spLocks noGrp="1"/>
          </p:cNvSpPr>
          <p:nvPr>
            <p:ph type="dt" sz="quarter" idx="10"/>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fld id="{6933779E-97B1-468B-BFFC-04B479281DE4}" type="datetime1">
              <a:rPr kumimoji="0" lang="en-GB" sz="788"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rPr>
              <a:pPr marL="0" marR="0" lvl="0" indent="0" algn="ctr" defTabSz="685800" rtl="0" eaLnBrk="1" fontAlgn="auto" latinLnBrk="0" hangingPunct="1">
                <a:lnSpc>
                  <a:spcPct val="100000"/>
                </a:lnSpc>
                <a:spcBef>
                  <a:spcPts val="0"/>
                </a:spcBef>
                <a:spcAft>
                  <a:spcPts val="0"/>
                </a:spcAft>
                <a:buClrTx/>
                <a:buSzTx/>
                <a:buFontTx/>
                <a:buNone/>
                <a:tabLst/>
                <a:defRPr/>
              </a:pPr>
              <a:t>24/03/2021</a:t>
            </a:fld>
            <a:endParaRPr kumimoji="0" lang="en-GB" sz="788"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
        <p:nvSpPr>
          <p:cNvPr id="3" name="Slide Number Placeholder 2">
            <a:extLst>
              <a:ext uri="{FF2B5EF4-FFF2-40B4-BE49-F238E27FC236}">
                <a16:creationId xmlns:a16="http://schemas.microsoft.com/office/drawing/2014/main" id="{1B05A989-1397-4E9D-893E-8147F234F820}"/>
              </a:ext>
            </a:extLst>
          </p:cNvPr>
          <p:cNvSpPr>
            <a:spLocks noGrp="1"/>
          </p:cNvSpPr>
          <p:nvPr>
            <p:ph type="sldNum" sz="quarter" idx="11"/>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E2A4ACE9-D33A-4472-844F-4D8E3A606845}" type="slidenum">
              <a:rPr kumimoji="0" lang="en-GB" sz="9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rPr>
              <a:pPr marL="0" marR="0" lvl="0" indent="0" algn="r" defTabSz="685800" rtl="0" eaLnBrk="1" fontAlgn="auto" latinLnBrk="0" hangingPunct="1">
                <a:lnSpc>
                  <a:spcPct val="100000"/>
                </a:lnSpc>
                <a:spcBef>
                  <a:spcPts val="0"/>
                </a:spcBef>
                <a:spcAft>
                  <a:spcPts val="0"/>
                </a:spcAft>
                <a:buClrTx/>
                <a:buSzTx/>
                <a:buFontTx/>
                <a:buNone/>
                <a:tabLst/>
                <a:defRPr/>
              </a:pPr>
              <a:t>4</a:t>
            </a:fld>
            <a:endParaRPr kumimoji="0" lang="en-GB" sz="9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pic>
        <p:nvPicPr>
          <p:cNvPr id="18434" name="Picture 2" descr="Idiom - Caught red-handed - Funky English">
            <a:extLst>
              <a:ext uri="{FF2B5EF4-FFF2-40B4-BE49-F238E27FC236}">
                <a16:creationId xmlns:a16="http://schemas.microsoft.com/office/drawing/2014/main" id="{BFBEB7CE-2EAA-423F-9829-3FF23C00C9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5737" y="1268760"/>
            <a:ext cx="6332363" cy="3960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237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15"/>
            <a:ext cx="8229600" cy="1143000"/>
          </a:xfrm>
        </p:spPr>
        <p:txBody>
          <a:bodyPr/>
          <a:lstStyle/>
          <a:p>
            <a:r>
              <a:rPr lang="en-GB" sz="4000" b="1" dirty="0">
                <a:solidFill>
                  <a:srgbClr val="002060"/>
                </a:solidFill>
                <a:latin typeface="Arial" panose="020B0604020202020204" pitchFamily="34" charset="0"/>
                <a:cs typeface="Arial" panose="020B0604020202020204" pitchFamily="34" charset="0"/>
              </a:rPr>
              <a:t>Illegal by Statute or Common Law</a:t>
            </a:r>
          </a:p>
        </p:txBody>
      </p:sp>
      <p:sp>
        <p:nvSpPr>
          <p:cNvPr id="3" name="Content Placeholder 2"/>
          <p:cNvSpPr>
            <a:spLocks noGrp="1"/>
          </p:cNvSpPr>
          <p:nvPr>
            <p:ph idx="1"/>
          </p:nvPr>
        </p:nvSpPr>
        <p:spPr>
          <a:xfrm>
            <a:off x="452877" y="1116650"/>
            <a:ext cx="8229600" cy="3917032"/>
          </a:xfrm>
        </p:spPr>
        <p:txBody>
          <a:bodyPr>
            <a:normAutofit/>
          </a:bodyPr>
          <a:lstStyle/>
          <a:p>
            <a:r>
              <a:rPr lang="en-GB" b="1" dirty="0">
                <a:latin typeface="Arial" panose="020B0604020202020204" pitchFamily="34" charset="0"/>
                <a:cs typeface="Arial" panose="020B0604020202020204" pitchFamily="34" charset="0"/>
              </a:rPr>
              <a:t>Contracts to commit a crime or civil wrong</a:t>
            </a:r>
          </a:p>
          <a:p>
            <a:pPr lvl="1"/>
            <a:r>
              <a:rPr lang="en-GB" b="1" dirty="0">
                <a:latin typeface="Arial" panose="020B0604020202020204" pitchFamily="34" charset="0"/>
                <a:cs typeface="Arial" panose="020B0604020202020204" pitchFamily="34" charset="0"/>
              </a:rPr>
              <a:t>Crime:  Illegal </a:t>
            </a:r>
          </a:p>
          <a:p>
            <a:pPr lvl="1"/>
            <a:r>
              <a:rPr lang="en-GB" b="1" dirty="0">
                <a:latin typeface="Arial" panose="020B0604020202020204" pitchFamily="34" charset="0"/>
                <a:cs typeface="Arial" panose="020B0604020202020204" pitchFamily="34" charset="0"/>
              </a:rPr>
              <a:t>Civil Wrong</a:t>
            </a:r>
          </a:p>
          <a:p>
            <a:pPr lvl="2"/>
            <a:r>
              <a:rPr lang="en-GB" b="1" dirty="0">
                <a:latin typeface="Arial" panose="020B0604020202020204" pitchFamily="34" charset="0"/>
                <a:cs typeface="Arial" panose="020B0604020202020204" pitchFamily="34" charset="0"/>
              </a:rPr>
              <a:t>Illegal but</a:t>
            </a:r>
          </a:p>
          <a:p>
            <a:pPr lvl="2"/>
            <a:r>
              <a:rPr lang="en-GB" b="1" dirty="0">
                <a:latin typeface="Arial" panose="020B0604020202020204" pitchFamily="34" charset="0"/>
                <a:cs typeface="Arial" panose="020B0604020202020204" pitchFamily="34" charset="0"/>
              </a:rPr>
              <a:t>If both parties are ignorant of the fact then it is not illegal</a:t>
            </a:r>
          </a:p>
          <a:p>
            <a:pPr lvl="2"/>
            <a:r>
              <a:rPr lang="en-GB" b="1" dirty="0">
                <a:latin typeface="Arial" panose="020B0604020202020204" pitchFamily="34" charset="0"/>
                <a:cs typeface="Arial" panose="020B0604020202020204" pitchFamily="34" charset="0"/>
              </a:rPr>
              <a:t>If one does know it is illegal and the other does not, then the innocent party is the only one that can rely on the contract</a:t>
            </a:r>
          </a:p>
        </p:txBody>
      </p:sp>
    </p:spTree>
    <p:extLst>
      <p:ext uri="{BB962C8B-B14F-4D97-AF65-F5344CB8AC3E}">
        <p14:creationId xmlns:p14="http://schemas.microsoft.com/office/powerpoint/2010/main" val="3496788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15"/>
            <a:ext cx="8229600" cy="1143000"/>
          </a:xfrm>
        </p:spPr>
        <p:txBody>
          <a:bodyPr/>
          <a:lstStyle/>
          <a:p>
            <a:r>
              <a:rPr lang="en-GB" sz="4000" b="1" dirty="0">
                <a:solidFill>
                  <a:srgbClr val="002060"/>
                </a:solidFill>
                <a:latin typeface="Arial" panose="020B0604020202020204" pitchFamily="34" charset="0"/>
                <a:cs typeface="Arial" panose="020B0604020202020204" pitchFamily="34" charset="0"/>
              </a:rPr>
              <a:t>Clay v Yates [1856] 1 H&amp;N 73</a:t>
            </a:r>
          </a:p>
        </p:txBody>
      </p:sp>
      <p:sp>
        <p:nvSpPr>
          <p:cNvPr id="3" name="Content Placeholder 2"/>
          <p:cNvSpPr>
            <a:spLocks noGrp="1"/>
          </p:cNvSpPr>
          <p:nvPr>
            <p:ph idx="1"/>
          </p:nvPr>
        </p:nvSpPr>
        <p:spPr>
          <a:xfrm>
            <a:off x="323528" y="1148815"/>
            <a:ext cx="8229600" cy="3917032"/>
          </a:xfrm>
        </p:spPr>
        <p:txBody>
          <a:bodyPr>
            <a:normAutofit fontScale="92500"/>
          </a:bodyPr>
          <a:lstStyle/>
          <a:p>
            <a:r>
              <a:rPr lang="en-GB" b="1" dirty="0">
                <a:effectLst/>
                <a:latin typeface="Arial" panose="020B0604020202020204" pitchFamily="34" charset="0"/>
                <a:cs typeface="Arial" panose="020B0604020202020204" pitchFamily="34" charset="0"/>
              </a:rPr>
              <a:t>A printer agreed with an author to print copies of the author’s book. </a:t>
            </a:r>
          </a:p>
          <a:p>
            <a:pPr lvl="1"/>
            <a:r>
              <a:rPr lang="en-GB" b="1" dirty="0">
                <a:effectLst/>
                <a:latin typeface="Arial" panose="020B0604020202020204" pitchFamily="34" charset="0"/>
                <a:cs typeface="Arial" panose="020B0604020202020204" pitchFamily="34" charset="0"/>
              </a:rPr>
              <a:t>The printer was unaware that the book contained libellous material. </a:t>
            </a:r>
          </a:p>
          <a:p>
            <a:pPr lvl="1"/>
            <a:r>
              <a:rPr lang="en-GB" b="1" dirty="0">
                <a:effectLst/>
                <a:latin typeface="Arial" panose="020B0604020202020204" pitchFamily="34" charset="0"/>
                <a:cs typeface="Arial" panose="020B0604020202020204" pitchFamily="34" charset="0"/>
              </a:rPr>
              <a:t>He discovered the libel after he had printed part of the book and refused to do any more. </a:t>
            </a:r>
          </a:p>
          <a:p>
            <a:pPr lvl="1"/>
            <a:r>
              <a:rPr lang="en-GB" b="1" dirty="0">
                <a:effectLst/>
                <a:latin typeface="Arial" panose="020B0604020202020204" pitchFamily="34" charset="0"/>
                <a:cs typeface="Arial" panose="020B0604020202020204" pitchFamily="34" charset="0"/>
              </a:rPr>
              <a:t>He claimed the value </a:t>
            </a:r>
            <a:r>
              <a:rPr lang="en-GB" b="1" i="1" dirty="0">
                <a:effectLst/>
                <a:latin typeface="Arial" panose="020B0604020202020204" pitchFamily="34" charset="0"/>
                <a:cs typeface="Arial" panose="020B0604020202020204" pitchFamily="34" charset="0"/>
              </a:rPr>
              <a:t>(</a:t>
            </a:r>
            <a:r>
              <a:rPr lang="en-GB" b="1" i="1" dirty="0">
                <a:solidFill>
                  <a:srgbClr val="002060"/>
                </a:solidFill>
                <a:effectLst/>
                <a:latin typeface="Arial" panose="020B0604020202020204" pitchFamily="34" charset="0"/>
                <a:cs typeface="Arial" panose="020B0604020202020204" pitchFamily="34" charset="0"/>
              </a:rPr>
              <a:t>quantum </a:t>
            </a:r>
            <a:r>
              <a:rPr lang="en-GB" b="1" i="1" dirty="0" err="1">
                <a:solidFill>
                  <a:srgbClr val="002060"/>
                </a:solidFill>
                <a:effectLst/>
                <a:latin typeface="Arial" panose="020B0604020202020204" pitchFamily="34" charset="0"/>
                <a:cs typeface="Arial" panose="020B0604020202020204" pitchFamily="34" charset="0"/>
              </a:rPr>
              <a:t>meruit</a:t>
            </a:r>
            <a:r>
              <a:rPr lang="en-GB" b="1" i="1" dirty="0">
                <a:solidFill>
                  <a:srgbClr val="002060"/>
                </a:solidFill>
                <a:effectLst/>
                <a:latin typeface="Arial" panose="020B0604020202020204" pitchFamily="34" charset="0"/>
                <a:cs typeface="Arial" panose="020B0604020202020204" pitchFamily="34" charset="0"/>
              </a:rPr>
              <a:t>, </a:t>
            </a:r>
            <a:r>
              <a:rPr lang="en-GB" b="1" dirty="0">
                <a:effectLst/>
                <a:latin typeface="Arial" panose="020B0604020202020204" pitchFamily="34" charset="0"/>
                <a:cs typeface="Arial" panose="020B0604020202020204" pitchFamily="34" charset="0"/>
              </a:rPr>
              <a:t>explained in Chapter IS on remedies for breach of contract) of work done, but the author refused to pay for incomplete performance.</a:t>
            </a:r>
          </a:p>
          <a:p>
            <a:r>
              <a:rPr lang="en-GB" b="1" i="1" dirty="0">
                <a:effectLst/>
                <a:latin typeface="Arial" panose="020B0604020202020204" pitchFamily="34" charset="0"/>
                <a:cs typeface="Arial" panose="020B0604020202020204" pitchFamily="34" charset="0"/>
              </a:rPr>
              <a:t>Held: </a:t>
            </a:r>
            <a:r>
              <a:rPr lang="en-GB" b="1" dirty="0">
                <a:effectLst/>
                <a:latin typeface="Arial" panose="020B0604020202020204" pitchFamily="34" charset="0"/>
                <a:cs typeface="Arial" panose="020B0604020202020204" pitchFamily="34" charset="0"/>
              </a:rPr>
              <a:t>the printer was justified in ceasing work on the book and might recover payment for work done.</a:t>
            </a:r>
          </a:p>
          <a:p>
            <a:pPr marL="0" indent="0">
              <a:buNone/>
            </a:pPr>
            <a:endParaRPr lang="en-GB" dirty="0"/>
          </a:p>
        </p:txBody>
      </p:sp>
    </p:spTree>
    <p:extLst>
      <p:ext uri="{BB962C8B-B14F-4D97-AF65-F5344CB8AC3E}">
        <p14:creationId xmlns:p14="http://schemas.microsoft.com/office/powerpoint/2010/main" val="1150540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805"/>
            <a:ext cx="8229600" cy="887915"/>
          </a:xfrm>
        </p:spPr>
        <p:txBody>
          <a:bodyPr/>
          <a:lstStyle/>
          <a:p>
            <a:r>
              <a:rPr lang="en-GB" sz="4000" b="1" dirty="0">
                <a:solidFill>
                  <a:srgbClr val="002060"/>
                </a:solidFill>
                <a:latin typeface="Arial" panose="020B0604020202020204" pitchFamily="34" charset="0"/>
                <a:cs typeface="Arial" panose="020B0604020202020204" pitchFamily="34" charset="0"/>
              </a:rPr>
              <a:t>Quantum meruit</a:t>
            </a:r>
          </a:p>
        </p:txBody>
      </p:sp>
      <p:pic>
        <p:nvPicPr>
          <p:cNvPr id="1026" name="Picture 2" descr="What is Quantum Meruit in California?">
            <a:extLst>
              <a:ext uri="{FF2B5EF4-FFF2-40B4-BE49-F238E27FC236}">
                <a16:creationId xmlns:a16="http://schemas.microsoft.com/office/drawing/2014/main" id="{34EBAC8E-067C-4797-8B90-AB38404579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76" y="1333500"/>
            <a:ext cx="4151362" cy="4191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A1FADB9D-CFCC-4E88-BA61-FB5926ECC071}"/>
              </a:ext>
            </a:extLst>
          </p:cNvPr>
          <p:cNvSpPr/>
          <p:nvPr/>
        </p:nvSpPr>
        <p:spPr>
          <a:xfrm>
            <a:off x="4283968" y="1377846"/>
            <a:ext cx="4572000" cy="2308324"/>
          </a:xfrm>
          <a:prstGeom prst="rect">
            <a:avLst/>
          </a:prstGeom>
        </p:spPr>
        <p:txBody>
          <a:bodyPr>
            <a:spAutoFit/>
          </a:bodyPr>
          <a:lstStyle/>
          <a:p>
            <a:r>
              <a:rPr lang="en-US" b="1" dirty="0">
                <a:latin typeface="Arial" panose="020B0604020202020204" pitchFamily="34" charset="0"/>
                <a:cs typeface="Arial" panose="020B0604020202020204" pitchFamily="34" charset="0"/>
              </a:rPr>
              <a:t>Quantum meruit is a Latin phrase meaning "what one has earned". </a:t>
            </a:r>
          </a:p>
          <a:p>
            <a:r>
              <a:rPr lang="en-US" b="1" dirty="0">
                <a:latin typeface="Arial" panose="020B0604020202020204" pitchFamily="34" charset="0"/>
                <a:cs typeface="Arial" panose="020B0604020202020204" pitchFamily="34" charset="0"/>
              </a:rPr>
              <a:t>In the context of contract law, it means something along the lines of "reasonable value of services". In the United States, the elements of quantum meruit are determined by state common law.</a:t>
            </a:r>
          </a:p>
        </p:txBody>
      </p:sp>
    </p:spTree>
    <p:extLst>
      <p:ext uri="{BB962C8B-B14F-4D97-AF65-F5344CB8AC3E}">
        <p14:creationId xmlns:p14="http://schemas.microsoft.com/office/powerpoint/2010/main" val="26998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553" y="0"/>
            <a:ext cx="8229600" cy="1143000"/>
          </a:xfrm>
        </p:spPr>
        <p:txBody>
          <a:bodyPr/>
          <a:lstStyle/>
          <a:p>
            <a:r>
              <a:rPr lang="en-GB" sz="4000" b="1" dirty="0">
                <a:solidFill>
                  <a:srgbClr val="002060"/>
                </a:solidFill>
                <a:latin typeface="Arial" panose="020B0604020202020204" pitchFamily="34" charset="0"/>
                <a:cs typeface="Arial" panose="020B0604020202020204" pitchFamily="34" charset="0"/>
              </a:rPr>
              <a:t>Illegal by Statute or Common Law</a:t>
            </a:r>
          </a:p>
        </p:txBody>
      </p:sp>
      <p:sp>
        <p:nvSpPr>
          <p:cNvPr id="3" name="Content Placeholder 2"/>
          <p:cNvSpPr>
            <a:spLocks noGrp="1"/>
          </p:cNvSpPr>
          <p:nvPr>
            <p:ph idx="1"/>
          </p:nvPr>
        </p:nvSpPr>
        <p:spPr>
          <a:xfrm>
            <a:off x="407630" y="1772816"/>
            <a:ext cx="8229600" cy="2102532"/>
          </a:xfrm>
        </p:spPr>
        <p:txBody>
          <a:bodyPr>
            <a:normAutofit/>
          </a:bodyPr>
          <a:lstStyle/>
          <a:p>
            <a:r>
              <a:rPr lang="en-GB" b="1" dirty="0">
                <a:latin typeface="Arial" panose="020B0604020202020204" pitchFamily="34" charset="0"/>
                <a:cs typeface="Arial" panose="020B0604020202020204" pitchFamily="34" charset="0"/>
              </a:rPr>
              <a:t>Contracts tending to lead to corruption in public life</a:t>
            </a:r>
          </a:p>
          <a:p>
            <a:pPr lvl="1"/>
            <a:r>
              <a:rPr lang="en-GB" b="1" dirty="0">
                <a:latin typeface="Arial" panose="020B0604020202020204" pitchFamily="34" charset="0"/>
                <a:cs typeface="Arial" panose="020B0604020202020204" pitchFamily="34" charset="0"/>
              </a:rPr>
              <a:t>A contract for a title or public office is illegal</a:t>
            </a:r>
          </a:p>
        </p:txBody>
      </p:sp>
    </p:spTree>
    <p:extLst>
      <p:ext uri="{BB962C8B-B14F-4D97-AF65-F5344CB8AC3E}">
        <p14:creationId xmlns:p14="http://schemas.microsoft.com/office/powerpoint/2010/main" val="1775574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877" y="20805"/>
            <a:ext cx="8229600" cy="1143000"/>
          </a:xfrm>
        </p:spPr>
        <p:txBody>
          <a:bodyPr>
            <a:noAutofit/>
          </a:bodyPr>
          <a:lstStyle/>
          <a:p>
            <a:r>
              <a:rPr lang="en-GB" sz="4000" b="1" dirty="0">
                <a:solidFill>
                  <a:srgbClr val="002060"/>
                </a:solidFill>
                <a:latin typeface="Arial" panose="020B0604020202020204" pitchFamily="34" charset="0"/>
                <a:cs typeface="Arial" panose="020B0604020202020204" pitchFamily="34" charset="0"/>
              </a:rPr>
              <a:t>Parkinson v College of Ambulance [1925] 2 KB 1</a:t>
            </a:r>
          </a:p>
        </p:txBody>
      </p:sp>
      <p:sp>
        <p:nvSpPr>
          <p:cNvPr id="3" name="Content Placeholder 2"/>
          <p:cNvSpPr>
            <a:spLocks noGrp="1"/>
          </p:cNvSpPr>
          <p:nvPr>
            <p:ph idx="1"/>
          </p:nvPr>
        </p:nvSpPr>
        <p:spPr>
          <a:xfrm>
            <a:off x="251520" y="1340768"/>
            <a:ext cx="8640960" cy="3917032"/>
          </a:xfrm>
        </p:spPr>
        <p:txBody>
          <a:bodyPr>
            <a:normAutofit fontScale="85000" lnSpcReduction="20000"/>
          </a:bodyPr>
          <a:lstStyle/>
          <a:p>
            <a:r>
              <a:rPr lang="en-GB" b="1" dirty="0">
                <a:latin typeface="Arial" panose="020B0604020202020204" pitchFamily="34" charset="0"/>
                <a:cs typeface="Arial" panose="020B0604020202020204" pitchFamily="34" charset="0"/>
              </a:rPr>
              <a:t>Colonel Parkinson was approached by the secretary of the College of Ambulance, </a:t>
            </a:r>
            <a:r>
              <a:rPr lang="en-GB" b="1" dirty="0" err="1">
                <a:latin typeface="Arial" panose="020B0604020202020204" pitchFamily="34" charset="0"/>
                <a:cs typeface="Arial" panose="020B0604020202020204" pitchFamily="34" charset="0"/>
              </a:rPr>
              <a:t>Mr.</a:t>
            </a:r>
            <a:r>
              <a:rPr lang="en-GB" b="1" dirty="0">
                <a:latin typeface="Arial" panose="020B0604020202020204" pitchFamily="34" charset="0"/>
                <a:cs typeface="Arial" panose="020B0604020202020204" pitchFamily="34" charset="0"/>
              </a:rPr>
              <a:t> Harrison. He gave the College a donation of 3,000 pounds in the expectation that </a:t>
            </a:r>
            <a:r>
              <a:rPr lang="en-GB" b="1" dirty="0" err="1">
                <a:latin typeface="Arial" panose="020B0604020202020204" pitchFamily="34" charset="0"/>
                <a:cs typeface="Arial" panose="020B0604020202020204" pitchFamily="34" charset="0"/>
              </a:rPr>
              <a:t>Mr.</a:t>
            </a:r>
            <a:r>
              <a:rPr lang="en-GB" b="1" dirty="0">
                <a:latin typeface="Arial" panose="020B0604020202020204" pitchFamily="34" charset="0"/>
                <a:cs typeface="Arial" panose="020B0604020202020204" pitchFamily="34" charset="0"/>
              </a:rPr>
              <a:t> Harrison would recommend him for a knighthood in return.</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This is a case where a charity tried to get donations on the basis that it could obtain knighthoods for the donors. An example of a contract with an illegal purpose.</a:t>
            </a:r>
          </a:p>
          <a:p>
            <a:pPr marL="0" indent="0">
              <a:buNone/>
            </a:pPr>
            <a:r>
              <a:rPr lang="en-GB" b="1" dirty="0">
                <a:latin typeface="Arial" panose="020B0604020202020204" pitchFamily="34" charset="0"/>
                <a:cs typeface="Arial" panose="020B0604020202020204" pitchFamily="34" charset="0"/>
              </a:rPr>
              <a:t> </a:t>
            </a:r>
          </a:p>
          <a:p>
            <a:r>
              <a:rPr lang="en-GB" b="1" dirty="0">
                <a:latin typeface="Arial" panose="020B0604020202020204" pitchFamily="34" charset="0"/>
                <a:cs typeface="Arial" panose="020B0604020202020204" pitchFamily="34" charset="0"/>
              </a:rPr>
              <a:t>In fact the consideration was illegal. Parkinson was unable to recover the money which he had donated in the expectation of receiving an honour, because this sort of activity could "corrupt public life".</a:t>
            </a:r>
            <a:br>
              <a:rPr lang="en-GB" dirty="0"/>
            </a:br>
            <a:r>
              <a:rPr lang="en-GB" dirty="0"/>
              <a:t> </a:t>
            </a:r>
          </a:p>
        </p:txBody>
      </p:sp>
    </p:spTree>
    <p:extLst>
      <p:ext uri="{BB962C8B-B14F-4D97-AF65-F5344CB8AC3E}">
        <p14:creationId xmlns:p14="http://schemas.microsoft.com/office/powerpoint/2010/main" val="895320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rgbClr val="002060"/>
                </a:solidFill>
                <a:latin typeface="Arial" panose="020B0604020202020204" pitchFamily="34" charset="0"/>
                <a:cs typeface="Arial" panose="020B0604020202020204" pitchFamily="34" charset="0"/>
              </a:rPr>
              <a:t>Illegal by Statute or Common Law</a:t>
            </a:r>
          </a:p>
        </p:txBody>
      </p:sp>
      <p:sp>
        <p:nvSpPr>
          <p:cNvPr id="3" name="Content Placeholder 2"/>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Contracts promoting sexual immorality</a:t>
            </a:r>
          </a:p>
        </p:txBody>
      </p:sp>
    </p:spTree>
    <p:extLst>
      <p:ext uri="{BB962C8B-B14F-4D97-AF65-F5344CB8AC3E}">
        <p14:creationId xmlns:p14="http://schemas.microsoft.com/office/powerpoint/2010/main" val="3281253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63" y="5815"/>
            <a:ext cx="8229600" cy="1143000"/>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Pearce v Brooks [1866] LR 1 Ex213</a:t>
            </a:r>
          </a:p>
        </p:txBody>
      </p:sp>
      <p:sp>
        <p:nvSpPr>
          <p:cNvPr id="3" name="Content Placeholder 2"/>
          <p:cNvSpPr>
            <a:spLocks noGrp="1"/>
          </p:cNvSpPr>
          <p:nvPr>
            <p:ph idx="1"/>
          </p:nvPr>
        </p:nvSpPr>
        <p:spPr>
          <a:xfrm>
            <a:off x="107504" y="1134583"/>
            <a:ext cx="8784976" cy="3917032"/>
          </a:xfrm>
        </p:spPr>
        <p:txBody>
          <a:bodyPr>
            <a:normAutofit fontScale="85000" lnSpcReduction="10000"/>
          </a:bodyPr>
          <a:lstStyle/>
          <a:p>
            <a:r>
              <a:rPr lang="en-GB" b="1" dirty="0">
                <a:latin typeface="Arial" panose="020B0604020202020204" pitchFamily="34" charset="0"/>
                <a:cs typeface="Arial" panose="020B0604020202020204" pitchFamily="34" charset="0"/>
              </a:rPr>
              <a:t>A contract under which the claimants supplied the defendant with an ornamental </a:t>
            </a:r>
            <a:r>
              <a:rPr lang="en-GB" b="1" dirty="0" err="1">
                <a:latin typeface="Arial" panose="020B0604020202020204" pitchFamily="34" charset="0"/>
                <a:cs typeface="Arial" panose="020B0604020202020204" pitchFamily="34" charset="0"/>
              </a:rPr>
              <a:t>broughman</a:t>
            </a:r>
            <a:r>
              <a:rPr lang="en-GB" b="1" dirty="0">
                <a:latin typeface="Arial" panose="020B0604020202020204" pitchFamily="34" charset="0"/>
                <a:cs typeface="Arial" panose="020B0604020202020204" pitchFamily="34" charset="0"/>
              </a:rPr>
              <a:t> (a type of carriage) which was to be paid for by instalments. </a:t>
            </a:r>
          </a:p>
          <a:p>
            <a:r>
              <a:rPr lang="en-GB" b="1" dirty="0">
                <a:latin typeface="Arial" panose="020B0604020202020204" pitchFamily="34" charset="0"/>
                <a:cs typeface="Arial" panose="020B0604020202020204" pitchFamily="34" charset="0"/>
              </a:rPr>
              <a:t>After one instalment has been paid, the </a:t>
            </a:r>
            <a:r>
              <a:rPr lang="en-GB" b="1" dirty="0" err="1">
                <a:latin typeface="Arial" panose="020B0604020202020204" pitchFamily="34" charset="0"/>
                <a:cs typeface="Arial" panose="020B0604020202020204" pitchFamily="34" charset="0"/>
              </a:rPr>
              <a:t>broughman</a:t>
            </a:r>
            <a:r>
              <a:rPr lang="en-GB" b="1" dirty="0">
                <a:latin typeface="Arial" panose="020B0604020202020204" pitchFamily="34" charset="0"/>
                <a:cs typeface="Arial" panose="020B0604020202020204" pitchFamily="34" charset="0"/>
              </a:rPr>
              <a:t> was returned in a damaged condition. </a:t>
            </a:r>
          </a:p>
          <a:p>
            <a:r>
              <a:rPr lang="en-GB" b="1" dirty="0">
                <a:latin typeface="Arial" panose="020B0604020202020204" pitchFamily="34" charset="0"/>
                <a:cs typeface="Arial" panose="020B0604020202020204" pitchFamily="34" charset="0"/>
              </a:rPr>
              <a:t>The claimants sued for £15 compensation which was payable under the agreement if the </a:t>
            </a:r>
            <a:r>
              <a:rPr lang="en-GB" b="1" dirty="0" err="1">
                <a:latin typeface="Arial" panose="020B0604020202020204" pitchFamily="34" charset="0"/>
                <a:cs typeface="Arial" panose="020B0604020202020204" pitchFamily="34" charset="0"/>
              </a:rPr>
              <a:t>broughman</a:t>
            </a:r>
            <a:r>
              <a:rPr lang="en-GB" b="1" dirty="0">
                <a:latin typeface="Arial" panose="020B0604020202020204" pitchFamily="34" charset="0"/>
                <a:cs typeface="Arial" panose="020B0604020202020204" pitchFamily="34" charset="0"/>
              </a:rPr>
              <a:t> was returned. The defendant, however, was a prostitute, and there was evidence that she intended to use the </a:t>
            </a:r>
            <a:r>
              <a:rPr lang="en-GB" b="1" dirty="0" err="1">
                <a:latin typeface="Arial" panose="020B0604020202020204" pitchFamily="34" charset="0"/>
                <a:cs typeface="Arial" panose="020B0604020202020204" pitchFamily="34" charset="0"/>
              </a:rPr>
              <a:t>broughman</a:t>
            </a:r>
            <a:r>
              <a:rPr lang="en-GB" b="1" dirty="0">
                <a:latin typeface="Arial" panose="020B0604020202020204" pitchFamily="34" charset="0"/>
                <a:cs typeface="Arial" panose="020B0604020202020204" pitchFamily="34" charset="0"/>
              </a:rPr>
              <a:t> to attract customers. Moreover, it seems that at least one partner in the claimant’s firm was aware of this. </a:t>
            </a:r>
          </a:p>
          <a:p>
            <a:r>
              <a:rPr lang="en-GB" b="1" dirty="0">
                <a:latin typeface="Arial" panose="020B0604020202020204" pitchFamily="34" charset="0"/>
                <a:cs typeface="Arial" panose="020B0604020202020204" pitchFamily="34" charset="0"/>
              </a:rPr>
              <a:t>On this basis, the court held that this would be an illegal contract, so that the claimants would be unable to recover either under the contract or for the damage. </a:t>
            </a:r>
          </a:p>
        </p:txBody>
      </p:sp>
    </p:spTree>
    <p:extLst>
      <p:ext uri="{BB962C8B-B14F-4D97-AF65-F5344CB8AC3E}">
        <p14:creationId xmlns:p14="http://schemas.microsoft.com/office/powerpoint/2010/main" val="2064553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805"/>
            <a:ext cx="8229600" cy="1143000"/>
          </a:xfrm>
        </p:spPr>
        <p:txBody>
          <a:bodyPr/>
          <a:lstStyle/>
          <a:p>
            <a:r>
              <a:rPr lang="en-GB" sz="4000" b="1" dirty="0">
                <a:solidFill>
                  <a:srgbClr val="002060"/>
                </a:solidFill>
                <a:latin typeface="Arial" panose="020B0604020202020204" pitchFamily="34" charset="0"/>
                <a:cs typeface="Arial" panose="020B0604020202020204" pitchFamily="34" charset="0"/>
              </a:rPr>
              <a:t>Illegal by Statute or Common Law</a:t>
            </a:r>
          </a:p>
        </p:txBody>
      </p:sp>
      <p:sp>
        <p:nvSpPr>
          <p:cNvPr id="3" name="Content Placeholder 2"/>
          <p:cNvSpPr>
            <a:spLocks noGrp="1"/>
          </p:cNvSpPr>
          <p:nvPr>
            <p:ph idx="1"/>
          </p:nvPr>
        </p:nvSpPr>
        <p:spPr>
          <a:xfrm>
            <a:off x="251520" y="1988840"/>
            <a:ext cx="8229600" cy="2332855"/>
          </a:xfrm>
        </p:spPr>
        <p:txBody>
          <a:bodyPr>
            <a:normAutofit/>
          </a:bodyPr>
          <a:lstStyle/>
          <a:p>
            <a:r>
              <a:rPr lang="en-GB" b="1" dirty="0">
                <a:latin typeface="Arial" panose="020B0604020202020204" pitchFamily="34" charset="0"/>
                <a:cs typeface="Arial" panose="020B0604020202020204" pitchFamily="34" charset="0"/>
              </a:rPr>
              <a:t>Contracts prejudicial to the administration of justice</a:t>
            </a:r>
          </a:p>
          <a:p>
            <a:pPr lvl="1"/>
            <a:r>
              <a:rPr lang="en-GB" b="1" dirty="0">
                <a:latin typeface="Arial" panose="020B0604020202020204" pitchFamily="34" charset="0"/>
                <a:cs typeface="Arial" panose="020B0604020202020204" pitchFamily="34" charset="0"/>
              </a:rPr>
              <a:t>An agreement not to hinder a bankrupt being discharged</a:t>
            </a:r>
          </a:p>
        </p:txBody>
      </p:sp>
    </p:spTree>
    <p:extLst>
      <p:ext uri="{BB962C8B-B14F-4D97-AF65-F5344CB8AC3E}">
        <p14:creationId xmlns:p14="http://schemas.microsoft.com/office/powerpoint/2010/main" val="2156665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360" y="116632"/>
            <a:ext cx="8229600" cy="1143000"/>
          </a:xfrm>
        </p:spPr>
        <p:txBody>
          <a:bodyPr/>
          <a:lstStyle/>
          <a:p>
            <a:r>
              <a:rPr lang="en-GB" sz="4000" b="1" dirty="0">
                <a:solidFill>
                  <a:srgbClr val="002060"/>
                </a:solidFill>
                <a:latin typeface="Arial" panose="020B0604020202020204" pitchFamily="34" charset="0"/>
                <a:cs typeface="Arial" panose="020B0604020202020204" pitchFamily="34" charset="0"/>
              </a:rPr>
              <a:t>Illegal by Statute or Common Law</a:t>
            </a:r>
          </a:p>
        </p:txBody>
      </p:sp>
      <p:sp>
        <p:nvSpPr>
          <p:cNvPr id="3" name="Content Placeholder 2"/>
          <p:cNvSpPr>
            <a:spLocks noGrp="1"/>
          </p:cNvSpPr>
          <p:nvPr>
            <p:ph idx="1"/>
          </p:nvPr>
        </p:nvSpPr>
        <p:spPr>
          <a:xfrm>
            <a:off x="251520" y="1470484"/>
            <a:ext cx="8435280" cy="3917032"/>
          </a:xfrm>
        </p:spPr>
        <p:txBody>
          <a:bodyPr>
            <a:normAutofit/>
          </a:bodyPr>
          <a:lstStyle/>
          <a:p>
            <a:r>
              <a:rPr lang="en-GB" b="1" dirty="0">
                <a:latin typeface="Arial" panose="020B0604020202020204" pitchFamily="34" charset="0"/>
                <a:cs typeface="Arial" panose="020B0604020202020204" pitchFamily="34" charset="0"/>
              </a:rPr>
              <a:t>Contracts prejudicial to public safety</a:t>
            </a:r>
          </a:p>
          <a:p>
            <a:pPr lvl="1"/>
            <a:r>
              <a:rPr lang="en-GB" b="1" dirty="0">
                <a:latin typeface="Arial" panose="020B0604020202020204" pitchFamily="34" charset="0"/>
                <a:cs typeface="Arial" panose="020B0604020202020204" pitchFamily="34" charset="0"/>
              </a:rPr>
              <a:t>Trading with the Enemy Act 1939</a:t>
            </a:r>
          </a:p>
          <a:p>
            <a:pPr lvl="1"/>
            <a:r>
              <a:rPr lang="en-GB" b="1" dirty="0">
                <a:latin typeface="Arial" panose="020B0604020202020204" pitchFamily="34" charset="0"/>
                <a:cs typeface="Arial" panose="020B0604020202020204" pitchFamily="34" charset="0"/>
              </a:rPr>
              <a:t>Doing an act which is illegal by the law of a friendly country</a:t>
            </a:r>
          </a:p>
        </p:txBody>
      </p:sp>
    </p:spTree>
    <p:extLst>
      <p:ext uri="{BB962C8B-B14F-4D97-AF65-F5344CB8AC3E}">
        <p14:creationId xmlns:p14="http://schemas.microsoft.com/office/powerpoint/2010/main" val="1255631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175"/>
            <a:ext cx="8229600" cy="1143000"/>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Foster v Driscoll [1929] KB 470</a:t>
            </a:r>
          </a:p>
        </p:txBody>
      </p:sp>
      <p:sp>
        <p:nvSpPr>
          <p:cNvPr id="3" name="Content Placeholder 2"/>
          <p:cNvSpPr>
            <a:spLocks noGrp="1"/>
          </p:cNvSpPr>
          <p:nvPr>
            <p:ph idx="1"/>
          </p:nvPr>
        </p:nvSpPr>
        <p:spPr>
          <a:xfrm>
            <a:off x="228600" y="1133825"/>
            <a:ext cx="8686800" cy="3917032"/>
          </a:xfrm>
        </p:spPr>
        <p:txBody>
          <a:bodyPr>
            <a:normAutofit fontScale="85000" lnSpcReduction="10000"/>
          </a:bodyPr>
          <a:lstStyle/>
          <a:p>
            <a:r>
              <a:rPr lang="en-GB" b="1" dirty="0">
                <a:latin typeface="Arial" panose="020B0604020202020204" pitchFamily="34" charset="0"/>
                <a:cs typeface="Arial" panose="020B0604020202020204" pitchFamily="34" charset="0"/>
              </a:rPr>
              <a:t>During the American prohibition, a group in England and Scotland planned to ship 7,500 cases of whisky to North America, and hoped to make extraordinary profits. </a:t>
            </a:r>
          </a:p>
          <a:p>
            <a:r>
              <a:rPr lang="en-GB" b="1" dirty="0">
                <a:latin typeface="Arial" panose="020B0604020202020204" pitchFamily="34" charset="0"/>
                <a:cs typeface="Arial" panose="020B0604020202020204" pitchFamily="34" charset="0"/>
              </a:rPr>
              <a:t>But they fell out and resorted to litigation between themselves.</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Held: </a:t>
            </a:r>
            <a:r>
              <a:rPr lang="en-GB" b="1" dirty="0" err="1">
                <a:latin typeface="Arial" panose="020B0604020202020204" pitchFamily="34" charset="0"/>
                <a:cs typeface="Arial" panose="020B0604020202020204" pitchFamily="34" charset="0"/>
              </a:rPr>
              <a:t>Sankey</a:t>
            </a:r>
            <a:r>
              <a:rPr lang="en-GB" b="1" dirty="0">
                <a:latin typeface="Arial" panose="020B0604020202020204" pitchFamily="34" charset="0"/>
                <a:cs typeface="Arial" panose="020B0604020202020204" pitchFamily="34" charset="0"/>
              </a:rPr>
              <a:t> LJ said: “An English contract should and will be held invalid on account of illegality if the real object and intention of the parties necessitates them joining in an endeavour to perform in a foreign and friendly country some act which is illegal by the law of such country notwithstanding the fact that there may be, in a certain event, alternative modes or places of performing which permit the contract to be performed legally.”</a:t>
            </a:r>
          </a:p>
        </p:txBody>
      </p:sp>
    </p:spTree>
    <p:extLst>
      <p:ext uri="{BB962C8B-B14F-4D97-AF65-F5344CB8AC3E}">
        <p14:creationId xmlns:p14="http://schemas.microsoft.com/office/powerpoint/2010/main" val="2285904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rgbClr val="002060"/>
                </a:solidFill>
                <a:latin typeface="Arial" panose="020B0604020202020204" pitchFamily="34" charset="0"/>
                <a:cs typeface="Arial" panose="020B0604020202020204" pitchFamily="34" charset="0"/>
              </a:rPr>
              <a:t>Illegal by Statute or Common Law</a:t>
            </a:r>
          </a:p>
        </p:txBody>
      </p:sp>
      <p:sp>
        <p:nvSpPr>
          <p:cNvPr id="3" name="Content Placeholder 2"/>
          <p:cNvSpPr>
            <a:spLocks noGrp="1"/>
          </p:cNvSpPr>
          <p:nvPr>
            <p:ph idx="1"/>
          </p:nvPr>
        </p:nvSpPr>
        <p:spPr>
          <a:xfrm>
            <a:off x="457200" y="1600201"/>
            <a:ext cx="8229600" cy="2476871"/>
          </a:xfrm>
        </p:spPr>
        <p:txBody>
          <a:bodyPr>
            <a:normAutofit/>
          </a:bodyPr>
          <a:lstStyle/>
          <a:p>
            <a:r>
              <a:rPr lang="en-GB" b="1" dirty="0">
                <a:latin typeface="Arial" panose="020B0604020202020204" pitchFamily="34" charset="0"/>
                <a:cs typeface="Arial" panose="020B0604020202020204" pitchFamily="34" charset="0"/>
              </a:rPr>
              <a:t>Other Contracts</a:t>
            </a:r>
          </a:p>
          <a:p>
            <a:pPr lvl="1"/>
            <a:r>
              <a:rPr lang="en-GB" b="1" dirty="0">
                <a:latin typeface="Arial" panose="020B0604020202020204" pitchFamily="34" charset="0"/>
                <a:cs typeface="Arial" panose="020B0604020202020204" pitchFamily="34" charset="0"/>
              </a:rPr>
              <a:t>Offend public policy</a:t>
            </a:r>
          </a:p>
          <a:p>
            <a:pPr lvl="1"/>
            <a:r>
              <a:rPr lang="en-GB" b="1" dirty="0">
                <a:latin typeface="Arial" panose="020B0604020202020204" pitchFamily="34" charset="0"/>
                <a:cs typeface="Arial" panose="020B0604020202020204" pitchFamily="34" charset="0"/>
              </a:rPr>
              <a:t>Defraud the Inland Revenue</a:t>
            </a:r>
          </a:p>
        </p:txBody>
      </p:sp>
      <p:pic>
        <p:nvPicPr>
          <p:cNvPr id="20484" name="Picture 4" descr="Self Assessment customers warned about scammers posing as HMRC | Action  Fraud">
            <a:extLst>
              <a:ext uri="{FF2B5EF4-FFF2-40B4-BE49-F238E27FC236}">
                <a16:creationId xmlns:a16="http://schemas.microsoft.com/office/drawing/2014/main" id="{BF509383-9F12-4607-9FDC-6E647F244C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2067110"/>
            <a:ext cx="3888432" cy="2009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51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7"/>
            <a:ext cx="8229600" cy="1143000"/>
          </a:xfrm>
        </p:spPr>
        <p:txBody>
          <a:bodyPr/>
          <a:lstStyle/>
          <a:p>
            <a:r>
              <a:rPr lang="en-GB" sz="4000" b="1" dirty="0">
                <a:solidFill>
                  <a:srgbClr val="002060"/>
                </a:solidFill>
                <a:latin typeface="Arial" panose="020B0604020202020204" pitchFamily="34" charset="0"/>
                <a:cs typeface="Arial" panose="020B0604020202020204" pitchFamily="34" charset="0"/>
              </a:rPr>
              <a:t>Illegal by Statute or Common Law</a:t>
            </a:r>
          </a:p>
        </p:txBody>
      </p:sp>
      <p:sp>
        <p:nvSpPr>
          <p:cNvPr id="3" name="Content Placeholder 2"/>
          <p:cNvSpPr>
            <a:spLocks noGrp="1"/>
          </p:cNvSpPr>
          <p:nvPr>
            <p:ph idx="1"/>
          </p:nvPr>
        </p:nvSpPr>
        <p:spPr>
          <a:xfrm>
            <a:off x="457200" y="1600201"/>
            <a:ext cx="8229600" cy="1828799"/>
          </a:xfrm>
        </p:spPr>
        <p:txBody>
          <a:bodyPr>
            <a:normAutofit/>
          </a:bodyPr>
          <a:lstStyle/>
          <a:p>
            <a:r>
              <a:rPr lang="en-GB" b="1" dirty="0">
                <a:latin typeface="Arial" panose="020B0604020202020204" pitchFamily="34" charset="0"/>
                <a:cs typeface="Arial" panose="020B0604020202020204" pitchFamily="34" charset="0"/>
              </a:rPr>
              <a:t>Unlawful manner of performance</a:t>
            </a:r>
          </a:p>
          <a:p>
            <a:pPr lvl="1"/>
            <a:r>
              <a:rPr lang="en-GB" b="1" dirty="0">
                <a:latin typeface="Arial" panose="020B0604020202020204" pitchFamily="34" charset="0"/>
                <a:cs typeface="Arial" panose="020B0604020202020204" pitchFamily="34" charset="0"/>
              </a:rPr>
              <a:t>The contract is legal but how it is carried out is not</a:t>
            </a:r>
          </a:p>
        </p:txBody>
      </p:sp>
    </p:spTree>
    <p:extLst>
      <p:ext uri="{BB962C8B-B14F-4D97-AF65-F5344CB8AC3E}">
        <p14:creationId xmlns:p14="http://schemas.microsoft.com/office/powerpoint/2010/main" val="2493824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15"/>
            <a:ext cx="8229600" cy="1143000"/>
          </a:xfrm>
        </p:spPr>
        <p:txBody>
          <a:bodyPr>
            <a:normAutofit/>
          </a:bodyPr>
          <a:lstStyle/>
          <a:p>
            <a:r>
              <a:rPr lang="en-GB" b="1" dirty="0" err="1">
                <a:solidFill>
                  <a:srgbClr val="002060"/>
                </a:solidFill>
                <a:latin typeface="Arial" panose="020B0604020202020204" pitchFamily="34" charset="0"/>
                <a:cs typeface="Arial" panose="020B0604020202020204" pitchFamily="34" charset="0"/>
              </a:rPr>
              <a:t>Archbolds</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Freitage</a:t>
            </a:r>
            <a:r>
              <a:rPr lang="en-GB" b="1" dirty="0">
                <a:solidFill>
                  <a:srgbClr val="002060"/>
                </a:solidFill>
                <a:latin typeface="Arial" panose="020B0604020202020204" pitchFamily="34" charset="0"/>
                <a:cs typeface="Arial" panose="020B0604020202020204" pitchFamily="34" charset="0"/>
              </a:rPr>
              <a:t>) Ltd v </a:t>
            </a:r>
            <a:r>
              <a:rPr lang="en-GB" b="1" dirty="0" err="1">
                <a:solidFill>
                  <a:srgbClr val="002060"/>
                </a:solidFill>
                <a:latin typeface="Arial" panose="020B0604020202020204" pitchFamily="34" charset="0"/>
                <a:cs typeface="Arial" panose="020B0604020202020204" pitchFamily="34" charset="0"/>
              </a:rPr>
              <a:t>Spanglett</a:t>
            </a:r>
            <a:r>
              <a:rPr lang="en-GB" b="1" dirty="0">
                <a:solidFill>
                  <a:srgbClr val="002060"/>
                </a:solidFill>
                <a:latin typeface="Arial" panose="020B0604020202020204" pitchFamily="34" charset="0"/>
                <a:cs typeface="Arial" panose="020B0604020202020204" pitchFamily="34" charset="0"/>
              </a:rPr>
              <a:t> Ltd [1961] All ER 417</a:t>
            </a:r>
          </a:p>
        </p:txBody>
      </p:sp>
      <p:sp>
        <p:nvSpPr>
          <p:cNvPr id="3" name="Content Placeholder 2"/>
          <p:cNvSpPr>
            <a:spLocks noGrp="1"/>
          </p:cNvSpPr>
          <p:nvPr>
            <p:ph idx="1"/>
          </p:nvPr>
        </p:nvSpPr>
        <p:spPr>
          <a:xfrm>
            <a:off x="457200" y="1268760"/>
            <a:ext cx="8229600" cy="3917032"/>
          </a:xfrm>
        </p:spPr>
        <p:txBody>
          <a:bodyPr>
            <a:normAutofit fontScale="85000" lnSpcReduction="10000"/>
          </a:bodyPr>
          <a:lstStyle/>
          <a:p>
            <a:r>
              <a:rPr lang="en-GB" b="1" dirty="0">
                <a:effectLst/>
                <a:latin typeface="Arial" panose="020B0604020202020204" pitchFamily="34" charset="0"/>
                <a:cs typeface="Arial" panose="020B0604020202020204" pitchFamily="34" charset="0"/>
              </a:rPr>
              <a:t>S contracted to carry whisky belonging to A in a van which was not licensed to carry goods which did not belong to him. </a:t>
            </a:r>
          </a:p>
          <a:p>
            <a:r>
              <a:rPr lang="en-GB" b="1" dirty="0">
                <a:effectLst/>
                <a:latin typeface="Arial" panose="020B0604020202020204" pitchFamily="34" charset="0"/>
                <a:cs typeface="Arial" panose="020B0604020202020204" pitchFamily="34" charset="0"/>
              </a:rPr>
              <a:t>In carrying the whisky S therefore committed a criminal offence. The whisky was stolen on the journey and A sued for damages. </a:t>
            </a:r>
          </a:p>
          <a:p>
            <a:r>
              <a:rPr lang="en-GB" b="1" dirty="0">
                <a:effectLst/>
                <a:latin typeface="Arial" panose="020B0604020202020204" pitchFamily="34" charset="0"/>
                <a:cs typeface="Arial" panose="020B0604020202020204" pitchFamily="34" charset="0"/>
              </a:rPr>
              <a:t>S pleaded the illegality as his defence.</a:t>
            </a:r>
          </a:p>
          <a:p>
            <a:pPr marL="0" indent="0">
              <a:buNone/>
            </a:pPr>
            <a:endParaRPr lang="en-GB" b="1" dirty="0">
              <a:effectLst/>
              <a:latin typeface="Arial" panose="020B0604020202020204" pitchFamily="34" charset="0"/>
              <a:cs typeface="Arial" panose="020B0604020202020204" pitchFamily="34" charset="0"/>
            </a:endParaRPr>
          </a:p>
          <a:p>
            <a:r>
              <a:rPr lang="en-GB" b="1" i="1" dirty="0">
                <a:effectLst/>
                <a:latin typeface="Arial" panose="020B0604020202020204" pitchFamily="34" charset="0"/>
                <a:cs typeface="Arial" panose="020B0604020202020204" pitchFamily="34" charset="0"/>
              </a:rPr>
              <a:t>Held: </a:t>
            </a:r>
            <a:r>
              <a:rPr lang="en-GB" b="1" dirty="0">
                <a:effectLst/>
                <a:latin typeface="Arial" panose="020B0604020202020204" pitchFamily="34" charset="0"/>
                <a:cs typeface="Arial" panose="020B0604020202020204" pitchFamily="34" charset="0"/>
              </a:rPr>
              <a:t>the defence failed because:</a:t>
            </a:r>
          </a:p>
          <a:p>
            <a:r>
              <a:rPr lang="en-GB" b="1" dirty="0">
                <a:effectLst/>
                <a:latin typeface="Arial" panose="020B0604020202020204" pitchFamily="34" charset="0"/>
                <a:cs typeface="Arial" panose="020B0604020202020204" pitchFamily="34" charset="0"/>
              </a:rPr>
              <a:t>(a)      the statute in question did not prohibit the contract expressly or by implication; and</a:t>
            </a:r>
          </a:p>
          <a:p>
            <a:r>
              <a:rPr lang="en-GB" b="1" dirty="0">
                <a:effectLst/>
                <a:latin typeface="Arial" panose="020B0604020202020204" pitchFamily="34" charset="0"/>
                <a:cs typeface="Arial" panose="020B0604020202020204" pitchFamily="34" charset="0"/>
              </a:rPr>
              <a:t>(b)      A did not know that S did not have the correct licence.</a:t>
            </a:r>
          </a:p>
          <a:p>
            <a:endParaRPr lang="en-GB" dirty="0"/>
          </a:p>
        </p:txBody>
      </p:sp>
    </p:spTree>
    <p:extLst>
      <p:ext uri="{BB962C8B-B14F-4D97-AF65-F5344CB8AC3E}">
        <p14:creationId xmlns:p14="http://schemas.microsoft.com/office/powerpoint/2010/main" val="3023444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rgbClr val="002060"/>
                </a:solidFill>
                <a:latin typeface="Arial" panose="020B0604020202020204" pitchFamily="34" charset="0"/>
                <a:cs typeface="Arial" panose="020B0604020202020204" pitchFamily="34" charset="0"/>
              </a:rPr>
              <a:t>Void on grounds of public policy</a:t>
            </a:r>
          </a:p>
        </p:txBody>
      </p:sp>
      <p:sp>
        <p:nvSpPr>
          <p:cNvPr id="3" name="Content Placeholder 2"/>
          <p:cNvSpPr>
            <a:spLocks noGrp="1"/>
          </p:cNvSpPr>
          <p:nvPr>
            <p:ph idx="1"/>
          </p:nvPr>
        </p:nvSpPr>
        <p:spPr/>
        <p:txBody>
          <a:bodyPr/>
          <a:lstStyle/>
          <a:p>
            <a:r>
              <a:rPr lang="en-GB" b="1" dirty="0">
                <a:latin typeface="Arial" panose="020B0604020202020204" pitchFamily="34" charset="0"/>
                <a:cs typeface="Arial" panose="020B0604020202020204" pitchFamily="34" charset="0"/>
              </a:rPr>
              <a:t>Contracts which oust the jurisdiction of the Courts</a:t>
            </a:r>
          </a:p>
          <a:p>
            <a:pPr lvl="1"/>
            <a:r>
              <a:rPr lang="en-GB" b="1" dirty="0">
                <a:latin typeface="Arial" panose="020B0604020202020204" pitchFamily="34" charset="0"/>
                <a:cs typeface="Arial" panose="020B0604020202020204" pitchFamily="34" charset="0"/>
              </a:rPr>
              <a:t>A contract limiting the jurisdiction of the Court for example a pre-</a:t>
            </a:r>
            <a:r>
              <a:rPr lang="en-GB" b="1" dirty="0" err="1">
                <a:latin typeface="Arial" panose="020B0604020202020204" pitchFamily="34" charset="0"/>
                <a:cs typeface="Arial" panose="020B0604020202020204" pitchFamily="34" charset="0"/>
              </a:rPr>
              <a:t>nuptual</a:t>
            </a:r>
            <a:r>
              <a:rPr lang="en-GB" b="1" dirty="0">
                <a:latin typeface="Arial" panose="020B0604020202020204" pitchFamily="34" charset="0"/>
                <a:cs typeface="Arial" panose="020B0604020202020204" pitchFamily="34" charset="0"/>
              </a:rPr>
              <a:t> agreement</a:t>
            </a:r>
          </a:p>
        </p:txBody>
      </p:sp>
    </p:spTree>
    <p:extLst>
      <p:ext uri="{BB962C8B-B14F-4D97-AF65-F5344CB8AC3E}">
        <p14:creationId xmlns:p14="http://schemas.microsoft.com/office/powerpoint/2010/main" val="1939576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a:bodyPr>
          <a:lstStyle/>
          <a:p>
            <a:r>
              <a:rPr lang="en-GB" sz="2800" b="1" dirty="0" err="1">
                <a:solidFill>
                  <a:srgbClr val="002060"/>
                </a:solidFill>
                <a:latin typeface="Arial" panose="020B0604020202020204" pitchFamily="34" charset="0"/>
                <a:cs typeface="Arial" panose="020B0604020202020204" pitchFamily="34" charset="0"/>
              </a:rPr>
              <a:t>Crossley</a:t>
            </a:r>
            <a:r>
              <a:rPr lang="en-GB" sz="2800" b="1" dirty="0">
                <a:solidFill>
                  <a:srgbClr val="002060"/>
                </a:solidFill>
                <a:latin typeface="Arial" panose="020B0604020202020204" pitchFamily="34" charset="0"/>
                <a:cs typeface="Arial" panose="020B0604020202020204" pitchFamily="34" charset="0"/>
              </a:rPr>
              <a:t> v </a:t>
            </a:r>
            <a:r>
              <a:rPr lang="en-GB" sz="2800" b="1" dirty="0" err="1">
                <a:solidFill>
                  <a:srgbClr val="002060"/>
                </a:solidFill>
                <a:latin typeface="Arial" panose="020B0604020202020204" pitchFamily="34" charset="0"/>
                <a:cs typeface="Arial" panose="020B0604020202020204" pitchFamily="34" charset="0"/>
              </a:rPr>
              <a:t>Crossley</a:t>
            </a:r>
            <a:r>
              <a:rPr lang="en-GB" sz="2800" b="1" dirty="0">
                <a:solidFill>
                  <a:srgbClr val="002060"/>
                </a:solidFill>
                <a:latin typeface="Arial" panose="020B0604020202020204" pitchFamily="34" charset="0"/>
                <a:cs typeface="Arial" panose="020B0604020202020204" pitchFamily="34" charset="0"/>
              </a:rPr>
              <a:t> [2007] EWCA </a:t>
            </a:r>
            <a:r>
              <a:rPr lang="en-GB" sz="2800" b="1" dirty="0" err="1">
                <a:solidFill>
                  <a:srgbClr val="002060"/>
                </a:solidFill>
                <a:latin typeface="Arial" panose="020B0604020202020204" pitchFamily="34" charset="0"/>
                <a:cs typeface="Arial" panose="020B0604020202020204" pitchFamily="34" charset="0"/>
              </a:rPr>
              <a:t>Civ</a:t>
            </a:r>
            <a:r>
              <a:rPr lang="en-GB" sz="2800" b="1" dirty="0">
                <a:solidFill>
                  <a:srgbClr val="002060"/>
                </a:solidFill>
                <a:latin typeface="Arial" panose="020B0604020202020204" pitchFamily="34" charset="0"/>
                <a:cs typeface="Arial" panose="020B0604020202020204" pitchFamily="34" charset="0"/>
              </a:rPr>
              <a:t> 1491 and</a:t>
            </a:r>
            <a:br>
              <a:rPr lang="en-GB" sz="2800" b="1" dirty="0">
                <a:solidFill>
                  <a:srgbClr val="002060"/>
                </a:solidFill>
                <a:latin typeface="Arial" panose="020B0604020202020204" pitchFamily="34" charset="0"/>
                <a:cs typeface="Arial" panose="020B0604020202020204" pitchFamily="34" charset="0"/>
              </a:rPr>
            </a:br>
            <a:r>
              <a:rPr lang="en-GB" sz="2800" b="1" dirty="0">
                <a:solidFill>
                  <a:srgbClr val="002060"/>
                </a:solidFill>
                <a:latin typeface="Arial" panose="020B0604020202020204" pitchFamily="34" charset="0"/>
                <a:cs typeface="Arial" panose="020B0604020202020204" pitchFamily="34" charset="0"/>
              </a:rPr>
              <a:t>[2008] 1 FLR 1467</a:t>
            </a:r>
          </a:p>
        </p:txBody>
      </p:sp>
      <p:sp>
        <p:nvSpPr>
          <p:cNvPr id="3" name="Content Placeholder 2"/>
          <p:cNvSpPr>
            <a:spLocks noGrp="1"/>
          </p:cNvSpPr>
          <p:nvPr>
            <p:ph idx="1"/>
          </p:nvPr>
        </p:nvSpPr>
        <p:spPr/>
        <p:txBody>
          <a:bodyPr>
            <a:normAutofit/>
          </a:bodyPr>
          <a:lstStyle/>
          <a:p>
            <a:r>
              <a:rPr lang="en-GB" dirty="0">
                <a:effectLst/>
                <a:latin typeface="Arial" panose="020B0604020202020204" pitchFamily="34" charset="0"/>
                <a:cs typeface="Arial" panose="020B0604020202020204" pitchFamily="34" charset="0"/>
              </a:rPr>
              <a:t>Go to</a:t>
            </a:r>
            <a:r>
              <a:rPr lang="en-GB" dirty="0">
                <a:effectLst/>
              </a:rPr>
              <a:t> </a:t>
            </a:r>
            <a:r>
              <a:rPr lang="en-GB" dirty="0">
                <a:effectLst/>
                <a:hlinkClick r:id="rId2"/>
              </a:rPr>
              <a:t>http://www.familylawweek.co.uk/site.aspx?i=ed24924</a:t>
            </a:r>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229033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rgbClr val="002060"/>
                </a:solidFill>
                <a:latin typeface="Arial" panose="020B0604020202020204" pitchFamily="34" charset="0"/>
                <a:cs typeface="Arial" panose="020B0604020202020204" pitchFamily="34" charset="0"/>
              </a:rPr>
              <a:t>Void on grounds of public policy</a:t>
            </a:r>
          </a:p>
        </p:txBody>
      </p:sp>
      <p:sp>
        <p:nvSpPr>
          <p:cNvPr id="3" name="Content Placeholder 2"/>
          <p:cNvSpPr>
            <a:spLocks noGrp="1"/>
          </p:cNvSpPr>
          <p:nvPr>
            <p:ph idx="1"/>
          </p:nvPr>
        </p:nvSpPr>
        <p:spPr/>
        <p:txBody>
          <a:bodyPr/>
          <a:lstStyle/>
          <a:p>
            <a:r>
              <a:rPr lang="en-GB" b="1" dirty="0">
                <a:latin typeface="Arial" panose="020B0604020202020204" pitchFamily="34" charset="0"/>
                <a:cs typeface="Arial" panose="020B0604020202020204" pitchFamily="34" charset="0"/>
              </a:rPr>
              <a:t>Contracts prejudicial to the status of marriage</a:t>
            </a:r>
          </a:p>
          <a:p>
            <a:pPr lvl="1"/>
            <a:r>
              <a:rPr lang="en-GB" b="1" dirty="0">
                <a:latin typeface="Arial" panose="020B0604020202020204" pitchFamily="34" charset="0"/>
                <a:cs typeface="Arial" panose="020B0604020202020204" pitchFamily="34" charset="0"/>
              </a:rPr>
              <a:t>A contract restraining someone from marrying is void</a:t>
            </a:r>
          </a:p>
          <a:p>
            <a:pPr lvl="1"/>
            <a:r>
              <a:rPr lang="en-GB" b="1" dirty="0">
                <a:latin typeface="Arial" panose="020B0604020202020204" pitchFamily="34" charset="0"/>
                <a:cs typeface="Arial" panose="020B0604020202020204" pitchFamily="34" charset="0"/>
              </a:rPr>
              <a:t>A contract brokering a marriage is void</a:t>
            </a:r>
          </a:p>
          <a:p>
            <a:pPr lvl="1"/>
            <a:endParaRPr lang="en-GB" dirty="0"/>
          </a:p>
          <a:p>
            <a:pPr marL="457200" lvl="1" indent="0">
              <a:buNone/>
            </a:pPr>
            <a:endParaRPr lang="en-GB" dirty="0"/>
          </a:p>
        </p:txBody>
      </p:sp>
    </p:spTree>
    <p:extLst>
      <p:ext uri="{BB962C8B-B14F-4D97-AF65-F5344CB8AC3E}">
        <p14:creationId xmlns:p14="http://schemas.microsoft.com/office/powerpoint/2010/main" val="1149598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rgbClr val="002060"/>
                </a:solidFill>
                <a:latin typeface="Arial" panose="020B0604020202020204" pitchFamily="34" charset="0"/>
                <a:cs typeface="Arial" panose="020B0604020202020204" pitchFamily="34" charset="0"/>
              </a:rPr>
              <a:t>Void on grounds of public policy</a:t>
            </a:r>
          </a:p>
        </p:txBody>
      </p:sp>
      <p:sp>
        <p:nvSpPr>
          <p:cNvPr id="3" name="Content Placeholder 2"/>
          <p:cNvSpPr>
            <a:spLocks noGrp="1"/>
          </p:cNvSpPr>
          <p:nvPr>
            <p:ph idx="1"/>
          </p:nvPr>
        </p:nvSpPr>
        <p:spPr/>
        <p:txBody>
          <a:bodyPr/>
          <a:lstStyle/>
          <a:p>
            <a:r>
              <a:rPr lang="en-GB" b="1" dirty="0">
                <a:latin typeface="Arial" panose="020B0604020202020204" pitchFamily="34" charset="0"/>
                <a:cs typeface="Arial" panose="020B0604020202020204" pitchFamily="34" charset="0"/>
              </a:rPr>
              <a:t>Contracts in restraint of trade</a:t>
            </a:r>
          </a:p>
          <a:p>
            <a:pPr lvl="1"/>
            <a:endParaRPr lang="en-GB" dirty="0"/>
          </a:p>
          <a:p>
            <a:pPr marL="457200" lvl="1" indent="0">
              <a:buNone/>
            </a:pPr>
            <a:endParaRPr lang="en-GB" dirty="0"/>
          </a:p>
        </p:txBody>
      </p:sp>
    </p:spTree>
    <p:extLst>
      <p:ext uri="{BB962C8B-B14F-4D97-AF65-F5344CB8AC3E}">
        <p14:creationId xmlns:p14="http://schemas.microsoft.com/office/powerpoint/2010/main" val="9879064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r>
              <a:rPr lang="en-GB" sz="3600" b="1" dirty="0">
                <a:solidFill>
                  <a:srgbClr val="002060"/>
                </a:solidFill>
                <a:latin typeface="Arial" panose="020B0604020202020204" pitchFamily="34" charset="0"/>
                <a:cs typeface="Arial" panose="020B0604020202020204" pitchFamily="34" charset="0"/>
              </a:rPr>
              <a:t>Dyer's case (1414) 2 Hen. V, fol. 5, pl. 26 </a:t>
            </a:r>
          </a:p>
        </p:txBody>
      </p:sp>
      <p:sp>
        <p:nvSpPr>
          <p:cNvPr id="3" name="Content Placeholder 2"/>
          <p:cNvSpPr>
            <a:spLocks noGrp="1"/>
          </p:cNvSpPr>
          <p:nvPr>
            <p:ph idx="1"/>
          </p:nvPr>
        </p:nvSpPr>
        <p:spPr>
          <a:xfrm>
            <a:off x="179512" y="1268760"/>
            <a:ext cx="8229600" cy="3917032"/>
          </a:xfrm>
        </p:spPr>
        <p:txBody>
          <a:bodyPr>
            <a:normAutofit fontScale="92500" lnSpcReduction="20000"/>
          </a:bodyPr>
          <a:lstStyle/>
          <a:p>
            <a:r>
              <a:rPr lang="en-GB" b="1" dirty="0">
                <a:latin typeface="Arial" panose="020B0604020202020204" pitchFamily="34" charset="0"/>
                <a:cs typeface="Arial" panose="020B0604020202020204" pitchFamily="34" charset="0"/>
              </a:rPr>
              <a:t>Mr John Dyer had given a promise to not exercise his trade in the same town as the plaintiff for six months but the plaintiff had promised nothing in return. The plaintiff had not bothered to attend court for the hearing.</a:t>
            </a:r>
          </a:p>
          <a:p>
            <a:r>
              <a:rPr lang="en-GB" b="1" dirty="0">
                <a:latin typeface="Arial" panose="020B0604020202020204" pitchFamily="34" charset="0"/>
                <a:cs typeface="Arial" panose="020B0604020202020204" pitchFamily="34" charset="0"/>
              </a:rPr>
              <a:t>On hearing the plaintiff's attempt to enforce this restraint, Hull J exclaimed,</a:t>
            </a:r>
          </a:p>
          <a:p>
            <a:pPr marL="800100" lvl="2" indent="0">
              <a:buNone/>
            </a:pPr>
            <a:endParaRPr lang="en-GB" b="1" dirty="0">
              <a:effectLst/>
              <a:latin typeface="Arial" panose="020B0604020202020204" pitchFamily="34" charset="0"/>
              <a:cs typeface="Arial" panose="020B0604020202020204" pitchFamily="34" charset="0"/>
            </a:endParaRPr>
          </a:p>
          <a:p>
            <a:pPr marL="800100" lvl="2" indent="0">
              <a:buNone/>
            </a:pPr>
            <a:r>
              <a:rPr lang="en-GB" b="1" dirty="0">
                <a:effectLst/>
                <a:latin typeface="Arial" panose="020B0604020202020204" pitchFamily="34" charset="0"/>
                <a:cs typeface="Arial" panose="020B0604020202020204" pitchFamily="34" charset="0"/>
              </a:rPr>
              <a:t>‘A ma intent </a:t>
            </a:r>
            <a:r>
              <a:rPr lang="en-GB" b="1" dirty="0" err="1">
                <a:effectLst/>
                <a:latin typeface="Arial" panose="020B0604020202020204" pitchFamily="34" charset="0"/>
                <a:cs typeface="Arial" panose="020B0604020202020204" pitchFamily="34" charset="0"/>
              </a:rPr>
              <a:t>vous</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purres</a:t>
            </a:r>
            <a:r>
              <a:rPr lang="en-GB" b="1" dirty="0">
                <a:effectLst/>
                <a:latin typeface="Arial" panose="020B0604020202020204" pitchFamily="34" charset="0"/>
                <a:cs typeface="Arial" panose="020B0604020202020204" pitchFamily="34" charset="0"/>
              </a:rPr>
              <a:t> avec </a:t>
            </a:r>
            <a:r>
              <a:rPr lang="en-GB" b="1" dirty="0" err="1">
                <a:effectLst/>
                <a:latin typeface="Arial" panose="020B0604020202020204" pitchFamily="34" charset="0"/>
                <a:cs typeface="Arial" panose="020B0604020202020204" pitchFamily="34" charset="0"/>
              </a:rPr>
              <a:t>demurre</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sur</a:t>
            </a:r>
            <a:r>
              <a:rPr lang="en-GB" b="1" dirty="0">
                <a:effectLst/>
                <a:latin typeface="Arial" panose="020B0604020202020204" pitchFamily="34" charset="0"/>
                <a:cs typeface="Arial" panose="020B0604020202020204" pitchFamily="34" charset="0"/>
              </a:rPr>
              <a:t> ley </a:t>
            </a:r>
            <a:r>
              <a:rPr lang="en-GB" b="1" dirty="0" err="1">
                <a:effectLst/>
                <a:latin typeface="Arial" panose="020B0604020202020204" pitchFamily="34" charset="0"/>
                <a:cs typeface="Arial" panose="020B0604020202020204" pitchFamily="34" charset="0"/>
              </a:rPr>
              <a:t>que</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l'obligation</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est</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voide</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ce</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que</a:t>
            </a:r>
            <a:r>
              <a:rPr lang="en-GB" b="1" dirty="0">
                <a:effectLst/>
                <a:latin typeface="Arial" panose="020B0604020202020204" pitchFamily="34" charset="0"/>
                <a:cs typeface="Arial" panose="020B0604020202020204" pitchFamily="34" charset="0"/>
              </a:rPr>
              <a:t> le condition </a:t>
            </a:r>
            <a:r>
              <a:rPr lang="en-GB" b="1" dirty="0" err="1">
                <a:effectLst/>
                <a:latin typeface="Arial" panose="020B0604020202020204" pitchFamily="34" charset="0"/>
                <a:cs typeface="Arial" panose="020B0604020202020204" pitchFamily="34" charset="0"/>
              </a:rPr>
              <a:t>est</a:t>
            </a:r>
            <a:r>
              <a:rPr lang="en-GB" b="1" dirty="0">
                <a:effectLst/>
                <a:latin typeface="Arial" panose="020B0604020202020204" pitchFamily="34" charset="0"/>
                <a:cs typeface="Arial" panose="020B0604020202020204" pitchFamily="34" charset="0"/>
              </a:rPr>
              <a:t> encounter common ley et per </a:t>
            </a:r>
            <a:r>
              <a:rPr lang="en-GB" b="1" dirty="0" err="1">
                <a:effectLst/>
                <a:latin typeface="Arial" panose="020B0604020202020204" pitchFamily="34" charset="0"/>
                <a:cs typeface="Arial" panose="020B0604020202020204" pitchFamily="34" charset="0"/>
              </a:rPr>
              <a:t>Dieu</a:t>
            </a:r>
            <a:r>
              <a:rPr lang="en-GB" b="1" dirty="0">
                <a:effectLst/>
                <a:latin typeface="Arial" panose="020B0604020202020204" pitchFamily="34" charset="0"/>
                <a:cs typeface="Arial" panose="020B0604020202020204" pitchFamily="34" charset="0"/>
              </a:rPr>
              <a:t> se le plaintiff </a:t>
            </a:r>
            <a:r>
              <a:rPr lang="en-GB" b="1" dirty="0" err="1">
                <a:effectLst/>
                <a:latin typeface="Arial" panose="020B0604020202020204" pitchFamily="34" charset="0"/>
                <a:cs typeface="Arial" panose="020B0604020202020204" pitchFamily="34" charset="0"/>
              </a:rPr>
              <a:t>fuit</a:t>
            </a:r>
            <a:r>
              <a:rPr lang="en-GB" b="1" dirty="0">
                <a:effectLst/>
                <a:latin typeface="Arial" panose="020B0604020202020204" pitchFamily="34" charset="0"/>
                <a:cs typeface="Arial" panose="020B0604020202020204" pitchFamily="34" charset="0"/>
              </a:rPr>
              <a:t> icy </a:t>
            </a:r>
            <a:r>
              <a:rPr lang="en-GB" b="1" dirty="0" err="1">
                <a:effectLst/>
                <a:latin typeface="Arial" panose="020B0604020202020204" pitchFamily="34" charset="0"/>
                <a:cs typeface="Arial" panose="020B0604020202020204" pitchFamily="34" charset="0"/>
              </a:rPr>
              <a:t>il</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irra</a:t>
            </a:r>
            <a:r>
              <a:rPr lang="en-GB" b="1" dirty="0">
                <a:effectLst/>
                <a:latin typeface="Arial" panose="020B0604020202020204" pitchFamily="34" charset="0"/>
                <a:cs typeface="Arial" panose="020B0604020202020204" pitchFamily="34" charset="0"/>
              </a:rPr>
              <a:t> al prison </a:t>
            </a:r>
            <a:r>
              <a:rPr lang="en-GB" b="1" dirty="0" err="1">
                <a:effectLst/>
                <a:latin typeface="Arial" panose="020B0604020202020204" pitchFamily="34" charset="0"/>
                <a:cs typeface="Arial" panose="020B0604020202020204" pitchFamily="34" charset="0"/>
              </a:rPr>
              <a:t>tanque</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il</a:t>
            </a:r>
            <a:r>
              <a:rPr lang="en-GB" b="1" dirty="0">
                <a:effectLst/>
                <a:latin typeface="Arial" panose="020B0604020202020204" pitchFamily="34" charset="0"/>
                <a:cs typeface="Arial" panose="020B0604020202020204" pitchFamily="34" charset="0"/>
              </a:rPr>
              <a:t> </a:t>
            </a:r>
            <a:r>
              <a:rPr lang="en-GB" b="1" dirty="0" err="1">
                <a:effectLst/>
                <a:latin typeface="Arial" panose="020B0604020202020204" pitchFamily="34" charset="0"/>
                <a:cs typeface="Arial" panose="020B0604020202020204" pitchFamily="34" charset="0"/>
              </a:rPr>
              <a:t>ust</a:t>
            </a:r>
            <a:r>
              <a:rPr lang="en-GB" b="1" dirty="0">
                <a:effectLst/>
                <a:latin typeface="Arial" panose="020B0604020202020204" pitchFamily="34" charset="0"/>
                <a:cs typeface="Arial" panose="020B0604020202020204" pitchFamily="34" charset="0"/>
              </a:rPr>
              <a:t> fait fine au Roy’</a:t>
            </a:r>
          </a:p>
          <a:p>
            <a:pPr marL="800100" lvl="2" indent="0">
              <a:buNone/>
            </a:pPr>
            <a:endParaRPr lang="en-GB" b="1" dirty="0">
              <a:effectLst/>
              <a:latin typeface="Arial" panose="020B0604020202020204" pitchFamily="34" charset="0"/>
              <a:cs typeface="Arial" panose="020B0604020202020204" pitchFamily="34" charset="0"/>
            </a:endParaRPr>
          </a:p>
          <a:p>
            <a:pPr marL="800100" lvl="2" indent="0">
              <a:buNone/>
            </a:pPr>
            <a:r>
              <a:rPr lang="en-GB" b="1" dirty="0">
                <a:effectLst/>
                <a:latin typeface="Arial" panose="020B0604020202020204" pitchFamily="34" charset="0"/>
                <a:cs typeface="Arial" panose="020B0604020202020204" pitchFamily="34" charset="0"/>
              </a:rPr>
              <a:t>In my opinion, you might have demurred upon him that the obligation is void, inasmuch as the condition is against the common law; and by God, if the plaintiff were here, he should go to prison until he had paid a fine to the King</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71292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934" y="8758"/>
            <a:ext cx="8229600" cy="1143000"/>
          </a:xfrm>
        </p:spPr>
        <p:txBody>
          <a:bodyPr>
            <a:noAutofit/>
          </a:bodyPr>
          <a:lstStyle/>
          <a:p>
            <a:r>
              <a:rPr lang="en-GB" sz="3200" b="1" dirty="0" err="1">
                <a:solidFill>
                  <a:srgbClr val="002060"/>
                </a:solidFill>
                <a:latin typeface="Arial" panose="020B0604020202020204" pitchFamily="34" charset="0"/>
                <a:cs typeface="Arial" panose="020B0604020202020204" pitchFamily="34" charset="0"/>
              </a:rPr>
              <a:t>Nordenfelt</a:t>
            </a:r>
            <a:r>
              <a:rPr lang="en-GB" sz="3200" b="1" dirty="0">
                <a:solidFill>
                  <a:srgbClr val="002060"/>
                </a:solidFill>
                <a:latin typeface="Arial" panose="020B0604020202020204" pitchFamily="34" charset="0"/>
                <a:cs typeface="Arial" panose="020B0604020202020204" pitchFamily="34" charset="0"/>
              </a:rPr>
              <a:t> v Maxim </a:t>
            </a:r>
            <a:r>
              <a:rPr lang="en-GB" sz="3200" b="1" dirty="0" err="1">
                <a:solidFill>
                  <a:srgbClr val="002060"/>
                </a:solidFill>
                <a:latin typeface="Arial" panose="020B0604020202020204" pitchFamily="34" charset="0"/>
                <a:cs typeface="Arial" panose="020B0604020202020204" pitchFamily="34" charset="0"/>
              </a:rPr>
              <a:t>Nordenfelt</a:t>
            </a:r>
            <a:r>
              <a:rPr lang="en-GB" sz="3200" b="1" dirty="0">
                <a:solidFill>
                  <a:srgbClr val="002060"/>
                </a:solidFill>
                <a:latin typeface="Arial" panose="020B0604020202020204" pitchFamily="34" charset="0"/>
                <a:cs typeface="Arial" panose="020B0604020202020204" pitchFamily="34" charset="0"/>
              </a:rPr>
              <a:t> Guns and Ammunition Co Ltd [1894] AC 535 </a:t>
            </a:r>
          </a:p>
        </p:txBody>
      </p:sp>
      <p:sp>
        <p:nvSpPr>
          <p:cNvPr id="3" name="Content Placeholder 2"/>
          <p:cNvSpPr>
            <a:spLocks noGrp="1"/>
          </p:cNvSpPr>
          <p:nvPr>
            <p:ph idx="1"/>
          </p:nvPr>
        </p:nvSpPr>
        <p:spPr>
          <a:xfrm>
            <a:off x="457200" y="1268760"/>
            <a:ext cx="8229600" cy="3917032"/>
          </a:xfrm>
        </p:spPr>
        <p:txBody>
          <a:bodyPr>
            <a:normAutofit fontScale="92500" lnSpcReduction="20000"/>
          </a:bodyPr>
          <a:lstStyle/>
          <a:p>
            <a:r>
              <a:rPr lang="en-GB" b="1" dirty="0">
                <a:latin typeface="Arial" panose="020B0604020202020204" pitchFamily="34" charset="0"/>
                <a:cs typeface="Arial" panose="020B0604020202020204" pitchFamily="34" charset="0"/>
              </a:rPr>
              <a:t>Thorsten </a:t>
            </a:r>
            <a:r>
              <a:rPr lang="en-GB" b="1" dirty="0" err="1">
                <a:latin typeface="Arial" panose="020B0604020202020204" pitchFamily="34" charset="0"/>
                <a:cs typeface="Arial" panose="020B0604020202020204" pitchFamily="34" charset="0"/>
              </a:rPr>
              <a:t>Nordenfelt</a:t>
            </a:r>
            <a:r>
              <a:rPr lang="en-GB" b="1" dirty="0">
                <a:latin typeface="Arial" panose="020B0604020202020204" pitchFamily="34" charset="0"/>
                <a:cs typeface="Arial" panose="020B0604020202020204" pitchFamily="34" charset="0"/>
              </a:rPr>
              <a:t>, a manufacturer specialising in armaments, had sold his business to Hiram Stevens Maxim. They had agreed that </a:t>
            </a:r>
            <a:r>
              <a:rPr lang="en-GB" b="1" dirty="0" err="1">
                <a:latin typeface="Arial" panose="020B0604020202020204" pitchFamily="34" charset="0"/>
                <a:cs typeface="Arial" panose="020B0604020202020204" pitchFamily="34" charset="0"/>
              </a:rPr>
              <a:t>Nordenfelt</a:t>
            </a:r>
            <a:r>
              <a:rPr lang="en-GB" b="1" dirty="0">
                <a:latin typeface="Arial" panose="020B0604020202020204" pitchFamily="34" charset="0"/>
                <a:cs typeface="Arial" panose="020B0604020202020204" pitchFamily="34" charset="0"/>
              </a:rPr>
              <a:t> ‘would not make guns or ammunition anywhere in the world, and would not compete with Maxim in any way for a period of 25 years’.</a:t>
            </a:r>
          </a:p>
          <a:p>
            <a:r>
              <a:rPr lang="en-GB" b="1" dirty="0">
                <a:latin typeface="Arial" panose="020B0604020202020204" pitchFamily="34" charset="0"/>
                <a:cs typeface="Arial" panose="020B0604020202020204" pitchFamily="34" charset="0"/>
              </a:rPr>
              <a:t>The House of Lords held that:</a:t>
            </a:r>
          </a:p>
          <a:p>
            <a:pPr lvl="1"/>
            <a:r>
              <a:rPr lang="en-GB" b="1" dirty="0">
                <a:latin typeface="Arial" panose="020B0604020202020204" pitchFamily="34" charset="0"/>
                <a:cs typeface="Arial" panose="020B0604020202020204" pitchFamily="34" charset="0"/>
              </a:rPr>
              <a:t>The provision prohibiting </a:t>
            </a:r>
            <a:r>
              <a:rPr lang="en-GB" b="1" dirty="0" err="1">
                <a:latin typeface="Arial" panose="020B0604020202020204" pitchFamily="34" charset="0"/>
                <a:cs typeface="Arial" panose="020B0604020202020204" pitchFamily="34" charset="0"/>
              </a:rPr>
              <a:t>Nordenfelt</a:t>
            </a:r>
            <a:r>
              <a:rPr lang="en-GB" b="1" dirty="0">
                <a:latin typeface="Arial" panose="020B0604020202020204" pitchFamily="34" charset="0"/>
                <a:cs typeface="Arial" panose="020B0604020202020204" pitchFamily="34" charset="0"/>
              </a:rPr>
              <a:t> from making guns or ammunition was reasonable.</a:t>
            </a:r>
          </a:p>
          <a:p>
            <a:pPr lvl="1"/>
            <a:r>
              <a:rPr lang="en-GB" b="1" dirty="0">
                <a:latin typeface="Arial" panose="020B0604020202020204" pitchFamily="34" charset="0"/>
                <a:cs typeface="Arial" panose="020B0604020202020204" pitchFamily="34" charset="0"/>
              </a:rPr>
              <a:t>The provision banning competition 'in any way' was an unreasonable restraint of trade and therefore invalid.</a:t>
            </a:r>
          </a:p>
          <a:p>
            <a:pPr lvl="1"/>
            <a:r>
              <a:rPr lang="en-GB" b="1" dirty="0">
                <a:latin typeface="Arial" panose="020B0604020202020204" pitchFamily="34" charset="0"/>
                <a:cs typeface="Arial" panose="020B0604020202020204" pitchFamily="34" charset="0"/>
              </a:rPr>
              <a:t>It establishes as a general rule that restraint-of-trade-clauses are void at common law, except when they protect a legitimate interest and are reasonable in scope</a:t>
            </a:r>
          </a:p>
          <a:p>
            <a:endParaRPr lang="en-GB" dirty="0">
              <a:effectLst/>
            </a:endParaRPr>
          </a:p>
          <a:p>
            <a:endParaRPr lang="en-GB" dirty="0"/>
          </a:p>
        </p:txBody>
      </p:sp>
    </p:spTree>
    <p:extLst>
      <p:ext uri="{BB962C8B-B14F-4D97-AF65-F5344CB8AC3E}">
        <p14:creationId xmlns:p14="http://schemas.microsoft.com/office/powerpoint/2010/main" val="2464968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15"/>
            <a:ext cx="8229600" cy="1143000"/>
          </a:xfrm>
        </p:spPr>
        <p:txBody>
          <a:bodyPr>
            <a:normAutofit/>
          </a:bodyPr>
          <a:lstStyle/>
          <a:p>
            <a:r>
              <a:rPr lang="en-GB" sz="3200" b="1" dirty="0" err="1">
                <a:solidFill>
                  <a:srgbClr val="002060"/>
                </a:solidFill>
                <a:latin typeface="Arial" panose="020B0604020202020204" pitchFamily="34" charset="0"/>
                <a:cs typeface="Arial" panose="020B0604020202020204" pitchFamily="34" charset="0"/>
              </a:rPr>
              <a:t>Nordenfelt</a:t>
            </a:r>
            <a:r>
              <a:rPr lang="en-GB" sz="3200" b="1" dirty="0">
                <a:solidFill>
                  <a:srgbClr val="002060"/>
                </a:solidFill>
                <a:latin typeface="Arial" panose="020B0604020202020204" pitchFamily="34" charset="0"/>
                <a:cs typeface="Arial" panose="020B0604020202020204" pitchFamily="34" charset="0"/>
              </a:rPr>
              <a:t> v Maxim </a:t>
            </a:r>
            <a:r>
              <a:rPr lang="en-GB" sz="3200" b="1" dirty="0" err="1">
                <a:solidFill>
                  <a:srgbClr val="002060"/>
                </a:solidFill>
                <a:latin typeface="Arial" panose="020B0604020202020204" pitchFamily="34" charset="0"/>
                <a:cs typeface="Arial" panose="020B0604020202020204" pitchFamily="34" charset="0"/>
              </a:rPr>
              <a:t>Nordenfelt</a:t>
            </a:r>
            <a:r>
              <a:rPr lang="en-GB" sz="3200" b="1" dirty="0">
                <a:solidFill>
                  <a:srgbClr val="002060"/>
                </a:solidFill>
                <a:latin typeface="Arial" panose="020B0604020202020204" pitchFamily="34" charset="0"/>
                <a:cs typeface="Arial" panose="020B0604020202020204" pitchFamily="34" charset="0"/>
              </a:rPr>
              <a:t> Guns and Ammunition Co Ltd [1894] AC 535 </a:t>
            </a:r>
          </a:p>
        </p:txBody>
      </p:sp>
      <p:sp>
        <p:nvSpPr>
          <p:cNvPr id="3" name="Content Placeholder 2"/>
          <p:cNvSpPr>
            <a:spLocks noGrp="1"/>
          </p:cNvSpPr>
          <p:nvPr>
            <p:ph idx="1"/>
          </p:nvPr>
        </p:nvSpPr>
        <p:spPr>
          <a:xfrm>
            <a:off x="456648" y="1148815"/>
            <a:ext cx="8229600" cy="3917032"/>
          </a:xfrm>
        </p:spPr>
        <p:txBody>
          <a:bodyPr>
            <a:normAutofit fontScale="85000" lnSpcReduction="10000"/>
          </a:bodyPr>
          <a:lstStyle/>
          <a:p>
            <a:r>
              <a:rPr lang="en-GB" b="1" dirty="0">
                <a:latin typeface="Arial" panose="020B0604020202020204" pitchFamily="34" charset="0"/>
                <a:cs typeface="Arial" panose="020B0604020202020204" pitchFamily="34" charset="0"/>
              </a:rPr>
              <a:t>Blue Pencil Doctrine</a:t>
            </a:r>
          </a:p>
          <a:p>
            <a:r>
              <a:rPr lang="en-GB" b="1" dirty="0">
                <a:latin typeface="Arial" panose="020B0604020202020204" pitchFamily="34" charset="0"/>
                <a:cs typeface="Arial" panose="020B0604020202020204" pitchFamily="34" charset="0"/>
              </a:rPr>
              <a:t>The question on severability was whether the reasonable restriction could be enforced when it was in the same contract as an unreasonable and unenforceable restriction. </a:t>
            </a:r>
          </a:p>
          <a:p>
            <a:r>
              <a:rPr lang="en-GB" b="1" dirty="0">
                <a:latin typeface="Arial" panose="020B0604020202020204" pitchFamily="34" charset="0"/>
                <a:cs typeface="Arial" panose="020B0604020202020204" pitchFamily="34" charset="0"/>
              </a:rPr>
              <a:t>The court used the test of whether striking out (with a blue pencil) words containing unreasonable provisions would leave behind a contractual obligation that still made sense. If it did, then the amended contract would be enforced by the court.</a:t>
            </a:r>
          </a:p>
          <a:p>
            <a:r>
              <a:rPr lang="en-GB" b="1" dirty="0">
                <a:latin typeface="Arial" panose="020B0604020202020204" pitchFamily="34" charset="0"/>
                <a:cs typeface="Arial" panose="020B0604020202020204" pitchFamily="34" charset="0"/>
              </a:rPr>
              <a:t>In this case, the unreasonable restraint was severable, and the court enforced the amended agreement that </a:t>
            </a:r>
            <a:r>
              <a:rPr lang="en-GB" b="1" dirty="0" err="1">
                <a:latin typeface="Arial" panose="020B0604020202020204" pitchFamily="34" charset="0"/>
                <a:cs typeface="Arial" panose="020B0604020202020204" pitchFamily="34" charset="0"/>
              </a:rPr>
              <a:t>Nordenfelt</a:t>
            </a:r>
            <a:r>
              <a:rPr lang="en-GB" b="1" dirty="0">
                <a:latin typeface="Arial" panose="020B0604020202020204" pitchFamily="34" charset="0"/>
                <a:cs typeface="Arial" panose="020B0604020202020204" pitchFamily="34" charset="0"/>
              </a:rPr>
              <a:t> </a:t>
            </a:r>
          </a:p>
          <a:p>
            <a:pPr marL="457200" lvl="1" indent="0">
              <a:buNone/>
            </a:pPr>
            <a:endParaRPr lang="en-GB" b="1" dirty="0">
              <a:latin typeface="Arial" panose="020B0604020202020204" pitchFamily="34" charset="0"/>
              <a:cs typeface="Arial" panose="020B0604020202020204" pitchFamily="34" charset="0"/>
            </a:endParaRPr>
          </a:p>
          <a:p>
            <a:pPr marL="457200" lvl="1" indent="0">
              <a:buNone/>
            </a:pPr>
            <a:r>
              <a:rPr lang="en-GB" b="1" dirty="0">
                <a:latin typeface="Arial" panose="020B0604020202020204" pitchFamily="34" charset="0"/>
                <a:cs typeface="Arial" panose="020B0604020202020204" pitchFamily="34" charset="0"/>
              </a:rPr>
              <a:t>"for the next 25 years, would not make guns or ammunition anywhere in the world </a:t>
            </a:r>
            <a:r>
              <a:rPr lang="en-GB" b="1" strike="sngStrike" dirty="0">
                <a:latin typeface="Arial" panose="020B0604020202020204" pitchFamily="34" charset="0"/>
                <a:cs typeface="Arial" panose="020B0604020202020204" pitchFamily="34" charset="0"/>
              </a:rPr>
              <a:t>, and would not compete with Maxim in any way</a:t>
            </a:r>
            <a:r>
              <a:rPr lang="en-GB" b="1" dirty="0">
                <a:latin typeface="Arial" panose="020B0604020202020204" pitchFamily="34" charset="0"/>
                <a:cs typeface="Arial" panose="020B0604020202020204" pitchFamily="34" charset="0"/>
              </a:rPr>
              <a:t> ."</a:t>
            </a:r>
          </a:p>
          <a:p>
            <a:endParaRPr lang="en-GB" dirty="0"/>
          </a:p>
          <a:p>
            <a:endParaRPr lang="en-GB" dirty="0">
              <a:effectLst/>
            </a:endParaRPr>
          </a:p>
          <a:p>
            <a:endParaRPr lang="en-GB" dirty="0"/>
          </a:p>
        </p:txBody>
      </p:sp>
    </p:spTree>
    <p:extLst>
      <p:ext uri="{BB962C8B-B14F-4D97-AF65-F5344CB8AC3E}">
        <p14:creationId xmlns:p14="http://schemas.microsoft.com/office/powerpoint/2010/main" val="16103945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212</TotalTime>
  <Words>1549</Words>
  <Application>Microsoft Office PowerPoint</Application>
  <PresentationFormat>On-screen Show (4:3)</PresentationFormat>
  <Paragraphs>109</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Myriad Pro</vt:lpstr>
      <vt:lpstr>20140311PresentationUWTSDTemplate</vt:lpstr>
      <vt:lpstr>PowerPoint Presentation</vt:lpstr>
      <vt:lpstr>Definition of Contract </vt:lpstr>
      <vt:lpstr>Definition of Illegal</vt:lpstr>
      <vt:lpstr>Example of Illegal</vt:lpstr>
      <vt:lpstr>Illegal by Statute or Common Law</vt:lpstr>
      <vt:lpstr>Clay v Yates [1856] 1 H&amp;N 73</vt:lpstr>
      <vt:lpstr>Quantum meruit</vt:lpstr>
      <vt:lpstr>Illegal by Statute or Common Law</vt:lpstr>
      <vt:lpstr>Parkinson v College of Ambulance [1925] 2 KB 1</vt:lpstr>
      <vt:lpstr>Illegal by Statute or Common Law</vt:lpstr>
      <vt:lpstr>Pearce v Brooks [1866] LR 1 Ex213</vt:lpstr>
      <vt:lpstr>Illegal by Statute or Common Law</vt:lpstr>
      <vt:lpstr>Illegal by Statute or Common Law</vt:lpstr>
      <vt:lpstr>Foster v Driscoll [1929] KB 470</vt:lpstr>
      <vt:lpstr>Illegal by Statute or Common Law</vt:lpstr>
      <vt:lpstr>Illegal by Statute or Common Law</vt:lpstr>
      <vt:lpstr>Archbolds (Freitage) Ltd v Spanglett Ltd [1961] All ER 417</vt:lpstr>
      <vt:lpstr>Void on grounds of public policy</vt:lpstr>
      <vt:lpstr>Crossley v Crossley [2007] EWCA Civ 1491 and [2008] 1 FLR 1467</vt:lpstr>
      <vt:lpstr>Void on grounds of public policy</vt:lpstr>
      <vt:lpstr>Void on grounds of public policy</vt:lpstr>
      <vt:lpstr>Dyer's case (1414) 2 Hen. V, fol. 5, pl. 26 </vt:lpstr>
      <vt:lpstr>Nordenfelt v Maxim Nordenfelt Guns and Ammunition Co Ltd [1894] AC 535 </vt:lpstr>
      <vt:lpstr>Nordenfelt v Maxim Nordenfelt Guns and Ammunition Co Ltd [1894] AC 535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Illegality</dc:title>
  <dc:creator>Orr, Graham</dc:creator>
  <cp:lastModifiedBy>Jacob Gwa</cp:lastModifiedBy>
  <cp:revision>22</cp:revision>
  <dcterms:created xsi:type="dcterms:W3CDTF">2014-03-03T12:31:44Z</dcterms:created>
  <dcterms:modified xsi:type="dcterms:W3CDTF">2021-03-24T20:41:36Z</dcterms:modified>
</cp:coreProperties>
</file>