
<file path=[Content_Types].xml><?xml version="1.0" encoding="utf-8"?>
<Types xmlns="http://schemas.openxmlformats.org/package/2006/content-types">
  <Default Extension="jfif" ContentType="image/jpeg"/>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557" name="Group 1556"/>
          <p:cNvGrpSpPr/>
          <p:nvPr/>
        </p:nvGrpSpPr>
        <p:grpSpPr>
          <a:xfrm>
            <a:off x="0" y="420256"/>
            <a:ext cx="12188952" cy="3795497"/>
            <a:chOff x="0" y="420256"/>
            <a:chExt cx="12188952" cy="3795497"/>
          </a:xfrm>
        </p:grpSpPr>
        <p:cxnSp>
          <p:nvCxnSpPr>
            <p:cNvPr id="1558" name="Straight Connector 1557"/>
            <p:cNvCxnSpPr/>
            <p:nvPr/>
          </p:nvCxnSpPr>
          <p:spPr>
            <a:xfrm>
              <a:off x="0" y="4215753"/>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p:cNvCxnSpPr/>
            <p:nvPr/>
          </p:nvCxnSpPr>
          <p:spPr>
            <a:xfrm>
              <a:off x="0" y="379403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p:cNvCxnSpPr/>
            <p:nvPr/>
          </p:nvCxnSpPr>
          <p:spPr>
            <a:xfrm>
              <a:off x="0" y="337231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1" name="Straight Connector 1560"/>
            <p:cNvCxnSpPr/>
            <p:nvPr/>
          </p:nvCxnSpPr>
          <p:spPr>
            <a:xfrm>
              <a:off x="0" y="295058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2" name="Straight Connector 1561"/>
            <p:cNvCxnSpPr/>
            <p:nvPr/>
          </p:nvCxnSpPr>
          <p:spPr>
            <a:xfrm>
              <a:off x="0" y="252886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3" name="Straight Connector 1562"/>
            <p:cNvCxnSpPr/>
            <p:nvPr/>
          </p:nvCxnSpPr>
          <p:spPr>
            <a:xfrm>
              <a:off x="0" y="2107144"/>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4" name="Straight Connector 1563"/>
            <p:cNvCxnSpPr/>
            <p:nvPr/>
          </p:nvCxnSpPr>
          <p:spPr>
            <a:xfrm>
              <a:off x="0" y="168542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5" name="Straight Connector 1564"/>
            <p:cNvCxnSpPr/>
            <p:nvPr/>
          </p:nvCxnSpPr>
          <p:spPr>
            <a:xfrm>
              <a:off x="0" y="126370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6" name="Straight Connector 1565"/>
            <p:cNvCxnSpPr/>
            <p:nvPr/>
          </p:nvCxnSpPr>
          <p:spPr>
            <a:xfrm>
              <a:off x="0" y="84197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7" name="Straight Connector 1566"/>
            <p:cNvCxnSpPr/>
            <p:nvPr/>
          </p:nvCxnSpPr>
          <p:spPr>
            <a:xfrm>
              <a:off x="0" y="42025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568"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69"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0"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1"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2"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3"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4"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5"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6"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7"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8"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9"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0"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1"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2"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3"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4"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5"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6"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7"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8"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9"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0"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1"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2"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3"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4"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5"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6"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7"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8"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9"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0"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1"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2"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3"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4"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5"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6"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7"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8"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9" name="Oval 1608"/>
          <p:cNvSpPr/>
          <p:nvPr/>
        </p:nvSpPr>
        <p:spPr>
          <a:xfrm>
            <a:off x="71204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0"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1" name="Oval 1610"/>
          <p:cNvSpPr/>
          <p:nvPr/>
        </p:nvSpPr>
        <p:spPr>
          <a:xfrm>
            <a:off x="3774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2"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3"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4"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5"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6"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7"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8" name="Oval 1617"/>
          <p:cNvSpPr/>
          <p:nvPr/>
        </p:nvSpPr>
        <p:spPr>
          <a:xfrm>
            <a:off x="12203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9" name="Oval 1618"/>
          <p:cNvSpPr/>
          <p:nvPr/>
        </p:nvSpPr>
        <p:spPr>
          <a:xfrm>
            <a:off x="20632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0" name="Oval 1619"/>
          <p:cNvSpPr/>
          <p:nvPr/>
        </p:nvSpPr>
        <p:spPr>
          <a:xfrm>
            <a:off x="29060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1" name="Oval 1620"/>
          <p:cNvSpPr/>
          <p:nvPr/>
        </p:nvSpPr>
        <p:spPr>
          <a:xfrm>
            <a:off x="37489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2" name="Oval 1621"/>
          <p:cNvSpPr/>
          <p:nvPr/>
        </p:nvSpPr>
        <p:spPr>
          <a:xfrm>
            <a:off x="45918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3" name="Oval 1622"/>
          <p:cNvSpPr/>
          <p:nvPr/>
        </p:nvSpPr>
        <p:spPr>
          <a:xfrm>
            <a:off x="54347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4" name="Oval 1623"/>
          <p:cNvSpPr/>
          <p:nvPr/>
        </p:nvSpPr>
        <p:spPr>
          <a:xfrm>
            <a:off x="62776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6" name="Oval 1625"/>
          <p:cNvSpPr/>
          <p:nvPr/>
        </p:nvSpPr>
        <p:spPr>
          <a:xfrm>
            <a:off x="88062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7"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8" name="Oval 1627"/>
          <p:cNvSpPr/>
          <p:nvPr/>
        </p:nvSpPr>
        <p:spPr>
          <a:xfrm>
            <a:off x="79633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9"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0" name="Oval 1629"/>
          <p:cNvSpPr/>
          <p:nvPr/>
        </p:nvSpPr>
        <p:spPr>
          <a:xfrm>
            <a:off x="104920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1"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2" name="Oval 1631"/>
          <p:cNvSpPr/>
          <p:nvPr/>
        </p:nvSpPr>
        <p:spPr>
          <a:xfrm>
            <a:off x="96491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3"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4"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5" name="Oval 1634"/>
          <p:cNvSpPr/>
          <p:nvPr/>
        </p:nvSpPr>
        <p:spPr>
          <a:xfrm>
            <a:off x="113348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6"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7" name="Oval 1636"/>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8"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9" name="Oval 1638"/>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0" name="Oval 1639"/>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1" name="Oval 1640"/>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2" name="Oval 1641"/>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3" name="Oval 1642"/>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4" name="Oval 1643"/>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5" name="Oval 1644"/>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6" name="Oval 1645"/>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7" name="Oval 1646"/>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8" name="Oval 1647"/>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9" name="Oval 1648"/>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0" name="Oval 1649"/>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1" name="Oval 1650"/>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2"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3"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4"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5"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6"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7"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8"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9"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0"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1"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2"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3"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4"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5"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6"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7" name="Oval 1666"/>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8" name="Oval 1667"/>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9" name="Oval 1668"/>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0" name="Oval 1669"/>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1" name="Oval 1670"/>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2" name="Oval 1671"/>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3" name="Oval 1672"/>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4" name="Oval 1673"/>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5" name="Oval 1674"/>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6" name="Oval 1675"/>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7" name="Oval 1676"/>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8" name="Oval 1677"/>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9" name="Oval 1678"/>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0"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1" name="Oval 1680"/>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2"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3"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4"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5"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6"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7"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8"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9"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0"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1"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2"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3"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4"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5"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6"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7"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8"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9"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0"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1" name="Oval 1700"/>
          <p:cNvSpPr/>
          <p:nvPr/>
        </p:nvSpPr>
        <p:spPr>
          <a:xfrm>
            <a:off x="71204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2"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3" name="Oval 1702"/>
          <p:cNvSpPr/>
          <p:nvPr/>
        </p:nvSpPr>
        <p:spPr>
          <a:xfrm>
            <a:off x="3774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4"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5"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6"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7"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8"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9"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0" name="Oval 1709"/>
          <p:cNvSpPr/>
          <p:nvPr/>
        </p:nvSpPr>
        <p:spPr>
          <a:xfrm>
            <a:off x="12203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1" name="Oval 1710"/>
          <p:cNvSpPr/>
          <p:nvPr/>
        </p:nvSpPr>
        <p:spPr>
          <a:xfrm>
            <a:off x="20632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2" name="Oval 1711"/>
          <p:cNvSpPr/>
          <p:nvPr/>
        </p:nvSpPr>
        <p:spPr>
          <a:xfrm>
            <a:off x="29060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3" name="Oval 1712"/>
          <p:cNvSpPr/>
          <p:nvPr/>
        </p:nvSpPr>
        <p:spPr>
          <a:xfrm>
            <a:off x="37489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4" name="Oval 1713"/>
          <p:cNvSpPr/>
          <p:nvPr/>
        </p:nvSpPr>
        <p:spPr>
          <a:xfrm>
            <a:off x="45918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5" name="Oval 1714"/>
          <p:cNvSpPr/>
          <p:nvPr/>
        </p:nvSpPr>
        <p:spPr>
          <a:xfrm>
            <a:off x="54347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6" name="Oval 1715"/>
          <p:cNvSpPr/>
          <p:nvPr/>
        </p:nvSpPr>
        <p:spPr>
          <a:xfrm>
            <a:off x="62776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7"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8" name="Oval 1717"/>
          <p:cNvSpPr/>
          <p:nvPr/>
        </p:nvSpPr>
        <p:spPr>
          <a:xfrm>
            <a:off x="88062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9"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0" name="Oval 1719"/>
          <p:cNvSpPr/>
          <p:nvPr/>
        </p:nvSpPr>
        <p:spPr>
          <a:xfrm>
            <a:off x="79633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1"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2" name="Oval 1721"/>
          <p:cNvSpPr/>
          <p:nvPr/>
        </p:nvSpPr>
        <p:spPr>
          <a:xfrm>
            <a:off x="104920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3"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4" name="Oval 1723"/>
          <p:cNvSpPr/>
          <p:nvPr/>
        </p:nvSpPr>
        <p:spPr>
          <a:xfrm>
            <a:off x="96491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5"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6"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7" name="Oval 1726"/>
          <p:cNvSpPr/>
          <p:nvPr/>
        </p:nvSpPr>
        <p:spPr>
          <a:xfrm>
            <a:off x="113348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8"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9" name="Oval 1728"/>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0" name="Oval 1729"/>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1" name="Oval 1730"/>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2" name="Oval 1731"/>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3" name="Oval 1732"/>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4" name="Oval 1733"/>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5" name="Oval 1734"/>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6" name="Oval 1735"/>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7" name="Oval 1736"/>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8" name="Oval 1737"/>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9" name="Oval 1738"/>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0" name="Oval 1739"/>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1" name="Oval 1740"/>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2" name="Oval 1741"/>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3"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4"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5"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6"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7"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8"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9"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0"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1"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2"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3"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4"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5"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6"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7"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8" name="Oval 1757"/>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9" name="Oval 1758"/>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0" name="Oval 1759"/>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1" name="Oval 1760"/>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2" name="Oval 1761"/>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3" name="Oval 1762"/>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4" name="Oval 1763"/>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5" name="Oval 1764"/>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6" name="Oval 1765"/>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7" name="Oval 1766"/>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8" name="Oval 1767"/>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9" name="Oval 1768"/>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0" name="Oval 1769"/>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1" name="Oval 1770"/>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2"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3" name="Oval 1772"/>
          <p:cNvSpPr/>
          <p:nvPr/>
        </p:nvSpPr>
        <p:spPr>
          <a:xfrm>
            <a:off x="71204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5" name="Oval 1774"/>
          <p:cNvSpPr/>
          <p:nvPr/>
        </p:nvSpPr>
        <p:spPr>
          <a:xfrm>
            <a:off x="3774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6"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7"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8"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9"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0"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1"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2" name="Oval 1781"/>
          <p:cNvSpPr/>
          <p:nvPr/>
        </p:nvSpPr>
        <p:spPr>
          <a:xfrm>
            <a:off x="12203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3" name="Oval 1782"/>
          <p:cNvSpPr/>
          <p:nvPr/>
        </p:nvSpPr>
        <p:spPr>
          <a:xfrm>
            <a:off x="20632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4" name="Oval 1783"/>
          <p:cNvSpPr/>
          <p:nvPr/>
        </p:nvSpPr>
        <p:spPr>
          <a:xfrm>
            <a:off x="29060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5" name="Oval 1784"/>
          <p:cNvSpPr/>
          <p:nvPr/>
        </p:nvSpPr>
        <p:spPr>
          <a:xfrm>
            <a:off x="37489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6" name="Oval 1785"/>
          <p:cNvSpPr/>
          <p:nvPr/>
        </p:nvSpPr>
        <p:spPr>
          <a:xfrm>
            <a:off x="45918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7" name="Oval 1786"/>
          <p:cNvSpPr/>
          <p:nvPr/>
        </p:nvSpPr>
        <p:spPr>
          <a:xfrm>
            <a:off x="54347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8" name="Oval 1787"/>
          <p:cNvSpPr/>
          <p:nvPr/>
        </p:nvSpPr>
        <p:spPr>
          <a:xfrm>
            <a:off x="62776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9"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0" name="Oval 1789"/>
          <p:cNvSpPr/>
          <p:nvPr/>
        </p:nvSpPr>
        <p:spPr>
          <a:xfrm>
            <a:off x="88062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1"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2" name="Oval 1791"/>
          <p:cNvSpPr/>
          <p:nvPr/>
        </p:nvSpPr>
        <p:spPr>
          <a:xfrm>
            <a:off x="79633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4" name="Oval 1793"/>
          <p:cNvSpPr/>
          <p:nvPr/>
        </p:nvSpPr>
        <p:spPr>
          <a:xfrm>
            <a:off x="104920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5"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6" name="Oval 1795"/>
          <p:cNvSpPr/>
          <p:nvPr/>
        </p:nvSpPr>
        <p:spPr>
          <a:xfrm>
            <a:off x="96491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7"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8"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9" name="Oval 1798"/>
          <p:cNvSpPr/>
          <p:nvPr/>
        </p:nvSpPr>
        <p:spPr>
          <a:xfrm>
            <a:off x="113348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00"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1" name="Oval 1800"/>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2" name="Oval 1801"/>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3" name="Oval 1802"/>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4" name="Oval 1803"/>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5" name="Oval 1804"/>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6" name="Oval 1805"/>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7" name="Oval 1806"/>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8" name="Oval 1807"/>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9" name="Oval 1808"/>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0" name="Oval 1809"/>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1" name="Oval 1810"/>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2" name="Oval 1811"/>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3" name="Oval 1812"/>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4" name="Oval 1813"/>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5"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6"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7"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8"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9"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0"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1"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2"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3"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4"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5"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6"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7"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8"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9"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0" name="Oval 1829"/>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1" name="Oval 1830"/>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2" name="Oval 1831"/>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3" name="Oval 1832"/>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4" name="Oval 1833"/>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5" name="Oval 1834"/>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6" name="Oval 1835"/>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7" name="Oval 1836"/>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8" name="Oval 1837"/>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9" name="Oval 1838"/>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0" name="Oval 1839"/>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1" name="Oval 1840"/>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2" name="Oval 1841"/>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3" name="Oval 1842"/>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4"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5" name="Oval 1844"/>
          <p:cNvSpPr/>
          <p:nvPr/>
        </p:nvSpPr>
        <p:spPr>
          <a:xfrm>
            <a:off x="71204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6"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7" name="Oval 1846"/>
          <p:cNvSpPr/>
          <p:nvPr/>
        </p:nvSpPr>
        <p:spPr>
          <a:xfrm>
            <a:off x="3774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8"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9"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0"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1"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2"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3"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4" name="Oval 1853"/>
          <p:cNvSpPr/>
          <p:nvPr/>
        </p:nvSpPr>
        <p:spPr>
          <a:xfrm>
            <a:off x="12203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5" name="Oval 1854"/>
          <p:cNvSpPr/>
          <p:nvPr/>
        </p:nvSpPr>
        <p:spPr>
          <a:xfrm>
            <a:off x="20632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6" name="Oval 1855"/>
          <p:cNvSpPr/>
          <p:nvPr/>
        </p:nvSpPr>
        <p:spPr>
          <a:xfrm>
            <a:off x="29060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7" name="Oval 1856"/>
          <p:cNvSpPr/>
          <p:nvPr/>
        </p:nvSpPr>
        <p:spPr>
          <a:xfrm>
            <a:off x="37489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8" name="Oval 1857"/>
          <p:cNvSpPr/>
          <p:nvPr/>
        </p:nvSpPr>
        <p:spPr>
          <a:xfrm>
            <a:off x="45918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9" name="Oval 1858"/>
          <p:cNvSpPr/>
          <p:nvPr/>
        </p:nvSpPr>
        <p:spPr>
          <a:xfrm>
            <a:off x="54347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0" name="Oval 1859"/>
          <p:cNvSpPr/>
          <p:nvPr/>
        </p:nvSpPr>
        <p:spPr>
          <a:xfrm>
            <a:off x="62776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1"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2" name="Oval 1861"/>
          <p:cNvSpPr/>
          <p:nvPr/>
        </p:nvSpPr>
        <p:spPr>
          <a:xfrm>
            <a:off x="88062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3"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4" name="Oval 1863"/>
          <p:cNvSpPr/>
          <p:nvPr/>
        </p:nvSpPr>
        <p:spPr>
          <a:xfrm>
            <a:off x="79633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5"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6" name="Oval 1865"/>
          <p:cNvSpPr/>
          <p:nvPr/>
        </p:nvSpPr>
        <p:spPr>
          <a:xfrm>
            <a:off x="104920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7"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8" name="Oval 1867"/>
          <p:cNvSpPr/>
          <p:nvPr/>
        </p:nvSpPr>
        <p:spPr>
          <a:xfrm>
            <a:off x="96491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9"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0"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1" name="Oval 1870"/>
          <p:cNvSpPr/>
          <p:nvPr/>
        </p:nvSpPr>
        <p:spPr>
          <a:xfrm>
            <a:off x="113348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72"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3" name="Oval 1872"/>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4" name="Oval 1873"/>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5" name="Oval 1874"/>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6" name="Oval 1875"/>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7" name="Oval 1876"/>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8" name="Oval 1877"/>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9" name="Oval 1878"/>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0" name="Oval 1879"/>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1" name="Oval 1880"/>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2" name="Oval 1881"/>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3" name="Oval 1882"/>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4" name="Oval 1883"/>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5" name="Oval 1884"/>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6" name="Oval 1885"/>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7"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8"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9"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0"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1"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2"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3"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4"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5"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6"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7"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8"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9"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0"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1"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2" name="Oval 1901"/>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3" name="Oval 1902"/>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4" name="Oval 1903"/>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5" name="Oval 1904"/>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6" name="Oval 1905"/>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7" name="Oval 1906"/>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8" name="Oval 1907"/>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9" name="Oval 1908"/>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0" name="Oval 1909"/>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1" name="Oval 1910"/>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2" name="Oval 1911"/>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3" name="Oval 1912"/>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4" name="Oval 1913"/>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5" name="Oval 1914"/>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6"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7" name="Oval 1916"/>
          <p:cNvSpPr/>
          <p:nvPr/>
        </p:nvSpPr>
        <p:spPr>
          <a:xfrm>
            <a:off x="71204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18"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9" name="Oval 1918"/>
          <p:cNvSpPr/>
          <p:nvPr/>
        </p:nvSpPr>
        <p:spPr>
          <a:xfrm>
            <a:off x="3774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0"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1"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2"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3"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4"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5"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6" name="Oval 1925"/>
          <p:cNvSpPr/>
          <p:nvPr/>
        </p:nvSpPr>
        <p:spPr>
          <a:xfrm>
            <a:off x="12203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7" name="Oval 1926"/>
          <p:cNvSpPr/>
          <p:nvPr/>
        </p:nvSpPr>
        <p:spPr>
          <a:xfrm>
            <a:off x="20632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8" name="Oval 1927"/>
          <p:cNvSpPr/>
          <p:nvPr/>
        </p:nvSpPr>
        <p:spPr>
          <a:xfrm>
            <a:off x="29060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9" name="Oval 1928"/>
          <p:cNvSpPr/>
          <p:nvPr/>
        </p:nvSpPr>
        <p:spPr>
          <a:xfrm>
            <a:off x="37489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0" name="Oval 1929"/>
          <p:cNvSpPr/>
          <p:nvPr/>
        </p:nvSpPr>
        <p:spPr>
          <a:xfrm>
            <a:off x="45918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1" name="Oval 1930"/>
          <p:cNvSpPr/>
          <p:nvPr/>
        </p:nvSpPr>
        <p:spPr>
          <a:xfrm>
            <a:off x="54347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2" name="Oval 1931"/>
          <p:cNvSpPr/>
          <p:nvPr/>
        </p:nvSpPr>
        <p:spPr>
          <a:xfrm>
            <a:off x="62776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3"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4" name="Oval 1933"/>
          <p:cNvSpPr/>
          <p:nvPr/>
        </p:nvSpPr>
        <p:spPr>
          <a:xfrm>
            <a:off x="88062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5"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6" name="Oval 1935"/>
          <p:cNvSpPr/>
          <p:nvPr/>
        </p:nvSpPr>
        <p:spPr>
          <a:xfrm>
            <a:off x="79633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7"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8" name="Oval 1937"/>
          <p:cNvSpPr/>
          <p:nvPr/>
        </p:nvSpPr>
        <p:spPr>
          <a:xfrm>
            <a:off x="104920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9"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0" name="Oval 1939"/>
          <p:cNvSpPr/>
          <p:nvPr/>
        </p:nvSpPr>
        <p:spPr>
          <a:xfrm>
            <a:off x="96491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3" name="Oval 1942"/>
          <p:cNvSpPr/>
          <p:nvPr/>
        </p:nvSpPr>
        <p:spPr>
          <a:xfrm>
            <a:off x="113348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4"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5" name="Oval 1944"/>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6" name="Oval 1945"/>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7" name="Oval 1946"/>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8" name="Oval 1947"/>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9" name="Oval 1948"/>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0" name="Oval 1949"/>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1" name="Oval 1950"/>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2" name="Oval 1951"/>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3" name="Oval 1952"/>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4" name="Oval 1953"/>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5" name="Oval 1954"/>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6" name="Oval 1955"/>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7" name="Oval 1956"/>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8" name="Oval 1957"/>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9"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0"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1"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2"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3"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4"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5"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6"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7"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8"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9"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0"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1"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2"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3"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4" name="Oval 1973"/>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5" name="Oval 1974"/>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6" name="Oval 1975"/>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7" name="Oval 1976"/>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8" name="Oval 1977"/>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9" name="Oval 1978"/>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0" name="Oval 1979"/>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1" name="Oval 1980"/>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2" name="Oval 1981"/>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3" name="Oval 1982"/>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4" name="Oval 1983"/>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5" name="Oval 1984"/>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6" name="Oval 1985"/>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7" name="Oval 1986"/>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8"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9"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0"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1"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2"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3"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4"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5"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6"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7"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8"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9"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0"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1"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2"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3"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D398B043-081F-481B-92A0-6357F036C81E}"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F7E346-944A-4D66-BF08-2D26754D7EA8}"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0905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98B043-081F-481B-92A0-6357F036C81E}"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798875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526" name="Group 525"/>
          <p:cNvGrpSpPr/>
          <p:nvPr/>
        </p:nvGrpSpPr>
        <p:grpSpPr>
          <a:xfrm>
            <a:off x="0" y="420256"/>
            <a:ext cx="12188952" cy="3795497"/>
            <a:chOff x="0" y="420256"/>
            <a:chExt cx="12188952" cy="3795497"/>
          </a:xfrm>
        </p:grpSpPr>
        <p:cxnSp>
          <p:nvCxnSpPr>
            <p:cNvPr id="527" name="Straight Connector 526"/>
            <p:cNvCxnSpPr/>
            <p:nvPr/>
          </p:nvCxnSpPr>
          <p:spPr>
            <a:xfrm>
              <a:off x="0" y="4215753"/>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p:cNvCxnSpPr/>
            <p:nvPr/>
          </p:nvCxnSpPr>
          <p:spPr>
            <a:xfrm>
              <a:off x="0" y="379403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p:cNvCxnSpPr/>
            <p:nvPr/>
          </p:nvCxnSpPr>
          <p:spPr>
            <a:xfrm>
              <a:off x="0" y="337231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0" name="Straight Connector 529"/>
            <p:cNvCxnSpPr/>
            <p:nvPr/>
          </p:nvCxnSpPr>
          <p:spPr>
            <a:xfrm>
              <a:off x="0" y="295058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1" name="Straight Connector 530"/>
            <p:cNvCxnSpPr/>
            <p:nvPr/>
          </p:nvCxnSpPr>
          <p:spPr>
            <a:xfrm>
              <a:off x="0" y="252886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2" name="Straight Connector 531"/>
            <p:cNvCxnSpPr/>
            <p:nvPr/>
          </p:nvCxnSpPr>
          <p:spPr>
            <a:xfrm>
              <a:off x="0" y="2107144"/>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3" name="Straight Connector 532"/>
            <p:cNvCxnSpPr/>
            <p:nvPr/>
          </p:nvCxnSpPr>
          <p:spPr>
            <a:xfrm>
              <a:off x="0" y="168542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4" name="Straight Connector 533"/>
            <p:cNvCxnSpPr/>
            <p:nvPr/>
          </p:nvCxnSpPr>
          <p:spPr>
            <a:xfrm>
              <a:off x="0" y="126370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p:cNvCxnSpPr/>
            <p:nvPr/>
          </p:nvCxnSpPr>
          <p:spPr>
            <a:xfrm>
              <a:off x="0" y="84197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p:cNvCxnSpPr/>
            <p:nvPr/>
          </p:nvCxnSpPr>
          <p:spPr>
            <a:xfrm>
              <a:off x="0" y="42025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537"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8"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9"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0"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1"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2"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3"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4"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5"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6"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7"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8"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9"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0"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1"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2"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3"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4"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5"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6"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7"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8"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9"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0"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1"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2"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3"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4"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5"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6"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7"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8"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9"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0"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1"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2"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3"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4"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5"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6"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7"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8"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9"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0"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1"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2"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3"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4"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6"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7"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8"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9"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0"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1"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2" name="Oval 591"/>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3"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4" name="Oval 593"/>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5" name="Oval 594"/>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6" name="Oval 595"/>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7" name="Oval 596"/>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8" name="Oval 597"/>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9" name="Oval 598"/>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0" name="Oval 599"/>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1" name="Oval 600"/>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2" name="Oval 601"/>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3" name="Oval 602"/>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4" name="Oval 603"/>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5" name="Oval 604"/>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6" name="Oval 605"/>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7"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8"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9"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0"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1"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2"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3"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4"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5"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6"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7"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8"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9"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0"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1"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2" name="Oval 621"/>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3" name="Oval 622"/>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4" name="Oval 623"/>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5" name="Oval 624"/>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6" name="Oval 625"/>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7" name="Oval 626"/>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8" name="Oval 627"/>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9" name="Oval 628"/>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0" name="Oval 629"/>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1" name="Oval 630"/>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2" name="Oval 631"/>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3" name="Oval 632"/>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4" name="Oval 633"/>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5"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6" name="Oval 635"/>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7"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8"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9"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0"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1"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2"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3"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4"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5"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6"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7"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8"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9"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0"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1"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2"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3"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4"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5"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6"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7"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8"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9"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0"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1"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2"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3"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4"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5"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6"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7"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8"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9"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0" name="Oval 669"/>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1" name="Oval 670"/>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2" name="Oval 671"/>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3" name="Oval 672"/>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4" name="Oval 673"/>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5" name="Oval 674"/>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6" name="Oval 675"/>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7" name="Oval 676"/>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8" name="Oval 677"/>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9" name="Oval 678"/>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0" name="Oval 679"/>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1" name="Oval 680"/>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2" name="Oval 681"/>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3" name="Oval 682"/>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4"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5"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6"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7"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8"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9"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0"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1"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2"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3"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4"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5"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6"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7"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8"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9" name="Oval 698"/>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0" name="Oval 699"/>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1" name="Oval 700"/>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2" name="Oval 701"/>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3" name="Oval 702"/>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4" name="Oval 703"/>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5" name="Oval 704"/>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6" name="Oval 705"/>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7" name="Oval 706"/>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8" name="Oval 707"/>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9" name="Oval 708"/>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0" name="Oval 709"/>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1" name="Oval 710"/>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2" name="Oval 711"/>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3"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5"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6"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7"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8"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9"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0"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1"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2"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4"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5"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6"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7"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8" name="Oval 727"/>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9" name="Oval 728"/>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0" name="Oval 729"/>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1" name="Oval 730"/>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2" name="Oval 731"/>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3" name="Oval 732"/>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4" name="Oval 733"/>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5" name="Oval 734"/>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6" name="Oval 735"/>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7" name="Oval 736"/>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8" name="Oval 737"/>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9" name="Oval 738"/>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0" name="Oval 739"/>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1" name="Oval 740"/>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2"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3"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4"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5"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6"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7"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8"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9"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0"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1"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2"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3"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4"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5"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6"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7" name="Oval 756"/>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8" name="Oval 757"/>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9" name="Oval 758"/>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0" name="Oval 759"/>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1" name="Oval 760"/>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2" name="Oval 761"/>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3" name="Oval 762"/>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4" name="Oval 763"/>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5" name="Oval 764"/>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6" name="Oval 765"/>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7" name="Oval 766"/>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8" name="Oval 767"/>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9" name="Oval 768"/>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0" name="Oval 769"/>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1"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2"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3"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4"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5"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6"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7"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8"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9"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0"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1"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2"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3"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4"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5"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6" name="Oval 785"/>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7" name="Oval 786"/>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8" name="Oval 787"/>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9" name="Oval 788"/>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0" name="Oval 789"/>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1" name="Oval 790"/>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2" name="Oval 791"/>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3" name="Oval 792"/>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4" name="Oval 793"/>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5" name="Oval 794"/>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6" name="Oval 795"/>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7" name="Oval 796"/>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8" name="Oval 797"/>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9" name="Oval 798"/>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0"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1"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2"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3"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4"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5"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6"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7"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8"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9"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0"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1"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2"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3"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4"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5" name="Oval 814"/>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6" name="Oval 815"/>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7" name="Oval 816"/>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8" name="Oval 817"/>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9" name="Oval 818"/>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0" name="Oval 819"/>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1" name="Oval 820"/>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2" name="Oval 821"/>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3" name="Oval 822"/>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4" name="Oval 823"/>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5" name="Oval 824"/>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6" name="Oval 825"/>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7" name="Oval 826"/>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8" name="Oval 827"/>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9"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0"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1"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2"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3"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4"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5"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6"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7"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8"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9"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0"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3"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4" name="Oval 843"/>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5" name="Oval 844"/>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6" name="Oval 845"/>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7" name="Oval 846"/>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8" name="Oval 847"/>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9" name="Oval 848"/>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0" name="Oval 849"/>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1" name="Oval 850"/>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2" name="Oval 851"/>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3" name="Oval 852"/>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4" name="Oval 853"/>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5" name="Oval 854"/>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6" name="Oval 855"/>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7" name="Oval 856"/>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8"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9"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0"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1"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2"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3"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4"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5"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6"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7"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8"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9"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0"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1"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2"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3" name="Oval 872"/>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4" name="Oval 873"/>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5" name="Oval 874"/>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6" name="Oval 875"/>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7" name="Oval 876"/>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8" name="Oval 877"/>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9" name="Oval 878"/>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0" name="Oval 879"/>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1" name="Oval 880"/>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2" name="Oval 881"/>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3" name="Oval 882"/>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4" name="Oval 883"/>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5" name="Oval 884"/>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6" name="Oval 885"/>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7"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8"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9"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0"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1"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2"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3"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4"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5"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6"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7"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8"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9"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0"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1"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2"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3" name="Oval 902"/>
          <p:cNvSpPr/>
          <p:nvPr/>
        </p:nvSpPr>
        <p:spPr>
          <a:xfrm>
            <a:off x="71204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4" name="Oval 903"/>
          <p:cNvSpPr/>
          <p:nvPr/>
        </p:nvSpPr>
        <p:spPr>
          <a:xfrm>
            <a:off x="3774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5" name="Oval 904"/>
          <p:cNvSpPr/>
          <p:nvPr/>
        </p:nvSpPr>
        <p:spPr>
          <a:xfrm>
            <a:off x="12203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6" name="Oval 905"/>
          <p:cNvSpPr/>
          <p:nvPr/>
        </p:nvSpPr>
        <p:spPr>
          <a:xfrm>
            <a:off x="20632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7" name="Oval 906"/>
          <p:cNvSpPr/>
          <p:nvPr/>
        </p:nvSpPr>
        <p:spPr>
          <a:xfrm>
            <a:off x="29060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8" name="Oval 907"/>
          <p:cNvSpPr/>
          <p:nvPr/>
        </p:nvSpPr>
        <p:spPr>
          <a:xfrm>
            <a:off x="37489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9" name="Oval 908"/>
          <p:cNvSpPr/>
          <p:nvPr/>
        </p:nvSpPr>
        <p:spPr>
          <a:xfrm>
            <a:off x="45918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0" name="Oval 909"/>
          <p:cNvSpPr/>
          <p:nvPr/>
        </p:nvSpPr>
        <p:spPr>
          <a:xfrm>
            <a:off x="54347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1" name="Oval 910"/>
          <p:cNvSpPr/>
          <p:nvPr/>
        </p:nvSpPr>
        <p:spPr>
          <a:xfrm>
            <a:off x="62776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2" name="Oval 911"/>
          <p:cNvSpPr/>
          <p:nvPr/>
        </p:nvSpPr>
        <p:spPr>
          <a:xfrm>
            <a:off x="88062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3" name="Oval 912"/>
          <p:cNvSpPr/>
          <p:nvPr/>
        </p:nvSpPr>
        <p:spPr>
          <a:xfrm>
            <a:off x="79633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4" name="Oval 913"/>
          <p:cNvSpPr/>
          <p:nvPr/>
        </p:nvSpPr>
        <p:spPr>
          <a:xfrm>
            <a:off x="104920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5" name="Oval 914"/>
          <p:cNvSpPr/>
          <p:nvPr/>
        </p:nvSpPr>
        <p:spPr>
          <a:xfrm>
            <a:off x="96491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6" name="Oval 915"/>
          <p:cNvSpPr/>
          <p:nvPr/>
        </p:nvSpPr>
        <p:spPr>
          <a:xfrm>
            <a:off x="113348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7" name="Oval 916"/>
          <p:cNvSpPr/>
          <p:nvPr/>
        </p:nvSpPr>
        <p:spPr>
          <a:xfrm>
            <a:off x="71204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8" name="Oval 917"/>
          <p:cNvSpPr/>
          <p:nvPr/>
        </p:nvSpPr>
        <p:spPr>
          <a:xfrm>
            <a:off x="3774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9" name="Oval 918"/>
          <p:cNvSpPr/>
          <p:nvPr/>
        </p:nvSpPr>
        <p:spPr>
          <a:xfrm>
            <a:off x="12203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0" name="Oval 919"/>
          <p:cNvSpPr/>
          <p:nvPr/>
        </p:nvSpPr>
        <p:spPr>
          <a:xfrm>
            <a:off x="20632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1" name="Oval 920"/>
          <p:cNvSpPr/>
          <p:nvPr/>
        </p:nvSpPr>
        <p:spPr>
          <a:xfrm>
            <a:off x="29060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2" name="Oval 921"/>
          <p:cNvSpPr/>
          <p:nvPr/>
        </p:nvSpPr>
        <p:spPr>
          <a:xfrm>
            <a:off x="37489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3" name="Oval 922"/>
          <p:cNvSpPr/>
          <p:nvPr/>
        </p:nvSpPr>
        <p:spPr>
          <a:xfrm>
            <a:off x="45918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4" name="Oval 923"/>
          <p:cNvSpPr/>
          <p:nvPr/>
        </p:nvSpPr>
        <p:spPr>
          <a:xfrm>
            <a:off x="54347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5" name="Oval 924"/>
          <p:cNvSpPr/>
          <p:nvPr/>
        </p:nvSpPr>
        <p:spPr>
          <a:xfrm>
            <a:off x="62776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6" name="Oval 925"/>
          <p:cNvSpPr/>
          <p:nvPr/>
        </p:nvSpPr>
        <p:spPr>
          <a:xfrm>
            <a:off x="88062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7" name="Oval 926"/>
          <p:cNvSpPr/>
          <p:nvPr/>
        </p:nvSpPr>
        <p:spPr>
          <a:xfrm>
            <a:off x="79633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8" name="Oval 927"/>
          <p:cNvSpPr/>
          <p:nvPr/>
        </p:nvSpPr>
        <p:spPr>
          <a:xfrm>
            <a:off x="104920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9" name="Oval 928"/>
          <p:cNvSpPr/>
          <p:nvPr/>
        </p:nvSpPr>
        <p:spPr>
          <a:xfrm>
            <a:off x="96491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0" name="Oval 929"/>
          <p:cNvSpPr/>
          <p:nvPr/>
        </p:nvSpPr>
        <p:spPr>
          <a:xfrm>
            <a:off x="113348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1" name="Oval 930"/>
          <p:cNvSpPr/>
          <p:nvPr/>
        </p:nvSpPr>
        <p:spPr>
          <a:xfrm>
            <a:off x="71204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2" name="Oval 931"/>
          <p:cNvSpPr/>
          <p:nvPr/>
        </p:nvSpPr>
        <p:spPr>
          <a:xfrm>
            <a:off x="3774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3" name="Oval 932"/>
          <p:cNvSpPr/>
          <p:nvPr/>
        </p:nvSpPr>
        <p:spPr>
          <a:xfrm>
            <a:off x="12203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4" name="Oval 933"/>
          <p:cNvSpPr/>
          <p:nvPr/>
        </p:nvSpPr>
        <p:spPr>
          <a:xfrm>
            <a:off x="20632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5" name="Oval 934"/>
          <p:cNvSpPr/>
          <p:nvPr/>
        </p:nvSpPr>
        <p:spPr>
          <a:xfrm>
            <a:off x="29060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6" name="Oval 935"/>
          <p:cNvSpPr/>
          <p:nvPr/>
        </p:nvSpPr>
        <p:spPr>
          <a:xfrm>
            <a:off x="37489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7" name="Oval 936"/>
          <p:cNvSpPr/>
          <p:nvPr/>
        </p:nvSpPr>
        <p:spPr>
          <a:xfrm>
            <a:off x="45918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8" name="Oval 937"/>
          <p:cNvSpPr/>
          <p:nvPr/>
        </p:nvSpPr>
        <p:spPr>
          <a:xfrm>
            <a:off x="54347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9" name="Oval 938"/>
          <p:cNvSpPr/>
          <p:nvPr/>
        </p:nvSpPr>
        <p:spPr>
          <a:xfrm>
            <a:off x="62776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0" name="Oval 939"/>
          <p:cNvSpPr/>
          <p:nvPr/>
        </p:nvSpPr>
        <p:spPr>
          <a:xfrm>
            <a:off x="88062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1" name="Oval 940"/>
          <p:cNvSpPr/>
          <p:nvPr/>
        </p:nvSpPr>
        <p:spPr>
          <a:xfrm>
            <a:off x="79633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2" name="Oval 941"/>
          <p:cNvSpPr/>
          <p:nvPr/>
        </p:nvSpPr>
        <p:spPr>
          <a:xfrm>
            <a:off x="104920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3" name="Oval 942"/>
          <p:cNvSpPr/>
          <p:nvPr/>
        </p:nvSpPr>
        <p:spPr>
          <a:xfrm>
            <a:off x="96491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4" name="Oval 943"/>
          <p:cNvSpPr/>
          <p:nvPr/>
        </p:nvSpPr>
        <p:spPr>
          <a:xfrm>
            <a:off x="113348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5" name="Oval 944"/>
          <p:cNvSpPr/>
          <p:nvPr/>
        </p:nvSpPr>
        <p:spPr>
          <a:xfrm>
            <a:off x="71204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6" name="Oval 945"/>
          <p:cNvSpPr/>
          <p:nvPr/>
        </p:nvSpPr>
        <p:spPr>
          <a:xfrm>
            <a:off x="3774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7" name="Oval 946"/>
          <p:cNvSpPr/>
          <p:nvPr/>
        </p:nvSpPr>
        <p:spPr>
          <a:xfrm>
            <a:off x="12203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8" name="Oval 947"/>
          <p:cNvSpPr/>
          <p:nvPr/>
        </p:nvSpPr>
        <p:spPr>
          <a:xfrm>
            <a:off x="20632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9" name="Oval 948"/>
          <p:cNvSpPr/>
          <p:nvPr/>
        </p:nvSpPr>
        <p:spPr>
          <a:xfrm>
            <a:off x="29060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0" name="Oval 949"/>
          <p:cNvSpPr/>
          <p:nvPr/>
        </p:nvSpPr>
        <p:spPr>
          <a:xfrm>
            <a:off x="37489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1" name="Oval 950"/>
          <p:cNvSpPr/>
          <p:nvPr/>
        </p:nvSpPr>
        <p:spPr>
          <a:xfrm>
            <a:off x="45918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2" name="Oval 951"/>
          <p:cNvSpPr/>
          <p:nvPr/>
        </p:nvSpPr>
        <p:spPr>
          <a:xfrm>
            <a:off x="54347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3" name="Oval 952"/>
          <p:cNvSpPr/>
          <p:nvPr/>
        </p:nvSpPr>
        <p:spPr>
          <a:xfrm>
            <a:off x="62776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4" name="Oval 953"/>
          <p:cNvSpPr/>
          <p:nvPr/>
        </p:nvSpPr>
        <p:spPr>
          <a:xfrm>
            <a:off x="88062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5" name="Oval 954"/>
          <p:cNvSpPr/>
          <p:nvPr/>
        </p:nvSpPr>
        <p:spPr>
          <a:xfrm>
            <a:off x="79633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6" name="Oval 955"/>
          <p:cNvSpPr/>
          <p:nvPr/>
        </p:nvSpPr>
        <p:spPr>
          <a:xfrm>
            <a:off x="104920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7" name="Oval 956"/>
          <p:cNvSpPr/>
          <p:nvPr/>
        </p:nvSpPr>
        <p:spPr>
          <a:xfrm>
            <a:off x="96491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8" name="Oval 957"/>
          <p:cNvSpPr/>
          <p:nvPr/>
        </p:nvSpPr>
        <p:spPr>
          <a:xfrm>
            <a:off x="113348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9" name="Oval 958"/>
          <p:cNvSpPr/>
          <p:nvPr/>
        </p:nvSpPr>
        <p:spPr>
          <a:xfrm>
            <a:off x="71204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0" name="Oval 959"/>
          <p:cNvSpPr/>
          <p:nvPr/>
        </p:nvSpPr>
        <p:spPr>
          <a:xfrm>
            <a:off x="3774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1" name="Oval 960"/>
          <p:cNvSpPr/>
          <p:nvPr/>
        </p:nvSpPr>
        <p:spPr>
          <a:xfrm>
            <a:off x="12203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2" name="Oval 961"/>
          <p:cNvSpPr/>
          <p:nvPr/>
        </p:nvSpPr>
        <p:spPr>
          <a:xfrm>
            <a:off x="20632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3" name="Oval 962"/>
          <p:cNvSpPr/>
          <p:nvPr/>
        </p:nvSpPr>
        <p:spPr>
          <a:xfrm>
            <a:off x="29060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4" name="Oval 963"/>
          <p:cNvSpPr/>
          <p:nvPr/>
        </p:nvSpPr>
        <p:spPr>
          <a:xfrm>
            <a:off x="37489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5" name="Oval 964"/>
          <p:cNvSpPr/>
          <p:nvPr/>
        </p:nvSpPr>
        <p:spPr>
          <a:xfrm>
            <a:off x="45918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6" name="Oval 965"/>
          <p:cNvSpPr/>
          <p:nvPr/>
        </p:nvSpPr>
        <p:spPr>
          <a:xfrm>
            <a:off x="54347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7" name="Oval 966"/>
          <p:cNvSpPr/>
          <p:nvPr/>
        </p:nvSpPr>
        <p:spPr>
          <a:xfrm>
            <a:off x="62776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8" name="Oval 967"/>
          <p:cNvSpPr/>
          <p:nvPr/>
        </p:nvSpPr>
        <p:spPr>
          <a:xfrm>
            <a:off x="88062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9" name="Oval 968"/>
          <p:cNvSpPr/>
          <p:nvPr/>
        </p:nvSpPr>
        <p:spPr>
          <a:xfrm>
            <a:off x="79633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0" name="Oval 969"/>
          <p:cNvSpPr/>
          <p:nvPr/>
        </p:nvSpPr>
        <p:spPr>
          <a:xfrm>
            <a:off x="104920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1" name="Oval 970"/>
          <p:cNvSpPr/>
          <p:nvPr/>
        </p:nvSpPr>
        <p:spPr>
          <a:xfrm>
            <a:off x="96491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2" name="Oval 971"/>
          <p:cNvSpPr/>
          <p:nvPr/>
        </p:nvSpPr>
        <p:spPr>
          <a:xfrm>
            <a:off x="113348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tIns="45720" rIns="91440" bIns="4572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98B043-081F-481B-92A0-6357F036C81E}"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F7E346-944A-4D66-BF08-2D26754D7EA8}"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304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98B043-081F-481B-92A0-6357F036C81E}"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286413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3"/>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3"/>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98B043-081F-481B-92A0-6357F036C81E}" type="datetimeFigureOut">
              <a:rPr lang="en-GB" smtClean="0"/>
              <a:t>01/10/2021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685404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98B043-081F-481B-92A0-6357F036C81E}" type="datetimeFigureOut">
              <a:rPr lang="en-GB" smtClean="0"/>
              <a:t>01/10/2021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3892703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98B043-081F-481B-92A0-6357F036C81E}" type="datetimeFigureOut">
              <a:rPr lang="en-GB" smtClean="0"/>
              <a:t>01/10/2021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3126738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98B043-081F-481B-92A0-6357F036C81E}"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1763652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3">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98B043-081F-481B-92A0-6357F036C81E}" type="datetimeFigureOut">
              <a:rPr lang="en-GB" smtClean="0"/>
              <a:t>01/10/2021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F7E346-944A-4D66-BF08-2D26754D7EA8}"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3643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98B043-081F-481B-92A0-6357F036C81E}"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F7E346-944A-4D66-BF08-2D26754D7EA8}" type="slidenum">
              <a:rPr lang="en-GB" smtClean="0"/>
              <a:t>‹#›</a:t>
            </a:fld>
            <a:endParaRPr lang="en-GB"/>
          </a:p>
        </p:txBody>
      </p:sp>
    </p:spTree>
    <p:extLst>
      <p:ext uri="{BB962C8B-B14F-4D97-AF65-F5344CB8AC3E}">
        <p14:creationId xmlns:p14="http://schemas.microsoft.com/office/powerpoint/2010/main" val="1346362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98B043-081F-481B-92A0-6357F036C81E}" type="datetimeFigureOut">
              <a:rPr lang="en-GB" smtClean="0"/>
              <a:t>01/10/2021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F7E346-944A-4D66-BF08-2D26754D7EA8}"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5464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398B043-081F-481B-92A0-6357F036C81E}" type="datetimeFigureOut">
              <a:rPr lang="en-GB" smtClean="0"/>
              <a:t>01/10/2021</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8F7E346-944A-4D66-BF08-2D26754D7EA8}"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4503098"/>
      </p:ext>
    </p:extLst>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f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www.historians.org/Images/Teaching%20and%20Learning/Teaching%20and%20Learning%20in%20Digital%20Age/augustus.jpg" TargetMode="External"/><Relationship Id="rId13" Type="http://schemas.openxmlformats.org/officeDocument/2006/relationships/hyperlink" Target="https://www.proquest.com/docview/1514897051?pq-origsite=gscholar&amp;fromopenview=true" TargetMode="External"/><Relationship Id="rId3" Type="http://schemas.openxmlformats.org/officeDocument/2006/relationships/hyperlink" Target="https://i.guim.co.uk/img/static/sys-images/Guardian/Pix/pictures/2015/3/19/1426787214465/0d15cad1-ce37-4dd3-ac84-a23da5dec57a-1531x2040.jpeg?width=700&amp;quality=85&amp;auto=format&amp;fit=max&amp;s=2d3b06a1cfeb6df94409895ab2167e74" TargetMode="External"/><Relationship Id="rId7" Type="http://schemas.openxmlformats.org/officeDocument/2006/relationships/hyperlink" Target="https://www.metmuseum.org/toah/hd/ropo2/hd_ropo2.htm" TargetMode="External"/><Relationship Id="rId12" Type="http://schemas.openxmlformats.org/officeDocument/2006/relationships/hyperlink" Target="https://openjournals.library.sydney.edu.au/index.php/LA/article/viewFile/14271/12770" TargetMode="External"/><Relationship Id="rId2" Type="http://schemas.openxmlformats.org/officeDocument/2006/relationships/hyperlink" Target="https://collectionapi.metmuseum.org/api/collection/v1/iiif/253370/538327/main-image" TargetMode="External"/><Relationship Id="rId1" Type="http://schemas.openxmlformats.org/officeDocument/2006/relationships/slideLayout" Target="../slideLayouts/slideLayout2.xml"/><Relationship Id="rId6" Type="http://schemas.openxmlformats.org/officeDocument/2006/relationships/hyperlink" Target="https://collectionapi.metmuseum.org/api/collection/v1/iiif/248722/1363391/main-image" TargetMode="External"/><Relationship Id="rId11" Type="http://schemas.openxmlformats.org/officeDocument/2006/relationships/hyperlink" Target="https://collections.ashmolean.org/collection/browse-9148/object/176175" TargetMode="External"/><Relationship Id="rId5" Type="http://schemas.openxmlformats.org/officeDocument/2006/relationships/hyperlink" Target="https://mymodernmet.com/what-is-hellenistic-sculpture-history/" TargetMode="External"/><Relationship Id="rId10" Type="http://schemas.openxmlformats.org/officeDocument/2006/relationships/hyperlink" Target="https://collections.ashmolean.org/media/ashmole6_collection/w800/Collections/Single_Objects/CG/CG_H_102-a-L.jpg" TargetMode="External"/><Relationship Id="rId4" Type="http://schemas.openxmlformats.org/officeDocument/2006/relationships/hyperlink" Target="https://www.theguardian.com/artanddesign/2015/mar/20/naked-ambition-why-the-greeks-first-stripped-nude" TargetMode="External"/><Relationship Id="rId9" Type="http://schemas.openxmlformats.org/officeDocument/2006/relationships/hyperlink" Target="https://www.historians.org/teaching-and-learning/teaching-resources-for-historians/teaching-and-learning-in-the-digital-age/images-of-power-art-as-an-historiographic-tool/augustus-caesa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C9630-9CEA-47BB-B37A-BAC869ECED36}"/>
              </a:ext>
            </a:extLst>
          </p:cNvPr>
          <p:cNvSpPr>
            <a:spLocks noGrp="1"/>
          </p:cNvSpPr>
          <p:nvPr>
            <p:ph type="ctrTitle"/>
          </p:nvPr>
        </p:nvSpPr>
        <p:spPr>
          <a:xfrm>
            <a:off x="1524000" y="2560545"/>
            <a:ext cx="9144000" cy="2387600"/>
          </a:xfrm>
        </p:spPr>
        <p:txBody>
          <a:bodyPr>
            <a:normAutofit/>
          </a:bodyPr>
          <a:lstStyle/>
          <a:p>
            <a:r>
              <a:rPr lang="en-GB" dirty="0">
                <a:solidFill>
                  <a:schemeClr val="tx1"/>
                </a:solidFill>
              </a:rPr>
              <a:t>The evolution of Greco-Roman sculpture between the Greek Archaic period and the reign of Augustus</a:t>
            </a:r>
          </a:p>
        </p:txBody>
      </p:sp>
      <p:sp>
        <p:nvSpPr>
          <p:cNvPr id="4" name="TextBox 3">
            <a:extLst>
              <a:ext uri="{FF2B5EF4-FFF2-40B4-BE49-F238E27FC236}">
                <a16:creationId xmlns:a16="http://schemas.microsoft.com/office/drawing/2014/main" id="{879843A0-0C56-4ECD-B08E-C4081EA98409}"/>
              </a:ext>
            </a:extLst>
          </p:cNvPr>
          <p:cNvSpPr txBox="1"/>
          <p:nvPr/>
        </p:nvSpPr>
        <p:spPr>
          <a:xfrm>
            <a:off x="8424909" y="5646198"/>
            <a:ext cx="3275860" cy="369332"/>
          </a:xfrm>
          <a:prstGeom prst="rect">
            <a:avLst/>
          </a:prstGeom>
          <a:noFill/>
        </p:spPr>
        <p:txBody>
          <a:bodyPr wrap="square" rtlCol="0">
            <a:spAutoFit/>
          </a:bodyPr>
          <a:lstStyle/>
          <a:p>
            <a:r>
              <a:rPr lang="en-GB" dirty="0"/>
              <a:t>By Cameron Smith</a:t>
            </a:r>
          </a:p>
        </p:txBody>
      </p:sp>
    </p:spTree>
    <p:extLst>
      <p:ext uri="{BB962C8B-B14F-4D97-AF65-F5344CB8AC3E}">
        <p14:creationId xmlns:p14="http://schemas.microsoft.com/office/powerpoint/2010/main" val="1848172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A0EFA-51E0-481F-A151-1B884CEFB1A5}"/>
              </a:ext>
            </a:extLst>
          </p:cNvPr>
          <p:cNvSpPr>
            <a:spLocks noGrp="1"/>
          </p:cNvSpPr>
          <p:nvPr>
            <p:ph type="title"/>
          </p:nvPr>
        </p:nvSpPr>
        <p:spPr>
          <a:xfrm>
            <a:off x="5033638" y="585216"/>
            <a:ext cx="5710561" cy="1499616"/>
          </a:xfrm>
        </p:spPr>
        <p:txBody>
          <a:bodyPr/>
          <a:lstStyle/>
          <a:p>
            <a:r>
              <a:rPr lang="en-GB" dirty="0"/>
              <a:t>Sculpture in the Archaic Greek period</a:t>
            </a:r>
          </a:p>
        </p:txBody>
      </p:sp>
      <p:pic>
        <p:nvPicPr>
          <p:cNvPr id="5" name="Content Placeholder 4">
            <a:extLst>
              <a:ext uri="{FF2B5EF4-FFF2-40B4-BE49-F238E27FC236}">
                <a16:creationId xmlns:a16="http://schemas.microsoft.com/office/drawing/2014/main" id="{B0718ADA-21BD-4A1A-9B96-28EDF1AE4F1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6359" y="426086"/>
            <a:ext cx="3813699" cy="6005827"/>
          </a:xfrm>
        </p:spPr>
      </p:pic>
      <p:sp>
        <p:nvSpPr>
          <p:cNvPr id="7" name="TextBox 6">
            <a:extLst>
              <a:ext uri="{FF2B5EF4-FFF2-40B4-BE49-F238E27FC236}">
                <a16:creationId xmlns:a16="http://schemas.microsoft.com/office/drawing/2014/main" id="{5973C46E-2D7C-4ACF-88BD-AFC8CC666668}"/>
              </a:ext>
            </a:extLst>
          </p:cNvPr>
          <p:cNvSpPr txBox="1"/>
          <p:nvPr/>
        </p:nvSpPr>
        <p:spPr>
          <a:xfrm>
            <a:off x="536359" y="6431913"/>
            <a:ext cx="3574002" cy="246221"/>
          </a:xfrm>
          <a:prstGeom prst="rect">
            <a:avLst/>
          </a:prstGeom>
          <a:noFill/>
        </p:spPr>
        <p:txBody>
          <a:bodyPr wrap="square">
            <a:spAutoFit/>
          </a:bodyPr>
          <a:lstStyle/>
          <a:p>
            <a:r>
              <a:rPr lang="en-GB" sz="1000" dirty="0"/>
              <a:t>The Met Museum, 2021</a:t>
            </a:r>
          </a:p>
        </p:txBody>
      </p:sp>
      <p:sp>
        <p:nvSpPr>
          <p:cNvPr id="8" name="TextBox 7">
            <a:extLst>
              <a:ext uri="{FF2B5EF4-FFF2-40B4-BE49-F238E27FC236}">
                <a16:creationId xmlns:a16="http://schemas.microsoft.com/office/drawing/2014/main" id="{0B785114-3285-4B4F-A99F-E1EB08538CF8}"/>
              </a:ext>
            </a:extLst>
          </p:cNvPr>
          <p:cNvSpPr txBox="1"/>
          <p:nvPr/>
        </p:nvSpPr>
        <p:spPr>
          <a:xfrm>
            <a:off x="6409677" y="3233692"/>
            <a:ext cx="3622090" cy="1815882"/>
          </a:xfrm>
          <a:prstGeom prst="rect">
            <a:avLst/>
          </a:prstGeom>
          <a:noFill/>
        </p:spPr>
        <p:txBody>
          <a:bodyPr wrap="square" rtlCol="0">
            <a:spAutoFit/>
          </a:bodyPr>
          <a:lstStyle/>
          <a:p>
            <a:r>
              <a:rPr lang="en-GB" sz="2800" dirty="0"/>
              <a:t>The kouros  is inspired by Egyptian art of the time. (Gunther, Y H and Bagna-</a:t>
            </a:r>
            <a:r>
              <a:rPr lang="en-GB" sz="2800" dirty="0" err="1"/>
              <a:t>Dulyachinda</a:t>
            </a:r>
            <a:r>
              <a:rPr lang="en-GB" sz="2800" dirty="0"/>
              <a:t>, S)</a:t>
            </a:r>
          </a:p>
        </p:txBody>
      </p:sp>
    </p:spTree>
    <p:extLst>
      <p:ext uri="{BB962C8B-B14F-4D97-AF65-F5344CB8AC3E}">
        <p14:creationId xmlns:p14="http://schemas.microsoft.com/office/powerpoint/2010/main" val="2354490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09597-DBF6-410F-AFDC-EFD4100472C5}"/>
              </a:ext>
            </a:extLst>
          </p:cNvPr>
          <p:cNvSpPr>
            <a:spLocks noGrp="1"/>
          </p:cNvSpPr>
          <p:nvPr>
            <p:ph type="title"/>
          </p:nvPr>
        </p:nvSpPr>
        <p:spPr/>
        <p:txBody>
          <a:bodyPr/>
          <a:lstStyle/>
          <a:p>
            <a:r>
              <a:rPr lang="en-GB" dirty="0"/>
              <a:t>Sculpture in the Classical Greek period</a:t>
            </a:r>
          </a:p>
        </p:txBody>
      </p:sp>
      <p:pic>
        <p:nvPicPr>
          <p:cNvPr id="5" name="Content Placeholder 4">
            <a:extLst>
              <a:ext uri="{FF2B5EF4-FFF2-40B4-BE49-F238E27FC236}">
                <a16:creationId xmlns:a16="http://schemas.microsoft.com/office/drawing/2014/main" id="{814CD74A-0022-4585-A271-243BC62D2D2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638" y="1723820"/>
            <a:ext cx="3765935" cy="5019454"/>
          </a:xfrm>
        </p:spPr>
      </p:pic>
      <p:sp>
        <p:nvSpPr>
          <p:cNvPr id="7" name="TextBox 6">
            <a:extLst>
              <a:ext uri="{FF2B5EF4-FFF2-40B4-BE49-F238E27FC236}">
                <a16:creationId xmlns:a16="http://schemas.microsoft.com/office/drawing/2014/main" id="{08E958AB-A08F-49AC-AD47-38AF16585A21}"/>
              </a:ext>
            </a:extLst>
          </p:cNvPr>
          <p:cNvSpPr txBox="1"/>
          <p:nvPr/>
        </p:nvSpPr>
        <p:spPr>
          <a:xfrm>
            <a:off x="4451573" y="6481664"/>
            <a:ext cx="2234954" cy="261610"/>
          </a:xfrm>
          <a:prstGeom prst="rect">
            <a:avLst/>
          </a:prstGeom>
          <a:noFill/>
        </p:spPr>
        <p:txBody>
          <a:bodyPr wrap="square">
            <a:spAutoFit/>
          </a:bodyPr>
          <a:lstStyle/>
          <a:p>
            <a:r>
              <a:rPr lang="en-GB" sz="1100" dirty="0"/>
              <a:t>Davidson, 2015</a:t>
            </a:r>
          </a:p>
        </p:txBody>
      </p:sp>
      <p:sp>
        <p:nvSpPr>
          <p:cNvPr id="8" name="TextBox 7">
            <a:extLst>
              <a:ext uri="{FF2B5EF4-FFF2-40B4-BE49-F238E27FC236}">
                <a16:creationId xmlns:a16="http://schemas.microsoft.com/office/drawing/2014/main" id="{5E9FA4C0-E857-4D27-A0F5-23B1799FBF1B}"/>
              </a:ext>
            </a:extLst>
          </p:cNvPr>
          <p:cNvSpPr txBox="1"/>
          <p:nvPr/>
        </p:nvSpPr>
        <p:spPr>
          <a:xfrm>
            <a:off x="5708341" y="3217884"/>
            <a:ext cx="3915053" cy="1323439"/>
          </a:xfrm>
          <a:prstGeom prst="rect">
            <a:avLst/>
          </a:prstGeom>
          <a:noFill/>
        </p:spPr>
        <p:txBody>
          <a:bodyPr wrap="square" rtlCol="0">
            <a:spAutoFit/>
          </a:bodyPr>
          <a:lstStyle/>
          <a:p>
            <a:r>
              <a:rPr lang="en-GB" sz="2000" dirty="0"/>
              <a:t>First sculptures to depict realistic human bodies are created in this era. (Gunther, Y H and Bagna-</a:t>
            </a:r>
            <a:r>
              <a:rPr lang="en-GB" sz="2000" dirty="0" err="1"/>
              <a:t>Dulyachinda</a:t>
            </a:r>
            <a:r>
              <a:rPr lang="en-GB" sz="2000" dirty="0"/>
              <a:t>, S)</a:t>
            </a:r>
          </a:p>
        </p:txBody>
      </p:sp>
    </p:spTree>
    <p:extLst>
      <p:ext uri="{BB962C8B-B14F-4D97-AF65-F5344CB8AC3E}">
        <p14:creationId xmlns:p14="http://schemas.microsoft.com/office/powerpoint/2010/main" val="2432927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B4CB9-8BBA-4924-8DDE-274A35B452E9}"/>
              </a:ext>
            </a:extLst>
          </p:cNvPr>
          <p:cNvSpPr>
            <a:spLocks noGrp="1"/>
          </p:cNvSpPr>
          <p:nvPr>
            <p:ph type="title"/>
          </p:nvPr>
        </p:nvSpPr>
        <p:spPr>
          <a:xfrm>
            <a:off x="1050761" y="585215"/>
            <a:ext cx="9720072" cy="1499616"/>
          </a:xfrm>
        </p:spPr>
        <p:txBody>
          <a:bodyPr/>
          <a:lstStyle/>
          <a:p>
            <a:r>
              <a:rPr lang="en-GB" dirty="0"/>
              <a:t>Sculpture in the Hellenistic period</a:t>
            </a:r>
          </a:p>
        </p:txBody>
      </p:sp>
      <p:pic>
        <p:nvPicPr>
          <p:cNvPr id="5" name="Content Placeholder 4">
            <a:extLst>
              <a:ext uri="{FF2B5EF4-FFF2-40B4-BE49-F238E27FC236}">
                <a16:creationId xmlns:a16="http://schemas.microsoft.com/office/drawing/2014/main" id="{81B0EF9E-7F17-4110-9F37-B694EA33A2D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238" y="3169162"/>
            <a:ext cx="4812021" cy="3208014"/>
          </a:xfrm>
        </p:spPr>
      </p:pic>
      <p:sp>
        <p:nvSpPr>
          <p:cNvPr id="7" name="TextBox 6">
            <a:extLst>
              <a:ext uri="{FF2B5EF4-FFF2-40B4-BE49-F238E27FC236}">
                <a16:creationId xmlns:a16="http://schemas.microsoft.com/office/drawing/2014/main" id="{83CFAAC3-8EE2-4F46-AEF3-826D8CF9B095}"/>
              </a:ext>
            </a:extLst>
          </p:cNvPr>
          <p:cNvSpPr txBox="1"/>
          <p:nvPr/>
        </p:nvSpPr>
        <p:spPr>
          <a:xfrm>
            <a:off x="641412" y="6377176"/>
            <a:ext cx="3806301" cy="261610"/>
          </a:xfrm>
          <a:prstGeom prst="rect">
            <a:avLst/>
          </a:prstGeom>
          <a:noFill/>
        </p:spPr>
        <p:txBody>
          <a:bodyPr wrap="square">
            <a:spAutoFit/>
          </a:bodyPr>
          <a:lstStyle/>
          <a:p>
            <a:r>
              <a:rPr lang="en-GB" sz="1100" dirty="0"/>
              <a:t>My Modern Met, 2021</a:t>
            </a:r>
          </a:p>
        </p:txBody>
      </p:sp>
      <p:sp>
        <p:nvSpPr>
          <p:cNvPr id="8" name="TextBox 7">
            <a:extLst>
              <a:ext uri="{FF2B5EF4-FFF2-40B4-BE49-F238E27FC236}">
                <a16:creationId xmlns:a16="http://schemas.microsoft.com/office/drawing/2014/main" id="{C9E383C8-8C5E-4E59-A08E-67DA47D863C1}"/>
              </a:ext>
            </a:extLst>
          </p:cNvPr>
          <p:cNvSpPr txBox="1"/>
          <p:nvPr/>
        </p:nvSpPr>
        <p:spPr>
          <a:xfrm>
            <a:off x="5801978" y="4773169"/>
            <a:ext cx="2778711" cy="1323439"/>
          </a:xfrm>
          <a:prstGeom prst="rect">
            <a:avLst/>
          </a:prstGeom>
          <a:noFill/>
        </p:spPr>
        <p:txBody>
          <a:bodyPr wrap="square" rtlCol="0">
            <a:spAutoFit/>
          </a:bodyPr>
          <a:lstStyle/>
          <a:p>
            <a:r>
              <a:rPr lang="en-GB" sz="2000" dirty="0"/>
              <a:t>Builds on the classical Greek artform with more focus on realism. (Richman-Abdou, K)</a:t>
            </a:r>
          </a:p>
        </p:txBody>
      </p:sp>
    </p:spTree>
    <p:extLst>
      <p:ext uri="{BB962C8B-B14F-4D97-AF65-F5344CB8AC3E}">
        <p14:creationId xmlns:p14="http://schemas.microsoft.com/office/powerpoint/2010/main" val="3528470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F452E-F2DF-4926-8796-1AB903B7D73D}"/>
              </a:ext>
            </a:extLst>
          </p:cNvPr>
          <p:cNvSpPr>
            <a:spLocks noGrp="1"/>
          </p:cNvSpPr>
          <p:nvPr>
            <p:ph type="title"/>
          </p:nvPr>
        </p:nvSpPr>
        <p:spPr/>
        <p:txBody>
          <a:bodyPr/>
          <a:lstStyle/>
          <a:p>
            <a:r>
              <a:rPr lang="en-GB" dirty="0"/>
              <a:t>Greek influences on Republican era Roman sculpture</a:t>
            </a:r>
          </a:p>
        </p:txBody>
      </p:sp>
      <p:pic>
        <p:nvPicPr>
          <p:cNvPr id="5" name="Content Placeholder 4">
            <a:extLst>
              <a:ext uri="{FF2B5EF4-FFF2-40B4-BE49-F238E27FC236}">
                <a16:creationId xmlns:a16="http://schemas.microsoft.com/office/drawing/2014/main" id="{08D9BE7E-6D37-4EE2-9791-001DC03B28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0722" y="2084832"/>
            <a:ext cx="3263503" cy="4351338"/>
          </a:xfrm>
        </p:spPr>
      </p:pic>
      <p:sp>
        <p:nvSpPr>
          <p:cNvPr id="7" name="TextBox 6">
            <a:extLst>
              <a:ext uri="{FF2B5EF4-FFF2-40B4-BE49-F238E27FC236}">
                <a16:creationId xmlns:a16="http://schemas.microsoft.com/office/drawing/2014/main" id="{DE6334CA-B136-4A2E-B950-56321CD2E494}"/>
              </a:ext>
            </a:extLst>
          </p:cNvPr>
          <p:cNvSpPr txBox="1"/>
          <p:nvPr/>
        </p:nvSpPr>
        <p:spPr>
          <a:xfrm>
            <a:off x="304061" y="6436170"/>
            <a:ext cx="2252709" cy="261610"/>
          </a:xfrm>
          <a:prstGeom prst="rect">
            <a:avLst/>
          </a:prstGeom>
          <a:noFill/>
        </p:spPr>
        <p:txBody>
          <a:bodyPr wrap="square">
            <a:spAutoFit/>
          </a:bodyPr>
          <a:lstStyle/>
          <a:p>
            <a:r>
              <a:rPr lang="en-GB" sz="1100" dirty="0"/>
              <a:t>The Met, 2021</a:t>
            </a:r>
          </a:p>
        </p:txBody>
      </p:sp>
      <p:sp>
        <p:nvSpPr>
          <p:cNvPr id="8" name="TextBox 7">
            <a:extLst>
              <a:ext uri="{FF2B5EF4-FFF2-40B4-BE49-F238E27FC236}">
                <a16:creationId xmlns:a16="http://schemas.microsoft.com/office/drawing/2014/main" id="{7201C672-642B-4E14-97BE-4F5A3952C3A7}"/>
              </a:ext>
            </a:extLst>
          </p:cNvPr>
          <p:cNvSpPr txBox="1"/>
          <p:nvPr/>
        </p:nvSpPr>
        <p:spPr>
          <a:xfrm>
            <a:off x="5726098" y="2839434"/>
            <a:ext cx="4438834" cy="2246769"/>
          </a:xfrm>
          <a:prstGeom prst="rect">
            <a:avLst/>
          </a:prstGeom>
          <a:noFill/>
        </p:spPr>
        <p:txBody>
          <a:bodyPr wrap="square" rtlCol="0">
            <a:spAutoFit/>
          </a:bodyPr>
          <a:lstStyle/>
          <a:p>
            <a:r>
              <a:rPr lang="en-GB" sz="2800" dirty="0"/>
              <a:t>Statues in the roman republic were characterised by the focus on realism including every wrinkle and imperfection. (</a:t>
            </a:r>
            <a:r>
              <a:rPr lang="en-GB" sz="2800" dirty="0" err="1"/>
              <a:t>Trentinella</a:t>
            </a:r>
            <a:r>
              <a:rPr lang="en-GB" sz="2800" dirty="0"/>
              <a:t>, R)</a:t>
            </a:r>
          </a:p>
        </p:txBody>
      </p:sp>
    </p:spTree>
    <p:extLst>
      <p:ext uri="{BB962C8B-B14F-4D97-AF65-F5344CB8AC3E}">
        <p14:creationId xmlns:p14="http://schemas.microsoft.com/office/powerpoint/2010/main" val="1568478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E7A1C-88DD-4575-8265-BDFFEFFAAB95}"/>
              </a:ext>
            </a:extLst>
          </p:cNvPr>
          <p:cNvSpPr>
            <a:spLocks noGrp="1"/>
          </p:cNvSpPr>
          <p:nvPr>
            <p:ph type="title"/>
          </p:nvPr>
        </p:nvSpPr>
        <p:spPr/>
        <p:txBody>
          <a:bodyPr/>
          <a:lstStyle/>
          <a:p>
            <a:r>
              <a:rPr lang="en-GB" dirty="0"/>
              <a:t>Greek influence on sculpture during the early Roman Imperial era</a:t>
            </a:r>
          </a:p>
        </p:txBody>
      </p:sp>
      <p:pic>
        <p:nvPicPr>
          <p:cNvPr id="5" name="Content Placeholder 4">
            <a:extLst>
              <a:ext uri="{FF2B5EF4-FFF2-40B4-BE49-F238E27FC236}">
                <a16:creationId xmlns:a16="http://schemas.microsoft.com/office/drawing/2014/main" id="{57E9BC79-1BA9-4644-B38D-DAC8483CCB3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9851" y="1921446"/>
            <a:ext cx="2197076" cy="4351338"/>
          </a:xfrm>
        </p:spPr>
      </p:pic>
      <p:sp>
        <p:nvSpPr>
          <p:cNvPr id="7" name="TextBox 6">
            <a:extLst>
              <a:ext uri="{FF2B5EF4-FFF2-40B4-BE49-F238E27FC236}">
                <a16:creationId xmlns:a16="http://schemas.microsoft.com/office/drawing/2014/main" id="{94B3EDB4-5BD2-42B5-8A85-569FF6A4D7EF}"/>
              </a:ext>
            </a:extLst>
          </p:cNvPr>
          <p:cNvSpPr txBox="1"/>
          <p:nvPr/>
        </p:nvSpPr>
        <p:spPr>
          <a:xfrm>
            <a:off x="469851" y="6272784"/>
            <a:ext cx="2197076" cy="261610"/>
          </a:xfrm>
          <a:prstGeom prst="rect">
            <a:avLst/>
          </a:prstGeom>
          <a:noFill/>
        </p:spPr>
        <p:txBody>
          <a:bodyPr wrap="square">
            <a:spAutoFit/>
          </a:bodyPr>
          <a:lstStyle/>
          <a:p>
            <a:r>
              <a:rPr lang="en-GB" sz="1100" dirty="0"/>
              <a:t>Historians. org, 2021</a:t>
            </a:r>
          </a:p>
        </p:txBody>
      </p:sp>
      <p:pic>
        <p:nvPicPr>
          <p:cNvPr id="9" name="Picture 8">
            <a:extLst>
              <a:ext uri="{FF2B5EF4-FFF2-40B4-BE49-F238E27FC236}">
                <a16:creationId xmlns:a16="http://schemas.microsoft.com/office/drawing/2014/main" id="{11829C4F-1EE1-40D5-96C2-4CD1430E71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2593" y="1373736"/>
            <a:ext cx="3769530" cy="5018186"/>
          </a:xfrm>
          <a:prstGeom prst="rect">
            <a:avLst/>
          </a:prstGeom>
        </p:spPr>
      </p:pic>
      <p:sp>
        <p:nvSpPr>
          <p:cNvPr id="11" name="TextBox 10">
            <a:extLst>
              <a:ext uri="{FF2B5EF4-FFF2-40B4-BE49-F238E27FC236}">
                <a16:creationId xmlns:a16="http://schemas.microsoft.com/office/drawing/2014/main" id="{B1588FA6-89D3-4E42-B7C1-BA93F0D662C7}"/>
              </a:ext>
            </a:extLst>
          </p:cNvPr>
          <p:cNvSpPr txBox="1"/>
          <p:nvPr/>
        </p:nvSpPr>
        <p:spPr>
          <a:xfrm>
            <a:off x="8446364" y="6418984"/>
            <a:ext cx="2091431" cy="261610"/>
          </a:xfrm>
          <a:prstGeom prst="rect">
            <a:avLst/>
          </a:prstGeom>
          <a:noFill/>
        </p:spPr>
        <p:txBody>
          <a:bodyPr wrap="square">
            <a:spAutoFit/>
          </a:bodyPr>
          <a:lstStyle/>
          <a:p>
            <a:r>
              <a:rPr lang="en-GB" sz="1100" dirty="0"/>
              <a:t>The </a:t>
            </a:r>
            <a:r>
              <a:rPr lang="en-GB" sz="1100" dirty="0" err="1"/>
              <a:t>Ashmoleon</a:t>
            </a:r>
            <a:r>
              <a:rPr lang="en-GB" sz="1100" dirty="0"/>
              <a:t>, 2021</a:t>
            </a:r>
          </a:p>
        </p:txBody>
      </p:sp>
      <p:sp>
        <p:nvSpPr>
          <p:cNvPr id="12" name="TextBox 11">
            <a:extLst>
              <a:ext uri="{FF2B5EF4-FFF2-40B4-BE49-F238E27FC236}">
                <a16:creationId xmlns:a16="http://schemas.microsoft.com/office/drawing/2014/main" id="{42891AFB-0854-404C-B89D-1912AEFB29FB}"/>
              </a:ext>
            </a:extLst>
          </p:cNvPr>
          <p:cNvSpPr txBox="1"/>
          <p:nvPr/>
        </p:nvSpPr>
        <p:spPr>
          <a:xfrm>
            <a:off x="2976717" y="2947386"/>
            <a:ext cx="4856086" cy="1938992"/>
          </a:xfrm>
          <a:prstGeom prst="rect">
            <a:avLst/>
          </a:prstGeom>
          <a:noFill/>
        </p:spPr>
        <p:txBody>
          <a:bodyPr wrap="square" rtlCol="0">
            <a:spAutoFit/>
          </a:bodyPr>
          <a:lstStyle/>
          <a:p>
            <a:r>
              <a:rPr lang="en-GB" sz="2000" dirty="0"/>
              <a:t>The art style of the early imperial era was heavily influenced by Greek art with the statue known as the Augustus of Prima Porta even being based off of an older Greek statue called the Doryphoros of Polykleitos. (</a:t>
            </a:r>
            <a:r>
              <a:rPr lang="en-GB" sz="2000" dirty="0" err="1"/>
              <a:t>Veltri</a:t>
            </a:r>
            <a:r>
              <a:rPr lang="en-GB" sz="2000" dirty="0"/>
              <a:t>, D)</a:t>
            </a:r>
          </a:p>
        </p:txBody>
      </p:sp>
    </p:spTree>
    <p:extLst>
      <p:ext uri="{BB962C8B-B14F-4D97-AF65-F5344CB8AC3E}">
        <p14:creationId xmlns:p14="http://schemas.microsoft.com/office/powerpoint/2010/main" val="1513010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E917D-EE9F-428A-A858-792E2AA34EAC}"/>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5E74CBB6-9AD5-4B12-A971-90D856DBE6C8}"/>
              </a:ext>
            </a:extLst>
          </p:cNvPr>
          <p:cNvSpPr>
            <a:spLocks noGrp="1"/>
          </p:cNvSpPr>
          <p:nvPr>
            <p:ph idx="1"/>
          </p:nvPr>
        </p:nvSpPr>
        <p:spPr/>
        <p:txBody>
          <a:bodyPr>
            <a:normAutofit fontScale="25000" lnSpcReduction="20000"/>
          </a:bodyPr>
          <a:lstStyle/>
          <a:p>
            <a:pPr marL="0" indent="0">
              <a:buNone/>
            </a:pPr>
            <a:r>
              <a:rPr lang="en-GB" dirty="0">
                <a:hlinkClick r:id="rId2">
                  <a:extLst>
                    <a:ext uri="{A12FA001-AC4F-418D-AE19-62706E023703}">
                      <ahyp:hlinkClr xmlns:ahyp="http://schemas.microsoft.com/office/drawing/2018/hyperlinkcolor" val="tx"/>
                    </a:ext>
                  </a:extLst>
                </a:hlinkClick>
              </a:rPr>
              <a:t>The Met Museum (2021) </a:t>
            </a:r>
            <a:r>
              <a:rPr lang="en-GB" i="1" dirty="0">
                <a:hlinkClick r:id="rId2">
                  <a:extLst>
                    <a:ext uri="{A12FA001-AC4F-418D-AE19-62706E023703}">
                      <ahyp:hlinkClr xmlns:ahyp="http://schemas.microsoft.com/office/drawing/2018/hyperlinkcolor" val="tx"/>
                    </a:ext>
                  </a:extLst>
                </a:hlinkClick>
              </a:rPr>
              <a:t>Marble statue of a kouros (youth). </a:t>
            </a:r>
            <a:r>
              <a:rPr lang="en-GB" dirty="0">
                <a:hlinkClick r:id="rId2">
                  <a:extLst>
                    <a:ext uri="{A12FA001-AC4F-418D-AE19-62706E023703}">
                      <ahyp:hlinkClr xmlns:ahyp="http://schemas.microsoft.com/office/drawing/2018/hyperlinkcolor" val="tx"/>
                    </a:ext>
                  </a:extLst>
                </a:hlinkClick>
              </a:rPr>
              <a:t>Available at</a:t>
            </a:r>
            <a:r>
              <a:rPr lang="en-GB" dirty="0">
                <a:solidFill>
                  <a:srgbClr val="0070C0"/>
                </a:solidFill>
                <a:hlinkClick r:id="rId2">
                  <a:extLst>
                    <a:ext uri="{A12FA001-AC4F-418D-AE19-62706E023703}">
                      <ahyp:hlinkClr xmlns:ahyp="http://schemas.microsoft.com/office/drawing/2018/hyperlinkcolor" val="tx"/>
                    </a:ext>
                  </a:extLst>
                </a:hlinkClick>
              </a:rPr>
              <a:t>:  https://collectionapi.metmuseum.org/api/collection/v1/iiif/253370/538327/main-image</a:t>
            </a:r>
            <a:r>
              <a:rPr lang="en-GB" dirty="0">
                <a:solidFill>
                  <a:srgbClr val="0070C0"/>
                </a:solidFill>
              </a:rPr>
              <a:t> </a:t>
            </a:r>
            <a:r>
              <a:rPr lang="en-GB" dirty="0"/>
              <a:t>(Accessed on: 6</a:t>
            </a:r>
            <a:r>
              <a:rPr lang="en-GB" baseline="30000" dirty="0"/>
              <a:t>th</a:t>
            </a:r>
            <a:r>
              <a:rPr lang="en-GB" dirty="0"/>
              <a:t> October 2021)</a:t>
            </a:r>
          </a:p>
          <a:p>
            <a:r>
              <a:rPr lang="en-GB" dirty="0">
                <a:hlinkClick r:id="rId3">
                  <a:extLst>
                    <a:ext uri="{A12FA001-AC4F-418D-AE19-62706E023703}">
                      <ahyp:hlinkClr xmlns:ahyp="http://schemas.microsoft.com/office/drawing/2018/hyperlinkcolor" val="tx"/>
                    </a:ext>
                  </a:extLst>
                </a:hlinkClick>
              </a:rPr>
              <a:t>Davidson, J The </a:t>
            </a:r>
            <a:r>
              <a:rPr lang="en-GB" dirty="0" err="1">
                <a:hlinkClick r:id="rId3">
                  <a:extLst>
                    <a:ext uri="{A12FA001-AC4F-418D-AE19-62706E023703}">
                      <ahyp:hlinkClr xmlns:ahyp="http://schemas.microsoft.com/office/drawing/2018/hyperlinkcolor" val="tx"/>
                    </a:ext>
                  </a:extLst>
                </a:hlinkClick>
              </a:rPr>
              <a:t>Gaurdian</a:t>
            </a:r>
            <a:r>
              <a:rPr lang="en-GB" dirty="0">
                <a:hlinkClick r:id="rId3">
                  <a:extLst>
                    <a:ext uri="{A12FA001-AC4F-418D-AE19-62706E023703}">
                      <ahyp:hlinkClr xmlns:ahyp="http://schemas.microsoft.com/office/drawing/2018/hyperlinkcolor" val="tx"/>
                    </a:ext>
                  </a:extLst>
                </a:hlinkClick>
              </a:rPr>
              <a:t> 2015 Discus-thrower of Myron Available </a:t>
            </a:r>
            <a:r>
              <a:rPr lang="en-GB" dirty="0">
                <a:solidFill>
                  <a:srgbClr val="0070C0"/>
                </a:solidFill>
                <a:hlinkClick r:id="rId4">
                  <a:extLst>
                    <a:ext uri="{A12FA001-AC4F-418D-AE19-62706E023703}">
                      <ahyp:hlinkClr xmlns:ahyp="http://schemas.microsoft.com/office/drawing/2018/hyperlinkcolor" val="tx"/>
                    </a:ext>
                  </a:extLst>
                </a:hlinkClick>
              </a:rPr>
              <a:t>https://www.theguardian.com/artanddesign/2015/mar/20/naked-ambition-why-the-greeks-first-stripped-nude</a:t>
            </a:r>
            <a:r>
              <a:rPr lang="en-GB" dirty="0">
                <a:solidFill>
                  <a:srgbClr val="0070C0"/>
                </a:solidFill>
              </a:rPr>
              <a:t> </a:t>
            </a:r>
            <a:r>
              <a:rPr lang="en-GB" dirty="0"/>
              <a:t>(Accessed on 6th October 2021)</a:t>
            </a:r>
          </a:p>
          <a:p>
            <a:r>
              <a:rPr lang="en-GB" dirty="0"/>
              <a:t>Richman-Abdou K Mymodernmet.com 2019 Available at </a:t>
            </a:r>
            <a:r>
              <a:rPr lang="en-GB" dirty="0">
                <a:solidFill>
                  <a:srgbClr val="0070C0"/>
                </a:solidFill>
                <a:hlinkClick r:id="rId5">
                  <a:extLst>
                    <a:ext uri="{A12FA001-AC4F-418D-AE19-62706E023703}">
                      <ahyp:hlinkClr xmlns:ahyp="http://schemas.microsoft.com/office/drawing/2018/hyperlinkcolor" val="tx"/>
                    </a:ext>
                  </a:extLst>
                </a:hlinkClick>
              </a:rPr>
              <a:t>https://mymodernmet.com/what-is-hellenistic-sculpture-history/</a:t>
            </a:r>
            <a:r>
              <a:rPr lang="en-GB" dirty="0">
                <a:solidFill>
                  <a:srgbClr val="0070C0"/>
                </a:solidFill>
              </a:rPr>
              <a:t> </a:t>
            </a:r>
            <a:r>
              <a:rPr lang="en-GB" dirty="0"/>
              <a:t>(accessed on 5</a:t>
            </a:r>
            <a:r>
              <a:rPr lang="en-GB" baseline="30000" dirty="0"/>
              <a:t>th</a:t>
            </a:r>
            <a:r>
              <a:rPr lang="en-GB" dirty="0"/>
              <a:t> October 2021)</a:t>
            </a:r>
          </a:p>
          <a:p>
            <a:r>
              <a:rPr lang="en-GB" dirty="0" err="1">
                <a:hlinkClick r:id="rId6">
                  <a:extLst>
                    <a:ext uri="{A12FA001-AC4F-418D-AE19-62706E023703}">
                      <ahyp:hlinkClr xmlns:ahyp="http://schemas.microsoft.com/office/drawing/2018/hyperlinkcolor" val="tx"/>
                    </a:ext>
                  </a:extLst>
                </a:hlinkClick>
              </a:rPr>
              <a:t>Trentinella</a:t>
            </a:r>
            <a:r>
              <a:rPr lang="en-GB" dirty="0">
                <a:hlinkClick r:id="rId6">
                  <a:extLst>
                    <a:ext uri="{A12FA001-AC4F-418D-AE19-62706E023703}">
                      <ahyp:hlinkClr xmlns:ahyp="http://schemas.microsoft.com/office/drawing/2018/hyperlinkcolor" val="tx"/>
                    </a:ext>
                  </a:extLst>
                </a:hlinkClick>
              </a:rPr>
              <a:t>, R Metmuseum.org 2003 Marble bust of a man Available at  </a:t>
            </a:r>
            <a:r>
              <a:rPr lang="en-GB" dirty="0">
                <a:solidFill>
                  <a:srgbClr val="0070C0"/>
                </a:solidFill>
                <a:hlinkClick r:id="rId7">
                  <a:extLst>
                    <a:ext uri="{A12FA001-AC4F-418D-AE19-62706E023703}">
                      <ahyp:hlinkClr xmlns:ahyp="http://schemas.microsoft.com/office/drawing/2018/hyperlinkcolor" val="tx"/>
                    </a:ext>
                  </a:extLst>
                </a:hlinkClick>
              </a:rPr>
              <a:t>https://www.metmuseum.org/toah/hd/ropo2/hd_ropo2.htm</a:t>
            </a:r>
            <a:r>
              <a:rPr lang="en-GB" dirty="0">
                <a:solidFill>
                  <a:srgbClr val="0070C0"/>
                </a:solidFill>
              </a:rPr>
              <a:t> </a:t>
            </a:r>
            <a:r>
              <a:rPr lang="en-GB" dirty="0"/>
              <a:t>(Accessed on 5th October 2021)</a:t>
            </a:r>
            <a:endParaRPr lang="en-GB" dirty="0">
              <a:hlinkClick r:id="rId8">
                <a:extLst>
                  <a:ext uri="{A12FA001-AC4F-418D-AE19-62706E023703}">
                    <ahyp:hlinkClr xmlns:ahyp="http://schemas.microsoft.com/office/drawing/2018/hyperlinkcolor" val="tx"/>
                  </a:ext>
                </a:extLst>
              </a:hlinkClick>
            </a:endParaRPr>
          </a:p>
          <a:p>
            <a:r>
              <a:rPr lang="en-GB" dirty="0">
                <a:hlinkClick r:id="rId8">
                  <a:extLst>
                    <a:ext uri="{A12FA001-AC4F-418D-AE19-62706E023703}">
                      <ahyp:hlinkClr xmlns:ahyp="http://schemas.microsoft.com/office/drawing/2018/hyperlinkcolor" val="tx"/>
                    </a:ext>
                  </a:extLst>
                </a:hlinkClick>
              </a:rPr>
              <a:t>Historians.org 2021 Available at</a:t>
            </a:r>
          </a:p>
          <a:p>
            <a:r>
              <a:rPr lang="en-GB" dirty="0">
                <a:solidFill>
                  <a:srgbClr val="0070C0"/>
                </a:solidFill>
                <a:hlinkClick r:id="rId9">
                  <a:extLst>
                    <a:ext uri="{A12FA001-AC4F-418D-AE19-62706E023703}">
                      <ahyp:hlinkClr xmlns:ahyp="http://schemas.microsoft.com/office/drawing/2018/hyperlinkcolor" val="tx"/>
                    </a:ext>
                  </a:extLst>
                </a:hlinkClick>
              </a:rPr>
              <a:t>https://www.historians.org/teaching-and-learning/teaching-resources-for-historians/teaching-and-learning-in-the-digital-age/images-of-power-art-as-an-historiographic-tool/augustus-caesar</a:t>
            </a:r>
            <a:r>
              <a:rPr lang="en-GB" dirty="0">
                <a:solidFill>
                  <a:srgbClr val="0070C0"/>
                </a:solidFill>
              </a:rPr>
              <a:t> </a:t>
            </a:r>
            <a:r>
              <a:rPr lang="en-GB" dirty="0"/>
              <a:t>(Accessed on 6th October 2021)</a:t>
            </a:r>
          </a:p>
          <a:p>
            <a:r>
              <a:rPr lang="en-GB" dirty="0">
                <a:hlinkClick r:id="rId10">
                  <a:extLst>
                    <a:ext uri="{A12FA001-AC4F-418D-AE19-62706E023703}">
                      <ahyp:hlinkClr xmlns:ahyp="http://schemas.microsoft.com/office/drawing/2018/hyperlinkcolor" val="tx"/>
                    </a:ext>
                  </a:extLst>
                </a:hlinkClick>
              </a:rPr>
              <a:t>Collections.ashmolean.org 2021 Available at</a:t>
            </a:r>
            <a:r>
              <a:rPr lang="en-GB" dirty="0"/>
              <a:t> </a:t>
            </a:r>
            <a:r>
              <a:rPr lang="en-GB" dirty="0">
                <a:solidFill>
                  <a:srgbClr val="0070C0"/>
                </a:solidFill>
                <a:hlinkClick r:id="rId11">
                  <a:extLst>
                    <a:ext uri="{A12FA001-AC4F-418D-AE19-62706E023703}">
                      <ahyp:hlinkClr xmlns:ahyp="http://schemas.microsoft.com/office/drawing/2018/hyperlinkcolor" val="tx"/>
                    </a:ext>
                  </a:extLst>
                </a:hlinkClick>
              </a:rPr>
              <a:t>https://collections.ashmolean.org/collection/browse-9148/object/176175</a:t>
            </a:r>
            <a:r>
              <a:rPr lang="en-GB" dirty="0">
                <a:solidFill>
                  <a:srgbClr val="0070C0"/>
                </a:solidFill>
              </a:rPr>
              <a:t>  </a:t>
            </a:r>
            <a:r>
              <a:rPr lang="en-GB" dirty="0"/>
              <a:t>(Accessed on 6th October 2021)</a:t>
            </a:r>
          </a:p>
          <a:p>
            <a:r>
              <a:rPr lang="en-GB" sz="2400" dirty="0"/>
              <a:t>Gunther, Y H and Bagna-</a:t>
            </a:r>
            <a:r>
              <a:rPr lang="en-GB" sz="2400" dirty="0" err="1"/>
              <a:t>Dulyachinda</a:t>
            </a:r>
            <a:r>
              <a:rPr lang="en-GB" sz="2400" dirty="0"/>
              <a:t>, S Literature &amp; Aesthetics, From Realism to Idealism: Ancient Greece in the Classical period 2019 page 162-163 Available at </a:t>
            </a:r>
            <a:r>
              <a:rPr lang="en-GB" sz="2400" dirty="0">
                <a:solidFill>
                  <a:srgbClr val="0070C0"/>
                </a:solidFill>
                <a:hlinkClick r:id="rId12">
                  <a:extLst>
                    <a:ext uri="{A12FA001-AC4F-418D-AE19-62706E023703}">
                      <ahyp:hlinkClr xmlns:ahyp="http://schemas.microsoft.com/office/drawing/2018/hyperlinkcolor" val="tx"/>
                    </a:ext>
                  </a:extLst>
                </a:hlinkClick>
              </a:rPr>
              <a:t>https://openjournals.library.sydney.edu.au/index.php/LA/article/viewFile/14271/12770</a:t>
            </a:r>
            <a:r>
              <a:rPr lang="en-GB" sz="2400" dirty="0">
                <a:solidFill>
                  <a:srgbClr val="0070C0"/>
                </a:solidFill>
              </a:rPr>
              <a:t>  </a:t>
            </a:r>
            <a:r>
              <a:rPr lang="en-GB" sz="2400" dirty="0"/>
              <a:t>(Accessed on 5</a:t>
            </a:r>
            <a:r>
              <a:rPr lang="en-GB" sz="2400" baseline="30000" dirty="0"/>
              <a:t>th</a:t>
            </a:r>
            <a:r>
              <a:rPr lang="en-GB" sz="2400" dirty="0"/>
              <a:t> October 2021)</a:t>
            </a:r>
          </a:p>
          <a:p>
            <a:r>
              <a:rPr lang="en-GB" sz="2400" dirty="0"/>
              <a:t>Gunther, Y H and Bagna-</a:t>
            </a:r>
            <a:r>
              <a:rPr lang="en-GB" sz="2400" dirty="0" err="1"/>
              <a:t>Dulyachinda</a:t>
            </a:r>
            <a:r>
              <a:rPr lang="en-GB" sz="2400" dirty="0"/>
              <a:t>, S Literature &amp; Aesthetics, From Realism to Idealism: Ancient Greece in the Classical period 2019 page 164-165 Available at </a:t>
            </a:r>
            <a:r>
              <a:rPr lang="en-GB" sz="2400" dirty="0">
                <a:solidFill>
                  <a:srgbClr val="0070C0"/>
                </a:solidFill>
                <a:hlinkClick r:id="rId12">
                  <a:extLst>
                    <a:ext uri="{A12FA001-AC4F-418D-AE19-62706E023703}">
                      <ahyp:hlinkClr xmlns:ahyp="http://schemas.microsoft.com/office/drawing/2018/hyperlinkcolor" val="tx"/>
                    </a:ext>
                  </a:extLst>
                </a:hlinkClick>
              </a:rPr>
              <a:t>https://openjournals.library.sydney.edu.au/index.php/LA/article/viewFile/14271/12770</a:t>
            </a:r>
            <a:r>
              <a:rPr lang="en-GB" sz="2400" dirty="0">
                <a:solidFill>
                  <a:srgbClr val="0070C0"/>
                </a:solidFill>
              </a:rPr>
              <a:t> </a:t>
            </a:r>
            <a:r>
              <a:rPr lang="en-GB" sz="2400" dirty="0"/>
              <a:t>(Accessed on 5</a:t>
            </a:r>
            <a:r>
              <a:rPr lang="en-GB" sz="2400" baseline="30000" dirty="0"/>
              <a:t>th</a:t>
            </a:r>
            <a:r>
              <a:rPr lang="en-GB" sz="2400" dirty="0"/>
              <a:t> October 2021)</a:t>
            </a:r>
            <a:endParaRPr lang="en-GB" sz="2400" dirty="0">
              <a:solidFill>
                <a:srgbClr val="0070C0"/>
              </a:solidFill>
            </a:endParaRPr>
          </a:p>
          <a:p>
            <a:r>
              <a:rPr lang="en-GB" sz="2400" dirty="0"/>
              <a:t>Richman-Abdou, K Mymodernmet.com 2019 Available at </a:t>
            </a:r>
            <a:r>
              <a:rPr lang="en-GB" sz="2400" dirty="0">
                <a:solidFill>
                  <a:srgbClr val="0070C0"/>
                </a:solidFill>
                <a:hlinkClick r:id="rId5">
                  <a:extLst>
                    <a:ext uri="{A12FA001-AC4F-418D-AE19-62706E023703}">
                      <ahyp:hlinkClr xmlns:ahyp="http://schemas.microsoft.com/office/drawing/2018/hyperlinkcolor" val="tx"/>
                    </a:ext>
                  </a:extLst>
                </a:hlinkClick>
              </a:rPr>
              <a:t>https://mymodernmet.com/what-is-hellenistic-sculpture-history/</a:t>
            </a:r>
            <a:r>
              <a:rPr lang="en-GB" sz="2400" dirty="0">
                <a:solidFill>
                  <a:srgbClr val="0070C0"/>
                </a:solidFill>
              </a:rPr>
              <a:t>  </a:t>
            </a:r>
            <a:r>
              <a:rPr lang="en-GB" sz="2400" dirty="0"/>
              <a:t>(Accessed on 5</a:t>
            </a:r>
            <a:r>
              <a:rPr lang="en-GB" sz="2400" baseline="30000" dirty="0"/>
              <a:t>th</a:t>
            </a:r>
            <a:r>
              <a:rPr lang="en-GB" sz="2400" dirty="0"/>
              <a:t> October 2021)</a:t>
            </a:r>
          </a:p>
          <a:p>
            <a:pPr>
              <a:lnSpc>
                <a:spcPct val="107000"/>
              </a:lnSpc>
              <a:spcAft>
                <a:spcPts val="800"/>
              </a:spcAft>
            </a:pPr>
            <a:r>
              <a:rPr lang="en-GB" sz="2400" dirty="0" err="1"/>
              <a:t>Trentinella</a:t>
            </a:r>
            <a:r>
              <a:rPr lang="en-GB" sz="2400" dirty="0"/>
              <a:t>, R Metmuseum.org 2003 Available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https://www.metmuseum.org/toah/hd/ropo2/hd_ropo2.htm</a:t>
            </a:r>
            <a:r>
              <a:rPr lang="en-GB" sz="18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u="sng" dirty="0">
                <a:effectLst/>
                <a:latin typeface="Calibri" panose="020F0502020204030204" pitchFamily="34" charset="0"/>
                <a:ea typeface="Calibri" panose="020F0502020204030204" pitchFamily="34" charset="0"/>
                <a:cs typeface="Times New Roman" panose="02020603050405020304" pitchFamily="18" charset="0"/>
              </a:rPr>
              <a:t>(Accessed on 5th October 2021)</a:t>
            </a:r>
          </a:p>
          <a:p>
            <a:pPr>
              <a:lnSpc>
                <a:spcPct val="107000"/>
              </a:lnSpc>
              <a:spcAft>
                <a:spcPts val="800"/>
              </a:spcAft>
            </a:pPr>
            <a:r>
              <a:rPr lang="en-GB" sz="1800" u="sng" dirty="0" err="1">
                <a:latin typeface="Calibri" panose="020F0502020204030204" pitchFamily="34" charset="0"/>
                <a:ea typeface="Calibri" panose="020F0502020204030204" pitchFamily="34" charset="0"/>
                <a:cs typeface="Times New Roman" panose="02020603050405020304" pitchFamily="18" charset="0"/>
              </a:rPr>
              <a:t>Veltri</a:t>
            </a:r>
            <a:r>
              <a:rPr lang="en-GB" sz="1800" u="sng" dirty="0">
                <a:latin typeface="Calibri" panose="020F0502020204030204" pitchFamily="34" charset="0"/>
                <a:ea typeface="Calibri" panose="020F0502020204030204" pitchFamily="34" charset="0"/>
                <a:cs typeface="Times New Roman" panose="02020603050405020304" pitchFamily="18" charset="0"/>
              </a:rPr>
              <a:t> .D Scholarly Journal, The politics of culture: the revival of Greek classicism in Augustan art 2010  page 43 Available at  </a:t>
            </a:r>
            <a:r>
              <a:rPr lang="en-GB" sz="18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ahyp="http://schemas.microsoft.com/office/drawing/2018/hyperlinkcolor" val="tx"/>
                    </a:ext>
                  </a:extLst>
                </a:hlinkClick>
              </a:rPr>
              <a:t>https://www.proquest.com/docview/1514897051?pq-origsite=gscholar&amp;fromopenview=true</a:t>
            </a:r>
            <a:r>
              <a:rPr lang="en-GB" sz="1800"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u="sng" dirty="0">
                <a:latin typeface="Calibri" panose="020F0502020204030204" pitchFamily="34" charset="0"/>
                <a:ea typeface="Calibri" panose="020F0502020204030204" pitchFamily="34" charset="0"/>
                <a:cs typeface="Times New Roman" panose="02020603050405020304" pitchFamily="18" charset="0"/>
              </a:rPr>
              <a:t>(</a:t>
            </a:r>
            <a:r>
              <a:rPr lang="en-GB" sz="1800" u="sng" dirty="0">
                <a:effectLst/>
                <a:latin typeface="Calibri" panose="020F0502020204030204" pitchFamily="34" charset="0"/>
                <a:ea typeface="Calibri" panose="020F0502020204030204" pitchFamily="34" charset="0"/>
                <a:cs typeface="Times New Roman" panose="02020603050405020304" pitchFamily="18" charset="0"/>
              </a:rPr>
              <a:t>Accessed on 6t October 20221)</a:t>
            </a: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1800" u="sng" dirty="0">
              <a:solidFill>
                <a:srgbClr val="0563C1"/>
              </a:solidFill>
              <a:latin typeface="Calibri" panose="020F0502020204030204" pitchFamily="34" charset="0"/>
              <a:cs typeface="Times New Roman" panose="02020603050405020304" pitchFamily="18" charset="0"/>
            </a:endParaRPr>
          </a:p>
          <a:p>
            <a:endParaRPr lang="en-GB" sz="2400" dirty="0">
              <a:solidFill>
                <a:srgbClr val="0070C0"/>
              </a:solidFill>
            </a:endParaRPr>
          </a:p>
          <a:p>
            <a:endParaRPr lang="en-GB" sz="2400" dirty="0"/>
          </a:p>
          <a:p>
            <a:endParaRPr lang="en-GB" sz="2400" dirty="0"/>
          </a:p>
          <a:p>
            <a:endParaRPr lang="en-GB" sz="2400" dirty="0"/>
          </a:p>
          <a:p>
            <a:endParaRPr lang="en-GB" sz="2400" dirty="0"/>
          </a:p>
          <a:p>
            <a:r>
              <a:rPr lang="en-GB" dirty="0"/>
              <a:t> </a:t>
            </a:r>
          </a:p>
          <a:p>
            <a:endParaRPr lang="en-GB" dirty="0"/>
          </a:p>
        </p:txBody>
      </p:sp>
    </p:spTree>
    <p:extLst>
      <p:ext uri="{BB962C8B-B14F-4D97-AF65-F5344CB8AC3E}">
        <p14:creationId xmlns:p14="http://schemas.microsoft.com/office/powerpoint/2010/main" val="188600483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B4028482-F53A-4442-AB14-9B7A43F44F96}"/>
    </a:ext>
  </a:extLst>
</a:theme>
</file>

<file path=docProps/app.xml><?xml version="1.0" encoding="utf-8"?>
<Properties xmlns="http://schemas.openxmlformats.org/officeDocument/2006/extended-properties" xmlns:vt="http://schemas.openxmlformats.org/officeDocument/2006/docPropsVTypes">
  <Template>Integral</Template>
  <TotalTime>6265</TotalTime>
  <Words>634</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Tw Cen MT</vt:lpstr>
      <vt:lpstr>Tw Cen MT Condensed</vt:lpstr>
      <vt:lpstr>Wingdings 3</vt:lpstr>
      <vt:lpstr>Integral</vt:lpstr>
      <vt:lpstr>The evolution of Greco-Roman sculpture between the Greek Archaic period and the reign of Augustus</vt:lpstr>
      <vt:lpstr>Sculpture in the Archaic Greek period</vt:lpstr>
      <vt:lpstr>Sculpture in the Classical Greek period</vt:lpstr>
      <vt:lpstr>Sculpture in the Hellenistic period</vt:lpstr>
      <vt:lpstr>Greek influences on Republican era Roman sculpture</vt:lpstr>
      <vt:lpstr>Greek influence on sculpture during the early Roman Imperial era</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evolution of Greco-Roman sculpture throughout antiquity</dc:title>
  <dc:creator>Bronwen Blake-Smith</dc:creator>
  <cp:lastModifiedBy>Bronwen Blake-Smith</cp:lastModifiedBy>
  <cp:revision>7</cp:revision>
  <dcterms:created xsi:type="dcterms:W3CDTF">2021-10-03T13:08:40Z</dcterms:created>
  <dcterms:modified xsi:type="dcterms:W3CDTF">2021-10-07T21:34:17Z</dcterms:modified>
</cp:coreProperties>
</file>