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79" d="100"/>
          <a:sy n="79" d="100"/>
        </p:scale>
        <p:origin x="108" y="67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2/8/2026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2/8/2026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2/8/2026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2/8/2026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50126"/>
            <a:ext cx="8229600" cy="1143000"/>
          </a:xfrm>
        </p:spPr>
        <p:txBody>
          <a:bodyPr>
            <a:normAutofit fontScale="90000"/>
          </a:bodyPr>
          <a:lstStyle/>
          <a:p>
            <a:r>
              <a:rPr b="1" dirty="0"/>
              <a:t>Rethinking Health, Wellbeing and Sustainability in Care Systems</a:t>
            </a:r>
          </a:p>
        </p:txBody>
      </p:sp>
      <p:sp>
        <p:nvSpPr>
          <p:cNvPr id="3" name="Content Placeholder 2"/>
          <p:cNvSpPr>
            <a:spLocks noGrp="1"/>
          </p:cNvSpPr>
          <p:nvPr>
            <p:ph idx="1"/>
          </p:nvPr>
        </p:nvSpPr>
        <p:spPr>
          <a:xfrm>
            <a:off x="1757172" y="2206752"/>
            <a:ext cx="5629656" cy="3175699"/>
          </a:xfrm>
        </p:spPr>
        <p:txBody>
          <a:bodyPr>
            <a:normAutofit/>
          </a:bodyPr>
          <a:lstStyle/>
          <a:p>
            <a:pPr algn="ctr"/>
            <a:r>
              <a:rPr lang="en-US" sz="2400" dirty="0"/>
              <a:t>Name: Faryal Wahid</a:t>
            </a:r>
          </a:p>
          <a:p>
            <a:pPr algn="ctr"/>
            <a:r>
              <a:rPr lang="en-US" sz="2400" dirty="0"/>
              <a:t>Student Number: 2245623</a:t>
            </a:r>
          </a:p>
          <a:p>
            <a:pPr algn="ctr"/>
            <a:r>
              <a:rPr lang="en-US" sz="2400" dirty="0"/>
              <a:t>Assignment title: Component 1 Presentation</a:t>
            </a:r>
          </a:p>
          <a:p>
            <a:pPr algn="ctr"/>
            <a:r>
              <a:rPr lang="en-US" sz="2400" dirty="0"/>
              <a:t>Module code: BMHP6030</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7519" y="741391"/>
            <a:ext cx="3448311" cy="1616203"/>
          </a:xfrm>
        </p:spPr>
        <p:txBody>
          <a:bodyPr anchor="b">
            <a:normAutofit/>
          </a:bodyPr>
          <a:lstStyle/>
          <a:p>
            <a:r>
              <a:rPr lang="en-GB" sz="2800" dirty="0"/>
              <a:t>Context and Rationale</a:t>
            </a:r>
          </a:p>
        </p:txBody>
      </p:sp>
      <p:sp>
        <p:nvSpPr>
          <p:cNvPr id="3" name="Content Placeholder 2"/>
          <p:cNvSpPr>
            <a:spLocks noGrp="1"/>
          </p:cNvSpPr>
          <p:nvPr>
            <p:ph idx="1"/>
          </p:nvPr>
        </p:nvSpPr>
        <p:spPr>
          <a:xfrm>
            <a:off x="657519" y="2533476"/>
            <a:ext cx="3448310" cy="3447832"/>
          </a:xfrm>
        </p:spPr>
        <p:txBody>
          <a:bodyPr anchor="t">
            <a:normAutofit/>
          </a:bodyPr>
          <a:lstStyle/>
          <a:p>
            <a:r>
              <a:rPr lang="en-US" sz="1700" dirty="0"/>
              <a:t>Health and social care systems operate within complex social, economic and environmental contexts. Rising demand, limited resources and widening inequalities have increased the need for integrated and sustainable approaches to health and wellbeing (World Health Organization, 2023).</a:t>
            </a:r>
          </a:p>
        </p:txBody>
      </p:sp>
      <p:pic>
        <p:nvPicPr>
          <p:cNvPr id="1026" name="Picture 2" descr="Making a difference to health inequalities">
            <a:extLst>
              <a:ext uri="{FF2B5EF4-FFF2-40B4-BE49-F238E27FC236}">
                <a16:creationId xmlns:a16="http://schemas.microsoft.com/office/drawing/2014/main" id="{E928C4EF-CC51-337C-658C-BFE7EAD88C8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0" y="2080896"/>
            <a:ext cx="3989297" cy="2621126"/>
          </a:xfrm>
          <a:prstGeom prst="rect">
            <a:avLst/>
          </a:prstGeom>
          <a:noFill/>
          <a:extLst>
            <a:ext uri="{909E8E84-426E-40DD-AFC4-6F175D3DCCD1}">
              <a14:hiddenFill xmlns:a14="http://schemas.microsoft.com/office/drawing/2010/main">
                <a:solidFill>
                  <a:srgbClr val="FFFFFF"/>
                </a:solidFill>
              </a14:hiddenFill>
            </a:ext>
          </a:extLst>
        </p:spPr>
      </p:pic>
      <p:grpSp>
        <p:nvGrpSpPr>
          <p:cNvPr id="1031" name="Group 1030">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68" y="6737718"/>
            <a:ext cx="9155399" cy="123363"/>
            <a:chOff x="-5025" y="6737718"/>
            <a:chExt cx="12207200" cy="123363"/>
          </a:xfrm>
        </p:grpSpPr>
        <p:sp>
          <p:nvSpPr>
            <p:cNvPr id="1032" name="Rectangle 1031">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7519" y="741391"/>
            <a:ext cx="3914481" cy="1616203"/>
          </a:xfrm>
        </p:spPr>
        <p:txBody>
          <a:bodyPr anchor="b">
            <a:normAutofit/>
          </a:bodyPr>
          <a:lstStyle/>
          <a:p>
            <a:r>
              <a:rPr lang="en-GB" sz="2800" dirty="0"/>
              <a:t>Concept of Health</a:t>
            </a:r>
          </a:p>
        </p:txBody>
      </p:sp>
      <p:sp>
        <p:nvSpPr>
          <p:cNvPr id="3" name="Content Placeholder 2"/>
          <p:cNvSpPr>
            <a:spLocks noGrp="1"/>
          </p:cNvSpPr>
          <p:nvPr>
            <p:ph idx="1"/>
          </p:nvPr>
        </p:nvSpPr>
        <p:spPr>
          <a:xfrm>
            <a:off x="657519" y="2533476"/>
            <a:ext cx="3914480" cy="3537410"/>
          </a:xfrm>
        </p:spPr>
        <p:txBody>
          <a:bodyPr anchor="t">
            <a:normAutofit/>
          </a:bodyPr>
          <a:lstStyle/>
          <a:p>
            <a:r>
              <a:rPr lang="en-US" sz="1700" dirty="0"/>
              <a:t>Health is understood as a dynamic state of physical, mental and social functioning that enables individuals to participate fully in society.</a:t>
            </a:r>
          </a:p>
          <a:p>
            <a:endParaRPr lang="en-US" sz="1700" dirty="0"/>
          </a:p>
          <a:p>
            <a:r>
              <a:rPr lang="en-US" sz="1700" dirty="0"/>
              <a:t>This perspective moves beyond medical treatment alone and highlights the importance of social and psychological influences on health outcomes (World Health Organization, 2023).</a:t>
            </a:r>
          </a:p>
        </p:txBody>
      </p:sp>
      <p:pic>
        <p:nvPicPr>
          <p:cNvPr id="2050" name="Picture 2" descr="Full article: On social health: history ...">
            <a:extLst>
              <a:ext uri="{FF2B5EF4-FFF2-40B4-BE49-F238E27FC236}">
                <a16:creationId xmlns:a16="http://schemas.microsoft.com/office/drawing/2014/main" id="{26DBBF72-C6E8-AB40-6F4C-A5E393534EA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562387" y="787114"/>
            <a:ext cx="2592350" cy="5283772"/>
          </a:xfrm>
          <a:prstGeom prst="rect">
            <a:avLst/>
          </a:prstGeom>
          <a:noFill/>
          <a:extLst>
            <a:ext uri="{909E8E84-426E-40DD-AFC4-6F175D3DCCD1}">
              <a14:hiddenFill xmlns:a14="http://schemas.microsoft.com/office/drawing/2010/main">
                <a:solidFill>
                  <a:srgbClr val="FFFFFF"/>
                </a:solidFill>
              </a14:hiddenFill>
            </a:ext>
          </a:extLst>
        </p:spPr>
      </p:pic>
      <p:grpSp>
        <p:nvGrpSpPr>
          <p:cNvPr id="2055" name="Group 2054">
            <a:extLst>
              <a:ext uri="{FF2B5EF4-FFF2-40B4-BE49-F238E27FC236}">
                <a16:creationId xmlns:a16="http://schemas.microsoft.com/office/drawing/2014/main" id="{C54A2A4D-19EF-3552-F383-6AD9587C8A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051478" y="0"/>
            <a:ext cx="92522" cy="6858000"/>
            <a:chOff x="12068638" y="0"/>
            <a:chExt cx="123362" cy="6858000"/>
          </a:xfrm>
        </p:grpSpPr>
        <p:sp>
          <p:nvSpPr>
            <p:cNvPr id="2056" name="Rectangle 2055">
              <a:extLst>
                <a:ext uri="{FF2B5EF4-FFF2-40B4-BE49-F238E27FC236}">
                  <a16:creationId xmlns:a16="http://schemas.microsoft.com/office/drawing/2014/main" id="{A9208F0F-2734-3945-8FD0-EEB19CF41A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62CFF5D9-43B9-9D58-6F3F-25041716D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7519" y="741391"/>
            <a:ext cx="3914481" cy="1616203"/>
          </a:xfrm>
        </p:spPr>
        <p:txBody>
          <a:bodyPr anchor="b">
            <a:normAutofit/>
          </a:bodyPr>
          <a:lstStyle/>
          <a:p>
            <a:r>
              <a:rPr lang="en-GB" sz="2800" dirty="0"/>
              <a:t>Concept of Wellbeing</a:t>
            </a:r>
          </a:p>
        </p:txBody>
      </p:sp>
      <p:sp>
        <p:nvSpPr>
          <p:cNvPr id="3" name="Content Placeholder 2"/>
          <p:cNvSpPr>
            <a:spLocks noGrp="1"/>
          </p:cNvSpPr>
          <p:nvPr>
            <p:ph idx="1"/>
          </p:nvPr>
        </p:nvSpPr>
        <p:spPr>
          <a:xfrm>
            <a:off x="657519" y="2533476"/>
            <a:ext cx="3914480" cy="3537410"/>
          </a:xfrm>
        </p:spPr>
        <p:txBody>
          <a:bodyPr anchor="t">
            <a:normAutofit/>
          </a:bodyPr>
          <a:lstStyle/>
          <a:p>
            <a:r>
              <a:rPr lang="en-US" sz="1700" dirty="0"/>
              <a:t>Wellbeing refers to an individual’s overall quality of life, including emotional resilience, mental stability, physical comfort and positive social connections.</a:t>
            </a:r>
          </a:p>
          <a:p>
            <a:endParaRPr lang="en-US" sz="1700" dirty="0"/>
          </a:p>
          <a:p>
            <a:r>
              <a:rPr lang="en-US" sz="1700" dirty="0"/>
              <a:t>It reflects how people feel and function in their daily lives rather than simply the absence of illness (NHS England, 2022).</a:t>
            </a:r>
          </a:p>
        </p:txBody>
      </p:sp>
      <p:pic>
        <p:nvPicPr>
          <p:cNvPr id="3074" name="Picture 2" descr="Global Wellness Institute">
            <a:extLst>
              <a:ext uri="{FF2B5EF4-FFF2-40B4-BE49-F238E27FC236}">
                <a16:creationId xmlns:a16="http://schemas.microsoft.com/office/drawing/2014/main" id="{CFCCAEA0-9EBE-41EE-FC04-A2C7EAA7C17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256014" y="1826451"/>
            <a:ext cx="3205097" cy="3205097"/>
          </a:xfrm>
          <a:prstGeom prst="rect">
            <a:avLst/>
          </a:prstGeom>
          <a:noFill/>
          <a:extLst>
            <a:ext uri="{909E8E84-426E-40DD-AFC4-6F175D3DCCD1}">
              <a14:hiddenFill xmlns:a14="http://schemas.microsoft.com/office/drawing/2010/main">
                <a:solidFill>
                  <a:srgbClr val="FFFFFF"/>
                </a:solidFill>
              </a14:hiddenFill>
            </a:ext>
          </a:extLst>
        </p:spPr>
      </p:pic>
      <p:grpSp>
        <p:nvGrpSpPr>
          <p:cNvPr id="3079" name="Group 3078">
            <a:extLst>
              <a:ext uri="{FF2B5EF4-FFF2-40B4-BE49-F238E27FC236}">
                <a16:creationId xmlns:a16="http://schemas.microsoft.com/office/drawing/2014/main" id="{C54A2A4D-19EF-3552-F383-6AD9587C8A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051478" y="0"/>
            <a:ext cx="92522" cy="6858000"/>
            <a:chOff x="12068638" y="0"/>
            <a:chExt cx="123362" cy="6858000"/>
          </a:xfrm>
        </p:grpSpPr>
        <p:sp>
          <p:nvSpPr>
            <p:cNvPr id="3080" name="Rectangle 3079">
              <a:extLst>
                <a:ext uri="{FF2B5EF4-FFF2-40B4-BE49-F238E27FC236}">
                  <a16:creationId xmlns:a16="http://schemas.microsoft.com/office/drawing/2014/main" id="{A9208F0F-2734-3945-8FD0-EEB19CF41A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62CFF5D9-43B9-9D58-6F3F-25041716D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8650" y="800994"/>
            <a:ext cx="2765618" cy="2056896"/>
          </a:xfrm>
        </p:spPr>
        <p:txBody>
          <a:bodyPr anchor="t">
            <a:normAutofit/>
          </a:bodyPr>
          <a:lstStyle/>
          <a:p>
            <a:r>
              <a:rPr lang="en-GB" sz="2800" dirty="0"/>
              <a:t>Understanding Sustainable Development</a:t>
            </a:r>
          </a:p>
        </p:txBody>
      </p:sp>
      <p:sp>
        <p:nvSpPr>
          <p:cNvPr id="3" name="Content Placeholder 2"/>
          <p:cNvSpPr>
            <a:spLocks noGrp="1"/>
          </p:cNvSpPr>
          <p:nvPr>
            <p:ph idx="1"/>
          </p:nvPr>
        </p:nvSpPr>
        <p:spPr>
          <a:xfrm>
            <a:off x="4006159" y="751555"/>
            <a:ext cx="4459530" cy="2106334"/>
          </a:xfrm>
        </p:spPr>
        <p:txBody>
          <a:bodyPr anchor="t">
            <a:normAutofit/>
          </a:bodyPr>
          <a:lstStyle/>
          <a:p>
            <a:pPr>
              <a:lnSpc>
                <a:spcPct val="90000"/>
              </a:lnSpc>
            </a:pPr>
            <a:r>
              <a:rPr lang="en-US" sz="1600"/>
              <a:t>Sustainable development involves balancing social, economic and environmental priorities to meet current needs while protecting future generations (United Nations, 2015).</a:t>
            </a:r>
          </a:p>
          <a:p>
            <a:pPr>
              <a:lnSpc>
                <a:spcPct val="90000"/>
              </a:lnSpc>
            </a:pPr>
            <a:endParaRPr lang="en-US" sz="1600"/>
          </a:p>
          <a:p>
            <a:pPr>
              <a:lnSpc>
                <a:spcPct val="90000"/>
              </a:lnSpc>
            </a:pPr>
            <a:r>
              <a:rPr lang="en-US" sz="1600"/>
              <a:t>In health and social care, sustainability focuses on prevention, workforce resilience and responsible use of resources.</a:t>
            </a:r>
          </a:p>
        </p:txBody>
      </p:sp>
      <p:pic>
        <p:nvPicPr>
          <p:cNvPr id="4098" name="Picture 2" descr="United Nations Sustainable Development">
            <a:extLst>
              <a:ext uri="{FF2B5EF4-FFF2-40B4-BE49-F238E27FC236}">
                <a16:creationId xmlns:a16="http://schemas.microsoft.com/office/drawing/2014/main" id="{EA92B70D-B105-03DC-A711-7C3F3F2934D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78307" y="3212398"/>
            <a:ext cx="7787382" cy="2870146"/>
          </a:xfrm>
          <a:prstGeom prst="rect">
            <a:avLst/>
          </a:prstGeom>
          <a:noFill/>
          <a:extLst>
            <a:ext uri="{909E8E84-426E-40DD-AFC4-6F175D3DCCD1}">
              <a14:hiddenFill xmlns:a14="http://schemas.microsoft.com/office/drawing/2010/main">
                <a:solidFill>
                  <a:srgbClr val="FFFFFF"/>
                </a:solidFill>
              </a14:hiddenFill>
            </a:ext>
          </a:extLst>
        </p:spPr>
      </p:pic>
      <p:grpSp>
        <p:nvGrpSpPr>
          <p:cNvPr id="4103" name="Group 4102">
            <a:extLst>
              <a:ext uri="{FF2B5EF4-FFF2-40B4-BE49-F238E27FC236}">
                <a16:creationId xmlns:a16="http://schemas.microsoft.com/office/drawing/2014/main" id="{E4A41B9E-A0C8-F78B-E5B6-A0D02D8810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68" y="6737718"/>
            <a:ext cx="9155399" cy="123363"/>
            <a:chOff x="-5025" y="6737718"/>
            <a:chExt cx="12207200" cy="123363"/>
          </a:xfrm>
        </p:grpSpPr>
        <p:sp>
          <p:nvSpPr>
            <p:cNvPr id="4104" name="Rectangle 4103">
              <a:extLst>
                <a:ext uri="{FF2B5EF4-FFF2-40B4-BE49-F238E27FC236}">
                  <a16:creationId xmlns:a16="http://schemas.microsoft.com/office/drawing/2014/main" id="{F27C9029-9BF9-D125-90D6-AB03931B0B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ectangle 4104">
              <a:extLst>
                <a:ext uri="{FF2B5EF4-FFF2-40B4-BE49-F238E27FC236}">
                  <a16:creationId xmlns:a16="http://schemas.microsoft.com/office/drawing/2014/main" id="{3CF84619-412D-A0C9-3DC9-47C3A42B9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7519" y="741391"/>
            <a:ext cx="3448311" cy="1616203"/>
          </a:xfrm>
        </p:spPr>
        <p:txBody>
          <a:bodyPr anchor="b">
            <a:normAutofit/>
          </a:bodyPr>
          <a:lstStyle/>
          <a:p>
            <a:r>
              <a:rPr lang="en-GB" sz="2800"/>
              <a:t>Why Integration Matters</a:t>
            </a:r>
          </a:p>
        </p:txBody>
      </p:sp>
      <p:sp>
        <p:nvSpPr>
          <p:cNvPr id="3" name="Content Placeholder 2"/>
          <p:cNvSpPr>
            <a:spLocks noGrp="1"/>
          </p:cNvSpPr>
          <p:nvPr>
            <p:ph idx="1"/>
          </p:nvPr>
        </p:nvSpPr>
        <p:spPr>
          <a:xfrm>
            <a:off x="657519" y="2533476"/>
            <a:ext cx="3448310" cy="3447832"/>
          </a:xfrm>
        </p:spPr>
        <p:txBody>
          <a:bodyPr anchor="t">
            <a:normAutofit/>
          </a:bodyPr>
          <a:lstStyle/>
          <a:p>
            <a:pPr>
              <a:lnSpc>
                <a:spcPct val="90000"/>
              </a:lnSpc>
            </a:pPr>
            <a:r>
              <a:rPr lang="en-US" sz="1400"/>
              <a:t>The integration of health, wellbeing and sustainability is essential due to:</a:t>
            </a:r>
          </a:p>
          <a:p>
            <a:pPr>
              <a:lnSpc>
                <a:spcPct val="90000"/>
              </a:lnSpc>
            </a:pPr>
            <a:r>
              <a:rPr lang="en-US" sz="1400"/>
              <a:t>• Increasing prevalence of complex and long-term health conditions</a:t>
            </a:r>
          </a:p>
          <a:p>
            <a:pPr>
              <a:lnSpc>
                <a:spcPct val="90000"/>
              </a:lnSpc>
            </a:pPr>
            <a:r>
              <a:rPr lang="en-US" sz="1400"/>
              <a:t>• Persistent social and regional health inequalities</a:t>
            </a:r>
          </a:p>
          <a:p>
            <a:pPr>
              <a:lnSpc>
                <a:spcPct val="90000"/>
              </a:lnSpc>
            </a:pPr>
            <a:r>
              <a:rPr lang="en-US" sz="1400"/>
              <a:t>• Environmental threats such as climate change and pollution</a:t>
            </a:r>
          </a:p>
          <a:p>
            <a:pPr>
              <a:lnSpc>
                <a:spcPct val="90000"/>
              </a:lnSpc>
            </a:pPr>
            <a:endParaRPr lang="en-US" sz="1400"/>
          </a:p>
          <a:p>
            <a:pPr>
              <a:lnSpc>
                <a:spcPct val="90000"/>
              </a:lnSpc>
            </a:pPr>
            <a:r>
              <a:rPr lang="en-US" sz="1400"/>
              <a:t>Addressing these challenges collectively supports resilient services and aligns with global health priorities (World Health Organization, 2023).</a:t>
            </a:r>
          </a:p>
        </p:txBody>
      </p:sp>
      <p:pic>
        <p:nvPicPr>
          <p:cNvPr id="5124" name="Picture 4" descr="Socio-Economic-Environmental Model ...">
            <a:extLst>
              <a:ext uri="{FF2B5EF4-FFF2-40B4-BE49-F238E27FC236}">
                <a16:creationId xmlns:a16="http://schemas.microsoft.com/office/drawing/2014/main" id="{6DC0948A-00A3-B69C-DD6A-F2F0F7122F0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0" y="1929732"/>
            <a:ext cx="3989297" cy="2923454"/>
          </a:xfrm>
          <a:prstGeom prst="rect">
            <a:avLst/>
          </a:prstGeom>
          <a:noFill/>
          <a:extLst>
            <a:ext uri="{909E8E84-426E-40DD-AFC4-6F175D3DCCD1}">
              <a14:hiddenFill xmlns:a14="http://schemas.microsoft.com/office/drawing/2010/main">
                <a:solidFill>
                  <a:srgbClr val="FFFFFF"/>
                </a:solidFill>
              </a14:hiddenFill>
            </a:ext>
          </a:extLst>
        </p:spPr>
      </p:pic>
      <p:grpSp>
        <p:nvGrpSpPr>
          <p:cNvPr id="5134" name="Group 5133">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68" y="6737718"/>
            <a:ext cx="9155399" cy="123363"/>
            <a:chOff x="-5025" y="6737718"/>
            <a:chExt cx="12207200" cy="123363"/>
          </a:xfrm>
        </p:grpSpPr>
        <p:sp>
          <p:nvSpPr>
            <p:cNvPr id="5135" name="Rectangle 5134">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6" name="Rectangle 5135">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7519" y="741391"/>
            <a:ext cx="3448311" cy="1616203"/>
          </a:xfrm>
        </p:spPr>
        <p:txBody>
          <a:bodyPr anchor="b">
            <a:normAutofit/>
          </a:bodyPr>
          <a:lstStyle/>
          <a:p>
            <a:r>
              <a:rPr lang="en-GB" sz="2800"/>
              <a:t>Whole-Person Approaches to Care</a:t>
            </a:r>
          </a:p>
        </p:txBody>
      </p:sp>
      <p:sp>
        <p:nvSpPr>
          <p:cNvPr id="3" name="Content Placeholder 2"/>
          <p:cNvSpPr>
            <a:spLocks noGrp="1"/>
          </p:cNvSpPr>
          <p:nvPr>
            <p:ph idx="1"/>
          </p:nvPr>
        </p:nvSpPr>
        <p:spPr>
          <a:xfrm>
            <a:off x="657519" y="2533476"/>
            <a:ext cx="3448310" cy="3447832"/>
          </a:xfrm>
        </p:spPr>
        <p:txBody>
          <a:bodyPr anchor="t">
            <a:normAutofit/>
          </a:bodyPr>
          <a:lstStyle/>
          <a:p>
            <a:r>
              <a:rPr lang="en-US" sz="1700"/>
              <a:t>Whole-person care recognises that health outcomes are shaped by physical health, mental wellbeing, lifestyle choices and social circumstances.</a:t>
            </a:r>
          </a:p>
          <a:p>
            <a:endParaRPr lang="en-US" sz="1700"/>
          </a:p>
          <a:p>
            <a:r>
              <a:rPr lang="en-US" sz="1700"/>
              <a:t>This approach encourages personalised care planning, prevention and long-term support, rather than focusing solely on symptoms or single conditions.</a:t>
            </a:r>
          </a:p>
        </p:txBody>
      </p:sp>
      <p:pic>
        <p:nvPicPr>
          <p:cNvPr id="6146" name="Picture 2" descr="Supporting practitioner wellbeing: Practice Guide (2022) | Research in  Practice">
            <a:extLst>
              <a:ext uri="{FF2B5EF4-FFF2-40B4-BE49-F238E27FC236}">
                <a16:creationId xmlns:a16="http://schemas.microsoft.com/office/drawing/2014/main" id="{6F177BF6-7044-9DCE-6648-03447A61DAE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0" y="1731911"/>
            <a:ext cx="3989297" cy="3319095"/>
          </a:xfrm>
          <a:prstGeom prst="rect">
            <a:avLst/>
          </a:prstGeom>
          <a:noFill/>
          <a:extLst>
            <a:ext uri="{909E8E84-426E-40DD-AFC4-6F175D3DCCD1}">
              <a14:hiddenFill xmlns:a14="http://schemas.microsoft.com/office/drawing/2010/main">
                <a:solidFill>
                  <a:srgbClr val="FFFFFF"/>
                </a:solidFill>
              </a14:hiddenFill>
            </a:ext>
          </a:extLst>
        </p:spPr>
      </p:pic>
      <p:grpSp>
        <p:nvGrpSpPr>
          <p:cNvPr id="6151" name="Group 6150">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68" y="6737718"/>
            <a:ext cx="9155399" cy="123363"/>
            <a:chOff x="-5025" y="6737718"/>
            <a:chExt cx="12207200" cy="123363"/>
          </a:xfrm>
        </p:grpSpPr>
        <p:sp>
          <p:nvSpPr>
            <p:cNvPr id="6152" name="Rectangle 6151">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3" name="Rectangle 6152">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7519" y="741391"/>
            <a:ext cx="3448311" cy="1616203"/>
          </a:xfrm>
        </p:spPr>
        <p:txBody>
          <a:bodyPr anchor="b">
            <a:normAutofit/>
          </a:bodyPr>
          <a:lstStyle/>
          <a:p>
            <a:r>
              <a:rPr lang="en-US" sz="2800"/>
              <a:t>Health Beyond the Healthcare Sector</a:t>
            </a:r>
          </a:p>
        </p:txBody>
      </p:sp>
      <p:sp>
        <p:nvSpPr>
          <p:cNvPr id="3" name="Content Placeholder 2"/>
          <p:cNvSpPr>
            <a:spLocks noGrp="1"/>
          </p:cNvSpPr>
          <p:nvPr>
            <p:ph idx="1"/>
          </p:nvPr>
        </p:nvSpPr>
        <p:spPr>
          <a:xfrm>
            <a:off x="657519" y="2533476"/>
            <a:ext cx="3448310" cy="3447832"/>
          </a:xfrm>
        </p:spPr>
        <p:txBody>
          <a:bodyPr anchor="t">
            <a:normAutofit/>
          </a:bodyPr>
          <a:lstStyle/>
          <a:p>
            <a:pPr>
              <a:lnSpc>
                <a:spcPct val="90000"/>
              </a:lnSpc>
            </a:pPr>
            <a:r>
              <a:rPr lang="en-US" sz="1700"/>
              <a:t>The World Health Organization emphasises that many determinants of health lie outside the healthcare system, including housing quality, education and employment (World Health Organization, 2014).</a:t>
            </a:r>
          </a:p>
          <a:p>
            <a:pPr>
              <a:lnSpc>
                <a:spcPct val="90000"/>
              </a:lnSpc>
            </a:pPr>
            <a:endParaRPr lang="en-US" sz="1700"/>
          </a:p>
          <a:p>
            <a:pPr>
              <a:lnSpc>
                <a:spcPct val="90000"/>
              </a:lnSpc>
            </a:pPr>
            <a:r>
              <a:rPr lang="en-US" sz="1700"/>
              <a:t>Cross-sector collaboration is therefore essential for improving population health in a sustainable way.</a:t>
            </a:r>
          </a:p>
        </p:txBody>
      </p:sp>
      <p:pic>
        <p:nvPicPr>
          <p:cNvPr id="7170" name="Picture 2" descr="Overview: Social Determinants of Health and Its Relationship to Health  Equity and Human Rights">
            <a:extLst>
              <a:ext uri="{FF2B5EF4-FFF2-40B4-BE49-F238E27FC236}">
                <a16:creationId xmlns:a16="http://schemas.microsoft.com/office/drawing/2014/main" id="{8A4CD07E-2FB1-B0CD-EB66-BDFC3452AA7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0" y="1606248"/>
            <a:ext cx="3989297" cy="3570421"/>
          </a:xfrm>
          <a:prstGeom prst="rect">
            <a:avLst/>
          </a:prstGeom>
          <a:noFill/>
          <a:extLst>
            <a:ext uri="{909E8E84-426E-40DD-AFC4-6F175D3DCCD1}">
              <a14:hiddenFill xmlns:a14="http://schemas.microsoft.com/office/drawing/2010/main">
                <a:solidFill>
                  <a:srgbClr val="FFFFFF"/>
                </a:solidFill>
              </a14:hiddenFill>
            </a:ext>
          </a:extLst>
        </p:spPr>
      </p:pic>
      <p:grpSp>
        <p:nvGrpSpPr>
          <p:cNvPr id="7175" name="Group 7174">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68" y="6737718"/>
            <a:ext cx="9155399" cy="123363"/>
            <a:chOff x="-5025" y="6737718"/>
            <a:chExt cx="12207200" cy="123363"/>
          </a:xfrm>
        </p:grpSpPr>
        <p:sp>
          <p:nvSpPr>
            <p:cNvPr id="7176" name="Rectangle 7175">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7" name="Rectangle 7176">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7519" y="741391"/>
            <a:ext cx="2591866" cy="1616203"/>
          </a:xfrm>
        </p:spPr>
        <p:txBody>
          <a:bodyPr anchor="b">
            <a:normAutofit/>
          </a:bodyPr>
          <a:lstStyle/>
          <a:p>
            <a:r>
              <a:rPr lang="en-GB" sz="2800"/>
              <a:t>Theoretical Foundations</a:t>
            </a:r>
          </a:p>
        </p:txBody>
      </p:sp>
      <p:sp>
        <p:nvSpPr>
          <p:cNvPr id="3" name="Content Placeholder 2"/>
          <p:cNvSpPr>
            <a:spLocks noGrp="1"/>
          </p:cNvSpPr>
          <p:nvPr>
            <p:ph idx="1"/>
          </p:nvPr>
        </p:nvSpPr>
        <p:spPr>
          <a:xfrm>
            <a:off x="657519" y="2533476"/>
            <a:ext cx="2591866" cy="3447832"/>
          </a:xfrm>
        </p:spPr>
        <p:txBody>
          <a:bodyPr anchor="t">
            <a:normAutofit/>
          </a:bodyPr>
          <a:lstStyle/>
          <a:p>
            <a:r>
              <a:rPr lang="en-US" sz="1600"/>
              <a:t>Contemporary health theory recognises the interaction between biological processes, psychological wellbeing and social environments.</a:t>
            </a:r>
          </a:p>
          <a:p>
            <a:endParaRPr lang="en-US" sz="1600"/>
          </a:p>
          <a:p>
            <a:r>
              <a:rPr lang="en-US" sz="1600"/>
              <a:t>This integrated perspective supports care models that address both clinical needs and wider determinants of health.</a:t>
            </a:r>
          </a:p>
        </p:txBody>
      </p:sp>
      <p:pic>
        <p:nvPicPr>
          <p:cNvPr id="8194" name="Picture 2" descr="Biopsychosocial Model of Healthcare | CVH | Hickory, NC">
            <a:extLst>
              <a:ext uri="{FF2B5EF4-FFF2-40B4-BE49-F238E27FC236}">
                <a16:creationId xmlns:a16="http://schemas.microsoft.com/office/drawing/2014/main" id="{F6EB1995-8F8B-1D12-4BC9-83AF95B93A7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740754" y="2085902"/>
            <a:ext cx="4792009" cy="2695505"/>
          </a:xfrm>
          <a:prstGeom prst="rect">
            <a:avLst/>
          </a:prstGeom>
          <a:noFill/>
          <a:extLst>
            <a:ext uri="{909E8E84-426E-40DD-AFC4-6F175D3DCCD1}">
              <a14:hiddenFill xmlns:a14="http://schemas.microsoft.com/office/drawing/2010/main">
                <a:solidFill>
                  <a:srgbClr val="FFFFFF"/>
                </a:solidFill>
              </a14:hiddenFill>
            </a:ext>
          </a:extLst>
        </p:spPr>
      </p:pic>
      <p:grpSp>
        <p:nvGrpSpPr>
          <p:cNvPr id="8203" name="Group 8202">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051478" y="0"/>
            <a:ext cx="92522" cy="6858000"/>
            <a:chOff x="12068638" y="0"/>
            <a:chExt cx="123362" cy="6858000"/>
          </a:xfrm>
        </p:grpSpPr>
        <p:sp>
          <p:nvSpPr>
            <p:cNvPr id="8204" name="Rectangle 8203">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5" name="Rectangle 8204">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fade">
                                      <p:cBhvr>
                                        <p:cTn id="1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8650" y="800993"/>
            <a:ext cx="2765618" cy="1594189"/>
          </a:xfrm>
        </p:spPr>
        <p:txBody>
          <a:bodyPr anchor="t">
            <a:normAutofit/>
          </a:bodyPr>
          <a:lstStyle/>
          <a:p>
            <a:r>
              <a:rPr lang="en-GB" sz="2800"/>
              <a:t>Leadership and Policy Challenges</a:t>
            </a:r>
          </a:p>
        </p:txBody>
      </p:sp>
      <p:sp>
        <p:nvSpPr>
          <p:cNvPr id="3" name="Content Placeholder 2"/>
          <p:cNvSpPr>
            <a:spLocks noGrp="1"/>
          </p:cNvSpPr>
          <p:nvPr>
            <p:ph idx="1"/>
          </p:nvPr>
        </p:nvSpPr>
        <p:spPr>
          <a:xfrm>
            <a:off x="4006159" y="751555"/>
            <a:ext cx="4509191" cy="1766458"/>
          </a:xfrm>
        </p:spPr>
        <p:txBody>
          <a:bodyPr anchor="t">
            <a:normAutofit/>
          </a:bodyPr>
          <a:lstStyle/>
          <a:p>
            <a:pPr>
              <a:lnSpc>
                <a:spcPct val="90000"/>
              </a:lnSpc>
            </a:pPr>
            <a:r>
              <a:rPr lang="en-US" sz="1400"/>
              <a:t>Health governance plays a key role in shaping sustainable and holistic care through policy, funding and regulation.</a:t>
            </a:r>
          </a:p>
          <a:p>
            <a:pPr>
              <a:lnSpc>
                <a:spcPct val="90000"/>
              </a:lnSpc>
            </a:pPr>
            <a:endParaRPr lang="en-US" sz="1400"/>
          </a:p>
          <a:p>
            <a:pPr>
              <a:lnSpc>
                <a:spcPct val="90000"/>
              </a:lnSpc>
            </a:pPr>
            <a:r>
              <a:rPr lang="en-US" sz="1400"/>
              <a:t>However, competing priorities, budget pressures and workforce shortages can limit effective implementation (The King’s Fund, 2023).</a:t>
            </a:r>
          </a:p>
        </p:txBody>
      </p:sp>
      <p:pic>
        <p:nvPicPr>
          <p:cNvPr id="9218" name="Picture 2" descr="The NHS Long-term Plan Explained | The King's Fund">
            <a:extLst>
              <a:ext uri="{FF2B5EF4-FFF2-40B4-BE49-F238E27FC236}">
                <a16:creationId xmlns:a16="http://schemas.microsoft.com/office/drawing/2014/main" id="{DF1A176F-6F51-CD3C-8733-10E30AFDAA7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1643" r="-7" b="-7"/>
          <a:stretch>
            <a:fillRect/>
          </a:stretch>
        </p:blipFill>
        <p:spPr bwMode="auto">
          <a:xfrm>
            <a:off x="-1" y="2818262"/>
            <a:ext cx="9144001" cy="4039737"/>
          </a:xfrm>
          <a:prstGeom prst="rect">
            <a:avLst/>
          </a:prstGeom>
          <a:noFill/>
          <a:extLst>
            <a:ext uri="{909E8E84-426E-40DD-AFC4-6F175D3DCCD1}">
              <a14:hiddenFill xmlns:a14="http://schemas.microsoft.com/office/drawing/2010/main">
                <a:solidFill>
                  <a:srgbClr val="FFFFFF"/>
                </a:solidFill>
              </a14:hiddenFill>
            </a:ext>
          </a:extLst>
        </p:spPr>
      </p:pic>
      <p:grpSp>
        <p:nvGrpSpPr>
          <p:cNvPr id="9223" name="Group 9222">
            <a:extLst>
              <a:ext uri="{FF2B5EF4-FFF2-40B4-BE49-F238E27FC236}">
                <a16:creationId xmlns:a16="http://schemas.microsoft.com/office/drawing/2014/main" id="{F2221BB3-7B5D-C899-7745-66D7AC3232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68" y="6737718"/>
            <a:ext cx="9155399" cy="123363"/>
            <a:chOff x="-5025" y="6737718"/>
            <a:chExt cx="12207200" cy="123363"/>
          </a:xfrm>
        </p:grpSpPr>
        <p:sp>
          <p:nvSpPr>
            <p:cNvPr id="9224" name="Rectangle 9223">
              <a:extLst>
                <a:ext uri="{FF2B5EF4-FFF2-40B4-BE49-F238E27FC236}">
                  <a16:creationId xmlns:a16="http://schemas.microsoft.com/office/drawing/2014/main" id="{3FD2D571-38D7-DB0F-166C-14FEDA7005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5" name="Rectangle 9224">
              <a:extLst>
                <a:ext uri="{FF2B5EF4-FFF2-40B4-BE49-F238E27FC236}">
                  <a16:creationId xmlns:a16="http://schemas.microsoft.com/office/drawing/2014/main" id="{B88AEF72-50CD-C201-F6BF-C595BBBED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7519" y="741391"/>
            <a:ext cx="3448311" cy="1616203"/>
          </a:xfrm>
        </p:spPr>
        <p:txBody>
          <a:bodyPr anchor="b">
            <a:normAutofit/>
          </a:bodyPr>
          <a:lstStyle/>
          <a:p>
            <a:r>
              <a:rPr lang="en-GB" sz="2800"/>
              <a:t>Delivering Integrated Care</a:t>
            </a:r>
          </a:p>
        </p:txBody>
      </p:sp>
      <p:sp>
        <p:nvSpPr>
          <p:cNvPr id="3" name="Content Placeholder 2"/>
          <p:cNvSpPr>
            <a:spLocks noGrp="1"/>
          </p:cNvSpPr>
          <p:nvPr>
            <p:ph idx="1"/>
          </p:nvPr>
        </p:nvSpPr>
        <p:spPr>
          <a:xfrm>
            <a:off x="657519" y="2533476"/>
            <a:ext cx="3448310" cy="3447832"/>
          </a:xfrm>
        </p:spPr>
        <p:txBody>
          <a:bodyPr anchor="t">
            <a:normAutofit/>
          </a:bodyPr>
          <a:lstStyle/>
          <a:p>
            <a:pPr>
              <a:lnSpc>
                <a:spcPct val="90000"/>
              </a:lnSpc>
            </a:pPr>
            <a:r>
              <a:rPr lang="en-US" sz="1300"/>
              <a:t>Preventive and wellbeing-focused programmes that reduce demand on acute services and support self-management</a:t>
            </a:r>
          </a:p>
          <a:p>
            <a:pPr marL="0" indent="0">
              <a:lnSpc>
                <a:spcPct val="90000"/>
              </a:lnSpc>
              <a:buNone/>
            </a:pPr>
            <a:br>
              <a:rPr lang="en-US" sz="1300"/>
            </a:br>
            <a:r>
              <a:rPr lang="en-US" sz="1300"/>
              <a:t>• Digital and remote healthcare solutions, such as teleconsultations and remote monitoring, to improve access and continuity of care</a:t>
            </a:r>
          </a:p>
          <a:p>
            <a:pPr marL="0" indent="0">
              <a:lnSpc>
                <a:spcPct val="90000"/>
              </a:lnSpc>
              <a:buNone/>
            </a:pPr>
            <a:br>
              <a:rPr lang="en-US" sz="1300"/>
            </a:br>
            <a:r>
              <a:rPr lang="en-US" sz="1300"/>
              <a:t>• Locally delivered community services that integrate health, social care and voluntary sector support</a:t>
            </a:r>
          </a:p>
          <a:p>
            <a:pPr marL="0" indent="0">
              <a:lnSpc>
                <a:spcPct val="90000"/>
              </a:lnSpc>
              <a:buNone/>
            </a:pPr>
            <a:endParaRPr lang="en-US" sz="1300"/>
          </a:p>
          <a:p>
            <a:pPr>
              <a:lnSpc>
                <a:spcPct val="90000"/>
              </a:lnSpc>
            </a:pPr>
            <a:r>
              <a:rPr lang="en-US" sz="1300"/>
              <a:t>These models aim to improve coordination between services, increase accessibility for diverse populations, and enhance long-term efficiency and sustainability of healthcare systems.</a:t>
            </a:r>
          </a:p>
        </p:txBody>
      </p:sp>
      <p:pic>
        <p:nvPicPr>
          <p:cNvPr id="10242" name="Picture 2" descr="Telehealth as a Sociotechnical System: A Systems Analysis of Adoption and  Efficacy Among Older Adults Post-COVID-19">
            <a:extLst>
              <a:ext uri="{FF2B5EF4-FFF2-40B4-BE49-F238E27FC236}">
                <a16:creationId xmlns:a16="http://schemas.microsoft.com/office/drawing/2014/main" id="{A7E512AB-667D-BF18-D8E1-48235C4B113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0" y="1551396"/>
            <a:ext cx="3989297" cy="3680126"/>
          </a:xfrm>
          <a:prstGeom prst="rect">
            <a:avLst/>
          </a:prstGeom>
          <a:noFill/>
          <a:extLst>
            <a:ext uri="{909E8E84-426E-40DD-AFC4-6F175D3DCCD1}">
              <a14:hiddenFill xmlns:a14="http://schemas.microsoft.com/office/drawing/2010/main">
                <a:solidFill>
                  <a:srgbClr val="FFFFFF"/>
                </a:solidFill>
              </a14:hiddenFill>
            </a:ext>
          </a:extLst>
        </p:spPr>
      </p:pic>
      <p:grpSp>
        <p:nvGrpSpPr>
          <p:cNvPr id="10247" name="Group 10246">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68" y="6737718"/>
            <a:ext cx="9155399" cy="123363"/>
            <a:chOff x="-5025" y="6737718"/>
            <a:chExt cx="12207200" cy="123363"/>
          </a:xfrm>
        </p:grpSpPr>
        <p:sp>
          <p:nvSpPr>
            <p:cNvPr id="10248" name="Rectangle 10247">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9" name="Rectangle 10248">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7519" y="741391"/>
            <a:ext cx="3448311" cy="1616203"/>
          </a:xfrm>
        </p:spPr>
        <p:txBody>
          <a:bodyPr anchor="b">
            <a:normAutofit/>
          </a:bodyPr>
          <a:lstStyle/>
          <a:p>
            <a:r>
              <a:rPr lang="en-GB" sz="2800"/>
              <a:t>Practice-Based Example</a:t>
            </a:r>
          </a:p>
        </p:txBody>
      </p:sp>
      <p:sp>
        <p:nvSpPr>
          <p:cNvPr id="3" name="Content Placeholder 2"/>
          <p:cNvSpPr>
            <a:spLocks noGrp="1"/>
          </p:cNvSpPr>
          <p:nvPr>
            <p:ph idx="1"/>
          </p:nvPr>
        </p:nvSpPr>
        <p:spPr>
          <a:xfrm>
            <a:off x="657519" y="2533476"/>
            <a:ext cx="3448310" cy="3447832"/>
          </a:xfrm>
        </p:spPr>
        <p:txBody>
          <a:bodyPr anchor="t">
            <a:normAutofit/>
          </a:bodyPr>
          <a:lstStyle/>
          <a:p>
            <a:r>
              <a:rPr lang="en-US" sz="1700"/>
              <a:t>Collaborative care arrangements in England encourage partnership working between NHS services, local authorities and voluntary organisations.</a:t>
            </a:r>
          </a:p>
          <a:p>
            <a:endParaRPr lang="en-US" sz="1700"/>
          </a:p>
          <a:p>
            <a:r>
              <a:rPr lang="en-US" sz="1700"/>
              <a:t>This approach supports continuity of care and more effective responses to population health needs (NHS England, 2023).</a:t>
            </a:r>
          </a:p>
        </p:txBody>
      </p:sp>
      <p:pic>
        <p:nvPicPr>
          <p:cNvPr id="11266" name="Picture 2" descr="Digital working in adult social care: What Good Looks Like - GOV.UK">
            <a:extLst>
              <a:ext uri="{FF2B5EF4-FFF2-40B4-BE49-F238E27FC236}">
                <a16:creationId xmlns:a16="http://schemas.microsoft.com/office/drawing/2014/main" id="{C2E7EC0C-6229-4D3D-0383-8DC5E703A13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0" y="2060031"/>
            <a:ext cx="3989297" cy="2662855"/>
          </a:xfrm>
          <a:prstGeom prst="rect">
            <a:avLst/>
          </a:prstGeom>
          <a:noFill/>
          <a:extLst>
            <a:ext uri="{909E8E84-426E-40DD-AFC4-6F175D3DCCD1}">
              <a14:hiddenFill xmlns:a14="http://schemas.microsoft.com/office/drawing/2010/main">
                <a:solidFill>
                  <a:srgbClr val="FFFFFF"/>
                </a:solidFill>
              </a14:hiddenFill>
            </a:ext>
          </a:extLst>
        </p:spPr>
      </p:pic>
      <p:grpSp>
        <p:nvGrpSpPr>
          <p:cNvPr id="11275" name="Group 11274">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68" y="6737718"/>
            <a:ext cx="9155399" cy="123363"/>
            <a:chOff x="-5025" y="6737718"/>
            <a:chExt cx="12207200" cy="123363"/>
          </a:xfrm>
        </p:grpSpPr>
        <p:sp>
          <p:nvSpPr>
            <p:cNvPr id="11276" name="Rectangle 11275">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7" name="Rectangle 11276">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7519" y="741391"/>
            <a:ext cx="3448311" cy="1616203"/>
          </a:xfrm>
        </p:spPr>
        <p:txBody>
          <a:bodyPr anchor="b">
            <a:normAutofit/>
          </a:bodyPr>
          <a:lstStyle/>
          <a:p>
            <a:r>
              <a:rPr lang="en-GB" sz="2800"/>
              <a:t>Role of Public Health</a:t>
            </a:r>
          </a:p>
        </p:txBody>
      </p:sp>
      <p:sp>
        <p:nvSpPr>
          <p:cNvPr id="3" name="Content Placeholder 2"/>
          <p:cNvSpPr>
            <a:spLocks noGrp="1"/>
          </p:cNvSpPr>
          <p:nvPr>
            <p:ph idx="1"/>
          </p:nvPr>
        </p:nvSpPr>
        <p:spPr>
          <a:xfrm>
            <a:off x="657519" y="2533476"/>
            <a:ext cx="3448310" cy="3447832"/>
          </a:xfrm>
        </p:spPr>
        <p:txBody>
          <a:bodyPr anchor="t">
            <a:normAutofit/>
          </a:bodyPr>
          <a:lstStyle/>
          <a:p>
            <a:r>
              <a:rPr lang="en-US" sz="1700"/>
              <a:t>Public health strategies focus on preventing illness and promoting healthier environments through lifestyle interventions, education and policy measures.</a:t>
            </a:r>
          </a:p>
          <a:p>
            <a:endParaRPr lang="en-US" sz="1700"/>
          </a:p>
          <a:p>
            <a:r>
              <a:rPr lang="en-US" sz="1700"/>
              <a:t>These strategies contribute to improved wellbeing and reduced demand on acute services (Public Health England, 2021).</a:t>
            </a:r>
          </a:p>
        </p:txBody>
      </p:sp>
      <p:pic>
        <p:nvPicPr>
          <p:cNvPr id="12290" name="Picture 2" descr="NHS England » Working in partnership with people and communities: Statutory  guidance">
            <a:extLst>
              <a:ext uri="{FF2B5EF4-FFF2-40B4-BE49-F238E27FC236}">
                <a16:creationId xmlns:a16="http://schemas.microsoft.com/office/drawing/2014/main" id="{2FAD21EC-D583-4454-4522-5408B5B27D0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0" y="1815687"/>
            <a:ext cx="3989297" cy="3151544"/>
          </a:xfrm>
          <a:prstGeom prst="rect">
            <a:avLst/>
          </a:prstGeom>
          <a:noFill/>
          <a:extLst>
            <a:ext uri="{909E8E84-426E-40DD-AFC4-6F175D3DCCD1}">
              <a14:hiddenFill xmlns:a14="http://schemas.microsoft.com/office/drawing/2010/main">
                <a:solidFill>
                  <a:srgbClr val="FFFFFF"/>
                </a:solidFill>
              </a14:hiddenFill>
            </a:ext>
          </a:extLst>
        </p:spPr>
      </p:pic>
      <p:grpSp>
        <p:nvGrpSpPr>
          <p:cNvPr id="12295" name="Group 12294">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68" y="6737718"/>
            <a:ext cx="9155399" cy="123363"/>
            <a:chOff x="-5025" y="6737718"/>
            <a:chExt cx="12207200" cy="123363"/>
          </a:xfrm>
        </p:grpSpPr>
        <p:sp>
          <p:nvSpPr>
            <p:cNvPr id="12296" name="Rectangle 12295">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7" name="Rectangle 12296">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25092" y="143287"/>
            <a:ext cx="6893813" cy="1616203"/>
          </a:xfrm>
        </p:spPr>
        <p:txBody>
          <a:bodyPr anchor="b">
            <a:normAutofit/>
          </a:bodyPr>
          <a:lstStyle/>
          <a:p>
            <a:r>
              <a:rPr lang="en-GB" b="1" dirty="0"/>
              <a:t>Health Inequality Considerations</a:t>
            </a:r>
          </a:p>
        </p:txBody>
      </p:sp>
      <p:sp>
        <p:nvSpPr>
          <p:cNvPr id="3" name="Content Placeholder 2"/>
          <p:cNvSpPr>
            <a:spLocks noGrp="1"/>
          </p:cNvSpPr>
          <p:nvPr>
            <p:ph idx="1"/>
          </p:nvPr>
        </p:nvSpPr>
        <p:spPr>
          <a:xfrm>
            <a:off x="826389" y="2274984"/>
            <a:ext cx="7491221" cy="3447832"/>
          </a:xfrm>
        </p:spPr>
        <p:txBody>
          <a:bodyPr anchor="t">
            <a:normAutofit/>
          </a:bodyPr>
          <a:lstStyle/>
          <a:p>
            <a:r>
              <a:rPr lang="en-US" sz="2800" dirty="0"/>
              <a:t>Health outcomes continue to vary significantly according to income, education, ethnicity and place of residence.</a:t>
            </a:r>
          </a:p>
          <a:p>
            <a:endParaRPr lang="en-US" sz="2800" dirty="0"/>
          </a:p>
          <a:p>
            <a:r>
              <a:rPr lang="en-US" sz="2800" dirty="0"/>
              <a:t>Reducing these disparities is central to improving population health and achieving sustainable care systems (Marmot et al., 2020).</a:t>
            </a:r>
          </a:p>
        </p:txBody>
      </p:sp>
      <p:grpSp>
        <p:nvGrpSpPr>
          <p:cNvPr id="13319" name="Group 13318">
            <a:extLst>
              <a:ext uri="{FF2B5EF4-FFF2-40B4-BE49-F238E27FC236}">
                <a16:creationId xmlns:a16="http://schemas.microsoft.com/office/drawing/2014/main" id="{31C49F18-8757-4E87-5C2E-9D6D7B82BA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68" y="6737718"/>
            <a:ext cx="9155399" cy="123363"/>
            <a:chOff x="-5025" y="6737718"/>
            <a:chExt cx="12207200" cy="123363"/>
          </a:xfrm>
        </p:grpSpPr>
        <p:sp>
          <p:nvSpPr>
            <p:cNvPr id="13320" name="Rectangle 13319">
              <a:extLst>
                <a:ext uri="{FF2B5EF4-FFF2-40B4-BE49-F238E27FC236}">
                  <a16:creationId xmlns:a16="http://schemas.microsoft.com/office/drawing/2014/main" id="{25C84D91-E5BF-B919-ACEF-4A25262CE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1" name="Rectangle 13320">
              <a:extLst>
                <a:ext uri="{FF2B5EF4-FFF2-40B4-BE49-F238E27FC236}">
                  <a16:creationId xmlns:a16="http://schemas.microsoft.com/office/drawing/2014/main" id="{DD889E38-27CA-E23F-B646-8D7B4BB17D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7519" y="741391"/>
            <a:ext cx="3448311" cy="1616203"/>
          </a:xfrm>
        </p:spPr>
        <p:txBody>
          <a:bodyPr anchor="b">
            <a:normAutofit/>
          </a:bodyPr>
          <a:lstStyle/>
          <a:p>
            <a:r>
              <a:rPr lang="en-GB" sz="2800"/>
              <a:t>Approaches to Reducing Inequality</a:t>
            </a:r>
          </a:p>
        </p:txBody>
      </p:sp>
      <p:sp>
        <p:nvSpPr>
          <p:cNvPr id="3" name="Content Placeholder 2"/>
          <p:cNvSpPr>
            <a:spLocks noGrp="1"/>
          </p:cNvSpPr>
          <p:nvPr>
            <p:ph idx="1"/>
          </p:nvPr>
        </p:nvSpPr>
        <p:spPr>
          <a:xfrm>
            <a:off x="657519" y="2533476"/>
            <a:ext cx="3448310" cy="3447832"/>
          </a:xfrm>
        </p:spPr>
        <p:txBody>
          <a:bodyPr anchor="t">
            <a:normAutofit/>
          </a:bodyPr>
          <a:lstStyle/>
          <a:p>
            <a:pPr>
              <a:lnSpc>
                <a:spcPct val="90000"/>
              </a:lnSpc>
            </a:pPr>
            <a:r>
              <a:rPr lang="en-US" sz="1200" b="1"/>
              <a:t>Strategies to address health inequalities include:</a:t>
            </a:r>
            <a:br>
              <a:rPr lang="en-US" sz="1200"/>
            </a:br>
            <a:r>
              <a:rPr lang="en-US" sz="1200"/>
              <a:t>• Universal access to healthcare services, ensuring care is based on need rather than ability to pay</a:t>
            </a:r>
          </a:p>
          <a:p>
            <a:pPr marL="0" indent="0">
              <a:lnSpc>
                <a:spcPct val="90000"/>
              </a:lnSpc>
              <a:buNone/>
            </a:pPr>
            <a:br>
              <a:rPr lang="en-US" sz="1200"/>
            </a:br>
            <a:r>
              <a:rPr lang="en-US" sz="1200"/>
              <a:t>• Targeted support for disadvantaged communities, addressing barriers such as poverty, housing and education</a:t>
            </a:r>
          </a:p>
          <a:p>
            <a:pPr marL="0" indent="0">
              <a:lnSpc>
                <a:spcPct val="90000"/>
              </a:lnSpc>
              <a:buNone/>
            </a:pPr>
            <a:br>
              <a:rPr lang="en-US" sz="1200"/>
            </a:br>
            <a:r>
              <a:rPr lang="en-US" sz="1200"/>
              <a:t>• Community engagement and outreach initiatives that build trust and improve uptake of services</a:t>
            </a:r>
          </a:p>
          <a:p>
            <a:pPr marL="0" indent="0">
              <a:lnSpc>
                <a:spcPct val="90000"/>
              </a:lnSpc>
              <a:buNone/>
            </a:pPr>
            <a:endParaRPr lang="en-US" sz="1200"/>
          </a:p>
          <a:p>
            <a:pPr>
              <a:lnSpc>
                <a:spcPct val="90000"/>
              </a:lnSpc>
            </a:pPr>
            <a:r>
              <a:rPr lang="en-US" sz="1200"/>
              <a:t>These approaches aim to reduce avoidable health gaps, promote fairness, and improve access across health and social care systems (Marmot et al., 2020).</a:t>
            </a:r>
          </a:p>
        </p:txBody>
      </p:sp>
      <p:pic>
        <p:nvPicPr>
          <p:cNvPr id="14338" name="Picture 2" descr="NHS – action on inclusion health">
            <a:extLst>
              <a:ext uri="{FF2B5EF4-FFF2-40B4-BE49-F238E27FC236}">
                <a16:creationId xmlns:a16="http://schemas.microsoft.com/office/drawing/2014/main" id="{4C19CA9B-33AB-C667-C203-4A58A4FD844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0" y="1979517"/>
            <a:ext cx="3989297" cy="2823884"/>
          </a:xfrm>
          <a:prstGeom prst="rect">
            <a:avLst/>
          </a:prstGeom>
          <a:noFill/>
          <a:extLst>
            <a:ext uri="{909E8E84-426E-40DD-AFC4-6F175D3DCCD1}">
              <a14:hiddenFill xmlns:a14="http://schemas.microsoft.com/office/drawing/2010/main">
                <a:solidFill>
                  <a:srgbClr val="FFFFFF"/>
                </a:solidFill>
              </a14:hiddenFill>
            </a:ext>
          </a:extLst>
        </p:spPr>
      </p:pic>
      <p:grpSp>
        <p:nvGrpSpPr>
          <p:cNvPr id="14343" name="Group 14342">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68" y="6737718"/>
            <a:ext cx="9155399" cy="123363"/>
            <a:chOff x="-5025" y="6737718"/>
            <a:chExt cx="12207200" cy="123363"/>
          </a:xfrm>
        </p:grpSpPr>
        <p:sp>
          <p:nvSpPr>
            <p:cNvPr id="14344" name="Rectangle 14343">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5" name="Rectangle 14344">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7519" y="741391"/>
            <a:ext cx="3448311" cy="1616203"/>
          </a:xfrm>
        </p:spPr>
        <p:txBody>
          <a:bodyPr anchor="b">
            <a:normAutofit/>
          </a:bodyPr>
          <a:lstStyle/>
          <a:p>
            <a:r>
              <a:rPr lang="en-GB" sz="2800"/>
              <a:t>Summary and Reflection</a:t>
            </a:r>
          </a:p>
        </p:txBody>
      </p:sp>
      <p:sp>
        <p:nvSpPr>
          <p:cNvPr id="3" name="Content Placeholder 2"/>
          <p:cNvSpPr>
            <a:spLocks noGrp="1"/>
          </p:cNvSpPr>
          <p:nvPr>
            <p:ph idx="1"/>
          </p:nvPr>
        </p:nvSpPr>
        <p:spPr>
          <a:xfrm>
            <a:off x="657519" y="2533476"/>
            <a:ext cx="3448310" cy="3447832"/>
          </a:xfrm>
        </p:spPr>
        <p:txBody>
          <a:bodyPr anchor="t">
            <a:normAutofit/>
          </a:bodyPr>
          <a:lstStyle/>
          <a:p>
            <a:r>
              <a:rPr lang="en-US" sz="1700"/>
              <a:t>Health, wellbeing and sustainable development are deeply interconnected.</a:t>
            </a:r>
          </a:p>
          <a:p>
            <a:endParaRPr lang="en-US" sz="1700"/>
          </a:p>
          <a:p>
            <a:r>
              <a:rPr lang="en-US" sz="1700"/>
              <a:t>Addressing these areas together enables health and social care systems to respond more effectively to current pressures while preparing for future challenges.</a:t>
            </a:r>
          </a:p>
        </p:txBody>
      </p:sp>
      <p:pic>
        <p:nvPicPr>
          <p:cNvPr id="15362" name="Picture 2" descr="Social Movements and the Future of Healthcare | Reimagining Health">
            <a:extLst>
              <a:ext uri="{FF2B5EF4-FFF2-40B4-BE49-F238E27FC236}">
                <a16:creationId xmlns:a16="http://schemas.microsoft.com/office/drawing/2014/main" id="{CF512448-E761-5B2B-4C74-92F4E432730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0" y="1980245"/>
            <a:ext cx="3989297" cy="2822427"/>
          </a:xfrm>
          <a:prstGeom prst="rect">
            <a:avLst/>
          </a:prstGeom>
          <a:noFill/>
          <a:extLst>
            <a:ext uri="{909E8E84-426E-40DD-AFC4-6F175D3DCCD1}">
              <a14:hiddenFill xmlns:a14="http://schemas.microsoft.com/office/drawing/2010/main">
                <a:solidFill>
                  <a:srgbClr val="FFFFFF"/>
                </a:solidFill>
              </a14:hiddenFill>
            </a:ext>
          </a:extLst>
        </p:spPr>
      </p:pic>
      <p:grpSp>
        <p:nvGrpSpPr>
          <p:cNvPr id="15367" name="Group 15366">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68" y="6737718"/>
            <a:ext cx="9155399" cy="123363"/>
            <a:chOff x="-5025" y="6737718"/>
            <a:chExt cx="12207200" cy="123363"/>
          </a:xfrm>
        </p:grpSpPr>
        <p:sp>
          <p:nvSpPr>
            <p:cNvPr id="15368" name="Rectangle 15367">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9" name="Rectangle 15368">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References</a:t>
            </a:r>
          </a:p>
        </p:txBody>
      </p:sp>
      <p:sp>
        <p:nvSpPr>
          <p:cNvPr id="3" name="Content Placeholder 2"/>
          <p:cNvSpPr>
            <a:spLocks noGrp="1"/>
          </p:cNvSpPr>
          <p:nvPr>
            <p:ph idx="1"/>
          </p:nvPr>
        </p:nvSpPr>
        <p:spPr/>
        <p:txBody>
          <a:bodyPr>
            <a:normAutofit fontScale="40000" lnSpcReduction="20000"/>
          </a:bodyPr>
          <a:lstStyle/>
          <a:p>
            <a:r>
              <a:rPr dirty="0"/>
              <a:t>Marmot, M. et al. (2020) Health equity in England: The Marmot Review 10 years on. Available at: https://www.health.org.uk (Accessed: </a:t>
            </a:r>
            <a:r>
              <a:rPr lang="en-US" dirty="0"/>
              <a:t>20</a:t>
            </a:r>
            <a:r>
              <a:rPr dirty="0"/>
              <a:t> January 2026).</a:t>
            </a:r>
          </a:p>
          <a:p>
            <a:endParaRPr dirty="0"/>
          </a:p>
          <a:p>
            <a:r>
              <a:rPr dirty="0"/>
              <a:t>NHS England (2022) What is wellbeing? Available at: https://www.england.nhs.uk (Accessed: 16 January 2026).</a:t>
            </a:r>
          </a:p>
          <a:p>
            <a:endParaRPr dirty="0"/>
          </a:p>
          <a:p>
            <a:r>
              <a:rPr dirty="0"/>
              <a:t>NHS England (2023) Integrated care systems. Available at: https://www.england.nhs.uk (Accessed: </a:t>
            </a:r>
            <a:r>
              <a:rPr lang="en-US" dirty="0"/>
              <a:t>21</a:t>
            </a:r>
            <a:r>
              <a:rPr dirty="0"/>
              <a:t> January 2026).</a:t>
            </a:r>
          </a:p>
          <a:p>
            <a:endParaRPr dirty="0"/>
          </a:p>
          <a:p>
            <a:r>
              <a:rPr dirty="0"/>
              <a:t>Public Health England (2021) Health improvement. Available at: https://www.gov.uk (Accessed: </a:t>
            </a:r>
            <a:r>
              <a:rPr lang="en-US" dirty="0"/>
              <a:t>23</a:t>
            </a:r>
            <a:r>
              <a:rPr dirty="0"/>
              <a:t> January 2026).</a:t>
            </a:r>
          </a:p>
          <a:p>
            <a:endParaRPr dirty="0"/>
          </a:p>
          <a:p>
            <a:r>
              <a:rPr dirty="0"/>
              <a:t>The King’s Fund (2023) Leadership and sustainability in health and care. Available at: https://www.kingsfund.org.uk (Accessed: </a:t>
            </a:r>
            <a:r>
              <a:rPr lang="en-GB" dirty="0"/>
              <a:t>25 </a:t>
            </a:r>
            <a:r>
              <a:rPr dirty="0"/>
              <a:t>January 2026).</a:t>
            </a:r>
          </a:p>
          <a:p>
            <a:endParaRPr dirty="0"/>
          </a:p>
          <a:p>
            <a:r>
              <a:rPr dirty="0"/>
              <a:t>United Nations (2015) Sustainable Development Goals. Available at: https://sdgs.un.org (Accessed: </a:t>
            </a:r>
            <a:r>
              <a:rPr lang="en-US" dirty="0"/>
              <a:t>28</a:t>
            </a:r>
            <a:r>
              <a:rPr dirty="0"/>
              <a:t> January 2026).</a:t>
            </a:r>
          </a:p>
          <a:p>
            <a:endParaRPr dirty="0"/>
          </a:p>
          <a:p>
            <a:r>
              <a:rPr dirty="0"/>
              <a:t>World Health Organization (2014) Health in All Policies framework. Available at: https://www.who.int (Accessed: </a:t>
            </a:r>
            <a:r>
              <a:rPr lang="en-US" dirty="0"/>
              <a:t>29</a:t>
            </a:r>
            <a:r>
              <a:rPr dirty="0"/>
              <a:t> January 2026).</a:t>
            </a:r>
          </a:p>
          <a:p>
            <a:endParaRPr dirty="0"/>
          </a:p>
          <a:p>
            <a:r>
              <a:rPr dirty="0"/>
              <a:t>World Health Organization (2023) Constitution of the World Health Organization. Available at: https://www.who.int (Accessed: 1</a:t>
            </a:r>
            <a:r>
              <a:rPr lang="en-US" dirty="0"/>
              <a:t>7</a:t>
            </a:r>
            <a:r>
              <a:rPr dirty="0"/>
              <a:t> January 2026).</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42</TotalTime>
  <Words>1031</Words>
  <Application>Microsoft Office PowerPoint</Application>
  <PresentationFormat>On-screen Show (4:3)</PresentationFormat>
  <Paragraphs>86</Paragraphs>
  <Slides>17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Arial</vt:lpstr>
      <vt:lpstr>Calibri</vt:lpstr>
      <vt:lpstr>Office Theme</vt:lpstr>
      <vt:lpstr>Rethinking Health, Wellbeing and Sustainability in Care Systems</vt:lpstr>
      <vt:lpstr>Context and Rationale</vt:lpstr>
      <vt:lpstr>Concept of Health</vt:lpstr>
      <vt:lpstr>Concept of Wellbeing</vt:lpstr>
      <vt:lpstr>Understanding Sustainable Development</vt:lpstr>
      <vt:lpstr>Why Integration Matters</vt:lpstr>
      <vt:lpstr>Whole-Person Approaches to Care</vt:lpstr>
      <vt:lpstr>Health Beyond the Healthcare Sector</vt:lpstr>
      <vt:lpstr>Theoretical Foundations</vt:lpstr>
      <vt:lpstr>Leadership and Policy Challenges</vt:lpstr>
      <vt:lpstr>Delivering Integrated Care</vt:lpstr>
      <vt:lpstr>Practice-Based Example</vt:lpstr>
      <vt:lpstr>Role of Public Health</vt:lpstr>
      <vt:lpstr>Health Inequality Considerations</vt:lpstr>
      <vt:lpstr>Approaches to Reducing Inequality</vt:lpstr>
      <vt:lpstr>Summary and Reflection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User1</dc:creator>
  <cp:keywords/>
  <dc:description>generated using python-pptx</dc:description>
  <cp:lastModifiedBy>(Y12) Zain Adam</cp:lastModifiedBy>
  <cp:revision>2</cp:revision>
  <dcterms:created xsi:type="dcterms:W3CDTF">2013-01-27T09:14:16Z</dcterms:created>
  <dcterms:modified xsi:type="dcterms:W3CDTF">2026-02-08T19:15:49Z</dcterms:modified>
  <cp:category/>
</cp:coreProperties>
</file>