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A89C8B-D6C9-44C8-B721-8ED964671F79}" v="2" dt="2025-02-07T16:26:58.9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" userId="d318f46c47d5a9ba" providerId="LiveId" clId="{2FA89C8B-D6C9-44C8-B721-8ED964671F79}"/>
    <pc:docChg chg="custSel addSld modSld sldOrd">
      <pc:chgData name="Ana Maria" userId="d318f46c47d5a9ba" providerId="LiveId" clId="{2FA89C8B-D6C9-44C8-B721-8ED964671F79}" dt="2025-02-07T16:28:46.731" v="791" actId="20577"/>
      <pc:docMkLst>
        <pc:docMk/>
      </pc:docMkLst>
      <pc:sldChg chg="ord">
        <pc:chgData name="Ana Maria" userId="d318f46c47d5a9ba" providerId="LiveId" clId="{2FA89C8B-D6C9-44C8-B721-8ED964671F79}" dt="2025-02-07T16:25:06.766" v="590"/>
        <pc:sldMkLst>
          <pc:docMk/>
          <pc:sldMk cId="3535729218" sldId="256"/>
        </pc:sldMkLst>
      </pc:sldChg>
      <pc:sldChg chg="modNotesTx">
        <pc:chgData name="Ana Maria" userId="d318f46c47d5a9ba" providerId="LiveId" clId="{2FA89C8B-D6C9-44C8-B721-8ED964671F79}" dt="2025-02-03T14:37:03.903" v="587" actId="20577"/>
        <pc:sldMkLst>
          <pc:docMk/>
          <pc:sldMk cId="2614818830" sldId="257"/>
        </pc:sldMkLst>
      </pc:sldChg>
      <pc:sldChg chg="addSp delSp modSp new mod">
        <pc:chgData name="Ana Maria" userId="d318f46c47d5a9ba" providerId="LiveId" clId="{2FA89C8B-D6C9-44C8-B721-8ED964671F79}" dt="2025-02-07T16:28:46.731" v="791" actId="20577"/>
        <pc:sldMkLst>
          <pc:docMk/>
          <pc:sldMk cId="3175883464" sldId="269"/>
        </pc:sldMkLst>
        <pc:spChg chg="add del mod">
          <ac:chgData name="Ana Maria" userId="d318f46c47d5a9ba" providerId="LiveId" clId="{2FA89C8B-D6C9-44C8-B721-8ED964671F79}" dt="2025-02-07T16:26:49.253" v="624" actId="478"/>
          <ac:spMkLst>
            <pc:docMk/>
            <pc:sldMk cId="3175883464" sldId="269"/>
            <ac:spMk id="2" creationId="{06E7B840-E127-C98A-BACA-AC4BC71365F3}"/>
          </ac:spMkLst>
        </pc:spChg>
        <pc:spChg chg="add mod">
          <ac:chgData name="Ana Maria" userId="d318f46c47d5a9ba" providerId="LiveId" clId="{2FA89C8B-D6C9-44C8-B721-8ED964671F79}" dt="2025-02-07T16:28:46.731" v="791" actId="20577"/>
          <ac:spMkLst>
            <pc:docMk/>
            <pc:sldMk cId="3175883464" sldId="269"/>
            <ac:spMk id="3" creationId="{465EE89D-15E8-41C0-9406-50CE4ACC0A4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11C66-935B-4D96-A486-02196727D853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9B135-69C4-49E7-9158-BC262602C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80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19B135-69C4-49E7-9158-BC262602C2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978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976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242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233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000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32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59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44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780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3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623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460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6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etringita/6126035537/in/photostrea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white-neon-light-signage-white-you-are-here-neon-signage-wallpaper-wallpaper-zhinx/download/1366x768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216649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marthenshire.gov.wales/business/organising-events/community-toolkit/venue-planning/" TargetMode="External"/><Relationship Id="rId3" Type="http://schemas.openxmlformats.org/officeDocument/2006/relationships/hyperlink" Target="https://fhahoreca.com/blog/accessible-hotel-room/" TargetMode="External"/><Relationship Id="rId7" Type="http://schemas.openxmlformats.org/officeDocument/2006/relationships/hyperlink" Target="https://augustbrown.com/news-item/5-key-components-of-a-feasibility-study/" TargetMode="External"/><Relationship Id="rId12" Type="http://schemas.openxmlformats.org/officeDocument/2006/relationships/hyperlink" Target="https://www.carmarthenshire.gov.wales/business/organising-events/community-toolkit/establishing-aims-and-objectives/" TargetMode="External"/><Relationship Id="rId2" Type="http://schemas.openxmlformats.org/officeDocument/2006/relationships/hyperlink" Target="https://www.proquest.com/docview/2688608385?accountid=130472&amp;parentSessionId=Htl0WorwIzDrt3lrhn60EpEVTtwN%2FPCG020dmgqEPMw%3D&amp;pq-origsite=primo&amp;sourcetype=Magazine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event-organisation-guide.readthedocs.io/en/latest/eog/feasibility-stage.html" TargetMode="External"/><Relationship Id="rId11" Type="http://schemas.openxmlformats.org/officeDocument/2006/relationships/hyperlink" Target="https://www.carmarthenshire.gov.wales/business/organising-events/community-toolkit/managing-the-event/" TargetMode="External"/><Relationship Id="rId5" Type="http://schemas.openxmlformats.org/officeDocument/2006/relationships/hyperlink" Target="https://studyrocket.co.uk/revision/a-level-leisure-studies-ocr/leisure-in-action/event-feasibility-and-planning" TargetMode="External"/><Relationship Id="rId10" Type="http://schemas.openxmlformats.org/officeDocument/2006/relationships/hyperlink" Target="https://www.carmarthenshire.gov.wales/business/organising-events/community-toolkit/marketing-and-promotion/" TargetMode="External"/><Relationship Id="rId4" Type="http://schemas.openxmlformats.org/officeDocument/2006/relationships/hyperlink" Target="https://www.egyankosh.ac.in/bitstream/123456789/69839/1/Unit-2.pdf" TargetMode="External"/><Relationship Id="rId9" Type="http://schemas.openxmlformats.org/officeDocument/2006/relationships/hyperlink" Target="https://www.carmarthenshire.gov.wales/business/organising-events/community-toolkit/financial-and-budget-planning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gisbanqueting.co.uk/menus" TargetMode="External"/><Relationship Id="rId3" Type="http://schemas.openxmlformats.org/officeDocument/2006/relationships/hyperlink" Target="https://www.carmarthenshire.gov.wales/business/organising-events/community-toolkit/creating-your-event-team/" TargetMode="External"/><Relationship Id="rId7" Type="http://schemas.openxmlformats.org/officeDocument/2006/relationships/hyperlink" Target="https://www.whitelight.ltd.uk/markets/event-production-services/" TargetMode="External"/><Relationship Id="rId2" Type="http://schemas.openxmlformats.org/officeDocument/2006/relationships/hyperlink" Target="https://www.carmarthenshire.gov.wales/business/organising-events/community-toolkit/agreeing-the-why-s-how-s-and-when-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ansguide.com/venues/glasgow-science-centre-glasgow-6639/reviews/visits-off-peak-16812" TargetMode="External"/><Relationship Id="rId5" Type="http://schemas.openxmlformats.org/officeDocument/2006/relationships/hyperlink" Target="https://event-organisation-guide.readthedocs.io/en/latest/eog/feasibility-stage.html" TargetMode="External"/><Relationship Id="rId10" Type="http://schemas.openxmlformats.org/officeDocument/2006/relationships/hyperlink" Target="https://hirewl.com/" TargetMode="External"/><Relationship Id="rId4" Type="http://schemas.openxmlformats.org/officeDocument/2006/relationships/hyperlink" Target="https://www.asha.org/practice/feasibility/" TargetMode="External"/><Relationship Id="rId9" Type="http://schemas.openxmlformats.org/officeDocument/2006/relationships/hyperlink" Target="https://www.glasgowsciencecentre.org/organise-event/event-spaces/science-stre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5EE89D-15E8-41C0-9406-50CE4ACC0A4E}"/>
              </a:ext>
            </a:extLst>
          </p:cNvPr>
          <p:cNvSpPr txBox="1"/>
          <p:nvPr/>
        </p:nvSpPr>
        <p:spPr>
          <a:xfrm>
            <a:off x="1328057" y="1262743"/>
            <a:ext cx="23691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name: Ana Maria Moise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number: 2233131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Tutor name: Chris Wilkin</a:t>
            </a:r>
          </a:p>
        </p:txBody>
      </p:sp>
    </p:spTree>
    <p:extLst>
      <p:ext uri="{BB962C8B-B14F-4D97-AF65-F5344CB8AC3E}">
        <p14:creationId xmlns:p14="http://schemas.microsoft.com/office/powerpoint/2010/main" val="3175883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8D5554B7-C510-AF6E-DE7F-FD71A0A082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9" b="15175"/>
          <a:stretch/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53BDD-0A86-FF91-39F4-F1C1254AC2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: “Equality, Diversity and Inclusion within Industry”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DF688-666F-3666-8083-4041A711E7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Hotel Room Design For People With Disabilities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729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ray of food on a bed">
            <a:extLst>
              <a:ext uri="{FF2B5EF4-FFF2-40B4-BE49-F238E27FC236}">
                <a16:creationId xmlns:a16="http://schemas.microsoft.com/office/drawing/2014/main" id="{5C2E1E20-ADAD-14C6-52A4-27250D2A8F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6" r="13998" b="-1"/>
          <a:stretch/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C12D4A-0C57-7612-E141-03D5B4F40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/>
          </a:bodyPr>
          <a:lstStyle/>
          <a:p>
            <a:r>
              <a:rPr lang="en-GB" sz="3600" i="1">
                <a:latin typeface="Congenial SemiBold" panose="02000503040000020004" pitchFamily="2" charset="0"/>
                <a:cs typeface="Angsana New" panose="020B0502040204020203" pitchFamily="18" charset="-34"/>
              </a:rPr>
              <a:t>The proposed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1ED1B-FFAF-2CD7-2F45-BB5B781F9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>
            <a:norm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The event will showcase practical and innovative solutions for creating hotel rooms accessible for people with impairments so they can enjoy the same comfort and experience as other guests.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4818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dern office-interior">
            <a:extLst>
              <a:ext uri="{FF2B5EF4-FFF2-40B4-BE49-F238E27FC236}">
                <a16:creationId xmlns:a16="http://schemas.microsoft.com/office/drawing/2014/main" id="{C87B7AD8-5441-2F38-874E-AFA8B5D62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12" r="32164" b="-1"/>
          <a:stretch/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3AB0-85FC-D84C-3946-728F8168C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The increasing demand for inclusive travel options will bring together for this event: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Hotel Professionals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Designers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Disability Advocates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Travel Industry Representatives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People with disabilities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2012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765E2-A263-B314-F855-328F8F7FA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274" y="1033399"/>
            <a:ext cx="6172200" cy="479120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The event will bring to your interest adaptive furniture and assistive technology for hotel rooms accessible to everyone.  </a:t>
            </a:r>
          </a:p>
        </p:txBody>
      </p:sp>
      <p:pic>
        <p:nvPicPr>
          <p:cNvPr id="8" name="Picture 7" descr="People sitting with laptop">
            <a:extLst>
              <a:ext uri="{FF2B5EF4-FFF2-40B4-BE49-F238E27FC236}">
                <a16:creationId xmlns:a16="http://schemas.microsoft.com/office/drawing/2014/main" id="{CAAC4329-1925-F1D1-798D-89C1088DB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499" y="816428"/>
            <a:ext cx="6083227" cy="406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621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Graphs and charts">
            <a:extLst>
              <a:ext uri="{FF2B5EF4-FFF2-40B4-BE49-F238E27FC236}">
                <a16:creationId xmlns:a16="http://schemas.microsoft.com/office/drawing/2014/main" id="{B201F460-407A-AB84-CFB2-8DA0D542328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4" r="16054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5818A-1B94-0991-B84F-9A54CFA4D1D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The event will be advertised on social media platforms, through local newspapers and informative posters. </a:t>
            </a:r>
          </a:p>
          <a:p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Marketing success will be tracked via ticket sales, registrations, and social media engagement </a:t>
            </a:r>
          </a:p>
        </p:txBody>
      </p:sp>
    </p:spTree>
    <p:extLst>
      <p:ext uri="{BB962C8B-B14F-4D97-AF65-F5344CB8AC3E}">
        <p14:creationId xmlns:p14="http://schemas.microsoft.com/office/powerpoint/2010/main" val="3380230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long shot of a building&#10;&#10;Description automatically generated">
            <a:extLst>
              <a:ext uri="{FF2B5EF4-FFF2-40B4-BE49-F238E27FC236}">
                <a16:creationId xmlns:a16="http://schemas.microsoft.com/office/drawing/2014/main" id="{3B0569C0-21CE-5418-CF4C-06DE39D6BF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5394" y="1069848"/>
            <a:ext cx="4910985" cy="39154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343C6C-80BD-8644-29E0-13B5DF21D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2FD5C-37A0-DCC9-3AAF-AA38776BB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The event will be held at the Glasgow Science Centre (50 Pacific Quay, G51 1EA).</a:t>
            </a:r>
          </a:p>
          <a:p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The venue’s facilities are the parking for the disabled, the toilets adapted for wheelchair users, trained staff, hearing loops, and even people who need dog assistance can attend the event. </a:t>
            </a:r>
          </a:p>
          <a:p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The event will be held on </a:t>
            </a:r>
            <a:r>
              <a:rPr lang="en-GB" sz="2000" b="1" i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24</a:t>
            </a:r>
            <a:r>
              <a:rPr lang="en-GB" sz="2000" b="1" i="1" baseline="300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</a:t>
            </a:r>
            <a:r>
              <a:rPr lang="en-GB" sz="2000" b="1" i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May 2025 (10am-4pm) !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64BD3-8F49-3C13-F750-9BCA64B27FF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ongenial SemiBold" panose="02000503040000020004" pitchFamily="2" charset="0"/>
              </a:rPr>
              <a:t>Glasgow Science Centre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EC7FBF-01D2-B730-00DD-D4DC8833CF65}"/>
              </a:ext>
            </a:extLst>
          </p:cNvPr>
          <p:cNvSpPr txBox="1"/>
          <p:nvPr/>
        </p:nvSpPr>
        <p:spPr>
          <a:xfrm>
            <a:off x="3404955" y="6548906"/>
            <a:ext cx="3197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flickr.com/photos/etringita/6126035537/in/photostrea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9459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d neon sign with text&#10;&#10;Description automatically generated">
            <a:extLst>
              <a:ext uri="{FF2B5EF4-FFF2-40B4-BE49-F238E27FC236}">
                <a16:creationId xmlns:a16="http://schemas.microsoft.com/office/drawing/2014/main" id="{2C720E1F-7B43-D75C-B2DD-9B776EF891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247" r="20748"/>
          <a:stretch/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4C5198-8CAE-CEB3-9794-AC368CABA533}"/>
              </a:ext>
            </a:extLst>
          </p:cNvPr>
          <p:cNvSpPr txBox="1"/>
          <p:nvPr/>
        </p:nvSpPr>
        <p:spPr>
          <a:xfrm>
            <a:off x="703400" y="908651"/>
            <a:ext cx="3620882" cy="36403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3400" cap="all" spc="30">
                <a:effectLst/>
                <a:latin typeface="+mj-lt"/>
                <a:ea typeface="+mj-ea"/>
                <a:cs typeface="+mj-cs"/>
              </a:rPr>
              <a:t>White Light Company will provide the sound, video, and light systems for the event.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7BE2FDA-6E99-2D77-58BF-3E483B7326B4}"/>
              </a:ext>
            </a:extLst>
          </p:cNvPr>
          <p:cNvSpPr txBox="1"/>
          <p:nvPr/>
        </p:nvSpPr>
        <p:spPr>
          <a:xfrm>
            <a:off x="3048000" y="3091536"/>
            <a:ext cx="6096000" cy="378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volini" panose="03000502040302020204" pitchFamily="66" charset="0"/>
              <a:ea typeface="Aptos" panose="020B0004020202020204" pitchFamily="34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592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food on it">
            <a:extLst>
              <a:ext uri="{FF2B5EF4-FFF2-40B4-BE49-F238E27FC236}">
                <a16:creationId xmlns:a16="http://schemas.microsoft.com/office/drawing/2014/main" id="{EBDF6B80-0851-E76D-0A6F-35D74F3846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660" r="11133" b="-1"/>
          <a:stretch/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F05B9C2-5709-CAB5-CF70-169EE8C0C47B}"/>
              </a:ext>
            </a:extLst>
          </p:cNvPr>
          <p:cNvSpPr txBox="1"/>
          <p:nvPr/>
        </p:nvSpPr>
        <p:spPr>
          <a:xfrm>
            <a:off x="703400" y="908651"/>
            <a:ext cx="3620882" cy="36403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800"/>
              </a:spcAft>
            </a:pPr>
            <a:r>
              <a:rPr lang="en-US" sz="4000" cap="all" spc="30">
                <a:effectLst/>
                <a:latin typeface="+mj-lt"/>
                <a:ea typeface="+mj-ea"/>
                <a:cs typeface="+mj-cs"/>
              </a:rPr>
              <a:t>Regis Banqueting oversees the buffet.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316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using tablet at work">
            <a:extLst>
              <a:ext uri="{FF2B5EF4-FFF2-40B4-BE49-F238E27FC236}">
                <a16:creationId xmlns:a16="http://schemas.microsoft.com/office/drawing/2014/main" id="{C35E4844-A7AA-5B61-7539-82DBB75A1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94" r="33374" b="2"/>
          <a:stretch/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697066-9AE9-7978-80E2-ED0A17DB0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Funding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A228B-EE57-232D-AB27-A802040D8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Government grant – 3000£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Leonardo Hotel Glasgow-1,500£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Donations-1000£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Ticket sale-2,400£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Own funds- 3,000£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Total income: 10,900£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948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BE461-372D-CBDD-1976-7DEE939A1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88848"/>
            <a:ext cx="4093599" cy="1316736"/>
          </a:xfrm>
        </p:spPr>
        <p:txBody>
          <a:bodyPr/>
          <a:lstStyle/>
          <a:p>
            <a:r>
              <a:rPr lang="en-GB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DCE4E-D873-FB27-46BD-65330A81C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GB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A6E1F-8AE5-C560-F100-8DDDF1083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Renting the premise: </a:t>
            </a:r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1,400£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Renting the AV system: 1000£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Marketing advertisement: 1000£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Staff: 3000£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Catering: 2000£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Other unexpected expenses: 500£ </a:t>
            </a:r>
          </a:p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This leads to a total amount of expenses at: 8,900£ </a:t>
            </a:r>
          </a:p>
          <a:p>
            <a:endParaRPr lang="en-GB" dirty="0"/>
          </a:p>
        </p:txBody>
      </p:sp>
      <p:pic>
        <p:nvPicPr>
          <p:cNvPr id="6" name="Picture 5" descr="Businessperson on a computer">
            <a:extLst>
              <a:ext uri="{FF2B5EF4-FFF2-40B4-BE49-F238E27FC236}">
                <a16:creationId xmlns:a16="http://schemas.microsoft.com/office/drawing/2014/main" id="{3E6CB2B1-7D7A-9CF6-02B3-D67AB431E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131" y="1685395"/>
            <a:ext cx="5595257" cy="314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224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BB5211B-58AC-C00D-D4E6-0699A13145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3082422"/>
              </p:ext>
            </p:extLst>
          </p:nvPr>
        </p:nvGraphicFramePr>
        <p:xfrm>
          <a:off x="2950029" y="1317171"/>
          <a:ext cx="5540827" cy="3929745"/>
        </p:xfrm>
        <a:graphic>
          <a:graphicData uri="http://schemas.openxmlformats.org/drawingml/2006/table">
            <a:tbl>
              <a:tblPr/>
              <a:tblGrid>
                <a:gridCol w="2100942">
                  <a:extLst>
                    <a:ext uri="{9D8B030D-6E8A-4147-A177-3AD203B41FA5}">
                      <a16:colId xmlns:a16="http://schemas.microsoft.com/office/drawing/2014/main" val="2523958473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963222441"/>
                    </a:ext>
                  </a:extLst>
                </a:gridCol>
                <a:gridCol w="1774372">
                  <a:extLst>
                    <a:ext uri="{9D8B030D-6E8A-4147-A177-3AD203B41FA5}">
                      <a16:colId xmlns:a16="http://schemas.microsoft.com/office/drawing/2014/main" val="1159839031"/>
                    </a:ext>
                  </a:extLst>
                </a:gridCol>
                <a:gridCol w="903513">
                  <a:extLst>
                    <a:ext uri="{9D8B030D-6E8A-4147-A177-3AD203B41FA5}">
                      <a16:colId xmlns:a16="http://schemas.microsoft.com/office/drawing/2014/main" val="1509239868"/>
                    </a:ext>
                  </a:extLst>
                </a:gridCol>
              </a:tblGrid>
              <a:tr h="36956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Income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Expenses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5302229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Government grant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Rent premises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1400£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1382273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Leonardo Hotel Glasgow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Renting AV system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8077871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Donation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Marketing ad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455062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Tickets sale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2400£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Staff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28813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Own funds 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Catering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5008662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Unexpected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7861149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7604629"/>
                  </a:ext>
                </a:extLst>
              </a:tr>
              <a:tr h="394066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Total income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10900£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Total expenses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8900£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6820"/>
                  </a:ext>
                </a:extLst>
              </a:tr>
              <a:tr h="4076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Profit</a:t>
                      </a:r>
                    </a:p>
                  </a:txBody>
                  <a:tcPr marL="6350" marR="6350" marT="63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2000£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6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6837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DED72-47ED-1615-4BD4-19C27ECD0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84488-1A02-3D13-136C-4C6995ACC7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1600200"/>
            <a:ext cx="11411712" cy="4270248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https://www.proquest.com/docview/2688608385?accountid=130472&amp;parentSessionId=Htl0WorwIzDrt3lrhn60EpEVTtwN%2FPCG020dmgqEPMw%3D&amp;pq-origsite=primo&amp;sourcetype=Magazines</a:t>
            </a:r>
            <a:endParaRPr lang="en-GB" sz="1800" u="sng" dirty="0">
              <a:solidFill>
                <a:srgbClr val="467886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https://fhahoreca.com/blog/accessible-hotel-room/</a:t>
            </a:r>
            <a:endParaRPr lang="en-GB" sz="1800" u="sng" dirty="0">
              <a:solidFill>
                <a:srgbClr val="467886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https://www.egyankosh.ac.in/bitstream/123456789/69839/1/Unit-2.pdf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https://studyrocket.co.uk/revision/a-level-leisure-studies-ocr/leisure-in-action/event-feasibility-and-planning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https://event-organisation-guide.readthedocs.io/en/latest/eog/feasibility-stage.html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https://augustbrown.com/news-item/5-key-components-of-a-feasibility-study/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https://www.carmarthenshire.gov.wales/business/organising-events/community-toolkit/venue-planning/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https://www.carmarthenshire.gov.wales/business/organising-events/community-toolkit/financial-and-budget-planning/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https://www.carmarthenshire.gov.wales/business/organising-events/community-toolkit/marketing-and-promotion/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https://www.carmarthenshire.gov.wales/business/organising-events/community-toolkit/managing-the-event/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https://www.carmarthenshire.gov.wales/business/organising-events/community-toolkit/establishing-aims-and-objectives/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245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B9CC9-22ED-E115-B01E-3C8E7B2B2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794657"/>
            <a:ext cx="10691265" cy="516723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https://www.carmarthenshire.gov.wales/business/organising-events/community-toolkit/agreeing-the-why-s-how-s-and-when-s/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https://www.carmarthenshire.gov.wales/business/organising-events/community-toolkit/creating-your-event-team/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https://www.asha.org/practice/feasibility/</a:t>
            </a: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https://event-organisation-guide.readthedocs.io/en/latest/eog/feasibility-stage.html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https://www.euansguide.com/venues/glasgow-science-centre-glasgow-6639/reviews/visits-off-peak-16812</a:t>
            </a: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 for venue and accessibility for disabled persons)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https://www.whitelight.ltd.uk/markets/event-production-services/</a:t>
            </a: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 video lights and sound company)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https://www.regisbanqueting.co.uk/menus</a:t>
            </a: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 for catering)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https://www.glasgowsciencecentre.org/organise-event/event-spaces/science-street</a:t>
            </a: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https://hirewl.com/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https://www.regisbanqueting.co.uk/menus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53998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938</TotalTime>
  <Words>729</Words>
  <Application>Microsoft Office PowerPoint</Application>
  <PresentationFormat>Widescreen</PresentationFormat>
  <Paragraphs>105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Aptos Narrow</vt:lpstr>
      <vt:lpstr>Arial</vt:lpstr>
      <vt:lpstr>Calisto MT</vt:lpstr>
      <vt:lpstr>Cavolini</vt:lpstr>
      <vt:lpstr>Congenial SemiBold</vt:lpstr>
      <vt:lpstr>Univers Condensed</vt:lpstr>
      <vt:lpstr>ChronicleVTI</vt:lpstr>
      <vt:lpstr>PowerPoint Presentation</vt:lpstr>
      <vt:lpstr>: “Equality, Diversity and Inclusion within Industry”</vt:lpstr>
      <vt:lpstr>The proposed focus</vt:lpstr>
      <vt:lpstr>PowerPoint Presentation</vt:lpstr>
      <vt:lpstr>PowerPoint Presentation</vt:lpstr>
      <vt:lpstr>PowerPoint Presentation</vt:lpstr>
      <vt:lpstr>Location</vt:lpstr>
      <vt:lpstr>PowerPoint Presentation</vt:lpstr>
      <vt:lpstr>PowerPoint Presentation</vt:lpstr>
      <vt:lpstr>Funding sources</vt:lpstr>
      <vt:lpstr>Costs</vt:lpstr>
      <vt:lpstr>PowerPoint Presentation</vt:lpstr>
      <vt:lpstr>References: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</dc:creator>
  <cp:lastModifiedBy>Ana Maria</cp:lastModifiedBy>
  <cp:revision>2</cp:revision>
  <dcterms:created xsi:type="dcterms:W3CDTF">2025-02-02T06:54:14Z</dcterms:created>
  <dcterms:modified xsi:type="dcterms:W3CDTF">2025-02-07T16:28:54Z</dcterms:modified>
</cp:coreProperties>
</file>