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69" r:id="rId3"/>
    <p:sldId id="257" r:id="rId4"/>
    <p:sldId id="258" r:id="rId5"/>
    <p:sldId id="259" r:id="rId6"/>
    <p:sldId id="260" r:id="rId7"/>
    <p:sldId id="261" r:id="rId8"/>
    <p:sldId id="262" r:id="rId9"/>
    <p:sldId id="263" r:id="rId10"/>
    <p:sldId id="264"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6" d="100"/>
          <a:sy n="66" d="100"/>
        </p:scale>
        <p:origin x="90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7604648-BC03-480A-B35B-C5A2B425BEB6}" type="doc">
      <dgm:prSet loTypeId="urn:microsoft.com/office/officeart/2005/8/layout/default" loCatId="list" qsTypeId="urn:microsoft.com/office/officeart/2005/8/quickstyle/simple1" qsCatId="simple" csTypeId="urn:microsoft.com/office/officeart/2005/8/colors/accent6_3" csCatId="accent6" phldr="1"/>
      <dgm:spPr/>
      <dgm:t>
        <a:bodyPr/>
        <a:lstStyle/>
        <a:p>
          <a:endParaRPr lang="en-US"/>
        </a:p>
      </dgm:t>
    </dgm:pt>
    <dgm:pt modelId="{E84D7596-137A-41CB-8018-BBB940146C1E}">
      <dgm:prSet phldrT="[Text]"/>
      <dgm:spPr/>
      <dgm:t>
        <a:bodyPr/>
        <a:lstStyle/>
        <a:p>
          <a:r>
            <a:rPr lang="en-IN" b="1" dirty="0">
              <a:solidFill>
                <a:schemeClr val="accent6">
                  <a:lumMod val="50000"/>
                </a:schemeClr>
              </a:solidFill>
            </a:rPr>
            <a:t>Introduction</a:t>
          </a:r>
          <a:endParaRPr lang="en-US" b="1" dirty="0">
            <a:solidFill>
              <a:schemeClr val="accent6">
                <a:lumMod val="50000"/>
              </a:schemeClr>
            </a:solidFill>
          </a:endParaRPr>
        </a:p>
      </dgm:t>
    </dgm:pt>
    <dgm:pt modelId="{A1DF20DA-4CA9-4EA3-974A-698E4B655AB7}" type="parTrans" cxnId="{3960D8EC-2B41-4905-A047-37764A5D4477}">
      <dgm:prSet/>
      <dgm:spPr/>
      <dgm:t>
        <a:bodyPr/>
        <a:lstStyle/>
        <a:p>
          <a:endParaRPr lang="en-US"/>
        </a:p>
      </dgm:t>
    </dgm:pt>
    <dgm:pt modelId="{AE37C40D-10E0-4B60-B40C-EF909B550D71}" type="sibTrans" cxnId="{3960D8EC-2B41-4905-A047-37764A5D4477}">
      <dgm:prSet/>
      <dgm:spPr/>
      <dgm:t>
        <a:bodyPr/>
        <a:lstStyle/>
        <a:p>
          <a:endParaRPr lang="en-US"/>
        </a:p>
      </dgm:t>
    </dgm:pt>
    <dgm:pt modelId="{593424F4-7B34-445E-B3C3-A787B607B323}">
      <dgm:prSet phldrT="[Text]"/>
      <dgm:spPr/>
      <dgm:t>
        <a:bodyPr/>
        <a:lstStyle/>
        <a:p>
          <a:r>
            <a:rPr lang="en-IN" b="1" i="0" u="none" strike="noStrike" dirty="0">
              <a:solidFill>
                <a:schemeClr val="accent6">
                  <a:lumMod val="50000"/>
                </a:schemeClr>
              </a:solidFill>
              <a:effectLst/>
              <a:latin typeface="Times New Roman" panose="02020603050405020304" pitchFamily="18" charset="0"/>
            </a:rPr>
            <a:t>Cleaning equipment</a:t>
          </a:r>
          <a:endParaRPr lang="en-US" dirty="0">
            <a:solidFill>
              <a:schemeClr val="accent6">
                <a:lumMod val="50000"/>
              </a:schemeClr>
            </a:solidFill>
          </a:endParaRPr>
        </a:p>
      </dgm:t>
    </dgm:pt>
    <dgm:pt modelId="{B63D1073-99C3-45B2-A536-DC6BFBAFB7EB}" type="parTrans" cxnId="{1E80F385-B71B-4707-BF9D-EC6FDC5896D7}">
      <dgm:prSet/>
      <dgm:spPr/>
      <dgm:t>
        <a:bodyPr/>
        <a:lstStyle/>
        <a:p>
          <a:endParaRPr lang="en-US"/>
        </a:p>
      </dgm:t>
    </dgm:pt>
    <dgm:pt modelId="{FD401F8A-F727-42AE-9EFA-6905CFB5E009}" type="sibTrans" cxnId="{1E80F385-B71B-4707-BF9D-EC6FDC5896D7}">
      <dgm:prSet/>
      <dgm:spPr/>
      <dgm:t>
        <a:bodyPr/>
        <a:lstStyle/>
        <a:p>
          <a:endParaRPr lang="en-US"/>
        </a:p>
      </dgm:t>
    </dgm:pt>
    <dgm:pt modelId="{8B4BF6A1-B585-46A1-B430-14C02F770484}">
      <dgm:prSet phldrT="[Text]"/>
      <dgm:spPr/>
      <dgm:t>
        <a:bodyPr/>
        <a:lstStyle/>
        <a:p>
          <a:r>
            <a:rPr lang="en-IN" b="1" i="0" u="none" strike="noStrike">
              <a:solidFill>
                <a:schemeClr val="accent6">
                  <a:lumMod val="50000"/>
                </a:schemeClr>
              </a:solidFill>
              <a:effectLst/>
              <a:latin typeface="Times New Roman" panose="02020603050405020304" pitchFamily="18" charset="0"/>
            </a:rPr>
            <a:t>The daily routine of housekeeping</a:t>
          </a:r>
          <a:endParaRPr lang="en-US" dirty="0">
            <a:solidFill>
              <a:schemeClr val="accent6">
                <a:lumMod val="50000"/>
              </a:schemeClr>
            </a:solidFill>
          </a:endParaRPr>
        </a:p>
      </dgm:t>
    </dgm:pt>
    <dgm:pt modelId="{2F9DA688-720C-4A7A-9243-0A6CAA5B346F}" type="parTrans" cxnId="{80819A8B-2726-4FB7-9BB5-66901E00380B}">
      <dgm:prSet/>
      <dgm:spPr/>
      <dgm:t>
        <a:bodyPr/>
        <a:lstStyle/>
        <a:p>
          <a:endParaRPr lang="en-US"/>
        </a:p>
      </dgm:t>
    </dgm:pt>
    <dgm:pt modelId="{98F24232-4F5E-4246-AF9C-5B00B28686AC}" type="sibTrans" cxnId="{80819A8B-2726-4FB7-9BB5-66901E00380B}">
      <dgm:prSet/>
      <dgm:spPr/>
      <dgm:t>
        <a:bodyPr/>
        <a:lstStyle/>
        <a:p>
          <a:endParaRPr lang="en-US"/>
        </a:p>
      </dgm:t>
    </dgm:pt>
    <dgm:pt modelId="{48F1B1F1-9965-4EBF-B50B-208A90FD6CB1}">
      <dgm:prSet phldrT="[Text]"/>
      <dgm:spPr/>
      <dgm:t>
        <a:bodyPr/>
        <a:lstStyle/>
        <a:p>
          <a:r>
            <a:rPr lang="en-IN" b="1" dirty="0">
              <a:solidFill>
                <a:schemeClr val="accent6">
                  <a:lumMod val="50000"/>
                </a:schemeClr>
              </a:solidFill>
            </a:rPr>
            <a:t>References</a:t>
          </a:r>
          <a:endParaRPr lang="en-US" dirty="0">
            <a:solidFill>
              <a:schemeClr val="accent6">
                <a:lumMod val="50000"/>
              </a:schemeClr>
            </a:solidFill>
          </a:endParaRPr>
        </a:p>
      </dgm:t>
    </dgm:pt>
    <dgm:pt modelId="{39298BE8-246E-4746-9F8D-A3E6EFF15B73}" type="parTrans" cxnId="{6AAF3BB5-5519-4FDF-9812-5A68F077B672}">
      <dgm:prSet/>
      <dgm:spPr/>
      <dgm:t>
        <a:bodyPr/>
        <a:lstStyle/>
        <a:p>
          <a:endParaRPr lang="en-US"/>
        </a:p>
      </dgm:t>
    </dgm:pt>
    <dgm:pt modelId="{B58A3EDA-431C-4FFB-BB5B-3DFBE441E5E3}" type="sibTrans" cxnId="{6AAF3BB5-5519-4FDF-9812-5A68F077B672}">
      <dgm:prSet/>
      <dgm:spPr/>
      <dgm:t>
        <a:bodyPr/>
        <a:lstStyle/>
        <a:p>
          <a:endParaRPr lang="en-US"/>
        </a:p>
      </dgm:t>
    </dgm:pt>
    <dgm:pt modelId="{E0C5D3AB-E87E-4D96-9830-65D4FF6D937E}">
      <dgm:prSet phldrT="[Text]"/>
      <dgm:spPr/>
      <dgm:t>
        <a:bodyPr/>
        <a:lstStyle/>
        <a:p>
          <a:r>
            <a:rPr lang="en-IN" b="1" i="0" u="none" strike="noStrike" dirty="0">
              <a:solidFill>
                <a:schemeClr val="accent6">
                  <a:lumMod val="50000"/>
                </a:schemeClr>
              </a:solidFill>
              <a:effectLst/>
              <a:latin typeface="Times New Roman" panose="02020603050405020304" pitchFamily="18" charset="0"/>
            </a:rPr>
            <a:t>Training activities</a:t>
          </a:r>
          <a:br>
            <a:rPr lang="en-IN" b="0" dirty="0">
              <a:solidFill>
                <a:schemeClr val="accent6">
                  <a:lumMod val="50000"/>
                </a:schemeClr>
              </a:solidFill>
              <a:effectLst/>
            </a:rPr>
          </a:br>
          <a:r>
            <a:rPr lang="en-IN" b="1" i="0" u="none" strike="noStrike" dirty="0">
              <a:solidFill>
                <a:schemeClr val="accent6">
                  <a:lumMod val="50000"/>
                </a:schemeClr>
              </a:solidFill>
              <a:effectLst/>
              <a:latin typeface="Times New Roman" panose="02020603050405020304" pitchFamily="18" charset="0"/>
            </a:rPr>
            <a:t>Work health and safety</a:t>
          </a:r>
          <a:endParaRPr lang="en-US" dirty="0">
            <a:solidFill>
              <a:schemeClr val="accent6">
                <a:lumMod val="50000"/>
              </a:schemeClr>
            </a:solidFill>
          </a:endParaRPr>
        </a:p>
      </dgm:t>
    </dgm:pt>
    <dgm:pt modelId="{E3C3BCEE-0094-4974-B661-71DDB3161126}" type="parTrans" cxnId="{DAD0FF86-C1CD-4A67-8CA0-C02771409BD4}">
      <dgm:prSet/>
      <dgm:spPr/>
      <dgm:t>
        <a:bodyPr/>
        <a:lstStyle/>
        <a:p>
          <a:endParaRPr lang="en-US"/>
        </a:p>
      </dgm:t>
    </dgm:pt>
    <dgm:pt modelId="{ADF803CB-1BAC-4028-98B4-2F1177DCFC3D}" type="sibTrans" cxnId="{DAD0FF86-C1CD-4A67-8CA0-C02771409BD4}">
      <dgm:prSet/>
      <dgm:spPr/>
      <dgm:t>
        <a:bodyPr/>
        <a:lstStyle/>
        <a:p>
          <a:endParaRPr lang="en-US"/>
        </a:p>
      </dgm:t>
    </dgm:pt>
    <dgm:pt modelId="{4D8B557B-9274-47E9-A3E7-E75A75323444}">
      <dgm:prSet phldrT="[Text]"/>
      <dgm:spPr/>
      <dgm:t>
        <a:bodyPr/>
        <a:lstStyle/>
        <a:p>
          <a:r>
            <a:rPr lang="en-IN" b="1" i="0" u="none" strike="noStrike" dirty="0">
              <a:solidFill>
                <a:schemeClr val="accent6">
                  <a:lumMod val="50000"/>
                </a:schemeClr>
              </a:solidFill>
              <a:effectLst/>
              <a:latin typeface="Times New Roman" panose="02020603050405020304" pitchFamily="18" charset="0"/>
            </a:rPr>
            <a:t>Property Knowledge</a:t>
          </a:r>
          <a:endParaRPr lang="en-US" dirty="0">
            <a:solidFill>
              <a:schemeClr val="accent6">
                <a:lumMod val="50000"/>
              </a:schemeClr>
            </a:solidFill>
          </a:endParaRPr>
        </a:p>
      </dgm:t>
    </dgm:pt>
    <dgm:pt modelId="{F2119D38-61E2-44EA-B100-9D6C55DB4D4C}" type="parTrans" cxnId="{92597DDD-D442-45F7-990E-8BABFEA2E5DC}">
      <dgm:prSet/>
      <dgm:spPr/>
      <dgm:t>
        <a:bodyPr/>
        <a:lstStyle/>
        <a:p>
          <a:endParaRPr lang="en-US"/>
        </a:p>
      </dgm:t>
    </dgm:pt>
    <dgm:pt modelId="{F7B1DBD3-20D9-45C1-8A6A-1D3737528746}" type="sibTrans" cxnId="{92597DDD-D442-45F7-990E-8BABFEA2E5DC}">
      <dgm:prSet/>
      <dgm:spPr/>
      <dgm:t>
        <a:bodyPr/>
        <a:lstStyle/>
        <a:p>
          <a:endParaRPr lang="en-US"/>
        </a:p>
      </dgm:t>
    </dgm:pt>
    <dgm:pt modelId="{F63F5CC5-2C7E-4EBD-B8C8-388D953979CE}">
      <dgm:prSet phldrT="[Text]"/>
      <dgm:spPr/>
      <dgm:t>
        <a:bodyPr/>
        <a:lstStyle/>
        <a:p>
          <a:r>
            <a:rPr lang="en-IN" b="1" i="0" u="none" strike="noStrike" dirty="0">
              <a:solidFill>
                <a:schemeClr val="accent6">
                  <a:lumMod val="50000"/>
                </a:schemeClr>
              </a:solidFill>
              <a:effectLst/>
              <a:latin typeface="Times New Roman" panose="02020603050405020304" pitchFamily="18" charset="0"/>
            </a:rPr>
            <a:t>Consumer Service</a:t>
          </a:r>
          <a:br>
            <a:rPr lang="en-IN" b="0" dirty="0">
              <a:solidFill>
                <a:schemeClr val="accent6">
                  <a:lumMod val="50000"/>
                </a:schemeClr>
              </a:solidFill>
              <a:effectLst/>
            </a:rPr>
          </a:br>
          <a:r>
            <a:rPr lang="en-IN" b="1" i="0" u="none" strike="noStrike" dirty="0">
              <a:solidFill>
                <a:schemeClr val="accent6">
                  <a:lumMod val="50000"/>
                </a:schemeClr>
              </a:solidFill>
              <a:effectLst/>
              <a:latin typeface="Times New Roman" panose="02020603050405020304" pitchFamily="18" charset="0"/>
            </a:rPr>
            <a:t>Etiquette and Guest Interaction</a:t>
          </a:r>
          <a:endParaRPr lang="en-US" dirty="0">
            <a:solidFill>
              <a:schemeClr val="accent6">
                <a:lumMod val="50000"/>
              </a:schemeClr>
            </a:solidFill>
          </a:endParaRPr>
        </a:p>
      </dgm:t>
    </dgm:pt>
    <dgm:pt modelId="{80277128-73E6-448D-B03B-E1949D648380}" type="parTrans" cxnId="{F7BCE54B-D7EF-4290-A03D-AD1C78D21610}">
      <dgm:prSet/>
      <dgm:spPr/>
      <dgm:t>
        <a:bodyPr/>
        <a:lstStyle/>
        <a:p>
          <a:endParaRPr lang="en-US"/>
        </a:p>
      </dgm:t>
    </dgm:pt>
    <dgm:pt modelId="{D08B6C91-1E4D-4E93-8F39-91E43DA727DC}" type="sibTrans" cxnId="{F7BCE54B-D7EF-4290-A03D-AD1C78D21610}">
      <dgm:prSet/>
      <dgm:spPr/>
      <dgm:t>
        <a:bodyPr/>
        <a:lstStyle/>
        <a:p>
          <a:endParaRPr lang="en-US"/>
        </a:p>
      </dgm:t>
    </dgm:pt>
    <dgm:pt modelId="{D93108F8-E0D1-46F3-B3FA-A3CBF061B7F8}">
      <dgm:prSet phldrT="[Text]"/>
      <dgm:spPr/>
      <dgm:t>
        <a:bodyPr/>
        <a:lstStyle/>
        <a:p>
          <a:r>
            <a:rPr lang="en-IN" b="1">
              <a:solidFill>
                <a:schemeClr val="accent6">
                  <a:lumMod val="50000"/>
                </a:schemeClr>
              </a:solidFill>
            </a:rPr>
            <a:t>Conclusion</a:t>
          </a:r>
          <a:endParaRPr lang="en-US" dirty="0">
            <a:solidFill>
              <a:schemeClr val="accent6">
                <a:lumMod val="50000"/>
              </a:schemeClr>
            </a:solidFill>
          </a:endParaRPr>
        </a:p>
      </dgm:t>
    </dgm:pt>
    <dgm:pt modelId="{9479392C-F21C-451D-AAA6-BDEADD2BA249}" type="parTrans" cxnId="{6D6CB1C7-0F44-42C9-A4FF-B7F5911EE966}">
      <dgm:prSet/>
      <dgm:spPr/>
      <dgm:t>
        <a:bodyPr/>
        <a:lstStyle/>
        <a:p>
          <a:endParaRPr lang="en-US"/>
        </a:p>
      </dgm:t>
    </dgm:pt>
    <dgm:pt modelId="{A9904F99-94D9-4F35-B591-34FFE65FC220}" type="sibTrans" cxnId="{6D6CB1C7-0F44-42C9-A4FF-B7F5911EE966}">
      <dgm:prSet/>
      <dgm:spPr/>
      <dgm:t>
        <a:bodyPr/>
        <a:lstStyle/>
        <a:p>
          <a:endParaRPr lang="en-US"/>
        </a:p>
      </dgm:t>
    </dgm:pt>
    <dgm:pt modelId="{E89BB55F-A4D8-4035-9486-3C6240386B0C}" type="pres">
      <dgm:prSet presAssocID="{A7604648-BC03-480A-B35B-C5A2B425BEB6}" presName="diagram" presStyleCnt="0">
        <dgm:presLayoutVars>
          <dgm:dir/>
          <dgm:resizeHandles val="exact"/>
        </dgm:presLayoutVars>
      </dgm:prSet>
      <dgm:spPr/>
    </dgm:pt>
    <dgm:pt modelId="{A00FD9BC-0ADD-4BD5-879C-E4E830F1D528}" type="pres">
      <dgm:prSet presAssocID="{E84D7596-137A-41CB-8018-BBB940146C1E}" presName="node" presStyleLbl="node1" presStyleIdx="0" presStyleCnt="8">
        <dgm:presLayoutVars>
          <dgm:bulletEnabled val="1"/>
        </dgm:presLayoutVars>
      </dgm:prSet>
      <dgm:spPr/>
    </dgm:pt>
    <dgm:pt modelId="{AF44AC39-5874-4286-BC1F-7B74466EC8C8}" type="pres">
      <dgm:prSet presAssocID="{AE37C40D-10E0-4B60-B40C-EF909B550D71}" presName="sibTrans" presStyleCnt="0"/>
      <dgm:spPr/>
    </dgm:pt>
    <dgm:pt modelId="{9B0A048E-A780-4476-8903-D5EDC7AF5CAA}" type="pres">
      <dgm:prSet presAssocID="{E0C5D3AB-E87E-4D96-9830-65D4FF6D937E}" presName="node" presStyleLbl="node1" presStyleIdx="1" presStyleCnt="8">
        <dgm:presLayoutVars>
          <dgm:bulletEnabled val="1"/>
        </dgm:presLayoutVars>
      </dgm:prSet>
      <dgm:spPr/>
    </dgm:pt>
    <dgm:pt modelId="{5F918E7B-376E-4A70-AA49-34EAEE8DA269}" type="pres">
      <dgm:prSet presAssocID="{ADF803CB-1BAC-4028-98B4-2F1177DCFC3D}" presName="sibTrans" presStyleCnt="0"/>
      <dgm:spPr/>
    </dgm:pt>
    <dgm:pt modelId="{68234FE6-AE84-43D7-918E-116C36925809}" type="pres">
      <dgm:prSet presAssocID="{4D8B557B-9274-47E9-A3E7-E75A75323444}" presName="node" presStyleLbl="node1" presStyleIdx="2" presStyleCnt="8">
        <dgm:presLayoutVars>
          <dgm:bulletEnabled val="1"/>
        </dgm:presLayoutVars>
      </dgm:prSet>
      <dgm:spPr/>
    </dgm:pt>
    <dgm:pt modelId="{8007F764-60F5-4B8F-B93B-133DDA6EF803}" type="pres">
      <dgm:prSet presAssocID="{F7B1DBD3-20D9-45C1-8A6A-1D3737528746}" presName="sibTrans" presStyleCnt="0"/>
      <dgm:spPr/>
    </dgm:pt>
    <dgm:pt modelId="{3D291AEB-7F6A-43C8-B9AE-372B98F6D900}" type="pres">
      <dgm:prSet presAssocID="{593424F4-7B34-445E-B3C3-A787B607B323}" presName="node" presStyleLbl="node1" presStyleIdx="3" presStyleCnt="8">
        <dgm:presLayoutVars>
          <dgm:bulletEnabled val="1"/>
        </dgm:presLayoutVars>
      </dgm:prSet>
      <dgm:spPr/>
    </dgm:pt>
    <dgm:pt modelId="{434EB853-9DF8-4693-8F42-11BD212CE0FE}" type="pres">
      <dgm:prSet presAssocID="{FD401F8A-F727-42AE-9EFA-6905CFB5E009}" presName="sibTrans" presStyleCnt="0"/>
      <dgm:spPr/>
    </dgm:pt>
    <dgm:pt modelId="{826AA896-D820-42D5-8330-2819FF7F8C96}" type="pres">
      <dgm:prSet presAssocID="{F63F5CC5-2C7E-4EBD-B8C8-388D953979CE}" presName="node" presStyleLbl="node1" presStyleIdx="4" presStyleCnt="8">
        <dgm:presLayoutVars>
          <dgm:bulletEnabled val="1"/>
        </dgm:presLayoutVars>
      </dgm:prSet>
      <dgm:spPr/>
    </dgm:pt>
    <dgm:pt modelId="{8158B58D-3002-43DE-B168-0CE7B3549BEF}" type="pres">
      <dgm:prSet presAssocID="{D08B6C91-1E4D-4E93-8F39-91E43DA727DC}" presName="sibTrans" presStyleCnt="0"/>
      <dgm:spPr/>
    </dgm:pt>
    <dgm:pt modelId="{D9629E2A-ADC4-4564-8692-238B957B423F}" type="pres">
      <dgm:prSet presAssocID="{8B4BF6A1-B585-46A1-B430-14C02F770484}" presName="node" presStyleLbl="node1" presStyleIdx="5" presStyleCnt="8">
        <dgm:presLayoutVars>
          <dgm:bulletEnabled val="1"/>
        </dgm:presLayoutVars>
      </dgm:prSet>
      <dgm:spPr/>
    </dgm:pt>
    <dgm:pt modelId="{54E01A05-5E2D-46A9-8B48-DB9B8A9D5190}" type="pres">
      <dgm:prSet presAssocID="{98F24232-4F5E-4246-AF9C-5B00B28686AC}" presName="sibTrans" presStyleCnt="0"/>
      <dgm:spPr/>
    </dgm:pt>
    <dgm:pt modelId="{A273DF6C-E84C-49C9-99CF-7768C2CFB023}" type="pres">
      <dgm:prSet presAssocID="{D93108F8-E0D1-46F3-B3FA-A3CBF061B7F8}" presName="node" presStyleLbl="node1" presStyleIdx="6" presStyleCnt="8">
        <dgm:presLayoutVars>
          <dgm:bulletEnabled val="1"/>
        </dgm:presLayoutVars>
      </dgm:prSet>
      <dgm:spPr/>
    </dgm:pt>
    <dgm:pt modelId="{B9BBFA6C-9384-4723-8632-9B4B3567470D}" type="pres">
      <dgm:prSet presAssocID="{A9904F99-94D9-4F35-B591-34FFE65FC220}" presName="sibTrans" presStyleCnt="0"/>
      <dgm:spPr/>
    </dgm:pt>
    <dgm:pt modelId="{D66BD4F9-E09B-4214-9476-82A57E6D437D}" type="pres">
      <dgm:prSet presAssocID="{48F1B1F1-9965-4EBF-B50B-208A90FD6CB1}" presName="node" presStyleLbl="node1" presStyleIdx="7" presStyleCnt="8">
        <dgm:presLayoutVars>
          <dgm:bulletEnabled val="1"/>
        </dgm:presLayoutVars>
      </dgm:prSet>
      <dgm:spPr/>
    </dgm:pt>
  </dgm:ptLst>
  <dgm:cxnLst>
    <dgm:cxn modelId="{50A68725-519C-4582-A7E0-95975AE061F0}" type="presOf" srcId="{A7604648-BC03-480A-B35B-C5A2B425BEB6}" destId="{E89BB55F-A4D8-4035-9486-3C6240386B0C}" srcOrd="0" destOrd="0" presId="urn:microsoft.com/office/officeart/2005/8/layout/default"/>
    <dgm:cxn modelId="{39B3806A-631A-4DE7-94C7-1D91B8F4971A}" type="presOf" srcId="{8B4BF6A1-B585-46A1-B430-14C02F770484}" destId="{D9629E2A-ADC4-4564-8692-238B957B423F}" srcOrd="0" destOrd="0" presId="urn:microsoft.com/office/officeart/2005/8/layout/default"/>
    <dgm:cxn modelId="{F7BCE54B-D7EF-4290-A03D-AD1C78D21610}" srcId="{A7604648-BC03-480A-B35B-C5A2B425BEB6}" destId="{F63F5CC5-2C7E-4EBD-B8C8-388D953979CE}" srcOrd="4" destOrd="0" parTransId="{80277128-73E6-448D-B03B-E1949D648380}" sibTransId="{D08B6C91-1E4D-4E93-8F39-91E43DA727DC}"/>
    <dgm:cxn modelId="{1E80F385-B71B-4707-BF9D-EC6FDC5896D7}" srcId="{A7604648-BC03-480A-B35B-C5A2B425BEB6}" destId="{593424F4-7B34-445E-B3C3-A787B607B323}" srcOrd="3" destOrd="0" parTransId="{B63D1073-99C3-45B2-A536-DC6BFBAFB7EB}" sibTransId="{FD401F8A-F727-42AE-9EFA-6905CFB5E009}"/>
    <dgm:cxn modelId="{DAD0FF86-C1CD-4A67-8CA0-C02771409BD4}" srcId="{A7604648-BC03-480A-B35B-C5A2B425BEB6}" destId="{E0C5D3AB-E87E-4D96-9830-65D4FF6D937E}" srcOrd="1" destOrd="0" parTransId="{E3C3BCEE-0094-4974-B661-71DDB3161126}" sibTransId="{ADF803CB-1BAC-4028-98B4-2F1177DCFC3D}"/>
    <dgm:cxn modelId="{80819A8B-2726-4FB7-9BB5-66901E00380B}" srcId="{A7604648-BC03-480A-B35B-C5A2B425BEB6}" destId="{8B4BF6A1-B585-46A1-B430-14C02F770484}" srcOrd="5" destOrd="0" parTransId="{2F9DA688-720C-4A7A-9243-0A6CAA5B346F}" sibTransId="{98F24232-4F5E-4246-AF9C-5B00B28686AC}"/>
    <dgm:cxn modelId="{33ABEC8B-53F2-4BB7-9847-3745AEF89D46}" type="presOf" srcId="{4D8B557B-9274-47E9-A3E7-E75A75323444}" destId="{68234FE6-AE84-43D7-918E-116C36925809}" srcOrd="0" destOrd="0" presId="urn:microsoft.com/office/officeart/2005/8/layout/default"/>
    <dgm:cxn modelId="{A56FF88D-6075-4C22-8594-D4013DC9BC28}" type="presOf" srcId="{D93108F8-E0D1-46F3-B3FA-A3CBF061B7F8}" destId="{A273DF6C-E84C-49C9-99CF-7768C2CFB023}" srcOrd="0" destOrd="0" presId="urn:microsoft.com/office/officeart/2005/8/layout/default"/>
    <dgm:cxn modelId="{B051FE96-DDA7-4B47-BA8F-40C9CDB624B1}" type="presOf" srcId="{F63F5CC5-2C7E-4EBD-B8C8-388D953979CE}" destId="{826AA896-D820-42D5-8330-2819FF7F8C96}" srcOrd="0" destOrd="0" presId="urn:microsoft.com/office/officeart/2005/8/layout/default"/>
    <dgm:cxn modelId="{27B0839A-8A53-45F0-84FC-DDF6C1CE5D0C}" type="presOf" srcId="{48F1B1F1-9965-4EBF-B50B-208A90FD6CB1}" destId="{D66BD4F9-E09B-4214-9476-82A57E6D437D}" srcOrd="0" destOrd="0" presId="urn:microsoft.com/office/officeart/2005/8/layout/default"/>
    <dgm:cxn modelId="{6AAF3BB5-5519-4FDF-9812-5A68F077B672}" srcId="{A7604648-BC03-480A-B35B-C5A2B425BEB6}" destId="{48F1B1F1-9965-4EBF-B50B-208A90FD6CB1}" srcOrd="7" destOrd="0" parTransId="{39298BE8-246E-4746-9F8D-A3E6EFF15B73}" sibTransId="{B58A3EDA-431C-4FFB-BB5B-3DFBE441E5E3}"/>
    <dgm:cxn modelId="{2950CDBF-31A4-437C-B9E4-FD8B8650A93D}" type="presOf" srcId="{593424F4-7B34-445E-B3C3-A787B607B323}" destId="{3D291AEB-7F6A-43C8-B9AE-372B98F6D900}" srcOrd="0" destOrd="0" presId="urn:microsoft.com/office/officeart/2005/8/layout/default"/>
    <dgm:cxn modelId="{6D6CB1C7-0F44-42C9-A4FF-B7F5911EE966}" srcId="{A7604648-BC03-480A-B35B-C5A2B425BEB6}" destId="{D93108F8-E0D1-46F3-B3FA-A3CBF061B7F8}" srcOrd="6" destOrd="0" parTransId="{9479392C-F21C-451D-AAA6-BDEADD2BA249}" sibTransId="{A9904F99-94D9-4F35-B591-34FFE65FC220}"/>
    <dgm:cxn modelId="{92597DDD-D442-45F7-990E-8BABFEA2E5DC}" srcId="{A7604648-BC03-480A-B35B-C5A2B425BEB6}" destId="{4D8B557B-9274-47E9-A3E7-E75A75323444}" srcOrd="2" destOrd="0" parTransId="{F2119D38-61E2-44EA-B100-9D6C55DB4D4C}" sibTransId="{F7B1DBD3-20D9-45C1-8A6A-1D3737528746}"/>
    <dgm:cxn modelId="{5F7863DE-A188-4B29-B190-A070BE15DC5A}" type="presOf" srcId="{E84D7596-137A-41CB-8018-BBB940146C1E}" destId="{A00FD9BC-0ADD-4BD5-879C-E4E830F1D528}" srcOrd="0" destOrd="0" presId="urn:microsoft.com/office/officeart/2005/8/layout/default"/>
    <dgm:cxn modelId="{3960D8EC-2B41-4905-A047-37764A5D4477}" srcId="{A7604648-BC03-480A-B35B-C5A2B425BEB6}" destId="{E84D7596-137A-41CB-8018-BBB940146C1E}" srcOrd="0" destOrd="0" parTransId="{A1DF20DA-4CA9-4EA3-974A-698E4B655AB7}" sibTransId="{AE37C40D-10E0-4B60-B40C-EF909B550D71}"/>
    <dgm:cxn modelId="{C80333F7-C3FB-4C2C-A9AD-D4A0D7093A6B}" type="presOf" srcId="{E0C5D3AB-E87E-4D96-9830-65D4FF6D937E}" destId="{9B0A048E-A780-4476-8903-D5EDC7AF5CAA}" srcOrd="0" destOrd="0" presId="urn:microsoft.com/office/officeart/2005/8/layout/default"/>
    <dgm:cxn modelId="{2449D9C0-853C-4999-96D2-EB498AA1A627}" type="presParOf" srcId="{E89BB55F-A4D8-4035-9486-3C6240386B0C}" destId="{A00FD9BC-0ADD-4BD5-879C-E4E830F1D528}" srcOrd="0" destOrd="0" presId="urn:microsoft.com/office/officeart/2005/8/layout/default"/>
    <dgm:cxn modelId="{BD0DA31E-D461-496E-AC29-7B5460871FC1}" type="presParOf" srcId="{E89BB55F-A4D8-4035-9486-3C6240386B0C}" destId="{AF44AC39-5874-4286-BC1F-7B74466EC8C8}" srcOrd="1" destOrd="0" presId="urn:microsoft.com/office/officeart/2005/8/layout/default"/>
    <dgm:cxn modelId="{EA56A49F-85C2-4100-B986-E27E63CD6530}" type="presParOf" srcId="{E89BB55F-A4D8-4035-9486-3C6240386B0C}" destId="{9B0A048E-A780-4476-8903-D5EDC7AF5CAA}" srcOrd="2" destOrd="0" presId="urn:microsoft.com/office/officeart/2005/8/layout/default"/>
    <dgm:cxn modelId="{723E596D-C274-44D8-BDAB-5D3B1FB0AC10}" type="presParOf" srcId="{E89BB55F-A4D8-4035-9486-3C6240386B0C}" destId="{5F918E7B-376E-4A70-AA49-34EAEE8DA269}" srcOrd="3" destOrd="0" presId="urn:microsoft.com/office/officeart/2005/8/layout/default"/>
    <dgm:cxn modelId="{76A86981-262D-490A-80BC-FB83D12F35BB}" type="presParOf" srcId="{E89BB55F-A4D8-4035-9486-3C6240386B0C}" destId="{68234FE6-AE84-43D7-918E-116C36925809}" srcOrd="4" destOrd="0" presId="urn:microsoft.com/office/officeart/2005/8/layout/default"/>
    <dgm:cxn modelId="{C9EBF5B0-ECF3-4D25-A474-A921BF9D52C2}" type="presParOf" srcId="{E89BB55F-A4D8-4035-9486-3C6240386B0C}" destId="{8007F764-60F5-4B8F-B93B-133DDA6EF803}" srcOrd="5" destOrd="0" presId="urn:microsoft.com/office/officeart/2005/8/layout/default"/>
    <dgm:cxn modelId="{10A8903C-88D3-412B-9C70-A8351E25C9C7}" type="presParOf" srcId="{E89BB55F-A4D8-4035-9486-3C6240386B0C}" destId="{3D291AEB-7F6A-43C8-B9AE-372B98F6D900}" srcOrd="6" destOrd="0" presId="urn:microsoft.com/office/officeart/2005/8/layout/default"/>
    <dgm:cxn modelId="{F82546F5-0863-4001-A360-F1090D93F237}" type="presParOf" srcId="{E89BB55F-A4D8-4035-9486-3C6240386B0C}" destId="{434EB853-9DF8-4693-8F42-11BD212CE0FE}" srcOrd="7" destOrd="0" presId="urn:microsoft.com/office/officeart/2005/8/layout/default"/>
    <dgm:cxn modelId="{E968E659-A5A1-4F06-9D2C-086BBF240F5B}" type="presParOf" srcId="{E89BB55F-A4D8-4035-9486-3C6240386B0C}" destId="{826AA896-D820-42D5-8330-2819FF7F8C96}" srcOrd="8" destOrd="0" presId="urn:microsoft.com/office/officeart/2005/8/layout/default"/>
    <dgm:cxn modelId="{1717AD20-22ED-40D0-9E47-6864B02FCA4D}" type="presParOf" srcId="{E89BB55F-A4D8-4035-9486-3C6240386B0C}" destId="{8158B58D-3002-43DE-B168-0CE7B3549BEF}" srcOrd="9" destOrd="0" presId="urn:microsoft.com/office/officeart/2005/8/layout/default"/>
    <dgm:cxn modelId="{17A1C957-A7EA-436A-BE9E-B8C343DAF0B3}" type="presParOf" srcId="{E89BB55F-A4D8-4035-9486-3C6240386B0C}" destId="{D9629E2A-ADC4-4564-8692-238B957B423F}" srcOrd="10" destOrd="0" presId="urn:microsoft.com/office/officeart/2005/8/layout/default"/>
    <dgm:cxn modelId="{0EF6A016-DB87-4EA9-9F7F-1685173952F9}" type="presParOf" srcId="{E89BB55F-A4D8-4035-9486-3C6240386B0C}" destId="{54E01A05-5E2D-46A9-8B48-DB9B8A9D5190}" srcOrd="11" destOrd="0" presId="urn:microsoft.com/office/officeart/2005/8/layout/default"/>
    <dgm:cxn modelId="{8F3BA5C7-FBEB-4F9E-9F24-ECE1856E54C9}" type="presParOf" srcId="{E89BB55F-A4D8-4035-9486-3C6240386B0C}" destId="{A273DF6C-E84C-49C9-99CF-7768C2CFB023}" srcOrd="12" destOrd="0" presId="urn:microsoft.com/office/officeart/2005/8/layout/default"/>
    <dgm:cxn modelId="{80287904-17DA-4C1A-9147-1359F4891F4A}" type="presParOf" srcId="{E89BB55F-A4D8-4035-9486-3C6240386B0C}" destId="{B9BBFA6C-9384-4723-8632-9B4B3567470D}" srcOrd="13" destOrd="0" presId="urn:microsoft.com/office/officeart/2005/8/layout/default"/>
    <dgm:cxn modelId="{416CC4B0-84A5-44A1-80D6-1A51F585F05B}" type="presParOf" srcId="{E89BB55F-A4D8-4035-9486-3C6240386B0C}" destId="{D66BD4F9-E09B-4214-9476-82A57E6D437D}"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0FB8C3-85AA-4955-8B84-BFA06375EBF7}" type="doc">
      <dgm:prSet loTypeId="urn:microsoft.com/office/officeart/2018/5/layout/IconCircleLabelList" loCatId="icon" qsTypeId="urn:microsoft.com/office/officeart/2005/8/quickstyle/simple1" qsCatId="simple" csTypeId="urn:microsoft.com/office/officeart/2018/5/colors/Iconchunking_neutralicon_accent0_3" csCatId="mainScheme" phldr="1"/>
      <dgm:spPr/>
      <dgm:t>
        <a:bodyPr/>
        <a:lstStyle/>
        <a:p>
          <a:endParaRPr lang="en-US"/>
        </a:p>
      </dgm:t>
    </dgm:pt>
    <dgm:pt modelId="{3B2FE20D-764E-42E8-B332-67A7F463BD55}">
      <dgm:prSet/>
      <dgm:spPr/>
      <dgm:t>
        <a:bodyPr/>
        <a:lstStyle/>
        <a:p>
          <a:pPr>
            <a:defRPr cap="all"/>
          </a:pPr>
          <a:r>
            <a:rPr lang="en-IN"/>
            <a:t>Maintenance</a:t>
          </a:r>
          <a:endParaRPr lang="en-US"/>
        </a:p>
      </dgm:t>
    </dgm:pt>
    <dgm:pt modelId="{B8E330BD-7975-410B-A076-C3759CCCFB28}" type="parTrans" cxnId="{9CD23565-D11C-491E-975C-EB4AE0CD9869}">
      <dgm:prSet/>
      <dgm:spPr/>
      <dgm:t>
        <a:bodyPr/>
        <a:lstStyle/>
        <a:p>
          <a:endParaRPr lang="en-US"/>
        </a:p>
      </dgm:t>
    </dgm:pt>
    <dgm:pt modelId="{6E4C31F8-D766-4F59-8AEB-A3916BAFE79D}" type="sibTrans" cxnId="{9CD23565-D11C-491E-975C-EB4AE0CD9869}">
      <dgm:prSet/>
      <dgm:spPr/>
      <dgm:t>
        <a:bodyPr/>
        <a:lstStyle/>
        <a:p>
          <a:endParaRPr lang="en-US"/>
        </a:p>
      </dgm:t>
    </dgm:pt>
    <dgm:pt modelId="{66796DB3-6E9B-4088-8115-2364FC94BA2B}">
      <dgm:prSet/>
      <dgm:spPr/>
      <dgm:t>
        <a:bodyPr/>
        <a:lstStyle/>
        <a:p>
          <a:pPr>
            <a:defRPr cap="all"/>
          </a:pPr>
          <a:r>
            <a:rPr lang="en-IN"/>
            <a:t>Uniform</a:t>
          </a:r>
          <a:endParaRPr lang="en-US"/>
        </a:p>
      </dgm:t>
    </dgm:pt>
    <dgm:pt modelId="{F6DFB9C3-539B-4AA3-AC27-5AC0F2F6F266}" type="parTrans" cxnId="{BCA06692-7B1A-452F-808F-EE110E434924}">
      <dgm:prSet/>
      <dgm:spPr/>
      <dgm:t>
        <a:bodyPr/>
        <a:lstStyle/>
        <a:p>
          <a:endParaRPr lang="en-US"/>
        </a:p>
      </dgm:t>
    </dgm:pt>
    <dgm:pt modelId="{1587FED0-07CC-4A51-8C74-4BA7A2B18B9D}" type="sibTrans" cxnId="{BCA06692-7B1A-452F-808F-EE110E434924}">
      <dgm:prSet/>
      <dgm:spPr/>
      <dgm:t>
        <a:bodyPr/>
        <a:lstStyle/>
        <a:p>
          <a:endParaRPr lang="en-US"/>
        </a:p>
      </dgm:t>
    </dgm:pt>
    <dgm:pt modelId="{FCDC6E11-83DC-429F-8D38-3D125134D34B}">
      <dgm:prSet/>
      <dgm:spPr/>
      <dgm:t>
        <a:bodyPr/>
        <a:lstStyle/>
        <a:p>
          <a:pPr>
            <a:defRPr cap="all"/>
          </a:pPr>
          <a:r>
            <a:rPr lang="en-IN"/>
            <a:t>Laundry</a:t>
          </a:r>
          <a:endParaRPr lang="en-US"/>
        </a:p>
      </dgm:t>
    </dgm:pt>
    <dgm:pt modelId="{417DCE10-736B-4E2C-BD5A-35F2E33837A4}" type="parTrans" cxnId="{0CF6D6D2-7AEE-4ABA-B1F5-1AAB0817D64A}">
      <dgm:prSet/>
      <dgm:spPr/>
      <dgm:t>
        <a:bodyPr/>
        <a:lstStyle/>
        <a:p>
          <a:endParaRPr lang="en-US"/>
        </a:p>
      </dgm:t>
    </dgm:pt>
    <dgm:pt modelId="{F1AD7547-9C58-4679-821C-CFEAFA30CE15}" type="sibTrans" cxnId="{0CF6D6D2-7AEE-4ABA-B1F5-1AAB0817D64A}">
      <dgm:prSet/>
      <dgm:spPr/>
      <dgm:t>
        <a:bodyPr/>
        <a:lstStyle/>
        <a:p>
          <a:endParaRPr lang="en-US"/>
        </a:p>
      </dgm:t>
    </dgm:pt>
    <dgm:pt modelId="{F2BA1E6C-05DC-4BD0-B14E-546B35646925}">
      <dgm:prSet/>
      <dgm:spPr/>
      <dgm:t>
        <a:bodyPr/>
        <a:lstStyle/>
        <a:p>
          <a:pPr>
            <a:defRPr cap="all"/>
          </a:pPr>
          <a:r>
            <a:rPr lang="en-IN" i="0"/>
            <a:t>Cleaning procedures</a:t>
          </a:r>
          <a:endParaRPr lang="en-US"/>
        </a:p>
      </dgm:t>
    </dgm:pt>
    <dgm:pt modelId="{DA74764A-8C75-44AD-8942-F687BFF88537}" type="parTrans" cxnId="{2EE46C2A-B344-461A-8168-C4B445126D69}">
      <dgm:prSet/>
      <dgm:spPr/>
      <dgm:t>
        <a:bodyPr/>
        <a:lstStyle/>
        <a:p>
          <a:endParaRPr lang="en-US"/>
        </a:p>
      </dgm:t>
    </dgm:pt>
    <dgm:pt modelId="{044B6E4A-F2B4-4B8B-96C1-8255897868F8}" type="sibTrans" cxnId="{2EE46C2A-B344-461A-8168-C4B445126D69}">
      <dgm:prSet/>
      <dgm:spPr/>
      <dgm:t>
        <a:bodyPr/>
        <a:lstStyle/>
        <a:p>
          <a:endParaRPr lang="en-US"/>
        </a:p>
      </dgm:t>
    </dgm:pt>
    <dgm:pt modelId="{2F5E34EA-7F4C-4F7F-BF02-7326B33E0519}">
      <dgm:prSet/>
      <dgm:spPr/>
      <dgm:t>
        <a:bodyPr/>
        <a:lstStyle/>
        <a:p>
          <a:pPr>
            <a:defRPr cap="all"/>
          </a:pPr>
          <a:r>
            <a:rPr lang="en-IN" i="0"/>
            <a:t>Time management and evaluation</a:t>
          </a:r>
          <a:endParaRPr lang="en-US"/>
        </a:p>
      </dgm:t>
    </dgm:pt>
    <dgm:pt modelId="{F1C91CE8-2685-4458-851A-7455B842B958}" type="parTrans" cxnId="{7BDC4998-622D-492A-9FD1-A496CE97E28E}">
      <dgm:prSet/>
      <dgm:spPr/>
      <dgm:t>
        <a:bodyPr/>
        <a:lstStyle/>
        <a:p>
          <a:endParaRPr lang="en-US"/>
        </a:p>
      </dgm:t>
    </dgm:pt>
    <dgm:pt modelId="{BADF1381-9AE0-4E20-9154-68F6D40E7AD1}" type="sibTrans" cxnId="{7BDC4998-622D-492A-9FD1-A496CE97E28E}">
      <dgm:prSet/>
      <dgm:spPr/>
      <dgm:t>
        <a:bodyPr/>
        <a:lstStyle/>
        <a:p>
          <a:endParaRPr lang="en-US"/>
        </a:p>
      </dgm:t>
    </dgm:pt>
    <dgm:pt modelId="{CD866F92-28E4-48D0-A12E-A243AF07F907}">
      <dgm:prSet/>
      <dgm:spPr/>
      <dgm:t>
        <a:bodyPr/>
        <a:lstStyle/>
        <a:p>
          <a:pPr>
            <a:defRPr cap="all"/>
          </a:pPr>
          <a:r>
            <a:rPr lang="en-IN"/>
            <a:t>Fire safety</a:t>
          </a:r>
          <a:br>
            <a:rPr lang="en-IN"/>
          </a:br>
          <a:br>
            <a:rPr lang="en-IN"/>
          </a:br>
          <a:endParaRPr lang="en-US"/>
        </a:p>
      </dgm:t>
    </dgm:pt>
    <dgm:pt modelId="{C802CD81-6293-4B21-AD4B-02EB8BAA8C2D}" type="parTrans" cxnId="{4B7FE010-E9DC-4827-AE93-8FD158AD12E9}">
      <dgm:prSet/>
      <dgm:spPr/>
      <dgm:t>
        <a:bodyPr/>
        <a:lstStyle/>
        <a:p>
          <a:endParaRPr lang="en-US"/>
        </a:p>
      </dgm:t>
    </dgm:pt>
    <dgm:pt modelId="{437F677A-06C8-4645-A002-641A8DE9EC57}" type="sibTrans" cxnId="{4B7FE010-E9DC-4827-AE93-8FD158AD12E9}">
      <dgm:prSet/>
      <dgm:spPr/>
      <dgm:t>
        <a:bodyPr/>
        <a:lstStyle/>
        <a:p>
          <a:endParaRPr lang="en-US"/>
        </a:p>
      </dgm:t>
    </dgm:pt>
    <dgm:pt modelId="{F7A13AE0-E92E-4701-9A32-92354BDAF7C9}" type="pres">
      <dgm:prSet presAssocID="{7C0FB8C3-85AA-4955-8B84-BFA06375EBF7}" presName="root" presStyleCnt="0">
        <dgm:presLayoutVars>
          <dgm:dir/>
          <dgm:resizeHandles val="exact"/>
        </dgm:presLayoutVars>
      </dgm:prSet>
      <dgm:spPr/>
    </dgm:pt>
    <dgm:pt modelId="{C35BD290-646C-42AB-B7F4-679C4B27F7E6}" type="pres">
      <dgm:prSet presAssocID="{3B2FE20D-764E-42E8-B332-67A7F463BD55}" presName="compNode" presStyleCnt="0"/>
      <dgm:spPr/>
    </dgm:pt>
    <dgm:pt modelId="{86C0C1B2-E89C-495B-A43D-C91BAE9AD915}" type="pres">
      <dgm:prSet presAssocID="{3B2FE20D-764E-42E8-B332-67A7F463BD55}" presName="iconBgRect" presStyleLbl="bgShp" presStyleIdx="0" presStyleCnt="6"/>
      <dgm:spPr/>
    </dgm:pt>
    <dgm:pt modelId="{367B06B5-F2A3-47B6-8D2E-CE0376BCB71D}" type="pres">
      <dgm:prSet presAssocID="{3B2FE20D-764E-42E8-B332-67A7F463BD55}"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rewdriver"/>
        </a:ext>
      </dgm:extLst>
    </dgm:pt>
    <dgm:pt modelId="{B9487A15-8E59-49A9-B6C7-5418255EC200}" type="pres">
      <dgm:prSet presAssocID="{3B2FE20D-764E-42E8-B332-67A7F463BD55}" presName="spaceRect" presStyleCnt="0"/>
      <dgm:spPr/>
    </dgm:pt>
    <dgm:pt modelId="{981954F9-CDE7-46BA-B450-01F0755EFC12}" type="pres">
      <dgm:prSet presAssocID="{3B2FE20D-764E-42E8-B332-67A7F463BD55}" presName="textRect" presStyleLbl="revTx" presStyleIdx="0" presStyleCnt="6">
        <dgm:presLayoutVars>
          <dgm:chMax val="1"/>
          <dgm:chPref val="1"/>
        </dgm:presLayoutVars>
      </dgm:prSet>
      <dgm:spPr/>
    </dgm:pt>
    <dgm:pt modelId="{B1D99DFE-5CBF-4DF5-8D80-3F34C5F2FDED}" type="pres">
      <dgm:prSet presAssocID="{6E4C31F8-D766-4F59-8AEB-A3916BAFE79D}" presName="sibTrans" presStyleCnt="0"/>
      <dgm:spPr/>
    </dgm:pt>
    <dgm:pt modelId="{EAC4C921-6FB0-4EC3-8096-8B3573ABA744}" type="pres">
      <dgm:prSet presAssocID="{66796DB3-6E9B-4088-8115-2364FC94BA2B}" presName="compNode" presStyleCnt="0"/>
      <dgm:spPr/>
    </dgm:pt>
    <dgm:pt modelId="{C9DA85D4-77F0-4316-B0F7-887C96735ED0}" type="pres">
      <dgm:prSet presAssocID="{66796DB3-6E9B-4088-8115-2364FC94BA2B}" presName="iconBgRect" presStyleLbl="bgShp" presStyleIdx="1" presStyleCnt="6"/>
      <dgm:spPr/>
    </dgm:pt>
    <dgm:pt modelId="{EE8F9AAF-73E7-4D9A-90FE-0EA97BE0D0D3}" type="pres">
      <dgm:prSet presAssocID="{66796DB3-6E9B-4088-8115-2364FC94BA2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eball Hat"/>
        </a:ext>
      </dgm:extLst>
    </dgm:pt>
    <dgm:pt modelId="{D181BAED-00F3-4199-927F-0007200F01AC}" type="pres">
      <dgm:prSet presAssocID="{66796DB3-6E9B-4088-8115-2364FC94BA2B}" presName="spaceRect" presStyleCnt="0"/>
      <dgm:spPr/>
    </dgm:pt>
    <dgm:pt modelId="{B802F4A2-959E-4F93-A44C-491E08944283}" type="pres">
      <dgm:prSet presAssocID="{66796DB3-6E9B-4088-8115-2364FC94BA2B}" presName="textRect" presStyleLbl="revTx" presStyleIdx="1" presStyleCnt="6">
        <dgm:presLayoutVars>
          <dgm:chMax val="1"/>
          <dgm:chPref val="1"/>
        </dgm:presLayoutVars>
      </dgm:prSet>
      <dgm:spPr/>
    </dgm:pt>
    <dgm:pt modelId="{26DEA9A2-B9C2-4B07-B2BC-83F21F9174E3}" type="pres">
      <dgm:prSet presAssocID="{1587FED0-07CC-4A51-8C74-4BA7A2B18B9D}" presName="sibTrans" presStyleCnt="0"/>
      <dgm:spPr/>
    </dgm:pt>
    <dgm:pt modelId="{EF2CFF88-7095-4E55-BD84-3E898E14C322}" type="pres">
      <dgm:prSet presAssocID="{FCDC6E11-83DC-429F-8D38-3D125134D34B}" presName="compNode" presStyleCnt="0"/>
      <dgm:spPr/>
    </dgm:pt>
    <dgm:pt modelId="{C91B0A9F-AA23-46F2-AA66-462F62A217E8}" type="pres">
      <dgm:prSet presAssocID="{FCDC6E11-83DC-429F-8D38-3D125134D34B}" presName="iconBgRect" presStyleLbl="bgShp" presStyleIdx="2" presStyleCnt="6"/>
      <dgm:spPr/>
    </dgm:pt>
    <dgm:pt modelId="{894650FE-1DDA-48B4-9BE5-3EDC351E2BB7}" type="pres">
      <dgm:prSet presAssocID="{FCDC6E11-83DC-429F-8D38-3D125134D34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wel"/>
        </a:ext>
      </dgm:extLst>
    </dgm:pt>
    <dgm:pt modelId="{5F0E8B06-4381-4BD0-AA72-31A5B1519B5D}" type="pres">
      <dgm:prSet presAssocID="{FCDC6E11-83DC-429F-8D38-3D125134D34B}" presName="spaceRect" presStyleCnt="0"/>
      <dgm:spPr/>
    </dgm:pt>
    <dgm:pt modelId="{F8841F13-9BEE-4FB1-9109-C19F849343F4}" type="pres">
      <dgm:prSet presAssocID="{FCDC6E11-83DC-429F-8D38-3D125134D34B}" presName="textRect" presStyleLbl="revTx" presStyleIdx="2" presStyleCnt="6">
        <dgm:presLayoutVars>
          <dgm:chMax val="1"/>
          <dgm:chPref val="1"/>
        </dgm:presLayoutVars>
      </dgm:prSet>
      <dgm:spPr/>
    </dgm:pt>
    <dgm:pt modelId="{59840353-A3A3-4973-A5F4-92D57018033B}" type="pres">
      <dgm:prSet presAssocID="{F1AD7547-9C58-4679-821C-CFEAFA30CE15}" presName="sibTrans" presStyleCnt="0"/>
      <dgm:spPr/>
    </dgm:pt>
    <dgm:pt modelId="{A7D98CA4-61E6-4A13-8B41-02F2D3ECDAFB}" type="pres">
      <dgm:prSet presAssocID="{F2BA1E6C-05DC-4BD0-B14E-546B35646925}" presName="compNode" presStyleCnt="0"/>
      <dgm:spPr/>
    </dgm:pt>
    <dgm:pt modelId="{64B10F2F-76BE-46EC-A839-1E4F6E262D61}" type="pres">
      <dgm:prSet presAssocID="{F2BA1E6C-05DC-4BD0-B14E-546B35646925}" presName="iconBgRect" presStyleLbl="bgShp" presStyleIdx="3" presStyleCnt="6"/>
      <dgm:spPr/>
    </dgm:pt>
    <dgm:pt modelId="{3F83E83A-22CA-41EC-AFEC-BC5F79CFAB4E}" type="pres">
      <dgm:prSet presAssocID="{F2BA1E6C-05DC-4BD0-B14E-546B3564692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p and bucket"/>
        </a:ext>
      </dgm:extLst>
    </dgm:pt>
    <dgm:pt modelId="{057A43D8-B074-4573-AB10-7B8E04CAE3C3}" type="pres">
      <dgm:prSet presAssocID="{F2BA1E6C-05DC-4BD0-B14E-546B35646925}" presName="spaceRect" presStyleCnt="0"/>
      <dgm:spPr/>
    </dgm:pt>
    <dgm:pt modelId="{DC6C0B8F-825C-4ECE-85F8-EF64741C752C}" type="pres">
      <dgm:prSet presAssocID="{F2BA1E6C-05DC-4BD0-B14E-546B35646925}" presName="textRect" presStyleLbl="revTx" presStyleIdx="3" presStyleCnt="6">
        <dgm:presLayoutVars>
          <dgm:chMax val="1"/>
          <dgm:chPref val="1"/>
        </dgm:presLayoutVars>
      </dgm:prSet>
      <dgm:spPr/>
    </dgm:pt>
    <dgm:pt modelId="{084760FC-CA68-4212-A45E-B44BFAEA0FBB}" type="pres">
      <dgm:prSet presAssocID="{044B6E4A-F2B4-4B8B-96C1-8255897868F8}" presName="sibTrans" presStyleCnt="0"/>
      <dgm:spPr/>
    </dgm:pt>
    <dgm:pt modelId="{1CD067A0-D337-4853-86FA-C0F420070469}" type="pres">
      <dgm:prSet presAssocID="{2F5E34EA-7F4C-4F7F-BF02-7326B33E0519}" presName="compNode" presStyleCnt="0"/>
      <dgm:spPr/>
    </dgm:pt>
    <dgm:pt modelId="{D3D4244D-B28D-483C-880F-3755F462BAE5}" type="pres">
      <dgm:prSet presAssocID="{2F5E34EA-7F4C-4F7F-BF02-7326B33E0519}" presName="iconBgRect" presStyleLbl="bgShp" presStyleIdx="4" presStyleCnt="6"/>
      <dgm:spPr/>
    </dgm:pt>
    <dgm:pt modelId="{A930AD21-406C-4874-A334-9F13B717C5B9}" type="pres">
      <dgm:prSet presAssocID="{2F5E34EA-7F4C-4F7F-BF02-7326B33E051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DA7CF573-AAB3-4E50-8873-AB544CF85B39}" type="pres">
      <dgm:prSet presAssocID="{2F5E34EA-7F4C-4F7F-BF02-7326B33E0519}" presName="spaceRect" presStyleCnt="0"/>
      <dgm:spPr/>
    </dgm:pt>
    <dgm:pt modelId="{BE357C16-8A1D-430D-89E2-BAF39CF2B384}" type="pres">
      <dgm:prSet presAssocID="{2F5E34EA-7F4C-4F7F-BF02-7326B33E0519}" presName="textRect" presStyleLbl="revTx" presStyleIdx="4" presStyleCnt="6">
        <dgm:presLayoutVars>
          <dgm:chMax val="1"/>
          <dgm:chPref val="1"/>
        </dgm:presLayoutVars>
      </dgm:prSet>
      <dgm:spPr/>
    </dgm:pt>
    <dgm:pt modelId="{5C8C44CA-DC2B-4022-BF52-FC1C20FD779B}" type="pres">
      <dgm:prSet presAssocID="{BADF1381-9AE0-4E20-9154-68F6D40E7AD1}" presName="sibTrans" presStyleCnt="0"/>
      <dgm:spPr/>
    </dgm:pt>
    <dgm:pt modelId="{F512D8AA-CF3E-4B15-A691-2AF304EE6744}" type="pres">
      <dgm:prSet presAssocID="{CD866F92-28E4-48D0-A12E-A243AF07F907}" presName="compNode" presStyleCnt="0"/>
      <dgm:spPr/>
    </dgm:pt>
    <dgm:pt modelId="{AAD12CA8-EBD3-4853-8827-B7C5D549DE1D}" type="pres">
      <dgm:prSet presAssocID="{CD866F92-28E4-48D0-A12E-A243AF07F907}" presName="iconBgRect" presStyleLbl="bgShp" presStyleIdx="5" presStyleCnt="6"/>
      <dgm:spPr/>
    </dgm:pt>
    <dgm:pt modelId="{CCB6B77A-A5CE-402E-872A-A2F4F7098418}" type="pres">
      <dgm:prSet presAssocID="{CD866F92-28E4-48D0-A12E-A243AF07F90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re"/>
        </a:ext>
      </dgm:extLst>
    </dgm:pt>
    <dgm:pt modelId="{76B45B03-9B86-4099-A4B2-F4B17FF5E40D}" type="pres">
      <dgm:prSet presAssocID="{CD866F92-28E4-48D0-A12E-A243AF07F907}" presName="spaceRect" presStyleCnt="0"/>
      <dgm:spPr/>
    </dgm:pt>
    <dgm:pt modelId="{054816BE-026C-4A66-B4EE-5DADB38F5DE7}" type="pres">
      <dgm:prSet presAssocID="{CD866F92-28E4-48D0-A12E-A243AF07F907}" presName="textRect" presStyleLbl="revTx" presStyleIdx="5" presStyleCnt="6">
        <dgm:presLayoutVars>
          <dgm:chMax val="1"/>
          <dgm:chPref val="1"/>
        </dgm:presLayoutVars>
      </dgm:prSet>
      <dgm:spPr/>
    </dgm:pt>
  </dgm:ptLst>
  <dgm:cxnLst>
    <dgm:cxn modelId="{4B7FE010-E9DC-4827-AE93-8FD158AD12E9}" srcId="{7C0FB8C3-85AA-4955-8B84-BFA06375EBF7}" destId="{CD866F92-28E4-48D0-A12E-A243AF07F907}" srcOrd="5" destOrd="0" parTransId="{C802CD81-6293-4B21-AD4B-02EB8BAA8C2D}" sibTransId="{437F677A-06C8-4645-A002-641A8DE9EC57}"/>
    <dgm:cxn modelId="{FA014B1F-097E-42B4-AF79-3C904726492C}" type="presOf" srcId="{66796DB3-6E9B-4088-8115-2364FC94BA2B}" destId="{B802F4A2-959E-4F93-A44C-491E08944283}" srcOrd="0" destOrd="0" presId="urn:microsoft.com/office/officeart/2018/5/layout/IconCircleLabelList"/>
    <dgm:cxn modelId="{2EE46C2A-B344-461A-8168-C4B445126D69}" srcId="{7C0FB8C3-85AA-4955-8B84-BFA06375EBF7}" destId="{F2BA1E6C-05DC-4BD0-B14E-546B35646925}" srcOrd="3" destOrd="0" parTransId="{DA74764A-8C75-44AD-8942-F687BFF88537}" sibTransId="{044B6E4A-F2B4-4B8B-96C1-8255897868F8}"/>
    <dgm:cxn modelId="{9CD23565-D11C-491E-975C-EB4AE0CD9869}" srcId="{7C0FB8C3-85AA-4955-8B84-BFA06375EBF7}" destId="{3B2FE20D-764E-42E8-B332-67A7F463BD55}" srcOrd="0" destOrd="0" parTransId="{B8E330BD-7975-410B-A076-C3759CCCFB28}" sibTransId="{6E4C31F8-D766-4F59-8AEB-A3916BAFE79D}"/>
    <dgm:cxn modelId="{67C6FA6C-4897-4FB5-B57A-9B35348294CD}" type="presOf" srcId="{F2BA1E6C-05DC-4BD0-B14E-546B35646925}" destId="{DC6C0B8F-825C-4ECE-85F8-EF64741C752C}" srcOrd="0" destOrd="0" presId="urn:microsoft.com/office/officeart/2018/5/layout/IconCircleLabelList"/>
    <dgm:cxn modelId="{807AE14F-EA2A-4519-BA72-88555E4FE0DB}" type="presOf" srcId="{2F5E34EA-7F4C-4F7F-BF02-7326B33E0519}" destId="{BE357C16-8A1D-430D-89E2-BAF39CF2B384}" srcOrd="0" destOrd="0" presId="urn:microsoft.com/office/officeart/2018/5/layout/IconCircleLabelList"/>
    <dgm:cxn modelId="{BCA06692-7B1A-452F-808F-EE110E434924}" srcId="{7C0FB8C3-85AA-4955-8B84-BFA06375EBF7}" destId="{66796DB3-6E9B-4088-8115-2364FC94BA2B}" srcOrd="1" destOrd="0" parTransId="{F6DFB9C3-539B-4AA3-AC27-5AC0F2F6F266}" sibTransId="{1587FED0-07CC-4A51-8C74-4BA7A2B18B9D}"/>
    <dgm:cxn modelId="{9A8DA496-E082-4017-9DF2-71A40EBE8B40}" type="presOf" srcId="{FCDC6E11-83DC-429F-8D38-3D125134D34B}" destId="{F8841F13-9BEE-4FB1-9109-C19F849343F4}" srcOrd="0" destOrd="0" presId="urn:microsoft.com/office/officeart/2018/5/layout/IconCircleLabelList"/>
    <dgm:cxn modelId="{7BDC4998-622D-492A-9FD1-A496CE97E28E}" srcId="{7C0FB8C3-85AA-4955-8B84-BFA06375EBF7}" destId="{2F5E34EA-7F4C-4F7F-BF02-7326B33E0519}" srcOrd="4" destOrd="0" parTransId="{F1C91CE8-2685-4458-851A-7455B842B958}" sibTransId="{BADF1381-9AE0-4E20-9154-68F6D40E7AD1}"/>
    <dgm:cxn modelId="{83319498-7AE4-487D-9BB5-75F8A2BDF780}" type="presOf" srcId="{3B2FE20D-764E-42E8-B332-67A7F463BD55}" destId="{981954F9-CDE7-46BA-B450-01F0755EFC12}" srcOrd="0" destOrd="0" presId="urn:microsoft.com/office/officeart/2018/5/layout/IconCircleLabelList"/>
    <dgm:cxn modelId="{242F30A9-80F4-4763-907F-65DDCA171037}" type="presOf" srcId="{CD866F92-28E4-48D0-A12E-A243AF07F907}" destId="{054816BE-026C-4A66-B4EE-5DADB38F5DE7}" srcOrd="0" destOrd="0" presId="urn:microsoft.com/office/officeart/2018/5/layout/IconCircleLabelList"/>
    <dgm:cxn modelId="{0CF6D6D2-7AEE-4ABA-B1F5-1AAB0817D64A}" srcId="{7C0FB8C3-85AA-4955-8B84-BFA06375EBF7}" destId="{FCDC6E11-83DC-429F-8D38-3D125134D34B}" srcOrd="2" destOrd="0" parTransId="{417DCE10-736B-4E2C-BD5A-35F2E33837A4}" sibTransId="{F1AD7547-9C58-4679-821C-CFEAFA30CE15}"/>
    <dgm:cxn modelId="{1FA244E5-81F1-41D5-996E-B06A384C2844}" type="presOf" srcId="{7C0FB8C3-85AA-4955-8B84-BFA06375EBF7}" destId="{F7A13AE0-E92E-4701-9A32-92354BDAF7C9}" srcOrd="0" destOrd="0" presId="urn:microsoft.com/office/officeart/2018/5/layout/IconCircleLabelList"/>
    <dgm:cxn modelId="{BBE354C5-00E3-4808-8A83-8DA9E308F1E8}" type="presParOf" srcId="{F7A13AE0-E92E-4701-9A32-92354BDAF7C9}" destId="{C35BD290-646C-42AB-B7F4-679C4B27F7E6}" srcOrd="0" destOrd="0" presId="urn:microsoft.com/office/officeart/2018/5/layout/IconCircleLabelList"/>
    <dgm:cxn modelId="{F98CC7B9-AE26-4F1C-A744-51246E47E203}" type="presParOf" srcId="{C35BD290-646C-42AB-B7F4-679C4B27F7E6}" destId="{86C0C1B2-E89C-495B-A43D-C91BAE9AD915}" srcOrd="0" destOrd="0" presId="urn:microsoft.com/office/officeart/2018/5/layout/IconCircleLabelList"/>
    <dgm:cxn modelId="{D435BE1C-8811-4AFC-A03C-1C8E2E22F8E6}" type="presParOf" srcId="{C35BD290-646C-42AB-B7F4-679C4B27F7E6}" destId="{367B06B5-F2A3-47B6-8D2E-CE0376BCB71D}" srcOrd="1" destOrd="0" presId="urn:microsoft.com/office/officeart/2018/5/layout/IconCircleLabelList"/>
    <dgm:cxn modelId="{49E57044-3E2B-4447-A84E-EC0DA1C7BF08}" type="presParOf" srcId="{C35BD290-646C-42AB-B7F4-679C4B27F7E6}" destId="{B9487A15-8E59-49A9-B6C7-5418255EC200}" srcOrd="2" destOrd="0" presId="urn:microsoft.com/office/officeart/2018/5/layout/IconCircleLabelList"/>
    <dgm:cxn modelId="{EDC0A652-8AB0-44DF-B3E7-06031780CDAA}" type="presParOf" srcId="{C35BD290-646C-42AB-B7F4-679C4B27F7E6}" destId="{981954F9-CDE7-46BA-B450-01F0755EFC12}" srcOrd="3" destOrd="0" presId="urn:microsoft.com/office/officeart/2018/5/layout/IconCircleLabelList"/>
    <dgm:cxn modelId="{CFBAB2FB-6A34-42C6-A086-11261575096B}" type="presParOf" srcId="{F7A13AE0-E92E-4701-9A32-92354BDAF7C9}" destId="{B1D99DFE-5CBF-4DF5-8D80-3F34C5F2FDED}" srcOrd="1" destOrd="0" presId="urn:microsoft.com/office/officeart/2018/5/layout/IconCircleLabelList"/>
    <dgm:cxn modelId="{A705008A-F748-4044-B30D-866794FD7899}" type="presParOf" srcId="{F7A13AE0-E92E-4701-9A32-92354BDAF7C9}" destId="{EAC4C921-6FB0-4EC3-8096-8B3573ABA744}" srcOrd="2" destOrd="0" presId="urn:microsoft.com/office/officeart/2018/5/layout/IconCircleLabelList"/>
    <dgm:cxn modelId="{B777AB62-B37C-4DDE-9A74-809B8E5A6164}" type="presParOf" srcId="{EAC4C921-6FB0-4EC3-8096-8B3573ABA744}" destId="{C9DA85D4-77F0-4316-B0F7-887C96735ED0}" srcOrd="0" destOrd="0" presId="urn:microsoft.com/office/officeart/2018/5/layout/IconCircleLabelList"/>
    <dgm:cxn modelId="{16E0F421-F6D0-4B9E-874E-2D06DEFE9FF6}" type="presParOf" srcId="{EAC4C921-6FB0-4EC3-8096-8B3573ABA744}" destId="{EE8F9AAF-73E7-4D9A-90FE-0EA97BE0D0D3}" srcOrd="1" destOrd="0" presId="urn:microsoft.com/office/officeart/2018/5/layout/IconCircleLabelList"/>
    <dgm:cxn modelId="{D1474628-C1C6-4258-84A2-FF2015EE5135}" type="presParOf" srcId="{EAC4C921-6FB0-4EC3-8096-8B3573ABA744}" destId="{D181BAED-00F3-4199-927F-0007200F01AC}" srcOrd="2" destOrd="0" presId="urn:microsoft.com/office/officeart/2018/5/layout/IconCircleLabelList"/>
    <dgm:cxn modelId="{A916C0BB-2A15-4BEE-AC23-727BD00D4054}" type="presParOf" srcId="{EAC4C921-6FB0-4EC3-8096-8B3573ABA744}" destId="{B802F4A2-959E-4F93-A44C-491E08944283}" srcOrd="3" destOrd="0" presId="urn:microsoft.com/office/officeart/2018/5/layout/IconCircleLabelList"/>
    <dgm:cxn modelId="{143EF5E3-ADAF-4A6C-83F1-D4BD62AE4907}" type="presParOf" srcId="{F7A13AE0-E92E-4701-9A32-92354BDAF7C9}" destId="{26DEA9A2-B9C2-4B07-B2BC-83F21F9174E3}" srcOrd="3" destOrd="0" presId="urn:microsoft.com/office/officeart/2018/5/layout/IconCircleLabelList"/>
    <dgm:cxn modelId="{21FC88E0-26F7-4963-A129-B90C7FA94036}" type="presParOf" srcId="{F7A13AE0-E92E-4701-9A32-92354BDAF7C9}" destId="{EF2CFF88-7095-4E55-BD84-3E898E14C322}" srcOrd="4" destOrd="0" presId="urn:microsoft.com/office/officeart/2018/5/layout/IconCircleLabelList"/>
    <dgm:cxn modelId="{238FFA98-A2BE-4F92-B65E-49056799DFF2}" type="presParOf" srcId="{EF2CFF88-7095-4E55-BD84-3E898E14C322}" destId="{C91B0A9F-AA23-46F2-AA66-462F62A217E8}" srcOrd="0" destOrd="0" presId="urn:microsoft.com/office/officeart/2018/5/layout/IconCircleLabelList"/>
    <dgm:cxn modelId="{588AB78D-8507-4D08-B87A-5FD9C67D0030}" type="presParOf" srcId="{EF2CFF88-7095-4E55-BD84-3E898E14C322}" destId="{894650FE-1DDA-48B4-9BE5-3EDC351E2BB7}" srcOrd="1" destOrd="0" presId="urn:microsoft.com/office/officeart/2018/5/layout/IconCircleLabelList"/>
    <dgm:cxn modelId="{6851ED88-8689-48F1-AC3E-2402A3C9ACE7}" type="presParOf" srcId="{EF2CFF88-7095-4E55-BD84-3E898E14C322}" destId="{5F0E8B06-4381-4BD0-AA72-31A5B1519B5D}" srcOrd="2" destOrd="0" presId="urn:microsoft.com/office/officeart/2018/5/layout/IconCircleLabelList"/>
    <dgm:cxn modelId="{5B758945-AD54-43D2-A3BE-B6FC6E92F949}" type="presParOf" srcId="{EF2CFF88-7095-4E55-BD84-3E898E14C322}" destId="{F8841F13-9BEE-4FB1-9109-C19F849343F4}" srcOrd="3" destOrd="0" presId="urn:microsoft.com/office/officeart/2018/5/layout/IconCircleLabelList"/>
    <dgm:cxn modelId="{5DA21259-B7B9-4800-B4C9-8ECAC0419B28}" type="presParOf" srcId="{F7A13AE0-E92E-4701-9A32-92354BDAF7C9}" destId="{59840353-A3A3-4973-A5F4-92D57018033B}" srcOrd="5" destOrd="0" presId="urn:microsoft.com/office/officeart/2018/5/layout/IconCircleLabelList"/>
    <dgm:cxn modelId="{C4350F1E-7A6D-49F8-8559-09972BDD6AD6}" type="presParOf" srcId="{F7A13AE0-E92E-4701-9A32-92354BDAF7C9}" destId="{A7D98CA4-61E6-4A13-8B41-02F2D3ECDAFB}" srcOrd="6" destOrd="0" presId="urn:microsoft.com/office/officeart/2018/5/layout/IconCircleLabelList"/>
    <dgm:cxn modelId="{B2971C36-589F-4319-86B4-FA40F9E6523A}" type="presParOf" srcId="{A7D98CA4-61E6-4A13-8B41-02F2D3ECDAFB}" destId="{64B10F2F-76BE-46EC-A839-1E4F6E262D61}" srcOrd="0" destOrd="0" presId="urn:microsoft.com/office/officeart/2018/5/layout/IconCircleLabelList"/>
    <dgm:cxn modelId="{E911DBD7-B4B2-4F70-BBD5-F00B6BD0E690}" type="presParOf" srcId="{A7D98CA4-61E6-4A13-8B41-02F2D3ECDAFB}" destId="{3F83E83A-22CA-41EC-AFEC-BC5F79CFAB4E}" srcOrd="1" destOrd="0" presId="urn:microsoft.com/office/officeart/2018/5/layout/IconCircleLabelList"/>
    <dgm:cxn modelId="{B3AC04A9-305F-4979-88CD-C63ABA6B0391}" type="presParOf" srcId="{A7D98CA4-61E6-4A13-8B41-02F2D3ECDAFB}" destId="{057A43D8-B074-4573-AB10-7B8E04CAE3C3}" srcOrd="2" destOrd="0" presId="urn:microsoft.com/office/officeart/2018/5/layout/IconCircleLabelList"/>
    <dgm:cxn modelId="{1C112535-9CED-43BF-845D-9FC317D1D0DB}" type="presParOf" srcId="{A7D98CA4-61E6-4A13-8B41-02F2D3ECDAFB}" destId="{DC6C0B8F-825C-4ECE-85F8-EF64741C752C}" srcOrd="3" destOrd="0" presId="urn:microsoft.com/office/officeart/2018/5/layout/IconCircleLabelList"/>
    <dgm:cxn modelId="{045DD45A-62D8-4CAF-898A-A6BFC2C0C0CB}" type="presParOf" srcId="{F7A13AE0-E92E-4701-9A32-92354BDAF7C9}" destId="{084760FC-CA68-4212-A45E-B44BFAEA0FBB}" srcOrd="7" destOrd="0" presId="urn:microsoft.com/office/officeart/2018/5/layout/IconCircleLabelList"/>
    <dgm:cxn modelId="{BE87EC72-D379-46E6-BE56-706956574789}" type="presParOf" srcId="{F7A13AE0-E92E-4701-9A32-92354BDAF7C9}" destId="{1CD067A0-D337-4853-86FA-C0F420070469}" srcOrd="8" destOrd="0" presId="urn:microsoft.com/office/officeart/2018/5/layout/IconCircleLabelList"/>
    <dgm:cxn modelId="{29430C19-32C6-4B07-AC7B-AABE6CE95508}" type="presParOf" srcId="{1CD067A0-D337-4853-86FA-C0F420070469}" destId="{D3D4244D-B28D-483C-880F-3755F462BAE5}" srcOrd="0" destOrd="0" presId="urn:microsoft.com/office/officeart/2018/5/layout/IconCircleLabelList"/>
    <dgm:cxn modelId="{E42F9E0A-A756-4EFC-9213-A78384463C25}" type="presParOf" srcId="{1CD067A0-D337-4853-86FA-C0F420070469}" destId="{A930AD21-406C-4874-A334-9F13B717C5B9}" srcOrd="1" destOrd="0" presId="urn:microsoft.com/office/officeart/2018/5/layout/IconCircleLabelList"/>
    <dgm:cxn modelId="{A0BB87AA-421F-45C7-8479-176F803751DB}" type="presParOf" srcId="{1CD067A0-D337-4853-86FA-C0F420070469}" destId="{DA7CF573-AAB3-4E50-8873-AB544CF85B39}" srcOrd="2" destOrd="0" presId="urn:microsoft.com/office/officeart/2018/5/layout/IconCircleLabelList"/>
    <dgm:cxn modelId="{32CB010C-BD78-43A6-967C-0D5244F825D0}" type="presParOf" srcId="{1CD067A0-D337-4853-86FA-C0F420070469}" destId="{BE357C16-8A1D-430D-89E2-BAF39CF2B384}" srcOrd="3" destOrd="0" presId="urn:microsoft.com/office/officeart/2018/5/layout/IconCircleLabelList"/>
    <dgm:cxn modelId="{C64D8FE6-76DA-4244-A705-BC592B2C47D4}" type="presParOf" srcId="{F7A13AE0-E92E-4701-9A32-92354BDAF7C9}" destId="{5C8C44CA-DC2B-4022-BF52-FC1C20FD779B}" srcOrd="9" destOrd="0" presId="urn:microsoft.com/office/officeart/2018/5/layout/IconCircleLabelList"/>
    <dgm:cxn modelId="{6EAAEC11-CDF3-409A-AD7B-8DCD9F17AA50}" type="presParOf" srcId="{F7A13AE0-E92E-4701-9A32-92354BDAF7C9}" destId="{F512D8AA-CF3E-4B15-A691-2AF304EE6744}" srcOrd="10" destOrd="0" presId="urn:microsoft.com/office/officeart/2018/5/layout/IconCircleLabelList"/>
    <dgm:cxn modelId="{16E6338C-B864-42A6-844D-058C22FFFAAC}" type="presParOf" srcId="{F512D8AA-CF3E-4B15-A691-2AF304EE6744}" destId="{AAD12CA8-EBD3-4853-8827-B7C5D549DE1D}" srcOrd="0" destOrd="0" presId="urn:microsoft.com/office/officeart/2018/5/layout/IconCircleLabelList"/>
    <dgm:cxn modelId="{89836631-C52F-42D9-B058-B88CB6A7F6A2}" type="presParOf" srcId="{F512D8AA-CF3E-4B15-A691-2AF304EE6744}" destId="{CCB6B77A-A5CE-402E-872A-A2F4F7098418}" srcOrd="1" destOrd="0" presId="urn:microsoft.com/office/officeart/2018/5/layout/IconCircleLabelList"/>
    <dgm:cxn modelId="{199867C2-B0AD-4FF0-87C0-51EC4AFE6C99}" type="presParOf" srcId="{F512D8AA-CF3E-4B15-A691-2AF304EE6744}" destId="{76B45B03-9B86-4099-A4B2-F4B17FF5E40D}" srcOrd="2" destOrd="0" presId="urn:microsoft.com/office/officeart/2018/5/layout/IconCircleLabelList"/>
    <dgm:cxn modelId="{D9975504-7B4D-4513-9586-DFC8B59DB57F}" type="presParOf" srcId="{F512D8AA-CF3E-4B15-A691-2AF304EE6744}" destId="{054816BE-026C-4A66-B4EE-5DADB38F5DE7}"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0FD9BC-0ADD-4BD5-879C-E4E830F1D528}">
      <dsp:nvSpPr>
        <dsp:cNvPr id="0" name=""/>
        <dsp:cNvSpPr/>
      </dsp:nvSpPr>
      <dsp:spPr>
        <a:xfrm>
          <a:off x="3080" y="704620"/>
          <a:ext cx="2444055" cy="1466433"/>
        </a:xfrm>
        <a:prstGeom prst="rect">
          <a:avLst/>
        </a:prstGeom>
        <a:solidFill>
          <a:schemeClr val="accent6">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kern="1200" dirty="0">
              <a:solidFill>
                <a:schemeClr val="accent6">
                  <a:lumMod val="50000"/>
                </a:schemeClr>
              </a:solidFill>
            </a:rPr>
            <a:t>Introduction</a:t>
          </a:r>
          <a:endParaRPr lang="en-US" sz="2300" b="1" kern="1200" dirty="0">
            <a:solidFill>
              <a:schemeClr val="accent6">
                <a:lumMod val="50000"/>
              </a:schemeClr>
            </a:solidFill>
          </a:endParaRPr>
        </a:p>
      </dsp:txBody>
      <dsp:txXfrm>
        <a:off x="3080" y="704620"/>
        <a:ext cx="2444055" cy="1466433"/>
      </dsp:txXfrm>
    </dsp:sp>
    <dsp:sp modelId="{9B0A048E-A780-4476-8903-D5EDC7AF5CAA}">
      <dsp:nvSpPr>
        <dsp:cNvPr id="0" name=""/>
        <dsp:cNvSpPr/>
      </dsp:nvSpPr>
      <dsp:spPr>
        <a:xfrm>
          <a:off x="2691541" y="704620"/>
          <a:ext cx="2444055" cy="1466433"/>
        </a:xfrm>
        <a:prstGeom prst="rect">
          <a:avLst/>
        </a:prstGeom>
        <a:solidFill>
          <a:schemeClr val="accent6">
            <a:shade val="80000"/>
            <a:hueOff val="45897"/>
            <a:satOff val="-1844"/>
            <a:lumOff val="394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u="none" strike="noStrike" kern="1200" dirty="0">
              <a:solidFill>
                <a:schemeClr val="accent6">
                  <a:lumMod val="50000"/>
                </a:schemeClr>
              </a:solidFill>
              <a:effectLst/>
              <a:latin typeface="Times New Roman" panose="02020603050405020304" pitchFamily="18" charset="0"/>
            </a:rPr>
            <a:t>Training activities</a:t>
          </a:r>
          <a:br>
            <a:rPr lang="en-IN" sz="2300" b="0" kern="1200" dirty="0">
              <a:solidFill>
                <a:schemeClr val="accent6">
                  <a:lumMod val="50000"/>
                </a:schemeClr>
              </a:solidFill>
              <a:effectLst/>
            </a:rPr>
          </a:br>
          <a:r>
            <a:rPr lang="en-IN" sz="2300" b="1" i="0" u="none" strike="noStrike" kern="1200" dirty="0">
              <a:solidFill>
                <a:schemeClr val="accent6">
                  <a:lumMod val="50000"/>
                </a:schemeClr>
              </a:solidFill>
              <a:effectLst/>
              <a:latin typeface="Times New Roman" panose="02020603050405020304" pitchFamily="18" charset="0"/>
            </a:rPr>
            <a:t>Work health and safety</a:t>
          </a:r>
          <a:endParaRPr lang="en-US" sz="2300" kern="1200" dirty="0">
            <a:solidFill>
              <a:schemeClr val="accent6">
                <a:lumMod val="50000"/>
              </a:schemeClr>
            </a:solidFill>
          </a:endParaRPr>
        </a:p>
      </dsp:txBody>
      <dsp:txXfrm>
        <a:off x="2691541" y="704620"/>
        <a:ext cx="2444055" cy="1466433"/>
      </dsp:txXfrm>
    </dsp:sp>
    <dsp:sp modelId="{68234FE6-AE84-43D7-918E-116C36925809}">
      <dsp:nvSpPr>
        <dsp:cNvPr id="0" name=""/>
        <dsp:cNvSpPr/>
      </dsp:nvSpPr>
      <dsp:spPr>
        <a:xfrm>
          <a:off x="5380002" y="704620"/>
          <a:ext cx="2444055" cy="1466433"/>
        </a:xfrm>
        <a:prstGeom prst="rect">
          <a:avLst/>
        </a:prstGeom>
        <a:solidFill>
          <a:schemeClr val="accent6">
            <a:shade val="80000"/>
            <a:hueOff val="91794"/>
            <a:satOff val="-3688"/>
            <a:lumOff val="78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u="none" strike="noStrike" kern="1200" dirty="0">
              <a:solidFill>
                <a:schemeClr val="accent6">
                  <a:lumMod val="50000"/>
                </a:schemeClr>
              </a:solidFill>
              <a:effectLst/>
              <a:latin typeface="Times New Roman" panose="02020603050405020304" pitchFamily="18" charset="0"/>
            </a:rPr>
            <a:t>Property Knowledge</a:t>
          </a:r>
          <a:endParaRPr lang="en-US" sz="2300" kern="1200" dirty="0">
            <a:solidFill>
              <a:schemeClr val="accent6">
                <a:lumMod val="50000"/>
              </a:schemeClr>
            </a:solidFill>
          </a:endParaRPr>
        </a:p>
      </dsp:txBody>
      <dsp:txXfrm>
        <a:off x="5380002" y="704620"/>
        <a:ext cx="2444055" cy="1466433"/>
      </dsp:txXfrm>
    </dsp:sp>
    <dsp:sp modelId="{3D291AEB-7F6A-43C8-B9AE-372B98F6D900}">
      <dsp:nvSpPr>
        <dsp:cNvPr id="0" name=""/>
        <dsp:cNvSpPr/>
      </dsp:nvSpPr>
      <dsp:spPr>
        <a:xfrm>
          <a:off x="8068463" y="704620"/>
          <a:ext cx="2444055" cy="1466433"/>
        </a:xfrm>
        <a:prstGeom prst="rect">
          <a:avLst/>
        </a:prstGeom>
        <a:solidFill>
          <a:schemeClr val="accent6">
            <a:shade val="80000"/>
            <a:hueOff val="137691"/>
            <a:satOff val="-5532"/>
            <a:lumOff val="118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u="none" strike="noStrike" kern="1200" dirty="0">
              <a:solidFill>
                <a:schemeClr val="accent6">
                  <a:lumMod val="50000"/>
                </a:schemeClr>
              </a:solidFill>
              <a:effectLst/>
              <a:latin typeface="Times New Roman" panose="02020603050405020304" pitchFamily="18" charset="0"/>
            </a:rPr>
            <a:t>Cleaning equipment</a:t>
          </a:r>
          <a:endParaRPr lang="en-US" sz="2300" kern="1200" dirty="0">
            <a:solidFill>
              <a:schemeClr val="accent6">
                <a:lumMod val="50000"/>
              </a:schemeClr>
            </a:solidFill>
          </a:endParaRPr>
        </a:p>
      </dsp:txBody>
      <dsp:txXfrm>
        <a:off x="8068463" y="704620"/>
        <a:ext cx="2444055" cy="1466433"/>
      </dsp:txXfrm>
    </dsp:sp>
    <dsp:sp modelId="{826AA896-D820-42D5-8330-2819FF7F8C96}">
      <dsp:nvSpPr>
        <dsp:cNvPr id="0" name=""/>
        <dsp:cNvSpPr/>
      </dsp:nvSpPr>
      <dsp:spPr>
        <a:xfrm>
          <a:off x="3080" y="2415459"/>
          <a:ext cx="2444055" cy="1466433"/>
        </a:xfrm>
        <a:prstGeom prst="rect">
          <a:avLst/>
        </a:prstGeom>
        <a:solidFill>
          <a:schemeClr val="accent6">
            <a:shade val="80000"/>
            <a:hueOff val="183589"/>
            <a:satOff val="-7377"/>
            <a:lumOff val="157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u="none" strike="noStrike" kern="1200" dirty="0">
              <a:solidFill>
                <a:schemeClr val="accent6">
                  <a:lumMod val="50000"/>
                </a:schemeClr>
              </a:solidFill>
              <a:effectLst/>
              <a:latin typeface="Times New Roman" panose="02020603050405020304" pitchFamily="18" charset="0"/>
            </a:rPr>
            <a:t>Consumer Service</a:t>
          </a:r>
          <a:br>
            <a:rPr lang="en-IN" sz="2300" b="0" kern="1200" dirty="0">
              <a:solidFill>
                <a:schemeClr val="accent6">
                  <a:lumMod val="50000"/>
                </a:schemeClr>
              </a:solidFill>
              <a:effectLst/>
            </a:rPr>
          </a:br>
          <a:r>
            <a:rPr lang="en-IN" sz="2300" b="1" i="0" u="none" strike="noStrike" kern="1200" dirty="0">
              <a:solidFill>
                <a:schemeClr val="accent6">
                  <a:lumMod val="50000"/>
                </a:schemeClr>
              </a:solidFill>
              <a:effectLst/>
              <a:latin typeface="Times New Roman" panose="02020603050405020304" pitchFamily="18" charset="0"/>
            </a:rPr>
            <a:t>Etiquette and Guest Interaction</a:t>
          </a:r>
          <a:endParaRPr lang="en-US" sz="2300" kern="1200" dirty="0">
            <a:solidFill>
              <a:schemeClr val="accent6">
                <a:lumMod val="50000"/>
              </a:schemeClr>
            </a:solidFill>
          </a:endParaRPr>
        </a:p>
      </dsp:txBody>
      <dsp:txXfrm>
        <a:off x="3080" y="2415459"/>
        <a:ext cx="2444055" cy="1466433"/>
      </dsp:txXfrm>
    </dsp:sp>
    <dsp:sp modelId="{D9629E2A-ADC4-4564-8692-238B957B423F}">
      <dsp:nvSpPr>
        <dsp:cNvPr id="0" name=""/>
        <dsp:cNvSpPr/>
      </dsp:nvSpPr>
      <dsp:spPr>
        <a:xfrm>
          <a:off x="2691541" y="2415459"/>
          <a:ext cx="2444055" cy="1466433"/>
        </a:xfrm>
        <a:prstGeom prst="rect">
          <a:avLst/>
        </a:prstGeom>
        <a:solidFill>
          <a:schemeClr val="accent6">
            <a:shade val="80000"/>
            <a:hueOff val="229486"/>
            <a:satOff val="-9221"/>
            <a:lumOff val="1973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i="0" u="none" strike="noStrike" kern="1200">
              <a:solidFill>
                <a:schemeClr val="accent6">
                  <a:lumMod val="50000"/>
                </a:schemeClr>
              </a:solidFill>
              <a:effectLst/>
              <a:latin typeface="Times New Roman" panose="02020603050405020304" pitchFamily="18" charset="0"/>
            </a:rPr>
            <a:t>The daily routine of housekeeping</a:t>
          </a:r>
          <a:endParaRPr lang="en-US" sz="2300" kern="1200" dirty="0">
            <a:solidFill>
              <a:schemeClr val="accent6">
                <a:lumMod val="50000"/>
              </a:schemeClr>
            </a:solidFill>
          </a:endParaRPr>
        </a:p>
      </dsp:txBody>
      <dsp:txXfrm>
        <a:off x="2691541" y="2415459"/>
        <a:ext cx="2444055" cy="1466433"/>
      </dsp:txXfrm>
    </dsp:sp>
    <dsp:sp modelId="{A273DF6C-E84C-49C9-99CF-7768C2CFB023}">
      <dsp:nvSpPr>
        <dsp:cNvPr id="0" name=""/>
        <dsp:cNvSpPr/>
      </dsp:nvSpPr>
      <dsp:spPr>
        <a:xfrm>
          <a:off x="5380002" y="2415459"/>
          <a:ext cx="2444055" cy="1466433"/>
        </a:xfrm>
        <a:prstGeom prst="rect">
          <a:avLst/>
        </a:prstGeom>
        <a:solidFill>
          <a:schemeClr val="accent6">
            <a:shade val="80000"/>
            <a:hueOff val="275383"/>
            <a:satOff val="-11065"/>
            <a:lumOff val="23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kern="1200">
              <a:solidFill>
                <a:schemeClr val="accent6">
                  <a:lumMod val="50000"/>
                </a:schemeClr>
              </a:solidFill>
            </a:rPr>
            <a:t>Conclusion</a:t>
          </a:r>
          <a:endParaRPr lang="en-US" sz="2300" kern="1200" dirty="0">
            <a:solidFill>
              <a:schemeClr val="accent6">
                <a:lumMod val="50000"/>
              </a:schemeClr>
            </a:solidFill>
          </a:endParaRPr>
        </a:p>
      </dsp:txBody>
      <dsp:txXfrm>
        <a:off x="5380002" y="2415459"/>
        <a:ext cx="2444055" cy="1466433"/>
      </dsp:txXfrm>
    </dsp:sp>
    <dsp:sp modelId="{D66BD4F9-E09B-4214-9476-82A57E6D437D}">
      <dsp:nvSpPr>
        <dsp:cNvPr id="0" name=""/>
        <dsp:cNvSpPr/>
      </dsp:nvSpPr>
      <dsp:spPr>
        <a:xfrm>
          <a:off x="8068463" y="2415459"/>
          <a:ext cx="2444055" cy="1466433"/>
        </a:xfrm>
        <a:prstGeom prst="rect">
          <a:avLst/>
        </a:prstGeom>
        <a:solidFill>
          <a:schemeClr val="accent6">
            <a:shade val="80000"/>
            <a:hueOff val="321280"/>
            <a:satOff val="-12909"/>
            <a:lumOff val="27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IN" sz="2300" b="1" kern="1200" dirty="0">
              <a:solidFill>
                <a:schemeClr val="accent6">
                  <a:lumMod val="50000"/>
                </a:schemeClr>
              </a:solidFill>
            </a:rPr>
            <a:t>References</a:t>
          </a:r>
          <a:endParaRPr lang="en-US" sz="2300" kern="1200" dirty="0">
            <a:solidFill>
              <a:schemeClr val="accent6">
                <a:lumMod val="50000"/>
              </a:schemeClr>
            </a:solidFill>
          </a:endParaRPr>
        </a:p>
      </dsp:txBody>
      <dsp:txXfrm>
        <a:off x="8068463" y="2415459"/>
        <a:ext cx="2444055" cy="14664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C0C1B2-E89C-495B-A43D-C91BAE9AD915}">
      <dsp:nvSpPr>
        <dsp:cNvPr id="0" name=""/>
        <dsp:cNvSpPr/>
      </dsp:nvSpPr>
      <dsp:spPr>
        <a:xfrm>
          <a:off x="311379"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7B06B5-F2A3-47B6-8D2E-CE0376BCB71D}">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1954F9-CDE7-46BA-B450-01F0755EFC12}">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kern="1200"/>
            <a:t>Maintenance</a:t>
          </a:r>
          <a:endParaRPr lang="en-US" sz="1500" kern="1200"/>
        </a:p>
      </dsp:txBody>
      <dsp:txXfrm>
        <a:off x="1512" y="2414215"/>
        <a:ext cx="1589062" cy="635625"/>
      </dsp:txXfrm>
    </dsp:sp>
    <dsp:sp modelId="{C9DA85D4-77F0-4316-B0F7-887C96735ED0}">
      <dsp:nvSpPr>
        <dsp:cNvPr id="0" name=""/>
        <dsp:cNvSpPr/>
      </dsp:nvSpPr>
      <dsp:spPr>
        <a:xfrm>
          <a:off x="2178527"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8F9AAF-73E7-4D9A-90FE-0EA97BE0D0D3}">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02F4A2-959E-4F93-A44C-491E08944283}">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kern="1200"/>
            <a:t>Uniform</a:t>
          </a:r>
          <a:endParaRPr lang="en-US" sz="1500" kern="1200"/>
        </a:p>
      </dsp:txBody>
      <dsp:txXfrm>
        <a:off x="1868660" y="2414215"/>
        <a:ext cx="1589062" cy="635625"/>
      </dsp:txXfrm>
    </dsp:sp>
    <dsp:sp modelId="{C91B0A9F-AA23-46F2-AA66-462F62A217E8}">
      <dsp:nvSpPr>
        <dsp:cNvPr id="0" name=""/>
        <dsp:cNvSpPr/>
      </dsp:nvSpPr>
      <dsp:spPr>
        <a:xfrm>
          <a:off x="4045676"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4650FE-1DDA-48B4-9BE5-3EDC351E2BB7}">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8841F13-9BEE-4FB1-9109-C19F849343F4}">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kern="1200"/>
            <a:t>Laundry</a:t>
          </a:r>
          <a:endParaRPr lang="en-US" sz="1500" kern="1200"/>
        </a:p>
      </dsp:txBody>
      <dsp:txXfrm>
        <a:off x="3735809" y="2414215"/>
        <a:ext cx="1589062" cy="635625"/>
      </dsp:txXfrm>
    </dsp:sp>
    <dsp:sp modelId="{64B10F2F-76BE-46EC-A839-1E4F6E262D61}">
      <dsp:nvSpPr>
        <dsp:cNvPr id="0" name=""/>
        <dsp:cNvSpPr/>
      </dsp:nvSpPr>
      <dsp:spPr>
        <a:xfrm>
          <a:off x="5912824"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83E83A-22CA-41EC-AFEC-BC5F79CFAB4E}">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6C0B8F-825C-4ECE-85F8-EF64741C752C}">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i="0" kern="1200"/>
            <a:t>Cleaning procedures</a:t>
          </a:r>
          <a:endParaRPr lang="en-US" sz="1500" kern="1200"/>
        </a:p>
      </dsp:txBody>
      <dsp:txXfrm>
        <a:off x="5602957" y="2414215"/>
        <a:ext cx="1589062" cy="635625"/>
      </dsp:txXfrm>
    </dsp:sp>
    <dsp:sp modelId="{D3D4244D-B28D-483C-880F-3755F462BAE5}">
      <dsp:nvSpPr>
        <dsp:cNvPr id="0" name=""/>
        <dsp:cNvSpPr/>
      </dsp:nvSpPr>
      <dsp:spPr>
        <a:xfrm>
          <a:off x="7779973"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30AD21-406C-4874-A334-9F13B717C5B9}">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357C16-8A1D-430D-89E2-BAF39CF2B384}">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i="0" kern="1200"/>
            <a:t>Time management and evaluation</a:t>
          </a:r>
          <a:endParaRPr lang="en-US" sz="1500" kern="1200"/>
        </a:p>
      </dsp:txBody>
      <dsp:txXfrm>
        <a:off x="7470105" y="2414215"/>
        <a:ext cx="1589062" cy="635625"/>
      </dsp:txXfrm>
    </dsp:sp>
    <dsp:sp modelId="{AAD12CA8-EBD3-4853-8827-B7C5D549DE1D}">
      <dsp:nvSpPr>
        <dsp:cNvPr id="0" name=""/>
        <dsp:cNvSpPr/>
      </dsp:nvSpPr>
      <dsp:spPr>
        <a:xfrm>
          <a:off x="9647121" y="1142964"/>
          <a:ext cx="969328" cy="969328"/>
        </a:xfrm>
        <a:prstGeom prst="ellipse">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B6B77A-A5CE-402E-872A-A2F4F7098418}">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4816BE-026C-4A66-B4EE-5DADB38F5DE7}">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IN" sz="1500" kern="1200"/>
            <a:t>Fire safety</a:t>
          </a:r>
          <a:br>
            <a:rPr lang="en-IN" sz="1500" kern="1200"/>
          </a:br>
          <a:br>
            <a:rPr lang="en-IN" sz="1500" kern="1200"/>
          </a:br>
          <a:endParaRPr lang="en-US" sz="1500" kern="1200"/>
        </a:p>
      </dsp:txBody>
      <dsp:txXfrm>
        <a:off x="9337254" y="2414215"/>
        <a:ext cx="1589062" cy="63562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7AF274-DE27-484A-911C-9343009D7B45}" type="datetimeFigureOut">
              <a:rPr lang="en-IN" smtClean="0"/>
              <a:t>16-02-2024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1CB19C-1C95-4C0A-A7C0-4EB1014012AA}" type="slidenum">
              <a:rPr lang="en-IN" smtClean="0"/>
              <a:t>‹#›</a:t>
            </a:fld>
            <a:endParaRPr lang="en-IN"/>
          </a:p>
        </p:txBody>
      </p:sp>
    </p:spTree>
    <p:extLst>
      <p:ext uri="{BB962C8B-B14F-4D97-AF65-F5344CB8AC3E}">
        <p14:creationId xmlns:p14="http://schemas.microsoft.com/office/powerpoint/2010/main" val="12446698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In order to assemble a reliable housekeeping crew Members of the team will get a deeper understanding of their day-to-day tasks, cleaning supplies, performance, attitude, customer service, health and safety procedures, and more through a variety of training sessions. The Premier Inn Hotel is working hard to improve its ratings by providing the best possible service to its customers.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3</a:t>
            </a:fld>
            <a:endParaRPr lang="en-IN"/>
          </a:p>
        </p:txBody>
      </p:sp>
    </p:spTree>
    <p:extLst>
      <p:ext uri="{BB962C8B-B14F-4D97-AF65-F5344CB8AC3E}">
        <p14:creationId xmlns:p14="http://schemas.microsoft.com/office/powerpoint/2010/main" val="36463993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Here, the cleaning workers will receive extensive training on how to dress appropriately for their work. They are going to avoid getting moving, which is bad for them. The training will go over safety precautions to take, such as not to move vacuum cleaners or other heavy equipment, and the need to wear shoes with arch supports. In this lesson, they will learn about acids, floor cleaning agents, and other chemicals, as well as their uses and potential hazards. A competent cleaning crew will be produced by demonstrating the procedures for storing, handling, and using (</a:t>
            </a:r>
            <a:r>
              <a:rPr lang="en-IN" sz="1800" b="0" i="0" u="none" strike="noStrike" dirty="0" err="1">
                <a:solidFill>
                  <a:srgbClr val="000000"/>
                </a:solidFill>
                <a:effectLst/>
                <a:latin typeface="Times New Roman" panose="02020603050405020304" pitchFamily="18" charset="0"/>
              </a:rPr>
              <a:t>Khaqiiqudin</a:t>
            </a:r>
            <a:r>
              <a:rPr lang="en-IN" sz="1800" b="0" i="0" u="none" strike="noStrike" dirty="0">
                <a:solidFill>
                  <a:srgbClr val="000000"/>
                </a:solidFill>
                <a:effectLst/>
                <a:latin typeface="Times New Roman" panose="02020603050405020304" pitchFamily="18" charset="0"/>
              </a:rPr>
              <a:t> et al. 2019). Housekeeping workers will be given with and shown how to utilize various safety equipment, including protective shoes, personal protective equipment (PPE), helmets, and gloves.</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4</a:t>
            </a:fld>
            <a:endParaRPr lang="en-IN"/>
          </a:p>
        </p:txBody>
      </p:sp>
    </p:spTree>
    <p:extLst>
      <p:ext uri="{BB962C8B-B14F-4D97-AF65-F5344CB8AC3E}">
        <p14:creationId xmlns:p14="http://schemas.microsoft.com/office/powerpoint/2010/main" val="3425900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One may get Renaissance mattresses that are tied with rope and have straws within. Contemporary mattress options include waterbeds, memory foam, and queen-size beds. Roman and Egyptian beds are only two examples of the many varieties of mattresses available. </a:t>
            </a:r>
            <a:endParaRPr lang="en-IN" b="0" dirty="0">
              <a:effectLst/>
            </a:endParaRPr>
          </a:p>
          <a:p>
            <a:pPr algn="just" rtl="0" fontAlgn="base">
              <a:spcBef>
                <a:spcPts val="0"/>
              </a:spcBef>
              <a:spcAft>
                <a:spcPts val="0"/>
              </a:spcAft>
              <a:buFont typeface="Arial" panose="020B0604020202020204" pitchFamily="34" charset="0"/>
              <a:buChar char="•"/>
            </a:pPr>
            <a:r>
              <a:rPr lang="en-IN" sz="1800" b="0" i="0" u="none" strike="noStrike" dirty="0">
                <a:solidFill>
                  <a:srgbClr val="000000"/>
                </a:solidFill>
                <a:effectLst/>
                <a:latin typeface="Times New Roman" panose="02020603050405020304" pitchFamily="18" charset="0"/>
              </a:rPr>
              <a:t>Hotel Trinity has four distinct room categories.</a:t>
            </a:r>
          </a:p>
          <a:p>
            <a:pPr algn="just" rtl="0" fontAlgn="base">
              <a:spcBef>
                <a:spcPts val="0"/>
              </a:spcBef>
              <a:spcAft>
                <a:spcPts val="0"/>
              </a:spcAft>
              <a:buFont typeface="Arial" panose="020B0604020202020204" pitchFamily="34" charset="0"/>
              <a:buChar char="•"/>
            </a:pPr>
            <a:r>
              <a:rPr lang="en-IN" sz="1800" b="0" i="0" u="none" strike="noStrike" dirty="0">
                <a:solidFill>
                  <a:srgbClr val="000000"/>
                </a:solidFill>
                <a:effectLst/>
                <a:latin typeface="Times New Roman" panose="02020603050405020304" pitchFamily="18" charset="0"/>
              </a:rPr>
              <a:t>Rooms designed for a solitary traveler are also available.</a:t>
            </a:r>
          </a:p>
          <a:p>
            <a:pPr algn="just" rtl="0" fontAlgn="base">
              <a:spcBef>
                <a:spcPts val="0"/>
              </a:spcBef>
              <a:spcAft>
                <a:spcPts val="0"/>
              </a:spcAft>
              <a:buFont typeface="Arial" panose="020B0604020202020204" pitchFamily="34" charset="0"/>
              <a:buChar char="•"/>
            </a:pPr>
            <a:r>
              <a:rPr lang="en-IN" sz="1800" b="0" i="0" u="none" strike="noStrike" dirty="0">
                <a:solidFill>
                  <a:srgbClr val="000000"/>
                </a:solidFill>
                <a:effectLst/>
                <a:latin typeface="Times New Roman" panose="02020603050405020304" pitchFamily="18" charset="0"/>
              </a:rPr>
              <a:t>Each double room features two 4.6" x 6.3" beds.</a:t>
            </a:r>
          </a:p>
          <a:p>
            <a:pPr algn="just" rtl="0" fontAlgn="base">
              <a:spcBef>
                <a:spcPts val="0"/>
              </a:spcBef>
              <a:spcAft>
                <a:spcPts val="0"/>
              </a:spcAft>
              <a:buFont typeface="Arial" panose="020B0604020202020204" pitchFamily="34" charset="0"/>
              <a:buChar char="•"/>
            </a:pPr>
            <a:r>
              <a:rPr lang="en-IN" sz="1800" b="0" i="0" u="none" strike="noStrike" dirty="0">
                <a:solidFill>
                  <a:srgbClr val="000000"/>
                </a:solidFill>
                <a:effectLst/>
                <a:latin typeface="Times New Roman" panose="02020603050405020304" pitchFamily="18" charset="0"/>
              </a:rPr>
              <a:t>Each twin room features two single beds measuring 3.3" by 6.3".</a:t>
            </a: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In addition to being opulent and costly, suit rooms are more like rooms in a home. Housekeeping is required at the following locations: the laundry room, the minibar, the public spaces (including restrooms), the hallways, the seating areas, and the lobby (Suga, 2021). Before beginning employment at the Hotel Premier Inn, it is essential to have a thorough grasp of the facility, and this training will do just that.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5</a:t>
            </a:fld>
            <a:endParaRPr lang="en-IN"/>
          </a:p>
        </p:txBody>
      </p:sp>
    </p:spTree>
    <p:extLst>
      <p:ext uri="{BB962C8B-B14F-4D97-AF65-F5344CB8AC3E}">
        <p14:creationId xmlns:p14="http://schemas.microsoft.com/office/powerpoint/2010/main" val="305787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Restoring the </a:t>
            </a:r>
            <a:r>
              <a:rPr lang="en-IN" sz="1800" b="0" i="0" u="none" strike="noStrike" dirty="0" err="1">
                <a:solidFill>
                  <a:srgbClr val="000000"/>
                </a:solidFill>
                <a:effectLst/>
                <a:latin typeface="Times New Roman" panose="02020603050405020304" pitchFamily="18" charset="0"/>
              </a:rPr>
              <a:t>luster</a:t>
            </a:r>
            <a:r>
              <a:rPr lang="en-IN" sz="1800" b="0" i="0" u="none" strike="noStrike" dirty="0">
                <a:solidFill>
                  <a:srgbClr val="000000"/>
                </a:solidFill>
                <a:effectLst/>
                <a:latin typeface="Times New Roman" panose="02020603050405020304" pitchFamily="18" charset="0"/>
              </a:rPr>
              <a:t> of flooring is done with polishing equipment. Hard floors, carpets, dry tickles, industrial floors, and safety mats may all be cleaned and polished with the help of a floor scrubber. To disinfect the kitchen and bathroom, a steam vapor machine is utilized. Housekeeping also receives a daily report detailing all cleaning agents utilized, along with the quantity of gallons used. They will also show the risks associated with storing them. I will show how to use each cleaning chemical by referring to its Safe Data Sheet (SDS) (Hodson et al. 2019). There are a variety of "signal words" that the cleaning crew is familiar with, such as "Caution," and "Warning."</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6</a:t>
            </a:fld>
            <a:endParaRPr lang="en-IN"/>
          </a:p>
        </p:txBody>
      </p:sp>
    </p:spTree>
    <p:extLst>
      <p:ext uri="{BB962C8B-B14F-4D97-AF65-F5344CB8AC3E}">
        <p14:creationId xmlns:p14="http://schemas.microsoft.com/office/powerpoint/2010/main" val="2729034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1" i="0" u="none" strike="noStrike" dirty="0">
                <a:solidFill>
                  <a:srgbClr val="000000"/>
                </a:solidFill>
                <a:effectLst/>
                <a:latin typeface="Times New Roman" panose="02020603050405020304" pitchFamily="18" charset="0"/>
              </a:rPr>
              <a:t>Consumer and presentation</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Etiquette and these abilities are quite similar. The housekeeping crew of Premier Inn Hotel will represent the hotel and its brand in this manner, which is important for external stakeholders. Everything from visitors' conduct to their own personal cleanliness habits can have a significant impact on the company's reputation. As a result, the housekeeping crew at the Hotel Premier Inn will hone their presenting abilities.</a:t>
            </a:r>
            <a:endParaRPr lang="en-IN" b="0" dirty="0">
              <a:effectLst/>
            </a:endParaRPr>
          </a:p>
          <a:p>
            <a:br>
              <a:rPr lang="en-IN" b="0" dirty="0">
                <a:effectLst/>
              </a:rPr>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7</a:t>
            </a:fld>
            <a:endParaRPr lang="en-IN"/>
          </a:p>
        </p:txBody>
      </p:sp>
    </p:spTree>
    <p:extLst>
      <p:ext uri="{BB962C8B-B14F-4D97-AF65-F5344CB8AC3E}">
        <p14:creationId xmlns:p14="http://schemas.microsoft.com/office/powerpoint/2010/main" val="1142941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Maintenance: If a TV remote control breaks or if lights or other electrical equipment needs fixing, the cleaning crew is responsible for reporting it. With this level of self-awareness on the part of the housekeeping crew, we can reduce guest complaints much more quickly. </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The housekeeping crew is not directly involved in maintenance activities, but they are responsible for reporting any issues that may arise. If a TV remote control breaks or if lights or other electrical equipment needs fixing, the cleaning crew is responsible for reporting it. With this level of self-awareness on the part of the housekeeping crew, we can reduce guest complaints much more quickly. </a:t>
            </a:r>
            <a:endParaRPr lang="en-IN" b="0" dirty="0">
              <a:effectLst/>
            </a:endParaRPr>
          </a:p>
          <a:p>
            <a:pPr algn="just" rtl="0">
              <a:spcBef>
                <a:spcPts val="0"/>
              </a:spcBef>
              <a:spcAft>
                <a:spcPts val="0"/>
              </a:spcAft>
            </a:pPr>
            <a:r>
              <a:rPr lang="en-IN" sz="1800" b="1" i="0" u="none" strike="noStrike" dirty="0">
                <a:solidFill>
                  <a:srgbClr val="000000"/>
                </a:solidFill>
                <a:effectLst/>
                <a:latin typeface="Times New Roman" panose="02020603050405020304" pitchFamily="18" charset="0"/>
              </a:rPr>
              <a:t>Uniform</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There are two main functions for uniforms. Housekeeping workers will be better able to avoid exposure to harmful chemicals and stains caused by detergents and other cleaning products if they wear uniforms. In addition, it helps the employees look professional, which is important for the Hotel Trinity brand.</a:t>
            </a:r>
            <a:endParaRPr lang="en-IN" b="0" dirty="0">
              <a:effectLst/>
            </a:endParaRPr>
          </a:p>
          <a:p>
            <a:pPr algn="just" rtl="0">
              <a:spcBef>
                <a:spcPts val="0"/>
              </a:spcBef>
              <a:spcAft>
                <a:spcPts val="0"/>
              </a:spcAft>
            </a:pPr>
            <a:br>
              <a:rPr lang="en-IN" b="0" dirty="0">
                <a:effectLst/>
              </a:rPr>
            </a:br>
            <a:r>
              <a:rPr lang="en-IN" sz="1800" b="1" i="0" u="none" strike="noStrike" dirty="0">
                <a:solidFill>
                  <a:srgbClr val="000000"/>
                </a:solidFill>
                <a:effectLst/>
                <a:latin typeface="Times New Roman" panose="02020603050405020304" pitchFamily="18" charset="0"/>
              </a:rPr>
              <a:t>Laundry</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Housekeeping at the Premier Inn Hotel is not responsible for overseeing the laundry services because the hotel is part of a larger organization (Verma et al. 2022). Having said that, it is critical that they also have instructions for doing laundry. In order to provide excellent in-room service, the personnel must be well-versed in all aspects of garment folding, bedmaking, and towel hanging.</a:t>
            </a:r>
            <a:endParaRPr lang="en-IN" b="0" dirty="0">
              <a:effectLst/>
            </a:endParaRPr>
          </a:p>
          <a:p>
            <a:pPr algn="just" rtl="0">
              <a:spcBef>
                <a:spcPts val="0"/>
              </a:spcBef>
              <a:spcAft>
                <a:spcPts val="0"/>
              </a:spcAft>
            </a:pPr>
            <a:br>
              <a:rPr lang="en-IN" b="0" dirty="0">
                <a:effectLst/>
              </a:rPr>
            </a:br>
            <a:r>
              <a:rPr lang="en-IN" sz="1800" b="1" i="0" u="none" strike="noStrike" dirty="0">
                <a:solidFill>
                  <a:srgbClr val="000000"/>
                </a:solidFill>
                <a:effectLst/>
                <a:latin typeface="Times New Roman" panose="02020603050405020304" pitchFamily="18" charset="0"/>
              </a:rPr>
              <a:t>Cleaning procedures</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During training, participants will not only learn about cleaning equipment, but they will also have hands-on experience with cleaning tasks. Improving their competence and efficiency in cleaning services through the use of more efficient procedures is essential. Additionally, housekeeping personnel will provide practical cleaning skills and, based on the kind of cleaning or scenario, will use the most effective technique.</a:t>
            </a:r>
            <a:endParaRPr lang="en-IN" b="0" dirty="0">
              <a:effectLst/>
            </a:endParaRPr>
          </a:p>
          <a:p>
            <a:pPr algn="just" rtl="0">
              <a:spcBef>
                <a:spcPts val="0"/>
              </a:spcBef>
              <a:spcAft>
                <a:spcPts val="0"/>
              </a:spcAft>
            </a:pPr>
            <a:br>
              <a:rPr lang="en-IN" b="0" dirty="0">
                <a:effectLst/>
              </a:rPr>
            </a:br>
            <a:r>
              <a:rPr lang="en-IN" sz="1800" b="1" i="0" u="none" strike="noStrike" dirty="0">
                <a:solidFill>
                  <a:srgbClr val="000000"/>
                </a:solidFill>
                <a:effectLst/>
                <a:latin typeface="Times New Roman" panose="02020603050405020304" pitchFamily="18" charset="0"/>
              </a:rPr>
              <a:t>Time management and evaluation</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A member of the cleaning crew must possess this talent. Housekeeping tasks will be prioritized by the personnel if they can effectively manage their time. Additionally, it will enable them to successfully meet the visitors' needs for prompt service.</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At this point, we'll administer both written and practical exams to gauge the staff's level of comprehension of each training goal. Each member of the housekeeping crew will be able to demonstrate their level of expertise to the HRD department.</a:t>
            </a:r>
            <a:endParaRPr lang="en-IN" b="0" dirty="0">
              <a:effectLst/>
            </a:endParaRPr>
          </a:p>
          <a:p>
            <a:pPr algn="just" rtl="0">
              <a:spcBef>
                <a:spcPts val="0"/>
              </a:spcBef>
              <a:spcAft>
                <a:spcPts val="0"/>
              </a:spcAft>
            </a:pPr>
            <a:r>
              <a:rPr lang="en-IN" sz="1800" b="1" i="0" u="none" strike="noStrike" dirty="0">
                <a:solidFill>
                  <a:srgbClr val="000000"/>
                </a:solidFill>
                <a:effectLst/>
                <a:latin typeface="Times New Roman" panose="02020603050405020304" pitchFamily="18" charset="0"/>
              </a:rPr>
              <a:t>Fire safety</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Both the English and Welsh governments are bound by the Regulatory Reform (Fire Safety) Act of 2005 (Tombs and Whyte, 2017). This area is subject to the Safety Regulation Act of 2006. Any building that is not a residence must adhere to these newly revised regulations on fire safety. Keeping the Hotel Trinity's management team and its employees safe from fire is the only responsibility of the hotel's employer.</a:t>
            </a:r>
            <a:endParaRPr lang="en-IN" b="0" dirty="0">
              <a:effectLst/>
            </a:endParaRPr>
          </a:p>
          <a:p>
            <a:br>
              <a:rPr lang="en-IN" dirty="0"/>
            </a:br>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8</a:t>
            </a:fld>
            <a:endParaRPr lang="en-IN"/>
          </a:p>
        </p:txBody>
      </p:sp>
    </p:spTree>
    <p:extLst>
      <p:ext uri="{BB962C8B-B14F-4D97-AF65-F5344CB8AC3E}">
        <p14:creationId xmlns:p14="http://schemas.microsoft.com/office/powerpoint/2010/main" val="1589451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Through the implementation of training and induction programs, they will establish and uphold a safe working environment. Training workers and raising their awareness of many aspects of safe and healthy housekeeping services for visitors is the goal of this presentation. </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9</a:t>
            </a:fld>
            <a:endParaRPr lang="en-IN"/>
          </a:p>
        </p:txBody>
      </p:sp>
    </p:spTree>
    <p:extLst>
      <p:ext uri="{BB962C8B-B14F-4D97-AF65-F5344CB8AC3E}">
        <p14:creationId xmlns:p14="http://schemas.microsoft.com/office/powerpoint/2010/main" val="22650709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Mejia, C., </a:t>
            </a:r>
            <a:r>
              <a:rPr lang="en-IN" sz="1800" b="0" i="0" u="none" strike="noStrike" dirty="0" err="1">
                <a:solidFill>
                  <a:srgbClr val="000000"/>
                </a:solidFill>
                <a:effectLst/>
                <a:latin typeface="Times New Roman" panose="02020603050405020304" pitchFamily="18" charset="0"/>
              </a:rPr>
              <a:t>Ciarlante</a:t>
            </a:r>
            <a:r>
              <a:rPr lang="en-IN" sz="1800" b="0" i="0" u="none" strike="noStrike" dirty="0">
                <a:solidFill>
                  <a:srgbClr val="000000"/>
                </a:solidFill>
                <a:effectLst/>
                <a:latin typeface="Times New Roman" panose="02020603050405020304" pitchFamily="18" charset="0"/>
              </a:rPr>
              <a:t>, K., and </a:t>
            </a:r>
            <a:r>
              <a:rPr lang="en-IN" sz="1800" b="0" i="0" u="none" strike="noStrike" dirty="0" err="1">
                <a:solidFill>
                  <a:srgbClr val="000000"/>
                </a:solidFill>
                <a:effectLst/>
                <a:latin typeface="Times New Roman" panose="02020603050405020304" pitchFamily="18" charset="0"/>
              </a:rPr>
              <a:t>Chheda</a:t>
            </a:r>
            <a:r>
              <a:rPr lang="en-IN" sz="1800" b="0" i="0" u="none" strike="noStrike" dirty="0">
                <a:solidFill>
                  <a:srgbClr val="000000"/>
                </a:solidFill>
                <a:effectLst/>
                <a:latin typeface="Times New Roman" panose="02020603050405020304" pitchFamily="18" charset="0"/>
              </a:rPr>
              <a:t>, K. (2021). A wearable technology solution and research agenda for housekeeper safety and health. </a:t>
            </a:r>
            <a:r>
              <a:rPr lang="en-IN" sz="1800" b="0" i="1" u="none" strike="noStrike" dirty="0">
                <a:solidFill>
                  <a:srgbClr val="000000"/>
                </a:solidFill>
                <a:effectLst/>
                <a:latin typeface="Times New Roman" panose="02020603050405020304" pitchFamily="18" charset="0"/>
              </a:rPr>
              <a:t>International Journal of Contemporary Hospitality Management</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33</a:t>
            </a:r>
            <a:r>
              <a:rPr lang="en-IN" sz="1800" b="0" i="0" u="none" strike="noStrike" dirty="0">
                <a:solidFill>
                  <a:srgbClr val="000000"/>
                </a:solidFill>
                <a:effectLst/>
                <a:latin typeface="Times New Roman" panose="02020603050405020304" pitchFamily="18" charset="0"/>
              </a:rPr>
              <a:t>(10), 3223-3255.</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Lockhart, S. L., Duggan, L. V., Wax, R. S., Saad, S., and </a:t>
            </a:r>
            <a:r>
              <a:rPr lang="en-IN" sz="1800" b="0" i="0" u="none" strike="noStrike" dirty="0" err="1">
                <a:solidFill>
                  <a:srgbClr val="000000"/>
                </a:solidFill>
                <a:effectLst/>
                <a:latin typeface="Times New Roman" panose="02020603050405020304" pitchFamily="18" charset="0"/>
              </a:rPr>
              <a:t>Grocott</a:t>
            </a:r>
            <a:r>
              <a:rPr lang="en-IN" sz="1800" b="0" i="0" u="none" strike="noStrike" dirty="0">
                <a:solidFill>
                  <a:srgbClr val="000000"/>
                </a:solidFill>
                <a:effectLst/>
                <a:latin typeface="Times New Roman" panose="02020603050405020304" pitchFamily="18" charset="0"/>
              </a:rPr>
              <a:t>, H. P. (2020). Personal protective equipment (PPE) for both </a:t>
            </a:r>
            <a:r>
              <a:rPr lang="en-IN" sz="1800" b="0" i="0" u="none" strike="noStrike" dirty="0" err="1">
                <a:solidFill>
                  <a:srgbClr val="000000"/>
                </a:solidFill>
                <a:effectLst/>
                <a:latin typeface="Times New Roman" panose="02020603050405020304" pitchFamily="18" charset="0"/>
              </a:rPr>
              <a:t>anesthesiologists</a:t>
            </a:r>
            <a:r>
              <a:rPr lang="en-IN" sz="1800" b="0" i="0" u="none" strike="noStrike" dirty="0">
                <a:solidFill>
                  <a:srgbClr val="000000"/>
                </a:solidFill>
                <a:effectLst/>
                <a:latin typeface="Times New Roman" panose="02020603050405020304" pitchFamily="18" charset="0"/>
              </a:rPr>
              <a:t> and other airway managers: principles and practice during the COVID-19 pandemic. </a:t>
            </a:r>
            <a:r>
              <a:rPr lang="en-IN" sz="1800" b="0" i="1" u="none" strike="noStrike" dirty="0">
                <a:solidFill>
                  <a:srgbClr val="000000"/>
                </a:solidFill>
                <a:effectLst/>
                <a:latin typeface="Times New Roman" panose="02020603050405020304" pitchFamily="18" charset="0"/>
              </a:rPr>
              <a:t>Canadian journal of anaesthesia</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67</a:t>
            </a:r>
            <a:r>
              <a:rPr lang="en-IN" sz="1800" b="0" i="0" u="none" strike="noStrike" dirty="0">
                <a:solidFill>
                  <a:srgbClr val="000000"/>
                </a:solidFill>
                <a:effectLst/>
                <a:latin typeface="Times New Roman" panose="02020603050405020304" pitchFamily="18" charset="0"/>
              </a:rPr>
              <a:t>(8), 1005.</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SIAW, G.A., (2018). HEALTH HAZARDS AND WORKING CONDITIONS ON THE SAFETY OF HOUSEKEEPING STAFF IN BUDGET HOTELS IN EASTERN REGION OF GHANA. PhD diss., KENYATTA UNIVERSITY.</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Tantra, R., (2019). Health and Safety. In A Survival Guide for Research Scientists (pp. 35-47). Springer, Cham</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Strength, M., (2021). HEALTH AND SAFETY POLICY. Policy, (p1/16).</a:t>
            </a:r>
            <a:endParaRPr lang="en-IN" b="0" dirty="0">
              <a:effectLst/>
            </a:endParaRPr>
          </a:p>
          <a:p>
            <a:pPr algn="just" rtl="0">
              <a:spcBef>
                <a:spcPts val="0"/>
              </a:spcBef>
              <a:spcAft>
                <a:spcPts val="0"/>
              </a:spcAft>
            </a:pPr>
            <a:r>
              <a:rPr lang="en-IN" sz="1800" b="0" i="0" u="none" strike="noStrike" dirty="0" err="1">
                <a:solidFill>
                  <a:srgbClr val="000000"/>
                </a:solidFill>
                <a:effectLst/>
                <a:latin typeface="Times New Roman" panose="02020603050405020304" pitchFamily="18" charset="0"/>
              </a:rPr>
              <a:t>Khaqiiqudin</a:t>
            </a:r>
            <a:r>
              <a:rPr lang="en-IN" sz="1800" b="0" i="0" u="none" strike="noStrike" dirty="0">
                <a:solidFill>
                  <a:srgbClr val="000000"/>
                </a:solidFill>
                <a:effectLst/>
                <a:latin typeface="Times New Roman" panose="02020603050405020304" pitchFamily="18" charset="0"/>
              </a:rPr>
              <a:t>, M. G., Wahyuni, I., and Kurniawan, B. (2019). CORRELATON OF EMPLOYEE CHARACTERISTICS, HOUSEKEEPING, AVAILABILITY AND USE OF PERSONAL PROTECTIVE EQUIPMENT TOWARDS MINOR INJURY (Study of Apartment X Construction Project, Semarang City). </a:t>
            </a:r>
            <a:r>
              <a:rPr lang="en-IN" sz="1800" b="0" i="1" u="none" strike="noStrike" dirty="0">
                <a:solidFill>
                  <a:srgbClr val="000000"/>
                </a:solidFill>
                <a:effectLst/>
                <a:latin typeface="Times New Roman" panose="02020603050405020304" pitchFamily="18" charset="0"/>
              </a:rPr>
              <a:t>Jurnal Kesehatan Masyarakat</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7</a:t>
            </a:r>
            <a:r>
              <a:rPr lang="en-IN" sz="1800" b="0" i="0" u="none" strike="noStrike" dirty="0">
                <a:solidFill>
                  <a:srgbClr val="000000"/>
                </a:solidFill>
                <a:effectLst/>
                <a:latin typeface="Times New Roman" panose="02020603050405020304" pitchFamily="18" charset="0"/>
              </a:rPr>
              <a:t>(4), 239-245.</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Premier Inn (2024) </a:t>
            </a:r>
            <a:r>
              <a:rPr lang="en-IN" sz="1800" b="0" i="1" u="none" strike="noStrike" dirty="0">
                <a:solidFill>
                  <a:srgbClr val="000000"/>
                </a:solidFill>
                <a:effectLst/>
                <a:latin typeface="Times New Roman" panose="02020603050405020304" pitchFamily="18" charset="0"/>
              </a:rPr>
              <a:t>Bed &amp; Bedding Products by Premier Inn at home</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Premier Inn at home</a:t>
            </a:r>
            <a:r>
              <a:rPr lang="en-IN" sz="1800" b="0" i="0" u="none" strike="noStrike" dirty="0">
                <a:solidFill>
                  <a:srgbClr val="000000"/>
                </a:solidFill>
                <a:effectLst/>
                <a:latin typeface="Times New Roman" panose="02020603050405020304" pitchFamily="18" charset="0"/>
              </a:rPr>
              <a:t>. Available at: https://www.premierinnathome.com/ (Accessed: 16 February 2024). </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Suga, R. (2021). </a:t>
            </a:r>
            <a:r>
              <a:rPr lang="en-IN" sz="1800" b="0" i="1" u="none" strike="noStrike" dirty="0">
                <a:solidFill>
                  <a:srgbClr val="000000"/>
                </a:solidFill>
                <a:effectLst/>
                <a:latin typeface="Times New Roman" panose="02020603050405020304" pitchFamily="18" charset="0"/>
              </a:rPr>
              <a:t>Space efficiency in hotel development</a:t>
            </a:r>
            <a:r>
              <a:rPr lang="en-IN" sz="1800" b="0" i="0" u="none" strike="noStrike" dirty="0">
                <a:solidFill>
                  <a:srgbClr val="000000"/>
                </a:solidFill>
                <a:effectLst/>
                <a:latin typeface="Times New Roman" panose="02020603050405020304" pitchFamily="18" charset="0"/>
              </a:rPr>
              <a:t> (Doctoral dissertation, Business Administration with a Specialization in Real Estate Management and Development, MODUL University Vienna).</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Hodson, L., Eastlake, A., and </a:t>
            </a:r>
            <a:r>
              <a:rPr lang="en-IN" sz="1800" b="0" i="0" u="none" strike="noStrike" dirty="0" err="1">
                <a:solidFill>
                  <a:srgbClr val="000000"/>
                </a:solidFill>
                <a:effectLst/>
                <a:latin typeface="Times New Roman" panose="02020603050405020304" pitchFamily="18" charset="0"/>
              </a:rPr>
              <a:t>Herbers</a:t>
            </a:r>
            <a:r>
              <a:rPr lang="en-IN" sz="1800" b="0" i="0" u="none" strike="noStrike" dirty="0">
                <a:solidFill>
                  <a:srgbClr val="000000"/>
                </a:solidFill>
                <a:effectLst/>
                <a:latin typeface="Times New Roman" panose="02020603050405020304" pitchFamily="18" charset="0"/>
              </a:rPr>
              <a:t>, R. (2019). An evaluation of engineered nanomaterial safety data sheets for safety and health information post implementation of the revised hazard communication standard. </a:t>
            </a:r>
            <a:r>
              <a:rPr lang="en-IN" sz="1800" b="0" i="1" u="none" strike="noStrike" dirty="0">
                <a:solidFill>
                  <a:srgbClr val="000000"/>
                </a:solidFill>
                <a:effectLst/>
                <a:latin typeface="Times New Roman" panose="02020603050405020304" pitchFamily="18" charset="0"/>
              </a:rPr>
              <a:t>Journal of chemical health &amp; safety</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26</a:t>
            </a:r>
            <a:r>
              <a:rPr lang="en-IN" sz="1800" b="0" i="0" u="none" strike="noStrike" dirty="0">
                <a:solidFill>
                  <a:srgbClr val="000000"/>
                </a:solidFill>
                <a:effectLst/>
                <a:latin typeface="Times New Roman" panose="02020603050405020304" pitchFamily="18" charset="0"/>
              </a:rPr>
              <a:t>(2), 12-18.</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Forster, N. (2017). Expatriates and the impact of cross-cultural training. In </a:t>
            </a:r>
            <a:r>
              <a:rPr lang="en-IN" sz="1800" b="0" i="1" u="none" strike="noStrike" dirty="0">
                <a:solidFill>
                  <a:srgbClr val="000000"/>
                </a:solidFill>
                <a:effectLst/>
                <a:latin typeface="Times New Roman" panose="02020603050405020304" pitchFamily="18" charset="0"/>
              </a:rPr>
              <a:t>International Human Resource Management</a:t>
            </a:r>
            <a:r>
              <a:rPr lang="en-IN" sz="1800" b="0" i="0" u="none" strike="noStrike" dirty="0">
                <a:solidFill>
                  <a:srgbClr val="000000"/>
                </a:solidFill>
                <a:effectLst/>
                <a:latin typeface="Times New Roman" panose="02020603050405020304" pitchFamily="18" charset="0"/>
              </a:rPr>
              <a:t> (pp. 83-98). Routledge.</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Verma, P., Singh, M., and Aggarwal, N. (2022). Examination of Hotel Management Aspirants' Perspectives Towards A Career in the Technologically Inclined Hospitality Sector-Special Reference to the Housekeeping Industry. </a:t>
            </a:r>
            <a:r>
              <a:rPr lang="en-IN" sz="1800" b="0" i="1" u="none" strike="noStrike" dirty="0" err="1">
                <a:solidFill>
                  <a:srgbClr val="000000"/>
                </a:solidFill>
                <a:effectLst/>
                <a:latin typeface="Times New Roman" panose="02020603050405020304" pitchFamily="18" charset="0"/>
              </a:rPr>
              <a:t>Webology</a:t>
            </a:r>
            <a:r>
              <a:rPr lang="en-IN" sz="1800" b="0" i="0" u="none" strike="noStrike" dirty="0">
                <a:solidFill>
                  <a:srgbClr val="000000"/>
                </a:solidFill>
                <a:effectLst/>
                <a:latin typeface="Times New Roman" panose="02020603050405020304" pitchFamily="18" charset="0"/>
              </a:rPr>
              <a:t>, </a:t>
            </a:r>
            <a:r>
              <a:rPr lang="en-IN" sz="1800" b="0" i="1" u="none" strike="noStrike" dirty="0">
                <a:solidFill>
                  <a:srgbClr val="000000"/>
                </a:solidFill>
                <a:effectLst/>
                <a:latin typeface="Times New Roman" panose="02020603050405020304" pitchFamily="18" charset="0"/>
              </a:rPr>
              <a:t>19</a:t>
            </a:r>
            <a:r>
              <a:rPr lang="en-IN" sz="1800" b="0" i="0" u="none" strike="noStrike" dirty="0">
                <a:solidFill>
                  <a:srgbClr val="000000"/>
                </a:solidFill>
                <a:effectLst/>
                <a:latin typeface="Times New Roman" panose="02020603050405020304" pitchFamily="18" charset="0"/>
              </a:rPr>
              <a:t>(1), 2279-2293.</a:t>
            </a:r>
            <a:endParaRPr lang="en-IN" b="0" dirty="0">
              <a:effectLst/>
            </a:endParaRPr>
          </a:p>
          <a:p>
            <a:pPr algn="just" rtl="0">
              <a:spcBef>
                <a:spcPts val="0"/>
              </a:spcBef>
              <a:spcAft>
                <a:spcPts val="0"/>
              </a:spcAft>
            </a:pPr>
            <a:r>
              <a:rPr lang="en-IN" sz="1800" b="0" i="0" u="none" strike="noStrike" dirty="0">
                <a:solidFill>
                  <a:srgbClr val="000000"/>
                </a:solidFill>
                <a:effectLst/>
                <a:latin typeface="Times New Roman" panose="02020603050405020304" pitchFamily="18" charset="0"/>
              </a:rPr>
              <a:t>Tombs, S., and Whyte, D. (2017). Worker health and safety. In </a:t>
            </a:r>
            <a:r>
              <a:rPr lang="en-IN" sz="1800" b="0" i="1" u="none" strike="noStrike" dirty="0">
                <a:solidFill>
                  <a:srgbClr val="000000"/>
                </a:solidFill>
                <a:effectLst/>
                <a:latin typeface="Times New Roman" panose="02020603050405020304" pitchFamily="18" charset="0"/>
              </a:rPr>
              <a:t>Oxford Research </a:t>
            </a:r>
            <a:r>
              <a:rPr lang="en-IN" sz="1800" b="0" i="1" u="none" strike="noStrike" dirty="0" err="1">
                <a:solidFill>
                  <a:srgbClr val="000000"/>
                </a:solidFill>
                <a:effectLst/>
                <a:latin typeface="Times New Roman" panose="02020603050405020304" pitchFamily="18" charset="0"/>
              </a:rPr>
              <a:t>Encyclopedia</a:t>
            </a:r>
            <a:r>
              <a:rPr lang="en-IN" sz="1800" b="0" i="1" u="none" strike="noStrike" dirty="0">
                <a:solidFill>
                  <a:srgbClr val="000000"/>
                </a:solidFill>
                <a:effectLst/>
                <a:latin typeface="Times New Roman" panose="02020603050405020304" pitchFamily="18" charset="0"/>
              </a:rPr>
              <a:t> of Criminology and Criminal Justice</a:t>
            </a:r>
            <a:r>
              <a:rPr lang="en-IN" sz="1800" b="0" i="0" u="none" strike="noStrike" dirty="0">
                <a:solidFill>
                  <a:srgbClr val="000000"/>
                </a:solidFill>
                <a:effectLst/>
                <a:latin typeface="Times New Roman" panose="02020603050405020304" pitchFamily="18" charset="0"/>
              </a:rPr>
              <a:t>.</a:t>
            </a:r>
            <a:endParaRPr lang="en-IN" b="0" dirty="0">
              <a:effectLst/>
            </a:endParaRPr>
          </a:p>
          <a:p>
            <a:br>
              <a:rPr lang="en-IN" dirty="0"/>
            </a:br>
            <a:endParaRPr lang="en-IN" dirty="0"/>
          </a:p>
        </p:txBody>
      </p:sp>
      <p:sp>
        <p:nvSpPr>
          <p:cNvPr id="4" name="Slide Number Placeholder 3"/>
          <p:cNvSpPr>
            <a:spLocks noGrp="1"/>
          </p:cNvSpPr>
          <p:nvPr>
            <p:ph type="sldNum" sz="quarter" idx="5"/>
          </p:nvPr>
        </p:nvSpPr>
        <p:spPr/>
        <p:txBody>
          <a:bodyPr/>
          <a:lstStyle/>
          <a:p>
            <a:fld id="{3E1CB19C-1C95-4C0A-A7C0-4EB1014012AA}" type="slidenum">
              <a:rPr lang="en-IN" smtClean="0"/>
              <a:t>10</a:t>
            </a:fld>
            <a:endParaRPr lang="en-IN"/>
          </a:p>
        </p:txBody>
      </p:sp>
    </p:spTree>
    <p:extLst>
      <p:ext uri="{BB962C8B-B14F-4D97-AF65-F5344CB8AC3E}">
        <p14:creationId xmlns:p14="http://schemas.microsoft.com/office/powerpoint/2010/main" val="8919843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1A4F6-848D-BC71-4A26-CCD5DFB4D0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2D7D1C9-E610-D2AE-76EC-C741B62D4A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2C1E02F6-946B-B26A-374C-D04B4FA694E8}"/>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C1C93B4D-D0E2-016A-541A-1C690AFC240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B2EE24A-1B94-9B93-657B-7FD41A3098CE}"/>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585438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A1C43-8CAB-3FC2-DE62-69AD973790D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945975-4C31-4B2B-6FE4-D69C6EBAE2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F97CF1F-3AD9-9B13-9AB7-F72CCA6DAF26}"/>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C08954F1-4356-FF30-02CD-83676AFB28FA}"/>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0F269F8-B6C7-5881-AFC6-87D19C0D1ABC}"/>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754073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2494D-0924-A9CC-0942-BB700FFCA12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84DA8BC4-D565-D5D6-0E24-E24B548BC5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6593AA-87B0-1C9E-C71B-98E220CECE49}"/>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7DC9028F-525E-16FC-5789-9FEF49E3A78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B1E05B9-AC61-C976-3315-6454D35A9A6F}"/>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4036414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1BB86-A849-D4DD-821C-4D6BB4077CF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20786683-D8C4-6AC4-9DF4-EAC62E4F02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63EDA56B-6439-3412-C0B2-76CACF0293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D9E4448-D46A-2EBB-6CB7-B30A61164B5A}"/>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6" name="Footer Placeholder 5">
            <a:extLst>
              <a:ext uri="{FF2B5EF4-FFF2-40B4-BE49-F238E27FC236}">
                <a16:creationId xmlns:a16="http://schemas.microsoft.com/office/drawing/2014/main" id="{B6C1BEF0-3145-A5B4-F78B-CF23417995D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AD91CB6-38CF-F967-90F4-A7AEB7239696}"/>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1996711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B532-CE02-6B22-E7B6-0F9800A21116}"/>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9D74C10-DE11-67B2-D35A-4DBE752D2C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600FFC-5208-9143-6366-F19FCB69C38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7555BCE-7191-18ED-72F1-C37C401423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64F5720-7C3F-9EC8-1D14-E6F5F14316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F3309BCC-94BD-15AF-7053-AE0D84FA5998}"/>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8" name="Footer Placeholder 7">
            <a:extLst>
              <a:ext uri="{FF2B5EF4-FFF2-40B4-BE49-F238E27FC236}">
                <a16:creationId xmlns:a16="http://schemas.microsoft.com/office/drawing/2014/main" id="{B0286D30-2CCB-AA7D-9AFF-D02812460C8D}"/>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BD522D0C-7C3D-E8A3-D313-96A2D8F3F4BD}"/>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847953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6DA7A-22DC-8CDF-89A1-B74BB10334B3}"/>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1B7793C-5AED-68DF-EA73-F18C11139D91}"/>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4" name="Footer Placeholder 3">
            <a:extLst>
              <a:ext uri="{FF2B5EF4-FFF2-40B4-BE49-F238E27FC236}">
                <a16:creationId xmlns:a16="http://schemas.microsoft.com/office/drawing/2014/main" id="{5F3BEAEA-E8DB-E4DC-D1CB-C06931986524}"/>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4D9B3900-1135-F8C2-F616-F016942AFA3E}"/>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514683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1F426A-9E87-D358-0A77-8628CF5CF0FE}"/>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3" name="Footer Placeholder 2">
            <a:extLst>
              <a:ext uri="{FF2B5EF4-FFF2-40B4-BE49-F238E27FC236}">
                <a16:creationId xmlns:a16="http://schemas.microsoft.com/office/drawing/2014/main" id="{9034F823-8B2C-36D9-E33F-E6A2837831D2}"/>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9AA75D9-C528-EBD2-68A0-535842DA7CF7}"/>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4839804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826BB-C4A1-70BB-2EB2-A8F7421F05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B2F3167-769E-EE96-7AE0-7417D7CB2E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C3AACFCC-A843-E66F-4A70-CF6E04B194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A7A734-4025-7412-4404-A18D7092DBEB}"/>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6" name="Footer Placeholder 5">
            <a:extLst>
              <a:ext uri="{FF2B5EF4-FFF2-40B4-BE49-F238E27FC236}">
                <a16:creationId xmlns:a16="http://schemas.microsoft.com/office/drawing/2014/main" id="{4E0A33D7-09A5-3689-FB1C-B87FA2C4A24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1CA653D-53D9-04D3-B220-4712D456B753}"/>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598038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24409-7FB7-83A1-6319-B08EB540F3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9C0AD9D-73AF-57B3-4462-DFE58E11995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70053344-32C5-C365-AD8C-7165CF8EE9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48368C-4775-97B6-1354-3159FC8245F8}"/>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6" name="Footer Placeholder 5">
            <a:extLst>
              <a:ext uri="{FF2B5EF4-FFF2-40B4-BE49-F238E27FC236}">
                <a16:creationId xmlns:a16="http://schemas.microsoft.com/office/drawing/2014/main" id="{40BCD5FF-140C-70A9-4F5C-A845B5C02AB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E0CFE7F-FC11-33C1-45A6-5D563F18D318}"/>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37983329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44625-B8C7-861E-D044-054A9D5877B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F36BE4D7-6E5E-2C85-5310-566D196FC72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271865D-54C9-341B-17D8-988B3EF963FC}"/>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1B28D8CA-707F-98CF-1503-0527EA0C2A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25C697D-4CDC-DDA6-6EB8-7FC3AA64B1EE}"/>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19389461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5F3B96-ABC1-7C2B-E0DE-8CA712F65E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03E18D6-09B5-788E-DDB3-C5EE49DD06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BC1190-4F92-CF6B-46CF-7DA9B2DA2CB3}"/>
              </a:ext>
            </a:extLst>
          </p:cNvPr>
          <p:cNvSpPr>
            <a:spLocks noGrp="1"/>
          </p:cNvSpPr>
          <p:nvPr>
            <p:ph type="dt" sz="half" idx="10"/>
          </p:nvPr>
        </p:nvSpPr>
        <p:spPr/>
        <p:txBody>
          <a:body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7655F8AA-6F13-7D6E-4974-C53C864B09B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A87818E-1714-632F-CAC0-A9497B7EA6F7}"/>
              </a:ext>
            </a:extLst>
          </p:cNvPr>
          <p:cNvSpPr>
            <a:spLocks noGrp="1"/>
          </p:cNvSpPr>
          <p:nvPr>
            <p:ph type="sldNum" sz="quarter" idx="12"/>
          </p:nvPr>
        </p:nvSpPr>
        <p:spPr/>
        <p:txBody>
          <a:bodyPr/>
          <a:lstStyle/>
          <a:p>
            <a:fld id="{5B5C9C06-2CBB-4744-81D0-2914677A7DCA}" type="slidenum">
              <a:rPr lang="en-IN" smtClean="0"/>
              <a:t>‹#›</a:t>
            </a:fld>
            <a:endParaRPr lang="en-IN"/>
          </a:p>
        </p:txBody>
      </p:sp>
    </p:spTree>
    <p:extLst>
      <p:ext uri="{BB962C8B-B14F-4D97-AF65-F5344CB8AC3E}">
        <p14:creationId xmlns:p14="http://schemas.microsoft.com/office/powerpoint/2010/main" val="5314285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302153-7349-77CB-088E-B74C8E9F731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26ED1DFF-9DD6-D04F-FA20-38E2FF9DB2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F621756-F8CE-57FA-6D33-0B09E67F71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9C84F2-3387-464D-9185-5F78675588CE}" type="datetimeFigureOut">
              <a:rPr lang="en-IN" smtClean="0"/>
              <a:t>16-02-2024</a:t>
            </a:fld>
            <a:endParaRPr lang="en-IN"/>
          </a:p>
        </p:txBody>
      </p:sp>
      <p:sp>
        <p:nvSpPr>
          <p:cNvPr id="5" name="Footer Placeholder 4">
            <a:extLst>
              <a:ext uri="{FF2B5EF4-FFF2-40B4-BE49-F238E27FC236}">
                <a16:creationId xmlns:a16="http://schemas.microsoft.com/office/drawing/2014/main" id="{70CCAA96-3440-B0BC-8EC2-87D533519A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2B2BBC4-027D-5225-9370-CB142F627D1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5C9C06-2CBB-4744-81D0-2914677A7DCA}" type="slidenum">
              <a:rPr lang="en-IN" smtClean="0"/>
              <a:t>‹#›</a:t>
            </a:fld>
            <a:endParaRPr lang="en-IN"/>
          </a:p>
        </p:txBody>
      </p:sp>
    </p:spTree>
    <p:extLst>
      <p:ext uri="{BB962C8B-B14F-4D97-AF65-F5344CB8AC3E}">
        <p14:creationId xmlns:p14="http://schemas.microsoft.com/office/powerpoint/2010/main" val="579189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8">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D2BE8F-D3E2-7CB2-3D4B-F8F12ED867DE}"/>
              </a:ext>
            </a:extLst>
          </p:cNvPr>
          <p:cNvSpPr>
            <a:spLocks noGrp="1"/>
          </p:cNvSpPr>
          <p:nvPr>
            <p:ph type="ctrTitle"/>
          </p:nvPr>
        </p:nvSpPr>
        <p:spPr>
          <a:xfrm>
            <a:off x="2555631" y="1441938"/>
            <a:ext cx="7080738" cy="3974124"/>
          </a:xfrm>
        </p:spPr>
        <p:txBody>
          <a:bodyPr vert="horz" lIns="91440" tIns="45720" rIns="91440" bIns="45720" rtlCol="0" anchor="ctr">
            <a:normAutofit/>
          </a:bodyPr>
          <a:lstStyle/>
          <a:p>
            <a:r>
              <a:rPr lang="en-US" sz="5400" b="1">
                <a:solidFill>
                  <a:schemeClr val="bg1">
                    <a:lumMod val="95000"/>
                    <a:lumOff val="5000"/>
                  </a:schemeClr>
                </a:solidFill>
              </a:rPr>
              <a:t>Hotel Placement – Operating Hotel Facilities</a:t>
            </a:r>
          </a:p>
        </p:txBody>
      </p:sp>
    </p:spTree>
    <p:extLst>
      <p:ext uri="{BB962C8B-B14F-4D97-AF65-F5344CB8AC3E}">
        <p14:creationId xmlns:p14="http://schemas.microsoft.com/office/powerpoint/2010/main" val="337489431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543C2-A379-6486-1796-09E7D6AEC2F8}"/>
              </a:ext>
            </a:extLst>
          </p:cNvPr>
          <p:cNvSpPr>
            <a:spLocks noGrp="1"/>
          </p:cNvSpPr>
          <p:nvPr>
            <p:ph type="title"/>
          </p:nvPr>
        </p:nvSpPr>
        <p:spPr>
          <a:xfrm>
            <a:off x="838200" y="365126"/>
            <a:ext cx="10515600" cy="810532"/>
          </a:xfrm>
        </p:spPr>
        <p:txBody>
          <a:bodyPr>
            <a:normAutofit/>
          </a:bodyPr>
          <a:lstStyle/>
          <a:p>
            <a:pPr algn="ctr"/>
            <a:r>
              <a:rPr lang="en-US" sz="3600" b="1" dirty="0">
                <a:latin typeface="Times New Roman" panose="02020603050405020304" pitchFamily="18" charset="0"/>
                <a:cs typeface="Times New Roman" panose="02020603050405020304" pitchFamily="18" charset="0"/>
              </a:rPr>
              <a:t>CONTENTS</a:t>
            </a:r>
          </a:p>
        </p:txBody>
      </p:sp>
      <p:graphicFrame>
        <p:nvGraphicFramePr>
          <p:cNvPr id="4" name="Diagram 3">
            <a:extLst>
              <a:ext uri="{FF2B5EF4-FFF2-40B4-BE49-F238E27FC236}">
                <a16:creationId xmlns:a16="http://schemas.microsoft.com/office/drawing/2014/main" id="{767738EC-0AF3-9F5B-2832-7692307BEC80}"/>
              </a:ext>
            </a:extLst>
          </p:cNvPr>
          <p:cNvGraphicFramePr/>
          <p:nvPr>
            <p:extLst>
              <p:ext uri="{D42A27DB-BD31-4B8C-83A1-F6EECF244321}">
                <p14:modId xmlns:p14="http://schemas.microsoft.com/office/powerpoint/2010/main" val="364686378"/>
              </p:ext>
            </p:extLst>
          </p:nvPr>
        </p:nvGraphicFramePr>
        <p:xfrm>
          <a:off x="838200" y="1175658"/>
          <a:ext cx="10515600" cy="4586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71540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B75E3EE6-A991-2C2E-6E96-983CB0ED2C71}"/>
              </a:ext>
            </a:extLst>
          </p:cNvPr>
          <p:cNvPicPr>
            <a:picLocks noChangeAspect="1"/>
          </p:cNvPicPr>
          <p:nvPr/>
        </p:nvPicPr>
        <p:blipFill rotWithShape="1">
          <a:blip r:embed="rId3"/>
          <a:srcRect r="3182" b="-1"/>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E9189D3-2178-F9F4-F41B-5893F9166C8E}"/>
              </a:ext>
            </a:extLst>
          </p:cNvPr>
          <p:cNvSpPr>
            <a:spLocks noGrp="1"/>
          </p:cNvSpPr>
          <p:nvPr>
            <p:ph type="title"/>
          </p:nvPr>
        </p:nvSpPr>
        <p:spPr>
          <a:xfrm>
            <a:off x="8046720" y="1045597"/>
            <a:ext cx="3633746" cy="1588422"/>
          </a:xfrm>
        </p:spPr>
        <p:txBody>
          <a:bodyPr anchor="b">
            <a:normAutofit/>
          </a:bodyPr>
          <a:lstStyle/>
          <a:p>
            <a:r>
              <a:rPr lang="en-IN" sz="3600" dirty="0"/>
              <a:t>Introduction</a:t>
            </a:r>
          </a:p>
        </p:txBody>
      </p:sp>
      <p:sp>
        <p:nvSpPr>
          <p:cNvPr id="3" name="Content Placeholder 2">
            <a:extLst>
              <a:ext uri="{FF2B5EF4-FFF2-40B4-BE49-F238E27FC236}">
                <a16:creationId xmlns:a16="http://schemas.microsoft.com/office/drawing/2014/main" id="{FE0FB9EF-C4BF-7814-63D2-3E584664A60A}"/>
              </a:ext>
            </a:extLst>
          </p:cNvPr>
          <p:cNvSpPr>
            <a:spLocks noGrp="1"/>
          </p:cNvSpPr>
          <p:nvPr>
            <p:ph idx="1"/>
          </p:nvPr>
        </p:nvSpPr>
        <p:spPr>
          <a:xfrm>
            <a:off x="8046719" y="2722729"/>
            <a:ext cx="3633747" cy="2700062"/>
          </a:xfrm>
        </p:spPr>
        <p:txBody>
          <a:bodyPr>
            <a:normAutofit/>
          </a:bodyPr>
          <a:lstStyle/>
          <a:p>
            <a:r>
              <a:rPr lang="en-IN" sz="1400" b="0" i="0" u="none" strike="noStrike">
                <a:effectLst/>
                <a:latin typeface="Times New Roman" panose="02020603050405020304" pitchFamily="18" charset="0"/>
              </a:rPr>
              <a:t>Creating housekeeping teams that consistently exceed client expectations in terms of service quality is a challenge for the hospitality industry. </a:t>
            </a:r>
          </a:p>
          <a:p>
            <a:r>
              <a:rPr lang="en-IN" sz="1400" b="0" i="0" u="none" strike="noStrike">
                <a:effectLst/>
                <a:latin typeface="Times New Roman" panose="02020603050405020304" pitchFamily="18" charset="0"/>
              </a:rPr>
              <a:t>The most important department at Premier Inn is the cleaning and floor maintenance personnel. </a:t>
            </a:r>
          </a:p>
          <a:p>
            <a:r>
              <a:rPr lang="en-IN" sz="1400" b="0" i="0" u="none" strike="noStrike">
                <a:effectLst/>
                <a:latin typeface="Times New Roman" panose="02020603050405020304" pitchFamily="18" charset="0"/>
              </a:rPr>
              <a:t>As a result, Hotel Premier Inn's management has chosen to provide the cleaning staff with a great deal of autonomy and assistance.</a:t>
            </a:r>
            <a:endParaRPr lang="en-IN" sz="1400"/>
          </a:p>
        </p:txBody>
      </p:sp>
    </p:spTree>
    <p:extLst>
      <p:ext uri="{BB962C8B-B14F-4D97-AF65-F5344CB8AC3E}">
        <p14:creationId xmlns:p14="http://schemas.microsoft.com/office/powerpoint/2010/main" val="95101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92CA8-68C4-2456-CAB0-3552FCB2B351}"/>
              </a:ext>
            </a:extLst>
          </p:cNvPr>
          <p:cNvSpPr>
            <a:spLocks noGrp="1"/>
          </p:cNvSpPr>
          <p:nvPr>
            <p:ph type="title"/>
          </p:nvPr>
        </p:nvSpPr>
        <p:spPr>
          <a:xfrm>
            <a:off x="481013" y="3752849"/>
            <a:ext cx="3290887" cy="2452687"/>
          </a:xfrm>
        </p:spPr>
        <p:txBody>
          <a:bodyPr anchor="ctr">
            <a:normAutofit/>
          </a:bodyPr>
          <a:lstStyle/>
          <a:p>
            <a:pPr rtl="0">
              <a:spcBef>
                <a:spcPts val="0"/>
              </a:spcBef>
              <a:spcAft>
                <a:spcPts val="0"/>
              </a:spcAft>
            </a:pPr>
            <a:br>
              <a:rPr lang="en-IN" sz="2300" b="1" i="0" u="none" strike="noStrike" dirty="0">
                <a:effectLst/>
                <a:latin typeface="Times New Roman" panose="02020603050405020304" pitchFamily="18" charset="0"/>
              </a:rPr>
            </a:br>
            <a:br>
              <a:rPr lang="en-IN" sz="2300" b="1" i="0" u="none" strike="noStrike" dirty="0">
                <a:effectLst/>
                <a:latin typeface="Times New Roman" panose="02020603050405020304" pitchFamily="18" charset="0"/>
              </a:rPr>
            </a:br>
            <a:br>
              <a:rPr lang="en-IN" sz="2300" b="1" i="0" u="none" strike="noStrike" dirty="0">
                <a:effectLst/>
                <a:latin typeface="Times New Roman" panose="02020603050405020304" pitchFamily="18" charset="0"/>
              </a:rPr>
            </a:br>
            <a:r>
              <a:rPr lang="en-IN" sz="2300" b="1" i="0" u="none" strike="noStrike" dirty="0">
                <a:effectLst/>
                <a:latin typeface="Times New Roman" panose="02020603050405020304" pitchFamily="18" charset="0"/>
              </a:rPr>
              <a:t>Training activities</a:t>
            </a:r>
            <a:br>
              <a:rPr lang="en-IN" sz="2300" b="0" dirty="0">
                <a:effectLst/>
              </a:rPr>
            </a:br>
            <a:r>
              <a:rPr lang="en-IN" sz="2300" b="1" i="0" u="none" strike="noStrike" dirty="0">
                <a:effectLst/>
                <a:latin typeface="Times New Roman" panose="02020603050405020304" pitchFamily="18" charset="0"/>
              </a:rPr>
              <a:t>Work health and safety</a:t>
            </a:r>
            <a:br>
              <a:rPr lang="en-IN" sz="2300" b="0" dirty="0">
                <a:effectLst/>
              </a:rPr>
            </a:br>
            <a:br>
              <a:rPr lang="en-IN" sz="2300" dirty="0"/>
            </a:br>
            <a:endParaRPr lang="en-IN" sz="2300" dirty="0"/>
          </a:p>
        </p:txBody>
      </p:sp>
      <p:pic>
        <p:nvPicPr>
          <p:cNvPr id="5" name="Picture 4">
            <a:extLst>
              <a:ext uri="{FF2B5EF4-FFF2-40B4-BE49-F238E27FC236}">
                <a16:creationId xmlns:a16="http://schemas.microsoft.com/office/drawing/2014/main" id="{AFAA7DBD-31D6-9B55-CD0E-424EEE848929}"/>
              </a:ext>
            </a:extLst>
          </p:cNvPr>
          <p:cNvPicPr>
            <a:picLocks noChangeAspect="1"/>
          </p:cNvPicPr>
          <p:nvPr/>
        </p:nvPicPr>
        <p:blipFill rotWithShape="1">
          <a:blip r:embed="rId3"/>
          <a:srcRect t="11828" b="3406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B963D240-9FD6-268D-B6DD-C4FCD8861E9B}"/>
              </a:ext>
            </a:extLst>
          </p:cNvPr>
          <p:cNvSpPr>
            <a:spLocks noGrp="1"/>
          </p:cNvSpPr>
          <p:nvPr>
            <p:ph idx="1"/>
          </p:nvPr>
        </p:nvSpPr>
        <p:spPr>
          <a:xfrm>
            <a:off x="4223982" y="3752850"/>
            <a:ext cx="7485413" cy="2452687"/>
          </a:xfrm>
        </p:spPr>
        <p:txBody>
          <a:bodyPr anchor="ctr">
            <a:normAutofit/>
          </a:bodyPr>
          <a:lstStyle/>
          <a:p>
            <a:r>
              <a:rPr lang="en-IN" sz="1800"/>
              <a:t>Guests, employees, and everyone else who enters the property of Hotel Trinity are protected by several laws. </a:t>
            </a:r>
          </a:p>
          <a:p>
            <a:r>
              <a:rPr lang="en-IN" sz="1800"/>
              <a:t>Several rules and regulations are a part of it, such as the Health and Safety at Work Act of 1974, the Workplace Regulations of 1992, etc (Strength, 2021)</a:t>
            </a:r>
          </a:p>
        </p:txBody>
      </p:sp>
    </p:spTree>
    <p:extLst>
      <p:ext uri="{BB962C8B-B14F-4D97-AF65-F5344CB8AC3E}">
        <p14:creationId xmlns:p14="http://schemas.microsoft.com/office/powerpoint/2010/main" val="1154230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in a uniform making a bed&#10;&#10;Description automatically generated">
            <a:extLst>
              <a:ext uri="{FF2B5EF4-FFF2-40B4-BE49-F238E27FC236}">
                <a16:creationId xmlns:a16="http://schemas.microsoft.com/office/drawing/2014/main" id="{B2464E97-2A3A-3ECD-4939-1F80F2C6C399}"/>
              </a:ext>
            </a:extLst>
          </p:cNvPr>
          <p:cNvPicPr>
            <a:picLocks noChangeAspect="1"/>
          </p:cNvPicPr>
          <p:nvPr/>
        </p:nvPicPr>
        <p:blipFill rotWithShape="1">
          <a:blip r:embed="rId3"/>
          <a:srcRect l="29136" r="812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AE325B0-D02C-1725-7DF8-38EEEC35C939}"/>
              </a:ext>
            </a:extLst>
          </p:cNvPr>
          <p:cNvSpPr>
            <a:spLocks noGrp="1"/>
          </p:cNvSpPr>
          <p:nvPr>
            <p:ph type="title"/>
          </p:nvPr>
        </p:nvSpPr>
        <p:spPr>
          <a:xfrm>
            <a:off x="838200" y="365125"/>
            <a:ext cx="3822189" cy="1899912"/>
          </a:xfrm>
        </p:spPr>
        <p:txBody>
          <a:bodyPr>
            <a:normAutofit/>
          </a:bodyPr>
          <a:lstStyle/>
          <a:p>
            <a:pPr rtl="0">
              <a:spcBef>
                <a:spcPts val="0"/>
              </a:spcBef>
              <a:spcAft>
                <a:spcPts val="0"/>
              </a:spcAft>
            </a:pPr>
            <a:r>
              <a:rPr lang="en-IN" sz="3100" b="1" i="0" u="none" strike="noStrike" dirty="0">
                <a:effectLst/>
                <a:latin typeface="Times New Roman" panose="02020603050405020304" pitchFamily="18" charset="0"/>
              </a:rPr>
              <a:t>Property Knowledge</a:t>
            </a:r>
            <a:br>
              <a:rPr lang="en-IN" sz="3100" b="0" dirty="0">
                <a:effectLst/>
              </a:rPr>
            </a:br>
            <a:br>
              <a:rPr lang="en-IN" sz="3100" dirty="0"/>
            </a:br>
            <a:endParaRPr lang="en-IN" sz="3100" dirty="0"/>
          </a:p>
        </p:txBody>
      </p:sp>
      <p:sp>
        <p:nvSpPr>
          <p:cNvPr id="3" name="Content Placeholder 2">
            <a:extLst>
              <a:ext uri="{FF2B5EF4-FFF2-40B4-BE49-F238E27FC236}">
                <a16:creationId xmlns:a16="http://schemas.microsoft.com/office/drawing/2014/main" id="{37425332-E621-2645-5A3C-AABD57878CE1}"/>
              </a:ext>
            </a:extLst>
          </p:cNvPr>
          <p:cNvSpPr>
            <a:spLocks noGrp="1"/>
          </p:cNvSpPr>
          <p:nvPr>
            <p:ph idx="1"/>
          </p:nvPr>
        </p:nvSpPr>
        <p:spPr>
          <a:xfrm>
            <a:off x="838200" y="2434201"/>
            <a:ext cx="3822189" cy="3742762"/>
          </a:xfrm>
        </p:spPr>
        <p:txBody>
          <a:bodyPr>
            <a:normAutofit/>
          </a:bodyPr>
          <a:lstStyle/>
          <a:p>
            <a:r>
              <a:rPr lang="en-IN" sz="2000" b="0" i="0" u="none" strike="noStrike">
                <a:effectLst/>
                <a:latin typeface="Times New Roman" panose="02020603050405020304" pitchFamily="18" charset="0"/>
              </a:rPr>
              <a:t>Details such as room type, bed type, room assignment, familiarity with the many housekeeping sections at Hotel Premier Inn, and so on will be covered. </a:t>
            </a:r>
          </a:p>
          <a:p>
            <a:r>
              <a:rPr lang="en-IN" sz="2000" b="0" i="0" u="none" strike="noStrike">
                <a:effectLst/>
                <a:latin typeface="Times New Roman" panose="02020603050405020304" pitchFamily="18" charset="0"/>
              </a:rPr>
              <a:t>At the Hotel Premier Inn, staff can choose from about 1,500 to 1,600 beds, including sofa beds and couch cum beds (Premier Inn , 2024).</a:t>
            </a:r>
            <a:endParaRPr lang="en-IN" sz="2000"/>
          </a:p>
        </p:txBody>
      </p:sp>
    </p:spTree>
    <p:extLst>
      <p:ext uri="{BB962C8B-B14F-4D97-AF65-F5344CB8AC3E}">
        <p14:creationId xmlns:p14="http://schemas.microsoft.com/office/powerpoint/2010/main" val="1641805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F0188CC-5F7A-3904-6E8E-87813F631D7F}"/>
              </a:ext>
            </a:extLst>
          </p:cNvPr>
          <p:cNvPicPr>
            <a:picLocks noChangeAspect="1"/>
          </p:cNvPicPr>
          <p:nvPr/>
        </p:nvPicPr>
        <p:blipFill rotWithShape="1">
          <a:blip r:embed="rId3"/>
          <a:srcRect l="54" r="6886" b="-1"/>
          <a:stretch/>
        </p:blipFill>
        <p:spPr>
          <a:xfrm>
            <a:off x="1" y="10"/>
            <a:ext cx="9669642" cy="6857990"/>
          </a:xfrm>
          <a:prstGeom prst="rect">
            <a:avLst/>
          </a:prstGeom>
        </p:spPr>
      </p:pic>
      <p:sp>
        <p:nvSpPr>
          <p:cNvPr id="20" name="Rectangle 1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486B47-C214-B43D-1C6C-35F7375FFFDC}"/>
              </a:ext>
            </a:extLst>
          </p:cNvPr>
          <p:cNvSpPr>
            <a:spLocks noGrp="1"/>
          </p:cNvSpPr>
          <p:nvPr>
            <p:ph type="title"/>
          </p:nvPr>
        </p:nvSpPr>
        <p:spPr>
          <a:xfrm>
            <a:off x="7531610" y="365125"/>
            <a:ext cx="3822189" cy="1899912"/>
          </a:xfrm>
        </p:spPr>
        <p:txBody>
          <a:bodyPr>
            <a:normAutofit/>
          </a:bodyPr>
          <a:lstStyle/>
          <a:p>
            <a:pPr rtl="0">
              <a:spcBef>
                <a:spcPts val="0"/>
              </a:spcBef>
              <a:spcAft>
                <a:spcPts val="0"/>
              </a:spcAft>
            </a:pPr>
            <a:r>
              <a:rPr lang="en-IN" sz="3100" b="1" i="0" u="none" strike="noStrike" dirty="0">
                <a:effectLst/>
                <a:latin typeface="Times New Roman" panose="02020603050405020304" pitchFamily="18" charset="0"/>
              </a:rPr>
              <a:t>Cleaning equipment</a:t>
            </a:r>
            <a:br>
              <a:rPr lang="en-IN" sz="3100" b="0" dirty="0">
                <a:effectLst/>
              </a:rPr>
            </a:br>
            <a:br>
              <a:rPr lang="en-IN" sz="3100" dirty="0"/>
            </a:br>
            <a:endParaRPr lang="en-IN" sz="3100" dirty="0"/>
          </a:p>
        </p:txBody>
      </p:sp>
      <p:sp>
        <p:nvSpPr>
          <p:cNvPr id="3" name="Content Placeholder 2">
            <a:extLst>
              <a:ext uri="{FF2B5EF4-FFF2-40B4-BE49-F238E27FC236}">
                <a16:creationId xmlns:a16="http://schemas.microsoft.com/office/drawing/2014/main" id="{7E576DB5-7C57-037E-B110-3A615612DBCD}"/>
              </a:ext>
            </a:extLst>
          </p:cNvPr>
          <p:cNvSpPr>
            <a:spLocks noGrp="1"/>
          </p:cNvSpPr>
          <p:nvPr>
            <p:ph idx="1"/>
          </p:nvPr>
        </p:nvSpPr>
        <p:spPr>
          <a:xfrm>
            <a:off x="7531610" y="2434201"/>
            <a:ext cx="3822189" cy="3742762"/>
          </a:xfrm>
        </p:spPr>
        <p:txBody>
          <a:bodyPr>
            <a:normAutofit/>
          </a:bodyPr>
          <a:lstStyle/>
          <a:p>
            <a:r>
              <a:rPr lang="en-IN" sz="2000" b="0" i="0" u="none" strike="noStrike">
                <a:effectLst/>
                <a:latin typeface="Times New Roman" panose="02020603050405020304" pitchFamily="18" charset="0"/>
              </a:rPr>
              <a:t>Practical examples will be offered to help in understanding the way through which they use various pieces of cleaning equipment, such as vacuum cleaners, floor scrubbers, polishing machines, and steam cleaners. </a:t>
            </a:r>
          </a:p>
          <a:p>
            <a:r>
              <a:rPr lang="en-IN" sz="2000" b="0" i="0" u="none" strike="noStrike">
                <a:effectLst/>
                <a:latin typeface="Times New Roman" panose="02020603050405020304" pitchFamily="18" charset="0"/>
              </a:rPr>
              <a:t>Cleaning floors and upholstery is a breeze with a vacuum cleaner. Restoring the luster of flooring is done with polishing equipment. </a:t>
            </a:r>
            <a:endParaRPr lang="en-IN" sz="2000"/>
          </a:p>
        </p:txBody>
      </p:sp>
    </p:spTree>
    <p:extLst>
      <p:ext uri="{BB962C8B-B14F-4D97-AF65-F5344CB8AC3E}">
        <p14:creationId xmlns:p14="http://schemas.microsoft.com/office/powerpoint/2010/main" val="390258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810D5-EEF8-AB30-EAEB-B8860753AB88}"/>
              </a:ext>
            </a:extLst>
          </p:cNvPr>
          <p:cNvSpPr>
            <a:spLocks noGrp="1"/>
          </p:cNvSpPr>
          <p:nvPr>
            <p:ph type="title"/>
          </p:nvPr>
        </p:nvSpPr>
        <p:spPr>
          <a:xfrm>
            <a:off x="572493" y="238539"/>
            <a:ext cx="11018520" cy="1434415"/>
          </a:xfrm>
        </p:spPr>
        <p:txBody>
          <a:bodyPr anchor="b">
            <a:normAutofit fontScale="90000"/>
          </a:bodyPr>
          <a:lstStyle/>
          <a:p>
            <a:pPr rtl="0">
              <a:spcBef>
                <a:spcPts val="0"/>
              </a:spcBef>
              <a:spcAft>
                <a:spcPts val="0"/>
              </a:spcAft>
            </a:pPr>
            <a:br>
              <a:rPr lang="en-IN" sz="1400" b="1" i="0" u="none" strike="noStrike" dirty="0">
                <a:effectLst/>
                <a:latin typeface="Times New Roman" panose="02020603050405020304" pitchFamily="18" charset="0"/>
              </a:rPr>
            </a:br>
            <a:br>
              <a:rPr lang="en-IN" sz="3200" b="1" i="0" u="none" strike="noStrike" dirty="0">
                <a:effectLst/>
                <a:latin typeface="Times New Roman" panose="02020603050405020304" pitchFamily="18" charset="0"/>
              </a:rPr>
            </a:br>
            <a:r>
              <a:rPr lang="en-IN" sz="3200" b="1" i="0" u="none" strike="noStrike" dirty="0">
                <a:effectLst/>
                <a:latin typeface="Times New Roman" panose="02020603050405020304" pitchFamily="18" charset="0"/>
              </a:rPr>
              <a:t>Consumer Service</a:t>
            </a:r>
            <a:br>
              <a:rPr lang="en-IN" sz="3200" b="0" dirty="0">
                <a:effectLst/>
              </a:rPr>
            </a:br>
            <a:r>
              <a:rPr lang="en-IN" sz="3200" b="1" i="0" u="none" strike="noStrike" dirty="0">
                <a:effectLst/>
                <a:latin typeface="Times New Roman" panose="02020603050405020304" pitchFamily="18" charset="0"/>
              </a:rPr>
              <a:t>Etiquette and Guest Interaction</a:t>
            </a:r>
            <a:br>
              <a:rPr lang="en-IN" sz="3200" b="0" dirty="0">
                <a:effectLst/>
              </a:rPr>
            </a:br>
            <a:br>
              <a:rPr lang="en-IN" sz="1400" dirty="0"/>
            </a:br>
            <a:endParaRPr lang="en-IN" sz="14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B181F0-5EAB-D4C3-2F3B-9818309AF5EC}"/>
              </a:ext>
            </a:extLst>
          </p:cNvPr>
          <p:cNvSpPr>
            <a:spLocks noGrp="1"/>
          </p:cNvSpPr>
          <p:nvPr>
            <p:ph idx="1"/>
          </p:nvPr>
        </p:nvSpPr>
        <p:spPr>
          <a:xfrm>
            <a:off x="572493" y="2071316"/>
            <a:ext cx="6713552" cy="4119172"/>
          </a:xfrm>
        </p:spPr>
        <p:txBody>
          <a:bodyPr anchor="t">
            <a:normAutofit/>
          </a:bodyPr>
          <a:lstStyle/>
          <a:p>
            <a:pPr rtl="0">
              <a:spcBef>
                <a:spcPts val="0"/>
              </a:spcBef>
              <a:spcAft>
                <a:spcPts val="0"/>
              </a:spcAft>
            </a:pPr>
            <a:r>
              <a:rPr lang="en-IN" sz="2200" b="0" i="0" u="none" strike="noStrike">
                <a:effectLst/>
                <a:latin typeface="Times New Roman" panose="02020603050405020304" pitchFamily="18" charset="0"/>
              </a:rPr>
              <a:t>Housekeeping employees must engage with visitors, and their ability to do so politely and with a positive attitude is the key to making their customers happy and satisfied.</a:t>
            </a:r>
            <a:endParaRPr lang="en-IN" sz="2200" b="0">
              <a:effectLst/>
            </a:endParaRPr>
          </a:p>
          <a:p>
            <a:pPr rtl="0">
              <a:spcBef>
                <a:spcPts val="0"/>
              </a:spcBef>
              <a:spcAft>
                <a:spcPts val="0"/>
              </a:spcAft>
            </a:pPr>
            <a:r>
              <a:rPr lang="en-IN" sz="2200" b="0" i="0" u="none" strike="noStrike">
                <a:effectLst/>
                <a:latin typeface="Times New Roman" panose="02020603050405020304" pitchFamily="18" charset="0"/>
              </a:rPr>
              <a:t>Cultural differences, making a good first impression, and proper body language and posture are all topics that employees will cover in training (Forster, 2017). </a:t>
            </a:r>
          </a:p>
          <a:p>
            <a:pPr rtl="0">
              <a:spcBef>
                <a:spcPts val="0"/>
              </a:spcBef>
              <a:spcAft>
                <a:spcPts val="0"/>
              </a:spcAft>
            </a:pPr>
            <a:r>
              <a:rPr lang="en-IN" sz="2200" b="0" i="0" u="none" strike="noStrike">
                <a:effectLst/>
                <a:latin typeface="Times New Roman" panose="02020603050405020304" pitchFamily="18" charset="0"/>
              </a:rPr>
              <a:t>As a result, the cleaning staff will gain self-assurance and improved social skills. </a:t>
            </a:r>
            <a:endParaRPr lang="en-IN" sz="2200" b="0">
              <a:effectLst/>
            </a:endParaRPr>
          </a:p>
          <a:p>
            <a:pPr marL="0" indent="0">
              <a:buNone/>
            </a:pPr>
            <a:br>
              <a:rPr lang="en-IN" sz="2200"/>
            </a:br>
            <a:endParaRPr lang="en-IN" sz="2200"/>
          </a:p>
        </p:txBody>
      </p:sp>
      <p:pic>
        <p:nvPicPr>
          <p:cNvPr id="4" name="Picture 3">
            <a:extLst>
              <a:ext uri="{FF2B5EF4-FFF2-40B4-BE49-F238E27FC236}">
                <a16:creationId xmlns:a16="http://schemas.microsoft.com/office/drawing/2014/main" id="{853C5204-C7DB-DDC4-37EA-2B1AA6E53D91}"/>
              </a:ext>
            </a:extLst>
          </p:cNvPr>
          <p:cNvPicPr>
            <a:picLocks noChangeAspect="1"/>
          </p:cNvPicPr>
          <p:nvPr/>
        </p:nvPicPr>
        <p:blipFill rotWithShape="1">
          <a:blip r:embed="rId3"/>
          <a:srcRect l="7480" r="28499" b="-1"/>
          <a:stretch/>
        </p:blipFill>
        <p:spPr>
          <a:xfrm>
            <a:off x="7675658" y="2093976"/>
            <a:ext cx="3941064" cy="4096512"/>
          </a:xfrm>
          <a:prstGeom prst="rect">
            <a:avLst/>
          </a:prstGeom>
        </p:spPr>
      </p:pic>
    </p:spTree>
    <p:extLst>
      <p:ext uri="{BB962C8B-B14F-4D97-AF65-F5344CB8AC3E}">
        <p14:creationId xmlns:p14="http://schemas.microsoft.com/office/powerpoint/2010/main" val="37356637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3DC1B8-AC16-A056-9095-00DADF581D34}"/>
              </a:ext>
            </a:extLst>
          </p:cNvPr>
          <p:cNvSpPr>
            <a:spLocks noGrp="1"/>
          </p:cNvSpPr>
          <p:nvPr>
            <p:ph type="title"/>
          </p:nvPr>
        </p:nvSpPr>
        <p:spPr>
          <a:xfrm>
            <a:off x="1371597" y="348865"/>
            <a:ext cx="10044023" cy="877729"/>
          </a:xfrm>
        </p:spPr>
        <p:txBody>
          <a:bodyPr anchor="ctr">
            <a:normAutofit fontScale="90000"/>
          </a:bodyPr>
          <a:lstStyle/>
          <a:p>
            <a:pPr rtl="0">
              <a:spcBef>
                <a:spcPts val="0"/>
              </a:spcBef>
              <a:spcAft>
                <a:spcPts val="0"/>
              </a:spcAft>
            </a:pPr>
            <a:br>
              <a:rPr lang="en-IN" sz="1000" b="1" i="0" u="none" strike="noStrike" dirty="0">
                <a:solidFill>
                  <a:srgbClr val="FFFFFF"/>
                </a:solidFill>
                <a:effectLst/>
                <a:latin typeface="Times New Roman" panose="02020603050405020304" pitchFamily="18" charset="0"/>
              </a:rPr>
            </a:br>
            <a:br>
              <a:rPr lang="en-IN" sz="1000" b="1" i="0" u="none" strike="noStrike" dirty="0">
                <a:solidFill>
                  <a:srgbClr val="FFFFFF"/>
                </a:solidFill>
                <a:effectLst/>
                <a:latin typeface="Times New Roman" panose="02020603050405020304" pitchFamily="18" charset="0"/>
              </a:rPr>
            </a:br>
            <a:br>
              <a:rPr lang="en-IN" sz="1000" b="1" i="0" u="none" strike="noStrike" dirty="0">
                <a:solidFill>
                  <a:srgbClr val="FFFFFF"/>
                </a:solidFill>
                <a:effectLst/>
                <a:latin typeface="Times New Roman" panose="02020603050405020304" pitchFamily="18" charset="0"/>
              </a:rPr>
            </a:br>
            <a:r>
              <a:rPr lang="en-IN" sz="3600" b="1" i="0" u="none" strike="noStrike" dirty="0">
                <a:solidFill>
                  <a:srgbClr val="FFFFFF"/>
                </a:solidFill>
                <a:effectLst/>
                <a:latin typeface="Times New Roman" panose="02020603050405020304" pitchFamily="18" charset="0"/>
              </a:rPr>
              <a:t>The daily routine of housekeeping</a:t>
            </a:r>
            <a:br>
              <a:rPr lang="en-IN" sz="3600" b="0" dirty="0">
                <a:solidFill>
                  <a:srgbClr val="FFFFFF"/>
                </a:solidFill>
                <a:effectLst/>
              </a:rPr>
            </a:br>
            <a:br>
              <a:rPr lang="en-IN" sz="3600" dirty="0">
                <a:solidFill>
                  <a:srgbClr val="FFFFFF"/>
                </a:solidFill>
              </a:rPr>
            </a:br>
            <a:endParaRPr lang="en-IN" sz="3600" dirty="0">
              <a:solidFill>
                <a:srgbClr val="FFFFFF"/>
              </a:solidFill>
            </a:endParaRPr>
          </a:p>
        </p:txBody>
      </p:sp>
      <p:graphicFrame>
        <p:nvGraphicFramePr>
          <p:cNvPr id="5" name="Content Placeholder 2">
            <a:extLst>
              <a:ext uri="{FF2B5EF4-FFF2-40B4-BE49-F238E27FC236}">
                <a16:creationId xmlns:a16="http://schemas.microsoft.com/office/drawing/2014/main" id="{81C866D9-480F-0D8E-75B6-64D69D9673EB}"/>
              </a:ext>
            </a:extLst>
          </p:cNvPr>
          <p:cNvGraphicFramePr>
            <a:graphicFrameLocks noGrp="1"/>
          </p:cNvGraphicFramePr>
          <p:nvPr>
            <p:ph idx="1"/>
            <p:extLst>
              <p:ext uri="{D42A27DB-BD31-4B8C-83A1-F6EECF244321}">
                <p14:modId xmlns:p14="http://schemas.microsoft.com/office/powerpoint/2010/main" val="188278201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3065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16CDAA-C1B6-4E92-AB65-F9AA15543088}"/>
              </a:ext>
            </a:extLst>
          </p:cNvPr>
          <p:cNvSpPr>
            <a:spLocks noGrp="1"/>
          </p:cNvSpPr>
          <p:nvPr>
            <p:ph type="title"/>
          </p:nvPr>
        </p:nvSpPr>
        <p:spPr>
          <a:xfrm>
            <a:off x="826396" y="586855"/>
            <a:ext cx="4230100" cy="3387497"/>
          </a:xfrm>
        </p:spPr>
        <p:txBody>
          <a:bodyPr anchor="b">
            <a:normAutofit/>
          </a:bodyPr>
          <a:lstStyle/>
          <a:p>
            <a:pPr algn="r"/>
            <a:r>
              <a:rPr lang="en-IN" sz="4000" b="1" dirty="0">
                <a:solidFill>
                  <a:srgbClr val="FFFFFF"/>
                </a:solidFill>
              </a:rPr>
              <a:t>Conclusion</a:t>
            </a:r>
          </a:p>
        </p:txBody>
      </p:sp>
      <p:sp>
        <p:nvSpPr>
          <p:cNvPr id="3" name="Content Placeholder 2">
            <a:extLst>
              <a:ext uri="{FF2B5EF4-FFF2-40B4-BE49-F238E27FC236}">
                <a16:creationId xmlns:a16="http://schemas.microsoft.com/office/drawing/2014/main" id="{5E0A4352-0A4A-E654-13BD-A643EA654904}"/>
              </a:ext>
            </a:extLst>
          </p:cNvPr>
          <p:cNvSpPr>
            <a:spLocks noGrp="1"/>
          </p:cNvSpPr>
          <p:nvPr>
            <p:ph idx="1"/>
          </p:nvPr>
        </p:nvSpPr>
        <p:spPr>
          <a:xfrm>
            <a:off x="6503158" y="649480"/>
            <a:ext cx="4862447" cy="5546047"/>
          </a:xfrm>
        </p:spPr>
        <p:txBody>
          <a:bodyPr anchor="ctr">
            <a:normAutofit/>
          </a:bodyPr>
          <a:lstStyle/>
          <a:p>
            <a:r>
              <a:rPr lang="en-IN" sz="2000" b="0" i="0" u="none" strike="noStrike">
                <a:effectLst/>
                <a:latin typeface="Times New Roman" panose="02020603050405020304" pitchFamily="18" charset="0"/>
              </a:rPr>
              <a:t>Care for housekeeping and other employees shall be provided "as far as is reasonably practicable" by the management team of Hotel Premier Inn by the Health and Safety Regulation Act of 1974.</a:t>
            </a:r>
            <a:endParaRPr lang="en-IN" sz="2000"/>
          </a:p>
        </p:txBody>
      </p:sp>
    </p:spTree>
    <p:extLst>
      <p:ext uri="{BB962C8B-B14F-4D97-AF65-F5344CB8AC3E}">
        <p14:creationId xmlns:p14="http://schemas.microsoft.com/office/powerpoint/2010/main" val="13237478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2DAD30-42E9-5FA8-F3BC-A1F5523DA6DB}"/>
              </a:ext>
            </a:extLst>
          </p:cNvPr>
          <p:cNvSpPr>
            <a:spLocks noGrp="1"/>
          </p:cNvSpPr>
          <p:nvPr>
            <p:ph type="title"/>
          </p:nvPr>
        </p:nvSpPr>
        <p:spPr>
          <a:xfrm>
            <a:off x="1371599" y="294538"/>
            <a:ext cx="9895951" cy="1033669"/>
          </a:xfrm>
        </p:spPr>
        <p:txBody>
          <a:bodyPr>
            <a:normAutofit/>
          </a:bodyPr>
          <a:lstStyle/>
          <a:p>
            <a:r>
              <a:rPr lang="en-IN" sz="3400" b="1" dirty="0">
                <a:solidFill>
                  <a:srgbClr val="FFFFFF"/>
                </a:solidFill>
              </a:rPr>
              <a:t>References</a:t>
            </a:r>
            <a:br>
              <a:rPr lang="en-IN" sz="3400" b="1" dirty="0">
                <a:solidFill>
                  <a:srgbClr val="FFFFFF"/>
                </a:solidFill>
              </a:rPr>
            </a:br>
            <a:endParaRPr lang="en-IN" sz="3400" b="1" dirty="0">
              <a:solidFill>
                <a:srgbClr val="FFFFFF"/>
              </a:solidFill>
            </a:endParaRPr>
          </a:p>
        </p:txBody>
      </p:sp>
      <p:sp>
        <p:nvSpPr>
          <p:cNvPr id="3" name="Content Placeholder 2">
            <a:extLst>
              <a:ext uri="{FF2B5EF4-FFF2-40B4-BE49-F238E27FC236}">
                <a16:creationId xmlns:a16="http://schemas.microsoft.com/office/drawing/2014/main" id="{2BC48375-08DF-9D6C-4894-F288F58C0C33}"/>
              </a:ext>
            </a:extLst>
          </p:cNvPr>
          <p:cNvSpPr>
            <a:spLocks noGrp="1"/>
          </p:cNvSpPr>
          <p:nvPr>
            <p:ph idx="1"/>
          </p:nvPr>
        </p:nvSpPr>
        <p:spPr>
          <a:xfrm>
            <a:off x="1371599" y="2318197"/>
            <a:ext cx="9724031" cy="3683358"/>
          </a:xfrm>
        </p:spPr>
        <p:txBody>
          <a:bodyPr anchor="ctr">
            <a:normAutofit/>
          </a:bodyPr>
          <a:lstStyle/>
          <a:p>
            <a:pPr rtl="0">
              <a:spcBef>
                <a:spcPts val="0"/>
              </a:spcBef>
              <a:spcAft>
                <a:spcPts val="0"/>
              </a:spcAft>
            </a:pPr>
            <a:r>
              <a:rPr lang="en-IN" sz="2000" b="0" i="0" u="none" strike="noStrike">
                <a:effectLst/>
                <a:latin typeface="Times New Roman" panose="02020603050405020304" pitchFamily="18" charset="0"/>
              </a:rPr>
              <a:t>Haugen, Ø. R., and Preil, J. (2020). We can't help feeding the monster: the social handling of uncertainty in an environment of high-risk and fast-paced change. </a:t>
            </a:r>
            <a:r>
              <a:rPr lang="en-IN" sz="2000" b="0" i="1" u="none" strike="noStrike">
                <a:effectLst/>
                <a:latin typeface="Times New Roman" panose="02020603050405020304" pitchFamily="18" charset="0"/>
              </a:rPr>
              <a:t>Organisational and Social Dynamics</a:t>
            </a:r>
            <a:r>
              <a:rPr lang="en-IN" sz="2000" b="0" i="0" u="none" strike="noStrike">
                <a:effectLst/>
                <a:latin typeface="Times New Roman" panose="02020603050405020304" pitchFamily="18" charset="0"/>
              </a:rPr>
              <a:t>, </a:t>
            </a:r>
            <a:r>
              <a:rPr lang="en-IN" sz="2000" b="0" i="1" u="none" strike="noStrike">
                <a:effectLst/>
                <a:latin typeface="Times New Roman" panose="02020603050405020304" pitchFamily="18" charset="0"/>
              </a:rPr>
              <a:t>20</a:t>
            </a:r>
            <a:r>
              <a:rPr lang="en-IN" sz="2000" b="0" i="0" u="none" strike="noStrike">
                <a:effectLst/>
                <a:latin typeface="Times New Roman" panose="02020603050405020304" pitchFamily="18" charset="0"/>
              </a:rPr>
              <a:t>(1), 79-100.</a:t>
            </a:r>
            <a:endParaRPr lang="en-IN" sz="2000" b="0">
              <a:effectLst/>
            </a:endParaRPr>
          </a:p>
          <a:p>
            <a:pPr rtl="0">
              <a:spcBef>
                <a:spcPts val="0"/>
              </a:spcBef>
              <a:spcAft>
                <a:spcPts val="0"/>
              </a:spcAft>
            </a:pPr>
            <a:r>
              <a:rPr lang="en-IN" sz="2000" b="0" i="0" u="none" strike="noStrike">
                <a:effectLst/>
                <a:latin typeface="Times New Roman" panose="02020603050405020304" pitchFamily="18" charset="0"/>
              </a:rPr>
              <a:t>Tran, C. T., Tran, H. T., Nguyen, H. T., Mach, D. N., Phan, H. S., and Mujtaba, B. G. (2020). Stress management in the modern workplace and the role of human resource professionals.</a:t>
            </a:r>
            <a:endParaRPr lang="en-IN" sz="2000" b="0">
              <a:effectLst/>
            </a:endParaRPr>
          </a:p>
          <a:p>
            <a:pPr rtl="0">
              <a:spcBef>
                <a:spcPts val="0"/>
              </a:spcBef>
              <a:spcAft>
                <a:spcPts val="0"/>
              </a:spcAft>
            </a:pPr>
            <a:r>
              <a:rPr lang="en-IN" sz="2000" b="0" i="0" u="none" strike="noStrike">
                <a:effectLst/>
                <a:latin typeface="Times New Roman" panose="02020603050405020304" pitchFamily="18" charset="0"/>
              </a:rPr>
              <a:t>Van Doorn, N. (2017). Platform labor: on the gendered and racialized exploitation of low-income service work in the ‘on-demand’economy. </a:t>
            </a:r>
            <a:r>
              <a:rPr lang="en-IN" sz="2000" b="0" i="1" u="none" strike="noStrike">
                <a:effectLst/>
                <a:latin typeface="Times New Roman" panose="02020603050405020304" pitchFamily="18" charset="0"/>
              </a:rPr>
              <a:t>Information, communication &amp; society</a:t>
            </a:r>
            <a:r>
              <a:rPr lang="en-IN" sz="2000" b="0" i="0" u="none" strike="noStrike">
                <a:effectLst/>
                <a:latin typeface="Times New Roman" panose="02020603050405020304" pitchFamily="18" charset="0"/>
              </a:rPr>
              <a:t>, </a:t>
            </a:r>
            <a:r>
              <a:rPr lang="en-IN" sz="2000" b="0" i="1" u="none" strike="noStrike">
                <a:effectLst/>
                <a:latin typeface="Times New Roman" panose="02020603050405020304" pitchFamily="18" charset="0"/>
              </a:rPr>
              <a:t>20</a:t>
            </a:r>
            <a:r>
              <a:rPr lang="en-IN" sz="2000" b="0" i="0" u="none" strike="noStrike">
                <a:effectLst/>
                <a:latin typeface="Times New Roman" panose="02020603050405020304" pitchFamily="18" charset="0"/>
              </a:rPr>
              <a:t>(6), 898-914.</a:t>
            </a:r>
            <a:endParaRPr lang="en-IN" sz="2000" b="0">
              <a:effectLst/>
            </a:endParaRPr>
          </a:p>
          <a:p>
            <a:pPr marL="0" indent="0">
              <a:buNone/>
            </a:pPr>
            <a:endParaRPr lang="en-IN" sz="2000"/>
          </a:p>
        </p:txBody>
      </p:sp>
    </p:spTree>
    <p:extLst>
      <p:ext uri="{BB962C8B-B14F-4D97-AF65-F5344CB8AC3E}">
        <p14:creationId xmlns:p14="http://schemas.microsoft.com/office/powerpoint/2010/main" val="40882300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E95B14DC-E133-6198-B2C8-3FF0373BB8A6}"/>
              </a:ext>
            </a:extLst>
          </p:cNvPr>
          <p:cNvPicPr>
            <a:picLocks noChangeAspect="1"/>
          </p:cNvPicPr>
          <p:nvPr/>
        </p:nvPicPr>
        <p:blipFill>
          <a:blip r:embed="rId2"/>
          <a:stretch>
            <a:fillRect/>
          </a:stretch>
        </p:blipFill>
        <p:spPr>
          <a:xfrm>
            <a:off x="2158850" y="643466"/>
            <a:ext cx="7874300" cy="5571067"/>
          </a:xfrm>
          <a:prstGeom prst="rect">
            <a:avLst/>
          </a:prstGeom>
        </p:spPr>
      </p:pic>
    </p:spTree>
    <p:extLst>
      <p:ext uri="{BB962C8B-B14F-4D97-AF65-F5344CB8AC3E}">
        <p14:creationId xmlns:p14="http://schemas.microsoft.com/office/powerpoint/2010/main" val="17296983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2163</Words>
  <Application>Microsoft Office PowerPoint</Application>
  <PresentationFormat>Widescreen</PresentationFormat>
  <Paragraphs>94</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Meiryo</vt:lpstr>
      <vt:lpstr>Arial</vt:lpstr>
      <vt:lpstr>Calibri</vt:lpstr>
      <vt:lpstr>Calibri Light</vt:lpstr>
      <vt:lpstr>Times New Roman</vt:lpstr>
      <vt:lpstr>Office Theme</vt:lpstr>
      <vt:lpstr>Hotel Placement – Operating Hotel Facilities</vt:lpstr>
      <vt:lpstr>CONTENTS</vt:lpstr>
      <vt:lpstr>Introduction</vt:lpstr>
      <vt:lpstr>   Training activities Work health and safety  </vt:lpstr>
      <vt:lpstr>Property Knowledge  </vt:lpstr>
      <vt:lpstr>Cleaning equipment  </vt:lpstr>
      <vt:lpstr>  Consumer Service Etiquette and Guest Interaction  </vt:lpstr>
      <vt:lpstr>   The daily routine of housekeeping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2024-02-16T17:16:48Z</dcterms:created>
  <dcterms:modified xsi:type="dcterms:W3CDTF">2024-02-16T17:17:10Z</dcterms:modified>
</cp:coreProperties>
</file>