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3" r:id="rId5"/>
    <p:sldId id="259" r:id="rId6"/>
    <p:sldId id="260" r:id="rId7"/>
    <p:sldId id="261"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3" autoAdjust="0"/>
    <p:restoredTop sz="94660"/>
  </p:normalViewPr>
  <p:slideViewPr>
    <p:cSldViewPr snapToGrid="0">
      <p:cViewPr varScale="1">
        <p:scale>
          <a:sx n="89" d="100"/>
          <a:sy n="89" d="100"/>
        </p:scale>
        <p:origin x="68"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ro-RO"/>
              <a:t>Faceți clic pentru a edita stilul de titlu coordonator</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ro-RO"/>
              <a:t>Faceți clic pentru a edita stilul de subtitlu coordonator</a:t>
            </a:r>
            <a:endParaRPr lang="en-US" dirty="0"/>
          </a:p>
        </p:txBody>
      </p:sp>
      <p:sp>
        <p:nvSpPr>
          <p:cNvPr id="4" name="Date Placeholder 3"/>
          <p:cNvSpPr>
            <a:spLocks noGrp="1"/>
          </p:cNvSpPr>
          <p:nvPr>
            <p:ph type="dt" sz="half" idx="10"/>
          </p:nvPr>
        </p:nvSpPr>
        <p:spPr/>
        <p:txBody>
          <a:bodyPr/>
          <a:lstStyle>
            <a:lvl1pPr algn="l">
              <a:defRPr/>
            </a:lvl1pPr>
          </a:lstStyle>
          <a:p>
            <a:fld id="{16230CB4-F03A-4CCE-8D2F-2016AA3687B0}"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A330-6DC6-49DC-AACB-FDD10078CCE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6130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16230CB4-F03A-4CCE-8D2F-2016AA3687B0}"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A330-6DC6-49DC-AACB-FDD10078CCEB}" type="slidenum">
              <a:rPr lang="en-GB" smtClean="0"/>
              <a:t>‹#›</a:t>
            </a:fld>
            <a:endParaRPr lang="en-GB"/>
          </a:p>
        </p:txBody>
      </p:sp>
    </p:spTree>
    <p:extLst>
      <p:ext uri="{BB962C8B-B14F-4D97-AF65-F5344CB8AC3E}">
        <p14:creationId xmlns:p14="http://schemas.microsoft.com/office/powerpoint/2010/main" val="1271843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p:txBody>
          <a:bodyPr/>
          <a:lstStyle/>
          <a:p>
            <a:fld id="{16230CB4-F03A-4CCE-8D2F-2016AA3687B0}"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A330-6DC6-49DC-AACB-FDD10078CCE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9643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ro-RO"/>
              <a:t>Faceți clic pentru a edita stilul de titlu coordonator</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16230CB4-F03A-4CCE-8D2F-2016AA3687B0}"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65A330-6DC6-49DC-AACB-FDD10078CCEB}" type="slidenum">
              <a:rPr lang="en-GB" smtClean="0"/>
              <a:t>‹#›</a:t>
            </a:fld>
            <a:endParaRPr lang="en-GB"/>
          </a:p>
        </p:txBody>
      </p:sp>
    </p:spTree>
    <p:extLst>
      <p:ext uri="{BB962C8B-B14F-4D97-AF65-F5344CB8AC3E}">
        <p14:creationId xmlns:p14="http://schemas.microsoft.com/office/powerpoint/2010/main" val="2892253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024128" y="2967788"/>
            <a:ext cx="4754880" cy="3341572"/>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ro-RO"/>
              <a:t>Faceţi clic pentru a edita Master stiluri text</a:t>
            </a:r>
          </a:p>
        </p:txBody>
      </p:sp>
      <p:sp>
        <p:nvSpPr>
          <p:cNvPr id="6" name="Content Placeholder 5"/>
          <p:cNvSpPr>
            <a:spLocks noGrp="1"/>
          </p:cNvSpPr>
          <p:nvPr>
            <p:ph sz="quarter" idx="4"/>
          </p:nvPr>
        </p:nvSpPr>
        <p:spPr>
          <a:xfrm>
            <a:off x="5990888" y="2967788"/>
            <a:ext cx="4754880" cy="3341572"/>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16230CB4-F03A-4CCE-8D2F-2016AA3687B0}" type="datetimeFigureOut">
              <a:rPr lang="en-GB" smtClean="0"/>
              <a:t>14/11/2021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D65A330-6DC6-49DC-AACB-FDD10078CCEB}" type="slidenum">
              <a:rPr lang="en-GB" smtClean="0"/>
              <a:t>‹#›</a:t>
            </a:fld>
            <a:endParaRPr lang="en-GB"/>
          </a:p>
        </p:txBody>
      </p:sp>
    </p:spTree>
    <p:extLst>
      <p:ext uri="{BB962C8B-B14F-4D97-AF65-F5344CB8AC3E}">
        <p14:creationId xmlns:p14="http://schemas.microsoft.com/office/powerpoint/2010/main" val="1167649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16230CB4-F03A-4CCE-8D2F-2016AA3687B0}" type="datetimeFigureOut">
              <a:rPr lang="en-GB" smtClean="0"/>
              <a:t>14/11/2021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D65A330-6DC6-49DC-AACB-FDD10078CCEB}" type="slidenum">
              <a:rPr lang="en-GB" smtClean="0"/>
              <a:t>‹#›</a:t>
            </a:fld>
            <a:endParaRPr lang="en-GB"/>
          </a:p>
        </p:txBody>
      </p:sp>
    </p:spTree>
    <p:extLst>
      <p:ext uri="{BB962C8B-B14F-4D97-AF65-F5344CB8AC3E}">
        <p14:creationId xmlns:p14="http://schemas.microsoft.com/office/powerpoint/2010/main" val="1180352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230CB4-F03A-4CCE-8D2F-2016AA3687B0}" type="datetimeFigureOut">
              <a:rPr lang="en-GB" smtClean="0"/>
              <a:t>14/11/2021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D65A330-6DC6-49DC-AACB-FDD10078CCEB}" type="slidenum">
              <a:rPr lang="en-GB" smtClean="0"/>
              <a:t>‹#›</a:t>
            </a:fld>
            <a:endParaRPr lang="en-GB"/>
          </a:p>
        </p:txBody>
      </p:sp>
    </p:spTree>
    <p:extLst>
      <p:ext uri="{BB962C8B-B14F-4D97-AF65-F5344CB8AC3E}">
        <p14:creationId xmlns:p14="http://schemas.microsoft.com/office/powerpoint/2010/main" val="3645081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ro-RO"/>
              <a:t>Faceți clic pentru a edita stilul de titlu coordonator</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16230CB4-F03A-4CCE-8D2F-2016AA3687B0}"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65A330-6DC6-49DC-AACB-FDD10078CCEB}" type="slidenum">
              <a:rPr lang="en-GB" smtClean="0"/>
              <a:t>‹#›</a:t>
            </a:fld>
            <a:endParaRPr lang="en-GB"/>
          </a:p>
        </p:txBody>
      </p:sp>
    </p:spTree>
    <p:extLst>
      <p:ext uri="{BB962C8B-B14F-4D97-AF65-F5344CB8AC3E}">
        <p14:creationId xmlns:p14="http://schemas.microsoft.com/office/powerpoint/2010/main" val="984490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p:txBody>
          <a:bodyPr/>
          <a:lstStyle/>
          <a:p>
            <a:fld id="{16230CB4-F03A-4CCE-8D2F-2016AA3687B0}" type="datetimeFigureOut">
              <a:rPr lang="en-GB" smtClean="0"/>
              <a:t>14/11/2021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D65A330-6DC6-49DC-AACB-FDD10078CCEB}"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7547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16230CB4-F03A-4CCE-8D2F-2016AA3687B0}"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A330-6DC6-49DC-AACB-FDD10078CCEB}" type="slidenum">
              <a:rPr lang="en-GB" smtClean="0"/>
              <a:t>‹#›</a:t>
            </a:fld>
            <a:endParaRPr lang="en-GB"/>
          </a:p>
        </p:txBody>
      </p:sp>
    </p:spTree>
    <p:extLst>
      <p:ext uri="{BB962C8B-B14F-4D97-AF65-F5344CB8AC3E}">
        <p14:creationId xmlns:p14="http://schemas.microsoft.com/office/powerpoint/2010/main" val="1987633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16230CB4-F03A-4CCE-8D2F-2016AA3687B0}" type="datetimeFigureOut">
              <a:rPr lang="en-GB" smtClean="0"/>
              <a:t>14/11/2021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65A330-6DC6-49DC-AACB-FDD10078CCEB}"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9385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6230CB4-F03A-4CCE-8D2F-2016AA3687B0}" type="datetimeFigureOut">
              <a:rPr lang="en-GB" smtClean="0"/>
              <a:t>14/11/2021</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D65A330-6DC6-49DC-AACB-FDD10078CCEB}"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02035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orporatefinanceinstitute.com/resources/knowledge/other/maslows-hierarchy-of-needs/" TargetMode="External"/><Relationship Id="rId7" Type="http://schemas.openxmlformats.org/officeDocument/2006/relationships/hyperlink" Target="https://www.simplypsychology.org/hawthorne-effect.html" TargetMode="External"/><Relationship Id="rId2" Type="http://schemas.openxmlformats.org/officeDocument/2006/relationships/hyperlink" Target="https://www.bl.uk/people/elton-mayo" TargetMode="External"/><Relationship Id="rId1" Type="http://schemas.openxmlformats.org/officeDocument/2006/relationships/slideLayout" Target="../slideLayouts/slideLayout2.xml"/><Relationship Id="rId6" Type="http://schemas.openxmlformats.org/officeDocument/2006/relationships/hyperlink" Target="https://www.mindtools.com/pages/article/newTMM_Taylor.htm" TargetMode="External"/><Relationship Id="rId5" Type="http://schemas.openxmlformats.org/officeDocument/2006/relationships/hyperlink" Target="https://courses.lumenlearning.com/wm-organizationalbehavior/chapter/the-hawthorne-effect/" TargetMode="External"/><Relationship Id="rId4" Type="http://schemas.openxmlformats.org/officeDocument/2006/relationships/hyperlink" Target="https://www.bbc.co.uk/news/magazine-239029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40FAC9-3505-49ED-9B06-A0F8C1485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879B3CD-E329-42F5-B136-BA1F37EC05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64" y="484632"/>
            <a:ext cx="7453538" cy="58809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 name="Titlu 1">
            <a:extLst>
              <a:ext uri="{FF2B5EF4-FFF2-40B4-BE49-F238E27FC236}">
                <a16:creationId xmlns:a16="http://schemas.microsoft.com/office/drawing/2014/main" id="{7478E94E-9578-406E-894D-53AEC3EE44A1}"/>
              </a:ext>
            </a:extLst>
          </p:cNvPr>
          <p:cNvSpPr>
            <a:spLocks noGrp="1"/>
          </p:cNvSpPr>
          <p:nvPr>
            <p:ph type="ctrTitle"/>
          </p:nvPr>
        </p:nvSpPr>
        <p:spPr>
          <a:xfrm>
            <a:off x="990096" y="977900"/>
            <a:ext cx="6539558" cy="3327734"/>
          </a:xfrm>
        </p:spPr>
        <p:txBody>
          <a:bodyPr anchor="b">
            <a:normAutofit/>
          </a:bodyPr>
          <a:lstStyle/>
          <a:p>
            <a:r>
              <a:rPr lang="en-US" sz="5400"/>
              <a:t>Developing relationship and workplace achievement</a:t>
            </a:r>
            <a:br>
              <a:rPr lang="en-US" sz="5400"/>
            </a:br>
            <a:r>
              <a:rPr lang="en-US" sz="5400"/>
              <a:t>motivation</a:t>
            </a:r>
            <a:endParaRPr lang="en-GB" sz="5400"/>
          </a:p>
        </p:txBody>
      </p:sp>
      <p:sp>
        <p:nvSpPr>
          <p:cNvPr id="3" name="Subtitlu 2">
            <a:extLst>
              <a:ext uri="{FF2B5EF4-FFF2-40B4-BE49-F238E27FC236}">
                <a16:creationId xmlns:a16="http://schemas.microsoft.com/office/drawing/2014/main" id="{42A94096-17F4-4947-AA4D-1C7D2E122CA7}"/>
              </a:ext>
            </a:extLst>
          </p:cNvPr>
          <p:cNvSpPr>
            <a:spLocks noGrp="1"/>
          </p:cNvSpPr>
          <p:nvPr>
            <p:ph type="subTitle" idx="1"/>
          </p:nvPr>
        </p:nvSpPr>
        <p:spPr>
          <a:xfrm>
            <a:off x="990096" y="4621235"/>
            <a:ext cx="6539558" cy="1225028"/>
          </a:xfrm>
        </p:spPr>
        <p:txBody>
          <a:bodyPr anchor="t">
            <a:normAutofit/>
          </a:bodyPr>
          <a:lstStyle/>
          <a:p>
            <a:pPr algn="r"/>
            <a:r>
              <a:rPr lang="en-US" sz="2000"/>
              <a:t>Anghel-Adrian Brezeanu 1918103</a:t>
            </a:r>
            <a:endParaRPr lang="en-GB" sz="2000"/>
          </a:p>
        </p:txBody>
      </p:sp>
      <p:cxnSp>
        <p:nvCxnSpPr>
          <p:cNvPr id="12" name="Straight Connector 11">
            <a:extLst>
              <a:ext uri="{FF2B5EF4-FFF2-40B4-BE49-F238E27FC236}">
                <a16:creationId xmlns:a16="http://schemas.microsoft.com/office/drawing/2014/main" id="{51B042EF-3024-4C57-B282-1B30607FB7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58680" y="4476657"/>
            <a:ext cx="5370974"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EA0B4097-B645-43E0-A2B5-B8D688E7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84632"/>
            <a:ext cx="3584224"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1853170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16E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8464411-D16B-42BF-8555-A4DEC42CA6C4}"/>
              </a:ext>
            </a:extLst>
          </p:cNvPr>
          <p:cNvSpPr>
            <a:spLocks noGrp="1"/>
          </p:cNvSpPr>
          <p:nvPr>
            <p:ph type="title"/>
          </p:nvPr>
        </p:nvSpPr>
        <p:spPr>
          <a:xfrm>
            <a:off x="524256" y="4767072"/>
            <a:ext cx="6594189" cy="1625210"/>
          </a:xfrm>
        </p:spPr>
        <p:txBody>
          <a:bodyPr>
            <a:normAutofit/>
          </a:bodyPr>
          <a:lstStyle/>
          <a:p>
            <a:pPr algn="r"/>
            <a:r>
              <a:rPr lang="en-US" dirty="0">
                <a:solidFill>
                  <a:srgbClr val="FFFFFF"/>
                </a:solidFill>
              </a:rPr>
              <a:t>definition</a:t>
            </a:r>
            <a:endParaRPr lang="en-GB" dirty="0">
              <a:solidFill>
                <a:srgbClr val="FFFFFF"/>
              </a:solidFill>
            </a:endParaRPr>
          </a:p>
        </p:txBody>
      </p:sp>
      <p:pic>
        <p:nvPicPr>
          <p:cNvPr id="5" name="Substituent conținut 4" descr="O imagine care conține text&#10;&#10;Descriere generată automat">
            <a:extLst>
              <a:ext uri="{FF2B5EF4-FFF2-40B4-BE49-F238E27FC236}">
                <a16:creationId xmlns:a16="http://schemas.microsoft.com/office/drawing/2014/main" id="{25F6B538-6714-4532-852C-5F0CC030D4D9}"/>
              </a:ext>
            </a:extLst>
          </p:cNvPr>
          <p:cNvPicPr>
            <a:picLocks noChangeAspect="1"/>
          </p:cNvPicPr>
          <p:nvPr/>
        </p:nvPicPr>
        <p:blipFill rotWithShape="1">
          <a:blip r:embed="rId2">
            <a:extLst>
              <a:ext uri="{28A0092B-C50C-407E-A947-70E740481C1C}">
                <a14:useLocalDpi xmlns:a14="http://schemas.microsoft.com/office/drawing/2010/main" val="0"/>
              </a:ext>
            </a:extLst>
          </a:blip>
          <a:srcRect l="16568" r="16352" b="-1"/>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38E97323-141F-42DE-97B2-D9885F8AD94F}"/>
              </a:ext>
            </a:extLst>
          </p:cNvPr>
          <p:cNvSpPr>
            <a:spLocks noGrp="1"/>
          </p:cNvSpPr>
          <p:nvPr>
            <p:ph idx="1"/>
          </p:nvPr>
        </p:nvSpPr>
        <p:spPr>
          <a:xfrm>
            <a:off x="8029319" y="917725"/>
            <a:ext cx="3424739" cy="4852362"/>
          </a:xfrm>
        </p:spPr>
        <p:txBody>
          <a:bodyPr anchor="ctr">
            <a:normAutofit/>
          </a:bodyPr>
          <a:lstStyle/>
          <a:p>
            <a:pPr algn="ctr"/>
            <a:r>
              <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rPr>
              <a:t>T</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here are multiple definitions of motivation, but the one that is a combination of all is stated by Linder in 1998, which said that the motivation is an inner force who pushes people to accomplish both individual and organisational goals. </a:t>
            </a:r>
            <a:endParaRPr lang="en-US" dirty="0">
              <a:solidFill>
                <a:schemeClr val="bg1"/>
              </a:solidFill>
            </a:endParaRPr>
          </a:p>
        </p:txBody>
      </p:sp>
    </p:spTree>
    <p:extLst>
      <p:ext uri="{BB962C8B-B14F-4D97-AF65-F5344CB8AC3E}">
        <p14:creationId xmlns:p14="http://schemas.microsoft.com/office/powerpoint/2010/main" val="194142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07F686C9-1333-42AA-A465-62EADC300D01}"/>
              </a:ext>
            </a:extLst>
          </p:cNvPr>
          <p:cNvSpPr>
            <a:spLocks noGrp="1"/>
          </p:cNvSpPr>
          <p:nvPr>
            <p:ph type="title"/>
          </p:nvPr>
        </p:nvSpPr>
        <p:spPr>
          <a:xfrm>
            <a:off x="573024" y="4608575"/>
            <a:ext cx="5242560" cy="1765715"/>
          </a:xfrm>
        </p:spPr>
        <p:txBody>
          <a:bodyPr>
            <a:normAutofit/>
          </a:bodyPr>
          <a:lstStyle/>
          <a:p>
            <a:pPr algn="r"/>
            <a:r>
              <a:rPr lang="en-US" sz="4400" dirty="0">
                <a:solidFill>
                  <a:srgbClr val="FFFFFF"/>
                </a:solidFill>
              </a:rPr>
              <a:t>Taylor’s scientific management</a:t>
            </a:r>
            <a:endParaRPr lang="en-GB" sz="4400" dirty="0">
              <a:solidFill>
                <a:srgbClr val="FFFFFF"/>
              </a:solidFill>
            </a:endParaRPr>
          </a:p>
        </p:txBody>
      </p:sp>
      <p:pic>
        <p:nvPicPr>
          <p:cNvPr id="5" name="Substituent conținut 4" descr="O imagine care conține text&#10;&#10;Descriere generată automat">
            <a:extLst>
              <a:ext uri="{FF2B5EF4-FFF2-40B4-BE49-F238E27FC236}">
                <a16:creationId xmlns:a16="http://schemas.microsoft.com/office/drawing/2014/main" id="{9E9B31DB-D13D-4F3A-81B2-36A8F926BE12}"/>
              </a:ext>
            </a:extLst>
          </p:cNvPr>
          <p:cNvPicPr>
            <a:picLocks noChangeAspect="1"/>
          </p:cNvPicPr>
          <p:nvPr/>
        </p:nvPicPr>
        <p:blipFill rotWithShape="1">
          <a:blip r:embed="rId2">
            <a:extLst>
              <a:ext uri="{28A0092B-C50C-407E-A947-70E740481C1C}">
                <a14:useLocalDpi xmlns:a14="http://schemas.microsoft.com/office/drawing/2010/main" val="0"/>
              </a:ext>
            </a:extLst>
          </a:blip>
          <a:srcRect r="17955" b="-1"/>
          <a:stretch/>
        </p:blipFill>
        <p:spPr>
          <a:xfrm>
            <a:off x="327547" y="321733"/>
            <a:ext cx="5688020" cy="3899748"/>
          </a:xfrm>
          <a:prstGeom prst="rect">
            <a:avLst/>
          </a:prstGeom>
        </p:spPr>
      </p:pic>
      <p:sp>
        <p:nvSpPr>
          <p:cNvPr id="14" name="Rectangle 13">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2D43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1D486AEE-5FD6-4111-9CD8-601F9AF1299D}"/>
              </a:ext>
            </a:extLst>
          </p:cNvPr>
          <p:cNvSpPr>
            <a:spLocks noGrp="1"/>
          </p:cNvSpPr>
          <p:nvPr>
            <p:ph idx="1"/>
          </p:nvPr>
        </p:nvSpPr>
        <p:spPr>
          <a:xfrm>
            <a:off x="6661064" y="1002818"/>
            <a:ext cx="4724573" cy="4852362"/>
          </a:xfrm>
        </p:spPr>
        <p:txBody>
          <a:bodyPr anchor="ctr">
            <a:normAutofit/>
          </a:bodyPr>
          <a:lstStyle/>
          <a:p>
            <a:pPr algn="ctr"/>
            <a:r>
              <a:rPr lang="en-GB" sz="1800" dirty="0">
                <a:solidFill>
                  <a:schemeClr val="bg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According to his book (1919), Taylor believed that the all the employees are motivated by money, and based on this idea, he considered that each person should be paid based on the work that was done in that day. This means that if an employee produced less in a day, he will be paid less, and if an employee produced more, he will be paid more. </a:t>
            </a:r>
          </a:p>
          <a:p>
            <a:pPr algn="ctr"/>
            <a:r>
              <a:rPr lang="en-GB" sz="1800" dirty="0">
                <a:solidFill>
                  <a:schemeClr val="bg1">
                    <a:lumMod val="65000"/>
                  </a:schemeClr>
                </a:solidFill>
                <a:effectLst/>
                <a:latin typeface="Calibri" panose="020F0502020204030204" pitchFamily="34" charset="0"/>
                <a:ea typeface="Calibri" panose="020F0502020204030204" pitchFamily="34" charset="0"/>
                <a:cs typeface="Times New Roman" panose="02020603050405020304" pitchFamily="18" charset="0"/>
              </a:rPr>
              <a:t>MindTools (2021) is criticising this theory and is considering it to be inappropriate because is not focus at all on the mental health of the employees and is not allowing people to relax or to have a great balance between personal life and work. They also consider that this theory is exploiting human beings and is not to be used in any organisation in the present time. </a:t>
            </a:r>
          </a:p>
          <a:p>
            <a:endParaRPr lang="en-US" dirty="0">
              <a:solidFill>
                <a:srgbClr val="FFFFFF"/>
              </a:solidFill>
            </a:endParaRPr>
          </a:p>
        </p:txBody>
      </p:sp>
    </p:spTree>
    <p:extLst>
      <p:ext uri="{BB962C8B-B14F-4D97-AF65-F5344CB8AC3E}">
        <p14:creationId xmlns:p14="http://schemas.microsoft.com/office/powerpoint/2010/main" val="4063300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D30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DD68CE33-26BC-4663-AA42-EB868DB0EDF1}"/>
              </a:ext>
            </a:extLst>
          </p:cNvPr>
          <p:cNvSpPr>
            <a:spLocks noGrp="1"/>
          </p:cNvSpPr>
          <p:nvPr>
            <p:ph type="title"/>
          </p:nvPr>
        </p:nvSpPr>
        <p:spPr>
          <a:xfrm>
            <a:off x="524256" y="4767072"/>
            <a:ext cx="6594189" cy="1625210"/>
          </a:xfrm>
        </p:spPr>
        <p:txBody>
          <a:bodyPr>
            <a:normAutofit/>
          </a:bodyPr>
          <a:lstStyle/>
          <a:p>
            <a:pPr algn="r"/>
            <a:r>
              <a:rPr lang="en-US" dirty="0">
                <a:solidFill>
                  <a:srgbClr val="FFFFFF"/>
                </a:solidFill>
              </a:rPr>
              <a:t>Hawthorne’s social man</a:t>
            </a:r>
            <a:endParaRPr lang="en-GB" dirty="0">
              <a:solidFill>
                <a:srgbClr val="FFFFFF"/>
              </a:solidFill>
            </a:endParaRPr>
          </a:p>
        </p:txBody>
      </p:sp>
      <p:pic>
        <p:nvPicPr>
          <p:cNvPr id="5" name="Substituent conținut 4" descr="O imagine care conține text, siluetă&#10;&#10;Descriere generată automat">
            <a:extLst>
              <a:ext uri="{FF2B5EF4-FFF2-40B4-BE49-F238E27FC236}">
                <a16:creationId xmlns:a16="http://schemas.microsoft.com/office/drawing/2014/main" id="{60B7844D-9470-40EF-9EC3-C328A6EC505A}"/>
              </a:ext>
            </a:extLst>
          </p:cNvPr>
          <p:cNvPicPr>
            <a:picLocks noChangeAspect="1"/>
          </p:cNvPicPr>
          <p:nvPr/>
        </p:nvPicPr>
        <p:blipFill rotWithShape="1">
          <a:blip r:embed="rId2">
            <a:extLst>
              <a:ext uri="{28A0092B-C50C-407E-A947-70E740481C1C}">
                <a14:useLocalDpi xmlns:a14="http://schemas.microsoft.com/office/drawing/2010/main" val="0"/>
              </a:ext>
            </a:extLst>
          </a:blip>
          <a:srcRect r="3337"/>
          <a:stretch/>
        </p:blipFill>
        <p:spPr>
          <a:xfrm>
            <a:off x="327547" y="321733"/>
            <a:ext cx="7058306" cy="4107392"/>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C200AE24-AA98-4E87-AAEE-7B16DC7166F5}"/>
              </a:ext>
            </a:extLst>
          </p:cNvPr>
          <p:cNvSpPr>
            <a:spLocks noGrp="1"/>
          </p:cNvSpPr>
          <p:nvPr>
            <p:ph idx="1"/>
          </p:nvPr>
        </p:nvSpPr>
        <p:spPr>
          <a:xfrm>
            <a:off x="8029319" y="917725"/>
            <a:ext cx="3424739" cy="4852362"/>
          </a:xfrm>
        </p:spPr>
        <p:txBody>
          <a:bodyPr anchor="ctr">
            <a:normAutofit fontScale="92500" lnSpcReduction="20000"/>
          </a:bodyPr>
          <a:lstStyle/>
          <a:p>
            <a:pPr algn="ctr"/>
            <a:r>
              <a:rPr lang="en-GB" sz="1800" dirty="0">
                <a:solidFill>
                  <a:schemeClr val="bg1"/>
                </a:solidFill>
                <a:latin typeface="Calibri" panose="020F0502020204030204" pitchFamily="34" charset="0"/>
                <a:ea typeface="Calibri" panose="020F0502020204030204" pitchFamily="34" charset="0"/>
                <a:cs typeface="Times New Roman" panose="02020603050405020304" pitchFamily="18" charset="0"/>
              </a:rPr>
              <a:t>I</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 was concluded that the workers tend to be more motivated to work when they are getting attention and they feel like they are heard (Lumen, 2021). It was also concluded that the money alone does not motivate people to work more efficient, but, contrary, they will tend to do the minimum work for the salary alone. </a:t>
            </a:r>
            <a:r>
              <a:rPr lang="en-US"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 this way was found that people were more motivated when they were allowed regularly breaks, meals and drinks and overall better work conditions (Perera, 2021).</a:t>
            </a:r>
            <a:endPar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800" dirty="0">
                <a:solidFill>
                  <a:schemeClr val="bg1">
                    <a:lumMod val="65000"/>
                  </a:schemeClr>
                </a:solidFill>
                <a:effectLst/>
                <a:latin typeface="Calibri" panose="020F0502020204030204" pitchFamily="34" charset="0"/>
                <a:ea typeface="Calibri" panose="020F0502020204030204" pitchFamily="34" charset="0"/>
                <a:cs typeface="Times New Roman" panose="02020603050405020304" pitchFamily="18" charset="0"/>
              </a:rPr>
              <a:t>There aren’t many critics to this theory, many employers still successfully using this theory in present, but some are saying that some research is missing from the original files, questioning the authenticity of Hawthorne’s experiment (Perera, 2021).</a:t>
            </a:r>
          </a:p>
          <a:p>
            <a:endParaRPr lang="en-US" dirty="0">
              <a:solidFill>
                <a:srgbClr val="FFFFFF"/>
              </a:solidFill>
            </a:endParaRPr>
          </a:p>
        </p:txBody>
      </p:sp>
    </p:spTree>
    <p:extLst>
      <p:ext uri="{BB962C8B-B14F-4D97-AF65-F5344CB8AC3E}">
        <p14:creationId xmlns:p14="http://schemas.microsoft.com/office/powerpoint/2010/main" val="1714712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72EBDC02-98CE-437D-90CA-145AA6EDA492}"/>
              </a:ext>
            </a:extLst>
          </p:cNvPr>
          <p:cNvSpPr>
            <a:spLocks noGrp="1"/>
          </p:cNvSpPr>
          <p:nvPr>
            <p:ph type="title"/>
          </p:nvPr>
        </p:nvSpPr>
        <p:spPr>
          <a:xfrm>
            <a:off x="573024" y="4608575"/>
            <a:ext cx="5242560" cy="1765715"/>
          </a:xfrm>
        </p:spPr>
        <p:txBody>
          <a:bodyPr>
            <a:normAutofit/>
          </a:bodyPr>
          <a:lstStyle/>
          <a:p>
            <a:pPr algn="r"/>
            <a:r>
              <a:rPr lang="en-US" sz="4400" dirty="0">
                <a:solidFill>
                  <a:srgbClr val="FFFFFF"/>
                </a:solidFill>
              </a:rPr>
              <a:t>Maslow’s Hierarchy of needs</a:t>
            </a:r>
            <a:endParaRPr lang="en-GB" sz="4400" dirty="0">
              <a:solidFill>
                <a:srgbClr val="FFFFFF"/>
              </a:solidFill>
            </a:endParaRPr>
          </a:p>
        </p:txBody>
      </p:sp>
      <p:pic>
        <p:nvPicPr>
          <p:cNvPr id="5" name="Substituent conținut 4">
            <a:extLst>
              <a:ext uri="{FF2B5EF4-FFF2-40B4-BE49-F238E27FC236}">
                <a16:creationId xmlns:a16="http://schemas.microsoft.com/office/drawing/2014/main" id="{081EFE0D-EDB4-4F7E-84F5-AB76AD6C25E7}"/>
              </a:ext>
            </a:extLst>
          </p:cNvPr>
          <p:cNvPicPr>
            <a:picLocks noChangeAspect="1"/>
          </p:cNvPicPr>
          <p:nvPr/>
        </p:nvPicPr>
        <p:blipFill rotWithShape="1">
          <a:blip r:embed="rId2">
            <a:extLst>
              <a:ext uri="{28A0092B-C50C-407E-A947-70E740481C1C}">
                <a14:useLocalDpi xmlns:a14="http://schemas.microsoft.com/office/drawing/2010/main" val="0"/>
              </a:ext>
            </a:extLst>
          </a:blip>
          <a:srcRect l="13612" r="5436" b="-2"/>
          <a:stretch/>
        </p:blipFill>
        <p:spPr>
          <a:xfrm>
            <a:off x="327547" y="321733"/>
            <a:ext cx="5688020" cy="3899748"/>
          </a:xfrm>
          <a:prstGeom prst="rect">
            <a:avLst/>
          </a:prstGeom>
        </p:spPr>
      </p:pic>
      <p:sp>
        <p:nvSpPr>
          <p:cNvPr id="14" name="Rectangle 13">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B795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20790C9F-C334-4318-9A0F-520471093F0F}"/>
              </a:ext>
            </a:extLst>
          </p:cNvPr>
          <p:cNvSpPr>
            <a:spLocks noGrp="1"/>
          </p:cNvSpPr>
          <p:nvPr>
            <p:ph idx="1"/>
          </p:nvPr>
        </p:nvSpPr>
        <p:spPr>
          <a:xfrm>
            <a:off x="6661065" y="974875"/>
            <a:ext cx="4724573" cy="4852362"/>
          </a:xfrm>
        </p:spPr>
        <p:txBody>
          <a:bodyPr anchor="ctr">
            <a:normAutofit/>
          </a:bodyPr>
          <a:lstStyle/>
          <a:p>
            <a:pPr algn="just">
              <a:lnSpc>
                <a:spcPct val="150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Reaching all 5 levels is very rare, and it is considered that motivation is growing once a level is achieved. At the same time, it is considered nowadays that most employers are trying to fulfil the needs from the first 3 levels, while a little percentage is focused on all 5. </a:t>
            </a:r>
          </a:p>
          <a:p>
            <a:pPr algn="r">
              <a:lnSpc>
                <a:spcPct val="150000"/>
              </a:lnSpc>
              <a:spcAft>
                <a:spcPts val="800"/>
              </a:spcAft>
            </a:pPr>
            <a:r>
              <a:rPr lang="en-GB" sz="1800" dirty="0">
                <a:latin typeface="Calibri" panose="020F0502020204030204" pitchFamily="34" charset="0"/>
                <a:ea typeface="Calibri" panose="020F0502020204030204" pitchFamily="34" charset="0"/>
                <a:cs typeface="Times New Roman" panose="02020603050405020304" pitchFamily="18" charset="0"/>
              </a:rPr>
              <a:t>- Corporate Finance Institute,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solidFill>
                <a:srgbClr val="FFFFFF"/>
              </a:solidFill>
            </a:endParaRPr>
          </a:p>
        </p:txBody>
      </p:sp>
    </p:spTree>
    <p:extLst>
      <p:ext uri="{BB962C8B-B14F-4D97-AF65-F5344CB8AC3E}">
        <p14:creationId xmlns:p14="http://schemas.microsoft.com/office/powerpoint/2010/main" val="1348504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B795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F9ED3F9-666F-4399-A906-3DB663E505A8}"/>
              </a:ext>
            </a:extLst>
          </p:cNvPr>
          <p:cNvSpPr>
            <a:spLocks noGrp="1"/>
          </p:cNvSpPr>
          <p:nvPr>
            <p:ph type="title"/>
          </p:nvPr>
        </p:nvSpPr>
        <p:spPr>
          <a:xfrm>
            <a:off x="524256" y="4767072"/>
            <a:ext cx="6594189" cy="1625210"/>
          </a:xfrm>
        </p:spPr>
        <p:txBody>
          <a:bodyPr>
            <a:normAutofit/>
          </a:bodyPr>
          <a:lstStyle/>
          <a:p>
            <a:pPr algn="r"/>
            <a:r>
              <a:rPr lang="en-US">
                <a:solidFill>
                  <a:srgbClr val="FFFFFF"/>
                </a:solidFill>
              </a:rPr>
              <a:t>NDA’S CASE</a:t>
            </a:r>
            <a:endParaRPr lang="en-GB">
              <a:solidFill>
                <a:srgbClr val="FFFFFF"/>
              </a:solidFill>
            </a:endParaRPr>
          </a:p>
        </p:txBody>
      </p:sp>
      <p:pic>
        <p:nvPicPr>
          <p:cNvPr id="5" name="Substituent conținut 4">
            <a:extLst>
              <a:ext uri="{FF2B5EF4-FFF2-40B4-BE49-F238E27FC236}">
                <a16:creationId xmlns:a16="http://schemas.microsoft.com/office/drawing/2014/main" id="{FFEEEB91-0314-451C-9372-38B3DA8093B8}"/>
              </a:ext>
            </a:extLst>
          </p:cNvPr>
          <p:cNvPicPr>
            <a:picLocks noChangeAspect="1"/>
          </p:cNvPicPr>
          <p:nvPr/>
        </p:nvPicPr>
        <p:blipFill rotWithShape="1">
          <a:blip r:embed="rId2">
            <a:extLst>
              <a:ext uri="{28A0092B-C50C-407E-A947-70E740481C1C}">
                <a14:useLocalDpi xmlns:a14="http://schemas.microsoft.com/office/drawing/2010/main" val="0"/>
              </a:ext>
            </a:extLst>
          </a:blip>
          <a:srcRect l="4627" r="1" b="1"/>
          <a:stretch/>
        </p:blipFill>
        <p:spPr>
          <a:xfrm>
            <a:off x="327547" y="321733"/>
            <a:ext cx="7058306" cy="4107392"/>
          </a:xfrm>
          <a:prstGeom prst="rect">
            <a:avLst/>
          </a:prstGeom>
        </p:spPr>
      </p:pic>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13">
            <a:extLst>
              <a:ext uri="{FF2B5EF4-FFF2-40B4-BE49-F238E27FC236}">
                <a16:creationId xmlns:a16="http://schemas.microsoft.com/office/drawing/2014/main" id="{03B678FC-4B5F-47AF-83FA-24E49A466EE1}"/>
              </a:ext>
            </a:extLst>
          </p:cNvPr>
          <p:cNvSpPr>
            <a:spLocks noGrp="1"/>
          </p:cNvSpPr>
          <p:nvPr>
            <p:ph idx="1"/>
          </p:nvPr>
        </p:nvSpPr>
        <p:spPr>
          <a:xfrm>
            <a:off x="7582563" y="378620"/>
            <a:ext cx="4197481" cy="6079330"/>
          </a:xfrm>
        </p:spPr>
        <p:txBody>
          <a:bodyPr anchor="ctr">
            <a:normAutofit lnSpcReduction="10000"/>
          </a:bodyPr>
          <a:lstStyle/>
          <a:p>
            <a:pPr algn="ctr"/>
            <a:r>
              <a:rPr lang="en-GB" sz="1800" dirty="0">
                <a:solidFill>
                  <a:schemeClr val="bg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In NDA’s case, Taylor’s theory was not working because the company is not hiring staff for work purposes only, they need commitment to improve the workplace. Instead, the company decided to apply Mayo’s theory from the Hawthorne Experiment and make its people feel heard, paying attention to them and take more interest in their overall wellbeing. Apart from those, NDA is taking into consideration all the needs of its employees, especially using Maslow’s hierarchy of needs. They are constantly trying to meet all the needs, for example offering pension schemes to fulfil the safety need or constant training and workshops to meet the self-actualisation need, meaning that the company is one of the few that focuses on all 5 levels of needs. In addition to the theories analysed in this presentation, NDA is also using other theories such as Herzberg’s hygiene factors. </a:t>
            </a:r>
          </a:p>
          <a:p>
            <a:pPr algn="r"/>
            <a:r>
              <a:rPr lang="en-GB" sz="1800" dirty="0">
                <a:solidFill>
                  <a:srgbClr val="FFFFFF"/>
                </a:solidFill>
                <a:latin typeface="Calibri" panose="020F0502020204030204" pitchFamily="34" charset="0"/>
                <a:cs typeface="Times New Roman" panose="02020603050405020304" pitchFamily="18" charset="0"/>
              </a:rPr>
              <a:t>- The Times, 2009</a:t>
            </a:r>
            <a:endParaRPr lang="en-US" dirty="0">
              <a:solidFill>
                <a:srgbClr val="FFFFFF"/>
              </a:solidFill>
            </a:endParaRPr>
          </a:p>
        </p:txBody>
      </p:sp>
    </p:spTree>
    <p:extLst>
      <p:ext uri="{BB962C8B-B14F-4D97-AF65-F5344CB8AC3E}">
        <p14:creationId xmlns:p14="http://schemas.microsoft.com/office/powerpoint/2010/main" val="670561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6B092530-D947-4CC0-AE48-C15E53E9AE01}"/>
              </a:ext>
            </a:extLst>
          </p:cNvPr>
          <p:cNvSpPr>
            <a:spLocks noGrp="1"/>
          </p:cNvSpPr>
          <p:nvPr>
            <p:ph type="title"/>
          </p:nvPr>
        </p:nvSpPr>
        <p:spPr>
          <a:xfrm>
            <a:off x="573024" y="4608575"/>
            <a:ext cx="5242560" cy="1765715"/>
          </a:xfrm>
        </p:spPr>
        <p:txBody>
          <a:bodyPr>
            <a:normAutofit/>
          </a:bodyPr>
          <a:lstStyle/>
          <a:p>
            <a:pPr algn="r"/>
            <a:r>
              <a:rPr lang="en-US" sz="4400">
                <a:solidFill>
                  <a:srgbClr val="FFFFFF"/>
                </a:solidFill>
              </a:rPr>
              <a:t>COMPETITIVE ADVANTAGE</a:t>
            </a:r>
            <a:endParaRPr lang="en-GB" sz="4400">
              <a:solidFill>
                <a:srgbClr val="FFFFFF"/>
              </a:solidFill>
            </a:endParaRPr>
          </a:p>
        </p:txBody>
      </p:sp>
      <p:pic>
        <p:nvPicPr>
          <p:cNvPr id="5" name="Substituent conținut 4" descr="O imagine care conține hartă&#10;&#10;Descriere generată automat">
            <a:extLst>
              <a:ext uri="{FF2B5EF4-FFF2-40B4-BE49-F238E27FC236}">
                <a16:creationId xmlns:a16="http://schemas.microsoft.com/office/drawing/2014/main" id="{2D728695-A634-497D-87E5-CDDAE2A32AF3}"/>
              </a:ext>
            </a:extLst>
          </p:cNvPr>
          <p:cNvPicPr>
            <a:picLocks noChangeAspect="1"/>
          </p:cNvPicPr>
          <p:nvPr/>
        </p:nvPicPr>
        <p:blipFill rotWithShape="1">
          <a:blip r:embed="rId2">
            <a:extLst>
              <a:ext uri="{28A0092B-C50C-407E-A947-70E740481C1C}">
                <a14:useLocalDpi xmlns:a14="http://schemas.microsoft.com/office/drawing/2010/main" val="0"/>
              </a:ext>
            </a:extLst>
          </a:blip>
          <a:srcRect t="9789"/>
          <a:stretch/>
        </p:blipFill>
        <p:spPr>
          <a:xfrm>
            <a:off x="327547" y="321733"/>
            <a:ext cx="5688020" cy="3899748"/>
          </a:xfrm>
          <a:prstGeom prst="rect">
            <a:avLst/>
          </a:prstGeom>
        </p:spPr>
      </p:pic>
      <p:sp>
        <p:nvSpPr>
          <p:cNvPr id="18" name="Rectangle 17">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334A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8">
            <a:extLst>
              <a:ext uri="{FF2B5EF4-FFF2-40B4-BE49-F238E27FC236}">
                <a16:creationId xmlns:a16="http://schemas.microsoft.com/office/drawing/2014/main" id="{9D2D7181-12C9-47B0-AABC-A011FE7D2D6A}"/>
              </a:ext>
            </a:extLst>
          </p:cNvPr>
          <p:cNvSpPr>
            <a:spLocks noGrp="1"/>
          </p:cNvSpPr>
          <p:nvPr>
            <p:ph idx="1"/>
          </p:nvPr>
        </p:nvSpPr>
        <p:spPr>
          <a:xfrm>
            <a:off x="6661065" y="974875"/>
            <a:ext cx="4724573" cy="4852362"/>
          </a:xfrm>
        </p:spPr>
        <p:txBody>
          <a:bodyPr anchor="ctr">
            <a:normAutofit/>
          </a:bodyPr>
          <a:lstStyle/>
          <a:p>
            <a:pPr algn="ctr"/>
            <a:r>
              <a:rPr lang="en-GB" sz="1800" dirty="0">
                <a:solidFill>
                  <a:schemeClr val="bg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For a company to know exactly how to motivate their employees is a big thing. It can have many benefits such as loyal employees, which will be there for the company no matter what, and will help the company grow, increasing the productivity. This is also a competitive advantage according to Dustin et al. (2014), because every company wants to be as productive as it can, and the companies with motivated employees have a clear advantage in front of the others, because they will keep the employees since they know how to motivate them and to always push them further. At the same time, the same source added that people tend to remain where they are feeling motivated and appreciated, and for a company to have the same employees means a more stable workplace, where they can focus on new ways to grow rather than ways of keeping their employees. </a:t>
            </a:r>
          </a:p>
        </p:txBody>
      </p:sp>
    </p:spTree>
    <p:extLst>
      <p:ext uri="{BB962C8B-B14F-4D97-AF65-F5344CB8AC3E}">
        <p14:creationId xmlns:p14="http://schemas.microsoft.com/office/powerpoint/2010/main" val="2469027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0CD44EE2-77CB-4605-9034-3E647E537D6C}"/>
              </a:ext>
            </a:extLst>
          </p:cNvPr>
          <p:cNvSpPr>
            <a:spLocks noGrp="1"/>
          </p:cNvSpPr>
          <p:nvPr>
            <p:ph type="title"/>
          </p:nvPr>
        </p:nvSpPr>
        <p:spPr>
          <a:xfrm>
            <a:off x="573024" y="4608575"/>
            <a:ext cx="5242560" cy="1765715"/>
          </a:xfrm>
        </p:spPr>
        <p:txBody>
          <a:bodyPr>
            <a:normAutofit/>
          </a:bodyPr>
          <a:lstStyle/>
          <a:p>
            <a:pPr algn="r"/>
            <a:r>
              <a:rPr lang="en-US" sz="4400">
                <a:solidFill>
                  <a:srgbClr val="FFFFFF"/>
                </a:solidFill>
              </a:rPr>
              <a:t>CONCLUSIONS</a:t>
            </a:r>
            <a:endParaRPr lang="en-GB" sz="4400">
              <a:solidFill>
                <a:srgbClr val="FFFFFF"/>
              </a:solidFill>
            </a:endParaRPr>
          </a:p>
        </p:txBody>
      </p:sp>
      <p:pic>
        <p:nvPicPr>
          <p:cNvPr id="5" name="Substituent conținut 4" descr="O imagine care conține text&#10;&#10;Descriere generată automat">
            <a:extLst>
              <a:ext uri="{FF2B5EF4-FFF2-40B4-BE49-F238E27FC236}">
                <a16:creationId xmlns:a16="http://schemas.microsoft.com/office/drawing/2014/main" id="{752C919F-B747-46C5-84E1-10FD0A4C3E61}"/>
              </a:ext>
            </a:extLst>
          </p:cNvPr>
          <p:cNvPicPr>
            <a:picLocks noChangeAspect="1"/>
          </p:cNvPicPr>
          <p:nvPr/>
        </p:nvPicPr>
        <p:blipFill rotWithShape="1">
          <a:blip r:embed="rId2">
            <a:extLst>
              <a:ext uri="{28A0092B-C50C-407E-A947-70E740481C1C}">
                <a14:useLocalDpi xmlns:a14="http://schemas.microsoft.com/office/drawing/2010/main" val="0"/>
              </a:ext>
            </a:extLst>
          </a:blip>
          <a:srcRect t="7124" b="24315"/>
          <a:stretch/>
        </p:blipFill>
        <p:spPr>
          <a:xfrm>
            <a:off x="327547" y="321733"/>
            <a:ext cx="5688020" cy="3899748"/>
          </a:xfrm>
          <a:prstGeom prst="rect">
            <a:avLst/>
          </a:prstGeom>
        </p:spPr>
      </p:pic>
      <p:sp>
        <p:nvSpPr>
          <p:cNvPr id="14" name="Rectangle 13">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4936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3AB891B4-CC83-4C8F-B4B0-9F175D4E66BA}"/>
              </a:ext>
            </a:extLst>
          </p:cNvPr>
          <p:cNvSpPr>
            <a:spLocks noGrp="1"/>
          </p:cNvSpPr>
          <p:nvPr>
            <p:ph idx="1"/>
          </p:nvPr>
        </p:nvSpPr>
        <p:spPr>
          <a:xfrm>
            <a:off x="6661065" y="974875"/>
            <a:ext cx="4724573" cy="4852362"/>
          </a:xfrm>
        </p:spPr>
        <p:txBody>
          <a:bodyPr anchor="ctr">
            <a:normAutofit/>
          </a:bodyPr>
          <a:lstStyle/>
          <a:p>
            <a:pPr algn="ctr"/>
            <a:r>
              <a:rPr lang="en-GB" sz="1800" dirty="0">
                <a:solidFill>
                  <a:schemeClr val="bg1">
                    <a:lumMod val="95000"/>
                  </a:schemeClr>
                </a:solidFill>
                <a:effectLst/>
                <a:latin typeface="Calibri" panose="020F0502020204030204" pitchFamily="34" charset="0"/>
                <a:ea typeface="Calibri" panose="020F0502020204030204" pitchFamily="34" charset="0"/>
                <a:cs typeface="Times New Roman" panose="02020603050405020304" pitchFamily="18" charset="0"/>
              </a:rPr>
              <a:t>In conclusion, motivation at the workplace is very important. For employers, this can increase their productivity and help them achieve a competitive advantage. For employees, the motivation can help them fulfil every need that they might have and make them be more successful, healthy, and happy. The theories presented showed that people need more than money to be motivated, as money can only cover their most basic need – to survive and afford food. Having employers that pay attention to them, the employees can become more efficient at the workplace, as in the NDA’s case. </a:t>
            </a:r>
          </a:p>
          <a:p>
            <a:endParaRPr lang="en-US" dirty="0">
              <a:solidFill>
                <a:schemeClr val="bg1">
                  <a:lumMod val="95000"/>
                </a:schemeClr>
              </a:solidFill>
            </a:endParaRPr>
          </a:p>
        </p:txBody>
      </p:sp>
    </p:spTree>
    <p:extLst>
      <p:ext uri="{BB962C8B-B14F-4D97-AF65-F5344CB8AC3E}">
        <p14:creationId xmlns:p14="http://schemas.microsoft.com/office/powerpoint/2010/main" val="33640754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51093ED3-E1C9-4F42-B813-D92A58919486}"/>
              </a:ext>
            </a:extLst>
          </p:cNvPr>
          <p:cNvSpPr>
            <a:spLocks noGrp="1"/>
          </p:cNvSpPr>
          <p:nvPr>
            <p:ph type="title"/>
          </p:nvPr>
        </p:nvSpPr>
        <p:spPr/>
        <p:txBody>
          <a:bodyPr/>
          <a:lstStyle/>
          <a:p>
            <a:r>
              <a:rPr lang="en-US" dirty="0"/>
              <a:t>REFERENCES</a:t>
            </a:r>
            <a:endParaRPr lang="en-GB" dirty="0"/>
          </a:p>
        </p:txBody>
      </p:sp>
      <p:sp>
        <p:nvSpPr>
          <p:cNvPr id="3" name="Substituent conținut 2">
            <a:extLst>
              <a:ext uri="{FF2B5EF4-FFF2-40B4-BE49-F238E27FC236}">
                <a16:creationId xmlns:a16="http://schemas.microsoft.com/office/drawing/2014/main" id="{747C712D-8485-4BF7-BB73-F47C63047EF4}"/>
              </a:ext>
            </a:extLst>
          </p:cNvPr>
          <p:cNvSpPr>
            <a:spLocks noGrp="1"/>
          </p:cNvSpPr>
          <p:nvPr>
            <p:ph idx="1"/>
          </p:nvPr>
        </p:nvSpPr>
        <p:spPr>
          <a:xfrm>
            <a:off x="1024128" y="1993106"/>
            <a:ext cx="9720073" cy="4023360"/>
          </a:xfrm>
        </p:spPr>
        <p:txBody>
          <a:bodyPr>
            <a:normAutofit fontScale="25000" lnSpcReduction="20000"/>
          </a:bodyPr>
          <a:lstStyle/>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British Library (2021)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Elton Mayo</a:t>
            </a:r>
            <a:r>
              <a:rPr lang="en-GB" sz="3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https://www.bl.uk/people/elton-mayo</a:t>
            </a:r>
            <a:r>
              <a:rPr lang="en-GB" sz="3200" dirty="0">
                <a:effectLst/>
                <a:latin typeface="Calibri" panose="020F0502020204030204" pitchFamily="34" charset="0"/>
                <a:ea typeface="Calibri" panose="020F0502020204030204" pitchFamily="34" charset="0"/>
                <a:cs typeface="Times New Roman" panose="02020603050405020304" pitchFamily="18" charset="0"/>
              </a:rPr>
              <a:t> (Accessed: 14.11.2021).</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Corporate Finance Institute (2021)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Maslow’s Hierarchy of Needs</a:t>
            </a:r>
            <a:r>
              <a:rPr lang="en-GB" sz="3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https://corporatefinanceinstitute.com/resources/knowledge/other/maslows-hierarchy-of-needs/</a:t>
            </a:r>
            <a:r>
              <a:rPr lang="en-GB" sz="3200" dirty="0">
                <a:effectLst/>
                <a:latin typeface="Calibri" panose="020F0502020204030204" pitchFamily="34" charset="0"/>
                <a:ea typeface="Calibri" panose="020F0502020204030204" pitchFamily="34" charset="0"/>
                <a:cs typeface="Times New Roman" panose="02020603050405020304" pitchFamily="18" charset="0"/>
              </a:rPr>
              <a:t> (Accessed: 14.11.2021).</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Dustin, G., Bharat, M. and Jitendra, M. (2014)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Competitive Advantage and Motivating Innovation</a:t>
            </a:r>
            <a:r>
              <a:rPr lang="en-GB" sz="3200" dirty="0">
                <a:effectLst/>
                <a:latin typeface="Calibri" panose="020F0502020204030204" pitchFamily="34" charset="0"/>
                <a:ea typeface="Calibri" panose="020F0502020204030204" pitchFamily="34" charset="0"/>
                <a:cs typeface="Times New Roman" panose="02020603050405020304" pitchFamily="18" charset="0"/>
              </a:rPr>
              <a:t>. Advances in Management, Volume 7, Issue 1, pp. 1-7.</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Kremer, W. and Hammond, C. (2013)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Abraham Maslow and the pyramid that beguiled business</a:t>
            </a:r>
            <a:r>
              <a:rPr lang="en-GB" sz="3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https://www.bbc.co.uk/news/magazine-23902918</a:t>
            </a:r>
            <a:r>
              <a:rPr lang="en-GB" sz="3200" dirty="0">
                <a:effectLst/>
                <a:latin typeface="Calibri" panose="020F0502020204030204" pitchFamily="34" charset="0"/>
                <a:ea typeface="Calibri" panose="020F0502020204030204" pitchFamily="34" charset="0"/>
                <a:cs typeface="Times New Roman" panose="02020603050405020304" pitchFamily="18" charset="0"/>
              </a:rPr>
              <a:t> (Accessed: 14.11.2021).</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Linder, J.R. (1998)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Understanding Employee Motivation</a:t>
            </a:r>
            <a:r>
              <a:rPr lang="en-GB" sz="3200" dirty="0">
                <a:effectLst/>
                <a:latin typeface="Calibri" panose="020F0502020204030204" pitchFamily="34" charset="0"/>
                <a:ea typeface="Calibri" panose="020F0502020204030204" pitchFamily="34" charset="0"/>
                <a:cs typeface="Times New Roman" panose="02020603050405020304" pitchFamily="18" charset="0"/>
              </a:rPr>
              <a:t>. Journal of Extension, Volume 36, Number 3.</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Locke, E.A. (1980)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The Ideas of Frederick W. Taylor: An Evaluation</a:t>
            </a:r>
            <a:r>
              <a:rPr lang="en-GB" sz="3200" dirty="0">
                <a:effectLst/>
                <a:latin typeface="Calibri" panose="020F0502020204030204" pitchFamily="34" charset="0"/>
                <a:ea typeface="Calibri" panose="020F0502020204030204" pitchFamily="34" charset="0"/>
                <a:cs typeface="Times New Roman" panose="02020603050405020304" pitchFamily="18" charset="0"/>
              </a:rPr>
              <a:t>. University of Maryland, pp. 2-3.</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Lumen (2021)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The Hawthorne Effect</a:t>
            </a:r>
            <a:r>
              <a:rPr lang="en-GB" sz="3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https://courses.lumenlearning.com/wm-organizationalbehavior/chapter/the-hawthorne-effect/</a:t>
            </a:r>
            <a:r>
              <a:rPr lang="en-GB" sz="3200" dirty="0">
                <a:effectLst/>
                <a:latin typeface="Calibri" panose="020F0502020204030204" pitchFamily="34" charset="0"/>
                <a:ea typeface="Calibri" panose="020F0502020204030204" pitchFamily="34" charset="0"/>
                <a:cs typeface="Times New Roman" panose="02020603050405020304" pitchFamily="18" charset="0"/>
              </a:rPr>
              <a:t> (Accessed: 14.11.2021).</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MindTools (2021)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Frederick Taylor and Scientific Management</a:t>
            </a:r>
            <a:r>
              <a:rPr lang="en-GB" sz="3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https://www.mindtools.com/pages/article/newTMM_Taylor.htm</a:t>
            </a:r>
            <a:r>
              <a:rPr lang="en-GB" sz="3200" dirty="0">
                <a:effectLst/>
                <a:latin typeface="Calibri" panose="020F0502020204030204" pitchFamily="34" charset="0"/>
                <a:ea typeface="Calibri" panose="020F0502020204030204" pitchFamily="34" charset="0"/>
                <a:cs typeface="Times New Roman" panose="02020603050405020304" pitchFamily="18" charset="0"/>
              </a:rPr>
              <a:t> (Accessed: 14.11.2021).</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Perera, A. (2021)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What is the Hawthorne Effect?</a:t>
            </a:r>
            <a:r>
              <a:rPr lang="en-GB" sz="32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https://www.simplypsychology.org/hawthorne-effect.html</a:t>
            </a:r>
            <a:r>
              <a:rPr lang="en-GB" sz="3200" dirty="0">
                <a:effectLst/>
                <a:latin typeface="Calibri" panose="020F0502020204030204" pitchFamily="34" charset="0"/>
                <a:ea typeface="Calibri" panose="020F0502020204030204" pitchFamily="34" charset="0"/>
                <a:cs typeface="Times New Roman" panose="02020603050405020304" pitchFamily="18" charset="0"/>
              </a:rPr>
              <a:t> (Accessed: 14.11.2021).</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Taylor, F. W. (1919) </a:t>
            </a:r>
            <a:r>
              <a:rPr lang="en-GB" sz="3200" i="1" dirty="0">
                <a:effectLst/>
                <a:latin typeface="Calibri" panose="020F0502020204030204" pitchFamily="34" charset="0"/>
                <a:ea typeface="Calibri" panose="020F0502020204030204" pitchFamily="34" charset="0"/>
                <a:cs typeface="Times New Roman" panose="02020603050405020304" pitchFamily="18" charset="0"/>
              </a:rPr>
              <a:t>The Principle of Scientific Management</a:t>
            </a:r>
            <a:r>
              <a:rPr lang="en-GB" sz="3200" dirty="0">
                <a:effectLst/>
                <a:latin typeface="Calibri" panose="020F0502020204030204" pitchFamily="34" charset="0"/>
                <a:ea typeface="Calibri" panose="020F0502020204030204" pitchFamily="34" charset="0"/>
                <a:cs typeface="Times New Roman" panose="02020603050405020304" pitchFamily="18" charset="0"/>
              </a:rPr>
              <a:t>. Harper &amp; Brothers Publishers: New York and London, pp. 13-20.</a:t>
            </a:r>
          </a:p>
          <a:p>
            <a:pPr algn="just">
              <a:lnSpc>
                <a:spcPct val="150000"/>
              </a:lnSpc>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The Times (2009</a:t>
            </a:r>
            <a:r>
              <a:rPr lang="en-GB" sz="3200" i="1" dirty="0">
                <a:effectLst/>
                <a:latin typeface="Calibri" panose="020F0502020204030204" pitchFamily="34" charset="0"/>
                <a:ea typeface="Calibri" panose="020F0502020204030204" pitchFamily="34" charset="0"/>
                <a:cs typeface="Times New Roman" panose="02020603050405020304" pitchFamily="18" charset="0"/>
              </a:rPr>
              <a:t>) NDA, Developing a motivated workforce</a:t>
            </a:r>
            <a:r>
              <a:rPr lang="en-GB" sz="3200" dirty="0">
                <a:effectLst/>
                <a:latin typeface="Calibri" panose="020F0502020204030204" pitchFamily="34" charset="0"/>
                <a:ea typeface="Calibri" panose="020F0502020204030204" pitchFamily="34" charset="0"/>
                <a:cs typeface="Times New Roman" panose="02020603050405020304" pitchFamily="18" charset="0"/>
              </a:rPr>
              <a:t>. MBA Publishing Ltd, pp. 113-116.</a:t>
            </a:r>
          </a:p>
          <a:p>
            <a:endParaRPr lang="en-GB" dirty="0"/>
          </a:p>
        </p:txBody>
      </p:sp>
    </p:spTree>
    <p:extLst>
      <p:ext uri="{BB962C8B-B14F-4D97-AF65-F5344CB8AC3E}">
        <p14:creationId xmlns:p14="http://schemas.microsoft.com/office/powerpoint/2010/main" val="24151400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ă">
  <a:themeElements>
    <a:clrScheme name="Integrală">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ă">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ă">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229</TotalTime>
  <Words>1184</Words>
  <Application>Microsoft Office PowerPoint</Application>
  <PresentationFormat>Ecran lat</PresentationFormat>
  <Paragraphs>32</Paragraphs>
  <Slides>9</Slides>
  <Notes>0</Notes>
  <HiddenSlides>0</HiddenSlides>
  <MMClips>0</MMClips>
  <ScaleCrop>false</ScaleCrop>
  <HeadingPairs>
    <vt:vector size="6" baseType="variant">
      <vt:variant>
        <vt:lpstr>Fonturi utilizate</vt:lpstr>
      </vt:variant>
      <vt:variant>
        <vt:i4>4</vt:i4>
      </vt:variant>
      <vt:variant>
        <vt:lpstr>Temă</vt:lpstr>
      </vt:variant>
      <vt:variant>
        <vt:i4>1</vt:i4>
      </vt:variant>
      <vt:variant>
        <vt:lpstr>Titluri diapozitive</vt:lpstr>
      </vt:variant>
      <vt:variant>
        <vt:i4>9</vt:i4>
      </vt:variant>
    </vt:vector>
  </HeadingPairs>
  <TitlesOfParts>
    <vt:vector size="14" baseType="lpstr">
      <vt:lpstr>Calibri</vt:lpstr>
      <vt:lpstr>Tw Cen MT</vt:lpstr>
      <vt:lpstr>Tw Cen MT Condensed</vt:lpstr>
      <vt:lpstr>Wingdings 3</vt:lpstr>
      <vt:lpstr>Integrală</vt:lpstr>
      <vt:lpstr>Developing relationship and workplace achievement motivation</vt:lpstr>
      <vt:lpstr>definition</vt:lpstr>
      <vt:lpstr>Taylor’s scientific management</vt:lpstr>
      <vt:lpstr>Hawthorne’s social man</vt:lpstr>
      <vt:lpstr>Maslow’s Hierarchy of needs</vt:lpstr>
      <vt:lpstr>NDA’S CASE</vt:lpstr>
      <vt:lpstr>COMPETITIVE ADVANTAGE</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 and workplace achievement motivation</dc:title>
  <dc:creator>Adrian Brezeanu</dc:creator>
  <cp:lastModifiedBy>Alina Culea</cp:lastModifiedBy>
  <cp:revision>1</cp:revision>
  <dcterms:created xsi:type="dcterms:W3CDTF">2021-11-14T14:08:30Z</dcterms:created>
  <dcterms:modified xsi:type="dcterms:W3CDTF">2021-11-14T17:57:46Z</dcterms:modified>
</cp:coreProperties>
</file>