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70" r:id="rId6"/>
    <p:sldId id="261" r:id="rId7"/>
    <p:sldId id="262" r:id="rId8"/>
    <p:sldId id="263" r:id="rId9"/>
    <p:sldId id="264" r:id="rId10"/>
    <p:sldId id="265" r:id="rId11"/>
    <p:sldId id="266" r:id="rId12"/>
    <p:sldId id="268" r:id="rId13"/>
    <p:sldId id="267" r:id="rId14"/>
    <p:sldId id="269"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4" autoAdjust="0"/>
    <p:restoredTop sz="94660"/>
  </p:normalViewPr>
  <p:slideViewPr>
    <p:cSldViewPr snapToGrid="0">
      <p:cViewPr varScale="1">
        <p:scale>
          <a:sx n="115" d="100"/>
          <a:sy n="115"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C91E-563C-46AE-8B39-B456FA8AA2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354E9C-0347-4DFF-8641-196E040B40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2D5E25-5D84-474D-8D4C-500ADCE991BA}"/>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D1F83836-7142-437A-B01E-9FE8BE255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FC84C5-2F7C-40E6-BCF7-212D1CC46933}"/>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2254355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71EA5-898A-4064-AAAB-64385DEBD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2BFFE-1390-4DBF-9CAA-51DE1B6DAA3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59D6C2-4D95-4C26-B717-9C9E2B6EC25B}"/>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4C1FF20D-BA87-4AE4-95F1-1DB38C81F1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F775E-3475-498D-A76B-5BFFFCEA53D4}"/>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75862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88821-27DB-4667-AE4F-B005FF8CB6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34E07B-5515-4B6E-A2E0-1996DE0D1D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683C061-2201-4CFE-AC31-298A80BAEBAD}"/>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9574FB33-8F14-46F1-9651-734A7334FC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5D761-CCA1-4BFA-B394-1B4D56F40A52}"/>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402914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B7C80-3452-4BBD-A5F7-FA9E127DB1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547C17-A3F4-4725-95CC-76055271584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EBFF17-C5D8-4370-80FB-0B26DB105F5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04C267-651A-40FC-9164-C34E156C3A01}"/>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6" name="Footer Placeholder 5">
            <a:extLst>
              <a:ext uri="{FF2B5EF4-FFF2-40B4-BE49-F238E27FC236}">
                <a16:creationId xmlns:a16="http://schemas.microsoft.com/office/drawing/2014/main" id="{76F53838-54F5-4EED-BB03-F2152CC4CC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C187B0-312B-4478-8439-4EB57883E865}"/>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526459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41C01-049A-402E-A3A6-A90AE8BE5C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D49AA5-643E-4724-8CE6-4D2ACE8485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BB865A7-3870-4DFE-B32C-93CCE482B34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508D28-EFE7-4A5F-9F40-FCBAF74BA1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4BA4608-FAF0-4F83-A879-6531AED958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4B9075-B2F3-42D6-8735-E9206EB2D83E}"/>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8" name="Footer Placeholder 7">
            <a:extLst>
              <a:ext uri="{FF2B5EF4-FFF2-40B4-BE49-F238E27FC236}">
                <a16:creationId xmlns:a16="http://schemas.microsoft.com/office/drawing/2014/main" id="{F80E5D98-B9DF-4E5E-AA49-E89901D0F7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FB3514-5565-4278-860B-61EF193FBAB6}"/>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29042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12DF-F743-4A6A-AE43-7B74D34CF8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26BBB-33C2-45C7-8E73-D55BB059F3E1}"/>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4" name="Footer Placeholder 3">
            <a:extLst>
              <a:ext uri="{FF2B5EF4-FFF2-40B4-BE49-F238E27FC236}">
                <a16:creationId xmlns:a16="http://schemas.microsoft.com/office/drawing/2014/main" id="{E7DA6042-4E32-47EE-9725-F2C4DE1E2B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5AC069-EB5A-4CEA-B327-6336218A1E2B}"/>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2445438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31DAFC-C170-4FC3-BB21-DCF2DB76C31A}"/>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3" name="Footer Placeholder 2">
            <a:extLst>
              <a:ext uri="{FF2B5EF4-FFF2-40B4-BE49-F238E27FC236}">
                <a16:creationId xmlns:a16="http://schemas.microsoft.com/office/drawing/2014/main" id="{18618822-8493-410D-AECC-C4117B62D4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C644B2-D356-4C82-B58F-7DAA19ADC6DA}"/>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32630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AC830-6B49-4026-9F15-60FC485379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11E669-3CB2-4F42-A4D1-509D67D18A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D97A9F-B491-4125-99FB-A0006480D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7A1383C-9C91-4BF6-B906-EA5084CD7A9C}"/>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6" name="Footer Placeholder 5">
            <a:extLst>
              <a:ext uri="{FF2B5EF4-FFF2-40B4-BE49-F238E27FC236}">
                <a16:creationId xmlns:a16="http://schemas.microsoft.com/office/drawing/2014/main" id="{7A980F58-BF59-4A4A-A3BC-2BE2F916C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84FAAF-4C1B-4580-B083-5D3CCD8BA5FB}"/>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924375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488E-E4F5-4515-940D-AF0AEC5F19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3AF64D-2E8D-4982-BE1E-A1658FF18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2330EC-1D6D-45EB-89D0-E635090D76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3920AD-93FD-48F5-9727-C17E4777657C}"/>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6" name="Footer Placeholder 5">
            <a:extLst>
              <a:ext uri="{FF2B5EF4-FFF2-40B4-BE49-F238E27FC236}">
                <a16:creationId xmlns:a16="http://schemas.microsoft.com/office/drawing/2014/main" id="{6EAAEEFF-A1FD-4CEE-873F-ACA2F8DE90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31A8D2-41F2-4DD9-9066-068C4D91BBEB}"/>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3196202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3CAEB-EB71-42CC-8284-31AAD04821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97E79-2231-4D1D-AD34-5787084ADF3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B22E22-C5AD-4030-968B-665412ECEB94}"/>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258B29C6-426C-4316-A1BC-210146F5A5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E7F8D-2E5B-4733-9567-A41E20718455}"/>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511323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57116C-61F4-4AFA-8851-4F49D48C35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B44D88-1DFF-4A70-88A2-42350A598F3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CCC4AC-D3BD-40CE-B815-816C5421BD0C}"/>
              </a:ext>
            </a:extLst>
          </p:cNvPr>
          <p:cNvSpPr>
            <a:spLocks noGrp="1"/>
          </p:cNvSpPr>
          <p:nvPr>
            <p:ph type="dt" sz="half" idx="10"/>
          </p:nvPr>
        </p:nvSpPr>
        <p:spPr/>
        <p:txBody>
          <a:body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7FEC39B8-F611-461F-86C2-CFCCC4904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41363-9A3A-4258-84DA-2B0B926A3A85}"/>
              </a:ext>
            </a:extLst>
          </p:cNvPr>
          <p:cNvSpPr>
            <a:spLocks noGrp="1"/>
          </p:cNvSpPr>
          <p:nvPr>
            <p:ph type="sldNum" sz="quarter" idx="12"/>
          </p:nvPr>
        </p:nvSpPr>
        <p:spPr/>
        <p:txBody>
          <a:bodyPr/>
          <a:lstStyle/>
          <a:p>
            <a:fld id="{70A62FFC-5C34-4ED2-B2BC-5D0C085C8C6C}" type="slidenum">
              <a:rPr lang="en-GB" smtClean="0"/>
              <a:t>‹#›</a:t>
            </a:fld>
            <a:endParaRPr lang="en-GB"/>
          </a:p>
        </p:txBody>
      </p:sp>
    </p:spTree>
    <p:extLst>
      <p:ext uri="{BB962C8B-B14F-4D97-AF65-F5344CB8AC3E}">
        <p14:creationId xmlns:p14="http://schemas.microsoft.com/office/powerpoint/2010/main" val="2672529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C304CE-E963-434C-8313-05CC9D45EC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5242C2-384F-4FBB-BE4B-0E6176289F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F10D7-6C09-42BA-9F83-0510767BDF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E2B8FD-F734-43F1-907A-23AAD07E25A7}" type="datetimeFigureOut">
              <a:rPr lang="en-GB" smtClean="0"/>
              <a:t>24/01/2018</a:t>
            </a:fld>
            <a:endParaRPr lang="en-GB"/>
          </a:p>
        </p:txBody>
      </p:sp>
      <p:sp>
        <p:nvSpPr>
          <p:cNvPr id="5" name="Footer Placeholder 4">
            <a:extLst>
              <a:ext uri="{FF2B5EF4-FFF2-40B4-BE49-F238E27FC236}">
                <a16:creationId xmlns:a16="http://schemas.microsoft.com/office/drawing/2014/main" id="{C4A2A743-885C-4474-B714-D2ED2DED01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B8215D-BC97-48D1-9DDB-631010DB7A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A62FFC-5C34-4ED2-B2BC-5D0C085C8C6C}" type="slidenum">
              <a:rPr lang="en-GB" smtClean="0"/>
              <a:t>‹#›</a:t>
            </a:fld>
            <a:endParaRPr lang="en-GB"/>
          </a:p>
        </p:txBody>
      </p:sp>
    </p:spTree>
    <p:extLst>
      <p:ext uri="{BB962C8B-B14F-4D97-AF65-F5344CB8AC3E}">
        <p14:creationId xmlns:p14="http://schemas.microsoft.com/office/powerpoint/2010/main" val="896184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news/uk-wales-politics-42278884"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ukandeu.ac.uk/safeguarding-children-after-brexi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3.reutersmedia.net/resources/r/?m=02&amp;d=20171108&amp;t=2&amp;i=1208968420&amp;r=LYNXMPEDA71KQ&amp;w=1280"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cypcs.org.uk/uimages/ImageGalleryFeatures/1240365/gallery/1CH.jpg" TargetMode="External"/><Relationship Id="rId5" Type="http://schemas.openxmlformats.org/officeDocument/2006/relationships/hyperlink" Target="https://www.google.co.uk/url?sa=i&amp;rct=j&amp;q=&amp;esrc=s&amp;source=images&amp;cd=&amp;ved=0ahUKEwjV0tGale7YAhVRLVAKHc-2CgoQjRwIBw&amp;url=http%3A%2F%2Fslideplayer.com%2Fslide%2F6880083%2F&amp;psig=AOvVaw33r4Yjxr7jt47b7DF_W4M_&amp;ust=1516799614987577" TargetMode="External"/><Relationship Id="rId4" Type="http://schemas.openxmlformats.org/officeDocument/2006/relationships/hyperlink" Target="https://www.google.co.uk/url?sa=i&amp;rct=j&amp;q=&amp;esrc=s&amp;source=images&amp;cd=&amp;cad=rja&amp;uact=8&amp;ved=0ahUKEwj_p7vElu7YAhUBIVAKHbHaBbIQjRwIBw&amp;url=http%3A%2F%2Fsfhelp.org%2Frelate%2Fkeys%2Fmaslow.htm&amp;psig=AOvVaw0lVEIP_6y4nbGEj__HxLSj&amp;ust=15168000125005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1B2258F-86CA-4D4D-8270-BC05FCDEBF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s://s3.reutersmedia.net/resources/r/?m=02&amp;d=20171108&amp;t=2&amp;i=1208968420&amp;r=LYNXMPEDA71KQ&amp;w=1280">
            <a:extLst>
              <a:ext uri="{FF2B5EF4-FFF2-40B4-BE49-F238E27FC236}">
                <a16:creationId xmlns:a16="http://schemas.microsoft.com/office/drawing/2014/main" id="{A803267C-007B-4BEF-AECF-8700975B6CF4}"/>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b="2597"/>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924D9E-A46F-4C7A-A8C6-4672571073BA}"/>
              </a:ext>
            </a:extLst>
          </p:cNvPr>
          <p:cNvSpPr>
            <a:spLocks noGrp="1"/>
          </p:cNvSpPr>
          <p:nvPr>
            <p:ph type="ctrTitle"/>
          </p:nvPr>
        </p:nvSpPr>
        <p:spPr>
          <a:xfrm>
            <a:off x="1524000" y="1122362"/>
            <a:ext cx="9144000" cy="2900518"/>
          </a:xfrm>
        </p:spPr>
        <p:txBody>
          <a:bodyPr>
            <a:normAutofit fontScale="90000"/>
          </a:bodyPr>
          <a:lstStyle/>
          <a:p>
            <a:r>
              <a:rPr lang="en-GB" dirty="0">
                <a:solidFill>
                  <a:srgbClr val="FFFFFF"/>
                </a:solidFill>
              </a:rPr>
              <a:t>My engagement with current political events, legislation and manifesto from a Wales, UK and world perspective.</a:t>
            </a:r>
          </a:p>
        </p:txBody>
      </p:sp>
      <p:sp>
        <p:nvSpPr>
          <p:cNvPr id="3" name="Subtitle 2">
            <a:extLst>
              <a:ext uri="{FF2B5EF4-FFF2-40B4-BE49-F238E27FC236}">
                <a16:creationId xmlns:a16="http://schemas.microsoft.com/office/drawing/2014/main" id="{569FD141-A40C-4762-A6B5-1963A0EFA178}"/>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ECSS6002</a:t>
            </a:r>
          </a:p>
          <a:p>
            <a:r>
              <a:rPr lang="en-GB" dirty="0">
                <a:solidFill>
                  <a:srgbClr val="FFFFFF"/>
                </a:solidFill>
              </a:rPr>
              <a:t>Angharad Griffiths 0601684</a:t>
            </a:r>
          </a:p>
        </p:txBody>
      </p:sp>
    </p:spTree>
    <p:extLst>
      <p:ext uri="{BB962C8B-B14F-4D97-AF65-F5344CB8AC3E}">
        <p14:creationId xmlns:p14="http://schemas.microsoft.com/office/powerpoint/2010/main" val="28830204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FFFFFF"/>
                </a:solidFill>
              </a:rPr>
              <a:t>Our children’s future</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1828800" y="1825625"/>
            <a:ext cx="8806375" cy="4351338"/>
          </a:xfrm>
        </p:spPr>
        <p:txBody>
          <a:bodyPr>
            <a:normAutofit/>
          </a:bodyPr>
          <a:lstStyle/>
          <a:p>
            <a:pPr marL="0" indent="0" algn="ctr">
              <a:buNone/>
            </a:pPr>
            <a:endParaRPr lang="en-GB" dirty="0">
              <a:solidFill>
                <a:srgbClr val="FFFFFF"/>
              </a:solidFill>
            </a:endParaRPr>
          </a:p>
          <a:p>
            <a:pPr marL="0" indent="0" algn="ctr">
              <a:buNone/>
            </a:pPr>
            <a:endParaRPr lang="en-GB" dirty="0">
              <a:solidFill>
                <a:srgbClr val="FFFFFF"/>
              </a:solidFill>
            </a:endParaRPr>
          </a:p>
          <a:p>
            <a:pPr marL="0" indent="0" algn="ctr">
              <a:buNone/>
            </a:pPr>
            <a:r>
              <a:rPr lang="en-GB" dirty="0">
                <a:solidFill>
                  <a:srgbClr val="FFFFFF"/>
                </a:solidFill>
              </a:rPr>
              <a:t>The safety and security of children haven’t had the attention they deserve and need in the Brexit debate thus far. Yet they’ll be profoundly affected if our departure leads to our ejection from the EU wide infrastructure that protects and safeguards children’s wellbeing.</a:t>
            </a:r>
          </a:p>
          <a:p>
            <a:pPr marL="0" indent="0" algn="ctr">
              <a:buNone/>
            </a:pPr>
            <a:r>
              <a:rPr lang="en-GB" dirty="0">
                <a:solidFill>
                  <a:srgbClr val="FFFFFF"/>
                </a:solidFill>
              </a:rPr>
              <a:t>							(Green, 2018)</a:t>
            </a:r>
          </a:p>
        </p:txBody>
      </p:sp>
    </p:spTree>
    <p:extLst>
      <p:ext uri="{BB962C8B-B14F-4D97-AF65-F5344CB8AC3E}">
        <p14:creationId xmlns:p14="http://schemas.microsoft.com/office/powerpoint/2010/main" val="20552423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7200" b="1" dirty="0">
                <a:solidFill>
                  <a:srgbClr val="FFFFFF"/>
                </a:solidFill>
                <a:latin typeface="Comic Sans MS" panose="030F0702030302020204" pitchFamily="66" charset="0"/>
                <a:cs typeface="Arial" panose="020B0604020202020204" pitchFamily="34" charset="0"/>
              </a:rPr>
              <a:t>Voices of our children!</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3600" dirty="0">
                <a:solidFill>
                  <a:srgbClr val="FFFFFF"/>
                </a:solidFill>
                <a:latin typeface="Arial" panose="020B0604020202020204" pitchFamily="34" charset="0"/>
                <a:cs typeface="Arial" panose="020B0604020202020204" pitchFamily="34" charset="0"/>
              </a:rPr>
              <a:t>Brexit negotiations</a:t>
            </a:r>
          </a:p>
          <a:p>
            <a:pPr>
              <a:buFont typeface="Wingdings" panose="05000000000000000000" pitchFamily="2" charset="2"/>
              <a:buChar char="q"/>
            </a:pPr>
            <a:r>
              <a:rPr lang="en-GB" sz="3600" dirty="0">
                <a:solidFill>
                  <a:srgbClr val="FFFFFF"/>
                </a:solidFill>
                <a:latin typeface="Arial" panose="020B0604020202020204" pitchFamily="34" charset="0"/>
                <a:cs typeface="Arial" panose="020B0604020202020204" pitchFamily="34" charset="0"/>
              </a:rPr>
              <a:t>Brexit white paper – ‘The United Kingdom’s exit from, and new partnership with the European Union’.</a:t>
            </a:r>
          </a:p>
          <a:p>
            <a:pPr>
              <a:buFont typeface="Wingdings" panose="05000000000000000000" pitchFamily="2" charset="2"/>
              <a:buChar char="q"/>
            </a:pPr>
            <a:r>
              <a:rPr lang="en-GB" sz="3600" dirty="0">
                <a:solidFill>
                  <a:srgbClr val="FFFFFF"/>
                </a:solidFill>
                <a:latin typeface="Arial" panose="020B0604020202020204" pitchFamily="34" charset="0"/>
                <a:cs typeface="Arial" panose="020B0604020202020204" pitchFamily="34" charset="0"/>
              </a:rPr>
              <a:t>Fifth of the UK population is under 18</a:t>
            </a:r>
          </a:p>
          <a:p>
            <a:pPr>
              <a:buFont typeface="Wingdings" panose="05000000000000000000" pitchFamily="2" charset="2"/>
              <a:buChar char="q"/>
            </a:pPr>
            <a:r>
              <a:rPr lang="en-GB" sz="3600" dirty="0">
                <a:solidFill>
                  <a:srgbClr val="FFFFFF"/>
                </a:solidFill>
                <a:latin typeface="Arial" panose="020B0604020202020204" pitchFamily="34" charset="0"/>
                <a:cs typeface="Arial" panose="020B0604020202020204" pitchFamily="34" charset="0"/>
              </a:rPr>
              <a:t>Children weren’t heard whilst decisions were being made.</a:t>
            </a:r>
          </a:p>
          <a:p>
            <a:endParaRPr lang="en-GB" dirty="0">
              <a:solidFill>
                <a:srgbClr val="FFFFFF"/>
              </a:solidFill>
            </a:endParaRPr>
          </a:p>
        </p:txBody>
      </p:sp>
      <p:sp>
        <p:nvSpPr>
          <p:cNvPr id="4" name="TextBox 3">
            <a:extLst>
              <a:ext uri="{FF2B5EF4-FFF2-40B4-BE49-F238E27FC236}">
                <a16:creationId xmlns:a16="http://schemas.microsoft.com/office/drawing/2014/main" id="{EA214364-DA02-4FB3-83A6-F4EF6E600FF7}"/>
              </a:ext>
            </a:extLst>
          </p:cNvPr>
          <p:cNvSpPr txBox="1"/>
          <p:nvPr/>
        </p:nvSpPr>
        <p:spPr>
          <a:xfrm>
            <a:off x="424070" y="6176963"/>
            <a:ext cx="2455224"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(Coram, 2017; Children in Wales)</a:t>
            </a:r>
            <a:endParaRPr lang="en-GB" dirty="0"/>
          </a:p>
        </p:txBody>
      </p:sp>
    </p:spTree>
    <p:extLst>
      <p:ext uri="{BB962C8B-B14F-4D97-AF65-F5344CB8AC3E}">
        <p14:creationId xmlns:p14="http://schemas.microsoft.com/office/powerpoint/2010/main" val="1304794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Autofit/>
          </a:bodyPr>
          <a:lstStyle/>
          <a:p>
            <a:pPr algn="ctr"/>
            <a:r>
              <a:rPr lang="en-GB" sz="7200" b="1" dirty="0">
                <a:solidFill>
                  <a:srgbClr val="FFFFFF"/>
                </a:solidFill>
                <a:latin typeface="Comic Sans MS" panose="030F0702030302020204" pitchFamily="66" charset="0"/>
                <a:cs typeface="Arial" panose="020B0604020202020204" pitchFamily="34" charset="0"/>
              </a:rPr>
              <a:t>Children’s benefits from the EU!</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4800" dirty="0">
                <a:solidFill>
                  <a:srgbClr val="FFFFFF"/>
                </a:solidFill>
                <a:latin typeface="Arial" panose="020B0604020202020204" pitchFamily="34" charset="0"/>
                <a:cs typeface="Arial" panose="020B0604020202020204" pitchFamily="34" charset="0"/>
              </a:rPr>
              <a:t>Permanence, safety and security</a:t>
            </a:r>
          </a:p>
          <a:p>
            <a:pPr>
              <a:buFont typeface="Wingdings" panose="05000000000000000000" pitchFamily="2" charset="2"/>
              <a:buChar char="q"/>
            </a:pPr>
            <a:r>
              <a:rPr lang="en-GB" sz="4800" dirty="0">
                <a:solidFill>
                  <a:srgbClr val="FFFFFF"/>
                </a:solidFill>
                <a:latin typeface="Arial" panose="020B0604020202020204" pitchFamily="34" charset="0"/>
                <a:cs typeface="Arial" panose="020B0604020202020204" pitchFamily="34" charset="0"/>
              </a:rPr>
              <a:t>Brexit transition</a:t>
            </a:r>
          </a:p>
          <a:p>
            <a:pPr>
              <a:buFont typeface="Wingdings" panose="05000000000000000000" pitchFamily="2" charset="2"/>
              <a:buChar char="q"/>
            </a:pPr>
            <a:r>
              <a:rPr lang="en-GB" sz="4800" dirty="0">
                <a:solidFill>
                  <a:srgbClr val="FFFFFF"/>
                </a:solidFill>
                <a:latin typeface="Arial" panose="020B0604020202020204" pitchFamily="34" charset="0"/>
                <a:cs typeface="Arial" panose="020B0604020202020204" pitchFamily="34" charset="0"/>
              </a:rPr>
              <a:t>EU enactments</a:t>
            </a:r>
          </a:p>
          <a:p>
            <a:pPr>
              <a:buFont typeface="Wingdings" panose="05000000000000000000" pitchFamily="2" charset="2"/>
              <a:buChar char="q"/>
            </a:pPr>
            <a:r>
              <a:rPr lang="en-GB" sz="4800" dirty="0">
                <a:solidFill>
                  <a:srgbClr val="FFFFFF"/>
                </a:solidFill>
                <a:latin typeface="Arial" panose="020B0604020202020204" pitchFamily="34" charset="0"/>
                <a:cs typeface="Arial" panose="020B0604020202020204" pitchFamily="34" charset="0"/>
              </a:rPr>
              <a:t>Funding</a:t>
            </a:r>
          </a:p>
          <a:p>
            <a:pPr>
              <a:buFont typeface="Wingdings" panose="05000000000000000000" pitchFamily="2" charset="2"/>
              <a:buChar char="q"/>
            </a:pPr>
            <a:r>
              <a:rPr lang="en-GB" sz="4800" dirty="0">
                <a:solidFill>
                  <a:srgbClr val="FFFFFF"/>
                </a:solidFill>
                <a:latin typeface="Arial" panose="020B0604020202020204" pitchFamily="34" charset="0"/>
                <a:cs typeface="Arial" panose="020B0604020202020204" pitchFamily="34" charset="0"/>
              </a:rPr>
              <a:t>Children’s rights and human rights</a:t>
            </a:r>
          </a:p>
        </p:txBody>
      </p:sp>
      <p:sp>
        <p:nvSpPr>
          <p:cNvPr id="4" name="TextBox 3">
            <a:extLst>
              <a:ext uri="{FF2B5EF4-FFF2-40B4-BE49-F238E27FC236}">
                <a16:creationId xmlns:a16="http://schemas.microsoft.com/office/drawing/2014/main" id="{65D71134-A469-4E14-8189-7156CCE8440E}"/>
              </a:ext>
            </a:extLst>
          </p:cNvPr>
          <p:cNvSpPr txBox="1"/>
          <p:nvPr/>
        </p:nvSpPr>
        <p:spPr>
          <a:xfrm>
            <a:off x="410817" y="6347791"/>
            <a:ext cx="3847785" cy="369332"/>
          </a:xfrm>
          <a:prstGeom prst="rect">
            <a:avLst/>
          </a:prstGeom>
          <a:noFill/>
        </p:spPr>
        <p:txBody>
          <a:bodyPr wrap="none" rtlCol="0">
            <a:spAutoFit/>
          </a:bodyPr>
          <a:lstStyle/>
          <a:p>
            <a:r>
              <a:rPr lang="en-GB" dirty="0"/>
              <a:t>(Coram, 2017; Children in Wales, 2017)</a:t>
            </a:r>
          </a:p>
        </p:txBody>
      </p:sp>
    </p:spTree>
    <p:extLst>
      <p:ext uri="{BB962C8B-B14F-4D97-AF65-F5344CB8AC3E}">
        <p14:creationId xmlns:p14="http://schemas.microsoft.com/office/powerpoint/2010/main" val="18466171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Autofit/>
          </a:bodyPr>
          <a:lstStyle/>
          <a:p>
            <a:pPr algn="ctr"/>
            <a:r>
              <a:rPr lang="en-GB" sz="7200" b="1" dirty="0" err="1">
                <a:solidFill>
                  <a:srgbClr val="FFFFFF"/>
                </a:solidFill>
                <a:latin typeface="Comic Sans MS" panose="030F0702030302020204" pitchFamily="66" charset="0"/>
                <a:cs typeface="Arial" panose="020B0604020202020204" pitchFamily="34" charset="0"/>
              </a:rPr>
              <a:t>Masslow’s</a:t>
            </a:r>
            <a:r>
              <a:rPr lang="en-GB" sz="7200" b="1" dirty="0">
                <a:solidFill>
                  <a:srgbClr val="FFFFFF"/>
                </a:solidFill>
                <a:latin typeface="Comic Sans MS" panose="030F0702030302020204" pitchFamily="66" charset="0"/>
                <a:cs typeface="Arial" panose="020B0604020202020204" pitchFamily="34" charset="0"/>
              </a:rPr>
              <a:t> hierarchy of needs!</a:t>
            </a:r>
          </a:p>
        </p:txBody>
      </p:sp>
      <p:sp>
        <p:nvSpPr>
          <p:cNvPr id="4" name="TextBox 3">
            <a:extLst>
              <a:ext uri="{FF2B5EF4-FFF2-40B4-BE49-F238E27FC236}">
                <a16:creationId xmlns:a16="http://schemas.microsoft.com/office/drawing/2014/main" id="{65D71134-A469-4E14-8189-7156CCE8440E}"/>
              </a:ext>
            </a:extLst>
          </p:cNvPr>
          <p:cNvSpPr txBox="1"/>
          <p:nvPr/>
        </p:nvSpPr>
        <p:spPr>
          <a:xfrm>
            <a:off x="8362121" y="6400691"/>
            <a:ext cx="1070806" cy="369332"/>
          </a:xfrm>
          <a:prstGeom prst="rect">
            <a:avLst/>
          </a:prstGeom>
          <a:noFill/>
        </p:spPr>
        <p:txBody>
          <a:bodyPr wrap="none" rtlCol="0">
            <a:spAutoFit/>
          </a:bodyPr>
          <a:lstStyle/>
          <a:p>
            <a:r>
              <a:rPr lang="en-GB" dirty="0"/>
              <a:t>(Image 2)</a:t>
            </a:r>
          </a:p>
        </p:txBody>
      </p:sp>
      <p:pic>
        <p:nvPicPr>
          <p:cNvPr id="1028" name="Picture 4" descr="Related image">
            <a:extLst>
              <a:ext uri="{FF2B5EF4-FFF2-40B4-BE49-F238E27FC236}">
                <a16:creationId xmlns:a16="http://schemas.microsoft.com/office/drawing/2014/main" id="{324A27D3-9412-43A2-9EEE-878A0CB3F3B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47962" y="2055803"/>
            <a:ext cx="6472930" cy="40159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6CB0827-76ED-460E-B214-4FDFE569D867}"/>
              </a:ext>
            </a:extLst>
          </p:cNvPr>
          <p:cNvSpPr txBox="1"/>
          <p:nvPr/>
        </p:nvSpPr>
        <p:spPr>
          <a:xfrm>
            <a:off x="469031" y="6289491"/>
            <a:ext cx="1621085" cy="369332"/>
          </a:xfrm>
          <a:prstGeom prst="rect">
            <a:avLst/>
          </a:prstGeom>
          <a:noFill/>
        </p:spPr>
        <p:txBody>
          <a:bodyPr wrap="none" rtlCol="0">
            <a:spAutoFit/>
          </a:bodyPr>
          <a:lstStyle/>
          <a:p>
            <a:r>
              <a:rPr lang="en-GB" dirty="0"/>
              <a:t>(Maslow, 1943)</a:t>
            </a:r>
          </a:p>
        </p:txBody>
      </p:sp>
    </p:spTree>
    <p:extLst>
      <p:ext uri="{BB962C8B-B14F-4D97-AF65-F5344CB8AC3E}">
        <p14:creationId xmlns:p14="http://schemas.microsoft.com/office/powerpoint/2010/main" val="36265291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800" b="1" dirty="0">
                <a:solidFill>
                  <a:srgbClr val="92D050"/>
                </a:solidFill>
                <a:latin typeface="Comic Sans MS" panose="030F0702030302020204" pitchFamily="66" charset="0"/>
              </a:rPr>
              <a:t>Green Party</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3600" dirty="0">
                <a:solidFill>
                  <a:srgbClr val="FFFFFF"/>
                </a:solidFill>
                <a:latin typeface="Comic Sans MS" panose="030F0702030302020204" pitchFamily="66" charset="0"/>
              </a:rPr>
              <a:t> Trusting teachers to do right by children</a:t>
            </a:r>
          </a:p>
          <a:p>
            <a:pPr>
              <a:buFont typeface="Wingdings" panose="05000000000000000000" pitchFamily="2" charset="2"/>
              <a:buChar char="q"/>
            </a:pPr>
            <a:r>
              <a:rPr lang="en-GB" sz="3600" dirty="0">
                <a:solidFill>
                  <a:srgbClr val="FFFFFF"/>
                </a:solidFill>
                <a:latin typeface="Comic Sans MS" panose="030F0702030302020204" pitchFamily="66" charset="0"/>
              </a:rPr>
              <a:t> Better and positive future</a:t>
            </a:r>
          </a:p>
          <a:p>
            <a:pPr>
              <a:buFont typeface="Wingdings" panose="05000000000000000000" pitchFamily="2" charset="2"/>
              <a:buChar char="q"/>
            </a:pPr>
            <a:r>
              <a:rPr lang="en-GB" sz="3600" dirty="0">
                <a:solidFill>
                  <a:srgbClr val="FFFFFF"/>
                </a:solidFill>
                <a:latin typeface="Comic Sans MS" panose="030F0702030302020204" pitchFamily="66" charset="0"/>
              </a:rPr>
              <a:t> Safe, happy, equal and secure environments</a:t>
            </a:r>
          </a:p>
          <a:p>
            <a:pPr>
              <a:buFont typeface="Wingdings" panose="05000000000000000000" pitchFamily="2" charset="2"/>
              <a:buChar char="q"/>
            </a:pPr>
            <a:r>
              <a:rPr lang="en-GB" sz="3600" dirty="0">
                <a:solidFill>
                  <a:srgbClr val="FFFFFF"/>
                </a:solidFill>
                <a:latin typeface="Comic Sans MS" panose="030F0702030302020204" pitchFamily="66" charset="0"/>
              </a:rPr>
              <a:t> Promise to invest in education and to also lower the voting age </a:t>
            </a:r>
          </a:p>
        </p:txBody>
      </p:sp>
      <p:sp>
        <p:nvSpPr>
          <p:cNvPr id="4" name="TextBox 3">
            <a:extLst>
              <a:ext uri="{FF2B5EF4-FFF2-40B4-BE49-F238E27FC236}">
                <a16:creationId xmlns:a16="http://schemas.microsoft.com/office/drawing/2014/main" id="{684790A1-228F-40B0-8D36-BB3CE5228347}"/>
              </a:ext>
            </a:extLst>
          </p:cNvPr>
          <p:cNvSpPr txBox="1"/>
          <p:nvPr/>
        </p:nvSpPr>
        <p:spPr>
          <a:xfrm>
            <a:off x="728870" y="6255026"/>
            <a:ext cx="2002087" cy="369332"/>
          </a:xfrm>
          <a:prstGeom prst="rect">
            <a:avLst/>
          </a:prstGeom>
          <a:noFill/>
        </p:spPr>
        <p:txBody>
          <a:bodyPr wrap="none" rtlCol="0">
            <a:spAutoFit/>
          </a:bodyPr>
          <a:lstStyle/>
          <a:p>
            <a:r>
              <a:rPr lang="en-GB" dirty="0"/>
              <a:t>(Green Party, 2017)</a:t>
            </a:r>
          </a:p>
        </p:txBody>
      </p:sp>
    </p:spTree>
    <p:extLst>
      <p:ext uri="{BB962C8B-B14F-4D97-AF65-F5344CB8AC3E}">
        <p14:creationId xmlns:p14="http://schemas.microsoft.com/office/powerpoint/2010/main" val="24690127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66FF33"/>
                </a:solidFill>
                <a:latin typeface="Comic Sans MS" panose="030F0702030302020204" pitchFamily="66" charset="0"/>
              </a:rPr>
              <a:t>Plaid Cymru</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4400" dirty="0" smtClean="0">
                <a:solidFill>
                  <a:srgbClr val="FFFFFF"/>
                </a:solidFill>
                <a:latin typeface="Comic Sans MS" panose="030F0702030302020204" pitchFamily="66" charset="0"/>
              </a:rPr>
              <a:t>British </a:t>
            </a:r>
            <a:r>
              <a:rPr lang="en-GB" sz="4400" dirty="0">
                <a:solidFill>
                  <a:srgbClr val="FFFFFF"/>
                </a:solidFill>
                <a:latin typeface="Comic Sans MS" panose="030F0702030302020204" pitchFamily="66" charset="0"/>
              </a:rPr>
              <a:t>Government neglecting their duty</a:t>
            </a:r>
          </a:p>
          <a:p>
            <a:pPr>
              <a:buFont typeface="Wingdings" panose="05000000000000000000" pitchFamily="2" charset="2"/>
              <a:buChar char="q"/>
            </a:pPr>
            <a:r>
              <a:rPr lang="en-GB" sz="4400" dirty="0">
                <a:solidFill>
                  <a:srgbClr val="FFFFFF"/>
                </a:solidFill>
                <a:latin typeface="Comic Sans MS" panose="030F0702030302020204" pitchFamily="66" charset="0"/>
              </a:rPr>
              <a:t> Climate Change Act</a:t>
            </a:r>
          </a:p>
          <a:p>
            <a:pPr>
              <a:buFont typeface="Wingdings" panose="05000000000000000000" pitchFamily="2" charset="2"/>
              <a:buChar char="q"/>
            </a:pPr>
            <a:r>
              <a:rPr lang="en-GB" sz="4400" dirty="0">
                <a:solidFill>
                  <a:srgbClr val="FFFFFF"/>
                </a:solidFill>
                <a:latin typeface="Comic Sans MS" panose="030F0702030302020204" pitchFamily="66" charset="0"/>
              </a:rPr>
              <a:t> Clean environment for children’s sake</a:t>
            </a:r>
          </a:p>
          <a:p>
            <a:pPr>
              <a:buFont typeface="Wingdings" panose="05000000000000000000" pitchFamily="2" charset="2"/>
              <a:buChar char="q"/>
            </a:pPr>
            <a:r>
              <a:rPr lang="en-GB" sz="4400" dirty="0">
                <a:solidFill>
                  <a:srgbClr val="FFFFFF"/>
                </a:solidFill>
                <a:latin typeface="Comic Sans MS" panose="030F0702030302020204" pitchFamily="66" charset="0"/>
              </a:rPr>
              <a:t> Welsh language</a:t>
            </a:r>
          </a:p>
        </p:txBody>
      </p:sp>
      <p:sp>
        <p:nvSpPr>
          <p:cNvPr id="4" name="TextBox 3">
            <a:extLst>
              <a:ext uri="{FF2B5EF4-FFF2-40B4-BE49-F238E27FC236}">
                <a16:creationId xmlns:a16="http://schemas.microsoft.com/office/drawing/2014/main" id="{323DA2D7-84A5-42E2-953D-4E12FCF7FC32}"/>
              </a:ext>
            </a:extLst>
          </p:cNvPr>
          <p:cNvSpPr txBox="1"/>
          <p:nvPr/>
        </p:nvSpPr>
        <p:spPr>
          <a:xfrm>
            <a:off x="357809" y="6188765"/>
            <a:ext cx="2028119" cy="369332"/>
          </a:xfrm>
          <a:prstGeom prst="rect">
            <a:avLst/>
          </a:prstGeom>
          <a:noFill/>
        </p:spPr>
        <p:txBody>
          <a:bodyPr wrap="none" rtlCol="0">
            <a:spAutoFit/>
          </a:bodyPr>
          <a:lstStyle/>
          <a:p>
            <a:r>
              <a:rPr lang="en-GB" dirty="0"/>
              <a:t>(Plaid Cymru, 2017)</a:t>
            </a:r>
          </a:p>
        </p:txBody>
      </p:sp>
    </p:spTree>
    <p:extLst>
      <p:ext uri="{BB962C8B-B14F-4D97-AF65-F5344CB8AC3E}">
        <p14:creationId xmlns:p14="http://schemas.microsoft.com/office/powerpoint/2010/main" val="23402244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00B0F0"/>
                </a:solidFill>
                <a:latin typeface="Comic Sans MS" panose="030F0702030302020204" pitchFamily="66" charset="0"/>
              </a:rPr>
              <a:t>UKIP</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5400" dirty="0">
                <a:solidFill>
                  <a:srgbClr val="FFFFFF"/>
                </a:solidFill>
                <a:latin typeface="Comic Sans MS" panose="030F0702030302020204" pitchFamily="66" charset="0"/>
              </a:rPr>
              <a:t>Personal well-being </a:t>
            </a:r>
          </a:p>
          <a:p>
            <a:pPr>
              <a:buFont typeface="Wingdings" panose="05000000000000000000" pitchFamily="2" charset="2"/>
              <a:buChar char="q"/>
            </a:pPr>
            <a:r>
              <a:rPr lang="en-GB" sz="5400" dirty="0">
                <a:solidFill>
                  <a:srgbClr val="FFFFFF"/>
                </a:solidFill>
                <a:latin typeface="Comic Sans MS" panose="030F0702030302020204" pitchFamily="66" charset="0"/>
              </a:rPr>
              <a:t> Specialist support</a:t>
            </a:r>
          </a:p>
          <a:p>
            <a:pPr>
              <a:buFont typeface="Wingdings" panose="05000000000000000000" pitchFamily="2" charset="2"/>
              <a:buChar char="q"/>
            </a:pPr>
            <a:r>
              <a:rPr lang="en-GB" sz="5400" dirty="0">
                <a:solidFill>
                  <a:srgbClr val="FFFFFF"/>
                </a:solidFill>
                <a:latin typeface="Comic Sans MS" panose="030F0702030302020204" pitchFamily="66" charset="0"/>
              </a:rPr>
              <a:t> Grammar schools</a:t>
            </a:r>
          </a:p>
          <a:p>
            <a:pPr>
              <a:buFont typeface="Wingdings" panose="05000000000000000000" pitchFamily="2" charset="2"/>
              <a:buChar char="q"/>
            </a:pPr>
            <a:r>
              <a:rPr lang="en-GB" sz="5400" dirty="0">
                <a:solidFill>
                  <a:srgbClr val="FFFFFF"/>
                </a:solidFill>
                <a:latin typeface="Comic Sans MS" panose="030F0702030302020204" pitchFamily="66" charset="0"/>
              </a:rPr>
              <a:t> Individual needs</a:t>
            </a:r>
          </a:p>
        </p:txBody>
      </p:sp>
      <p:sp>
        <p:nvSpPr>
          <p:cNvPr id="4" name="TextBox 3">
            <a:extLst>
              <a:ext uri="{FF2B5EF4-FFF2-40B4-BE49-F238E27FC236}">
                <a16:creationId xmlns:a16="http://schemas.microsoft.com/office/drawing/2014/main" id="{E01D0280-62C5-4ED6-94B5-68C3C7CC73BC}"/>
              </a:ext>
            </a:extLst>
          </p:cNvPr>
          <p:cNvSpPr txBox="1"/>
          <p:nvPr/>
        </p:nvSpPr>
        <p:spPr>
          <a:xfrm>
            <a:off x="371061" y="6176963"/>
            <a:ext cx="1319848" cy="369332"/>
          </a:xfrm>
          <a:prstGeom prst="rect">
            <a:avLst/>
          </a:prstGeom>
          <a:noFill/>
        </p:spPr>
        <p:txBody>
          <a:bodyPr wrap="none" rtlCol="0">
            <a:spAutoFit/>
          </a:bodyPr>
          <a:lstStyle/>
          <a:p>
            <a:r>
              <a:rPr lang="en-GB" dirty="0"/>
              <a:t>(UKIP, 2017)</a:t>
            </a:r>
          </a:p>
        </p:txBody>
      </p:sp>
    </p:spTree>
    <p:extLst>
      <p:ext uri="{BB962C8B-B14F-4D97-AF65-F5344CB8AC3E}">
        <p14:creationId xmlns:p14="http://schemas.microsoft.com/office/powerpoint/2010/main" val="12029856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7200" dirty="0">
                <a:solidFill>
                  <a:srgbClr val="FFFF00"/>
                </a:solidFill>
                <a:latin typeface="Comic Sans MS" panose="030F0702030302020204" pitchFamily="66" charset="0"/>
              </a:rPr>
              <a:t>Liberal Democrats</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4400" dirty="0" smtClean="0">
                <a:solidFill>
                  <a:srgbClr val="FFFFFF"/>
                </a:solidFill>
                <a:latin typeface="Comic Sans MS" panose="030F0702030302020204" pitchFamily="66" charset="0"/>
              </a:rPr>
              <a:t>Effects </a:t>
            </a:r>
            <a:r>
              <a:rPr lang="en-GB" sz="4400" dirty="0">
                <a:solidFill>
                  <a:srgbClr val="FFFFFF"/>
                </a:solidFill>
                <a:latin typeface="Comic Sans MS" panose="030F0702030302020204" pitchFamily="66" charset="0"/>
              </a:rPr>
              <a:t>of Brexit</a:t>
            </a:r>
          </a:p>
          <a:p>
            <a:pPr>
              <a:buFont typeface="Wingdings" panose="05000000000000000000" pitchFamily="2" charset="2"/>
              <a:buChar char="q"/>
            </a:pPr>
            <a:r>
              <a:rPr lang="en-GB" sz="4400" dirty="0">
                <a:solidFill>
                  <a:srgbClr val="FFFFFF"/>
                </a:solidFill>
                <a:latin typeface="Comic Sans MS" panose="030F0702030302020204" pitchFamily="66" charset="0"/>
              </a:rPr>
              <a:t> ‘Children at the heart of our agenda’</a:t>
            </a:r>
          </a:p>
          <a:p>
            <a:pPr>
              <a:buFont typeface="Wingdings" panose="05000000000000000000" pitchFamily="2" charset="2"/>
              <a:buChar char="q"/>
            </a:pPr>
            <a:r>
              <a:rPr lang="en-GB" sz="4400" dirty="0">
                <a:solidFill>
                  <a:srgbClr val="FFFFFF"/>
                </a:solidFill>
                <a:latin typeface="Comic Sans MS" panose="030F0702030302020204" pitchFamily="66" charset="0"/>
              </a:rPr>
              <a:t> Invest nearly £7 billion</a:t>
            </a:r>
          </a:p>
          <a:p>
            <a:pPr>
              <a:buFont typeface="Wingdings" panose="05000000000000000000" pitchFamily="2" charset="2"/>
              <a:buChar char="q"/>
            </a:pPr>
            <a:r>
              <a:rPr lang="en-GB" sz="4400" dirty="0">
                <a:solidFill>
                  <a:srgbClr val="FFFFFF"/>
                </a:solidFill>
                <a:latin typeface="Comic Sans MS" panose="030F0702030302020204" pitchFamily="66" charset="0"/>
              </a:rPr>
              <a:t> High-quality early years education</a:t>
            </a:r>
          </a:p>
          <a:p>
            <a:pPr>
              <a:buFont typeface="Wingdings" panose="05000000000000000000" pitchFamily="2" charset="2"/>
              <a:buChar char="q"/>
            </a:pPr>
            <a:r>
              <a:rPr lang="en-GB" sz="4400" dirty="0">
                <a:solidFill>
                  <a:srgbClr val="FFFFFF"/>
                </a:solidFill>
                <a:latin typeface="Comic Sans MS" panose="030F0702030302020204" pitchFamily="66" charset="0"/>
              </a:rPr>
              <a:t> Fairer national funding</a:t>
            </a:r>
          </a:p>
        </p:txBody>
      </p:sp>
      <p:sp>
        <p:nvSpPr>
          <p:cNvPr id="4" name="TextBox 3">
            <a:extLst>
              <a:ext uri="{FF2B5EF4-FFF2-40B4-BE49-F238E27FC236}">
                <a16:creationId xmlns:a16="http://schemas.microsoft.com/office/drawing/2014/main" id="{43792D4C-6441-48D6-B77F-51D8CF93FA5C}"/>
              </a:ext>
            </a:extLst>
          </p:cNvPr>
          <p:cNvSpPr txBox="1"/>
          <p:nvPr/>
        </p:nvSpPr>
        <p:spPr>
          <a:xfrm>
            <a:off x="318052" y="6188765"/>
            <a:ext cx="2596801" cy="369332"/>
          </a:xfrm>
          <a:prstGeom prst="rect">
            <a:avLst/>
          </a:prstGeom>
          <a:noFill/>
        </p:spPr>
        <p:txBody>
          <a:bodyPr wrap="none" rtlCol="0">
            <a:spAutoFit/>
          </a:bodyPr>
          <a:lstStyle/>
          <a:p>
            <a:r>
              <a:rPr lang="en-GB" dirty="0"/>
              <a:t>(Liberal Democrats, 2017)</a:t>
            </a:r>
          </a:p>
        </p:txBody>
      </p:sp>
    </p:spTree>
    <p:extLst>
      <p:ext uri="{BB962C8B-B14F-4D97-AF65-F5344CB8AC3E}">
        <p14:creationId xmlns:p14="http://schemas.microsoft.com/office/powerpoint/2010/main" val="13246216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dirty="0">
                <a:solidFill>
                  <a:srgbClr val="FF0000"/>
                </a:solidFill>
                <a:latin typeface="Comic Sans MS" panose="030F0702030302020204" pitchFamily="66" charset="0"/>
              </a:rPr>
              <a:t>Labour</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5400" dirty="0">
                <a:solidFill>
                  <a:srgbClr val="FFFFFF"/>
                </a:solidFill>
              </a:rPr>
              <a:t>  </a:t>
            </a:r>
            <a:r>
              <a:rPr lang="en-GB" sz="5400" dirty="0">
                <a:solidFill>
                  <a:srgbClr val="FFFFFF"/>
                </a:solidFill>
                <a:latin typeface="Comic Sans MS" panose="030F0702030302020204" pitchFamily="66" charset="0"/>
              </a:rPr>
              <a:t>Funding</a:t>
            </a:r>
          </a:p>
          <a:p>
            <a:pPr>
              <a:buFont typeface="Wingdings" panose="05000000000000000000" pitchFamily="2" charset="2"/>
              <a:buChar char="q"/>
            </a:pPr>
            <a:r>
              <a:rPr lang="en-GB" sz="5400" dirty="0">
                <a:solidFill>
                  <a:srgbClr val="FFFFFF"/>
                </a:solidFill>
                <a:latin typeface="Comic Sans MS" panose="030F0702030302020204" pitchFamily="66" charset="0"/>
              </a:rPr>
              <a:t> Will not waste money!!!!!</a:t>
            </a:r>
          </a:p>
          <a:p>
            <a:pPr>
              <a:buFont typeface="Wingdings" panose="05000000000000000000" pitchFamily="2" charset="2"/>
              <a:buChar char="q"/>
            </a:pPr>
            <a:r>
              <a:rPr lang="en-GB" sz="5400" dirty="0">
                <a:solidFill>
                  <a:srgbClr val="FFFFFF"/>
                </a:solidFill>
                <a:latin typeface="Comic Sans MS" panose="030F0702030302020204" pitchFamily="66" charset="0"/>
              </a:rPr>
              <a:t> High standard</a:t>
            </a:r>
          </a:p>
          <a:p>
            <a:pPr>
              <a:buFont typeface="Wingdings" panose="05000000000000000000" pitchFamily="2" charset="2"/>
              <a:buChar char="q"/>
            </a:pPr>
            <a:r>
              <a:rPr lang="en-GB" sz="5400" dirty="0">
                <a:solidFill>
                  <a:srgbClr val="FFFFFF"/>
                </a:solidFill>
                <a:latin typeface="Comic Sans MS" panose="030F0702030302020204" pitchFamily="66" charset="0"/>
              </a:rPr>
              <a:t> Climate Change Act</a:t>
            </a:r>
          </a:p>
          <a:p>
            <a:pPr marL="0" indent="0">
              <a:buNone/>
            </a:pPr>
            <a:endParaRPr lang="en-GB" dirty="0">
              <a:solidFill>
                <a:srgbClr val="FFFFFF"/>
              </a:solidFill>
            </a:endParaRPr>
          </a:p>
        </p:txBody>
      </p:sp>
      <p:sp>
        <p:nvSpPr>
          <p:cNvPr id="4" name="TextBox 3">
            <a:extLst>
              <a:ext uri="{FF2B5EF4-FFF2-40B4-BE49-F238E27FC236}">
                <a16:creationId xmlns:a16="http://schemas.microsoft.com/office/drawing/2014/main" id="{C5A0FBBA-43A0-4E19-B23B-6B878F79EA0F}"/>
              </a:ext>
            </a:extLst>
          </p:cNvPr>
          <p:cNvSpPr txBox="1"/>
          <p:nvPr/>
        </p:nvSpPr>
        <p:spPr>
          <a:xfrm>
            <a:off x="304800" y="6281530"/>
            <a:ext cx="1538626" cy="369332"/>
          </a:xfrm>
          <a:prstGeom prst="rect">
            <a:avLst/>
          </a:prstGeom>
          <a:noFill/>
        </p:spPr>
        <p:txBody>
          <a:bodyPr wrap="none" rtlCol="0">
            <a:spAutoFit/>
          </a:bodyPr>
          <a:lstStyle/>
          <a:p>
            <a:r>
              <a:rPr lang="en-GB" dirty="0"/>
              <a:t>(Labour, 2017)</a:t>
            </a:r>
          </a:p>
        </p:txBody>
      </p:sp>
    </p:spTree>
    <p:extLst>
      <p:ext uri="{BB962C8B-B14F-4D97-AF65-F5344CB8AC3E}">
        <p14:creationId xmlns:p14="http://schemas.microsoft.com/office/powerpoint/2010/main" val="35779237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0070C0"/>
                </a:solidFill>
                <a:latin typeface="Comic Sans MS" panose="030F0702030302020204" pitchFamily="66" charset="0"/>
              </a:rPr>
              <a:t>Conservatives</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4400" dirty="0">
                <a:solidFill>
                  <a:srgbClr val="FFFFFF"/>
                </a:solidFill>
                <a:latin typeface="Comic Sans MS" panose="030F0702030302020204" pitchFamily="66" charset="0"/>
              </a:rPr>
              <a:t>Crucial next 5 years</a:t>
            </a:r>
          </a:p>
          <a:p>
            <a:pPr>
              <a:buFont typeface="Wingdings" panose="05000000000000000000" pitchFamily="2" charset="2"/>
              <a:buChar char="q"/>
            </a:pPr>
            <a:r>
              <a:rPr lang="en-GB" sz="4400" dirty="0">
                <a:solidFill>
                  <a:srgbClr val="FFFFFF"/>
                </a:solidFill>
                <a:latin typeface="Comic Sans MS" panose="030F0702030302020204" pitchFamily="66" charset="0"/>
              </a:rPr>
              <a:t> Aid budget</a:t>
            </a:r>
          </a:p>
          <a:p>
            <a:pPr>
              <a:buFont typeface="Wingdings" panose="05000000000000000000" pitchFamily="2" charset="2"/>
              <a:buChar char="q"/>
            </a:pPr>
            <a:r>
              <a:rPr lang="en-GB" sz="4400" dirty="0">
                <a:solidFill>
                  <a:srgbClr val="FFFFFF"/>
                </a:solidFill>
                <a:latin typeface="Comic Sans MS" panose="030F0702030302020204" pitchFamily="66" charset="0"/>
              </a:rPr>
              <a:t> Funding streams</a:t>
            </a:r>
          </a:p>
          <a:p>
            <a:pPr>
              <a:buFont typeface="Wingdings" panose="05000000000000000000" pitchFamily="2" charset="2"/>
              <a:buChar char="q"/>
            </a:pPr>
            <a:r>
              <a:rPr lang="en-GB" sz="4400" dirty="0">
                <a:solidFill>
                  <a:srgbClr val="FFFFFF"/>
                </a:solidFill>
                <a:latin typeface="Comic Sans MS" panose="030F0702030302020204" pitchFamily="66" charset="0"/>
              </a:rPr>
              <a:t> Working with the Welsh Government</a:t>
            </a:r>
          </a:p>
        </p:txBody>
      </p:sp>
      <p:sp>
        <p:nvSpPr>
          <p:cNvPr id="4" name="TextBox 3">
            <a:extLst>
              <a:ext uri="{FF2B5EF4-FFF2-40B4-BE49-F238E27FC236}">
                <a16:creationId xmlns:a16="http://schemas.microsoft.com/office/drawing/2014/main" id="{C94E607A-4062-4AAC-9860-A4BFB74E63B9}"/>
              </a:ext>
            </a:extLst>
          </p:cNvPr>
          <p:cNvSpPr txBox="1"/>
          <p:nvPr/>
        </p:nvSpPr>
        <p:spPr>
          <a:xfrm>
            <a:off x="503583" y="6162261"/>
            <a:ext cx="2205219" cy="369332"/>
          </a:xfrm>
          <a:prstGeom prst="rect">
            <a:avLst/>
          </a:prstGeom>
          <a:noFill/>
        </p:spPr>
        <p:txBody>
          <a:bodyPr wrap="none" rtlCol="0">
            <a:spAutoFit/>
          </a:bodyPr>
          <a:lstStyle/>
          <a:p>
            <a:r>
              <a:rPr lang="en-GB" dirty="0"/>
              <a:t>(Conservatives, 2017)</a:t>
            </a:r>
          </a:p>
        </p:txBody>
      </p:sp>
    </p:spTree>
    <p:extLst>
      <p:ext uri="{BB962C8B-B14F-4D97-AF65-F5344CB8AC3E}">
        <p14:creationId xmlns:p14="http://schemas.microsoft.com/office/powerpoint/2010/main" val="1456997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FFFFFF"/>
                </a:solidFill>
                <a:latin typeface="Comic Sans MS" panose="030F0702030302020204" pitchFamily="66" charset="0"/>
              </a:rPr>
              <a:t>Broken Promises</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fontScale="92500" lnSpcReduction="20000"/>
          </a:bodyPr>
          <a:lstStyle/>
          <a:p>
            <a:pPr marL="0" indent="0" algn="ctr">
              <a:buNone/>
            </a:pPr>
            <a:r>
              <a:rPr lang="en-GB" sz="4200" dirty="0">
                <a:solidFill>
                  <a:srgbClr val="FFFFFF"/>
                </a:solidFill>
                <a:latin typeface="Comic Sans MS" panose="030F0702030302020204" pitchFamily="66" charset="0"/>
              </a:rPr>
              <a:t>‘When it becomes serious, you have to lie’</a:t>
            </a:r>
          </a:p>
          <a:p>
            <a:pPr marL="0" indent="0" algn="ctr">
              <a:buNone/>
            </a:pPr>
            <a:r>
              <a:rPr lang="en-GB" sz="4200" dirty="0">
                <a:solidFill>
                  <a:srgbClr val="FFFFFF"/>
                </a:solidFill>
                <a:latin typeface="Comic Sans MS" panose="030F0702030302020204" pitchFamily="66" charset="0"/>
              </a:rPr>
              <a:t>(Jean-Claude Juncker </a:t>
            </a:r>
            <a:r>
              <a:rPr lang="en-GB" sz="4200" i="1" dirty="0">
                <a:solidFill>
                  <a:srgbClr val="FFFFFF"/>
                </a:solidFill>
                <a:latin typeface="Comic Sans MS" panose="030F0702030302020204" pitchFamily="66" charset="0"/>
              </a:rPr>
              <a:t>cited in Vote Leave, 2016)</a:t>
            </a:r>
          </a:p>
          <a:p>
            <a:pPr marL="0" indent="0">
              <a:buNone/>
            </a:pPr>
            <a:endParaRPr lang="en-GB" sz="4200" dirty="0">
              <a:solidFill>
                <a:srgbClr val="FFFFFF"/>
              </a:solidFill>
              <a:latin typeface="Comic Sans MS" panose="030F0702030302020204" pitchFamily="66" charset="0"/>
            </a:endParaRPr>
          </a:p>
          <a:p>
            <a:pPr>
              <a:buFont typeface="Wingdings" panose="05000000000000000000" pitchFamily="2" charset="2"/>
              <a:buChar char="q"/>
            </a:pPr>
            <a:r>
              <a:rPr lang="en-GB" sz="4200" dirty="0">
                <a:solidFill>
                  <a:srgbClr val="FFFFFF"/>
                </a:solidFill>
                <a:latin typeface="Comic Sans MS" panose="030F0702030302020204" pitchFamily="66" charset="0"/>
              </a:rPr>
              <a:t>Failure to keep promises</a:t>
            </a:r>
          </a:p>
          <a:p>
            <a:pPr>
              <a:buFont typeface="Wingdings" panose="05000000000000000000" pitchFamily="2" charset="2"/>
              <a:buChar char="q"/>
            </a:pPr>
            <a:r>
              <a:rPr lang="en-GB" sz="4200" dirty="0">
                <a:solidFill>
                  <a:srgbClr val="FFFFFF"/>
                </a:solidFill>
                <a:latin typeface="Comic Sans MS" panose="030F0702030302020204" pitchFamily="66" charset="0"/>
              </a:rPr>
              <a:t> Facing costs</a:t>
            </a:r>
          </a:p>
          <a:p>
            <a:pPr>
              <a:buFont typeface="Wingdings" panose="05000000000000000000" pitchFamily="2" charset="2"/>
              <a:buChar char="q"/>
            </a:pPr>
            <a:r>
              <a:rPr lang="en-GB" sz="4200" dirty="0">
                <a:solidFill>
                  <a:srgbClr val="FFFFFF"/>
                </a:solidFill>
                <a:latin typeface="Comic Sans MS" panose="030F0702030302020204" pitchFamily="66" charset="0"/>
              </a:rPr>
              <a:t> Manifesto promises</a:t>
            </a:r>
          </a:p>
          <a:p>
            <a:pPr>
              <a:buFont typeface="Wingdings" panose="05000000000000000000" pitchFamily="2" charset="2"/>
              <a:buChar char="q"/>
            </a:pPr>
            <a:r>
              <a:rPr lang="en-GB" sz="4200" dirty="0">
                <a:solidFill>
                  <a:srgbClr val="FFFFFF"/>
                </a:solidFill>
                <a:latin typeface="Comic Sans MS" panose="030F0702030302020204" pitchFamily="66" charset="0"/>
              </a:rPr>
              <a:t> Governments responsibility</a:t>
            </a:r>
          </a:p>
          <a:p>
            <a:pPr marL="0" indent="0">
              <a:buNone/>
            </a:pPr>
            <a:endParaRPr lang="en-GB" dirty="0">
              <a:solidFill>
                <a:srgbClr val="FFFFFF"/>
              </a:solidFill>
            </a:endParaRPr>
          </a:p>
        </p:txBody>
      </p:sp>
      <p:sp>
        <p:nvSpPr>
          <p:cNvPr id="4" name="TextBox 3">
            <a:extLst>
              <a:ext uri="{FF2B5EF4-FFF2-40B4-BE49-F238E27FC236}">
                <a16:creationId xmlns:a16="http://schemas.microsoft.com/office/drawing/2014/main" id="{29DD422B-AE42-4D85-9C27-90361123F685}"/>
              </a:ext>
            </a:extLst>
          </p:cNvPr>
          <p:cNvSpPr txBox="1"/>
          <p:nvPr/>
        </p:nvSpPr>
        <p:spPr>
          <a:xfrm>
            <a:off x="291548" y="6359669"/>
            <a:ext cx="3684104" cy="369332"/>
          </a:xfrm>
          <a:prstGeom prst="rect">
            <a:avLst/>
          </a:prstGeom>
          <a:noFill/>
        </p:spPr>
        <p:txBody>
          <a:bodyPr wrap="square" rtlCol="0">
            <a:spAutoFit/>
          </a:bodyPr>
          <a:lstStyle/>
          <a:p>
            <a:r>
              <a:rPr lang="en-GB" dirty="0"/>
              <a:t>(Stein, 2015; Vote Leave, 2016)</a:t>
            </a:r>
          </a:p>
        </p:txBody>
      </p:sp>
    </p:spTree>
    <p:extLst>
      <p:ext uri="{BB962C8B-B14F-4D97-AF65-F5344CB8AC3E}">
        <p14:creationId xmlns:p14="http://schemas.microsoft.com/office/powerpoint/2010/main" val="40541476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7200" dirty="0">
                <a:solidFill>
                  <a:srgbClr val="FFFFFF"/>
                </a:solidFill>
                <a:latin typeface="Comic Sans MS" panose="030F0702030302020204" pitchFamily="66" charset="0"/>
              </a:rPr>
              <a:t>Child’s unmet needs!</a:t>
            </a:r>
          </a:p>
        </p:txBody>
      </p:sp>
      <p:pic>
        <p:nvPicPr>
          <p:cNvPr id="4" name="Picture 2" descr="Image result for unmet maslow's hierarchy of needs for children">
            <a:extLst>
              <a:ext uri="{FF2B5EF4-FFF2-40B4-BE49-F238E27FC236}">
                <a16:creationId xmlns:a16="http://schemas.microsoft.com/office/drawing/2014/main" id="{BE6F0963-B07E-44F1-8A55-6B286A73C1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2057" b="6429"/>
          <a:stretch/>
        </p:blipFill>
        <p:spPr bwMode="auto">
          <a:xfrm>
            <a:off x="1538393" y="1851921"/>
            <a:ext cx="8891068" cy="47687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881AEF0-3CA7-4F25-A9AC-DF4C71B8E37E}"/>
              </a:ext>
            </a:extLst>
          </p:cNvPr>
          <p:cNvSpPr txBox="1"/>
          <p:nvPr/>
        </p:nvSpPr>
        <p:spPr>
          <a:xfrm>
            <a:off x="291548" y="6294783"/>
            <a:ext cx="1070806" cy="369332"/>
          </a:xfrm>
          <a:prstGeom prst="rect">
            <a:avLst/>
          </a:prstGeom>
          <a:noFill/>
        </p:spPr>
        <p:txBody>
          <a:bodyPr wrap="none" rtlCol="0">
            <a:spAutoFit/>
          </a:bodyPr>
          <a:lstStyle/>
          <a:p>
            <a:r>
              <a:rPr lang="en-GB" dirty="0"/>
              <a:t>(Image 3)</a:t>
            </a:r>
          </a:p>
        </p:txBody>
      </p:sp>
    </p:spTree>
    <p:extLst>
      <p:ext uri="{BB962C8B-B14F-4D97-AF65-F5344CB8AC3E}">
        <p14:creationId xmlns:p14="http://schemas.microsoft.com/office/powerpoint/2010/main" val="12597332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a:solidFill>
                  <a:srgbClr val="FFFFFF"/>
                </a:solidFill>
                <a:latin typeface="Comic Sans MS" panose="030F0702030302020204" pitchFamily="66" charset="0"/>
              </a:rPr>
              <a:t>Agreed</a:t>
            </a:r>
          </a:p>
        </p:txBody>
      </p:sp>
      <p:sp>
        <p:nvSpPr>
          <p:cNvPr id="3" name="Content Placeholder 2">
            <a:extLst>
              <a:ext uri="{FF2B5EF4-FFF2-40B4-BE49-F238E27FC236}">
                <a16:creationId xmlns:a16="http://schemas.microsoft.com/office/drawing/2014/main" id="{180AC834-0482-43D2-B6F0-D22344B0D7AD}"/>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q"/>
            </a:pPr>
            <a:r>
              <a:rPr lang="en-GB" sz="3200" dirty="0" smtClean="0">
                <a:latin typeface="Comic Sans MS" panose="030F0702030302020204" pitchFamily="66" charset="0"/>
              </a:rPr>
              <a:t>‘</a:t>
            </a:r>
            <a:r>
              <a:rPr lang="en-GB" sz="3200" dirty="0">
                <a:latin typeface="Comic Sans MS" panose="030F0702030302020204" pitchFamily="66" charset="0"/>
              </a:rPr>
              <a:t>there will be no hard border between Northern Ireland and the Republic maintaining constitutional and economic integrity of the UK</a:t>
            </a:r>
            <a:r>
              <a:rPr lang="en-GB" sz="3200" dirty="0" smtClean="0">
                <a:latin typeface="Comic Sans MS" panose="030F0702030302020204" pitchFamily="66" charset="0"/>
              </a:rPr>
              <a:t>’</a:t>
            </a:r>
          </a:p>
          <a:p>
            <a:pPr>
              <a:buFont typeface="Wingdings" panose="05000000000000000000" pitchFamily="2" charset="2"/>
              <a:buChar char="q"/>
            </a:pPr>
            <a:r>
              <a:rPr lang="en-GB" sz="3200" dirty="0" smtClean="0">
                <a:latin typeface="Comic Sans MS" panose="030F0702030302020204" pitchFamily="66" charset="0"/>
              </a:rPr>
              <a:t>‘</a:t>
            </a:r>
            <a:r>
              <a:rPr lang="en-GB" sz="3200" dirty="0">
                <a:latin typeface="Comic Sans MS" panose="030F0702030302020204" pitchFamily="66" charset="0"/>
              </a:rPr>
              <a:t>EU citizens living in the UK and vice versa will have their rights to live, work and study protected</a:t>
            </a:r>
            <a:r>
              <a:rPr lang="en-GB" sz="3200" dirty="0" smtClean="0">
                <a:latin typeface="Comic Sans MS" panose="030F0702030302020204" pitchFamily="66" charset="0"/>
              </a:rPr>
              <a:t>’ </a:t>
            </a:r>
          </a:p>
          <a:p>
            <a:pPr>
              <a:buFont typeface="Wingdings" panose="05000000000000000000" pitchFamily="2" charset="2"/>
              <a:buChar char="q"/>
            </a:pPr>
            <a:r>
              <a:rPr lang="en-GB" sz="3200" dirty="0">
                <a:latin typeface="Comic Sans MS" panose="030F0702030302020204" pitchFamily="66" charset="0"/>
              </a:rPr>
              <a:t> </a:t>
            </a:r>
            <a:r>
              <a:rPr lang="en-GB" sz="3200" dirty="0" smtClean="0">
                <a:latin typeface="Comic Sans MS" panose="030F0702030302020204" pitchFamily="66" charset="0"/>
              </a:rPr>
              <a:t>‘</a:t>
            </a:r>
            <a:r>
              <a:rPr lang="en-GB" sz="3200" dirty="0">
                <a:latin typeface="Comic Sans MS" panose="030F0702030302020204" pitchFamily="66" charset="0"/>
              </a:rPr>
              <a:t>financial settlement which is fair to the British taxpayer. </a:t>
            </a:r>
          </a:p>
          <a:p>
            <a:pPr marL="0" indent="0">
              <a:buNone/>
            </a:pPr>
            <a:endParaRPr lang="en-GB" dirty="0">
              <a:solidFill>
                <a:srgbClr val="FFFFFF"/>
              </a:solidFill>
            </a:endParaRPr>
          </a:p>
        </p:txBody>
      </p:sp>
      <p:sp>
        <p:nvSpPr>
          <p:cNvPr id="4" name="TextBox 3">
            <a:extLst>
              <a:ext uri="{FF2B5EF4-FFF2-40B4-BE49-F238E27FC236}">
                <a16:creationId xmlns:a16="http://schemas.microsoft.com/office/drawing/2014/main" id="{DD2DBEB6-1DE7-46A7-9A0F-3AFD9A7198CA}"/>
              </a:ext>
            </a:extLst>
          </p:cNvPr>
          <p:cNvSpPr txBox="1"/>
          <p:nvPr/>
        </p:nvSpPr>
        <p:spPr>
          <a:xfrm>
            <a:off x="397565" y="6162261"/>
            <a:ext cx="1855305" cy="369332"/>
          </a:xfrm>
          <a:prstGeom prst="rect">
            <a:avLst/>
          </a:prstGeom>
          <a:noFill/>
        </p:spPr>
        <p:txBody>
          <a:bodyPr wrap="square" rtlCol="0">
            <a:spAutoFit/>
          </a:bodyPr>
          <a:lstStyle/>
          <a:p>
            <a:r>
              <a:rPr lang="en-GB" dirty="0"/>
              <a:t>(BBC News, 2017)</a:t>
            </a:r>
          </a:p>
        </p:txBody>
      </p:sp>
    </p:spTree>
    <p:extLst>
      <p:ext uri="{BB962C8B-B14F-4D97-AF65-F5344CB8AC3E}">
        <p14:creationId xmlns:p14="http://schemas.microsoft.com/office/powerpoint/2010/main" val="42519526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10515600" cy="1325563"/>
          </a:xfrm>
        </p:spPr>
        <p:txBody>
          <a:bodyPr>
            <a:normAutofit/>
          </a:bodyPr>
          <a:lstStyle/>
          <a:p>
            <a:pPr algn="ctr"/>
            <a:r>
              <a:rPr lang="en-GB" sz="8000" b="1" dirty="0" smtClean="0">
                <a:solidFill>
                  <a:srgbClr val="FFFFFF"/>
                </a:solidFill>
                <a:latin typeface="Comic Sans MS" panose="030F0702030302020204" pitchFamily="66" charset="0"/>
              </a:rPr>
              <a:t>Conclusion</a:t>
            </a:r>
            <a:endParaRPr lang="en-GB" sz="8000" b="1" dirty="0">
              <a:solidFill>
                <a:srgbClr val="FFFFFF"/>
              </a:solidFill>
              <a:latin typeface="Comic Sans MS" panose="030F0702030302020204" pitchFamily="66" charset="0"/>
            </a:endParaRPr>
          </a:p>
        </p:txBody>
      </p:sp>
      <p:pic>
        <p:nvPicPr>
          <p:cNvPr id="5" name="Content Placeholder 4"/>
          <p:cNvPicPr>
            <a:picLocks noGrp="1" noChangeAspect="1"/>
          </p:cNvPicPr>
          <p:nvPr>
            <p:ph idx="1"/>
          </p:nvPr>
        </p:nvPicPr>
        <p:blipFill rotWithShape="1">
          <a:blip r:embed="rId3"/>
          <a:srcRect r="4501" b="17820"/>
          <a:stretch/>
        </p:blipFill>
        <p:spPr>
          <a:xfrm>
            <a:off x="2422689" y="1769063"/>
            <a:ext cx="7456602" cy="4641651"/>
          </a:xfrm>
          <a:prstGeom prst="rect">
            <a:avLst/>
          </a:prstGeom>
        </p:spPr>
      </p:pic>
      <p:sp>
        <p:nvSpPr>
          <p:cNvPr id="7" name="TextBox 6"/>
          <p:cNvSpPr txBox="1"/>
          <p:nvPr/>
        </p:nvSpPr>
        <p:spPr>
          <a:xfrm>
            <a:off x="1442301" y="6133715"/>
            <a:ext cx="1621410" cy="276999"/>
          </a:xfrm>
          <a:prstGeom prst="rect">
            <a:avLst/>
          </a:prstGeom>
          <a:noFill/>
        </p:spPr>
        <p:txBody>
          <a:bodyPr wrap="square" rtlCol="0">
            <a:spAutoFit/>
          </a:bodyPr>
          <a:lstStyle/>
          <a:p>
            <a:r>
              <a:rPr lang="en-GB" sz="1200" dirty="0" smtClean="0">
                <a:latin typeface="Comic Sans MS" panose="030F0702030302020204" pitchFamily="66" charset="0"/>
              </a:rPr>
              <a:t>(Image – 4)</a:t>
            </a:r>
            <a:endParaRPr lang="en-GB" sz="1200" dirty="0">
              <a:latin typeface="Comic Sans MS" panose="030F0702030302020204" pitchFamily="66" charset="0"/>
            </a:endParaRPr>
          </a:p>
        </p:txBody>
      </p:sp>
    </p:spTree>
    <p:extLst>
      <p:ext uri="{BB962C8B-B14F-4D97-AF65-F5344CB8AC3E}">
        <p14:creationId xmlns:p14="http://schemas.microsoft.com/office/powerpoint/2010/main" val="2791098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5"/>
            <a:ext cx="9880076" cy="455007"/>
          </a:xfrm>
        </p:spPr>
        <p:txBody>
          <a:bodyPr>
            <a:normAutofit/>
          </a:bodyPr>
          <a:lstStyle/>
          <a:p>
            <a:pPr algn="ctr"/>
            <a:r>
              <a:rPr lang="en-GB" sz="2000" b="1" dirty="0" smtClean="0">
                <a:solidFill>
                  <a:srgbClr val="FFFFFF"/>
                </a:solidFill>
                <a:latin typeface="Comic Sans MS" panose="030F0702030302020204" pitchFamily="66" charset="0"/>
              </a:rPr>
              <a:t>Reference list</a:t>
            </a:r>
            <a:endParaRPr lang="en-GB" sz="2000" b="1" dirty="0">
              <a:solidFill>
                <a:srgbClr val="FFFFFF"/>
              </a:solidFill>
              <a:latin typeface="Comic Sans MS" panose="030F0702030302020204" pitchFamily="66" charset="0"/>
            </a:endParaRPr>
          </a:p>
        </p:txBody>
      </p:sp>
      <p:sp>
        <p:nvSpPr>
          <p:cNvPr id="8" name="Rectangle 7"/>
          <p:cNvSpPr/>
          <p:nvPr/>
        </p:nvSpPr>
        <p:spPr>
          <a:xfrm>
            <a:off x="687372" y="942894"/>
            <a:ext cx="9766954" cy="4479431"/>
          </a:xfrm>
          <a:prstGeom prst="rect">
            <a:avLst/>
          </a:prstGeom>
        </p:spPr>
        <p:txBody>
          <a:bodyPr wrap="square">
            <a:spAutoFit/>
          </a:bodyPr>
          <a:lstStyle/>
          <a:p>
            <a:pPr marL="367030" indent="-457200">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BBC News. (2017) </a:t>
            </a:r>
            <a:r>
              <a:rPr lang="en-GB" sz="1200" i="1" dirty="0" err="1">
                <a:latin typeface="Times New Roman" panose="02020603050405020304" pitchFamily="18" charset="0"/>
                <a:ea typeface="Calibri" panose="020F0502020204030204" pitchFamily="34" charset="0"/>
                <a:cs typeface="Times New Roman" panose="02020603050405020304" pitchFamily="18" charset="0"/>
              </a:rPr>
              <a:t>Brexit</a:t>
            </a:r>
            <a:r>
              <a:rPr lang="en-GB" sz="1200" i="1" dirty="0">
                <a:latin typeface="Times New Roman" panose="02020603050405020304" pitchFamily="18" charset="0"/>
                <a:ea typeface="Calibri" panose="020F0502020204030204" pitchFamily="34" charset="0"/>
                <a:cs typeface="Times New Roman" panose="02020603050405020304" pitchFamily="18" charset="0"/>
              </a:rPr>
              <a:t> breakthrough welcomed by Welsh politicians.</a:t>
            </a:r>
            <a:r>
              <a:rPr lang="en-GB" sz="1200" dirty="0">
                <a:latin typeface="Times New Roman" panose="02020603050405020304" pitchFamily="18" charset="0"/>
                <a:ea typeface="Calibri" panose="020F0502020204030204" pitchFamily="34" charset="0"/>
                <a:cs typeface="Times New Roman" panose="02020603050405020304" pitchFamily="18" charset="0"/>
              </a:rPr>
              <a:t> BBC News. [online] available at: </a:t>
            </a:r>
            <a:r>
              <a:rPr lang="en-GB" sz="12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http://www.bbc.co.uk/news/uk-wales-politics-42278884</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16th January 2018)</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Children in Wales. (2017) </a:t>
            </a:r>
            <a:r>
              <a:rPr lang="en-GB" sz="1200" i="1" dirty="0" err="1">
                <a:latin typeface="Calibri" panose="020F0502020204030204" pitchFamily="34" charset="0"/>
                <a:ea typeface="Calibri" panose="020F0502020204030204" pitchFamily="34" charset="0"/>
                <a:cs typeface="Times New Roman" panose="02020603050405020304" pitchFamily="18" charset="0"/>
              </a:rPr>
              <a:t>Brexit</a:t>
            </a:r>
            <a:r>
              <a:rPr lang="en-GB" sz="1200" i="1" dirty="0">
                <a:latin typeface="Calibri" panose="020F0502020204030204" pitchFamily="34" charset="0"/>
                <a:ea typeface="Calibri" panose="020F0502020204030204" pitchFamily="34" charset="0"/>
                <a:cs typeface="Times New Roman" panose="02020603050405020304" pitchFamily="18" charset="0"/>
              </a:rPr>
              <a:t> and Children’s Rights in Wales. </a:t>
            </a:r>
            <a:r>
              <a:rPr lang="en-GB" sz="1200" dirty="0">
                <a:latin typeface="Calibri" panose="020F0502020204030204" pitchFamily="34" charset="0"/>
                <a:ea typeface="Calibri" panose="020F0502020204030204" pitchFamily="34" charset="0"/>
                <a:cs typeface="Times New Roman" panose="02020603050405020304" pitchFamily="18" charset="0"/>
              </a:rPr>
              <a:t>Swansea: Children in Wales.</a:t>
            </a:r>
          </a:p>
          <a:p>
            <a:pPr marL="367030" indent="-457200">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Conservative. (2017) </a:t>
            </a:r>
            <a:r>
              <a:rPr lang="en-GB" sz="1200" i="1" dirty="0">
                <a:latin typeface="Times New Roman" panose="02020603050405020304" pitchFamily="18" charset="0"/>
                <a:ea typeface="Calibri" panose="020F0502020204030204" pitchFamily="34" charset="0"/>
                <a:cs typeface="Times New Roman" panose="02020603050405020304" pitchFamily="18" charset="0"/>
              </a:rPr>
              <a:t>Forward Together, our Plan for a Stronger Northern Ireland, a stronger United Kingdom and a Prosperous Future.</a:t>
            </a:r>
            <a:r>
              <a:rPr lang="en-GB" sz="1200" dirty="0">
                <a:latin typeface="Times New Roman" panose="02020603050405020304" pitchFamily="18" charset="0"/>
                <a:ea typeface="Calibri" panose="020F0502020204030204" pitchFamily="34" charset="0"/>
                <a:cs typeface="Times New Roman" panose="02020603050405020304" pitchFamily="18" charset="0"/>
              </a:rPr>
              <a:t> London: Conservatives.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Coram. (2017) </a:t>
            </a:r>
            <a:r>
              <a:rPr lang="en-GB" sz="1200" i="1" dirty="0" err="1">
                <a:latin typeface="Calibri" panose="020F0502020204030204" pitchFamily="34" charset="0"/>
                <a:ea typeface="Calibri" panose="020F0502020204030204" pitchFamily="34" charset="0"/>
                <a:cs typeface="Times New Roman" panose="02020603050405020304" pitchFamily="18" charset="0"/>
              </a:rPr>
              <a:t>Brexit</a:t>
            </a:r>
            <a:r>
              <a:rPr lang="en-GB" sz="1200" i="1" dirty="0">
                <a:latin typeface="Calibri" panose="020F0502020204030204" pitchFamily="34" charset="0"/>
                <a:ea typeface="Calibri" panose="020F0502020204030204" pitchFamily="34" charset="0"/>
                <a:cs typeface="Times New Roman" panose="02020603050405020304" pitchFamily="18" charset="0"/>
              </a:rPr>
              <a:t>: children’s rights at risk or future opportunity in the global era? </a:t>
            </a:r>
            <a:r>
              <a:rPr lang="en-GB" sz="1200" dirty="0">
                <a:latin typeface="Calibri" panose="020F0502020204030204" pitchFamily="34" charset="0"/>
                <a:ea typeface="Calibri" panose="020F0502020204030204" pitchFamily="34" charset="0"/>
                <a:cs typeface="Times New Roman" panose="02020603050405020304" pitchFamily="18" charset="0"/>
              </a:rPr>
              <a:t>London: Coram.</a:t>
            </a: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Green Party. (2017) </a:t>
            </a:r>
            <a:r>
              <a:rPr lang="en-GB" sz="1200" i="1" dirty="0">
                <a:latin typeface="Calibri" panose="020F0502020204030204" pitchFamily="34" charset="0"/>
                <a:ea typeface="Calibri" panose="020F0502020204030204" pitchFamily="34" charset="0"/>
                <a:cs typeface="Times New Roman" panose="02020603050405020304" pitchFamily="18" charset="0"/>
              </a:rPr>
              <a:t>The Green Party For a Confident and Caring Britain.</a:t>
            </a:r>
            <a:r>
              <a:rPr lang="en-GB" sz="1200" dirty="0">
                <a:latin typeface="Calibri" panose="020F0502020204030204" pitchFamily="34" charset="0"/>
                <a:ea typeface="Calibri" panose="020F0502020204030204" pitchFamily="34" charset="0"/>
                <a:cs typeface="Times New Roman" panose="02020603050405020304" pitchFamily="18" charset="0"/>
              </a:rPr>
              <a:t> London: Green Party.</a:t>
            </a: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Green, K. (2018) </a:t>
            </a:r>
            <a:r>
              <a:rPr lang="en-GB" sz="1200" i="1" dirty="0">
                <a:latin typeface="Calibri" panose="020F0502020204030204" pitchFamily="34" charset="0"/>
                <a:ea typeface="Calibri" panose="020F0502020204030204" pitchFamily="34" charset="0"/>
                <a:cs typeface="Times New Roman" panose="02020603050405020304" pitchFamily="18" charset="0"/>
              </a:rPr>
              <a:t>Safeguarding children after </a:t>
            </a:r>
            <a:r>
              <a:rPr lang="en-GB" sz="1200" i="1" dirty="0" err="1">
                <a:latin typeface="Calibri" panose="020F0502020204030204" pitchFamily="34" charset="0"/>
                <a:ea typeface="Calibri" panose="020F0502020204030204" pitchFamily="34" charset="0"/>
                <a:cs typeface="Times New Roman" panose="02020603050405020304" pitchFamily="18" charset="0"/>
              </a:rPr>
              <a:t>Brexit</a:t>
            </a:r>
            <a:r>
              <a:rPr lang="en-GB" sz="1200" i="1" dirty="0">
                <a:latin typeface="Calibri" panose="020F0502020204030204" pitchFamily="34" charset="0"/>
                <a:ea typeface="Calibri" panose="020F0502020204030204" pitchFamily="34" charset="0"/>
                <a:cs typeface="Times New Roman" panose="02020603050405020304" pitchFamily="18" charset="0"/>
              </a:rPr>
              <a:t>. The UK in a changing Europe.</a:t>
            </a:r>
            <a:r>
              <a:rPr lang="en-GB" sz="12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http://ukandeu.ac.uk/safeguarding-children-after-brexit/</a:t>
            </a:r>
            <a:r>
              <a:rPr lang="en-GB" sz="1200" dirty="0">
                <a:latin typeface="Calibri" panose="020F0502020204030204" pitchFamily="34" charset="0"/>
                <a:ea typeface="Calibri" panose="020F0502020204030204" pitchFamily="34" charset="0"/>
                <a:cs typeface="Times New Roman" panose="02020603050405020304" pitchFamily="18" charset="0"/>
              </a:rPr>
              <a:t> (accessed on 20</a:t>
            </a:r>
            <a:r>
              <a:rPr lang="en-GB" sz="12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00" dirty="0">
                <a:latin typeface="Calibri" panose="020F0502020204030204" pitchFamily="34" charset="0"/>
                <a:ea typeface="Calibri" panose="020F0502020204030204" pitchFamily="34" charset="0"/>
                <a:cs typeface="Times New Roman" panose="02020603050405020304" pitchFamily="18" charset="0"/>
              </a:rPr>
              <a:t> January 2018)</a:t>
            </a:r>
          </a:p>
          <a:p>
            <a:pPr marL="367030" indent="-457200">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Liberal Democrat. (2017) </a:t>
            </a:r>
            <a:r>
              <a:rPr lang="en-GB" sz="1200" i="1" dirty="0">
                <a:latin typeface="Times New Roman" panose="02020603050405020304" pitchFamily="18" charset="0"/>
                <a:ea typeface="Calibri" panose="020F0502020204030204" pitchFamily="34" charset="0"/>
                <a:cs typeface="Times New Roman" panose="02020603050405020304" pitchFamily="18" charset="0"/>
              </a:rPr>
              <a:t>Change Britain’s Protect Britain’s Place in Europe.</a:t>
            </a:r>
            <a:r>
              <a:rPr lang="en-GB" sz="1200" dirty="0">
                <a:latin typeface="Times New Roman" panose="02020603050405020304" pitchFamily="18" charset="0"/>
                <a:ea typeface="Calibri" panose="020F0502020204030204" pitchFamily="34" charset="0"/>
                <a:cs typeface="Times New Roman" panose="02020603050405020304" pitchFamily="18" charset="0"/>
              </a:rPr>
              <a:t> London: Liberal Democrat.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67030" indent="-457200">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Maslow, A. (1943) </a:t>
            </a:r>
            <a:r>
              <a:rPr lang="en-GB" sz="1200" i="1" dirty="0">
                <a:latin typeface="Times New Roman" panose="02020603050405020304" pitchFamily="18" charset="0"/>
                <a:ea typeface="Calibri" panose="020F0502020204030204" pitchFamily="34" charset="0"/>
                <a:cs typeface="Times New Roman" panose="02020603050405020304" pitchFamily="18" charset="0"/>
              </a:rPr>
              <a:t>A Theory of Human Motivation.</a:t>
            </a:r>
            <a:r>
              <a:rPr lang="en-GB" sz="1200" dirty="0">
                <a:latin typeface="Times New Roman" panose="02020603050405020304" pitchFamily="18" charset="0"/>
                <a:ea typeface="Calibri" panose="020F0502020204030204" pitchFamily="34" charset="0"/>
                <a:cs typeface="Times New Roman" panose="02020603050405020304" pitchFamily="18" charset="0"/>
              </a:rPr>
              <a:t> New York: Brooklyn College.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Stein, J. (2015) </a:t>
            </a:r>
            <a:r>
              <a:rPr lang="en-GB" sz="1200" i="1" dirty="0">
                <a:latin typeface="Calibri" panose="020F0502020204030204" pitchFamily="34" charset="0"/>
                <a:ea typeface="Calibri" panose="020F0502020204030204" pitchFamily="34" charset="0"/>
                <a:cs typeface="Times New Roman" panose="02020603050405020304" pitchFamily="18" charset="0"/>
              </a:rPr>
              <a:t>Making Promises Keeping Promises: Democracy Ratification and Compliance in International Human Rights Law.</a:t>
            </a:r>
            <a:r>
              <a:rPr lang="en-GB" sz="1200" dirty="0">
                <a:latin typeface="Calibri" panose="020F0502020204030204" pitchFamily="34" charset="0"/>
                <a:ea typeface="Calibri" panose="020F0502020204030204" pitchFamily="34" charset="0"/>
                <a:cs typeface="Times New Roman" panose="02020603050405020304" pitchFamily="18" charset="0"/>
              </a:rPr>
              <a:t> Cambridge: Cambridge University Press.</a:t>
            </a:r>
          </a:p>
          <a:p>
            <a:pPr marL="367030" indent="-457200">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UKIP. (2017) </a:t>
            </a:r>
            <a:r>
              <a:rPr lang="en-GB" sz="1200" i="1" dirty="0">
                <a:latin typeface="Times New Roman" panose="02020603050405020304" pitchFamily="18" charset="0"/>
                <a:ea typeface="Calibri" panose="020F0502020204030204" pitchFamily="34" charset="0"/>
                <a:cs typeface="Times New Roman" panose="02020603050405020304" pitchFamily="18" charset="0"/>
              </a:rPr>
              <a:t>Britain Together.</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latin typeface="Times New Roman" panose="02020603050405020304" pitchFamily="18" charset="0"/>
                <a:ea typeface="Calibri" panose="020F0502020204030204" pitchFamily="34" charset="0"/>
                <a:cs typeface="Times New Roman" panose="02020603050405020304" pitchFamily="18" charset="0"/>
              </a:rPr>
              <a:t>Ramford</a:t>
            </a:r>
            <a:r>
              <a:rPr lang="en-GB" sz="1200" dirty="0">
                <a:latin typeface="Times New Roman" panose="02020603050405020304" pitchFamily="18" charset="0"/>
                <a:ea typeface="Calibri" panose="020F0502020204030204" pitchFamily="34" charset="0"/>
                <a:cs typeface="Times New Roman" panose="02020603050405020304" pitchFamily="18" charset="0"/>
              </a:rPr>
              <a:t>: UKIP</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67030"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Vote Leave. (2016) </a:t>
            </a:r>
            <a:r>
              <a:rPr lang="en-GB" sz="1200" i="1" dirty="0">
                <a:latin typeface="Calibri" panose="020F0502020204030204" pitchFamily="34" charset="0"/>
                <a:ea typeface="Calibri" panose="020F0502020204030204" pitchFamily="34" charset="0"/>
                <a:cs typeface="Times New Roman" panose="02020603050405020304" pitchFamily="18" charset="0"/>
              </a:rPr>
              <a:t>An analysis by Vote Leave.</a:t>
            </a:r>
            <a:r>
              <a:rPr lang="en-GB" sz="1200" dirty="0">
                <a:latin typeface="Calibri" panose="020F0502020204030204" pitchFamily="34" charset="0"/>
                <a:ea typeface="Calibri" panose="020F0502020204030204" pitchFamily="34" charset="0"/>
                <a:cs typeface="Times New Roman" panose="02020603050405020304" pitchFamily="18" charset="0"/>
              </a:rPr>
              <a:t> London: Vote Leave.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43066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s3.reutersmedia.net/resources/r/?m=02&amp;d=20171108&amp;t=2&amp;i=1208968420&amp;r=LYNXMPEDA71KQ&amp;w=1280">
            <a:extLst>
              <a:ext uri="{FF2B5EF4-FFF2-40B4-BE49-F238E27FC236}">
                <a16:creationId xmlns:a16="http://schemas.microsoft.com/office/drawing/2014/main" id="{6D36414D-2D82-4B3C-9298-DFA3BBC0841B}"/>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7E2BD7-7E94-4B42-B858-ECC4685D904C}"/>
              </a:ext>
            </a:extLst>
          </p:cNvPr>
          <p:cNvSpPr>
            <a:spLocks noGrp="1"/>
          </p:cNvSpPr>
          <p:nvPr>
            <p:ph type="title"/>
          </p:nvPr>
        </p:nvSpPr>
        <p:spPr>
          <a:xfrm>
            <a:off x="838200" y="365126"/>
            <a:ext cx="10515600" cy="492714"/>
          </a:xfrm>
        </p:spPr>
        <p:txBody>
          <a:bodyPr>
            <a:normAutofit/>
          </a:bodyPr>
          <a:lstStyle/>
          <a:p>
            <a:pPr algn="ctr"/>
            <a:r>
              <a:rPr lang="en-GB" sz="2000" b="1" dirty="0" smtClean="0">
                <a:solidFill>
                  <a:srgbClr val="FFFFFF"/>
                </a:solidFill>
                <a:latin typeface="Comic Sans MS" panose="030F0702030302020204" pitchFamily="66" charset="0"/>
              </a:rPr>
              <a:t>Images</a:t>
            </a:r>
            <a:endParaRPr lang="en-GB" sz="2000" b="1" dirty="0">
              <a:solidFill>
                <a:srgbClr val="FFFFFF"/>
              </a:solidFill>
              <a:latin typeface="Comic Sans MS" panose="030F0702030302020204" pitchFamily="66" charset="0"/>
            </a:endParaRPr>
          </a:p>
        </p:txBody>
      </p:sp>
      <p:sp>
        <p:nvSpPr>
          <p:cNvPr id="5" name="Rectangle 4"/>
          <p:cNvSpPr/>
          <p:nvPr/>
        </p:nvSpPr>
        <p:spPr>
          <a:xfrm>
            <a:off x="480767" y="1782800"/>
            <a:ext cx="10642862" cy="4516301"/>
          </a:xfrm>
          <a:prstGeom prst="rect">
            <a:avLst/>
          </a:prstGeom>
        </p:spPr>
        <p:txBody>
          <a:bodyPr wrap="square">
            <a:spAutoFit/>
          </a:bodyPr>
          <a:lstStyle/>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Image 1 -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https://s3.reutersmedia.net/resources/r/?m=02&amp;d=20171108&amp;t=2&amp;i=1208968420&amp;r=LYNXMPEDA71KQ&amp;w=1280</a:t>
            </a:r>
            <a:r>
              <a:rPr lang="en-GB" dirty="0">
                <a:latin typeface="Times New Roman" panose="02020603050405020304" pitchFamily="18" charset="0"/>
                <a:ea typeface="Calibri" panose="020F0502020204030204" pitchFamily="34" charset="0"/>
                <a:cs typeface="Times New Roman" panose="02020603050405020304" pitchFamily="18" charset="0"/>
              </a:rPr>
              <a:t> (accessed on 20</a:t>
            </a:r>
            <a:r>
              <a:rPr lang="en-GB"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dirty="0">
                <a:latin typeface="Times New Roman" panose="02020603050405020304" pitchFamily="18" charset="0"/>
                <a:ea typeface="Calibri" panose="020F0502020204030204" pitchFamily="34" charset="0"/>
                <a:cs typeface="Times New Roman" panose="02020603050405020304" pitchFamily="18" charset="0"/>
              </a:rPr>
              <a:t> January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Image 2 -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google.co.uk/url?sa=i&amp;rct=j&amp;q=&amp;esrc=s&amp;source=images&amp;cd=&amp;cad=rja&amp;uact=8&amp;ved=0ahUKEwj_p7vElu7YAhUBIVAKHbHaBbIQjRwIBw&amp;url=http%3A%2F%2Fsfhelp.org%2Frelate%2Fkeys%2Fmaslow.htm&amp;psig=AOvVaw0lVEIP_6y4nbGEj__HxLSj&amp;ust=1516800012500590</a:t>
            </a:r>
            <a:r>
              <a:rPr lang="en-GB" dirty="0">
                <a:latin typeface="Times New Roman" panose="02020603050405020304" pitchFamily="18" charset="0"/>
                <a:ea typeface="Calibri" panose="020F0502020204030204" pitchFamily="34" charset="0"/>
                <a:cs typeface="Times New Roman" panose="02020603050405020304" pitchFamily="18" charset="0"/>
              </a:rPr>
              <a:t> (accessed on 23</a:t>
            </a:r>
            <a:r>
              <a:rPr lang="en-GB"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GB" dirty="0">
                <a:latin typeface="Times New Roman" panose="02020603050405020304" pitchFamily="18" charset="0"/>
                <a:ea typeface="Calibri" panose="020F0502020204030204" pitchFamily="34" charset="0"/>
                <a:cs typeface="Times New Roman" panose="02020603050405020304" pitchFamily="18" charset="0"/>
              </a:rPr>
              <a:t> January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Image 3 -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https://www.google.co.uk/url?sa=i&amp;rct=j&amp;q=&amp;esrc=s&amp;source=images&amp;cd=&amp;ved=0ahUKEwjV0tGale7YAhVRLVAKHc-2CgoQjRwIBw&amp;url=http%3A%2F%2Fslideplayer.com%2Fslide%2F6880083%2F&amp;psig=AOvVaw33r4Yjxr7jt47b7DF_W4M_&amp;ust=1516799614987577</a:t>
            </a:r>
            <a:r>
              <a:rPr lang="en-GB" dirty="0">
                <a:latin typeface="Times New Roman" panose="02020603050405020304" pitchFamily="18" charset="0"/>
                <a:ea typeface="Calibri" panose="020F0502020204030204" pitchFamily="34" charset="0"/>
                <a:cs typeface="Times New Roman" panose="02020603050405020304" pitchFamily="18" charset="0"/>
              </a:rPr>
              <a:t> (accessed on 23</a:t>
            </a:r>
            <a:r>
              <a:rPr lang="en-GB"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GB" dirty="0">
                <a:latin typeface="Times New Roman" panose="02020603050405020304" pitchFamily="18" charset="0"/>
                <a:ea typeface="Calibri" panose="020F0502020204030204" pitchFamily="34" charset="0"/>
                <a:cs typeface="Times New Roman" panose="02020603050405020304" pitchFamily="18" charset="0"/>
              </a:rPr>
              <a:t> January 2018</a:t>
            </a:r>
            <a:r>
              <a:rPr lang="en-GB" dirty="0" smtClean="0">
                <a:latin typeface="Times New Roman" panose="02020603050405020304" pitchFamily="18" charset="0"/>
                <a:ea typeface="Calibri" panose="020F0502020204030204" pitchFamily="34" charset="0"/>
                <a:cs typeface="Times New Roman" panose="02020603050405020304" pitchFamily="18" charset="0"/>
              </a:rPr>
              <a:t>)</a:t>
            </a:r>
          </a:p>
          <a:p>
            <a:pPr marL="457200" indent="-457200">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Image 4 - </a:t>
            </a:r>
            <a:r>
              <a:rPr lang="en-GB" sz="1600" dirty="0">
                <a:latin typeface="Times New Roman" panose="02020603050405020304" pitchFamily="18" charset="0"/>
                <a:ea typeface="Calibri" panose="020F0502020204030204" pitchFamily="34" charset="0"/>
                <a:cs typeface="Times New Roman" panose="02020603050405020304" pitchFamily="18" charset="0"/>
                <a:hlinkClick r:id="rId6"/>
              </a:rPr>
              <a:t>https://</a:t>
            </a:r>
            <a:r>
              <a:rPr lang="en-GB" sz="1600" dirty="0" smtClean="0">
                <a:latin typeface="Times New Roman" panose="02020603050405020304" pitchFamily="18" charset="0"/>
                <a:ea typeface="Calibri" panose="020F0502020204030204" pitchFamily="34" charset="0"/>
                <a:cs typeface="Times New Roman" panose="02020603050405020304" pitchFamily="18" charset="0"/>
                <a:hlinkClick r:id="rId6"/>
              </a:rPr>
              <a:t>www.cypcs.org.uk/uimages/ImageGalleryFeatures/1240365/gallery/1CH.jpg</a:t>
            </a:r>
            <a:r>
              <a:rPr lang="en-GB" sz="1600" dirty="0" smtClean="0">
                <a:latin typeface="Times New Roman" panose="02020603050405020304" pitchFamily="18" charset="0"/>
                <a:ea typeface="Calibri" panose="020F0502020204030204" pitchFamily="34" charset="0"/>
                <a:cs typeface="Times New Roman" panose="02020603050405020304" pitchFamily="18" charset="0"/>
              </a:rPr>
              <a:t> (accessed on </a:t>
            </a:r>
            <a:r>
              <a:rPr lang="en-GB" sz="1600" smtClean="0">
                <a:latin typeface="Times New Roman" panose="02020603050405020304" pitchFamily="18" charset="0"/>
                <a:ea typeface="Calibri" panose="020F0502020204030204" pitchFamily="34" charset="0"/>
                <a:cs typeface="Times New Roman" panose="02020603050405020304" pitchFamily="18" charset="0"/>
              </a:rPr>
              <a:t>24th January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81609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602</TotalTime>
  <Words>781</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Comic Sans MS</vt:lpstr>
      <vt:lpstr>Times New Roman</vt:lpstr>
      <vt:lpstr>Wingdings</vt:lpstr>
      <vt:lpstr>Office Theme</vt:lpstr>
      <vt:lpstr>My engagement with current political events, legislation and manifesto from a Wales, UK and world perspective.</vt:lpstr>
      <vt:lpstr>Our children’s future</vt:lpstr>
      <vt:lpstr>Voices of our children!</vt:lpstr>
      <vt:lpstr>Children’s benefits from the EU!</vt:lpstr>
      <vt:lpstr>Masslow’s hierarchy of needs!</vt:lpstr>
      <vt:lpstr>Green Party</vt:lpstr>
      <vt:lpstr>Plaid Cymru</vt:lpstr>
      <vt:lpstr>UKIP</vt:lpstr>
      <vt:lpstr>Liberal Democrats</vt:lpstr>
      <vt:lpstr>Labour</vt:lpstr>
      <vt:lpstr>Conservatives</vt:lpstr>
      <vt:lpstr>Broken Promises</vt:lpstr>
      <vt:lpstr>Child’s unmet needs!</vt:lpstr>
      <vt:lpstr>Agreed</vt:lpstr>
      <vt:lpstr>Conclusion</vt:lpstr>
      <vt:lpstr>Reference list</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griffiths</dc:creator>
  <cp:lastModifiedBy>Angharad Griffiths (0601684)</cp:lastModifiedBy>
  <cp:revision>26</cp:revision>
  <dcterms:created xsi:type="dcterms:W3CDTF">2018-01-20T10:27:09Z</dcterms:created>
  <dcterms:modified xsi:type="dcterms:W3CDTF">2018-01-24T12:23:51Z</dcterms:modified>
</cp:coreProperties>
</file>