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8" r:id="rId2"/>
    <p:sldId id="359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9AAF84-2B61-4E71-A466-9FDA2E89D289}" v="1" dt="2024-06-21T18:15:23.6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29" autoAdjust="0"/>
    <p:restoredTop sz="89422" autoAdjust="0"/>
  </p:normalViewPr>
  <p:slideViewPr>
    <p:cSldViewPr>
      <p:cViewPr varScale="1">
        <p:scale>
          <a:sx n="83" d="100"/>
          <a:sy n="83" d="100"/>
        </p:scale>
        <p:origin x="537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33E94C5C-049C-4415-A916-076C73F1E53D}"/>
    <pc:docChg chg="addSld delSld modSld">
      <pc:chgData name="Piyumika Kithulgoda Gamage" userId="8130ac14-9727-4963-a006-512f362f8357" providerId="ADAL" clId="{33E94C5C-049C-4415-A916-076C73F1E53D}" dt="2024-06-20T17:02:55.271" v="9"/>
      <pc:docMkLst>
        <pc:docMk/>
      </pc:docMkLst>
      <pc:sldChg chg="del">
        <pc:chgData name="Piyumika Kithulgoda Gamage" userId="8130ac14-9727-4963-a006-512f362f8357" providerId="ADAL" clId="{33E94C5C-049C-4415-A916-076C73F1E53D}" dt="2024-06-20T17:02:53.368" v="8" actId="47"/>
        <pc:sldMkLst>
          <pc:docMk/>
          <pc:sldMk cId="3439730729" sldId="265"/>
        </pc:sldMkLst>
      </pc:sldChg>
      <pc:sldChg chg="add">
        <pc:chgData name="Piyumika Kithulgoda Gamage" userId="8130ac14-9727-4963-a006-512f362f8357" providerId="ADAL" clId="{33E94C5C-049C-4415-A916-076C73F1E53D}" dt="2024-06-20T17:02:55.271" v="9"/>
        <pc:sldMkLst>
          <pc:docMk/>
          <pc:sldMk cId="380240259" sldId="299"/>
        </pc:sldMkLst>
      </pc:sldChg>
      <pc:sldChg chg="del">
        <pc:chgData name="Piyumika Kithulgoda Gamage" userId="8130ac14-9727-4963-a006-512f362f8357" providerId="ADAL" clId="{33E94C5C-049C-4415-A916-076C73F1E53D}" dt="2024-06-20T17:02:52.647" v="7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33E94C5C-049C-4415-A916-076C73F1E53D}" dt="2024-06-20T17:02:46.099" v="6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33E94C5C-049C-4415-A916-076C73F1E53D}" dt="2024-06-20T17:02:46.099" v="6" actId="20577"/>
          <ac:spMkLst>
            <pc:docMk/>
            <pc:sldMk cId="2665699010" sldId="358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39E9B166-892A-4021-8116-968BC91882AC}"/>
    <pc:docChg chg="modSld">
      <pc:chgData name="Piyumika Kithulgoda Gamage" userId="8130ac14-9727-4963-a006-512f362f8357" providerId="ADAL" clId="{39E9B166-892A-4021-8116-968BC91882AC}" dt="2024-06-17T18:36:25.475" v="2" actId="120"/>
      <pc:docMkLst>
        <pc:docMk/>
      </pc:docMkLst>
      <pc:sldChg chg="modSp mod">
        <pc:chgData name="Piyumika Kithulgoda Gamage" userId="8130ac14-9727-4963-a006-512f362f8357" providerId="ADAL" clId="{39E9B166-892A-4021-8116-968BC91882AC}" dt="2024-06-17T18:36:25.475" v="2" actId="120"/>
        <pc:sldMkLst>
          <pc:docMk/>
          <pc:sldMk cId="529622520" sldId="316"/>
        </pc:sldMkLst>
        <pc:spChg chg="mod">
          <ac:chgData name="Piyumika Kithulgoda Gamage" userId="8130ac14-9727-4963-a006-512f362f8357" providerId="ADAL" clId="{39E9B166-892A-4021-8116-968BC91882AC}" dt="2024-06-17T18:36:25.475" v="2" actId="120"/>
          <ac:spMkLst>
            <pc:docMk/>
            <pc:sldMk cId="529622520" sldId="316"/>
            <ac:spMk id="3" creationId="{90C8453D-6031-602E-ABBC-1178D1DCB6C8}"/>
          </ac:spMkLst>
        </pc:spChg>
        <pc:spChg chg="mod">
          <ac:chgData name="Piyumika Kithulgoda Gamage" userId="8130ac14-9727-4963-a006-512f362f8357" providerId="ADAL" clId="{39E9B166-892A-4021-8116-968BC91882AC}" dt="2024-06-17T18:36:16.898" v="0" actId="122"/>
          <ac:spMkLst>
            <pc:docMk/>
            <pc:sldMk cId="529622520" sldId="316"/>
            <ac:spMk id="6" creationId="{481A9B55-3462-1A06-4D7B-DE2C15C008CF}"/>
          </ac:spMkLst>
        </pc:spChg>
      </pc:sldChg>
    </pc:docChg>
  </pc:docChgLst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2E9AAF84-2B61-4E71-A466-9FDA2E89D289}"/>
    <pc:docChg chg="addSld delSld modSld">
      <pc:chgData name="Piyumika Kithulgoda Gamage" userId="8130ac14-9727-4963-a006-512f362f8357" providerId="ADAL" clId="{2E9AAF84-2B61-4E71-A466-9FDA2E89D289}" dt="2024-06-21T18:15:23.569" v="5"/>
      <pc:docMkLst>
        <pc:docMk/>
      </pc:docMkLst>
      <pc:sldChg chg="del">
        <pc:chgData name="Piyumika Kithulgoda Gamage" userId="8130ac14-9727-4963-a006-512f362f8357" providerId="ADAL" clId="{2E9AAF84-2B61-4E71-A466-9FDA2E89D289}" dt="2024-06-21T18:15:21.429" v="4" actId="47"/>
        <pc:sldMkLst>
          <pc:docMk/>
          <pc:sldMk cId="380240259" sldId="299"/>
        </pc:sldMkLst>
      </pc:sldChg>
      <pc:sldChg chg="modSp mod">
        <pc:chgData name="Piyumika Kithulgoda Gamage" userId="8130ac14-9727-4963-a006-512f362f8357" providerId="ADAL" clId="{2E9AAF84-2B61-4E71-A466-9FDA2E89D289}" dt="2024-06-21T18:15:19.270" v="3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2E9AAF84-2B61-4E71-A466-9FDA2E89D289}" dt="2024-06-21T18:15:19.270" v="3" actId="20577"/>
          <ac:spMkLst>
            <pc:docMk/>
            <pc:sldMk cId="2665699010" sldId="358"/>
            <ac:spMk id="5" creationId="{E8FBFAA6-7D53-4F46-B4FA-B6E25AA48337}"/>
          </ac:spMkLst>
        </pc:spChg>
      </pc:sldChg>
      <pc:sldChg chg="add">
        <pc:chgData name="Piyumika Kithulgoda Gamage" userId="8130ac14-9727-4963-a006-512f362f8357" providerId="ADAL" clId="{2E9AAF84-2B61-4E71-A466-9FDA2E89D289}" dt="2024-06-21T18:15:23.569" v="5"/>
        <pc:sldMkLst>
          <pc:docMk/>
          <pc:sldMk cId="2537942511" sldId="359"/>
        </pc:sldMkLst>
      </pc:sldChg>
      <pc:sldMasterChg chg="delSldLayout">
        <pc:chgData name="Piyumika Kithulgoda Gamage" userId="8130ac14-9727-4963-a006-512f362f8357" providerId="ADAL" clId="{2E9AAF84-2B61-4E71-A466-9FDA2E89D289}" dt="2024-06-21T18:15:21.429" v="4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2E9AAF84-2B61-4E71-A466-9FDA2E89D289}" dt="2024-06-21T18:15:21.429" v="4" actId="47"/>
          <pc:sldLayoutMkLst>
            <pc:docMk/>
            <pc:sldMasterMk cId="0" sldId="2147483677"/>
            <pc:sldLayoutMk cId="641612286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4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2 – Activity 2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66569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DAF96-0517-B633-A6E7-8A323A069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pPr algn="l"/>
            <a:r>
              <a:rPr lang="en-GB" sz="3200" b="1" dirty="0"/>
              <a:t>Activity 2: Case Studies on Different Market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96163-2FD2-3A9B-5CC1-67F69D02B7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9068" y="1556792"/>
            <a:ext cx="5280908" cy="4032448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sz="2000" b="1" dirty="0"/>
              <a:t>Group 1: Perfect Competition</a:t>
            </a:r>
          </a:p>
          <a:p>
            <a:pPr marL="449263" lvl="1">
              <a:spcBef>
                <a:spcPts val="0"/>
              </a:spcBef>
            </a:pPr>
            <a:r>
              <a:rPr lang="en-GB" sz="2000" dirty="0"/>
              <a:t>Example: Agricultural markets</a:t>
            </a:r>
          </a:p>
          <a:p>
            <a:pPr marL="449263" lvl="1">
              <a:spcBef>
                <a:spcPts val="0"/>
              </a:spcBef>
            </a:pPr>
            <a:r>
              <a:rPr lang="en-GB" sz="2000" dirty="0"/>
              <a:t>Task: Discuss how numerous small farmers compete in a perfectly competitive market. Analyse the implications for prices, consumer choice, and efficiency.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b="1" dirty="0"/>
              <a:t>Group 2: Monopoly</a:t>
            </a:r>
          </a:p>
          <a:p>
            <a:pPr marL="449263" lvl="1">
              <a:spcBef>
                <a:spcPts val="0"/>
              </a:spcBef>
            </a:pPr>
            <a:r>
              <a:rPr lang="en-GB" sz="2000" dirty="0"/>
              <a:t>Example: Local utility companies</a:t>
            </a:r>
          </a:p>
          <a:p>
            <a:pPr marL="449263" lvl="1">
              <a:spcBef>
                <a:spcPts val="0"/>
              </a:spcBef>
            </a:pPr>
            <a:r>
              <a:rPr lang="en-GB" sz="2000" dirty="0"/>
              <a:t>Task: Examine the characteristics of a monopoly in the utility sector. Discuss the impact on prices, consumer welfare, and regulatory measures.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8F2CD1-A3DB-E84A-CB43-CDD8E9B9B8F9}"/>
              </a:ext>
            </a:extLst>
          </p:cNvPr>
          <p:cNvSpPr txBox="1"/>
          <p:nvPr/>
        </p:nvSpPr>
        <p:spPr>
          <a:xfrm>
            <a:off x="6010200" y="1556792"/>
            <a:ext cx="5702424" cy="40934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000" b="1" dirty="0"/>
              <a:t>Group 3: Oligopoly</a:t>
            </a:r>
          </a:p>
          <a:p>
            <a:pPr marL="449263" lvl="1">
              <a:spcBef>
                <a:spcPts val="0"/>
              </a:spcBef>
            </a:pPr>
            <a:r>
              <a:rPr lang="en-GB" sz="2000" dirty="0"/>
              <a:t>Example: The automotive industry.</a:t>
            </a:r>
          </a:p>
          <a:p>
            <a:pPr marL="449263" lvl="1">
              <a:spcBef>
                <a:spcPts val="0"/>
              </a:spcBef>
            </a:pPr>
            <a:r>
              <a:rPr lang="en-GB" sz="2000" dirty="0"/>
              <a:t>Task: Analyse how a few major car manufacturers dominate the market. Discuss strategies they use to compete, such as price leadership and product differentiation.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b="1" dirty="0"/>
              <a:t>Group 4: Monopolistic Competition</a:t>
            </a:r>
          </a:p>
          <a:p>
            <a:pPr marL="449263" lvl="1">
              <a:spcBef>
                <a:spcPts val="0"/>
              </a:spcBef>
            </a:pPr>
            <a:r>
              <a:rPr lang="en-GB" sz="2000" dirty="0"/>
              <a:t>Example: The fast-food industry.</a:t>
            </a:r>
          </a:p>
          <a:p>
            <a:pPr marL="449263" lvl="1">
              <a:spcBef>
                <a:spcPts val="0"/>
              </a:spcBef>
            </a:pPr>
            <a:r>
              <a:rPr lang="en-GB" sz="2000" dirty="0"/>
              <a:t>Task: Explore how fast-food chains compete in a monopolistically competitive market. Discuss the role of branding, menu variety, and location in their competition strategy.</a:t>
            </a:r>
          </a:p>
          <a:p>
            <a:pPr marL="449263" lvl="1">
              <a:spcBef>
                <a:spcPts val="0"/>
              </a:spcBef>
            </a:pPr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1D8846-F357-9BB1-C4F8-F548C5844A49}"/>
              </a:ext>
            </a:extLst>
          </p:cNvPr>
          <p:cNvSpPr txBox="1"/>
          <p:nvPr/>
        </p:nvSpPr>
        <p:spPr>
          <a:xfrm>
            <a:off x="695400" y="926123"/>
            <a:ext cx="102251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b="1" dirty="0"/>
              <a:t>Each group will analyse a specific market structure using real-world examples.</a:t>
            </a:r>
          </a:p>
        </p:txBody>
      </p:sp>
    </p:spTree>
    <p:extLst>
      <p:ext uri="{BB962C8B-B14F-4D97-AF65-F5344CB8AC3E}">
        <p14:creationId xmlns:p14="http://schemas.microsoft.com/office/powerpoint/2010/main" val="253794251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180</Words>
  <Application>Microsoft Office PowerPoint</Application>
  <PresentationFormat>Widescreen</PresentationFormat>
  <Paragraphs>18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LCBB4010 </vt:lpstr>
      <vt:lpstr>Activity 2: Case Studies on Different Market Structures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141</cp:revision>
  <cp:lastPrinted>2018-07-09T15:27:01Z</cp:lastPrinted>
  <dcterms:created xsi:type="dcterms:W3CDTF">2002-10-07T19:43:58Z</dcterms:created>
  <dcterms:modified xsi:type="dcterms:W3CDTF">2024-06-21T18:15:25Z</dcterms:modified>
</cp:coreProperties>
</file>