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16" r:id="rId1"/>
  </p:sldMasterIdLst>
  <p:notesMasterIdLst>
    <p:notesMasterId r:id="rId10"/>
  </p:notesMasterIdLst>
  <p:handoutMasterIdLst>
    <p:handoutMasterId r:id="rId11"/>
  </p:handoutMasterIdLst>
  <p:sldIdLst>
    <p:sldId id="308" r:id="rId2"/>
    <p:sldId id="360" r:id="rId3"/>
    <p:sldId id="362" r:id="rId4"/>
    <p:sldId id="361" r:id="rId5"/>
    <p:sldId id="367" r:id="rId6"/>
    <p:sldId id="366" r:id="rId7"/>
    <p:sldId id="363" r:id="rId8"/>
    <p:sldId id="359" r:id="rId9"/>
  </p:sldIdLst>
  <p:sldSz cx="12192000" cy="6858000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360000"/>
    <a:srgbClr val="032B21"/>
    <a:srgbClr val="054333"/>
    <a:srgbClr val="500000"/>
    <a:srgbClr val="420000"/>
    <a:srgbClr val="663300"/>
    <a:srgbClr val="0029AC"/>
    <a:srgbClr val="0D7AFF"/>
    <a:srgbClr val="000099"/>
    <a:srgbClr val="0033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9770" autoAdjust="0"/>
    <p:restoredTop sz="96357" autoAdjust="0"/>
  </p:normalViewPr>
  <p:slideViewPr>
    <p:cSldViewPr>
      <p:cViewPr varScale="1">
        <p:scale>
          <a:sx n="82" d="100"/>
          <a:sy n="82" d="100"/>
        </p:scale>
        <p:origin x="1548" y="84"/>
      </p:cViewPr>
      <p:guideLst>
        <p:guide orient="horz" pos="2160"/>
        <p:guide pos="384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25" d="100"/>
        <a:sy n="125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handoutMaster" Target="handoutMasters/handout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49688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6FFB849-7F70-4A0D-93E1-189BEB683C9E}" type="datetimeFigureOut">
              <a:rPr lang="en-GB" smtClean="0"/>
              <a:pPr/>
              <a:t>23/10/2020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163"/>
            <a:ext cx="2946400" cy="4968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49688" y="9428163"/>
            <a:ext cx="2946400" cy="4968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8CD7D07-1FB9-4CF0-A32D-43BF7841150A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7273492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49688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EB94752-3182-4E62-B85E-DD79C2A265D0}" type="datetimeFigureOut">
              <a:rPr lang="en-GB" smtClean="0"/>
              <a:t>23/10/2020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22275" y="1241425"/>
            <a:ext cx="5953125" cy="334962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450" y="4776788"/>
            <a:ext cx="5438775" cy="3908425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975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49688" y="942975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99F1D13-A0AF-4F6A-A5B7-176957C9024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6185527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1" y="0"/>
            <a:ext cx="12191999" cy="513543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 sz="1800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4400" y="3355848"/>
            <a:ext cx="10769600" cy="1673352"/>
          </a:xfrm>
        </p:spPr>
        <p:txBody>
          <a:bodyPr vert="horz" lIns="91440" tIns="0" rIns="45720" bIns="0" rtlCol="0" anchor="t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1828800"/>
            <a:ext cx="10769600" cy="1499616"/>
          </a:xfrm>
        </p:spPr>
        <p:txBody>
          <a:bodyPr lIns="118872" tIns="0" rIns="45720" bIns="0" anchor="b"/>
          <a:lstStyle>
            <a:lvl1pPr marL="0" indent="0" algn="l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5A15A7-251F-483B-A5FD-D73E062179C9}" type="datetimeFigureOut">
              <a:rPr lang="en-GB" smtClean="0"/>
              <a:pPr/>
              <a:t>23/10/2020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CE325C-99EB-41B2-8FEA-F9AC7927B7EB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10" name="Rectangle 9"/>
          <p:cNvSpPr/>
          <p:nvPr/>
        </p:nvSpPr>
        <p:spPr bwMode="invGray">
          <a:xfrm>
            <a:off x="0" y="5128334"/>
            <a:ext cx="12192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 sz="1800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55448"/>
            <a:ext cx="10972800" cy="1252728"/>
          </a:xfrm>
        </p:spPr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5A15A7-251F-483B-A5FD-D73E062179C9}" type="datetimeFigureOut">
              <a:rPr lang="en-GB" smtClean="0"/>
              <a:pPr/>
              <a:t>23/10/2020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CE325C-99EB-41B2-8FEA-F9AC7927B7EB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1"/>
            <a:ext cx="12192000" cy="260252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 sz="1800" dirty="0"/>
          </a:p>
        </p:txBody>
      </p:sp>
      <p:sp>
        <p:nvSpPr>
          <p:cNvPr id="12" name="Rectangle 11"/>
          <p:cNvSpPr/>
          <p:nvPr/>
        </p:nvSpPr>
        <p:spPr bwMode="invGray">
          <a:xfrm>
            <a:off x="0" y="2602520"/>
            <a:ext cx="12192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 sz="1800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99744" y="118872"/>
            <a:ext cx="10684256" cy="1636776"/>
          </a:xfrm>
        </p:spPr>
        <p:txBody>
          <a:bodyPr vert="horz" lIns="91440" tIns="0" rIns="91440" bIns="0" rtlCol="0" anchor="b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 cap="none" baseline="0"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87552" y="1828800"/>
            <a:ext cx="10696448" cy="685800"/>
          </a:xfrm>
        </p:spPr>
        <p:txBody>
          <a:bodyPr lIns="146304" tIns="0" rIns="45720" bIns="0"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5A15A7-251F-483B-A5FD-D73E062179C9}" type="datetimeFigureOut">
              <a:rPr lang="en-GB" smtClean="0"/>
              <a:pPr/>
              <a:t>23/10/2020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CE325C-99EB-41B2-8FEA-F9AC7927B7EB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773936"/>
            <a:ext cx="5384800" cy="4623816"/>
          </a:xfrm>
        </p:spPr>
        <p:txBody>
          <a:bodyPr lIns="91440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773936"/>
            <a:ext cx="5384800" cy="462381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5A15A7-251F-483B-A5FD-D73E062179C9}" type="datetimeFigureOut">
              <a:rPr lang="en-GB" smtClean="0"/>
              <a:pPr/>
              <a:t>23/10/2020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CE325C-99EB-41B2-8FEA-F9AC7927B7EB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98988"/>
            <a:ext cx="5386917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449512"/>
            <a:ext cx="5386917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698988"/>
            <a:ext cx="5389033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449512"/>
            <a:ext cx="5389033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5A15A7-251F-483B-A5FD-D73E062179C9}" type="datetimeFigureOut">
              <a:rPr lang="en-GB" smtClean="0"/>
              <a:pPr/>
              <a:t>23/10/2020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CE325C-99EB-41B2-8FEA-F9AC7927B7EB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5A15A7-251F-483B-A5FD-D73E062179C9}" type="datetimeFigureOut">
              <a:rPr lang="en-GB" smtClean="0"/>
              <a:pPr/>
              <a:t>23/10/2020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CE325C-99EB-41B2-8FEA-F9AC7927B7EB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5A15A7-251F-483B-A5FD-D73E062179C9}" type="datetimeFigureOut">
              <a:rPr lang="en-GB" smtClean="0"/>
              <a:pPr/>
              <a:t>23/10/2020</a:t>
            </a:fld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CE325C-99EB-41B2-8FEA-F9AC7927B7EB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3784" y="152400"/>
            <a:ext cx="3364992" cy="978408"/>
          </a:xfrm>
        </p:spPr>
        <p:txBody>
          <a:bodyPr vert="horz" lIns="73152" rIns="45720" bIns="0" rtlCol="0" anchor="b">
            <a:normAutofit/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025837" y="1743134"/>
            <a:ext cx="7894188" cy="455888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23784" y="1730018"/>
            <a:ext cx="329184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5A15A7-251F-483B-A5FD-D73E062179C9}" type="datetimeFigureOut">
              <a:rPr lang="en-GB" smtClean="0"/>
              <a:pPr/>
              <a:t>23/10/2020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CE325C-99EB-41B2-8FEA-F9AC7927B7EB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12" name="Rectangle 11"/>
          <p:cNvSpPr/>
          <p:nvPr/>
        </p:nvSpPr>
        <p:spPr bwMode="invGray">
          <a:xfrm>
            <a:off x="3807649" y="0"/>
            <a:ext cx="6096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 sz="1800" dirty="0"/>
          </a:p>
        </p:txBody>
      </p:sp>
      <p:sp>
        <p:nvSpPr>
          <p:cNvPr id="9" name="Rectangle 8"/>
          <p:cNvSpPr/>
          <p:nvPr/>
        </p:nvSpPr>
        <p:spPr bwMode="invGray">
          <a:xfrm>
            <a:off x="3807649" y="0"/>
            <a:ext cx="6096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 sz="1800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9456" y="155448"/>
            <a:ext cx="3366867" cy="978408"/>
          </a:xfrm>
        </p:spPr>
        <p:txBody>
          <a:bodyPr lIns="73152" bIns="0" anchor="b"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871741" y="1484808"/>
            <a:ext cx="8329863" cy="5373192"/>
          </a:xfrm>
          <a:solidFill>
            <a:schemeClr val="bg2">
              <a:shade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  <a:extLst/>
          </a:lstStyle>
          <a:p>
            <a:r>
              <a:rPr kumimoji="0" lang="en-US" dirty="0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19456" y="1728216"/>
            <a:ext cx="329184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219456" y="1170432"/>
            <a:ext cx="3364992" cy="201168"/>
          </a:xfrm>
        </p:spPr>
        <p:txBody>
          <a:bodyPr/>
          <a:lstStyle/>
          <a:p>
            <a:fld id="{A15A15A7-251F-483B-A5FD-D73E062179C9}" type="datetimeFigureOut">
              <a:rPr lang="en-GB" smtClean="0"/>
              <a:pPr/>
              <a:t>23/10/2020</a:t>
            </a:fld>
            <a:endParaRPr lang="en-GB" dirty="0"/>
          </a:p>
        </p:txBody>
      </p:sp>
      <p:sp>
        <p:nvSpPr>
          <p:cNvPr id="11" name="Rectangle 10"/>
          <p:cNvSpPr/>
          <p:nvPr/>
        </p:nvSpPr>
        <p:spPr>
          <a:xfrm>
            <a:off x="3807649" y="0"/>
            <a:ext cx="6096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 sz="1800" dirty="0"/>
          </a:p>
        </p:txBody>
      </p:sp>
      <p:sp>
        <p:nvSpPr>
          <p:cNvPr id="9" name="Rectangle 8"/>
          <p:cNvSpPr/>
          <p:nvPr/>
        </p:nvSpPr>
        <p:spPr bwMode="invGray">
          <a:xfrm>
            <a:off x="3807649" y="0"/>
            <a:ext cx="6096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 sz="1800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047744" y="1170432"/>
            <a:ext cx="6925056" cy="201168"/>
          </a:xfrm>
        </p:spPr>
        <p:txBody>
          <a:bodyPr/>
          <a:lstStyle>
            <a:lvl1pPr>
              <a:defRPr>
                <a:solidFill>
                  <a:schemeClr val="bg1">
                    <a:shade val="50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1119104" y="1170432"/>
            <a:ext cx="978485" cy="201168"/>
          </a:xfrm>
        </p:spPr>
        <p:txBody>
          <a:bodyPr/>
          <a:lstStyle/>
          <a:p>
            <a:fld id="{7FCE325C-99EB-41B2-8FEA-F9AC7927B7EB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5A15A7-251F-483B-A5FD-D73E062179C9}" type="datetimeFigureOut">
              <a:rPr lang="en-GB" smtClean="0"/>
              <a:pPr/>
              <a:t>23/10/2020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CE325C-99EB-41B2-8FEA-F9AC7927B7EB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invGray">
          <a:xfrm>
            <a:off x="8798560" y="0"/>
            <a:ext cx="6096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108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 sz="1800" dirty="0"/>
          </a:p>
        </p:txBody>
      </p:sp>
      <p:sp>
        <p:nvSpPr>
          <p:cNvPr id="8" name="Rectangle 7"/>
          <p:cNvSpPr/>
          <p:nvPr/>
        </p:nvSpPr>
        <p:spPr bwMode="ltGray">
          <a:xfrm>
            <a:off x="8863584" y="0"/>
            <a:ext cx="3352801" cy="685800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 sz="1800" dirty="0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042400" y="274641"/>
            <a:ext cx="2540000" cy="5851525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304801"/>
            <a:ext cx="8026400" cy="5851525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5A15A7-251F-483B-A5FD-D73E062179C9}" type="datetimeFigureOut">
              <a:rPr lang="en-GB" smtClean="0"/>
              <a:pPr/>
              <a:t>23/10/2020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520796" y="6377460"/>
            <a:ext cx="5115205" cy="365125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CE325C-99EB-41B2-8FEA-F9AC7927B7EB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>
            <a:lumMod val="85000"/>
            <a:lumOff val="1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 bwMode="invGray">
          <a:xfrm>
            <a:off x="0" y="1435895"/>
            <a:ext cx="12192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 sz="1800" dirty="0"/>
          </a:p>
        </p:txBody>
      </p:sp>
      <p:sp>
        <p:nvSpPr>
          <p:cNvPr id="7" name="Rectangle 6"/>
          <p:cNvSpPr/>
          <p:nvPr/>
        </p:nvSpPr>
        <p:spPr bwMode="ltGray">
          <a:xfrm>
            <a:off x="1" y="1"/>
            <a:ext cx="12191999" cy="143373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 sz="1800" dirty="0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152400"/>
            <a:ext cx="10972800" cy="1251062"/>
          </a:xfrm>
          <a:prstGeom prst="rect">
            <a:avLst/>
          </a:prstGeom>
        </p:spPr>
        <p:txBody>
          <a:bodyPr vert="horz" lIns="91440" rIns="45720" rtlCol="0" anchor="ctr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775192"/>
            <a:ext cx="10972800" cy="4625609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09600" y="6476999"/>
            <a:ext cx="2844800" cy="274320"/>
          </a:xfrm>
          <a:prstGeom prst="rect">
            <a:avLst/>
          </a:prstGeom>
        </p:spPr>
        <p:txBody>
          <a:bodyPr vert="horz" lIns="109728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A15A15A7-251F-483B-A5FD-D73E062179C9}" type="datetimeFigureOut">
              <a:rPr lang="en-GB" smtClean="0"/>
              <a:pPr/>
              <a:t>23/10/2020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520796" y="6476999"/>
            <a:ext cx="7343625" cy="274320"/>
          </a:xfrm>
          <a:prstGeom prst="rect">
            <a:avLst/>
          </a:prstGeom>
        </p:spPr>
        <p:txBody>
          <a:bodyPr vert="horz" lIns="45720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39195" y="6476999"/>
            <a:ext cx="978485" cy="274320"/>
          </a:xfrm>
          <a:prstGeom prst="rect">
            <a:avLst/>
          </a:prstGeom>
        </p:spPr>
        <p:txBody>
          <a:bodyPr vert="horz" bIns="0" rtlCol="0" anchor="b"/>
          <a:lstStyle>
            <a:lvl1pPr algn="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7FCE325C-99EB-41B2-8FEA-F9AC7927B7EB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17" r:id="rId1"/>
    <p:sldLayoutId id="2147483818" r:id="rId2"/>
    <p:sldLayoutId id="2147483819" r:id="rId3"/>
    <p:sldLayoutId id="2147483820" r:id="rId4"/>
    <p:sldLayoutId id="2147483821" r:id="rId5"/>
    <p:sldLayoutId id="2147483822" r:id="rId6"/>
    <p:sldLayoutId id="2147483823" r:id="rId7"/>
    <p:sldLayoutId id="2147483824" r:id="rId8"/>
    <p:sldLayoutId id="2147483825" r:id="rId9"/>
    <p:sldLayoutId id="2147483826" r:id="rId10"/>
    <p:sldLayoutId id="2147483827" r:id="rId11"/>
  </p:sldLayoutIdLst>
  <p:txStyles>
    <p:titleStyle>
      <a:lvl1pPr algn="l" rtl="0" eaLnBrk="1" latinLnBrk="0" hangingPunct="1">
        <a:spcBef>
          <a:spcPct val="0"/>
        </a:spcBef>
        <a:buNone/>
        <a:defRPr kumimoji="0" sz="4500" b="1" kern="1200">
          <a:solidFill>
            <a:schemeClr val="accent1">
              <a:satMod val="150000"/>
            </a:schemeClr>
          </a:solidFill>
          <a:effectLst/>
          <a:latin typeface="+mj-lt"/>
          <a:ea typeface="+mj-ea"/>
          <a:cs typeface="+mj-cs"/>
        </a:defRPr>
      </a:lvl1pPr>
      <a:extLst/>
    </p:titleStyle>
    <p:bodyStyle>
      <a:lvl1pPr marL="438912" indent="-320040" algn="l" rtl="0" eaLnBrk="1" latinLnBrk="0" hangingPunct="1">
        <a:spcBef>
          <a:spcPts val="0"/>
        </a:spcBef>
        <a:buClr>
          <a:schemeClr val="accent1"/>
        </a:buClr>
        <a:buSzPct val="80000"/>
        <a:buFont typeface="Wingdings 2"/>
        <a:buChar char="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31520" indent="-27432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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3"/>
        </a:buClr>
        <a:buFont typeface="Arial"/>
        <a:buChar char="▪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16152" indent="-182880" algn="l" rtl="0" eaLnBrk="1" latinLnBrk="0" hangingPunct="1">
        <a:spcBef>
          <a:spcPct val="20000"/>
        </a:spcBef>
        <a:buClr>
          <a:schemeClr val="accent4"/>
        </a:buClr>
        <a:buFont typeface="Arial"/>
        <a:buChar char="▪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182880" algn="l" rtl="0" eaLnBrk="1" latinLnBrk="0" hangingPunct="1">
        <a:spcBef>
          <a:spcPct val="20000"/>
        </a:spcBef>
        <a:buClr>
          <a:schemeClr val="accent5"/>
        </a:buClr>
        <a:buFont typeface="Wingdings 3"/>
        <a:buChar char=""/>
        <a:defRPr kumimoji="0" lang="en-US" sz="2000" kern="1200" smtClean="0">
          <a:solidFill>
            <a:schemeClr val="tx1"/>
          </a:solidFill>
          <a:latin typeface="+mn-lt"/>
          <a:ea typeface="+mn-ea"/>
          <a:cs typeface="+mn-cs"/>
        </a:defRPr>
      </a:lvl5pPr>
      <a:lvl6pPr marL="1627632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ct val="20000"/>
        </a:spcBef>
        <a:buClr>
          <a:schemeClr val="accent1"/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ct val="20000"/>
        </a:spcBef>
        <a:buClr>
          <a:schemeClr val="accent2"/>
        </a:buClr>
        <a:buFont typeface="Wingdings 2" pitchFamily="18" charset="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231136" indent="-182880" algn="l" rtl="0" eaLnBrk="1" latinLnBrk="0" hangingPunct="1">
        <a:spcBef>
          <a:spcPct val="20000"/>
        </a:spcBef>
        <a:buClr>
          <a:schemeClr val="accent3"/>
        </a:buClr>
        <a:buFont typeface="Wingdings 2" pitchFamily="18" charset="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microsoft.com/office/2007/relationships/hdphoto" Target="../media/hdphoto3.wdp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microsoft.com/office/2007/relationships/hdphoto" Target="../media/hdphoto4.wdp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45975E-36F4-46DA-B77A-68BD7244F0D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79576" y="2046812"/>
            <a:ext cx="8987934" cy="4507677"/>
          </a:xfrm>
        </p:spPr>
        <p:txBody>
          <a:bodyPr>
            <a:normAutofit/>
          </a:bodyPr>
          <a:lstStyle/>
          <a:p>
            <a:pPr marL="13716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dirty="0">
                <a:solidFill>
                  <a:schemeClr val="bg1"/>
                </a:solidFill>
                <a:effectLst/>
                <a:latin typeface="Perpetua" panose="02020502060401020303" pitchFamily="18" charset="0"/>
                <a:ea typeface="Times New Roman" panose="02020603050405020304" pitchFamily="18" charset="0"/>
                <a:cs typeface="Segoe UI" panose="020B0502040204020203" pitchFamily="34" charset="0"/>
              </a:rPr>
              <a:t> </a:t>
            </a:r>
            <a:endParaRPr lang="en-GB" dirty="0">
              <a:solidFill>
                <a:schemeClr val="bg1"/>
              </a:solidFill>
              <a:effectLst/>
              <a:latin typeface="Perpetua" panose="02020502060401020303" pitchFamily="18" charset="0"/>
              <a:ea typeface="Perpetua" panose="02020502060401020303" pitchFamily="18" charset="0"/>
              <a:cs typeface="Times New Roman" panose="02020603050405020304" pitchFamily="18" charset="0"/>
            </a:endParaRPr>
          </a:p>
          <a:p>
            <a:pPr marL="118872" indent="0">
              <a:buNone/>
            </a:pPr>
            <a:endParaRPr lang="en-GB" sz="2400" i="1" dirty="0">
              <a:solidFill>
                <a:schemeClr val="bg1"/>
              </a:solidFill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CDCB8A8-892B-4DA5-9722-5A9652628169}"/>
              </a:ext>
            </a:extLst>
          </p:cNvPr>
          <p:cNvSpPr txBox="1"/>
          <p:nvPr/>
        </p:nvSpPr>
        <p:spPr>
          <a:xfrm>
            <a:off x="535061" y="3717032"/>
            <a:ext cx="6096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0" i="0" dirty="0">
                <a:solidFill>
                  <a:srgbClr val="111111"/>
                </a:solidFill>
                <a:effectLst/>
                <a:latin typeface="Alegreya Sans"/>
              </a:rPr>
              <a:t>.</a:t>
            </a:r>
            <a:endParaRPr lang="en-GB" dirty="0"/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9EF19F3B-5FE7-49B6-9B9E-53C764DC05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19936" y="72508"/>
            <a:ext cx="6096000" cy="1619323"/>
          </a:xfrm>
        </p:spPr>
        <p:txBody>
          <a:bodyPr>
            <a:normAutofit/>
          </a:bodyPr>
          <a:lstStyle/>
          <a:p>
            <a:pPr marL="118872" algn="ctr"/>
            <a:br>
              <a:rPr lang="en-GB" sz="1050" b="0" i="0" u="none" strike="noStrike" dirty="0">
                <a:solidFill>
                  <a:srgbClr val="003E5A"/>
                </a:solidFill>
                <a:effectLst/>
                <a:latin typeface="-apple-system"/>
              </a:rPr>
            </a:br>
            <a:r>
              <a:rPr lang="en-GB" sz="2800" dirty="0">
                <a:solidFill>
                  <a:schemeClr val="accent1">
                    <a:lumMod val="40000"/>
                    <a:lumOff val="60000"/>
                  </a:schemeClr>
                </a:solidFill>
              </a:rPr>
              <a:t>HPEN5029/ HPEN6029 - Writing Place :  drawings and mazes</a:t>
            </a:r>
            <a:endParaRPr lang="en-GB" sz="2400" dirty="0">
              <a:solidFill>
                <a:schemeClr val="accent1">
                  <a:lumMod val="40000"/>
                  <a:lumOff val="60000"/>
                </a:schemeClr>
              </a:solidFill>
            </a:endParaRPr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A4440936-50E1-4CBC-84B5-F6B42B9B9C9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duotone>
              <a:prstClr val="black"/>
              <a:srgbClr val="D9C3A5">
                <a:tint val="50000"/>
                <a:satMod val="180000"/>
              </a:srgbClr>
            </a:duoton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7408" y="531300"/>
            <a:ext cx="4219575" cy="5715000"/>
          </a:xfrm>
          <a:prstGeom prst="rect">
            <a:avLst/>
          </a:prstGeom>
          <a:noFill/>
          <a:ln>
            <a:solidFill>
              <a:schemeClr val="accent1">
                <a:lumMod val="40000"/>
                <a:lumOff val="60000"/>
              </a:schemeClr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CAF7B312-B861-4B55-B8FB-11F613AB25EE}"/>
              </a:ext>
            </a:extLst>
          </p:cNvPr>
          <p:cNvSpPr txBox="1"/>
          <p:nvPr/>
        </p:nvSpPr>
        <p:spPr>
          <a:xfrm>
            <a:off x="5838973" y="4796325"/>
            <a:ext cx="5776963" cy="132343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 fontAlgn="base"/>
            <a:r>
              <a:rPr lang="en-GB" sz="2000" b="0" i="1" dirty="0">
                <a:solidFill>
                  <a:schemeClr val="accent1">
                    <a:lumMod val="40000"/>
                    <a:lumOff val="60000"/>
                  </a:schemeClr>
                </a:solidFill>
                <a:effectLst/>
              </a:rPr>
              <a:t>“I need to produce great ideas, and I believe that if I were commissioned to design a new universe, I would be mad enough to undertake it.”</a:t>
            </a:r>
            <a:endParaRPr lang="en-GB" sz="2000" b="0" i="0" dirty="0">
              <a:solidFill>
                <a:schemeClr val="accent1">
                  <a:lumMod val="40000"/>
                  <a:lumOff val="60000"/>
                </a:schemeClr>
              </a:solidFill>
              <a:effectLst/>
            </a:endParaRPr>
          </a:p>
          <a:p>
            <a:pPr algn="l" fontAlgn="base"/>
            <a:r>
              <a:rPr lang="en-GB" sz="2000" b="0" i="0" dirty="0">
                <a:solidFill>
                  <a:schemeClr val="accent1">
                    <a:lumMod val="40000"/>
                    <a:lumOff val="60000"/>
                  </a:schemeClr>
                </a:solidFill>
                <a:effectLst/>
              </a:rPr>
              <a:t>     - Giovanni </a:t>
            </a:r>
            <a:r>
              <a:rPr lang="en-GB" sz="2000" dirty="0">
                <a:solidFill>
                  <a:schemeClr val="accent1">
                    <a:lumMod val="40000"/>
                    <a:lumOff val="60000"/>
                  </a:schemeClr>
                </a:solidFill>
              </a:rPr>
              <a:t>Battista Piranesi, </a:t>
            </a:r>
          </a:p>
        </p:txBody>
      </p:sp>
    </p:spTree>
    <p:extLst>
      <p:ext uri="{BB962C8B-B14F-4D97-AF65-F5344CB8AC3E}">
        <p14:creationId xmlns:p14="http://schemas.microsoft.com/office/powerpoint/2010/main" val="281637459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Parte di ampio magnifico Porto all'uso degli antichi Romani, ove si scuopre l'interno della gran Piazza pel Comercio... (Part of a spacious and magnificent Harbor for the use of the ancient Romans opening onto a large market square...), from Opere Varie di Archiettura, prospettive, grotteschi, antichità; inventate, ed incise da Giambattista Piranesi Architetto Veneziano (Various Works of Architecture, perspectives, grotesques, and antiquities; designed and etched by Giambattista Piranesi, Venetian Architect), Giovanni Battista Piranesi (Italian, Mogliano Veneto 1720–1778 Rome), Etching, engraving, drypoint; second state of seven (Robison) ">
            <a:extLst>
              <a:ext uri="{FF2B5EF4-FFF2-40B4-BE49-F238E27FC236}">
                <a16:creationId xmlns:a16="http://schemas.microsoft.com/office/drawing/2014/main" id="{8EFA3B57-C5CE-4E34-8B6E-74F178E1083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  <a14:imgEffect>
                      <a14:brightnessContrast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5400" y="422178"/>
            <a:ext cx="8117027" cy="6013644"/>
          </a:xfrm>
          <a:prstGeom prst="rect">
            <a:avLst/>
          </a:prstGeom>
          <a:noFill/>
          <a:ln w="12700">
            <a:solidFill>
              <a:schemeClr val="accent1">
                <a:lumMod val="40000"/>
                <a:lumOff val="60000"/>
              </a:schemeClr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4342035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>
            <a:extLst>
              <a:ext uri="{FF2B5EF4-FFF2-40B4-BE49-F238E27FC236}">
                <a16:creationId xmlns:a16="http://schemas.microsoft.com/office/drawing/2014/main" id="{C072E174-D5CC-4456-9066-8E6C26B080A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duotone>
              <a:prstClr val="black"/>
              <a:srgbClr val="D9C3A5">
                <a:tint val="50000"/>
                <a:satMod val="180000"/>
              </a:srgbClr>
            </a:duoton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  <a14:imgEffect>
                      <a14:brightnessContrast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9415" y="548680"/>
            <a:ext cx="9131347" cy="58326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3323027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The Paradoxes of Piranesi | Newington-Cropsey Cultural Studies Center">
            <a:extLst>
              <a:ext uri="{FF2B5EF4-FFF2-40B4-BE49-F238E27FC236}">
                <a16:creationId xmlns:a16="http://schemas.microsoft.com/office/drawing/2014/main" id="{C15446CE-87A9-4546-835F-F5C93E62D00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duotone>
              <a:prstClr val="black"/>
              <a:srgbClr val="D9C3A5">
                <a:tint val="50000"/>
                <a:satMod val="180000"/>
              </a:srgbClr>
            </a:duoton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  <a14:imgEffect>
                      <a14:brightnessContrast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5400" y="620688"/>
            <a:ext cx="8355501" cy="5287466"/>
          </a:xfrm>
          <a:prstGeom prst="rect">
            <a:avLst/>
          </a:prstGeom>
          <a:noFill/>
          <a:ln w="19050">
            <a:solidFill>
              <a:schemeClr val="accent1">
                <a:lumMod val="40000"/>
                <a:lumOff val="60000"/>
              </a:schemeClr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0534148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>
            <a:extLst>
              <a:ext uri="{FF2B5EF4-FFF2-40B4-BE49-F238E27FC236}">
                <a16:creationId xmlns:a16="http://schemas.microsoft.com/office/drawing/2014/main" id="{2162D6AA-5706-4DF6-979F-562BE30151F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9416" y="426426"/>
            <a:ext cx="7215907" cy="60051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DA54FB3E-E64B-4CD3-A8E9-130041248B5A}"/>
              </a:ext>
            </a:extLst>
          </p:cNvPr>
          <p:cNvSpPr txBox="1"/>
          <p:nvPr/>
        </p:nvSpPr>
        <p:spPr>
          <a:xfrm flipH="1">
            <a:off x="8472264" y="4954245"/>
            <a:ext cx="2496616" cy="14773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i="1" dirty="0">
                <a:solidFill>
                  <a:schemeClr val="bg1"/>
                </a:solidFill>
              </a:rPr>
              <a:t>Drawing Hands </a:t>
            </a:r>
            <a:r>
              <a:rPr lang="en-GB" dirty="0">
                <a:solidFill>
                  <a:schemeClr val="bg1"/>
                </a:solidFill>
              </a:rPr>
              <a:t>is a lithograph by the Dutch artist M. C. Escher first printed in January 1948.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6DBFBA02-9F24-4C02-9954-1830EA76E740}"/>
              </a:ext>
            </a:extLst>
          </p:cNvPr>
          <p:cNvSpPr txBox="1"/>
          <p:nvPr/>
        </p:nvSpPr>
        <p:spPr>
          <a:xfrm>
            <a:off x="8418439" y="426426"/>
            <a:ext cx="2952328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600" dirty="0">
                <a:solidFill>
                  <a:schemeClr val="bg1"/>
                </a:solidFill>
                <a:latin typeface="+mj-lt"/>
              </a:rPr>
              <a:t>Exploring paradox </a:t>
            </a:r>
          </a:p>
        </p:txBody>
      </p:sp>
    </p:spTree>
    <p:extLst>
      <p:ext uri="{BB962C8B-B14F-4D97-AF65-F5344CB8AC3E}">
        <p14:creationId xmlns:p14="http://schemas.microsoft.com/office/powerpoint/2010/main" val="327388915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 descr="Relativity, by M.C. Escher">
            <a:extLst>
              <a:ext uri="{FF2B5EF4-FFF2-40B4-BE49-F238E27FC236}">
                <a16:creationId xmlns:a16="http://schemas.microsoft.com/office/drawing/2014/main" id="{9083017D-9882-4933-83D5-A5699BB9641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duotone>
              <a:prstClr val="black"/>
              <a:srgbClr val="D9C3A5">
                <a:tint val="50000"/>
                <a:satMod val="180000"/>
              </a:srgb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7368" y="360825"/>
            <a:ext cx="6528395" cy="6136350"/>
          </a:xfrm>
          <a:prstGeom prst="rect">
            <a:avLst/>
          </a:prstGeom>
          <a:noFill/>
          <a:ln>
            <a:solidFill>
              <a:schemeClr val="accent1">
                <a:lumMod val="40000"/>
                <a:lumOff val="60000"/>
              </a:schemeClr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2D6CB04B-E5B5-4913-A1E5-E62544A065CE}"/>
              </a:ext>
            </a:extLst>
          </p:cNvPr>
          <p:cNvSpPr txBox="1"/>
          <p:nvPr/>
        </p:nvSpPr>
        <p:spPr>
          <a:xfrm>
            <a:off x="7392144" y="5019847"/>
            <a:ext cx="3721244" cy="14773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i="1" dirty="0">
                <a:solidFill>
                  <a:schemeClr val="bg1"/>
                </a:solidFill>
              </a:rPr>
              <a:t>Ascending and Descending </a:t>
            </a:r>
            <a:r>
              <a:rPr lang="en-GB" dirty="0">
                <a:solidFill>
                  <a:schemeClr val="bg1"/>
                </a:solidFill>
              </a:rPr>
              <a:t>is a lithograph print by the Dutch artist M. C. Escher first printed in March 1960.</a:t>
            </a:r>
          </a:p>
          <a:p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9895582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CDC43566-B6FF-4463-8308-8C724222DBC2}"/>
              </a:ext>
            </a:extLst>
          </p:cNvPr>
          <p:cNvSpPr txBox="1"/>
          <p:nvPr/>
        </p:nvSpPr>
        <p:spPr>
          <a:xfrm>
            <a:off x="6168008" y="4653136"/>
            <a:ext cx="5328592" cy="175432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i="1" dirty="0">
                <a:solidFill>
                  <a:schemeClr val="bg1"/>
                </a:solidFill>
              </a:rPr>
              <a:t>Waterfall</a:t>
            </a:r>
            <a:r>
              <a:rPr lang="en-GB" dirty="0">
                <a:solidFill>
                  <a:schemeClr val="bg1"/>
                </a:solidFill>
              </a:rPr>
              <a:t> (Dutch: </a:t>
            </a:r>
            <a:r>
              <a:rPr lang="en-GB" i="1" dirty="0">
                <a:solidFill>
                  <a:schemeClr val="bg1"/>
                </a:solidFill>
              </a:rPr>
              <a:t>Waterval</a:t>
            </a:r>
            <a:r>
              <a:rPr lang="en-GB" dirty="0">
                <a:solidFill>
                  <a:schemeClr val="bg1"/>
                </a:solidFill>
              </a:rPr>
              <a:t>) is a lithograph by the Dutch artist M. C. Escher, first printed in October 1961. It shows a perpetual motion machine where water from the base of a waterfall appears to run downhill along the water path before reaching the top of the waterfall.</a:t>
            </a:r>
          </a:p>
        </p:txBody>
      </p:sp>
      <p:pic>
        <p:nvPicPr>
          <p:cNvPr id="10242" name="Picture 2" descr="M. C. ESCHER | WATERFALL (B./K./L./W. 439) | Prints &amp; Multiples Day Sale |  Sotheby's">
            <a:extLst>
              <a:ext uri="{FF2B5EF4-FFF2-40B4-BE49-F238E27FC236}">
                <a16:creationId xmlns:a16="http://schemas.microsoft.com/office/drawing/2014/main" id="{EE4F2525-75AE-43C0-B398-59248B9635ED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 bwMode="auto">
          <a:xfrm>
            <a:off x="335360" y="332656"/>
            <a:ext cx="5040560" cy="61926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3025027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5BBFC4-C75D-4996-BF1C-43BFC2F9D2A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07568" y="1988840"/>
            <a:ext cx="7920880" cy="2808312"/>
          </a:xfrm>
        </p:spPr>
        <p:txBody>
          <a:bodyPr>
            <a:normAutofit fontScale="85000" lnSpcReduction="10000"/>
          </a:bodyPr>
          <a:lstStyle/>
          <a:p>
            <a:pPr marL="118872" indent="0" algn="ctr">
              <a:buNone/>
            </a:pPr>
            <a:r>
              <a:rPr lang="en-GB" sz="5200" dirty="0">
                <a:solidFill>
                  <a:schemeClr val="bg1"/>
                </a:solidFill>
                <a:latin typeface="+mj-lt"/>
              </a:rPr>
              <a:t>Sketch a strange </a:t>
            </a:r>
            <a:r>
              <a:rPr lang="en-GB" sz="5200">
                <a:solidFill>
                  <a:schemeClr val="bg1"/>
                </a:solidFill>
                <a:latin typeface="+mj-lt"/>
              </a:rPr>
              <a:t>placE</a:t>
            </a:r>
            <a:r>
              <a:rPr lang="en-GB" sz="4000">
                <a:solidFill>
                  <a:schemeClr val="bg1"/>
                </a:solidFill>
                <a:latin typeface="+mj-lt"/>
              </a:rPr>
              <a:t> </a:t>
            </a:r>
            <a:endParaRPr lang="en-GB" sz="4000" dirty="0">
              <a:solidFill>
                <a:schemeClr val="bg1"/>
              </a:solidFill>
              <a:latin typeface="+mj-lt"/>
            </a:endParaRPr>
          </a:p>
          <a:p>
            <a:pPr marL="118872" indent="0" algn="ctr">
              <a:buNone/>
            </a:pPr>
            <a:r>
              <a:rPr lang="en-GB" dirty="0">
                <a:solidFill>
                  <a:schemeClr val="accent1">
                    <a:lumMod val="40000"/>
                    <a:lumOff val="60000"/>
                  </a:schemeClr>
                </a:solidFill>
                <a:latin typeface="+mj-lt"/>
              </a:rPr>
              <a:t>There is a hat, a set of knives and forks, a fox, the smell of jasmine</a:t>
            </a:r>
          </a:p>
          <a:p>
            <a:pPr marL="118872" indent="0" algn="ctr">
              <a:buNone/>
            </a:pPr>
            <a:r>
              <a:rPr lang="en-GB" dirty="0">
                <a:solidFill>
                  <a:schemeClr val="accent1">
                    <a:lumMod val="40000"/>
                    <a:lumOff val="60000"/>
                  </a:schemeClr>
                </a:solidFill>
                <a:latin typeface="+mj-lt"/>
              </a:rPr>
              <a:t>What is happening?</a:t>
            </a:r>
          </a:p>
          <a:p>
            <a:pPr marL="118872" indent="0" algn="ctr">
              <a:buNone/>
            </a:pPr>
            <a:endParaRPr lang="en-GB" dirty="0">
              <a:solidFill>
                <a:schemeClr val="accent1">
                  <a:lumMod val="40000"/>
                  <a:lumOff val="60000"/>
                </a:schemeClr>
              </a:solidFill>
              <a:latin typeface="+mj-lt"/>
            </a:endParaRPr>
          </a:p>
          <a:p>
            <a:pPr marL="118872" indent="0" algn="ctr">
              <a:buNone/>
            </a:pPr>
            <a:r>
              <a:rPr lang="en-GB" dirty="0">
                <a:solidFill>
                  <a:schemeClr val="bg1"/>
                </a:solidFill>
                <a:latin typeface="+mj-lt"/>
              </a:rPr>
              <a:t>Write 10 minutes </a:t>
            </a:r>
          </a:p>
          <a:p>
            <a:pPr marL="118872" indent="0" algn="ctr">
              <a:buNone/>
            </a:pPr>
            <a:endParaRPr lang="en-GB" dirty="0">
              <a:solidFill>
                <a:schemeClr val="bg1"/>
              </a:solidFill>
              <a:latin typeface="+mj-lt"/>
            </a:endParaRPr>
          </a:p>
          <a:p>
            <a:pPr marL="118872" indent="0" algn="ctr">
              <a:buNone/>
            </a:pPr>
            <a:endParaRPr lang="en-GB" dirty="0">
              <a:solidFill>
                <a:schemeClr val="bg1"/>
              </a:solidFill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3511801761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dule">
  <a:themeElements>
    <a:clrScheme name="Flow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Custom 2">
      <a:majorFont>
        <a:latin typeface="Felix Titling"/>
        <a:ea typeface=""/>
        <a:cs typeface=""/>
      </a:majorFont>
      <a:minorFont>
        <a:latin typeface="Palatino Linotype"/>
        <a:ea typeface=""/>
        <a:cs typeface=""/>
      </a:minorFont>
    </a:fontScheme>
    <a:fmtScheme name="Modul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300000"/>
              </a:schemeClr>
            </a:gs>
            <a:gs pos="12000">
              <a:schemeClr val="phClr">
                <a:tint val="48000"/>
                <a:satMod val="300000"/>
              </a:schemeClr>
            </a:gs>
            <a:gs pos="20000">
              <a:schemeClr val="phClr">
                <a:tint val="49000"/>
                <a:satMod val="30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10000" t="-25000" r="10000" b="125000"/>
          </a:path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05000"/>
              </a:schemeClr>
              <a:schemeClr val="phClr">
                <a:tint val="95000"/>
                <a:satMod val="105000"/>
              </a:schemeClr>
            </a:duotone>
          </a:blip>
          <a:tile tx="0" ty="0" sx="38000" sy="38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5156</TotalTime>
  <Words>179</Words>
  <Application>Microsoft Office PowerPoint</Application>
  <PresentationFormat>Widescreen</PresentationFormat>
  <Paragraphs>14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9" baseType="lpstr">
      <vt:lpstr>Alegreya Sans</vt:lpstr>
      <vt:lpstr>-apple-system</vt:lpstr>
      <vt:lpstr>Arial</vt:lpstr>
      <vt:lpstr>Calibri</vt:lpstr>
      <vt:lpstr>Felix Titling</vt:lpstr>
      <vt:lpstr>Palatino Linotype</vt:lpstr>
      <vt:lpstr>Perpetua</vt:lpstr>
      <vt:lpstr>Wingdings</vt:lpstr>
      <vt:lpstr>Wingdings 2</vt:lpstr>
      <vt:lpstr>Wingdings 3</vt:lpstr>
      <vt:lpstr>Module</vt:lpstr>
      <vt:lpstr> HPEN5029/ HPEN6029 - Writing Place :  drawings and mazes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CSEN 4011:WAYS OF READING</dc:title>
  <dc:creator>sh095</dc:creator>
  <cp:lastModifiedBy>Jeni Williams</cp:lastModifiedBy>
  <cp:revision>174</cp:revision>
  <dcterms:created xsi:type="dcterms:W3CDTF">2013-10-15T14:59:08Z</dcterms:created>
  <dcterms:modified xsi:type="dcterms:W3CDTF">2020-10-23T01:45:59Z</dcterms:modified>
</cp:coreProperties>
</file>