
<file path=[Content_Types].xml><?xml version="1.0" encoding="utf-8"?>
<Types xmlns="http://schemas.openxmlformats.org/package/2006/content-types">
  <Default Extension="png" ContentType="image/png"/>
  <Default Extension="rels" ContentType="application/vnd.openxmlformats-package.relationships+xml"/>
  <Default Extension="wdp" ContentType="image/vnd.ms-photo"/>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4"/>
  </p:notesMasterIdLst>
  <p:sldIdLst>
    <p:sldId id="257" r:id="rId2"/>
    <p:sldId id="256" r:id="rId3"/>
  </p:sldIdLst>
  <p:sldSz cx="15240000" cy="10953750"/>
  <p:notesSz cx="7315200" cy="9601200"/>
  <p:defaultTex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20742" autoAdjust="0"/>
    <p:restoredTop sz="94610"/>
  </p:normalViewPr>
  <p:slideViewPr>
    <p:cSldViewPr snapToGrid="0" snapToObjects="1">
      <p:cViewPr varScale="1">
        <p:scale>
          <a:sx n="70" d="100"/>
          <a:sy n="70" d="100"/>
        </p:scale>
        <p:origin x="1152" y="7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viewProps" Target="viewProps.xml"/><Relationship Id="rId5" Type="http://schemas.openxmlformats.org/officeDocument/2006/relationships/presProps" Target="presProps.xml"/><Relationship Id="rId4"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308909442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lIns="59052" tIns="29526" rIns="59052" bIns="29526"/>
          <a:lstStyle/>
          <a:p>
            <a:endParaRPr lang="en-US" dirty="0"/>
          </a:p>
        </p:txBody>
      </p:sp>
      <p:sp>
        <p:nvSpPr>
          <p:cNvPr id="4" name="Slide Number Placeholder 3"/>
          <p:cNvSpPr>
            <a:spLocks noGrp="1"/>
          </p:cNvSpPr>
          <p:nvPr>
            <p:ph type="sldNum" sz="quarter" idx="10"/>
          </p:nvPr>
        </p:nvSpPr>
        <p:spPr/>
        <p:txBody>
          <a:bodyPr lIns="59052" tIns="29526" rIns="59052" bIns="29526"/>
          <a:lstStyle/>
          <a:p>
            <a:fld id="{F7021451-1387-4CA6-816F-3879F97B5CBC}" type="slidenum">
              <a:rPr lang="en-US"/>
              <a:t>2</a:t>
            </a:fld>
            <a:endParaRPr lang="en-US"/>
          </a:p>
        </p:txBody>
      </p:sp>
    </p:spTree>
    <p:extLst>
      <p:ext uri="{BB962C8B-B14F-4D97-AF65-F5344CB8AC3E}">
        <p14:creationId xmlns:p14="http://schemas.microsoft.com/office/powerpoint/2010/main" val="102408699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DEFAULT">
    <p:bg>
      <p:bgRef idx="1001">
        <a:schemeClr val="bg1"/>
      </p:bgRef>
    </p:bg>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147483649" r:id="rId1"/>
  </p:sldLayoutIdLst>
  <p:hf sldNum="0" hdr="0" ft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cid:image001.png@01D0EA4A.2BD679A0" TargetMode="External"/><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8" Type="http://schemas.openxmlformats.org/officeDocument/2006/relationships/hyperlink" Target="https://www.linkedin.com/posts/kevin-elroy-luis-02123333b_teslas-energy-growth-is-absolutely-insane-share-7446443849272549376-cip9/" TargetMode="External"/><Relationship Id="rId3" Type="http://schemas.openxmlformats.org/officeDocument/2006/relationships/image" Target="../media/image2.png"/><Relationship Id="rId7" Type="http://schemas.openxmlformats.org/officeDocument/2006/relationships/hyperlink" Target="https://www.grandviewresearch.com/industry-analysis/digital-health-market" TargetMode="External"/><Relationship Id="rId2" Type="http://schemas.openxmlformats.org/officeDocument/2006/relationships/notesSlide" Target="../notesSlides/notesSlide1.xml"/><Relationship Id="rId1" Type="http://schemas.openxmlformats.org/officeDocument/2006/relationships/slideLayout" Target="../slideLayouts/slideLayout1.xml"/><Relationship Id="rId6" Type="http://schemas.microsoft.com/office/2007/relationships/hdphoto" Target="../media/hdphoto2.wdp"/><Relationship Id="rId11" Type="http://schemas.openxmlformats.org/officeDocument/2006/relationships/hyperlink" Target="https://www.tesla.com/en_in/impact" TargetMode="External"/><Relationship Id="rId5" Type="http://schemas.openxmlformats.org/officeDocument/2006/relationships/image" Target="../media/image3.png"/><Relationship Id="rId10" Type="http://schemas.openxmlformats.org/officeDocument/2006/relationships/hyperlink" Target="https://www.mckinsey.com/industries/consumer-packaged-goods/our-insights/future-of-wellness-trends" TargetMode="External"/><Relationship Id="rId4" Type="http://schemas.microsoft.com/office/2007/relationships/hdphoto" Target="../media/hdphoto1.wdp"/><Relationship Id="rId9" Type="http://schemas.openxmlformats.org/officeDocument/2006/relationships/hyperlink" Target="https://renewablesnow.com/news/teslas-2025-energy-storage-deployments-hit-all-time-high-of-46-7-gwh-1289136/"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E9AA527E-8C8D-AD96-5F4B-48C77A057890}"/>
              </a:ext>
            </a:extLst>
          </p:cNvPr>
          <p:cNvSpPr txBox="1"/>
          <p:nvPr/>
        </p:nvSpPr>
        <p:spPr>
          <a:xfrm>
            <a:off x="3811137" y="3513846"/>
            <a:ext cx="7622274" cy="3896067"/>
          </a:xfrm>
          <a:prstGeom prst="rect">
            <a:avLst/>
          </a:prstGeom>
          <a:noFill/>
        </p:spPr>
        <p:txBody>
          <a:bodyPr wrap="square">
            <a:spAutoFit/>
          </a:bodyPr>
          <a:lstStyle/>
          <a:p>
            <a:pPr algn="ctr">
              <a:lnSpc>
                <a:spcPct val="115000"/>
              </a:lnSpc>
              <a:spcAft>
                <a:spcPts val="800"/>
              </a:spcAft>
            </a:pPr>
            <a:r>
              <a:rPr lang="en-IN" sz="1800" b="1" kern="100" dirty="0">
                <a:solidFill>
                  <a:srgbClr val="000000"/>
                </a:solidFill>
                <a:effectLst/>
                <a:latin typeface="Times New Roman" panose="02020603050405020304" pitchFamily="18" charset="0"/>
                <a:ea typeface="Aptos" panose="020B0004020202020204" pitchFamily="34" charset="0"/>
                <a:cs typeface="Shruti" panose="020B0502040204020203" pitchFamily="34" charset="0"/>
              </a:rPr>
              <a:t>MASTER OF BUSINESS ADMINISTRATION</a:t>
            </a:r>
            <a:endParaRPr lang="en-IN" sz="1600" kern="100" dirty="0">
              <a:effectLst/>
              <a:latin typeface="Times New Roman" panose="02020603050405020304" pitchFamily="18" charset="0"/>
              <a:ea typeface="Aptos" panose="020B0004020202020204" pitchFamily="34" charset="0"/>
              <a:cs typeface="Shruti" panose="020B0502040204020203" pitchFamily="34" charset="0"/>
            </a:endParaRPr>
          </a:p>
          <a:p>
            <a:pPr algn="ctr">
              <a:lnSpc>
                <a:spcPct val="115000"/>
              </a:lnSpc>
              <a:spcAft>
                <a:spcPts val="800"/>
              </a:spcAft>
            </a:pPr>
            <a:r>
              <a:rPr lang="en-IN" sz="2800" b="1" kern="100" dirty="0">
                <a:effectLst/>
                <a:latin typeface="Times New Roman" panose="02020603050405020304" pitchFamily="18" charset="0"/>
                <a:ea typeface="Aptos" panose="020B0004020202020204" pitchFamily="34" charset="0"/>
                <a:cs typeface="Shruti" panose="020B0502040204020203" pitchFamily="34" charset="0"/>
              </a:rPr>
              <a:t>MARKETING MANAGEMENT</a:t>
            </a:r>
            <a:endParaRPr lang="en-IN" sz="1600" kern="100" dirty="0">
              <a:effectLst/>
              <a:latin typeface="Times New Roman" panose="02020603050405020304" pitchFamily="18" charset="0"/>
              <a:ea typeface="Aptos" panose="020B0004020202020204" pitchFamily="34" charset="0"/>
              <a:cs typeface="Shruti" panose="020B0502040204020203" pitchFamily="34" charset="0"/>
            </a:endParaRPr>
          </a:p>
          <a:p>
            <a:pPr algn="ctr">
              <a:lnSpc>
                <a:spcPct val="115000"/>
              </a:lnSpc>
              <a:spcAft>
                <a:spcPts val="800"/>
              </a:spcAft>
            </a:pPr>
            <a:r>
              <a:rPr lang="en-IN" sz="1800" b="1" kern="100" dirty="0">
                <a:effectLst/>
                <a:latin typeface="Times New Roman" panose="02020603050405020304" pitchFamily="18" charset="0"/>
                <a:ea typeface="Aptos" panose="020B0004020202020204" pitchFamily="34" charset="0"/>
                <a:cs typeface="Shruti" panose="020B0502040204020203" pitchFamily="34" charset="0"/>
              </a:rPr>
              <a:t>Module Code: </a:t>
            </a:r>
            <a:r>
              <a:rPr lang="en-IN" sz="1800" b="1" kern="100" dirty="0" err="1">
                <a:effectLst/>
                <a:latin typeface="Times New Roman" panose="02020603050405020304" pitchFamily="18" charset="0"/>
                <a:ea typeface="Aptos" panose="020B0004020202020204" pitchFamily="34" charset="0"/>
                <a:cs typeface="Shruti" panose="020B0502040204020203" pitchFamily="34" charset="0"/>
              </a:rPr>
              <a:t>LCMB7024</a:t>
            </a:r>
            <a:endParaRPr lang="en-IN" sz="1600" kern="100" dirty="0">
              <a:effectLst/>
              <a:latin typeface="Times New Roman" panose="02020603050405020304" pitchFamily="18" charset="0"/>
              <a:ea typeface="Aptos" panose="020B0004020202020204" pitchFamily="34" charset="0"/>
              <a:cs typeface="Shruti" panose="020B0502040204020203" pitchFamily="34" charset="0"/>
            </a:endParaRPr>
          </a:p>
          <a:p>
            <a:pPr algn="ctr">
              <a:lnSpc>
                <a:spcPct val="115000"/>
              </a:lnSpc>
              <a:spcAft>
                <a:spcPts val="800"/>
              </a:spcAft>
            </a:pPr>
            <a:r>
              <a:rPr lang="en-IN" sz="1800" b="1" kern="100" dirty="0">
                <a:effectLst/>
                <a:latin typeface="Times New Roman" panose="02020603050405020304" pitchFamily="18" charset="0"/>
                <a:ea typeface="Aptos" panose="020B0004020202020204" pitchFamily="34" charset="0"/>
                <a:cs typeface="Shruti" panose="020B0502040204020203" pitchFamily="34" charset="0"/>
              </a:rPr>
              <a:t>COMPONENT 2</a:t>
            </a:r>
            <a:endParaRPr lang="en-IN" sz="1600" kern="100" dirty="0">
              <a:effectLst/>
              <a:latin typeface="Times New Roman" panose="02020603050405020304" pitchFamily="18" charset="0"/>
              <a:ea typeface="Aptos" panose="020B0004020202020204" pitchFamily="34" charset="0"/>
              <a:cs typeface="Shruti" panose="020B0502040204020203" pitchFamily="34" charset="0"/>
            </a:endParaRPr>
          </a:p>
          <a:p>
            <a:pPr algn="ctr">
              <a:lnSpc>
                <a:spcPct val="115000"/>
              </a:lnSpc>
              <a:spcAft>
                <a:spcPts val="800"/>
              </a:spcAft>
            </a:pPr>
            <a:r>
              <a:rPr lang="en-IN" sz="1800" b="1" kern="100" dirty="0">
                <a:effectLst/>
                <a:latin typeface="Times New Roman" panose="02020603050405020304" pitchFamily="18" charset="0"/>
                <a:ea typeface="Aptos" panose="020B0004020202020204" pitchFamily="34" charset="0"/>
                <a:cs typeface="Shruti" panose="020B0502040204020203" pitchFamily="34" charset="0"/>
              </a:rPr>
              <a:t>Portfolio: Poster Presentation</a:t>
            </a:r>
            <a:endParaRPr lang="en-IN" sz="1600" kern="100" dirty="0">
              <a:effectLst/>
              <a:latin typeface="Times New Roman" panose="02020603050405020304" pitchFamily="18" charset="0"/>
              <a:ea typeface="Aptos" panose="020B0004020202020204" pitchFamily="34" charset="0"/>
              <a:cs typeface="Shruti" panose="020B0502040204020203" pitchFamily="34" charset="0"/>
            </a:endParaRPr>
          </a:p>
          <a:p>
            <a:pPr algn="ctr">
              <a:lnSpc>
                <a:spcPct val="115000"/>
              </a:lnSpc>
              <a:spcAft>
                <a:spcPts val="800"/>
              </a:spcAft>
            </a:pPr>
            <a:r>
              <a:rPr lang="en-IN" sz="1800" b="1" kern="100" dirty="0">
                <a:effectLst/>
                <a:latin typeface="Times New Roman" panose="02020603050405020304" pitchFamily="18" charset="0"/>
                <a:ea typeface="Aptos" panose="020B0004020202020204" pitchFamily="34" charset="0"/>
                <a:cs typeface="Shruti" panose="020B0502040204020203" pitchFamily="34" charset="0"/>
              </a:rPr>
              <a:t>LECTURER: TAONGA </a:t>
            </a:r>
            <a:r>
              <a:rPr lang="en-IN" sz="1800" b="1" kern="100" dirty="0" err="1">
                <a:effectLst/>
                <a:latin typeface="Times New Roman" panose="02020603050405020304" pitchFamily="18" charset="0"/>
                <a:ea typeface="Aptos" panose="020B0004020202020204" pitchFamily="34" charset="0"/>
                <a:cs typeface="Shruti" panose="020B0502040204020203" pitchFamily="34" charset="0"/>
              </a:rPr>
              <a:t>KAONGA</a:t>
            </a:r>
            <a:r>
              <a:rPr lang="en-IN" sz="1800" b="1" kern="100" dirty="0">
                <a:effectLst/>
                <a:latin typeface="Times New Roman" panose="02020603050405020304" pitchFamily="18" charset="0"/>
                <a:ea typeface="Aptos" panose="020B0004020202020204" pitchFamily="34" charset="0"/>
                <a:cs typeface="Shruti" panose="020B0502040204020203" pitchFamily="34" charset="0"/>
              </a:rPr>
              <a:t> </a:t>
            </a:r>
            <a:r>
              <a:rPr lang="en-IN" sz="1800" b="1" kern="100" dirty="0" err="1">
                <a:effectLst/>
                <a:latin typeface="Times New Roman" panose="02020603050405020304" pitchFamily="18" charset="0"/>
                <a:ea typeface="Aptos" panose="020B0004020202020204" pitchFamily="34" charset="0"/>
                <a:cs typeface="Shruti" panose="020B0502040204020203" pitchFamily="34" charset="0"/>
              </a:rPr>
              <a:t>SOBERA-SNITHERS</a:t>
            </a:r>
            <a:endParaRPr lang="en-IN" sz="1600" kern="100" dirty="0">
              <a:effectLst/>
              <a:latin typeface="Times New Roman" panose="02020603050405020304" pitchFamily="18" charset="0"/>
              <a:ea typeface="Aptos" panose="020B0004020202020204" pitchFamily="34" charset="0"/>
              <a:cs typeface="Shruti" panose="020B0502040204020203" pitchFamily="34" charset="0"/>
            </a:endParaRPr>
          </a:p>
          <a:p>
            <a:pPr algn="ctr">
              <a:lnSpc>
                <a:spcPct val="115000"/>
              </a:lnSpc>
              <a:spcAft>
                <a:spcPts val="800"/>
              </a:spcAft>
            </a:pPr>
            <a:r>
              <a:rPr lang="en-IN" sz="1800" b="1" kern="100" dirty="0">
                <a:effectLst/>
                <a:latin typeface="Times New Roman" panose="02020603050405020304" pitchFamily="18" charset="0"/>
                <a:ea typeface="Aptos" panose="020B0004020202020204" pitchFamily="34" charset="0"/>
                <a:cs typeface="Shruti" panose="020B0502040204020203" pitchFamily="34" charset="0"/>
              </a:rPr>
              <a:t>Submitted by</a:t>
            </a:r>
          </a:p>
          <a:p>
            <a:pPr algn="ctr">
              <a:lnSpc>
                <a:spcPct val="115000"/>
              </a:lnSpc>
              <a:spcAft>
                <a:spcPts val="800"/>
              </a:spcAft>
            </a:pPr>
            <a:r>
              <a:rPr lang="en-IN" sz="1800" b="1" dirty="0">
                <a:solidFill>
                  <a:srgbClr val="000000"/>
                </a:solidFill>
                <a:effectLst/>
                <a:latin typeface="Times New Roman" panose="02020603050405020304" pitchFamily="18" charset="0"/>
                <a:ea typeface="Times New Roman" panose="02020603050405020304" pitchFamily="18" charset="0"/>
              </a:rPr>
              <a:t>PRAGATI </a:t>
            </a:r>
            <a:r>
              <a:rPr lang="en-IN" sz="1800" b="1" dirty="0" err="1">
                <a:solidFill>
                  <a:srgbClr val="000000"/>
                </a:solidFill>
                <a:effectLst/>
                <a:latin typeface="Times New Roman" panose="02020603050405020304" pitchFamily="18" charset="0"/>
                <a:ea typeface="Times New Roman" panose="02020603050405020304" pitchFamily="18" charset="0"/>
              </a:rPr>
              <a:t>ASHOKBHAI</a:t>
            </a:r>
            <a:r>
              <a:rPr lang="en-IN" sz="1800" b="1" dirty="0">
                <a:solidFill>
                  <a:srgbClr val="000000"/>
                </a:solidFill>
                <a:effectLst/>
                <a:latin typeface="Times New Roman" panose="02020603050405020304" pitchFamily="18" charset="0"/>
                <a:ea typeface="Times New Roman" panose="02020603050405020304" pitchFamily="18" charset="0"/>
              </a:rPr>
              <a:t> PATEL </a:t>
            </a:r>
            <a:endParaRPr lang="en-IN" sz="1600" kern="100" dirty="0">
              <a:effectLst/>
              <a:latin typeface="Times New Roman" panose="02020603050405020304" pitchFamily="18" charset="0"/>
              <a:ea typeface="Aptos" panose="020B0004020202020204" pitchFamily="34" charset="0"/>
              <a:cs typeface="Shruti" panose="020B0502040204020203" pitchFamily="34" charset="0"/>
            </a:endParaRPr>
          </a:p>
          <a:p>
            <a:pPr algn="ctr">
              <a:lnSpc>
                <a:spcPct val="115000"/>
              </a:lnSpc>
              <a:spcAft>
                <a:spcPts val="800"/>
              </a:spcAft>
            </a:pPr>
            <a:r>
              <a:rPr lang="en-IN" sz="1800" b="1" kern="100" dirty="0">
                <a:effectLst/>
                <a:latin typeface="Times New Roman" panose="02020603050405020304" pitchFamily="18" charset="0"/>
                <a:ea typeface="Aptos" panose="020B0004020202020204" pitchFamily="34" charset="0"/>
                <a:cs typeface="Shruti" panose="020B0502040204020203" pitchFamily="34" charset="0"/>
              </a:rPr>
              <a:t>Student ID: </a:t>
            </a:r>
            <a:r>
              <a:rPr lang="en-IN" sz="1800" b="1" dirty="0">
                <a:solidFill>
                  <a:srgbClr val="000000"/>
                </a:solidFill>
                <a:effectLst/>
                <a:latin typeface="Times New Roman" panose="02020603050405020304" pitchFamily="18" charset="0"/>
                <a:ea typeface="Times New Roman" panose="02020603050405020304" pitchFamily="18" charset="0"/>
              </a:rPr>
              <a:t>2534404</a:t>
            </a:r>
            <a:endParaRPr lang="en-IN" sz="1600" kern="100" dirty="0">
              <a:effectLst/>
              <a:latin typeface="Times New Roman" panose="02020603050405020304" pitchFamily="18" charset="0"/>
              <a:ea typeface="Aptos" panose="020B0004020202020204" pitchFamily="34" charset="0"/>
              <a:cs typeface="Shruti" panose="020B0502040204020203" pitchFamily="34" charset="0"/>
            </a:endParaRPr>
          </a:p>
        </p:txBody>
      </p:sp>
      <p:pic>
        <p:nvPicPr>
          <p:cNvPr id="6" name="Picture 5" descr="Discover University of Wales Trinity Saint David">
            <a:extLst>
              <a:ext uri="{FF2B5EF4-FFF2-40B4-BE49-F238E27FC236}">
                <a16:creationId xmlns:a16="http://schemas.microsoft.com/office/drawing/2014/main" id="{4D168FEA-3241-9C0F-FE89-FB11120A36E8}"/>
              </a:ext>
            </a:extLst>
          </p:cNvPr>
          <p:cNvPicPr/>
          <p:nvPr/>
        </p:nvPicPr>
        <p:blipFill>
          <a:blip r:embed="rId2" r:link="rId3">
            <a:extLst>
              <a:ext uri="{28A0092B-C50C-407E-A947-70E740481C1C}">
                <a14:useLocalDpi xmlns:a14="http://schemas.microsoft.com/office/drawing/2010/main" val="0"/>
              </a:ext>
            </a:extLst>
          </a:blip>
          <a:srcRect/>
          <a:stretch>
            <a:fillRect/>
          </a:stretch>
        </p:blipFill>
        <p:spPr bwMode="auto">
          <a:xfrm>
            <a:off x="5806207" y="1842883"/>
            <a:ext cx="3136265" cy="1126490"/>
          </a:xfrm>
          <a:prstGeom prst="rect">
            <a:avLst/>
          </a:prstGeom>
          <a:noFill/>
          <a:ln>
            <a:noFill/>
          </a:ln>
        </p:spPr>
      </p:pic>
    </p:spTree>
    <p:extLst>
      <p:ext uri="{BB962C8B-B14F-4D97-AF65-F5344CB8AC3E}">
        <p14:creationId xmlns:p14="http://schemas.microsoft.com/office/powerpoint/2010/main" val="223892572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name="Slide 1">
    <p:spTree>
      <p:nvGrpSpPr>
        <p:cNvPr id="1" name=""/>
        <p:cNvGrpSpPr/>
        <p:nvPr/>
      </p:nvGrpSpPr>
      <p:grpSpPr>
        <a:xfrm>
          <a:off x="0" y="0"/>
          <a:ext cx="0" cy="0"/>
          <a:chOff x="0" y="0"/>
          <a:chExt cx="0" cy="0"/>
        </a:xfrm>
      </p:grpSpPr>
      <p:sp>
        <p:nvSpPr>
          <p:cNvPr id="2" name="Shape 0"/>
          <p:cNvSpPr/>
          <p:nvPr/>
        </p:nvSpPr>
        <p:spPr>
          <a:xfrm>
            <a:off x="0" y="0"/>
            <a:ext cx="15240000" cy="10953750"/>
          </a:xfrm>
          <a:prstGeom prst="rect">
            <a:avLst/>
          </a:prstGeom>
          <a:solidFill>
            <a:srgbClr val="FFFFFF"/>
          </a:solidFill>
          <a:ln/>
        </p:spPr>
        <p:txBody>
          <a:bodyPr/>
          <a:lstStyle/>
          <a:p>
            <a:endParaRPr lang="en-IN"/>
          </a:p>
        </p:txBody>
      </p:sp>
      <p:sp>
        <p:nvSpPr>
          <p:cNvPr id="3" name="Shape 1"/>
          <p:cNvSpPr/>
          <p:nvPr/>
        </p:nvSpPr>
        <p:spPr>
          <a:xfrm>
            <a:off x="0" y="0"/>
            <a:ext cx="15240000" cy="76200"/>
          </a:xfrm>
          <a:prstGeom prst="rect">
            <a:avLst/>
          </a:prstGeom>
          <a:solidFill>
            <a:srgbClr val="E82127"/>
          </a:solidFill>
          <a:ln/>
        </p:spPr>
        <p:txBody>
          <a:bodyPr/>
          <a:lstStyle/>
          <a:p>
            <a:endParaRPr lang="en-IN"/>
          </a:p>
        </p:txBody>
      </p:sp>
      <p:sp>
        <p:nvSpPr>
          <p:cNvPr id="4" name="Shape 2"/>
          <p:cNvSpPr/>
          <p:nvPr/>
        </p:nvSpPr>
        <p:spPr>
          <a:xfrm>
            <a:off x="0" y="1687711"/>
            <a:ext cx="15240000" cy="9525"/>
          </a:xfrm>
          <a:prstGeom prst="rect">
            <a:avLst/>
          </a:prstGeom>
          <a:solidFill>
            <a:srgbClr val="E3E3E5"/>
          </a:solidFill>
          <a:ln/>
        </p:spPr>
        <p:txBody>
          <a:bodyPr/>
          <a:lstStyle/>
          <a:p>
            <a:endParaRPr lang="en-IN"/>
          </a:p>
        </p:txBody>
      </p:sp>
      <p:sp>
        <p:nvSpPr>
          <p:cNvPr id="6" name="Shape 4"/>
          <p:cNvSpPr/>
          <p:nvPr/>
        </p:nvSpPr>
        <p:spPr>
          <a:xfrm>
            <a:off x="495300" y="285750"/>
            <a:ext cx="361950" cy="361950"/>
          </a:xfrm>
          <a:prstGeom prst="roundRect">
            <a:avLst>
              <a:gd name="adj" fmla="val 15789"/>
            </a:avLst>
          </a:prstGeom>
          <a:solidFill>
            <a:srgbClr val="E82127"/>
          </a:solidFill>
          <a:ln/>
        </p:spPr>
        <p:txBody>
          <a:bodyPr/>
          <a:lstStyle/>
          <a:p>
            <a:endParaRPr lang="en-IN"/>
          </a:p>
        </p:txBody>
      </p:sp>
      <p:sp>
        <p:nvSpPr>
          <p:cNvPr id="7" name="Text 5"/>
          <p:cNvSpPr/>
          <p:nvPr/>
        </p:nvSpPr>
        <p:spPr>
          <a:xfrm>
            <a:off x="606326" y="352425"/>
            <a:ext cx="215950" cy="266700"/>
          </a:xfrm>
          <a:prstGeom prst="rect">
            <a:avLst/>
          </a:prstGeom>
          <a:noFill/>
          <a:ln/>
        </p:spPr>
        <p:txBody>
          <a:bodyPr wrap="square" lIns="25400" tIns="25400" rIns="25400" bIns="25400" rtlCol="0" anchor="t">
            <a:normAutofit fontScale="92500" lnSpcReduction="20000"/>
          </a:bodyPr>
          <a:lstStyle/>
          <a:p>
            <a:pPr marL="0" indent="0" algn="l">
              <a:lnSpc>
                <a:spcPct val="100000"/>
              </a:lnSpc>
              <a:buNone/>
            </a:pPr>
            <a:r>
              <a:rPr lang="en-US" sz="1800" b="1" dirty="0">
                <a:solidFill>
                  <a:srgbClr val="FFFFFF"/>
                </a:solidFill>
                <a:latin typeface="Times New Roman" panose="02020603050405020304" pitchFamily="18" charset="0"/>
                <a:ea typeface="Arial" pitchFamily="34" charset="-122"/>
                <a:cs typeface="Times New Roman" panose="02020603050405020304" pitchFamily="18" charset="0"/>
              </a:rPr>
              <a:t>T</a:t>
            </a:r>
            <a:endParaRPr lang="en-US" sz="1800" dirty="0">
              <a:latin typeface="Times New Roman" panose="02020603050405020304" pitchFamily="18" charset="0"/>
              <a:cs typeface="Times New Roman" panose="02020603050405020304" pitchFamily="18" charset="0"/>
            </a:endParaRPr>
          </a:p>
        </p:txBody>
      </p:sp>
      <p:sp>
        <p:nvSpPr>
          <p:cNvPr id="8" name="Text 6"/>
          <p:cNvSpPr/>
          <p:nvPr/>
        </p:nvSpPr>
        <p:spPr>
          <a:xfrm>
            <a:off x="990600" y="390525"/>
            <a:ext cx="4551819" cy="190500"/>
          </a:xfrm>
          <a:prstGeom prst="rect">
            <a:avLst/>
          </a:prstGeom>
          <a:noFill/>
          <a:ln/>
        </p:spPr>
        <p:txBody>
          <a:bodyPr wrap="square" lIns="25400" tIns="25400" rIns="25400" bIns="25400" rtlCol="0" anchor="t">
            <a:normAutofit fontScale="92500" lnSpcReduction="10000"/>
          </a:bodyPr>
          <a:lstStyle/>
          <a:p>
            <a:pPr marL="0" indent="0" algn="l">
              <a:buNone/>
            </a:pPr>
            <a:r>
              <a:rPr lang="en-US" sz="1050" b="1" kern="0" spc="441" dirty="0">
                <a:solidFill>
                  <a:srgbClr val="5C5E62"/>
                </a:solidFill>
                <a:latin typeface="Times New Roman" panose="02020603050405020304" pitchFamily="18" charset="0"/>
                <a:ea typeface="Arial" pitchFamily="34" charset="-122"/>
                <a:cs typeface="Times New Roman" panose="02020603050405020304" pitchFamily="18" charset="0"/>
              </a:rPr>
              <a:t>TESLA · BRAND CONCEPT PROPOSAL</a:t>
            </a:r>
            <a:endParaRPr lang="en-US" sz="1050" dirty="0">
              <a:latin typeface="Times New Roman" panose="02020603050405020304" pitchFamily="18" charset="0"/>
              <a:cs typeface="Times New Roman" panose="02020603050405020304" pitchFamily="18" charset="0"/>
            </a:endParaRPr>
          </a:p>
        </p:txBody>
      </p:sp>
      <p:sp>
        <p:nvSpPr>
          <p:cNvPr id="9" name="Text 7"/>
          <p:cNvSpPr/>
          <p:nvPr/>
        </p:nvSpPr>
        <p:spPr>
          <a:xfrm>
            <a:off x="495300" y="762000"/>
            <a:ext cx="14249400" cy="478036"/>
          </a:xfrm>
          <a:prstGeom prst="rect">
            <a:avLst/>
          </a:prstGeom>
          <a:noFill/>
          <a:ln/>
        </p:spPr>
        <p:txBody>
          <a:bodyPr wrap="square" lIns="25400" tIns="25400" rIns="25400" bIns="25400" rtlCol="0" anchor="t">
            <a:normAutofit fontScale="92500" lnSpcReduction="20000"/>
          </a:bodyPr>
          <a:lstStyle/>
          <a:p>
            <a:pPr marL="0" indent="0" algn="just">
              <a:lnSpc>
                <a:spcPct val="105000"/>
              </a:lnSpc>
              <a:buNone/>
            </a:pPr>
            <a:r>
              <a:rPr lang="en-US" sz="3300" b="1" kern="0" spc="-59" dirty="0">
                <a:solidFill>
                  <a:srgbClr val="171A20"/>
                </a:solidFill>
                <a:latin typeface="Times New Roman" panose="02020603050405020304" pitchFamily="18" charset="0"/>
                <a:ea typeface="Arial" pitchFamily="34" charset="-122"/>
                <a:cs typeface="Times New Roman" panose="02020603050405020304" pitchFamily="18" charset="0"/>
              </a:rPr>
              <a:t>Tesla LifeSync </a:t>
            </a:r>
            <a:r>
              <a:rPr lang="en-US" sz="3300" b="1" kern="0" spc="-59" dirty="0">
                <a:solidFill>
                  <a:srgbClr val="E82127"/>
                </a:solidFill>
                <a:latin typeface="Times New Roman" panose="02020603050405020304" pitchFamily="18" charset="0"/>
                <a:ea typeface="Arial" pitchFamily="34" charset="-122"/>
                <a:cs typeface="Times New Roman" panose="02020603050405020304" pitchFamily="18" charset="0"/>
              </a:rPr>
              <a:t>— </a:t>
            </a:r>
            <a:r>
              <a:rPr lang="en-US" sz="3300" b="1" kern="0" spc="-59" dirty="0">
                <a:solidFill>
                  <a:srgbClr val="171A20"/>
                </a:solidFill>
                <a:latin typeface="Times New Roman" panose="02020603050405020304" pitchFamily="18" charset="0"/>
                <a:ea typeface="Arial" pitchFamily="34" charset="-122"/>
                <a:cs typeface="Times New Roman" panose="02020603050405020304" pitchFamily="18" charset="0"/>
              </a:rPr>
              <a:t>A New Brand Concept for Tesla</a:t>
            </a:r>
            <a:endParaRPr lang="en-US" sz="3300" dirty="0">
              <a:latin typeface="Times New Roman" panose="02020603050405020304" pitchFamily="18" charset="0"/>
              <a:cs typeface="Times New Roman" panose="02020603050405020304" pitchFamily="18" charset="0"/>
            </a:endParaRPr>
          </a:p>
        </p:txBody>
      </p:sp>
      <p:sp>
        <p:nvSpPr>
          <p:cNvPr id="10" name="Text 8"/>
          <p:cNvSpPr/>
          <p:nvPr/>
        </p:nvSpPr>
        <p:spPr>
          <a:xfrm>
            <a:off x="495300" y="1297186"/>
            <a:ext cx="12997180" cy="238125"/>
          </a:xfrm>
          <a:prstGeom prst="rect">
            <a:avLst/>
          </a:prstGeom>
          <a:noFill/>
          <a:ln/>
        </p:spPr>
        <p:txBody>
          <a:bodyPr wrap="square" lIns="25400" tIns="25400" rIns="25400" bIns="25400" rtlCol="0" anchor="t">
            <a:normAutofit lnSpcReduction="10000"/>
          </a:bodyPr>
          <a:lstStyle/>
          <a:p>
            <a:pPr marL="0" indent="0" algn="just">
              <a:buNone/>
            </a:pPr>
            <a:r>
              <a:rPr lang="en-US" sz="1275" dirty="0">
                <a:solidFill>
                  <a:srgbClr val="5C5E62"/>
                </a:solidFill>
                <a:latin typeface="Times New Roman" panose="02020603050405020304" pitchFamily="18" charset="0"/>
                <a:ea typeface="Arial" pitchFamily="34" charset="-122"/>
                <a:cs typeface="Times New Roman" panose="02020603050405020304" pitchFamily="18" charset="0"/>
              </a:rPr>
              <a:t>Extending Tesla’s sustainable energy and mobility platform into AI-driven preventive healthcare and holistic wellness.</a:t>
            </a:r>
            <a:endParaRPr lang="en-US" sz="1275" dirty="0">
              <a:latin typeface="Times New Roman" panose="02020603050405020304" pitchFamily="18" charset="0"/>
              <a:cs typeface="Times New Roman" panose="02020603050405020304" pitchFamily="18" charset="0"/>
            </a:endParaRPr>
          </a:p>
        </p:txBody>
      </p:sp>
      <p:sp>
        <p:nvSpPr>
          <p:cNvPr id="12" name="Text 10"/>
          <p:cNvSpPr/>
          <p:nvPr/>
        </p:nvSpPr>
        <p:spPr>
          <a:xfrm>
            <a:off x="13321725" y="1354336"/>
            <a:ext cx="1422975" cy="200025"/>
          </a:xfrm>
          <a:prstGeom prst="rect">
            <a:avLst/>
          </a:prstGeom>
          <a:noFill/>
          <a:ln/>
        </p:spPr>
        <p:txBody>
          <a:bodyPr wrap="square" lIns="25400" tIns="25400" rIns="25400" bIns="25400" rtlCol="0" anchor="t">
            <a:normAutofit/>
          </a:bodyPr>
          <a:lstStyle/>
          <a:p>
            <a:pPr marL="0" indent="0" algn="r">
              <a:buNone/>
            </a:pPr>
            <a:r>
              <a:rPr lang="en-US" sz="900" dirty="0">
                <a:solidFill>
                  <a:srgbClr val="5C5E62"/>
                </a:solidFill>
                <a:latin typeface="Times New Roman" panose="02020603050405020304" pitchFamily="18" charset="0"/>
                <a:ea typeface="Arial" pitchFamily="34" charset="-122"/>
                <a:cs typeface="Times New Roman" panose="02020603050405020304" pitchFamily="18" charset="0"/>
              </a:rPr>
              <a:t>Strategic Diversification</a:t>
            </a:r>
            <a:endParaRPr lang="en-US" sz="900" dirty="0">
              <a:latin typeface="Times New Roman" panose="02020603050405020304" pitchFamily="18" charset="0"/>
              <a:cs typeface="Times New Roman" panose="02020603050405020304" pitchFamily="18" charset="0"/>
            </a:endParaRPr>
          </a:p>
        </p:txBody>
      </p:sp>
      <p:sp>
        <p:nvSpPr>
          <p:cNvPr id="13" name="Shape 11"/>
          <p:cNvSpPr/>
          <p:nvPr/>
        </p:nvSpPr>
        <p:spPr>
          <a:xfrm>
            <a:off x="495300" y="2002036"/>
            <a:ext cx="247650" cy="38100"/>
          </a:xfrm>
          <a:prstGeom prst="roundRect">
            <a:avLst>
              <a:gd name="adj" fmla="val 50000"/>
            </a:avLst>
          </a:prstGeom>
          <a:solidFill>
            <a:srgbClr val="E82127"/>
          </a:solidFill>
          <a:ln/>
        </p:spPr>
        <p:txBody>
          <a:bodyPr/>
          <a:lstStyle/>
          <a:p>
            <a:endParaRPr lang="en-IN"/>
          </a:p>
        </p:txBody>
      </p:sp>
      <p:sp>
        <p:nvSpPr>
          <p:cNvPr id="14" name="Text 12"/>
          <p:cNvSpPr/>
          <p:nvPr/>
        </p:nvSpPr>
        <p:spPr>
          <a:xfrm>
            <a:off x="857250" y="1906786"/>
            <a:ext cx="1660356" cy="266700"/>
          </a:xfrm>
          <a:prstGeom prst="rect">
            <a:avLst/>
          </a:prstGeom>
          <a:noFill/>
          <a:ln/>
        </p:spPr>
        <p:txBody>
          <a:bodyPr wrap="square" lIns="25400" tIns="25400" rIns="25400" bIns="25400" rtlCol="0" anchor="t">
            <a:normAutofit fontScale="92500" lnSpcReduction="10000"/>
          </a:bodyPr>
          <a:lstStyle/>
          <a:p>
            <a:pPr marL="0" indent="0" algn="l">
              <a:buNone/>
            </a:pPr>
            <a:r>
              <a:rPr lang="en-US" sz="1575" b="1" kern="0" spc="-16" dirty="0">
                <a:solidFill>
                  <a:srgbClr val="FF0000"/>
                </a:solidFill>
                <a:latin typeface="Times New Roman" panose="02020603050405020304" pitchFamily="18" charset="0"/>
                <a:ea typeface="Arial" pitchFamily="34" charset="-122"/>
                <a:cs typeface="Times New Roman" panose="02020603050405020304" pitchFamily="18" charset="0"/>
              </a:rPr>
              <a:t>INTRODUCTION</a:t>
            </a:r>
            <a:endParaRPr lang="en-US" sz="1575" dirty="0">
              <a:solidFill>
                <a:srgbClr val="FF0000"/>
              </a:solidFill>
              <a:latin typeface="Times New Roman" panose="02020603050405020304" pitchFamily="18" charset="0"/>
              <a:cs typeface="Times New Roman" panose="02020603050405020304" pitchFamily="18" charset="0"/>
            </a:endParaRPr>
          </a:p>
        </p:txBody>
      </p:sp>
      <p:sp>
        <p:nvSpPr>
          <p:cNvPr id="15" name="Text 13"/>
          <p:cNvSpPr/>
          <p:nvPr/>
        </p:nvSpPr>
        <p:spPr>
          <a:xfrm>
            <a:off x="495300" y="2249686"/>
            <a:ext cx="4656734" cy="2258913"/>
          </a:xfrm>
          <a:prstGeom prst="rect">
            <a:avLst/>
          </a:prstGeom>
          <a:noFill/>
          <a:ln/>
        </p:spPr>
        <p:txBody>
          <a:bodyPr wrap="square" lIns="25400" tIns="25400" rIns="25400" bIns="25400" rtlCol="0" anchor="t">
            <a:normAutofit/>
          </a:bodyPr>
          <a:lstStyle/>
          <a:p>
            <a:pPr marL="0" indent="0" algn="just">
              <a:lnSpc>
                <a:spcPct val="162000"/>
              </a:lnSpc>
              <a:buNone/>
            </a:pPr>
            <a:r>
              <a:rPr lang="en-US" sz="1200" dirty="0">
                <a:solidFill>
                  <a:srgbClr val="2A2D33"/>
                </a:solidFill>
                <a:latin typeface="Times New Roman" panose="02020603050405020304" pitchFamily="18" charset="0"/>
                <a:ea typeface="Arial" pitchFamily="34" charset="-122"/>
                <a:cs typeface="Times New Roman" panose="02020603050405020304" pitchFamily="18" charset="0"/>
              </a:rPr>
              <a:t>Tesla LifeSync is a proposed Tesla expansion that broadens the brand of sustainable energy and movement to preventive healthcare. The idea combines biometric tracking, health analytics based on AI, smart home automation, and automobile connectivity to form a system of holistic wellness. Since the global digital health market is projected to be about $347.4 billion in 2025 and is going to increase at a fast rate, Tesla is placed in a high potential industry by LifeSync (Grand View Research, 2025).</a:t>
            </a:r>
            <a:endParaRPr lang="en-US" sz="1200" dirty="0">
              <a:latin typeface="Times New Roman" panose="02020603050405020304" pitchFamily="18" charset="0"/>
              <a:cs typeface="Times New Roman" panose="02020603050405020304" pitchFamily="18" charset="0"/>
            </a:endParaRPr>
          </a:p>
        </p:txBody>
      </p:sp>
      <p:sp>
        <p:nvSpPr>
          <p:cNvPr id="16" name="Shape 14"/>
          <p:cNvSpPr/>
          <p:nvPr/>
        </p:nvSpPr>
        <p:spPr>
          <a:xfrm>
            <a:off x="495300" y="4660999"/>
            <a:ext cx="2203400" cy="970656"/>
          </a:xfrm>
          <a:prstGeom prst="roundRect">
            <a:avLst>
              <a:gd name="adj" fmla="val 10310"/>
            </a:avLst>
          </a:prstGeom>
          <a:solidFill>
            <a:srgbClr val="F7F7F8"/>
          </a:solidFill>
          <a:ln w="9525">
            <a:solidFill>
              <a:srgbClr val="E3E3E5"/>
            </a:solidFill>
            <a:prstDash val="solid"/>
          </a:ln>
        </p:spPr>
        <p:txBody>
          <a:bodyPr/>
          <a:lstStyle/>
          <a:p>
            <a:endParaRPr lang="en-IN"/>
          </a:p>
        </p:txBody>
      </p:sp>
      <p:sp>
        <p:nvSpPr>
          <p:cNvPr id="17" name="Text 15"/>
          <p:cNvSpPr/>
          <p:nvPr/>
        </p:nvSpPr>
        <p:spPr>
          <a:xfrm>
            <a:off x="623987" y="4751566"/>
            <a:ext cx="2067505" cy="285750"/>
          </a:xfrm>
          <a:prstGeom prst="rect">
            <a:avLst/>
          </a:prstGeom>
          <a:noFill/>
          <a:ln/>
        </p:spPr>
        <p:txBody>
          <a:bodyPr wrap="square" lIns="25400" tIns="25400" rIns="25400" bIns="25400" rtlCol="0" anchor="t">
            <a:normAutofit fontScale="92500" lnSpcReduction="20000"/>
          </a:bodyPr>
          <a:lstStyle/>
          <a:p>
            <a:pPr marL="0" indent="0" algn="l">
              <a:lnSpc>
                <a:spcPct val="100000"/>
              </a:lnSpc>
              <a:buNone/>
            </a:pPr>
            <a:r>
              <a:rPr lang="en-US" sz="1950" b="1" dirty="0">
                <a:solidFill>
                  <a:srgbClr val="E82127"/>
                </a:solidFill>
                <a:latin typeface="Times New Roman" panose="02020603050405020304" pitchFamily="18" charset="0"/>
                <a:ea typeface="Arial" pitchFamily="34" charset="-122"/>
                <a:cs typeface="Times New Roman" panose="02020603050405020304" pitchFamily="18" charset="0"/>
              </a:rPr>
              <a:t>$347.4B</a:t>
            </a:r>
            <a:endParaRPr lang="en-US" sz="1950" dirty="0">
              <a:latin typeface="Times New Roman" panose="02020603050405020304" pitchFamily="18" charset="0"/>
              <a:cs typeface="Times New Roman" panose="02020603050405020304" pitchFamily="18" charset="0"/>
            </a:endParaRPr>
          </a:p>
        </p:txBody>
      </p:sp>
      <p:sp>
        <p:nvSpPr>
          <p:cNvPr id="18" name="Text 16"/>
          <p:cNvSpPr/>
          <p:nvPr/>
        </p:nvSpPr>
        <p:spPr>
          <a:xfrm>
            <a:off x="657225" y="5233243"/>
            <a:ext cx="2067505" cy="293637"/>
          </a:xfrm>
          <a:prstGeom prst="rect">
            <a:avLst/>
          </a:prstGeom>
          <a:noFill/>
          <a:ln/>
        </p:spPr>
        <p:txBody>
          <a:bodyPr wrap="square" lIns="25400" tIns="25400" rIns="25400" bIns="25400" rtlCol="0" anchor="t">
            <a:normAutofit/>
          </a:bodyPr>
          <a:lstStyle/>
          <a:p>
            <a:pPr marL="0" indent="0" algn="l">
              <a:lnSpc>
                <a:spcPct val="130000"/>
              </a:lnSpc>
              <a:buNone/>
            </a:pPr>
            <a:r>
              <a:rPr lang="en-US" sz="900" b="1" dirty="0">
                <a:solidFill>
                  <a:srgbClr val="5C5E62"/>
                </a:solidFill>
                <a:latin typeface="Times New Roman" panose="02020603050405020304" pitchFamily="18" charset="0"/>
                <a:ea typeface="Arial" pitchFamily="34" charset="-122"/>
                <a:cs typeface="Times New Roman" panose="02020603050405020304" pitchFamily="18" charset="0"/>
              </a:rPr>
              <a:t>Digital health market, 2025</a:t>
            </a:r>
            <a:endParaRPr lang="en-US" sz="900" dirty="0">
              <a:latin typeface="Times New Roman" panose="02020603050405020304" pitchFamily="18" charset="0"/>
              <a:cs typeface="Times New Roman" panose="02020603050405020304" pitchFamily="18" charset="0"/>
            </a:endParaRPr>
          </a:p>
        </p:txBody>
      </p:sp>
      <p:sp>
        <p:nvSpPr>
          <p:cNvPr id="19" name="Shape 17"/>
          <p:cNvSpPr/>
          <p:nvPr/>
        </p:nvSpPr>
        <p:spPr>
          <a:xfrm>
            <a:off x="2813000" y="4660999"/>
            <a:ext cx="2203400" cy="970656"/>
          </a:xfrm>
          <a:prstGeom prst="roundRect">
            <a:avLst>
              <a:gd name="adj" fmla="val 10310"/>
            </a:avLst>
          </a:prstGeom>
          <a:solidFill>
            <a:srgbClr val="F7F7F8"/>
          </a:solidFill>
          <a:ln w="9525">
            <a:solidFill>
              <a:srgbClr val="E3E3E5"/>
            </a:solidFill>
            <a:prstDash val="solid"/>
          </a:ln>
        </p:spPr>
        <p:txBody>
          <a:bodyPr/>
          <a:lstStyle/>
          <a:p>
            <a:endParaRPr lang="en-IN"/>
          </a:p>
        </p:txBody>
      </p:sp>
      <p:sp>
        <p:nvSpPr>
          <p:cNvPr id="20" name="Text 18"/>
          <p:cNvSpPr/>
          <p:nvPr/>
        </p:nvSpPr>
        <p:spPr>
          <a:xfrm>
            <a:off x="2941687" y="4751566"/>
            <a:ext cx="2067505" cy="285750"/>
          </a:xfrm>
          <a:prstGeom prst="rect">
            <a:avLst/>
          </a:prstGeom>
          <a:noFill/>
          <a:ln/>
        </p:spPr>
        <p:txBody>
          <a:bodyPr wrap="square" lIns="25400" tIns="25400" rIns="25400" bIns="25400" rtlCol="0" anchor="t">
            <a:normAutofit fontScale="92500" lnSpcReduction="20000"/>
          </a:bodyPr>
          <a:lstStyle/>
          <a:p>
            <a:pPr marL="0" indent="0" algn="l">
              <a:lnSpc>
                <a:spcPct val="100000"/>
              </a:lnSpc>
              <a:buNone/>
            </a:pPr>
            <a:r>
              <a:rPr lang="en-US" sz="1950" b="1" dirty="0">
                <a:solidFill>
                  <a:srgbClr val="E82127"/>
                </a:solidFill>
                <a:latin typeface="Times New Roman" panose="02020603050405020304" pitchFamily="18" charset="0"/>
                <a:ea typeface="Arial" pitchFamily="34" charset="-122"/>
                <a:cs typeface="Times New Roman" panose="02020603050405020304" pitchFamily="18" charset="0"/>
              </a:rPr>
              <a:t>$6.8T</a:t>
            </a:r>
            <a:endParaRPr lang="en-US" sz="1950" dirty="0">
              <a:latin typeface="Times New Roman" panose="02020603050405020304" pitchFamily="18" charset="0"/>
              <a:cs typeface="Times New Roman" panose="02020603050405020304" pitchFamily="18" charset="0"/>
            </a:endParaRPr>
          </a:p>
        </p:txBody>
      </p:sp>
      <p:sp>
        <p:nvSpPr>
          <p:cNvPr id="21" name="Text 19"/>
          <p:cNvSpPr/>
          <p:nvPr/>
        </p:nvSpPr>
        <p:spPr>
          <a:xfrm>
            <a:off x="2974925" y="5254278"/>
            <a:ext cx="2067505" cy="272601"/>
          </a:xfrm>
          <a:prstGeom prst="rect">
            <a:avLst/>
          </a:prstGeom>
          <a:noFill/>
          <a:ln/>
        </p:spPr>
        <p:txBody>
          <a:bodyPr wrap="square" lIns="25400" tIns="25400" rIns="25400" bIns="25400" rtlCol="0" anchor="t">
            <a:normAutofit/>
          </a:bodyPr>
          <a:lstStyle/>
          <a:p>
            <a:pPr marL="0" indent="0" algn="l">
              <a:lnSpc>
                <a:spcPct val="130000"/>
              </a:lnSpc>
              <a:buNone/>
            </a:pPr>
            <a:r>
              <a:rPr lang="en-US" sz="900" b="1" dirty="0">
                <a:solidFill>
                  <a:srgbClr val="5C5E62"/>
                </a:solidFill>
                <a:latin typeface="Times New Roman" panose="02020603050405020304" pitchFamily="18" charset="0"/>
                <a:ea typeface="Arial" pitchFamily="34" charset="-122"/>
                <a:cs typeface="Times New Roman" panose="02020603050405020304" pitchFamily="18" charset="0"/>
              </a:rPr>
              <a:t>Global wellness economy</a:t>
            </a:r>
            <a:endParaRPr lang="en-US" sz="900" dirty="0">
              <a:latin typeface="Times New Roman" panose="02020603050405020304" pitchFamily="18" charset="0"/>
              <a:cs typeface="Times New Roman" panose="02020603050405020304" pitchFamily="18" charset="0"/>
            </a:endParaRPr>
          </a:p>
        </p:txBody>
      </p:sp>
      <p:pic>
        <p:nvPicPr>
          <p:cNvPr id="23" name="Image 0" descr="preencoded.png"/>
          <p:cNvPicPr>
            <a:picLocks noChangeAspect="1"/>
          </p:cNvPicPr>
          <p:nvPr/>
        </p:nvPicPr>
        <p:blipFill>
          <a:blip r:embed="rId3">
            <a:extLst>
              <a:ext uri="{BEBA8EAE-BF5A-486C-A8C5-ECC9F3942E4B}">
                <a14:imgProps xmlns:a14="http://schemas.microsoft.com/office/drawing/2010/main">
                  <a14:imgLayer r:embed="rId4">
                    <a14:imgEffect>
                      <a14:sharpenSoften amount="50000"/>
                    </a14:imgEffect>
                  </a14:imgLayer>
                </a14:imgProps>
              </a:ext>
            </a:extLst>
          </a:blip>
          <a:srcRect l="307" r="754"/>
          <a:stretch>
            <a:fillRect/>
          </a:stretch>
        </p:blipFill>
        <p:spPr>
          <a:xfrm>
            <a:off x="476313" y="5711479"/>
            <a:ext cx="4506671" cy="2787201"/>
          </a:xfrm>
          <a:prstGeom prst="rect">
            <a:avLst/>
          </a:prstGeom>
        </p:spPr>
      </p:pic>
      <p:sp>
        <p:nvSpPr>
          <p:cNvPr id="24" name="Text 21"/>
          <p:cNvSpPr/>
          <p:nvPr/>
        </p:nvSpPr>
        <p:spPr>
          <a:xfrm>
            <a:off x="476314" y="8558754"/>
            <a:ext cx="4656734" cy="381000"/>
          </a:xfrm>
          <a:prstGeom prst="rect">
            <a:avLst/>
          </a:prstGeom>
          <a:noFill/>
          <a:ln/>
        </p:spPr>
        <p:txBody>
          <a:bodyPr wrap="square" lIns="25400" tIns="25400" rIns="25400" bIns="25400" rtlCol="0" anchor="t">
            <a:normAutofit/>
          </a:bodyPr>
          <a:lstStyle/>
          <a:p>
            <a:pPr marL="0" indent="0" algn="ctr">
              <a:lnSpc>
                <a:spcPct val="140000"/>
              </a:lnSpc>
              <a:buNone/>
            </a:pPr>
            <a:r>
              <a:rPr lang="en-US" sz="938" b="1" dirty="0">
                <a:solidFill>
                  <a:srgbClr val="171A20"/>
                </a:solidFill>
                <a:latin typeface="Times New Roman" panose="02020603050405020304" pitchFamily="18" charset="0"/>
                <a:ea typeface="Arial" pitchFamily="34" charset="-122"/>
                <a:cs typeface="Times New Roman" panose="02020603050405020304" pitchFamily="18" charset="0"/>
              </a:rPr>
              <a:t>Figure 1: Digital Health Market </a:t>
            </a:r>
            <a:r>
              <a:rPr lang="en-US" sz="938" dirty="0">
                <a:solidFill>
                  <a:srgbClr val="5C5E62"/>
                </a:solidFill>
                <a:latin typeface="Times New Roman" panose="02020603050405020304" pitchFamily="18" charset="0"/>
                <a:ea typeface="Arial" pitchFamily="34" charset="-122"/>
                <a:cs typeface="Times New Roman" panose="02020603050405020304" pitchFamily="18" charset="0"/>
              </a:rPr>
              <a:t>(Source: Grand View Research, 2025)</a:t>
            </a:r>
            <a:endParaRPr lang="en-US" sz="938" dirty="0">
              <a:latin typeface="Times New Roman" panose="02020603050405020304" pitchFamily="18" charset="0"/>
              <a:cs typeface="Times New Roman" panose="02020603050405020304" pitchFamily="18" charset="0"/>
            </a:endParaRPr>
          </a:p>
        </p:txBody>
      </p:sp>
      <p:sp>
        <p:nvSpPr>
          <p:cNvPr id="25" name="Shape 22"/>
          <p:cNvSpPr/>
          <p:nvPr/>
        </p:nvSpPr>
        <p:spPr>
          <a:xfrm>
            <a:off x="5359301" y="2002036"/>
            <a:ext cx="247650" cy="38100"/>
          </a:xfrm>
          <a:prstGeom prst="roundRect">
            <a:avLst>
              <a:gd name="adj" fmla="val 50000"/>
            </a:avLst>
          </a:prstGeom>
          <a:solidFill>
            <a:srgbClr val="E82127"/>
          </a:solidFill>
          <a:ln/>
        </p:spPr>
        <p:txBody>
          <a:bodyPr/>
          <a:lstStyle/>
          <a:p>
            <a:endParaRPr lang="en-IN"/>
          </a:p>
        </p:txBody>
      </p:sp>
      <p:sp>
        <p:nvSpPr>
          <p:cNvPr id="26" name="Text 23"/>
          <p:cNvSpPr/>
          <p:nvPr/>
        </p:nvSpPr>
        <p:spPr>
          <a:xfrm>
            <a:off x="5721251" y="1906786"/>
            <a:ext cx="4458995" cy="266700"/>
          </a:xfrm>
          <a:prstGeom prst="rect">
            <a:avLst/>
          </a:prstGeom>
          <a:noFill/>
          <a:ln/>
        </p:spPr>
        <p:txBody>
          <a:bodyPr wrap="square" lIns="25400" tIns="25400" rIns="25400" bIns="25400" rtlCol="0" anchor="t">
            <a:normAutofit fontScale="92500" lnSpcReduction="10000"/>
          </a:bodyPr>
          <a:lstStyle/>
          <a:p>
            <a:pPr marL="0" indent="0" algn="l">
              <a:buNone/>
            </a:pPr>
            <a:r>
              <a:rPr lang="en-US" sz="1575" b="1" kern="0" spc="-16" dirty="0">
                <a:solidFill>
                  <a:srgbClr val="FF0000"/>
                </a:solidFill>
                <a:latin typeface="Times New Roman" panose="02020603050405020304" pitchFamily="18" charset="0"/>
                <a:ea typeface="Arial" pitchFamily="34" charset="-122"/>
                <a:cs typeface="Times New Roman" panose="02020603050405020304" pitchFamily="18" charset="0"/>
              </a:rPr>
              <a:t>ALIGNMENT WITH SUSTAINABILITY GOALS</a:t>
            </a:r>
            <a:endParaRPr lang="en-US" sz="1575" dirty="0">
              <a:solidFill>
                <a:srgbClr val="FF0000"/>
              </a:solidFill>
              <a:latin typeface="Times New Roman" panose="02020603050405020304" pitchFamily="18" charset="0"/>
              <a:cs typeface="Times New Roman" panose="02020603050405020304" pitchFamily="18" charset="0"/>
            </a:endParaRPr>
          </a:p>
        </p:txBody>
      </p:sp>
      <p:sp>
        <p:nvSpPr>
          <p:cNvPr id="27" name="Text 24"/>
          <p:cNvSpPr/>
          <p:nvPr/>
        </p:nvSpPr>
        <p:spPr>
          <a:xfrm>
            <a:off x="5359301" y="2249686"/>
            <a:ext cx="4656887" cy="1765399"/>
          </a:xfrm>
          <a:prstGeom prst="rect">
            <a:avLst/>
          </a:prstGeom>
          <a:noFill/>
          <a:ln/>
        </p:spPr>
        <p:txBody>
          <a:bodyPr wrap="square" lIns="25400" tIns="25400" rIns="25400" bIns="25400" rtlCol="0" anchor="t">
            <a:normAutofit lnSpcReduction="10000"/>
          </a:bodyPr>
          <a:lstStyle/>
          <a:p>
            <a:pPr marL="0" indent="0" algn="just">
              <a:lnSpc>
                <a:spcPct val="162000"/>
              </a:lnSpc>
              <a:buNone/>
            </a:pPr>
            <a:r>
              <a:rPr lang="en-US" sz="1200" dirty="0">
                <a:solidFill>
                  <a:srgbClr val="2A2D33"/>
                </a:solidFill>
                <a:latin typeface="Times New Roman" panose="02020603050405020304" pitchFamily="18" charset="0"/>
                <a:ea typeface="Arial" pitchFamily="34" charset="-122"/>
                <a:cs typeface="Times New Roman" panose="02020603050405020304" pitchFamily="18" charset="0"/>
              </a:rPr>
              <a:t>LifeSync can contribute to sustainable living by encouraging preventive medicine, eliminating the need to consume resources to treat certain diseases, and optimizing home energy use with the help of Powerwall and smart environmental solutions. The idea coincides with the vision of Tesla of developing sustainable solutions to enhance the quality of life and lower environmental impact (Tesla, Inc., 2025).</a:t>
            </a:r>
            <a:endParaRPr lang="en-US" sz="1200" dirty="0">
              <a:latin typeface="Times New Roman" panose="02020603050405020304" pitchFamily="18" charset="0"/>
              <a:cs typeface="Times New Roman" panose="02020603050405020304" pitchFamily="18" charset="0"/>
            </a:endParaRPr>
          </a:p>
        </p:txBody>
      </p:sp>
      <p:sp>
        <p:nvSpPr>
          <p:cNvPr id="28" name="Shape 25"/>
          <p:cNvSpPr/>
          <p:nvPr/>
        </p:nvSpPr>
        <p:spPr>
          <a:xfrm>
            <a:off x="5359301" y="4091285"/>
            <a:ext cx="247650" cy="38100"/>
          </a:xfrm>
          <a:prstGeom prst="roundRect">
            <a:avLst>
              <a:gd name="adj" fmla="val 50000"/>
            </a:avLst>
          </a:prstGeom>
          <a:solidFill>
            <a:srgbClr val="E82127"/>
          </a:solidFill>
          <a:ln/>
        </p:spPr>
        <p:txBody>
          <a:bodyPr/>
          <a:lstStyle/>
          <a:p>
            <a:endParaRPr lang="en-IN"/>
          </a:p>
        </p:txBody>
      </p:sp>
      <p:sp>
        <p:nvSpPr>
          <p:cNvPr id="29" name="Text 26"/>
          <p:cNvSpPr/>
          <p:nvPr/>
        </p:nvSpPr>
        <p:spPr>
          <a:xfrm>
            <a:off x="5721251" y="3996035"/>
            <a:ext cx="3022431" cy="266700"/>
          </a:xfrm>
          <a:prstGeom prst="rect">
            <a:avLst/>
          </a:prstGeom>
          <a:noFill/>
          <a:ln/>
        </p:spPr>
        <p:txBody>
          <a:bodyPr wrap="square" lIns="25400" tIns="25400" rIns="25400" bIns="25400" rtlCol="0" anchor="t">
            <a:normAutofit fontScale="92500" lnSpcReduction="10000"/>
          </a:bodyPr>
          <a:lstStyle/>
          <a:p>
            <a:pPr marL="0" indent="0" algn="l">
              <a:buNone/>
            </a:pPr>
            <a:r>
              <a:rPr lang="en-US" sz="1575" b="1" kern="0" spc="-16" dirty="0">
                <a:solidFill>
                  <a:srgbClr val="FF0000"/>
                </a:solidFill>
                <a:latin typeface="Times New Roman" panose="02020603050405020304" pitchFamily="18" charset="0"/>
                <a:ea typeface="Arial" pitchFamily="34" charset="-122"/>
                <a:cs typeface="Times New Roman" panose="02020603050405020304" pitchFamily="18" charset="0"/>
              </a:rPr>
              <a:t>NEW BRAND DEVELOPMENT</a:t>
            </a:r>
            <a:endParaRPr lang="en-US" sz="1575" dirty="0">
              <a:solidFill>
                <a:srgbClr val="FF0000"/>
              </a:solidFill>
              <a:latin typeface="Times New Roman" panose="02020603050405020304" pitchFamily="18" charset="0"/>
              <a:cs typeface="Times New Roman" panose="02020603050405020304" pitchFamily="18" charset="0"/>
            </a:endParaRPr>
          </a:p>
        </p:txBody>
      </p:sp>
      <p:sp>
        <p:nvSpPr>
          <p:cNvPr id="30" name="Text 27"/>
          <p:cNvSpPr/>
          <p:nvPr/>
        </p:nvSpPr>
        <p:spPr>
          <a:xfrm>
            <a:off x="5359301" y="4244579"/>
            <a:ext cx="4656887" cy="1516856"/>
          </a:xfrm>
          <a:prstGeom prst="rect">
            <a:avLst/>
          </a:prstGeom>
          <a:noFill/>
          <a:ln/>
        </p:spPr>
        <p:txBody>
          <a:bodyPr wrap="square" lIns="25400" tIns="25400" rIns="25400" bIns="25400" rtlCol="0" anchor="t">
            <a:normAutofit/>
          </a:bodyPr>
          <a:lstStyle/>
          <a:p>
            <a:pPr marL="0" indent="0" algn="just">
              <a:lnSpc>
                <a:spcPct val="162000"/>
              </a:lnSpc>
              <a:buNone/>
            </a:pPr>
            <a:r>
              <a:rPr lang="en-US" sz="1200" dirty="0">
                <a:solidFill>
                  <a:srgbClr val="2A2D33"/>
                </a:solidFill>
                <a:latin typeface="Times New Roman" panose="02020603050405020304" pitchFamily="18" charset="0"/>
                <a:ea typeface="Arial" pitchFamily="34" charset="-122"/>
                <a:cs typeface="Times New Roman" panose="02020603050405020304" pitchFamily="18" charset="0"/>
              </a:rPr>
              <a:t>The brand capitalizes on the experience of Tesla in the sphere of AI, sensors, software updates, and connected ecosystems. In 2025, Tesla has implemented the highest amount of energy storage of 46.7 GWh, which shows that it can handle intricate, data-driven infrastructure that can be scaled to health technology (Petrova, 2026).</a:t>
            </a:r>
            <a:endParaRPr lang="en-US" sz="1200" dirty="0">
              <a:latin typeface="Times New Roman" panose="02020603050405020304" pitchFamily="18" charset="0"/>
              <a:cs typeface="Times New Roman" panose="02020603050405020304" pitchFamily="18" charset="0"/>
            </a:endParaRPr>
          </a:p>
        </p:txBody>
      </p:sp>
      <p:pic>
        <p:nvPicPr>
          <p:cNvPr id="32" name="Image 1" descr="preencoded.png"/>
          <p:cNvPicPr>
            <a:picLocks noChangeAspect="1"/>
          </p:cNvPicPr>
          <p:nvPr/>
        </p:nvPicPr>
        <p:blipFill>
          <a:blip r:embed="rId5">
            <a:extLst>
              <a:ext uri="{BEBA8EAE-BF5A-486C-A8C5-ECC9F3942E4B}">
                <a14:imgProps xmlns:a14="http://schemas.microsoft.com/office/drawing/2010/main">
                  <a14:imgLayer r:embed="rId6">
                    <a14:imgEffect>
                      <a14:sharpenSoften amount="50000"/>
                    </a14:imgEffect>
                  </a14:imgLayer>
                </a14:imgProps>
              </a:ext>
            </a:extLst>
          </a:blip>
          <a:srcRect l="-484" r="596"/>
          <a:stretch>
            <a:fillRect/>
          </a:stretch>
        </p:blipFill>
        <p:spPr>
          <a:xfrm>
            <a:off x="5368826" y="5804944"/>
            <a:ext cx="4597441" cy="2787201"/>
          </a:xfrm>
          <a:prstGeom prst="rect">
            <a:avLst/>
          </a:prstGeom>
        </p:spPr>
      </p:pic>
      <p:sp>
        <p:nvSpPr>
          <p:cNvPr id="33" name="Text 29"/>
          <p:cNvSpPr/>
          <p:nvPr/>
        </p:nvSpPr>
        <p:spPr>
          <a:xfrm>
            <a:off x="5368826" y="8642007"/>
            <a:ext cx="4656887" cy="381000"/>
          </a:xfrm>
          <a:prstGeom prst="rect">
            <a:avLst/>
          </a:prstGeom>
          <a:noFill/>
          <a:ln/>
        </p:spPr>
        <p:txBody>
          <a:bodyPr wrap="square" lIns="25400" tIns="25400" rIns="25400" bIns="25400" rtlCol="0" anchor="t">
            <a:normAutofit/>
          </a:bodyPr>
          <a:lstStyle/>
          <a:p>
            <a:pPr marL="0" indent="0" algn="ctr">
              <a:lnSpc>
                <a:spcPct val="140000"/>
              </a:lnSpc>
              <a:buNone/>
            </a:pPr>
            <a:r>
              <a:rPr lang="en-US" sz="938" b="1" dirty="0">
                <a:solidFill>
                  <a:srgbClr val="171A20"/>
                </a:solidFill>
                <a:latin typeface="Times New Roman" panose="02020603050405020304" pitchFamily="18" charset="0"/>
                <a:ea typeface="Arial" pitchFamily="34" charset="-122"/>
                <a:cs typeface="Times New Roman" panose="02020603050405020304" pitchFamily="18" charset="0"/>
              </a:rPr>
              <a:t>Figure 2: Tesla Energy Storage Deployments </a:t>
            </a:r>
            <a:r>
              <a:rPr lang="en-US" sz="938" dirty="0">
                <a:solidFill>
                  <a:srgbClr val="5C5E62"/>
                </a:solidFill>
                <a:latin typeface="Times New Roman" panose="02020603050405020304" pitchFamily="18" charset="0"/>
                <a:ea typeface="Arial" pitchFamily="34" charset="-122"/>
                <a:cs typeface="Times New Roman" panose="02020603050405020304" pitchFamily="18" charset="0"/>
              </a:rPr>
              <a:t>(Source: Luis, 2026)</a:t>
            </a:r>
            <a:endParaRPr lang="en-US" sz="938" dirty="0">
              <a:latin typeface="Times New Roman" panose="02020603050405020304" pitchFamily="18" charset="0"/>
              <a:cs typeface="Times New Roman" panose="02020603050405020304" pitchFamily="18" charset="0"/>
            </a:endParaRPr>
          </a:p>
        </p:txBody>
      </p:sp>
      <p:sp>
        <p:nvSpPr>
          <p:cNvPr id="34" name="Shape 30"/>
          <p:cNvSpPr/>
          <p:nvPr/>
        </p:nvSpPr>
        <p:spPr>
          <a:xfrm>
            <a:off x="10223450" y="2002036"/>
            <a:ext cx="247650" cy="38100"/>
          </a:xfrm>
          <a:prstGeom prst="roundRect">
            <a:avLst>
              <a:gd name="adj" fmla="val 50000"/>
            </a:avLst>
          </a:prstGeom>
          <a:solidFill>
            <a:srgbClr val="E82127"/>
          </a:solidFill>
          <a:ln/>
        </p:spPr>
        <p:txBody>
          <a:bodyPr/>
          <a:lstStyle/>
          <a:p>
            <a:endParaRPr lang="en-IN"/>
          </a:p>
        </p:txBody>
      </p:sp>
      <p:sp>
        <p:nvSpPr>
          <p:cNvPr id="35" name="Text 31"/>
          <p:cNvSpPr/>
          <p:nvPr/>
        </p:nvSpPr>
        <p:spPr>
          <a:xfrm>
            <a:off x="10585400" y="1906786"/>
            <a:ext cx="3888953" cy="266700"/>
          </a:xfrm>
          <a:prstGeom prst="rect">
            <a:avLst/>
          </a:prstGeom>
          <a:noFill/>
          <a:ln/>
        </p:spPr>
        <p:txBody>
          <a:bodyPr wrap="square" lIns="25400" tIns="25400" rIns="25400" bIns="25400" rtlCol="0" anchor="t">
            <a:normAutofit fontScale="92500" lnSpcReduction="10000"/>
          </a:bodyPr>
          <a:lstStyle/>
          <a:p>
            <a:pPr marL="0" indent="0" algn="l">
              <a:buNone/>
            </a:pPr>
            <a:r>
              <a:rPr lang="en-US" sz="1575" b="1" kern="0" spc="-16" dirty="0">
                <a:solidFill>
                  <a:srgbClr val="FF0000"/>
                </a:solidFill>
                <a:latin typeface="Times New Roman" panose="02020603050405020304" pitchFamily="18" charset="0"/>
                <a:ea typeface="Arial" pitchFamily="34" charset="-122"/>
                <a:cs typeface="Times New Roman" panose="02020603050405020304" pitchFamily="18" charset="0"/>
              </a:rPr>
              <a:t>ALIGNING WITH CUSTOMER TRENDS</a:t>
            </a:r>
            <a:endParaRPr lang="en-US" sz="1575" dirty="0">
              <a:solidFill>
                <a:srgbClr val="FF0000"/>
              </a:solidFill>
              <a:latin typeface="Times New Roman" panose="02020603050405020304" pitchFamily="18" charset="0"/>
              <a:cs typeface="Times New Roman" panose="02020603050405020304" pitchFamily="18" charset="0"/>
            </a:endParaRPr>
          </a:p>
        </p:txBody>
      </p:sp>
      <p:sp>
        <p:nvSpPr>
          <p:cNvPr id="36" name="Text 32"/>
          <p:cNvSpPr/>
          <p:nvPr/>
        </p:nvSpPr>
        <p:spPr>
          <a:xfrm>
            <a:off x="10223450" y="2249686"/>
            <a:ext cx="4656734" cy="2258913"/>
          </a:xfrm>
          <a:prstGeom prst="rect">
            <a:avLst/>
          </a:prstGeom>
          <a:noFill/>
          <a:ln/>
        </p:spPr>
        <p:txBody>
          <a:bodyPr wrap="square" lIns="25400" tIns="25400" rIns="25400" bIns="25400" rtlCol="0" anchor="t">
            <a:normAutofit lnSpcReduction="10000"/>
          </a:bodyPr>
          <a:lstStyle/>
          <a:p>
            <a:pPr marL="0" indent="0" algn="just">
              <a:lnSpc>
                <a:spcPct val="162000"/>
              </a:lnSpc>
              <a:buNone/>
            </a:pPr>
            <a:r>
              <a:rPr lang="en-US" sz="1200" dirty="0">
                <a:solidFill>
                  <a:srgbClr val="2A2D33"/>
                </a:solidFill>
                <a:latin typeface="Times New Roman" panose="02020603050405020304" pitchFamily="18" charset="0"/>
                <a:ea typeface="Arial" pitchFamily="34" charset="-122"/>
                <a:cs typeface="Times New Roman" panose="02020603050405020304" pitchFamily="18" charset="0"/>
              </a:rPr>
              <a:t>The demand of consumers is towards personalised wellness, biomonitoring and healthy ageing and preventive care. The Pione et al. (2025) survey on wellness discovered that health-at-home and biomonitoring solutions experienced a vigorous growth, and the world wellness economy amounted to and still growing to 6.8 trillion. Moreover, 2026 health trends include AI-driven health information, longevity science, sleep optimisation, and personalised health care, which perfectly align with the LifeSync offering.</a:t>
            </a:r>
            <a:endParaRPr lang="en-US" sz="1200" dirty="0">
              <a:latin typeface="Times New Roman" panose="02020603050405020304" pitchFamily="18" charset="0"/>
              <a:cs typeface="Times New Roman" panose="02020603050405020304" pitchFamily="18" charset="0"/>
            </a:endParaRPr>
          </a:p>
        </p:txBody>
      </p:sp>
      <p:sp>
        <p:nvSpPr>
          <p:cNvPr id="37" name="Shape 33"/>
          <p:cNvSpPr/>
          <p:nvPr/>
        </p:nvSpPr>
        <p:spPr>
          <a:xfrm>
            <a:off x="10251966" y="4534277"/>
            <a:ext cx="4637748" cy="2497038"/>
          </a:xfrm>
          <a:prstGeom prst="roundRect">
            <a:avLst>
              <a:gd name="adj" fmla="val 3826"/>
            </a:avLst>
          </a:prstGeom>
          <a:solidFill>
            <a:schemeClr val="bg1"/>
          </a:solidFill>
          <a:ln/>
        </p:spPr>
        <p:txBody>
          <a:bodyPr/>
          <a:lstStyle/>
          <a:p>
            <a:endParaRPr lang="en-IN"/>
          </a:p>
        </p:txBody>
      </p:sp>
      <p:sp>
        <p:nvSpPr>
          <p:cNvPr id="38" name="Shape 34"/>
          <p:cNvSpPr/>
          <p:nvPr/>
        </p:nvSpPr>
        <p:spPr>
          <a:xfrm>
            <a:off x="10480566" y="4846816"/>
            <a:ext cx="247650" cy="38100"/>
          </a:xfrm>
          <a:prstGeom prst="roundRect">
            <a:avLst>
              <a:gd name="adj" fmla="val 50000"/>
            </a:avLst>
          </a:prstGeom>
          <a:solidFill>
            <a:srgbClr val="E82127"/>
          </a:solidFill>
          <a:ln/>
        </p:spPr>
        <p:txBody>
          <a:bodyPr/>
          <a:lstStyle/>
          <a:p>
            <a:endParaRPr lang="en-IN"/>
          </a:p>
        </p:txBody>
      </p:sp>
      <p:sp>
        <p:nvSpPr>
          <p:cNvPr id="39" name="Text 35"/>
          <p:cNvSpPr/>
          <p:nvPr/>
        </p:nvSpPr>
        <p:spPr>
          <a:xfrm>
            <a:off x="10842516" y="4751566"/>
            <a:ext cx="1445076" cy="266700"/>
          </a:xfrm>
          <a:prstGeom prst="rect">
            <a:avLst/>
          </a:prstGeom>
          <a:noFill/>
          <a:ln/>
        </p:spPr>
        <p:txBody>
          <a:bodyPr wrap="square" lIns="25400" tIns="25400" rIns="25400" bIns="25400" rtlCol="0" anchor="t">
            <a:normAutofit fontScale="92500" lnSpcReduction="10000"/>
          </a:bodyPr>
          <a:lstStyle/>
          <a:p>
            <a:pPr marL="0" indent="0" algn="l">
              <a:buNone/>
            </a:pPr>
            <a:r>
              <a:rPr lang="en-US" sz="1575" b="1" kern="0" spc="-16" dirty="0">
                <a:solidFill>
                  <a:srgbClr val="FF0000"/>
                </a:solidFill>
                <a:latin typeface="Times New Roman" panose="02020603050405020304" pitchFamily="18" charset="0"/>
                <a:ea typeface="Arial" pitchFamily="34" charset="-122"/>
                <a:cs typeface="Times New Roman" panose="02020603050405020304" pitchFamily="18" charset="0"/>
              </a:rPr>
              <a:t>CONCLUSION</a:t>
            </a:r>
            <a:endParaRPr lang="en-US" sz="1575" dirty="0">
              <a:solidFill>
                <a:srgbClr val="FF0000"/>
              </a:solidFill>
              <a:latin typeface="Times New Roman" panose="02020603050405020304" pitchFamily="18" charset="0"/>
              <a:cs typeface="Times New Roman" panose="02020603050405020304" pitchFamily="18" charset="0"/>
            </a:endParaRPr>
          </a:p>
        </p:txBody>
      </p:sp>
      <p:sp>
        <p:nvSpPr>
          <p:cNvPr id="40" name="Text 36"/>
          <p:cNvSpPr/>
          <p:nvPr/>
        </p:nvSpPr>
        <p:spPr>
          <a:xfrm>
            <a:off x="10480565" y="5094466"/>
            <a:ext cx="4283121" cy="1765399"/>
          </a:xfrm>
          <a:prstGeom prst="rect">
            <a:avLst/>
          </a:prstGeom>
          <a:noFill/>
          <a:ln/>
        </p:spPr>
        <p:txBody>
          <a:bodyPr wrap="square" lIns="25400" tIns="25400" rIns="25400" bIns="25400" rtlCol="0" anchor="t">
            <a:normAutofit lnSpcReduction="10000"/>
          </a:bodyPr>
          <a:lstStyle/>
          <a:p>
            <a:pPr marL="0" indent="0" algn="just">
              <a:lnSpc>
                <a:spcPct val="162000"/>
              </a:lnSpc>
              <a:buNone/>
            </a:pPr>
            <a:r>
              <a:rPr lang="en-US" sz="1200" dirty="0">
                <a:latin typeface="Times New Roman" panose="02020603050405020304" pitchFamily="18" charset="0"/>
                <a:ea typeface="Arial" pitchFamily="34" charset="-122"/>
                <a:cs typeface="Times New Roman" panose="02020603050405020304" pitchFamily="18" charset="0"/>
              </a:rPr>
              <a:t>Tesla LifeSync is a strategic diversification opportunity which has met the sustainability goals, emerging health technologies and increasing consumer need in a personalised wellness. With energy, mobility, and health in a single ecosystem, Tesla can establish differentiated brand offering that will enhance customer loyalty and create new long-term income streams.</a:t>
            </a:r>
            <a:endParaRPr lang="en-US" sz="1200" dirty="0">
              <a:latin typeface="Times New Roman" panose="02020603050405020304" pitchFamily="18" charset="0"/>
              <a:cs typeface="Times New Roman" panose="02020603050405020304" pitchFamily="18" charset="0"/>
            </a:endParaRPr>
          </a:p>
        </p:txBody>
      </p:sp>
      <p:sp>
        <p:nvSpPr>
          <p:cNvPr id="41" name="Shape 37"/>
          <p:cNvSpPr/>
          <p:nvPr/>
        </p:nvSpPr>
        <p:spPr>
          <a:xfrm>
            <a:off x="10342583" y="7601029"/>
            <a:ext cx="2203400" cy="1174918"/>
          </a:xfrm>
          <a:prstGeom prst="roundRect">
            <a:avLst>
              <a:gd name="adj" fmla="val 10310"/>
            </a:avLst>
          </a:prstGeom>
          <a:solidFill>
            <a:srgbClr val="F7F7F8"/>
          </a:solidFill>
          <a:ln w="9525">
            <a:solidFill>
              <a:srgbClr val="E3E3E5"/>
            </a:solidFill>
            <a:prstDash val="solid"/>
          </a:ln>
        </p:spPr>
        <p:txBody>
          <a:bodyPr/>
          <a:lstStyle/>
          <a:p>
            <a:endParaRPr lang="en-IN"/>
          </a:p>
        </p:txBody>
      </p:sp>
      <p:sp>
        <p:nvSpPr>
          <p:cNvPr id="42" name="Text 38"/>
          <p:cNvSpPr/>
          <p:nvPr/>
        </p:nvSpPr>
        <p:spPr>
          <a:xfrm>
            <a:off x="10504508" y="7707848"/>
            <a:ext cx="2067505" cy="285750"/>
          </a:xfrm>
          <a:prstGeom prst="rect">
            <a:avLst/>
          </a:prstGeom>
          <a:noFill/>
          <a:ln/>
        </p:spPr>
        <p:txBody>
          <a:bodyPr wrap="square" lIns="25400" tIns="25400" rIns="25400" bIns="25400" rtlCol="0" anchor="t">
            <a:normAutofit fontScale="92500" lnSpcReduction="20000"/>
          </a:bodyPr>
          <a:lstStyle/>
          <a:p>
            <a:pPr marL="0" indent="0" algn="l">
              <a:lnSpc>
                <a:spcPct val="100000"/>
              </a:lnSpc>
              <a:buNone/>
            </a:pPr>
            <a:r>
              <a:rPr lang="en-US" sz="1950" b="1" dirty="0">
                <a:solidFill>
                  <a:srgbClr val="E82127"/>
                </a:solidFill>
                <a:latin typeface="Times New Roman" panose="02020603050405020304" pitchFamily="18" charset="0"/>
                <a:ea typeface="Arial" pitchFamily="34" charset="-122"/>
                <a:cs typeface="Times New Roman" panose="02020603050405020304" pitchFamily="18" charset="0"/>
              </a:rPr>
              <a:t>46.7 GWh</a:t>
            </a:r>
            <a:endParaRPr lang="en-US" sz="1950" dirty="0">
              <a:latin typeface="Times New Roman" panose="02020603050405020304" pitchFamily="18" charset="0"/>
              <a:cs typeface="Times New Roman" panose="02020603050405020304" pitchFamily="18" charset="0"/>
            </a:endParaRPr>
          </a:p>
        </p:txBody>
      </p:sp>
      <p:sp>
        <p:nvSpPr>
          <p:cNvPr id="43" name="Text 39"/>
          <p:cNvSpPr/>
          <p:nvPr/>
        </p:nvSpPr>
        <p:spPr>
          <a:xfrm>
            <a:off x="10504508" y="8269823"/>
            <a:ext cx="2067505" cy="401349"/>
          </a:xfrm>
          <a:prstGeom prst="rect">
            <a:avLst/>
          </a:prstGeom>
          <a:noFill/>
          <a:ln/>
        </p:spPr>
        <p:txBody>
          <a:bodyPr wrap="square" lIns="25400" tIns="25400" rIns="25400" bIns="25400" rtlCol="0" anchor="t">
            <a:normAutofit/>
          </a:bodyPr>
          <a:lstStyle/>
          <a:p>
            <a:pPr marL="0" indent="0" algn="l">
              <a:lnSpc>
                <a:spcPct val="130000"/>
              </a:lnSpc>
              <a:buNone/>
            </a:pPr>
            <a:r>
              <a:rPr lang="en-US" sz="800" b="1" dirty="0">
                <a:solidFill>
                  <a:srgbClr val="5C5E62"/>
                </a:solidFill>
                <a:latin typeface="Times New Roman" panose="02020603050405020304" pitchFamily="18" charset="0"/>
                <a:ea typeface="Arial" pitchFamily="34" charset="-122"/>
                <a:cs typeface="Times New Roman" panose="02020603050405020304" pitchFamily="18" charset="0"/>
              </a:rPr>
              <a:t>Tesla energy </a:t>
            </a:r>
            <a:r>
              <a:rPr lang="en-US" sz="900" b="1" dirty="0">
                <a:solidFill>
                  <a:srgbClr val="5C5E62"/>
                </a:solidFill>
                <a:latin typeface="Times New Roman" panose="02020603050405020304" pitchFamily="18" charset="0"/>
                <a:ea typeface="Arial" pitchFamily="34" charset="-122"/>
                <a:cs typeface="Times New Roman" panose="02020603050405020304" pitchFamily="18" charset="0"/>
              </a:rPr>
              <a:t>storage</a:t>
            </a:r>
            <a:r>
              <a:rPr lang="en-US" sz="800" b="1" dirty="0">
                <a:solidFill>
                  <a:srgbClr val="5C5E62"/>
                </a:solidFill>
                <a:latin typeface="Times New Roman" panose="02020603050405020304" pitchFamily="18" charset="0"/>
                <a:ea typeface="Arial" pitchFamily="34" charset="-122"/>
                <a:cs typeface="Times New Roman" panose="02020603050405020304" pitchFamily="18" charset="0"/>
              </a:rPr>
              <a:t>, 2025</a:t>
            </a:r>
            <a:endParaRPr lang="en-US" sz="800" dirty="0">
              <a:latin typeface="Times New Roman" panose="02020603050405020304" pitchFamily="18" charset="0"/>
              <a:cs typeface="Times New Roman" panose="02020603050405020304" pitchFamily="18" charset="0"/>
            </a:endParaRPr>
          </a:p>
        </p:txBody>
      </p:sp>
      <p:sp>
        <p:nvSpPr>
          <p:cNvPr id="44" name="Shape 40"/>
          <p:cNvSpPr/>
          <p:nvPr/>
        </p:nvSpPr>
        <p:spPr>
          <a:xfrm>
            <a:off x="12660284" y="7571859"/>
            <a:ext cx="2203400" cy="1204088"/>
          </a:xfrm>
          <a:prstGeom prst="roundRect">
            <a:avLst>
              <a:gd name="adj" fmla="val 10310"/>
            </a:avLst>
          </a:prstGeom>
          <a:solidFill>
            <a:srgbClr val="F7F7F8"/>
          </a:solidFill>
          <a:ln w="9525">
            <a:solidFill>
              <a:srgbClr val="E3E3E5"/>
            </a:solidFill>
            <a:prstDash val="solid"/>
          </a:ln>
        </p:spPr>
        <p:txBody>
          <a:bodyPr/>
          <a:lstStyle/>
          <a:p>
            <a:endParaRPr lang="en-IN"/>
          </a:p>
        </p:txBody>
      </p:sp>
      <p:sp>
        <p:nvSpPr>
          <p:cNvPr id="45" name="Text 41"/>
          <p:cNvSpPr/>
          <p:nvPr/>
        </p:nvSpPr>
        <p:spPr>
          <a:xfrm>
            <a:off x="12822209" y="7707848"/>
            <a:ext cx="2067505" cy="285750"/>
          </a:xfrm>
          <a:prstGeom prst="rect">
            <a:avLst/>
          </a:prstGeom>
          <a:noFill/>
          <a:ln/>
        </p:spPr>
        <p:txBody>
          <a:bodyPr wrap="square" lIns="25400" tIns="25400" rIns="25400" bIns="25400" rtlCol="0" anchor="t">
            <a:normAutofit fontScale="92500" lnSpcReduction="20000"/>
          </a:bodyPr>
          <a:lstStyle/>
          <a:p>
            <a:pPr marL="0" indent="0" algn="l">
              <a:lnSpc>
                <a:spcPct val="100000"/>
              </a:lnSpc>
              <a:buNone/>
            </a:pPr>
            <a:r>
              <a:rPr lang="en-US" sz="1950" b="1" dirty="0">
                <a:solidFill>
                  <a:srgbClr val="E82127"/>
                </a:solidFill>
                <a:latin typeface="Times New Roman" panose="02020603050405020304" pitchFamily="18" charset="0"/>
                <a:ea typeface="Arial" pitchFamily="34" charset="-122"/>
                <a:cs typeface="Times New Roman" panose="02020603050405020304" pitchFamily="18" charset="0"/>
              </a:rPr>
              <a:t>15×</a:t>
            </a:r>
            <a:endParaRPr lang="en-US" sz="1950" dirty="0">
              <a:latin typeface="Times New Roman" panose="02020603050405020304" pitchFamily="18" charset="0"/>
              <a:cs typeface="Times New Roman" panose="02020603050405020304" pitchFamily="18" charset="0"/>
            </a:endParaRPr>
          </a:p>
        </p:txBody>
      </p:sp>
      <p:sp>
        <p:nvSpPr>
          <p:cNvPr id="46" name="Text 42"/>
          <p:cNvSpPr/>
          <p:nvPr/>
        </p:nvSpPr>
        <p:spPr>
          <a:xfrm>
            <a:off x="12822209" y="8269823"/>
            <a:ext cx="2067505" cy="401349"/>
          </a:xfrm>
          <a:prstGeom prst="rect">
            <a:avLst/>
          </a:prstGeom>
          <a:noFill/>
          <a:ln/>
        </p:spPr>
        <p:txBody>
          <a:bodyPr wrap="square" lIns="25400" tIns="25400" rIns="25400" bIns="25400" rtlCol="0" anchor="t">
            <a:normAutofit/>
          </a:bodyPr>
          <a:lstStyle/>
          <a:p>
            <a:pPr marL="0" indent="0" algn="l">
              <a:lnSpc>
                <a:spcPct val="130000"/>
              </a:lnSpc>
              <a:buNone/>
            </a:pPr>
            <a:r>
              <a:rPr lang="en-US" sz="900" b="1" dirty="0">
                <a:solidFill>
                  <a:srgbClr val="5C5E62"/>
                </a:solidFill>
                <a:latin typeface="Times New Roman" panose="02020603050405020304" pitchFamily="18" charset="0"/>
                <a:ea typeface="Arial" pitchFamily="34" charset="-122"/>
                <a:cs typeface="Times New Roman" panose="02020603050405020304" pitchFamily="18" charset="0"/>
              </a:rPr>
              <a:t>Storage growth in 5 years</a:t>
            </a:r>
            <a:endParaRPr lang="en-US" sz="900" dirty="0">
              <a:latin typeface="Times New Roman" panose="02020603050405020304" pitchFamily="18" charset="0"/>
              <a:cs typeface="Times New Roman" panose="02020603050405020304" pitchFamily="18" charset="0"/>
            </a:endParaRPr>
          </a:p>
        </p:txBody>
      </p:sp>
      <p:sp>
        <p:nvSpPr>
          <p:cNvPr id="47" name="Shape 43"/>
          <p:cNvSpPr/>
          <p:nvPr/>
        </p:nvSpPr>
        <p:spPr>
          <a:xfrm>
            <a:off x="495300" y="8955881"/>
            <a:ext cx="14249400" cy="9525"/>
          </a:xfrm>
          <a:prstGeom prst="rect">
            <a:avLst/>
          </a:prstGeom>
          <a:solidFill>
            <a:srgbClr val="E3E3E5"/>
          </a:solidFill>
          <a:ln/>
        </p:spPr>
        <p:txBody>
          <a:bodyPr/>
          <a:lstStyle/>
          <a:p>
            <a:endParaRPr lang="en-IN"/>
          </a:p>
        </p:txBody>
      </p:sp>
      <p:sp>
        <p:nvSpPr>
          <p:cNvPr id="48" name="Shape 44"/>
          <p:cNvSpPr/>
          <p:nvPr/>
        </p:nvSpPr>
        <p:spPr>
          <a:xfrm>
            <a:off x="495300" y="9184481"/>
            <a:ext cx="247650" cy="38100"/>
          </a:xfrm>
          <a:prstGeom prst="roundRect">
            <a:avLst>
              <a:gd name="adj" fmla="val 50000"/>
            </a:avLst>
          </a:prstGeom>
          <a:solidFill>
            <a:srgbClr val="E82127"/>
          </a:solidFill>
          <a:ln/>
        </p:spPr>
        <p:txBody>
          <a:bodyPr/>
          <a:lstStyle/>
          <a:p>
            <a:endParaRPr lang="en-IN"/>
          </a:p>
        </p:txBody>
      </p:sp>
      <p:sp>
        <p:nvSpPr>
          <p:cNvPr id="49" name="Text 45"/>
          <p:cNvSpPr/>
          <p:nvPr/>
        </p:nvSpPr>
        <p:spPr>
          <a:xfrm>
            <a:off x="857250" y="9117806"/>
            <a:ext cx="1528405" cy="209550"/>
          </a:xfrm>
          <a:prstGeom prst="rect">
            <a:avLst/>
          </a:prstGeom>
          <a:noFill/>
          <a:ln/>
        </p:spPr>
        <p:txBody>
          <a:bodyPr wrap="square" lIns="25400" tIns="25400" rIns="25400" bIns="25400" rtlCol="0" anchor="t">
            <a:normAutofit fontScale="92500" lnSpcReduction="10000"/>
          </a:bodyPr>
          <a:lstStyle/>
          <a:p>
            <a:pPr marL="0" indent="0" algn="l">
              <a:buNone/>
            </a:pPr>
            <a:r>
              <a:rPr lang="en-US" sz="1200" b="1" kern="0" spc="48" dirty="0">
                <a:solidFill>
                  <a:srgbClr val="171A20"/>
                </a:solidFill>
                <a:latin typeface="Times New Roman" panose="02020603050405020304" pitchFamily="18" charset="0"/>
                <a:ea typeface="Arial" pitchFamily="34" charset="-122"/>
                <a:cs typeface="Times New Roman" panose="02020603050405020304" pitchFamily="18" charset="0"/>
              </a:rPr>
              <a:t>REFERENCE LIST</a:t>
            </a:r>
            <a:endParaRPr lang="en-US" sz="1200" dirty="0">
              <a:latin typeface="Times New Roman" panose="02020603050405020304" pitchFamily="18" charset="0"/>
              <a:cs typeface="Times New Roman" panose="02020603050405020304" pitchFamily="18" charset="0"/>
            </a:endParaRPr>
          </a:p>
        </p:txBody>
      </p:sp>
      <p:sp>
        <p:nvSpPr>
          <p:cNvPr id="50" name="Text 46"/>
          <p:cNvSpPr/>
          <p:nvPr/>
        </p:nvSpPr>
        <p:spPr>
          <a:xfrm>
            <a:off x="495300" y="9403556"/>
            <a:ext cx="7102983" cy="540544"/>
          </a:xfrm>
          <a:prstGeom prst="rect">
            <a:avLst/>
          </a:prstGeom>
          <a:noFill/>
          <a:ln/>
        </p:spPr>
        <p:txBody>
          <a:bodyPr wrap="square" lIns="25400" tIns="25400" rIns="25400" bIns="25400" rtlCol="0" anchor="t">
            <a:normAutofit/>
          </a:bodyPr>
          <a:lstStyle/>
          <a:p>
            <a:pPr marL="0" indent="0" algn="just">
              <a:lnSpc>
                <a:spcPct val="150000"/>
              </a:lnSpc>
              <a:buNone/>
            </a:pPr>
            <a:r>
              <a:rPr lang="en-US" sz="1050" dirty="0">
                <a:solidFill>
                  <a:srgbClr val="5C5E62"/>
                </a:solidFill>
                <a:latin typeface="Times New Roman" panose="02020603050405020304" pitchFamily="18" charset="0"/>
                <a:ea typeface="Arial" pitchFamily="34" charset="-122"/>
                <a:cs typeface="Times New Roman" panose="02020603050405020304" pitchFamily="18" charset="0"/>
              </a:rPr>
              <a:t>Grand View Research (2025). </a:t>
            </a:r>
            <a:r>
              <a:rPr lang="en-US" sz="1050" i="1" dirty="0">
                <a:solidFill>
                  <a:srgbClr val="5C5E62"/>
                </a:solidFill>
                <a:latin typeface="Times New Roman" panose="02020603050405020304" pitchFamily="18" charset="0"/>
                <a:ea typeface="Arial" pitchFamily="34" charset="-122"/>
                <a:cs typeface="Times New Roman" panose="02020603050405020304" pitchFamily="18" charset="0"/>
              </a:rPr>
              <a:t>Digital Health Market Size &amp; Growth Report, 2021-2028. </a:t>
            </a:r>
            <a:r>
              <a:rPr lang="en-US" sz="1050" dirty="0">
                <a:solidFill>
                  <a:srgbClr val="5C5E62"/>
                </a:solidFill>
                <a:latin typeface="Times New Roman" panose="02020603050405020304" pitchFamily="18" charset="0"/>
                <a:ea typeface="Arial" pitchFamily="34" charset="-122"/>
                <a:cs typeface="Times New Roman" panose="02020603050405020304" pitchFamily="18" charset="0"/>
              </a:rPr>
              <a:t>[online] www.grandviewresearch.com. Available at: </a:t>
            </a:r>
            <a:r>
              <a:rPr lang="en-US" sz="1050" dirty="0">
                <a:solidFill>
                  <a:srgbClr val="5C5E62"/>
                </a:solidFill>
                <a:latin typeface="Times New Roman" panose="02020603050405020304" pitchFamily="18" charset="0"/>
                <a:ea typeface="Arial" pitchFamily="34" charset="-122"/>
                <a:cs typeface="Times New Roman" panose="02020603050405020304" pitchFamily="18" charset="0"/>
                <a:hlinkClick r:id="rId7"/>
              </a:rPr>
              <a:t>https://www.grandviewresearch.com/industry-analysis/digital-health-market</a:t>
            </a:r>
            <a:r>
              <a:rPr lang="en-US" sz="1050" dirty="0">
                <a:solidFill>
                  <a:srgbClr val="5C5E62"/>
                </a:solidFill>
                <a:latin typeface="Times New Roman" panose="02020603050405020304" pitchFamily="18" charset="0"/>
                <a:ea typeface="Arial" pitchFamily="34" charset="-122"/>
                <a:cs typeface="Times New Roman" panose="02020603050405020304" pitchFamily="18" charset="0"/>
              </a:rPr>
              <a:t>. </a:t>
            </a:r>
            <a:endParaRPr lang="en-US" sz="1050" dirty="0">
              <a:latin typeface="Times New Roman" panose="02020603050405020304" pitchFamily="18" charset="0"/>
              <a:cs typeface="Times New Roman" panose="02020603050405020304" pitchFamily="18" charset="0"/>
            </a:endParaRPr>
          </a:p>
        </p:txBody>
      </p:sp>
      <p:sp>
        <p:nvSpPr>
          <p:cNvPr id="51" name="Text 47"/>
          <p:cNvSpPr/>
          <p:nvPr/>
        </p:nvSpPr>
        <p:spPr>
          <a:xfrm>
            <a:off x="7848600" y="9403556"/>
            <a:ext cx="7102983" cy="540544"/>
          </a:xfrm>
          <a:prstGeom prst="rect">
            <a:avLst/>
          </a:prstGeom>
          <a:noFill/>
          <a:ln/>
        </p:spPr>
        <p:txBody>
          <a:bodyPr wrap="square" lIns="25400" tIns="25400" rIns="25400" bIns="25400" rtlCol="0" anchor="t">
            <a:normAutofit fontScale="85000" lnSpcReduction="10000"/>
          </a:bodyPr>
          <a:lstStyle/>
          <a:p>
            <a:pPr algn="just">
              <a:lnSpc>
                <a:spcPct val="150000"/>
              </a:lnSpc>
            </a:pPr>
            <a:r>
              <a:rPr lang="en-US" sz="1050" dirty="0">
                <a:solidFill>
                  <a:srgbClr val="5C5E62"/>
                </a:solidFill>
                <a:latin typeface="Times New Roman" panose="02020603050405020304" pitchFamily="18" charset="0"/>
                <a:cs typeface="Times New Roman" panose="02020603050405020304" pitchFamily="18" charset="0"/>
              </a:rPr>
              <a:t>Luis, K.E. (2026). Tesla’s energy growth </a:t>
            </a:r>
            <a:r>
              <a:rPr lang="en-US" sz="1050">
                <a:solidFill>
                  <a:srgbClr val="5C5E62"/>
                </a:solidFill>
                <a:latin typeface="Times New Roman" panose="02020603050405020304" pitchFamily="18" charset="0"/>
                <a:cs typeface="Times New Roman" panose="02020603050405020304" pitchFamily="18" charset="0"/>
              </a:rPr>
              <a:t>is absolutely insane</a:t>
            </a:r>
            <a:r>
              <a:rPr lang="en-US" sz="1050" dirty="0">
                <a:solidFill>
                  <a:srgbClr val="5C5E62"/>
                </a:solidFill>
                <a:latin typeface="Times New Roman" panose="02020603050405020304" pitchFamily="18" charset="0"/>
                <a:cs typeface="Times New Roman" panose="02020603050405020304" pitchFamily="18" charset="0"/>
              </a:rPr>
              <a:t>: a 15x increase in just 5 years</a:t>
            </a:r>
            <a:r>
              <a:rPr lang="en-US" sz="1050">
                <a:solidFill>
                  <a:srgbClr val="5C5E62"/>
                </a:solidFill>
                <a:latin typeface="Times New Roman" panose="02020603050405020304" pitchFamily="18" charset="0"/>
                <a:cs typeface="Times New Roman" panose="02020603050405020304" pitchFamily="18" charset="0"/>
              </a:rPr>
              <a:t>. </a:t>
            </a:r>
            <a:r>
              <a:rPr lang="en-US" sz="1050" dirty="0">
                <a:solidFill>
                  <a:srgbClr val="5C5E62"/>
                </a:solidFill>
                <a:latin typeface="Times New Roman" panose="02020603050405020304" pitchFamily="18" charset="0"/>
                <a:cs typeface="Times New Roman" panose="02020603050405020304" pitchFamily="18" charset="0"/>
              </a:rPr>
              <a:t>[online] Linkedin.com. Available at: </a:t>
            </a:r>
            <a:r>
              <a:rPr lang="en-US" sz="1050" dirty="0">
                <a:solidFill>
                  <a:srgbClr val="5C5E62"/>
                </a:solidFill>
                <a:latin typeface="Times New Roman" panose="02020603050405020304" pitchFamily="18" charset="0"/>
                <a:cs typeface="Times New Roman" panose="02020603050405020304" pitchFamily="18" charset="0"/>
                <a:hlinkClick r:id="rId8"/>
              </a:rPr>
              <a:t>https://www.linkedin.com/posts/kevin-elroy-luis-02123333b_teslas-energy-growth-is-absolutely-insane-share-7446443849272549376-cip9/</a:t>
            </a:r>
            <a:r>
              <a:rPr lang="en-US" sz="1050" dirty="0">
                <a:solidFill>
                  <a:srgbClr val="5C5E62"/>
                </a:solidFill>
                <a:latin typeface="Times New Roman" panose="02020603050405020304" pitchFamily="18" charset="0"/>
                <a:cs typeface="Times New Roman" panose="02020603050405020304" pitchFamily="18" charset="0"/>
              </a:rPr>
              <a:t> </a:t>
            </a:r>
          </a:p>
        </p:txBody>
      </p:sp>
      <p:sp>
        <p:nvSpPr>
          <p:cNvPr id="52" name="Text 48"/>
          <p:cNvSpPr/>
          <p:nvPr/>
        </p:nvSpPr>
        <p:spPr>
          <a:xfrm>
            <a:off x="495300" y="9944100"/>
            <a:ext cx="7102983" cy="550069"/>
          </a:xfrm>
          <a:prstGeom prst="rect">
            <a:avLst/>
          </a:prstGeom>
          <a:noFill/>
          <a:ln/>
        </p:spPr>
        <p:txBody>
          <a:bodyPr wrap="square" lIns="25400" tIns="25400" rIns="25400" bIns="25400" rtlCol="0" anchor="t">
            <a:normAutofit/>
          </a:bodyPr>
          <a:lstStyle/>
          <a:p>
            <a:pPr algn="just">
              <a:lnSpc>
                <a:spcPct val="150000"/>
              </a:lnSpc>
            </a:pPr>
            <a:r>
              <a:rPr lang="en-US" sz="1050" dirty="0">
                <a:solidFill>
                  <a:srgbClr val="5C5E62"/>
                </a:solidFill>
                <a:latin typeface="Times New Roman" panose="02020603050405020304" pitchFamily="18" charset="0"/>
                <a:cs typeface="Times New Roman" panose="02020603050405020304" pitchFamily="18" charset="0"/>
              </a:rPr>
              <a:t>Petrova, V.I. (2026). Tesla’s 2025 energy storage deployments hit all-time high of 46.7 GWh. [online] Renewables Now. Available at: </a:t>
            </a:r>
            <a:r>
              <a:rPr lang="en-US" sz="1050" dirty="0">
                <a:solidFill>
                  <a:srgbClr val="5C5E62"/>
                </a:solidFill>
                <a:latin typeface="Times New Roman" panose="02020603050405020304" pitchFamily="18" charset="0"/>
                <a:cs typeface="Times New Roman" panose="02020603050405020304" pitchFamily="18" charset="0"/>
                <a:hlinkClick r:id="rId9"/>
              </a:rPr>
              <a:t>https://renewablesnow.com/news/teslas-2025-energy-storage-deployments-hit-all-time-high-of-46-7-gwh-1289136/</a:t>
            </a:r>
            <a:r>
              <a:rPr lang="en-US" sz="1050" dirty="0">
                <a:solidFill>
                  <a:srgbClr val="5C5E62"/>
                </a:solidFill>
                <a:latin typeface="Times New Roman" panose="02020603050405020304" pitchFamily="18" charset="0"/>
                <a:cs typeface="Times New Roman" panose="02020603050405020304" pitchFamily="18" charset="0"/>
              </a:rPr>
              <a:t>. </a:t>
            </a:r>
          </a:p>
        </p:txBody>
      </p:sp>
      <p:sp>
        <p:nvSpPr>
          <p:cNvPr id="53" name="Text 49"/>
          <p:cNvSpPr/>
          <p:nvPr/>
        </p:nvSpPr>
        <p:spPr>
          <a:xfrm>
            <a:off x="7848600" y="9944100"/>
            <a:ext cx="7102983" cy="550069"/>
          </a:xfrm>
          <a:prstGeom prst="rect">
            <a:avLst/>
          </a:prstGeom>
          <a:noFill/>
          <a:ln/>
        </p:spPr>
        <p:txBody>
          <a:bodyPr wrap="square" lIns="25400" tIns="25400" rIns="25400" bIns="25400" rtlCol="0" anchor="t">
            <a:normAutofit fontScale="85000" lnSpcReduction="10000"/>
          </a:bodyPr>
          <a:lstStyle/>
          <a:p>
            <a:pPr algn="just">
              <a:lnSpc>
                <a:spcPct val="150000"/>
              </a:lnSpc>
            </a:pPr>
            <a:r>
              <a:rPr lang="en-US" sz="1050" dirty="0">
                <a:solidFill>
                  <a:srgbClr val="5C5E62"/>
                </a:solidFill>
                <a:latin typeface="Times New Roman" panose="02020603050405020304" pitchFamily="18" charset="0"/>
                <a:cs typeface="Times New Roman" panose="02020603050405020304" pitchFamily="18" charset="0"/>
              </a:rPr>
              <a:t>Pione, A., Medalsy, J., Weaver, K., Callaghan, S. and Rickert, S. (2025). The $2 trillion global wellness market gets a millennial and Gen Z glow-up. [online] McKinsey &amp; Company. Available at: </a:t>
            </a:r>
            <a:r>
              <a:rPr lang="en-US" sz="1050" dirty="0">
                <a:solidFill>
                  <a:srgbClr val="5C5E62"/>
                </a:solidFill>
                <a:latin typeface="Times New Roman" panose="02020603050405020304" pitchFamily="18" charset="0"/>
                <a:cs typeface="Times New Roman" panose="02020603050405020304" pitchFamily="18" charset="0"/>
                <a:hlinkClick r:id="rId10"/>
              </a:rPr>
              <a:t>https://www.mckinsey.com/industries/consumer-packaged-goods/our-insights/future-of-wellness-trends</a:t>
            </a:r>
            <a:r>
              <a:rPr lang="en-US" sz="1050" dirty="0">
                <a:solidFill>
                  <a:srgbClr val="5C5E62"/>
                </a:solidFill>
                <a:latin typeface="Times New Roman" panose="02020603050405020304" pitchFamily="18" charset="0"/>
                <a:cs typeface="Times New Roman" panose="02020603050405020304" pitchFamily="18" charset="0"/>
              </a:rPr>
              <a:t>. </a:t>
            </a:r>
          </a:p>
        </p:txBody>
      </p:sp>
      <p:sp>
        <p:nvSpPr>
          <p:cNvPr id="54" name="Text 50"/>
          <p:cNvSpPr/>
          <p:nvPr/>
        </p:nvSpPr>
        <p:spPr>
          <a:xfrm>
            <a:off x="606326" y="10561568"/>
            <a:ext cx="15674340" cy="211931"/>
          </a:xfrm>
          <a:prstGeom prst="rect">
            <a:avLst/>
          </a:prstGeom>
          <a:noFill/>
          <a:ln/>
        </p:spPr>
        <p:txBody>
          <a:bodyPr wrap="square" lIns="25400" tIns="25400" rIns="25400" bIns="25400" rtlCol="0" anchor="t">
            <a:normAutofit fontScale="85000" lnSpcReduction="20000"/>
          </a:bodyPr>
          <a:lstStyle/>
          <a:p>
            <a:pPr algn="just">
              <a:lnSpc>
                <a:spcPct val="150000"/>
              </a:lnSpc>
            </a:pPr>
            <a:r>
              <a:rPr lang="en-US" sz="1050" dirty="0">
                <a:solidFill>
                  <a:srgbClr val="5C5E62"/>
                </a:solidFill>
                <a:latin typeface="Times New Roman" panose="02020603050405020304" pitchFamily="18" charset="0"/>
                <a:cs typeface="Times New Roman" panose="02020603050405020304" pitchFamily="18" charset="0"/>
              </a:rPr>
              <a:t>Tesla, Inc. (2025). Impact Report 2024. [online] Tesla.com. Available at: </a:t>
            </a:r>
            <a:r>
              <a:rPr lang="en-US" sz="1050" dirty="0">
                <a:solidFill>
                  <a:srgbClr val="5C5E62"/>
                </a:solidFill>
                <a:latin typeface="Times New Roman" panose="02020603050405020304" pitchFamily="18" charset="0"/>
                <a:cs typeface="Times New Roman" panose="02020603050405020304" pitchFamily="18" charset="0"/>
                <a:hlinkClick r:id="rId11"/>
              </a:rPr>
              <a:t>https://www.tesla.com/en_in/impact</a:t>
            </a:r>
            <a:r>
              <a:rPr lang="en-US" sz="1050" dirty="0">
                <a:solidFill>
                  <a:srgbClr val="5C5E62"/>
                </a:solidFill>
                <a:latin typeface="Times New Roman" panose="02020603050405020304" pitchFamily="18" charset="0"/>
                <a:cs typeface="Times New Roman" panose="02020603050405020304" pitchFamily="18" charset="0"/>
              </a:rPr>
              <a:t> .</a:t>
            </a:r>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10</TotalTime>
  <Words>716</Words>
  <Application>Microsoft Office PowerPoint</Application>
  <PresentationFormat>Custom</PresentationFormat>
  <Paragraphs>41</Paragraphs>
  <Slides>2</Slides>
  <Notes>1</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vt:i4>
      </vt:variant>
    </vt:vector>
  </HeadingPairs>
  <TitlesOfParts>
    <vt:vector size="7" baseType="lpstr">
      <vt:lpstr>Aptos</vt:lpstr>
      <vt:lpstr>Arial</vt:lpstr>
      <vt:lpstr>Calibri</vt:lpstr>
      <vt:lpstr>Times New Roman</vt:lpstr>
      <vt:lpstr>Office Theme</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cp:lastModifiedBy>Dell</cp:lastModifiedBy>
  <cp:revision>5</cp:revision>
  <cp:lastPrinted>2026-07-03T19:05:50Z</cp:lastPrinted>
  <dcterms:created xsi:type="dcterms:W3CDTF">2026-06-18T07:22:24Z</dcterms:created>
  <dcterms:modified xsi:type="dcterms:W3CDTF">2026-07-03T19:06:15Z</dcterms:modified>
</cp:coreProperties>
</file>