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71" r:id="rId4"/>
    <p:sldId id="274" r:id="rId5"/>
    <p:sldId id="260" r:id="rId6"/>
    <p:sldId id="261" r:id="rId7"/>
    <p:sldId id="272" r:id="rId8"/>
    <p:sldId id="275" r:id="rId9"/>
    <p:sldId id="279" r:id="rId10"/>
    <p:sldId id="269" r:id="rId11"/>
    <p:sldId id="276" r:id="rId12"/>
    <p:sldId id="273" r:id="rId13"/>
    <p:sldId id="283" r:id="rId14"/>
    <p:sldId id="281" r:id="rId15"/>
    <p:sldId id="284" r:id="rId16"/>
    <p:sldId id="263" r:id="rId17"/>
    <p:sldId id="285" r:id="rId18"/>
    <p:sldId id="25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03" autoAdjust="0"/>
    <p:restoredTop sz="94660"/>
  </p:normalViewPr>
  <p:slideViewPr>
    <p:cSldViewPr>
      <p:cViewPr>
        <p:scale>
          <a:sx n="66" d="100"/>
          <a:sy n="66" d="100"/>
        </p:scale>
        <p:origin x="-1380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4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257977-11AA-4941-9C14-6A230EE85F8B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2CFF75-238B-407E-8DA2-D82EA47750BD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Mock up Samples</a:t>
          </a:r>
          <a:endParaRPr lang="en-US" sz="1100" b="1" dirty="0"/>
        </a:p>
      </dgm:t>
    </dgm:pt>
    <dgm:pt modelId="{7C03DA25-387F-4063-AF81-E9838C4A5CF0}" type="parTrans" cxnId="{19F6EF6E-8D7C-4903-8B74-6CB7A16EAEB3}">
      <dgm:prSet/>
      <dgm:spPr/>
      <dgm:t>
        <a:bodyPr/>
        <a:lstStyle/>
        <a:p>
          <a:endParaRPr lang="en-US"/>
        </a:p>
      </dgm:t>
    </dgm:pt>
    <dgm:pt modelId="{CB67817F-6047-48F7-A085-CF3A9E488E2A}" type="sibTrans" cxnId="{19F6EF6E-8D7C-4903-8B74-6CB7A16EAEB3}">
      <dgm:prSet/>
      <dgm:spPr/>
      <dgm:t>
        <a:bodyPr/>
        <a:lstStyle/>
        <a:p>
          <a:endParaRPr lang="en-US"/>
        </a:p>
      </dgm:t>
    </dgm:pt>
    <dgm:pt modelId="{A94EAD2B-F04E-4F68-81EC-F39750CA597A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Fit Samples</a:t>
          </a:r>
          <a:endParaRPr lang="en-US" sz="1100" b="1" dirty="0"/>
        </a:p>
      </dgm:t>
    </dgm:pt>
    <dgm:pt modelId="{3B8D437D-6A7E-40EE-B09C-6EF574E36740}" type="parTrans" cxnId="{BC472E8A-4D4C-49CB-92CB-9C8DA6641A8B}">
      <dgm:prSet/>
      <dgm:spPr/>
      <dgm:t>
        <a:bodyPr/>
        <a:lstStyle/>
        <a:p>
          <a:endParaRPr lang="en-US"/>
        </a:p>
      </dgm:t>
    </dgm:pt>
    <dgm:pt modelId="{F04024FA-C2A3-461D-9713-8AF37F547415}" type="sibTrans" cxnId="{BC472E8A-4D4C-49CB-92CB-9C8DA6641A8B}">
      <dgm:prSet/>
      <dgm:spPr/>
      <dgm:t>
        <a:bodyPr/>
        <a:lstStyle/>
        <a:p>
          <a:endParaRPr lang="en-US"/>
        </a:p>
      </dgm:t>
    </dgm:pt>
    <dgm:pt modelId="{8EDC5CF9-3FCE-442A-875E-A59974037FFF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Size set samples</a:t>
          </a:r>
          <a:endParaRPr lang="en-US" sz="1100" b="1" dirty="0"/>
        </a:p>
      </dgm:t>
    </dgm:pt>
    <dgm:pt modelId="{A927E785-EAB4-41C4-AF63-298702CF0EB8}" type="parTrans" cxnId="{B5CDA6EB-74A8-46F7-B1D4-792D39FFFFFC}">
      <dgm:prSet/>
      <dgm:spPr/>
      <dgm:t>
        <a:bodyPr/>
        <a:lstStyle/>
        <a:p>
          <a:endParaRPr lang="en-US"/>
        </a:p>
      </dgm:t>
    </dgm:pt>
    <dgm:pt modelId="{7975916A-849F-4D42-9C28-A799F095815E}" type="sibTrans" cxnId="{B5CDA6EB-74A8-46F7-B1D4-792D39FFFFFC}">
      <dgm:prSet/>
      <dgm:spPr/>
      <dgm:t>
        <a:bodyPr/>
        <a:lstStyle/>
        <a:p>
          <a:endParaRPr lang="en-US"/>
        </a:p>
      </dgm:t>
    </dgm:pt>
    <dgm:pt modelId="{14F0A379-7E81-411E-B260-3974E1758FDC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1</a:t>
          </a:r>
          <a:r>
            <a:rPr lang="en-US" sz="1100" b="1" baseline="30000" dirty="0" smtClean="0"/>
            <a:t>st</a:t>
          </a:r>
          <a:r>
            <a:rPr lang="en-US" sz="1400" dirty="0" smtClean="0"/>
            <a:t> </a:t>
          </a:r>
          <a:r>
            <a:rPr lang="en-US" sz="1100" b="1" dirty="0" smtClean="0"/>
            <a:t>Proto sample</a:t>
          </a:r>
          <a:endParaRPr lang="en-US" sz="1100" b="1" dirty="0"/>
        </a:p>
      </dgm:t>
    </dgm:pt>
    <dgm:pt modelId="{E938A075-847F-427E-B3FA-D8A6B6CFDD48}" type="parTrans" cxnId="{FD1EB21B-820C-41DE-801C-09AD9FC14D92}">
      <dgm:prSet/>
      <dgm:spPr/>
      <dgm:t>
        <a:bodyPr/>
        <a:lstStyle/>
        <a:p>
          <a:endParaRPr lang="en-US"/>
        </a:p>
      </dgm:t>
    </dgm:pt>
    <dgm:pt modelId="{3EDF9E2A-65A9-4E62-AD2D-1D13FE3F8C73}" type="sibTrans" cxnId="{FD1EB21B-820C-41DE-801C-09AD9FC14D92}">
      <dgm:prSet/>
      <dgm:spPr/>
      <dgm:t>
        <a:bodyPr/>
        <a:lstStyle/>
        <a:p>
          <a:endParaRPr lang="en-US"/>
        </a:p>
      </dgm:t>
    </dgm:pt>
    <dgm:pt modelId="{C6F6F915-C13C-444F-9B91-4EDFECF1916C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2</a:t>
          </a:r>
          <a:r>
            <a:rPr lang="en-US" sz="1100" b="1" baseline="30000" dirty="0" smtClean="0"/>
            <a:t>nd</a:t>
          </a:r>
          <a:r>
            <a:rPr lang="en-US" sz="1100" b="1" dirty="0" smtClean="0"/>
            <a:t> Proto Sample</a:t>
          </a:r>
          <a:endParaRPr lang="en-US" sz="1100" b="1" dirty="0"/>
        </a:p>
      </dgm:t>
    </dgm:pt>
    <dgm:pt modelId="{FA27BBC5-62EC-4A4B-B469-E4538947E51A}" type="parTrans" cxnId="{15BE0ECF-C9F0-4F46-A13E-C07E097792FF}">
      <dgm:prSet/>
      <dgm:spPr/>
      <dgm:t>
        <a:bodyPr/>
        <a:lstStyle/>
        <a:p>
          <a:endParaRPr lang="en-US"/>
        </a:p>
      </dgm:t>
    </dgm:pt>
    <dgm:pt modelId="{CA4E470F-2C79-4887-B7A6-909AB22C2F1F}" type="sibTrans" cxnId="{15BE0ECF-C9F0-4F46-A13E-C07E097792FF}">
      <dgm:prSet/>
      <dgm:spPr/>
      <dgm:t>
        <a:bodyPr/>
        <a:lstStyle/>
        <a:p>
          <a:endParaRPr lang="en-US"/>
        </a:p>
      </dgm:t>
    </dgm:pt>
    <dgm:pt modelId="{D47AA1A6-7379-4DCF-AA80-4BC1DC27FAF6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100" b="1" dirty="0" smtClean="0"/>
            <a:t>Salesman Samples</a:t>
          </a:r>
          <a:endParaRPr lang="en-US" sz="1100" b="1" dirty="0"/>
        </a:p>
      </dgm:t>
    </dgm:pt>
    <dgm:pt modelId="{452F6E6D-E0F1-41BD-B189-E3BABBE5B889}" type="parTrans" cxnId="{158FEE24-D35F-430A-83B7-4500E73DC7ED}">
      <dgm:prSet/>
      <dgm:spPr/>
      <dgm:t>
        <a:bodyPr/>
        <a:lstStyle/>
        <a:p>
          <a:endParaRPr lang="en-US"/>
        </a:p>
      </dgm:t>
    </dgm:pt>
    <dgm:pt modelId="{295BF8E7-D201-4ACE-96A1-7D85D1CB1CCD}" type="sibTrans" cxnId="{158FEE24-D35F-430A-83B7-4500E73DC7ED}">
      <dgm:prSet/>
      <dgm:spPr/>
      <dgm:t>
        <a:bodyPr/>
        <a:lstStyle/>
        <a:p>
          <a:endParaRPr lang="en-US"/>
        </a:p>
      </dgm:t>
    </dgm:pt>
    <dgm:pt modelId="{1EBEDF41-0067-4536-9B77-AEEF3DE43482}" type="pres">
      <dgm:prSet presAssocID="{6C257977-11AA-4941-9C14-6A230EE85F8B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514321DE-3F14-4AA9-94CE-3CDF3EDAA278}" type="pres">
      <dgm:prSet presAssocID="{6C257977-11AA-4941-9C14-6A230EE85F8B}" presName="Name1" presStyleCnt="0"/>
      <dgm:spPr/>
    </dgm:pt>
    <dgm:pt modelId="{AE916000-F795-4109-80B3-0F47EA7C74E2}" type="pres">
      <dgm:prSet presAssocID="{6C257977-11AA-4941-9C14-6A230EE85F8B}" presName="cycle" presStyleCnt="0"/>
      <dgm:spPr/>
    </dgm:pt>
    <dgm:pt modelId="{20E7E60A-4166-475B-8D56-1FC419578835}" type="pres">
      <dgm:prSet presAssocID="{6C257977-11AA-4941-9C14-6A230EE85F8B}" presName="srcNode" presStyleLbl="node1" presStyleIdx="0" presStyleCnt="6"/>
      <dgm:spPr/>
    </dgm:pt>
    <dgm:pt modelId="{A97BFA43-219A-40FE-B254-A35A868651A4}" type="pres">
      <dgm:prSet presAssocID="{6C257977-11AA-4941-9C14-6A230EE85F8B}" presName="conn" presStyleLbl="parChTrans1D2" presStyleIdx="0" presStyleCnt="1"/>
      <dgm:spPr/>
      <dgm:t>
        <a:bodyPr/>
        <a:lstStyle/>
        <a:p>
          <a:endParaRPr lang="en-US"/>
        </a:p>
      </dgm:t>
    </dgm:pt>
    <dgm:pt modelId="{116AA843-6AF0-4A38-A761-B7AF7ACFBA8D}" type="pres">
      <dgm:prSet presAssocID="{6C257977-11AA-4941-9C14-6A230EE85F8B}" presName="extraNode" presStyleLbl="node1" presStyleIdx="0" presStyleCnt="6"/>
      <dgm:spPr/>
    </dgm:pt>
    <dgm:pt modelId="{9039D8C9-2685-4CC8-B21B-AE3FD8808FAA}" type="pres">
      <dgm:prSet presAssocID="{6C257977-11AA-4941-9C14-6A230EE85F8B}" presName="dstNode" presStyleLbl="node1" presStyleIdx="0" presStyleCnt="6"/>
      <dgm:spPr/>
    </dgm:pt>
    <dgm:pt modelId="{9BB9F4FA-3C7B-4609-AEAE-2581A7F6D1B7}" type="pres">
      <dgm:prSet presAssocID="{602CFF75-238B-407E-8DA2-D82EA47750BD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A19E47-6E9E-4AF7-A5CA-1009C0689DA4}" type="pres">
      <dgm:prSet presAssocID="{602CFF75-238B-407E-8DA2-D82EA47750BD}" presName="accent_1" presStyleCnt="0"/>
      <dgm:spPr/>
    </dgm:pt>
    <dgm:pt modelId="{4EE5692F-AE84-4382-B86F-EE03A071E424}" type="pres">
      <dgm:prSet presAssocID="{602CFF75-238B-407E-8DA2-D82EA47750BD}" presName="accentRepeatNode" presStyleLbl="solidFgAcc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7C60592-81AC-48C3-A156-0257C112C160}" type="pres">
      <dgm:prSet presAssocID="{14F0A379-7E81-411E-B260-3974E1758FDC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625A15-72F9-4D68-858D-2A1F801DA47B}" type="pres">
      <dgm:prSet presAssocID="{14F0A379-7E81-411E-B260-3974E1758FDC}" presName="accent_2" presStyleCnt="0"/>
      <dgm:spPr/>
    </dgm:pt>
    <dgm:pt modelId="{EE3E8D01-62B9-4BF5-91A2-817A2A70977A}" type="pres">
      <dgm:prSet presAssocID="{14F0A379-7E81-411E-B260-3974E1758FDC}" presName="accentRepeatNode" presStyleLbl="solidFgAcc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C1ED77BD-91E0-4165-8A75-628466432821}" type="pres">
      <dgm:prSet presAssocID="{C6F6F915-C13C-444F-9B91-4EDFECF1916C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2AD727-0C7E-4BA4-84BE-DF01B1070D7F}" type="pres">
      <dgm:prSet presAssocID="{C6F6F915-C13C-444F-9B91-4EDFECF1916C}" presName="accent_3" presStyleCnt="0"/>
      <dgm:spPr/>
    </dgm:pt>
    <dgm:pt modelId="{1B68DCAA-645F-49E4-A3E6-B2CF06E37D95}" type="pres">
      <dgm:prSet presAssocID="{C6F6F915-C13C-444F-9B91-4EDFECF1916C}" presName="accentRepeatNode" presStyleLbl="solidFgAcc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0BB3B82-D85E-4937-9CCD-E362051922C8}" type="pres">
      <dgm:prSet presAssocID="{A94EAD2B-F04E-4F68-81EC-F39750CA597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13ED65-862B-4721-9B30-50FDA9B77493}" type="pres">
      <dgm:prSet presAssocID="{A94EAD2B-F04E-4F68-81EC-F39750CA597A}" presName="accent_4" presStyleCnt="0"/>
      <dgm:spPr/>
    </dgm:pt>
    <dgm:pt modelId="{23CE9D1D-4634-4FAD-AF8D-400764829C83}" type="pres">
      <dgm:prSet presAssocID="{A94EAD2B-F04E-4F68-81EC-F39750CA597A}" presName="accentRepeatNode" presStyleLbl="solidFgAcc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B368472A-07FD-4248-A424-CDFCBCD74E1B}" type="pres">
      <dgm:prSet presAssocID="{8EDC5CF9-3FCE-442A-875E-A59974037FFF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89816F-50A6-4557-A55B-33814643E3AC}" type="pres">
      <dgm:prSet presAssocID="{8EDC5CF9-3FCE-442A-875E-A59974037FFF}" presName="accent_5" presStyleCnt="0"/>
      <dgm:spPr/>
    </dgm:pt>
    <dgm:pt modelId="{282F703C-DD4F-4E41-B11F-0407F5987419}" type="pres">
      <dgm:prSet presAssocID="{8EDC5CF9-3FCE-442A-875E-A59974037FFF}" presName="accentRepeatNode" presStyleLbl="solidFgAcc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53B3F533-A8E9-466F-98C0-0648CC3C82E6}" type="pres">
      <dgm:prSet presAssocID="{D47AA1A6-7379-4DCF-AA80-4BC1DC27FAF6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7847FA-8ECD-4AA5-AEEC-FD765DC8A288}" type="pres">
      <dgm:prSet presAssocID="{D47AA1A6-7379-4DCF-AA80-4BC1DC27FAF6}" presName="accent_6" presStyleCnt="0"/>
      <dgm:spPr/>
    </dgm:pt>
    <dgm:pt modelId="{383EE3B1-F98A-4C37-B1D5-EE7B1B481454}" type="pres">
      <dgm:prSet presAssocID="{D47AA1A6-7379-4DCF-AA80-4BC1DC27FAF6}" presName="accentRepeatNode" presStyleLbl="solidFgAcc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FD1EB21B-820C-41DE-801C-09AD9FC14D92}" srcId="{6C257977-11AA-4941-9C14-6A230EE85F8B}" destId="{14F0A379-7E81-411E-B260-3974E1758FDC}" srcOrd="1" destOrd="0" parTransId="{E938A075-847F-427E-B3FA-D8A6B6CFDD48}" sibTransId="{3EDF9E2A-65A9-4E62-AD2D-1D13FE3F8C73}"/>
    <dgm:cxn modelId="{B5CDA6EB-74A8-46F7-B1D4-792D39FFFFFC}" srcId="{6C257977-11AA-4941-9C14-6A230EE85F8B}" destId="{8EDC5CF9-3FCE-442A-875E-A59974037FFF}" srcOrd="4" destOrd="0" parTransId="{A927E785-EAB4-41C4-AF63-298702CF0EB8}" sibTransId="{7975916A-849F-4D42-9C28-A799F095815E}"/>
    <dgm:cxn modelId="{158FEE24-D35F-430A-83B7-4500E73DC7ED}" srcId="{6C257977-11AA-4941-9C14-6A230EE85F8B}" destId="{D47AA1A6-7379-4DCF-AA80-4BC1DC27FAF6}" srcOrd="5" destOrd="0" parTransId="{452F6E6D-E0F1-41BD-B189-E3BABBE5B889}" sibTransId="{295BF8E7-D201-4ACE-96A1-7D85D1CB1CCD}"/>
    <dgm:cxn modelId="{BC825B90-8B2B-4AC2-A787-E41921FF0E55}" type="presOf" srcId="{602CFF75-238B-407E-8DA2-D82EA47750BD}" destId="{9BB9F4FA-3C7B-4609-AEAE-2581A7F6D1B7}" srcOrd="0" destOrd="0" presId="urn:microsoft.com/office/officeart/2008/layout/VerticalCurvedList"/>
    <dgm:cxn modelId="{7256B457-FE5C-4DEA-B7B7-8B3E1134BD79}" type="presOf" srcId="{C6F6F915-C13C-444F-9B91-4EDFECF1916C}" destId="{C1ED77BD-91E0-4165-8A75-628466432821}" srcOrd="0" destOrd="0" presId="urn:microsoft.com/office/officeart/2008/layout/VerticalCurvedList"/>
    <dgm:cxn modelId="{BBBE6EF5-6032-4B99-AAAD-11BA46891EBA}" type="presOf" srcId="{14F0A379-7E81-411E-B260-3974E1758FDC}" destId="{07C60592-81AC-48C3-A156-0257C112C160}" srcOrd="0" destOrd="0" presId="urn:microsoft.com/office/officeart/2008/layout/VerticalCurvedList"/>
    <dgm:cxn modelId="{0CC4E993-0311-475D-AD00-521D371DD449}" type="presOf" srcId="{D47AA1A6-7379-4DCF-AA80-4BC1DC27FAF6}" destId="{53B3F533-A8E9-466F-98C0-0648CC3C82E6}" srcOrd="0" destOrd="0" presId="urn:microsoft.com/office/officeart/2008/layout/VerticalCurvedList"/>
    <dgm:cxn modelId="{19F6EF6E-8D7C-4903-8B74-6CB7A16EAEB3}" srcId="{6C257977-11AA-4941-9C14-6A230EE85F8B}" destId="{602CFF75-238B-407E-8DA2-D82EA47750BD}" srcOrd="0" destOrd="0" parTransId="{7C03DA25-387F-4063-AF81-E9838C4A5CF0}" sibTransId="{CB67817F-6047-48F7-A085-CF3A9E488E2A}"/>
    <dgm:cxn modelId="{BC472E8A-4D4C-49CB-92CB-9C8DA6641A8B}" srcId="{6C257977-11AA-4941-9C14-6A230EE85F8B}" destId="{A94EAD2B-F04E-4F68-81EC-F39750CA597A}" srcOrd="3" destOrd="0" parTransId="{3B8D437D-6A7E-40EE-B09C-6EF574E36740}" sibTransId="{F04024FA-C2A3-461D-9713-8AF37F547415}"/>
    <dgm:cxn modelId="{33351B17-B2B4-4930-B80B-DCD64343B8C0}" type="presOf" srcId="{6C257977-11AA-4941-9C14-6A230EE85F8B}" destId="{1EBEDF41-0067-4536-9B77-AEEF3DE43482}" srcOrd="0" destOrd="0" presId="urn:microsoft.com/office/officeart/2008/layout/VerticalCurvedList"/>
    <dgm:cxn modelId="{0EEF03E5-2195-423D-9BBB-5E987652D2BE}" type="presOf" srcId="{A94EAD2B-F04E-4F68-81EC-F39750CA597A}" destId="{80BB3B82-D85E-4937-9CCD-E362051922C8}" srcOrd="0" destOrd="0" presId="urn:microsoft.com/office/officeart/2008/layout/VerticalCurvedList"/>
    <dgm:cxn modelId="{AA596F90-BBF2-4607-BD82-47CE082E3AE9}" type="presOf" srcId="{CB67817F-6047-48F7-A085-CF3A9E488E2A}" destId="{A97BFA43-219A-40FE-B254-A35A868651A4}" srcOrd="0" destOrd="0" presId="urn:microsoft.com/office/officeart/2008/layout/VerticalCurvedList"/>
    <dgm:cxn modelId="{80422E73-A2D6-4BE8-A5A4-2470CE20B619}" type="presOf" srcId="{8EDC5CF9-3FCE-442A-875E-A59974037FFF}" destId="{B368472A-07FD-4248-A424-CDFCBCD74E1B}" srcOrd="0" destOrd="0" presId="urn:microsoft.com/office/officeart/2008/layout/VerticalCurvedList"/>
    <dgm:cxn modelId="{15BE0ECF-C9F0-4F46-A13E-C07E097792FF}" srcId="{6C257977-11AA-4941-9C14-6A230EE85F8B}" destId="{C6F6F915-C13C-444F-9B91-4EDFECF1916C}" srcOrd="2" destOrd="0" parTransId="{FA27BBC5-62EC-4A4B-B469-E4538947E51A}" sibTransId="{CA4E470F-2C79-4887-B7A6-909AB22C2F1F}"/>
    <dgm:cxn modelId="{D63EC444-DE4B-4E32-A8CE-2FBA8616DB6C}" type="presParOf" srcId="{1EBEDF41-0067-4536-9B77-AEEF3DE43482}" destId="{514321DE-3F14-4AA9-94CE-3CDF3EDAA278}" srcOrd="0" destOrd="0" presId="urn:microsoft.com/office/officeart/2008/layout/VerticalCurvedList"/>
    <dgm:cxn modelId="{3C619FCD-030E-4C20-BDA0-2882DC7E8AED}" type="presParOf" srcId="{514321DE-3F14-4AA9-94CE-3CDF3EDAA278}" destId="{AE916000-F795-4109-80B3-0F47EA7C74E2}" srcOrd="0" destOrd="0" presId="urn:microsoft.com/office/officeart/2008/layout/VerticalCurvedList"/>
    <dgm:cxn modelId="{20529BA5-A592-4EA3-9954-845BF5D9BB8E}" type="presParOf" srcId="{AE916000-F795-4109-80B3-0F47EA7C74E2}" destId="{20E7E60A-4166-475B-8D56-1FC419578835}" srcOrd="0" destOrd="0" presId="urn:microsoft.com/office/officeart/2008/layout/VerticalCurvedList"/>
    <dgm:cxn modelId="{5A775AD2-AB59-4B5E-9F96-7B284B6A9459}" type="presParOf" srcId="{AE916000-F795-4109-80B3-0F47EA7C74E2}" destId="{A97BFA43-219A-40FE-B254-A35A868651A4}" srcOrd="1" destOrd="0" presId="urn:microsoft.com/office/officeart/2008/layout/VerticalCurvedList"/>
    <dgm:cxn modelId="{0179FC06-5A7E-441F-98EC-646E4D5C5303}" type="presParOf" srcId="{AE916000-F795-4109-80B3-0F47EA7C74E2}" destId="{116AA843-6AF0-4A38-A761-B7AF7ACFBA8D}" srcOrd="2" destOrd="0" presId="urn:microsoft.com/office/officeart/2008/layout/VerticalCurvedList"/>
    <dgm:cxn modelId="{D015E806-FF97-4734-AB91-0D05BFB972FD}" type="presParOf" srcId="{AE916000-F795-4109-80B3-0F47EA7C74E2}" destId="{9039D8C9-2685-4CC8-B21B-AE3FD8808FAA}" srcOrd="3" destOrd="0" presId="urn:microsoft.com/office/officeart/2008/layout/VerticalCurvedList"/>
    <dgm:cxn modelId="{116B9AF4-5696-417E-BB4E-0B6682CA9275}" type="presParOf" srcId="{514321DE-3F14-4AA9-94CE-3CDF3EDAA278}" destId="{9BB9F4FA-3C7B-4609-AEAE-2581A7F6D1B7}" srcOrd="1" destOrd="0" presId="urn:microsoft.com/office/officeart/2008/layout/VerticalCurvedList"/>
    <dgm:cxn modelId="{F19FA396-78BA-40D1-A0E4-DC04F10D905A}" type="presParOf" srcId="{514321DE-3F14-4AA9-94CE-3CDF3EDAA278}" destId="{3AA19E47-6E9E-4AF7-A5CA-1009C0689DA4}" srcOrd="2" destOrd="0" presId="urn:microsoft.com/office/officeart/2008/layout/VerticalCurvedList"/>
    <dgm:cxn modelId="{DA27FC8E-E26E-4B03-95DD-DF7587E4951B}" type="presParOf" srcId="{3AA19E47-6E9E-4AF7-A5CA-1009C0689DA4}" destId="{4EE5692F-AE84-4382-B86F-EE03A071E424}" srcOrd="0" destOrd="0" presId="urn:microsoft.com/office/officeart/2008/layout/VerticalCurvedList"/>
    <dgm:cxn modelId="{1D64DBEF-8ACA-4B8D-9DFD-566F3366EFEE}" type="presParOf" srcId="{514321DE-3F14-4AA9-94CE-3CDF3EDAA278}" destId="{07C60592-81AC-48C3-A156-0257C112C160}" srcOrd="3" destOrd="0" presId="urn:microsoft.com/office/officeart/2008/layout/VerticalCurvedList"/>
    <dgm:cxn modelId="{9CC33FF3-567E-4C8F-B1A9-35B9F731E8F6}" type="presParOf" srcId="{514321DE-3F14-4AA9-94CE-3CDF3EDAA278}" destId="{01625A15-72F9-4D68-858D-2A1F801DA47B}" srcOrd="4" destOrd="0" presId="urn:microsoft.com/office/officeart/2008/layout/VerticalCurvedList"/>
    <dgm:cxn modelId="{963CBED3-89E9-4A92-A928-C36DF3E390F2}" type="presParOf" srcId="{01625A15-72F9-4D68-858D-2A1F801DA47B}" destId="{EE3E8D01-62B9-4BF5-91A2-817A2A70977A}" srcOrd="0" destOrd="0" presId="urn:microsoft.com/office/officeart/2008/layout/VerticalCurvedList"/>
    <dgm:cxn modelId="{70E98EA8-C065-46C3-BC09-208D8D8F2A0C}" type="presParOf" srcId="{514321DE-3F14-4AA9-94CE-3CDF3EDAA278}" destId="{C1ED77BD-91E0-4165-8A75-628466432821}" srcOrd="5" destOrd="0" presId="urn:microsoft.com/office/officeart/2008/layout/VerticalCurvedList"/>
    <dgm:cxn modelId="{C5AC3362-82E4-4FB3-9E93-6891B2436DA3}" type="presParOf" srcId="{514321DE-3F14-4AA9-94CE-3CDF3EDAA278}" destId="{7D2AD727-0C7E-4BA4-84BE-DF01B1070D7F}" srcOrd="6" destOrd="0" presId="urn:microsoft.com/office/officeart/2008/layout/VerticalCurvedList"/>
    <dgm:cxn modelId="{ECC6CC9E-FA2E-478C-99D2-A575E2C1B2BE}" type="presParOf" srcId="{7D2AD727-0C7E-4BA4-84BE-DF01B1070D7F}" destId="{1B68DCAA-645F-49E4-A3E6-B2CF06E37D95}" srcOrd="0" destOrd="0" presId="urn:microsoft.com/office/officeart/2008/layout/VerticalCurvedList"/>
    <dgm:cxn modelId="{D2618721-D264-4374-AE56-D062261A669F}" type="presParOf" srcId="{514321DE-3F14-4AA9-94CE-3CDF3EDAA278}" destId="{80BB3B82-D85E-4937-9CCD-E362051922C8}" srcOrd="7" destOrd="0" presId="urn:microsoft.com/office/officeart/2008/layout/VerticalCurvedList"/>
    <dgm:cxn modelId="{E11ADF71-CCBE-4F9E-9A46-4AE7DBE0E6ED}" type="presParOf" srcId="{514321DE-3F14-4AA9-94CE-3CDF3EDAA278}" destId="{DD13ED65-862B-4721-9B30-50FDA9B77493}" srcOrd="8" destOrd="0" presId="urn:microsoft.com/office/officeart/2008/layout/VerticalCurvedList"/>
    <dgm:cxn modelId="{DE05D821-D419-414B-8FC2-F77D63194AD0}" type="presParOf" srcId="{DD13ED65-862B-4721-9B30-50FDA9B77493}" destId="{23CE9D1D-4634-4FAD-AF8D-400764829C83}" srcOrd="0" destOrd="0" presId="urn:microsoft.com/office/officeart/2008/layout/VerticalCurvedList"/>
    <dgm:cxn modelId="{E3662251-DD19-46D5-9853-E856204C24DC}" type="presParOf" srcId="{514321DE-3F14-4AA9-94CE-3CDF3EDAA278}" destId="{B368472A-07FD-4248-A424-CDFCBCD74E1B}" srcOrd="9" destOrd="0" presId="urn:microsoft.com/office/officeart/2008/layout/VerticalCurvedList"/>
    <dgm:cxn modelId="{5CFF36AD-B63E-4508-8ED1-5F6619E5F99C}" type="presParOf" srcId="{514321DE-3F14-4AA9-94CE-3CDF3EDAA278}" destId="{0889816F-50A6-4557-A55B-33814643E3AC}" srcOrd="10" destOrd="0" presId="urn:microsoft.com/office/officeart/2008/layout/VerticalCurvedList"/>
    <dgm:cxn modelId="{396BB950-03E6-4D17-BCAE-34D536BE6571}" type="presParOf" srcId="{0889816F-50A6-4557-A55B-33814643E3AC}" destId="{282F703C-DD4F-4E41-B11F-0407F5987419}" srcOrd="0" destOrd="0" presId="urn:microsoft.com/office/officeart/2008/layout/VerticalCurvedList"/>
    <dgm:cxn modelId="{EA7C9137-70D7-484D-B501-CC57ABCAB1E3}" type="presParOf" srcId="{514321DE-3F14-4AA9-94CE-3CDF3EDAA278}" destId="{53B3F533-A8E9-466F-98C0-0648CC3C82E6}" srcOrd="11" destOrd="0" presId="urn:microsoft.com/office/officeart/2008/layout/VerticalCurvedList"/>
    <dgm:cxn modelId="{EF526C19-73A9-4A80-8288-CE9298A0480D}" type="presParOf" srcId="{514321DE-3F14-4AA9-94CE-3CDF3EDAA278}" destId="{337847FA-8ECD-4AA5-AEEC-FD765DC8A288}" srcOrd="12" destOrd="0" presId="urn:microsoft.com/office/officeart/2008/layout/VerticalCurvedList"/>
    <dgm:cxn modelId="{20C42CDE-FA06-43A7-B2FA-C26569E00997}" type="presParOf" srcId="{337847FA-8ECD-4AA5-AEEC-FD765DC8A288}" destId="{383EE3B1-F98A-4C37-B1D5-EE7B1B48145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257977-11AA-4941-9C14-6A230EE85F8B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4EAD2B-F04E-4F68-81EC-F39750CA597A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400" b="1" dirty="0" smtClean="0"/>
            <a:t>Virtual proto Samples</a:t>
          </a:r>
          <a:endParaRPr lang="en-US" sz="1400" b="1" dirty="0"/>
        </a:p>
      </dgm:t>
    </dgm:pt>
    <dgm:pt modelId="{3B8D437D-6A7E-40EE-B09C-6EF574E36740}" type="parTrans" cxnId="{BC472E8A-4D4C-49CB-92CB-9C8DA6641A8B}">
      <dgm:prSet/>
      <dgm:spPr/>
      <dgm:t>
        <a:bodyPr/>
        <a:lstStyle/>
        <a:p>
          <a:endParaRPr lang="en-US"/>
        </a:p>
      </dgm:t>
    </dgm:pt>
    <dgm:pt modelId="{F04024FA-C2A3-461D-9713-8AF37F547415}" type="sibTrans" cxnId="{BC472E8A-4D4C-49CB-92CB-9C8DA6641A8B}">
      <dgm:prSet/>
      <dgm:spPr/>
      <dgm:t>
        <a:bodyPr/>
        <a:lstStyle/>
        <a:p>
          <a:endParaRPr lang="en-US"/>
        </a:p>
      </dgm:t>
    </dgm:pt>
    <dgm:pt modelId="{8EDC5CF9-3FCE-442A-875E-A59974037FFF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400" b="1" dirty="0" smtClean="0"/>
            <a:t>Virtual fit samples</a:t>
          </a:r>
          <a:endParaRPr lang="en-US" sz="1400" b="1" dirty="0"/>
        </a:p>
      </dgm:t>
    </dgm:pt>
    <dgm:pt modelId="{A927E785-EAB4-41C4-AF63-298702CF0EB8}" type="parTrans" cxnId="{B5CDA6EB-74A8-46F7-B1D4-792D39FFFFFC}">
      <dgm:prSet/>
      <dgm:spPr/>
      <dgm:t>
        <a:bodyPr/>
        <a:lstStyle/>
        <a:p>
          <a:endParaRPr lang="en-US"/>
        </a:p>
      </dgm:t>
    </dgm:pt>
    <dgm:pt modelId="{7975916A-849F-4D42-9C28-A799F095815E}" type="sibTrans" cxnId="{B5CDA6EB-74A8-46F7-B1D4-792D39FFFFFC}">
      <dgm:prSet/>
      <dgm:spPr/>
      <dgm:t>
        <a:bodyPr/>
        <a:lstStyle/>
        <a:p>
          <a:endParaRPr lang="en-US"/>
        </a:p>
      </dgm:t>
    </dgm:pt>
    <dgm:pt modelId="{D47AA1A6-7379-4DCF-AA80-4BC1DC27FAF6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1400" b="1" dirty="0" smtClean="0"/>
            <a:t>Final Sample</a:t>
          </a:r>
          <a:endParaRPr lang="en-US" sz="1400" b="1" dirty="0"/>
        </a:p>
      </dgm:t>
    </dgm:pt>
    <dgm:pt modelId="{452F6E6D-E0F1-41BD-B189-E3BABBE5B889}" type="parTrans" cxnId="{158FEE24-D35F-430A-83B7-4500E73DC7ED}">
      <dgm:prSet/>
      <dgm:spPr/>
      <dgm:t>
        <a:bodyPr/>
        <a:lstStyle/>
        <a:p>
          <a:endParaRPr lang="en-US"/>
        </a:p>
      </dgm:t>
    </dgm:pt>
    <dgm:pt modelId="{295BF8E7-D201-4ACE-96A1-7D85D1CB1CCD}" type="sibTrans" cxnId="{158FEE24-D35F-430A-83B7-4500E73DC7ED}">
      <dgm:prSet/>
      <dgm:spPr/>
      <dgm:t>
        <a:bodyPr/>
        <a:lstStyle/>
        <a:p>
          <a:endParaRPr lang="en-US"/>
        </a:p>
      </dgm:t>
    </dgm:pt>
    <dgm:pt modelId="{1EBEDF41-0067-4536-9B77-AEEF3DE43482}" type="pres">
      <dgm:prSet presAssocID="{6C257977-11AA-4941-9C14-6A230EE85F8B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514321DE-3F14-4AA9-94CE-3CDF3EDAA278}" type="pres">
      <dgm:prSet presAssocID="{6C257977-11AA-4941-9C14-6A230EE85F8B}" presName="Name1" presStyleCnt="0"/>
      <dgm:spPr/>
    </dgm:pt>
    <dgm:pt modelId="{AE916000-F795-4109-80B3-0F47EA7C74E2}" type="pres">
      <dgm:prSet presAssocID="{6C257977-11AA-4941-9C14-6A230EE85F8B}" presName="cycle" presStyleCnt="0"/>
      <dgm:spPr/>
    </dgm:pt>
    <dgm:pt modelId="{20E7E60A-4166-475B-8D56-1FC419578835}" type="pres">
      <dgm:prSet presAssocID="{6C257977-11AA-4941-9C14-6A230EE85F8B}" presName="srcNode" presStyleLbl="node1" presStyleIdx="0" presStyleCnt="3"/>
      <dgm:spPr/>
    </dgm:pt>
    <dgm:pt modelId="{A97BFA43-219A-40FE-B254-A35A868651A4}" type="pres">
      <dgm:prSet presAssocID="{6C257977-11AA-4941-9C14-6A230EE85F8B}" presName="conn" presStyleLbl="parChTrans1D2" presStyleIdx="0" presStyleCnt="1"/>
      <dgm:spPr/>
      <dgm:t>
        <a:bodyPr/>
        <a:lstStyle/>
        <a:p>
          <a:endParaRPr lang="en-US"/>
        </a:p>
      </dgm:t>
    </dgm:pt>
    <dgm:pt modelId="{116AA843-6AF0-4A38-A761-B7AF7ACFBA8D}" type="pres">
      <dgm:prSet presAssocID="{6C257977-11AA-4941-9C14-6A230EE85F8B}" presName="extraNode" presStyleLbl="node1" presStyleIdx="0" presStyleCnt="3"/>
      <dgm:spPr/>
    </dgm:pt>
    <dgm:pt modelId="{9039D8C9-2685-4CC8-B21B-AE3FD8808FAA}" type="pres">
      <dgm:prSet presAssocID="{6C257977-11AA-4941-9C14-6A230EE85F8B}" presName="dstNode" presStyleLbl="node1" presStyleIdx="0" presStyleCnt="3"/>
      <dgm:spPr/>
    </dgm:pt>
    <dgm:pt modelId="{D5B1D536-9812-48F0-B853-114D3DCDF555}" type="pres">
      <dgm:prSet presAssocID="{A94EAD2B-F04E-4F68-81EC-F39750CA597A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1C7F9A-8338-4775-BA14-579B2571EE6B}" type="pres">
      <dgm:prSet presAssocID="{A94EAD2B-F04E-4F68-81EC-F39750CA597A}" presName="accent_1" presStyleCnt="0"/>
      <dgm:spPr/>
    </dgm:pt>
    <dgm:pt modelId="{23CE9D1D-4634-4FAD-AF8D-400764829C83}" type="pres">
      <dgm:prSet presAssocID="{A94EAD2B-F04E-4F68-81EC-F39750CA597A}" presName="accentRepeatNode" presStyleLbl="solidFgAcc1" presStyleIdx="0" presStyleCnt="3"/>
      <dgm:spPr/>
    </dgm:pt>
    <dgm:pt modelId="{40B2A9E3-0B18-4580-ABD7-D59317E16494}" type="pres">
      <dgm:prSet presAssocID="{8EDC5CF9-3FCE-442A-875E-A59974037FFF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091896-83E4-4193-B4EF-37A758FB629C}" type="pres">
      <dgm:prSet presAssocID="{8EDC5CF9-3FCE-442A-875E-A59974037FFF}" presName="accent_2" presStyleCnt="0"/>
      <dgm:spPr/>
    </dgm:pt>
    <dgm:pt modelId="{282F703C-DD4F-4E41-B11F-0407F5987419}" type="pres">
      <dgm:prSet presAssocID="{8EDC5CF9-3FCE-442A-875E-A59974037FFF}" presName="accentRepeatNode" presStyleLbl="solidFgAcc1" presStyleIdx="1" presStyleCnt="3"/>
      <dgm:spPr/>
    </dgm:pt>
    <dgm:pt modelId="{3BCFFE63-A140-4126-9207-F7DC3F2218BB}" type="pres">
      <dgm:prSet presAssocID="{D47AA1A6-7379-4DCF-AA80-4BC1DC27FAF6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BEFA25-8081-43E2-9F16-7CB6844E65CA}" type="pres">
      <dgm:prSet presAssocID="{D47AA1A6-7379-4DCF-AA80-4BC1DC27FAF6}" presName="accent_3" presStyleCnt="0"/>
      <dgm:spPr/>
    </dgm:pt>
    <dgm:pt modelId="{383EE3B1-F98A-4C37-B1D5-EE7B1B481454}" type="pres">
      <dgm:prSet presAssocID="{D47AA1A6-7379-4DCF-AA80-4BC1DC27FAF6}" presName="accentRepeatNode" presStyleLbl="solidFgAcc1" presStyleIdx="2" presStyleCnt="3"/>
      <dgm:spPr/>
    </dgm:pt>
  </dgm:ptLst>
  <dgm:cxnLst>
    <dgm:cxn modelId="{AA7680CB-A1AB-4ECB-9EA1-50913AE2EA47}" type="presOf" srcId="{A94EAD2B-F04E-4F68-81EC-F39750CA597A}" destId="{D5B1D536-9812-48F0-B853-114D3DCDF555}" srcOrd="0" destOrd="0" presId="urn:microsoft.com/office/officeart/2008/layout/VerticalCurvedList"/>
    <dgm:cxn modelId="{B5CDA6EB-74A8-46F7-B1D4-792D39FFFFFC}" srcId="{6C257977-11AA-4941-9C14-6A230EE85F8B}" destId="{8EDC5CF9-3FCE-442A-875E-A59974037FFF}" srcOrd="1" destOrd="0" parTransId="{A927E785-EAB4-41C4-AF63-298702CF0EB8}" sibTransId="{7975916A-849F-4D42-9C28-A799F095815E}"/>
    <dgm:cxn modelId="{158FEE24-D35F-430A-83B7-4500E73DC7ED}" srcId="{6C257977-11AA-4941-9C14-6A230EE85F8B}" destId="{D47AA1A6-7379-4DCF-AA80-4BC1DC27FAF6}" srcOrd="2" destOrd="0" parTransId="{452F6E6D-E0F1-41BD-B189-E3BABBE5B889}" sibTransId="{295BF8E7-D201-4ACE-96A1-7D85D1CB1CCD}"/>
    <dgm:cxn modelId="{F94958D0-6B53-439D-99DB-6BAB86B4B6CE}" type="presOf" srcId="{D47AA1A6-7379-4DCF-AA80-4BC1DC27FAF6}" destId="{3BCFFE63-A140-4126-9207-F7DC3F2218BB}" srcOrd="0" destOrd="0" presId="urn:microsoft.com/office/officeart/2008/layout/VerticalCurvedList"/>
    <dgm:cxn modelId="{511AC482-6A90-43ED-83EF-90C3F071A6CF}" type="presOf" srcId="{8EDC5CF9-3FCE-442A-875E-A59974037FFF}" destId="{40B2A9E3-0B18-4580-ABD7-D59317E16494}" srcOrd="0" destOrd="0" presId="urn:microsoft.com/office/officeart/2008/layout/VerticalCurvedList"/>
    <dgm:cxn modelId="{067FB400-63F3-4BFC-BD31-A2491E9597FA}" type="presOf" srcId="{F04024FA-C2A3-461D-9713-8AF37F547415}" destId="{A97BFA43-219A-40FE-B254-A35A868651A4}" srcOrd="0" destOrd="0" presId="urn:microsoft.com/office/officeart/2008/layout/VerticalCurvedList"/>
    <dgm:cxn modelId="{68390776-3AB6-43D4-B550-E4713B46782D}" type="presOf" srcId="{6C257977-11AA-4941-9C14-6A230EE85F8B}" destId="{1EBEDF41-0067-4536-9B77-AEEF3DE43482}" srcOrd="0" destOrd="0" presId="urn:microsoft.com/office/officeart/2008/layout/VerticalCurvedList"/>
    <dgm:cxn modelId="{BC472E8A-4D4C-49CB-92CB-9C8DA6641A8B}" srcId="{6C257977-11AA-4941-9C14-6A230EE85F8B}" destId="{A94EAD2B-F04E-4F68-81EC-F39750CA597A}" srcOrd="0" destOrd="0" parTransId="{3B8D437D-6A7E-40EE-B09C-6EF574E36740}" sibTransId="{F04024FA-C2A3-461D-9713-8AF37F547415}"/>
    <dgm:cxn modelId="{F8F19185-05F5-4169-89BA-CB5C8C93B39C}" type="presParOf" srcId="{1EBEDF41-0067-4536-9B77-AEEF3DE43482}" destId="{514321DE-3F14-4AA9-94CE-3CDF3EDAA278}" srcOrd="0" destOrd="0" presId="urn:microsoft.com/office/officeart/2008/layout/VerticalCurvedList"/>
    <dgm:cxn modelId="{B02BA12B-38E7-4086-98E6-4153A2D555E0}" type="presParOf" srcId="{514321DE-3F14-4AA9-94CE-3CDF3EDAA278}" destId="{AE916000-F795-4109-80B3-0F47EA7C74E2}" srcOrd="0" destOrd="0" presId="urn:microsoft.com/office/officeart/2008/layout/VerticalCurvedList"/>
    <dgm:cxn modelId="{218E903F-FB23-4EDE-8253-3274C791DD81}" type="presParOf" srcId="{AE916000-F795-4109-80B3-0F47EA7C74E2}" destId="{20E7E60A-4166-475B-8D56-1FC419578835}" srcOrd="0" destOrd="0" presId="urn:microsoft.com/office/officeart/2008/layout/VerticalCurvedList"/>
    <dgm:cxn modelId="{803792E3-9E5B-41D7-8D5D-7AAEE04EB5BD}" type="presParOf" srcId="{AE916000-F795-4109-80B3-0F47EA7C74E2}" destId="{A97BFA43-219A-40FE-B254-A35A868651A4}" srcOrd="1" destOrd="0" presId="urn:microsoft.com/office/officeart/2008/layout/VerticalCurvedList"/>
    <dgm:cxn modelId="{D4B9F820-112A-4ECD-AACA-530CAFC1D6DB}" type="presParOf" srcId="{AE916000-F795-4109-80B3-0F47EA7C74E2}" destId="{116AA843-6AF0-4A38-A761-B7AF7ACFBA8D}" srcOrd="2" destOrd="0" presId="urn:microsoft.com/office/officeart/2008/layout/VerticalCurvedList"/>
    <dgm:cxn modelId="{A1019B8F-F715-4732-9A6D-09E5333086AD}" type="presParOf" srcId="{AE916000-F795-4109-80B3-0F47EA7C74E2}" destId="{9039D8C9-2685-4CC8-B21B-AE3FD8808FAA}" srcOrd="3" destOrd="0" presId="urn:microsoft.com/office/officeart/2008/layout/VerticalCurvedList"/>
    <dgm:cxn modelId="{EC28B67C-4635-4B2E-8DCE-9F959F8C63EC}" type="presParOf" srcId="{514321DE-3F14-4AA9-94CE-3CDF3EDAA278}" destId="{D5B1D536-9812-48F0-B853-114D3DCDF555}" srcOrd="1" destOrd="0" presId="urn:microsoft.com/office/officeart/2008/layout/VerticalCurvedList"/>
    <dgm:cxn modelId="{E4625F53-43C4-4E7E-BD3E-E89D023A8FEE}" type="presParOf" srcId="{514321DE-3F14-4AA9-94CE-3CDF3EDAA278}" destId="{A11C7F9A-8338-4775-BA14-579B2571EE6B}" srcOrd="2" destOrd="0" presId="urn:microsoft.com/office/officeart/2008/layout/VerticalCurvedList"/>
    <dgm:cxn modelId="{9EC8D3EC-1247-42BB-B973-EFA1CF60DC15}" type="presParOf" srcId="{A11C7F9A-8338-4775-BA14-579B2571EE6B}" destId="{23CE9D1D-4634-4FAD-AF8D-400764829C83}" srcOrd="0" destOrd="0" presId="urn:microsoft.com/office/officeart/2008/layout/VerticalCurvedList"/>
    <dgm:cxn modelId="{15DBFF83-BD29-4FE7-95EE-061E2F11CC19}" type="presParOf" srcId="{514321DE-3F14-4AA9-94CE-3CDF3EDAA278}" destId="{40B2A9E3-0B18-4580-ABD7-D59317E16494}" srcOrd="3" destOrd="0" presId="urn:microsoft.com/office/officeart/2008/layout/VerticalCurvedList"/>
    <dgm:cxn modelId="{126BD03E-5BAE-48AE-9922-38EA88287ADA}" type="presParOf" srcId="{514321DE-3F14-4AA9-94CE-3CDF3EDAA278}" destId="{83091896-83E4-4193-B4EF-37A758FB629C}" srcOrd="4" destOrd="0" presId="urn:microsoft.com/office/officeart/2008/layout/VerticalCurvedList"/>
    <dgm:cxn modelId="{B035BC31-0122-4B75-9C2F-8BF2590DB68C}" type="presParOf" srcId="{83091896-83E4-4193-B4EF-37A758FB629C}" destId="{282F703C-DD4F-4E41-B11F-0407F5987419}" srcOrd="0" destOrd="0" presId="urn:microsoft.com/office/officeart/2008/layout/VerticalCurvedList"/>
    <dgm:cxn modelId="{39358962-FB25-42F0-95E4-0F0F91B6BE32}" type="presParOf" srcId="{514321DE-3F14-4AA9-94CE-3CDF3EDAA278}" destId="{3BCFFE63-A140-4126-9207-F7DC3F2218BB}" srcOrd="5" destOrd="0" presId="urn:microsoft.com/office/officeart/2008/layout/VerticalCurvedList"/>
    <dgm:cxn modelId="{13559EDC-87AF-4C7A-A21B-5025D06B1FD5}" type="presParOf" srcId="{514321DE-3F14-4AA9-94CE-3CDF3EDAA278}" destId="{5DBEFA25-8081-43E2-9F16-7CB6844E65CA}" srcOrd="6" destOrd="0" presId="urn:microsoft.com/office/officeart/2008/layout/VerticalCurvedList"/>
    <dgm:cxn modelId="{EB61AA59-3EB9-4FCF-A00F-EB6CC5BC177D}" type="presParOf" srcId="{5DBEFA25-8081-43E2-9F16-7CB6844E65CA}" destId="{383EE3B1-F98A-4C37-B1D5-EE7B1B48145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BFA43-219A-40FE-B254-A35A868651A4}">
      <dsp:nvSpPr>
        <dsp:cNvPr id="0" name=""/>
        <dsp:cNvSpPr/>
      </dsp:nvSpPr>
      <dsp:spPr>
        <a:xfrm>
          <a:off x="-3131384" y="-76767"/>
          <a:ext cx="3734934" cy="3734934"/>
        </a:xfrm>
        <a:prstGeom prst="blockArc">
          <a:avLst>
            <a:gd name="adj1" fmla="val 18900000"/>
            <a:gd name="adj2" fmla="val 2700000"/>
            <a:gd name="adj3" fmla="val 578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B9F4FA-3C7B-4609-AEAE-2581A7F6D1B7}">
      <dsp:nvSpPr>
        <dsp:cNvPr id="0" name=""/>
        <dsp:cNvSpPr/>
      </dsp:nvSpPr>
      <dsp:spPr>
        <a:xfrm>
          <a:off x="226535" y="551150"/>
          <a:ext cx="1955447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Mock up Samples</a:t>
          </a:r>
          <a:endParaRPr lang="en-US" sz="1100" b="1" kern="1200" dirty="0"/>
        </a:p>
      </dsp:txBody>
      <dsp:txXfrm>
        <a:off x="226535" y="551150"/>
        <a:ext cx="1955447" cy="291723"/>
      </dsp:txXfrm>
    </dsp:sp>
    <dsp:sp modelId="{4EE5692F-AE84-4382-B86F-EE03A071E424}">
      <dsp:nvSpPr>
        <dsp:cNvPr id="0" name=""/>
        <dsp:cNvSpPr/>
      </dsp:nvSpPr>
      <dsp:spPr>
        <a:xfrm>
          <a:off x="44207" y="514685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60592-81AC-48C3-A156-0257C112C160}">
      <dsp:nvSpPr>
        <dsp:cNvPr id="0" name=""/>
        <dsp:cNvSpPr/>
      </dsp:nvSpPr>
      <dsp:spPr>
        <a:xfrm>
          <a:off x="466497" y="988680"/>
          <a:ext cx="1715485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1</a:t>
          </a:r>
          <a:r>
            <a:rPr lang="en-US" sz="1100" b="1" kern="1200" baseline="30000" dirty="0" smtClean="0"/>
            <a:t>st</a:t>
          </a:r>
          <a:r>
            <a:rPr lang="en-US" sz="1400" kern="1200" dirty="0" smtClean="0"/>
            <a:t> </a:t>
          </a:r>
          <a:r>
            <a:rPr lang="en-US" sz="1100" b="1" kern="1200" dirty="0" smtClean="0"/>
            <a:t>Proto sample</a:t>
          </a:r>
          <a:endParaRPr lang="en-US" sz="1100" b="1" kern="1200" dirty="0"/>
        </a:p>
      </dsp:txBody>
      <dsp:txXfrm>
        <a:off x="466497" y="988680"/>
        <a:ext cx="1715485" cy="291723"/>
      </dsp:txXfrm>
    </dsp:sp>
    <dsp:sp modelId="{EE3E8D01-62B9-4BF5-91A2-817A2A70977A}">
      <dsp:nvSpPr>
        <dsp:cNvPr id="0" name=""/>
        <dsp:cNvSpPr/>
      </dsp:nvSpPr>
      <dsp:spPr>
        <a:xfrm>
          <a:off x="284170" y="952215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D77BD-91E0-4165-8A75-628466432821}">
      <dsp:nvSpPr>
        <dsp:cNvPr id="0" name=""/>
        <dsp:cNvSpPr/>
      </dsp:nvSpPr>
      <dsp:spPr>
        <a:xfrm>
          <a:off x="576226" y="1426211"/>
          <a:ext cx="1605756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2</a:t>
          </a:r>
          <a:r>
            <a:rPr lang="en-US" sz="1100" b="1" kern="1200" baseline="30000" dirty="0" smtClean="0"/>
            <a:t>nd</a:t>
          </a:r>
          <a:r>
            <a:rPr lang="en-US" sz="1100" b="1" kern="1200" dirty="0" smtClean="0"/>
            <a:t> Proto Sample</a:t>
          </a:r>
          <a:endParaRPr lang="en-US" sz="1100" b="1" kern="1200" dirty="0"/>
        </a:p>
      </dsp:txBody>
      <dsp:txXfrm>
        <a:off x="576226" y="1426211"/>
        <a:ext cx="1605756" cy="291723"/>
      </dsp:txXfrm>
    </dsp:sp>
    <dsp:sp modelId="{1B68DCAA-645F-49E4-A3E6-B2CF06E37D95}">
      <dsp:nvSpPr>
        <dsp:cNvPr id="0" name=""/>
        <dsp:cNvSpPr/>
      </dsp:nvSpPr>
      <dsp:spPr>
        <a:xfrm>
          <a:off x="393899" y="1389745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BB3B82-D85E-4937-9CCD-E362051922C8}">
      <dsp:nvSpPr>
        <dsp:cNvPr id="0" name=""/>
        <dsp:cNvSpPr/>
      </dsp:nvSpPr>
      <dsp:spPr>
        <a:xfrm>
          <a:off x="576226" y="1863464"/>
          <a:ext cx="1605756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Fit Samples</a:t>
          </a:r>
          <a:endParaRPr lang="en-US" sz="1100" b="1" kern="1200" dirty="0"/>
        </a:p>
      </dsp:txBody>
      <dsp:txXfrm>
        <a:off x="576226" y="1863464"/>
        <a:ext cx="1605756" cy="291723"/>
      </dsp:txXfrm>
    </dsp:sp>
    <dsp:sp modelId="{23CE9D1D-4634-4FAD-AF8D-400764829C83}">
      <dsp:nvSpPr>
        <dsp:cNvPr id="0" name=""/>
        <dsp:cNvSpPr/>
      </dsp:nvSpPr>
      <dsp:spPr>
        <a:xfrm>
          <a:off x="393899" y="1826999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8472A-07FD-4248-A424-CDFCBCD74E1B}">
      <dsp:nvSpPr>
        <dsp:cNvPr id="0" name=""/>
        <dsp:cNvSpPr/>
      </dsp:nvSpPr>
      <dsp:spPr>
        <a:xfrm>
          <a:off x="466497" y="2300995"/>
          <a:ext cx="1715485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Size set samples</a:t>
          </a:r>
          <a:endParaRPr lang="en-US" sz="1100" b="1" kern="1200" dirty="0"/>
        </a:p>
      </dsp:txBody>
      <dsp:txXfrm>
        <a:off x="466497" y="2300995"/>
        <a:ext cx="1715485" cy="291723"/>
      </dsp:txXfrm>
    </dsp:sp>
    <dsp:sp modelId="{282F703C-DD4F-4E41-B11F-0407F5987419}">
      <dsp:nvSpPr>
        <dsp:cNvPr id="0" name=""/>
        <dsp:cNvSpPr/>
      </dsp:nvSpPr>
      <dsp:spPr>
        <a:xfrm>
          <a:off x="284170" y="2264529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3F533-A8E9-466F-98C0-0648CC3C82E6}">
      <dsp:nvSpPr>
        <dsp:cNvPr id="0" name=""/>
        <dsp:cNvSpPr/>
      </dsp:nvSpPr>
      <dsp:spPr>
        <a:xfrm>
          <a:off x="226535" y="2738525"/>
          <a:ext cx="1955447" cy="291723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556" tIns="27940" rIns="27940" bIns="2794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/>
            <a:t>Salesman Samples</a:t>
          </a:r>
          <a:endParaRPr lang="en-US" sz="1100" b="1" kern="1200" dirty="0"/>
        </a:p>
      </dsp:txBody>
      <dsp:txXfrm>
        <a:off x="226535" y="2738525"/>
        <a:ext cx="1955447" cy="291723"/>
      </dsp:txXfrm>
    </dsp:sp>
    <dsp:sp modelId="{383EE3B1-F98A-4C37-B1D5-EE7B1B481454}">
      <dsp:nvSpPr>
        <dsp:cNvPr id="0" name=""/>
        <dsp:cNvSpPr/>
      </dsp:nvSpPr>
      <dsp:spPr>
        <a:xfrm>
          <a:off x="44207" y="2702060"/>
          <a:ext cx="364654" cy="364654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BFA43-219A-40FE-B254-A35A868651A4}">
      <dsp:nvSpPr>
        <dsp:cNvPr id="0" name=""/>
        <dsp:cNvSpPr/>
      </dsp:nvSpPr>
      <dsp:spPr>
        <a:xfrm>
          <a:off x="-2757317" y="-425132"/>
          <a:ext cx="3290571" cy="3290571"/>
        </a:xfrm>
        <a:prstGeom prst="blockArc">
          <a:avLst>
            <a:gd name="adj1" fmla="val 18900000"/>
            <a:gd name="adj2" fmla="val 2700000"/>
            <a:gd name="adj3" fmla="val 656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1D536-9812-48F0-B853-114D3DCDF555}">
      <dsp:nvSpPr>
        <dsp:cNvPr id="0" name=""/>
        <dsp:cNvSpPr/>
      </dsp:nvSpPr>
      <dsp:spPr>
        <a:xfrm>
          <a:off x="342848" y="244030"/>
          <a:ext cx="2095483" cy="488061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7399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Virtual proto Samples</a:t>
          </a:r>
          <a:endParaRPr lang="en-US" sz="1400" b="1" kern="1200" dirty="0"/>
        </a:p>
      </dsp:txBody>
      <dsp:txXfrm>
        <a:off x="342848" y="244030"/>
        <a:ext cx="2095483" cy="488061"/>
      </dsp:txXfrm>
    </dsp:sp>
    <dsp:sp modelId="{23CE9D1D-4634-4FAD-AF8D-400764829C83}">
      <dsp:nvSpPr>
        <dsp:cNvPr id="0" name=""/>
        <dsp:cNvSpPr/>
      </dsp:nvSpPr>
      <dsp:spPr>
        <a:xfrm>
          <a:off x="37810" y="183022"/>
          <a:ext cx="610076" cy="610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2A9E3-0B18-4580-ABD7-D59317E16494}">
      <dsp:nvSpPr>
        <dsp:cNvPr id="0" name=""/>
        <dsp:cNvSpPr/>
      </dsp:nvSpPr>
      <dsp:spPr>
        <a:xfrm>
          <a:off x="520258" y="976122"/>
          <a:ext cx="1918073" cy="488061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7399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Virtual fit samples</a:t>
          </a:r>
          <a:endParaRPr lang="en-US" sz="1400" b="1" kern="1200" dirty="0"/>
        </a:p>
      </dsp:txBody>
      <dsp:txXfrm>
        <a:off x="520258" y="976122"/>
        <a:ext cx="1918073" cy="488061"/>
      </dsp:txXfrm>
    </dsp:sp>
    <dsp:sp modelId="{282F703C-DD4F-4E41-B11F-0407F5987419}">
      <dsp:nvSpPr>
        <dsp:cNvPr id="0" name=""/>
        <dsp:cNvSpPr/>
      </dsp:nvSpPr>
      <dsp:spPr>
        <a:xfrm>
          <a:off x="215220" y="915114"/>
          <a:ext cx="610076" cy="610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FFE63-A140-4126-9207-F7DC3F2218BB}">
      <dsp:nvSpPr>
        <dsp:cNvPr id="0" name=""/>
        <dsp:cNvSpPr/>
      </dsp:nvSpPr>
      <dsp:spPr>
        <a:xfrm>
          <a:off x="342848" y="1708214"/>
          <a:ext cx="2095483" cy="488061"/>
        </a:xfrm>
        <a:prstGeom prst="rect">
          <a:avLst/>
        </a:prstGeom>
        <a:solidFill>
          <a:schemeClr val="tx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7399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Final Sample</a:t>
          </a:r>
          <a:endParaRPr lang="en-US" sz="1400" b="1" kern="1200" dirty="0"/>
        </a:p>
      </dsp:txBody>
      <dsp:txXfrm>
        <a:off x="342848" y="1708214"/>
        <a:ext cx="2095483" cy="488061"/>
      </dsp:txXfrm>
    </dsp:sp>
    <dsp:sp modelId="{383EE3B1-F98A-4C37-B1D5-EE7B1B481454}">
      <dsp:nvSpPr>
        <dsp:cNvPr id="0" name=""/>
        <dsp:cNvSpPr/>
      </dsp:nvSpPr>
      <dsp:spPr>
        <a:xfrm>
          <a:off x="37810" y="1647206"/>
          <a:ext cx="610076" cy="610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A0A41-23B0-4ECD-927C-B903EA011E9B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04367A-CF2A-4D2E-A16B-BBDF904FF1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074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04367A-CF2A-4D2E-A16B-BBDF904FF12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451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04367A-CF2A-4D2E-A16B-BBDF904FF12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915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586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947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8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30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920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207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407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24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006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635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402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ECDBE-2350-4354-BE05-6577D5D4C3A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055A7-D921-46D0-A238-C245A528A0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352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8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seemsay?source=post_page-----194a8b52c9fb--------------------------------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medium.com/@seemsay?source=post_page-----194a8b52c9fb--------------------------------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flixstock.com/virtual-sampling-the-future-of-the-fashion-industry/" TargetMode="External"/><Relationship Id="rId7" Type="http://schemas.openxmlformats.org/officeDocument/2006/relationships/hyperlink" Target="https://www.modelry.ai/blog/benefits-of-using-3d-in-the-fashion-industr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fashionnetwork.com/news/Tommy-hilfiger-takes-latest-step-toward-fully-digital-design,1156681.html#fashionweek-milan-philosophy" TargetMode="External"/><Relationship Id="rId5" Type="http://schemas.openxmlformats.org/officeDocument/2006/relationships/hyperlink" Target="https://techpacker.com/blog/manufacturing/12-types-of-garment-samples-you-should-know-about-for-apparel-production/" TargetMode="External"/><Relationship Id="rId4" Type="http://schemas.openxmlformats.org/officeDocument/2006/relationships/hyperlink" Target="https://www.mffashion.com/news/tommy-hilfiger-scommette-sul-design-3d-201911111437355584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seemsay/3d-clothing-technology-is-a-must-have-in-fashion-e-commerce-194a8b52c9fb" TargetMode="External"/><Relationship Id="rId2" Type="http://schemas.openxmlformats.org/officeDocument/2006/relationships/hyperlink" Target="https://medium.com/@seemsay/transition-from-2d-fashion-design-to-3d-clothing-development-bf7df37c3df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-spin-off.com/news/stories/Technology-Tommy-Hilfiger-implements-3D-design-technology-14995" TargetMode="External"/><Relationship Id="rId4" Type="http://schemas.openxmlformats.org/officeDocument/2006/relationships/hyperlink" Target="https://www.universityoffashion.com/blog/3d-revolution-part-3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909"/>
          <a:stretch/>
        </p:blipFill>
        <p:spPr bwMode="auto">
          <a:xfrm>
            <a:off x="4114800" y="0"/>
            <a:ext cx="50292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8255" y="879913"/>
            <a:ext cx="7815145" cy="1470025"/>
          </a:xfrm>
        </p:spPr>
        <p:txBody>
          <a:bodyPr>
            <a:normAutofit/>
          </a:bodyPr>
          <a:lstStyle/>
          <a:p>
            <a:r>
              <a:rPr lang="en-US" b="1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TOMMY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Arial Black" pitchFamily="34" charset="0"/>
              </a:rPr>
              <a:t>HILFIGURE</a:t>
            </a:r>
            <a:br>
              <a:rPr lang="en-US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Arial Black" pitchFamily="34" charset="0"/>
              </a:rPr>
            </a:br>
            <a:r>
              <a:rPr lang="en-US" sz="3600" b="1" dirty="0" smtClean="0">
                <a:ln>
                  <a:solidFill>
                    <a:schemeClr val="bg1"/>
                  </a:solidFill>
                </a:ln>
              </a:rPr>
              <a:t>3D Virtual Sampling</a:t>
            </a:r>
            <a:endParaRPr lang="en-US" sz="36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91000" y="5256311"/>
            <a:ext cx="4724400" cy="1159648"/>
          </a:xfrm>
        </p:spPr>
        <p:txBody>
          <a:bodyPr>
            <a:noAutofit/>
          </a:bodyPr>
          <a:lstStyle/>
          <a:p>
            <a:pPr algn="l"/>
            <a:r>
              <a:rPr lang="en-US" sz="1400" b="1" i="1" dirty="0" smtClean="0">
                <a:solidFill>
                  <a:schemeClr val="tx2">
                    <a:lumMod val="50000"/>
                  </a:schemeClr>
                </a:solidFill>
              </a:rPr>
              <a:t>Module 	           :	Change and Stability Management </a:t>
            </a:r>
          </a:p>
          <a:p>
            <a:pPr algn="l"/>
            <a:r>
              <a:rPr lang="en-US" sz="1400" b="1" i="1" dirty="0" smtClean="0">
                <a:solidFill>
                  <a:schemeClr val="tx2">
                    <a:lumMod val="50000"/>
                  </a:schemeClr>
                </a:solidFill>
              </a:rPr>
              <a:t>Module #	           :	BMMB7000</a:t>
            </a:r>
          </a:p>
          <a:p>
            <a:pPr algn="l"/>
            <a:r>
              <a:rPr lang="en-US" sz="1400" b="1" i="1" dirty="0" smtClean="0">
                <a:solidFill>
                  <a:schemeClr val="tx2">
                    <a:lumMod val="50000"/>
                  </a:schemeClr>
                </a:solidFill>
              </a:rPr>
              <a:t>Student Name       : 	Anushi Fernando </a:t>
            </a:r>
          </a:p>
          <a:p>
            <a:pPr algn="l"/>
            <a:r>
              <a:rPr lang="en-US" sz="1400" b="1" i="1" dirty="0" smtClean="0">
                <a:solidFill>
                  <a:schemeClr val="tx2">
                    <a:lumMod val="50000"/>
                  </a:schemeClr>
                </a:solidFill>
              </a:rPr>
              <a:t>Student # 	          :	2222875</a:t>
            </a:r>
          </a:p>
          <a:p>
            <a:pPr algn="l"/>
            <a:endParaRPr lang="en-US" sz="20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52401" y="6429630"/>
            <a:ext cx="8762999" cy="30777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1400" b="1" i="1" dirty="0" smtClean="0">
                <a:solidFill>
                  <a:schemeClr val="bg1"/>
                </a:solidFill>
              </a:rPr>
              <a:t>Swansea Business School -University of Wales Trinity Saint David</a:t>
            </a:r>
            <a:endParaRPr lang="en-US" sz="1400" b="1" i="1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143000"/>
            <a:ext cx="1066800" cy="813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3079057"/>
            <a:ext cx="3858804" cy="1558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4724400"/>
            <a:ext cx="3858803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862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MBA\Change and Stability Managemnet BMMB7000\Images\textile-wast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954" y="4191000"/>
            <a:ext cx="4051903" cy="24311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Bahnschrift Condensed" pitchFamily="34" charset="0"/>
              </a:rPr>
              <a:t>WHY CHANGE NEEDED</a:t>
            </a: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2400" y="1066800"/>
            <a:ext cx="8864600" cy="5555342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Need of reducing cost and time for development process</a:t>
            </a:r>
          </a:p>
          <a:p>
            <a:pPr lvl="1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Fashion industry has a shorter lead times </a:t>
            </a:r>
          </a:p>
          <a:p>
            <a:pPr marL="0" indent="0">
              <a:buNone/>
            </a:pPr>
            <a:endParaRPr lang="en-US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Need of reducing environmental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Impact of fashion </a:t>
            </a: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industry</a:t>
            </a:r>
          </a:p>
          <a:p>
            <a:pPr lvl="1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The fashion industry wastes over 35% of the raw materials it uses for development</a:t>
            </a: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/>
            <a:endParaRPr lang="en-US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US" sz="2000" dirty="0"/>
              <a:t>Only in the UK, 350,000 </a:t>
            </a:r>
            <a:r>
              <a:rPr lang="en-US" sz="2000" dirty="0" err="1"/>
              <a:t>tonnes</a:t>
            </a:r>
            <a:r>
              <a:rPr lang="en-US" sz="2000" dirty="0"/>
              <a:t> of worn </a:t>
            </a:r>
            <a:r>
              <a:rPr lang="en-US" sz="2000" dirty="0" smtClean="0"/>
              <a:t>clothing (worth </a:t>
            </a:r>
            <a:r>
              <a:rPr lang="en-US" sz="2000" dirty="0"/>
              <a:t>£140 </a:t>
            </a:r>
            <a:r>
              <a:rPr lang="en-US" sz="2000" dirty="0" smtClean="0"/>
              <a:t>million) </a:t>
            </a:r>
            <a:r>
              <a:rPr lang="en-US" sz="2000" dirty="0"/>
              <a:t>are disposed of in landfills each year.</a:t>
            </a:r>
            <a:r>
              <a:rPr lang="en-US" sz="1400" dirty="0" smtClean="0"/>
              <a:t>(</a:t>
            </a:r>
            <a:r>
              <a:rPr lang="en-US" sz="1400" dirty="0" err="1" smtClean="0"/>
              <a:t>Papahristou</a:t>
            </a:r>
            <a:r>
              <a:rPr lang="en-US" sz="1400" dirty="0" smtClean="0"/>
              <a:t> </a:t>
            </a:r>
            <a:r>
              <a:rPr lang="en-US" sz="1400" dirty="0"/>
              <a:t>and </a:t>
            </a:r>
            <a:r>
              <a:rPr lang="en-US" sz="1400" dirty="0" err="1"/>
              <a:t>Bilalis</a:t>
            </a:r>
            <a:r>
              <a:rPr lang="en-US" sz="1400" dirty="0" smtClean="0"/>
              <a:t>, 2017, pp207 -2014) </a:t>
            </a:r>
            <a:endParaRPr lang="en-US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US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Turning to a sustainable path </a:t>
            </a:r>
            <a:r>
              <a:rPr lang="en-US" sz="1400" dirty="0"/>
              <a:t>(</a:t>
            </a:r>
            <a:r>
              <a:rPr lang="en-US" sz="1400" dirty="0" err="1"/>
              <a:t>Papachristou</a:t>
            </a:r>
            <a:r>
              <a:rPr lang="en-US" sz="1400" dirty="0"/>
              <a:t> and </a:t>
            </a:r>
            <a:r>
              <a:rPr lang="en-US" sz="1400" dirty="0" err="1"/>
              <a:t>Bilalis</a:t>
            </a:r>
            <a:r>
              <a:rPr lang="en-US" sz="1400" dirty="0"/>
              <a:t>, 2015, pp.32-39</a:t>
            </a:r>
            <a:r>
              <a:rPr lang="en-US" sz="1400" dirty="0" smtClean="0"/>
              <a:t>)</a:t>
            </a:r>
            <a:endParaRPr lang="en-US" sz="1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/>
            <a:r>
              <a:rPr lang="en-US" sz="1800" dirty="0" smtClean="0">
                <a:latin typeface="Calibri" panose="020F0502020204030204" pitchFamily="34" charset="0"/>
                <a:cs typeface="Calibri" panose="020F0502020204030204" pitchFamily="34" charset="0"/>
              </a:rPr>
              <a:t>Reduce number of samples by using 3D technology</a:t>
            </a:r>
          </a:p>
          <a:p>
            <a:pPr lvl="2"/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Digital marketing for customers with </a:t>
            </a:r>
            <a:r>
              <a:rPr lang="en-US" sz="1800" dirty="0" smtClean="0">
                <a:latin typeface="Calibri" panose="020F0502020204030204" pitchFamily="34" charset="0"/>
                <a:cs typeface="Calibri" panose="020F0502020204030204" pitchFamily="34" charset="0"/>
              </a:rPr>
              <a:t>prototypes</a:t>
            </a:r>
          </a:p>
          <a:p>
            <a:pPr lvl="2"/>
            <a:r>
              <a:rPr lang="en-US" sz="18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 of recycle materials</a:t>
            </a:r>
          </a:p>
          <a:p>
            <a:pPr lvl="2"/>
            <a:r>
              <a:rPr lang="en-US" sz="1800" dirty="0" smtClean="0">
                <a:latin typeface="Calibri" panose="020F0502020204030204" pitchFamily="34" charset="0"/>
                <a:cs typeface="Calibri" panose="020F0502020204030204" pitchFamily="34" charset="0"/>
              </a:rPr>
              <a:t>Long term usable garments</a:t>
            </a:r>
          </a:p>
          <a:p>
            <a:pPr marL="914400" lvl="2" indent="0">
              <a:buNone/>
            </a:pPr>
            <a:endParaRPr lang="en-US" sz="2000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buNone/>
            </a:pPr>
            <a:endParaRPr lang="en-US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82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57200"/>
            <a:ext cx="8915400" cy="639762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Bahnschrift Condensed" pitchFamily="34" charset="0"/>
              </a:rPr>
              <a:t>TRADITIONAL </a:t>
            </a:r>
            <a:r>
              <a:rPr lang="en-US" sz="4000" b="1" dirty="0" smtClean="0">
                <a:latin typeface="Bahnschrift Condensed" pitchFamily="34" charset="0"/>
              </a:rPr>
              <a:t>SAMPLE DEVELOPMENT</a:t>
            </a:r>
            <a:endParaRPr lang="en-US" sz="4000" b="1" dirty="0">
              <a:latin typeface="Bahnschrift Condensed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168" y="1905000"/>
            <a:ext cx="2290032" cy="279340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189" y="2228744"/>
            <a:ext cx="1954275" cy="2145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904999"/>
            <a:ext cx="1984022" cy="2793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2437264"/>
              </p:ext>
            </p:extLst>
          </p:nvPr>
        </p:nvGraphicFramePr>
        <p:xfrm>
          <a:off x="4818489" y="1447800"/>
          <a:ext cx="2216747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5" name="Right Arrow 34"/>
          <p:cNvSpPr/>
          <p:nvPr/>
        </p:nvSpPr>
        <p:spPr>
          <a:xfrm>
            <a:off x="100421" y="4876800"/>
            <a:ext cx="2014282" cy="766872"/>
          </a:xfrm>
          <a:prstGeom prst="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400" b="1" dirty="0" smtClean="0">
                <a:solidFill>
                  <a:schemeClr val="bg1"/>
                </a:solidFill>
              </a:rPr>
              <a:t>Designing </a:t>
            </a:r>
            <a:r>
              <a:rPr lang="en-US" sz="1400" b="1" dirty="0">
                <a:solidFill>
                  <a:schemeClr val="bg1"/>
                </a:solidFill>
              </a:rPr>
              <a:t>/ Sketching</a:t>
            </a:r>
          </a:p>
          <a:p>
            <a:pPr algn="ctr">
              <a:lnSpc>
                <a:spcPct val="150000"/>
              </a:lnSpc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37" name="Right Arrow 36"/>
          <p:cNvSpPr/>
          <p:nvPr/>
        </p:nvSpPr>
        <p:spPr>
          <a:xfrm>
            <a:off x="3789789" y="4876800"/>
            <a:ext cx="2057400" cy="766872"/>
          </a:xfrm>
          <a:prstGeom prst="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400" b="1" dirty="0" smtClean="0">
                <a:solidFill>
                  <a:schemeClr val="bg1"/>
                </a:solidFill>
              </a:rPr>
              <a:t>Sample  construction</a:t>
            </a:r>
          </a:p>
        </p:txBody>
      </p:sp>
      <p:sp>
        <p:nvSpPr>
          <p:cNvPr id="38" name="Right Arrow 37"/>
          <p:cNvSpPr/>
          <p:nvPr/>
        </p:nvSpPr>
        <p:spPr>
          <a:xfrm>
            <a:off x="7162800" y="4876800"/>
            <a:ext cx="1984022" cy="766872"/>
          </a:xfrm>
          <a:prstGeom prst="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400" b="1" dirty="0" err="1" smtClean="0">
                <a:solidFill>
                  <a:schemeClr val="bg1"/>
                </a:solidFill>
              </a:rPr>
              <a:t>Photoshoot</a:t>
            </a:r>
            <a:endParaRPr lang="en-US" sz="1400" b="1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endParaRPr lang="en-US" sz="1400" dirty="0"/>
          </a:p>
        </p:txBody>
      </p:sp>
      <p:sp>
        <p:nvSpPr>
          <p:cNvPr id="40" name="Rectangle 39"/>
          <p:cNvSpPr/>
          <p:nvPr/>
        </p:nvSpPr>
        <p:spPr>
          <a:xfrm>
            <a:off x="2448531" y="6216020"/>
            <a:ext cx="667732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400" dirty="0" err="1"/>
              <a:t>Arunava</a:t>
            </a:r>
            <a:r>
              <a:rPr lang="en-US" sz="1400" dirty="0"/>
              <a:t> </a:t>
            </a:r>
            <a:r>
              <a:rPr lang="en-US" sz="1400" dirty="0" err="1"/>
              <a:t>Acharjee</a:t>
            </a:r>
            <a:r>
              <a:rPr lang="en-US" sz="1400" dirty="0"/>
              <a:t> (2021) describes Virtual Sampling – The Future of the Fashion </a:t>
            </a:r>
            <a:r>
              <a:rPr lang="en-US" sz="1400" dirty="0" smtClean="0"/>
              <a:t>Industry.</a:t>
            </a:r>
            <a:endParaRPr lang="en-US" sz="1400" dirty="0"/>
          </a:p>
        </p:txBody>
      </p:sp>
      <p:sp>
        <p:nvSpPr>
          <p:cNvPr id="41" name="TextBox 40"/>
          <p:cNvSpPr txBox="1"/>
          <p:nvPr/>
        </p:nvSpPr>
        <p:spPr>
          <a:xfrm>
            <a:off x="929270" y="6523797"/>
            <a:ext cx="81965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err="1" smtClean="0"/>
              <a:t>Sayam</a:t>
            </a:r>
            <a:r>
              <a:rPr lang="en-US" sz="1400" dirty="0" smtClean="0"/>
              <a:t> </a:t>
            </a:r>
            <a:r>
              <a:rPr lang="en-US" sz="1400" dirty="0" err="1" smtClean="0"/>
              <a:t>Kochar</a:t>
            </a:r>
            <a:r>
              <a:rPr lang="en-US" sz="1400" dirty="0" smtClean="0"/>
              <a:t>(2021</a:t>
            </a:r>
            <a:r>
              <a:rPr lang="en-US" sz="1400" dirty="0"/>
              <a:t>) </a:t>
            </a:r>
            <a:r>
              <a:rPr lang="en-US" sz="1400" dirty="0" smtClean="0"/>
              <a:t>describes 12 </a:t>
            </a:r>
            <a:r>
              <a:rPr lang="en-US" sz="1400" dirty="0"/>
              <a:t>Types of Garment Samples You Should Know About for Apparel Production</a:t>
            </a:r>
          </a:p>
        </p:txBody>
      </p:sp>
    </p:spTree>
    <p:extLst>
      <p:ext uri="{BB962C8B-B14F-4D97-AF65-F5344CB8AC3E}">
        <p14:creationId xmlns:p14="http://schemas.microsoft.com/office/powerpoint/2010/main" val="737458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dirty="0">
                <a:latin typeface="Bahnschrift Condensed" pitchFamily="34" charset="0"/>
              </a:rPr>
              <a:t>A TRADITIONAL SAMPLE SHOWROOM</a:t>
            </a:r>
            <a:br>
              <a:rPr lang="en-US" sz="4000" b="1" dirty="0">
                <a:latin typeface="Bahnschrift Condensed" pitchFamily="34" charset="0"/>
              </a:rPr>
            </a:br>
            <a:endParaRPr lang="en-US" sz="4000" b="1" dirty="0">
              <a:latin typeface="Bahnschrift Condensed" pitchFamily="34" charset="0"/>
            </a:endParaRPr>
          </a:p>
        </p:txBody>
      </p:sp>
      <p:pic>
        <p:nvPicPr>
          <p:cNvPr id="1026" name="Picture 2" descr="D:\MBA\Change and Stability Managemnet BMMB7000\Images\IMG_01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371600"/>
            <a:ext cx="7848600" cy="475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0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329362"/>
            <a:ext cx="8839200" cy="530003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300" dirty="0" smtClean="0">
                <a:latin typeface="Calibri" panose="020F0502020204030204" pitchFamily="34" charset="0"/>
                <a:cs typeface="Calibri" panose="020F0502020204030204" pitchFamily="34" charset="0"/>
              </a:rPr>
              <a:t>ne 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of the </a:t>
            </a:r>
            <a:r>
              <a:rPr lang="en-US" sz="2300" dirty="0" smtClean="0">
                <a:latin typeface="Calibri" panose="020F0502020204030204" pitchFamily="34" charset="0"/>
                <a:cs typeface="Calibri" panose="020F0502020204030204" pitchFamily="34" charset="0"/>
              </a:rPr>
              <a:t>well-known 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luxury lifestyle brands in the world since 1985 </a:t>
            </a:r>
          </a:p>
          <a:p>
            <a:pPr algn="just"/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USD 9.3B global retail sales in 2021</a:t>
            </a:r>
          </a:p>
          <a:p>
            <a:pPr algn="just"/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More than 2000 retail stores across the globe</a:t>
            </a:r>
          </a:p>
          <a:p>
            <a:pPr algn="just"/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46 stores in the UK and 85% among them in England</a:t>
            </a:r>
          </a:p>
          <a:p>
            <a:pPr algn="just"/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2300" dirty="0" smtClean="0">
                <a:latin typeface="Calibri" panose="020F0502020204030204" pitchFamily="34" charset="0"/>
                <a:cs typeface="Calibri" panose="020F0502020204030204" pitchFamily="34" charset="0"/>
              </a:rPr>
              <a:t>Popular among retailers in 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TOMMY HILFIGURE and TOMMY </a:t>
            </a:r>
            <a:r>
              <a:rPr lang="en-US" sz="2300" dirty="0" smtClean="0">
                <a:latin typeface="Calibri" panose="020F0502020204030204" pitchFamily="34" charset="0"/>
                <a:cs typeface="Calibri" panose="020F0502020204030204" pitchFamily="34" charset="0"/>
              </a:rPr>
              <a:t>JEANS labels</a:t>
            </a:r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Products range - sportswear, denim, accessories, and footwear for men’s, women’s and kids’</a:t>
            </a:r>
          </a:p>
          <a:p>
            <a:pPr marL="0" indent="0" algn="just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US" dirty="0" smtClean="0"/>
          </a:p>
          <a:p>
            <a:pPr algn="just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7" r="9833" b="4511"/>
          <a:stretch/>
        </p:blipFill>
        <p:spPr>
          <a:xfrm>
            <a:off x="304800" y="388233"/>
            <a:ext cx="1239982" cy="94112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52600" y="489466"/>
            <a:ext cx="586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latin typeface="Bahnschrift SemiBold Condensed" pitchFamily="34" charset="0"/>
              </a:rPr>
              <a:t>TOMMY HILFIGURE EUROPE</a:t>
            </a:r>
            <a:endParaRPr lang="en-US" sz="3600" b="1" dirty="0">
              <a:latin typeface="Bahnschrift SemiBold Condense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63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88" t="6959"/>
          <a:stretch/>
        </p:blipFill>
        <p:spPr bwMode="auto">
          <a:xfrm>
            <a:off x="152400" y="1260763"/>
            <a:ext cx="4495800" cy="5278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58200" cy="1143000"/>
          </a:xfrm>
        </p:spPr>
        <p:txBody>
          <a:bodyPr>
            <a:noAutofit/>
          </a:bodyPr>
          <a:lstStyle/>
          <a:p>
            <a:pPr algn="r"/>
            <a:r>
              <a:rPr lang="en-US" sz="4000" b="1" dirty="0" smtClean="0">
                <a:latin typeface="Bahnschrift Condensed" pitchFamily="34" charset="0"/>
              </a:rPr>
              <a:t>TOMMY HILFIGURE’S RADICAL CHANGE IN IT’S SAMPLE DEVELOPMENT PROCESS</a:t>
            </a: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1447800"/>
            <a:ext cx="4800600" cy="4953000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Tommy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Hilfiger 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introduced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3D design technology to all of its design teams. </a:t>
            </a:r>
            <a:r>
              <a:rPr lang="en-US" sz="2500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2500" dirty="0" err="1" smtClean="0"/>
              <a:t>Tafreschi</a:t>
            </a:r>
            <a:r>
              <a:rPr lang="en-US" sz="2500" dirty="0" smtClean="0"/>
              <a:t>, 2019</a:t>
            </a:r>
            <a:r>
              <a:rPr lang="en-US" sz="2500" dirty="0"/>
              <a:t>) </a:t>
            </a:r>
            <a:endParaRPr lang="en-US" sz="25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This project initiated in 2017 in Tommy Europe headquarters in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Amsterdam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2500" dirty="0" err="1"/>
              <a:t>Tafreschi</a:t>
            </a:r>
            <a:r>
              <a:rPr lang="en-US" sz="2500" dirty="0"/>
              <a:t>, 2019)</a:t>
            </a:r>
            <a:endParaRPr lang="en-US" sz="25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‘STITCH’ software digitalized the entire development process for the company.</a:t>
            </a:r>
            <a:r>
              <a:rPr lang="en-US" dirty="0"/>
              <a:t> </a:t>
            </a:r>
            <a:r>
              <a:rPr lang="en-US" sz="2500" dirty="0"/>
              <a:t>(</a:t>
            </a:r>
            <a:r>
              <a:rPr lang="en-US" sz="2500" dirty="0" err="1"/>
              <a:t>Bergeretti</a:t>
            </a:r>
            <a:r>
              <a:rPr lang="en-US" sz="2500" dirty="0"/>
              <a:t>, 2019, </a:t>
            </a:r>
            <a:r>
              <a:rPr lang="en-US" sz="2500" dirty="0" smtClean="0"/>
              <a:t>P.4)</a:t>
            </a:r>
            <a:endParaRPr lang="en-US" sz="25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It packaged with powerful design tools, computerized fabric collection, </a:t>
            </a:r>
            <a:r>
              <a:rPr lang="en-US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colour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shades, prints, various design output methods.</a:t>
            </a:r>
            <a:r>
              <a:rPr lang="en-US" dirty="0"/>
              <a:t> </a:t>
            </a:r>
            <a:r>
              <a:rPr lang="en-US" sz="2500" dirty="0"/>
              <a:t>(</a:t>
            </a:r>
            <a:r>
              <a:rPr lang="en-US" sz="2500" dirty="0" err="1"/>
              <a:t>Bergeretti</a:t>
            </a:r>
            <a:r>
              <a:rPr lang="en-US" sz="2500" dirty="0"/>
              <a:t>, 2019, </a:t>
            </a:r>
            <a:r>
              <a:rPr lang="en-US" sz="2500" dirty="0" smtClean="0"/>
              <a:t>P.4)</a:t>
            </a:r>
            <a:endParaRPr lang="en-US" sz="25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US" sz="33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capsule collection for season</a:t>
            </a:r>
            <a:r>
              <a:rPr lang="en-US" sz="3300" dirty="0">
                <a:latin typeface="Calibri" panose="020F0502020204030204" pitchFamily="34" charset="0"/>
                <a:cs typeface="Calibri" panose="020F0502020204030204" pitchFamily="34" charset="0"/>
              </a:rPr>
              <a:t>: Spring / Summer 2022 was </a:t>
            </a:r>
            <a:r>
              <a:rPr lang="en-US" sz="33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3300" dirty="0">
                <a:latin typeface="Calibri" panose="020F0502020204030204" pitchFamily="34" charset="0"/>
                <a:cs typeface="Calibri" panose="020F0502020204030204" pitchFamily="34" charset="0"/>
              </a:rPr>
              <a:t>Tommy’s first digitalized collection in the market</a:t>
            </a:r>
            <a:r>
              <a:rPr lang="en-US" sz="3300" dirty="0" smtClean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2500" dirty="0" smtClean="0"/>
              <a:t>(</a:t>
            </a:r>
            <a:r>
              <a:rPr lang="en-US" sz="2500" dirty="0" err="1" smtClean="0"/>
              <a:t>Bergeretti</a:t>
            </a:r>
            <a:r>
              <a:rPr lang="en-US" sz="2500" dirty="0" smtClean="0"/>
              <a:t>, 2019, P.4)</a:t>
            </a:r>
            <a:endParaRPr lang="en-US" sz="25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70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523999"/>
            <a:ext cx="3200400" cy="3109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960800"/>
              </p:ext>
            </p:extLst>
          </p:nvPr>
        </p:nvGraphicFramePr>
        <p:xfrm>
          <a:off x="3269343" y="1858688"/>
          <a:ext cx="2467874" cy="2440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1" y="1752599"/>
            <a:ext cx="2469454" cy="2790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639762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latin typeface="Bahnschrift Condensed" pitchFamily="34" charset="0"/>
              </a:rPr>
              <a:t>3D VIRTUAL SAMPLE DEVELOPMENT</a:t>
            </a: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14" name="Right Arrow 13"/>
          <p:cNvSpPr/>
          <p:nvPr/>
        </p:nvSpPr>
        <p:spPr>
          <a:xfrm>
            <a:off x="352793" y="4633685"/>
            <a:ext cx="2014282" cy="766872"/>
          </a:xfrm>
          <a:prstGeom prst="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400" b="1" dirty="0" smtClean="0">
                <a:solidFill>
                  <a:schemeClr val="bg1"/>
                </a:solidFill>
              </a:rPr>
              <a:t>Virtual Sampling</a:t>
            </a:r>
            <a:endParaRPr lang="en-US" sz="1400" b="1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5" name="Right Arrow 14"/>
          <p:cNvSpPr/>
          <p:nvPr/>
        </p:nvSpPr>
        <p:spPr>
          <a:xfrm>
            <a:off x="6855973" y="4542969"/>
            <a:ext cx="2014282" cy="903516"/>
          </a:xfrm>
          <a:prstGeom prst="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US" sz="1400" dirty="0" smtClean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1400" b="1" dirty="0" smtClean="0">
                <a:solidFill>
                  <a:schemeClr val="bg1"/>
                </a:solidFill>
              </a:rPr>
              <a:t>Virtual </a:t>
            </a:r>
            <a:r>
              <a:rPr lang="en-US" sz="1400" b="1" dirty="0" err="1" smtClean="0">
                <a:solidFill>
                  <a:schemeClr val="bg1"/>
                </a:solidFill>
              </a:rPr>
              <a:t>Photosoot</a:t>
            </a:r>
            <a:endParaRPr lang="en-US" sz="1400" b="1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367075" y="6213416"/>
            <a:ext cx="675479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/>
              <a:t>Arunava</a:t>
            </a:r>
            <a:r>
              <a:rPr lang="en-US" sz="1400" dirty="0"/>
              <a:t> </a:t>
            </a:r>
            <a:r>
              <a:rPr lang="en-US" sz="1400" dirty="0" err="1"/>
              <a:t>Acharjee</a:t>
            </a:r>
            <a:r>
              <a:rPr lang="en-US" sz="1400" dirty="0"/>
              <a:t> (2021) describes Virtual Sampling – The Future of the Fashion </a:t>
            </a:r>
            <a:r>
              <a:rPr lang="en-US" sz="1400" dirty="0" smtClean="0"/>
              <a:t>Industry.</a:t>
            </a:r>
            <a:endParaRPr lang="en-US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947413" y="6521193"/>
            <a:ext cx="81965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Sayam</a:t>
            </a:r>
            <a:r>
              <a:rPr lang="en-US" sz="1400" dirty="0" smtClean="0"/>
              <a:t> </a:t>
            </a:r>
            <a:r>
              <a:rPr lang="en-US" sz="1400" dirty="0" err="1" smtClean="0"/>
              <a:t>Kochar</a:t>
            </a:r>
            <a:r>
              <a:rPr lang="en-US" sz="1400" dirty="0" smtClean="0"/>
              <a:t>(2021</a:t>
            </a:r>
            <a:r>
              <a:rPr lang="en-US" sz="1400" dirty="0"/>
              <a:t>) </a:t>
            </a:r>
            <a:r>
              <a:rPr lang="en-US" sz="1400" dirty="0" smtClean="0"/>
              <a:t>describes 12 </a:t>
            </a:r>
            <a:r>
              <a:rPr lang="en-US" sz="1400" dirty="0"/>
              <a:t>Types of Garment Samples You Should Know About for Apparel Production</a:t>
            </a:r>
          </a:p>
        </p:txBody>
      </p:sp>
    </p:spTree>
    <p:extLst>
      <p:ext uri="{BB962C8B-B14F-4D97-AF65-F5344CB8AC3E}">
        <p14:creationId xmlns:p14="http://schemas.microsoft.com/office/powerpoint/2010/main" val="1478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Bahnschrift Condensed" pitchFamily="34" charset="0"/>
              </a:rPr>
              <a:t>A DIGITAL SAMPLE SHOWROOM</a:t>
            </a:r>
          </a:p>
        </p:txBody>
      </p:sp>
      <p:pic>
        <p:nvPicPr>
          <p:cNvPr id="2050" name="Picture 2" descr="D:\MBA\Change and Stability Managemnet BMMB7000\Images\image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1"/>
            <a:ext cx="830580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65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304800"/>
            <a:ext cx="3962399" cy="6400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Internal</a:t>
            </a:r>
            <a:endParaRPr lang="en-US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43" y="1141453"/>
            <a:ext cx="1600200" cy="1600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972" y="304800"/>
            <a:ext cx="1952625" cy="16859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1" y="3060019"/>
            <a:ext cx="1848231" cy="170497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659" y="4768623"/>
            <a:ext cx="1952625" cy="170497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572000" y="304800"/>
            <a:ext cx="4314824" cy="6400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2400" dirty="0" smtClean="0"/>
              <a:t>External</a:t>
            </a:r>
            <a:endParaRPr lang="en-US" sz="2400" dirty="0"/>
          </a:p>
        </p:txBody>
      </p:sp>
      <p:sp>
        <p:nvSpPr>
          <p:cNvPr id="5" name="Flowchart: Connector 4"/>
          <p:cNvSpPr/>
          <p:nvPr/>
        </p:nvSpPr>
        <p:spPr>
          <a:xfrm>
            <a:off x="2652712" y="2603696"/>
            <a:ext cx="3429000" cy="1828800"/>
          </a:xfrm>
          <a:prstGeom prst="flowChartConnector">
            <a:avLst/>
          </a:prstGeom>
          <a:solidFill>
            <a:schemeClr val="tx2">
              <a:lumMod val="75000"/>
            </a:schemeClr>
          </a:solidFill>
          <a:ln w="31750" cmpd="dbl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</a:rPr>
              <a:t>STAKEHOLDERS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382" y="482032"/>
            <a:ext cx="1626621" cy="162662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324" y="2108653"/>
            <a:ext cx="1758076" cy="16056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259" y="4038600"/>
            <a:ext cx="1691142" cy="175286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4937" y="4592740"/>
            <a:ext cx="1021443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Designers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399910" y="6165821"/>
            <a:ext cx="1252801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Fit Modelers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87135" y="2603696"/>
            <a:ext cx="1021443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Managers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870970" y="1954764"/>
            <a:ext cx="1021443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Suppliers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131958" y="3604729"/>
            <a:ext cx="1021443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Customers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62259" y="5675026"/>
            <a:ext cx="2224541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Sample construction team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921972" y="1936888"/>
            <a:ext cx="2240890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bg1"/>
                </a:solidFill>
              </a:rPr>
              <a:t>Quality and technical staff</a:t>
            </a:r>
            <a:endParaRPr lang="en-US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84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52400"/>
            <a:ext cx="8229600" cy="715962"/>
          </a:xfrm>
        </p:spPr>
        <p:txBody>
          <a:bodyPr>
            <a:noAutofit/>
          </a:bodyPr>
          <a:lstStyle/>
          <a:p>
            <a:pPr algn="l"/>
            <a:r>
              <a:rPr lang="en-US" sz="4000" b="1" dirty="0" smtClean="0">
                <a:latin typeface="Bahnschrift Condensed" pitchFamily="34" charset="0"/>
              </a:rPr>
              <a:t/>
            </a:r>
            <a:br>
              <a:rPr lang="en-US" sz="4000" b="1" dirty="0" smtClean="0">
                <a:latin typeface="Bahnschrift Condensed" pitchFamily="34" charset="0"/>
              </a:rPr>
            </a:br>
            <a:r>
              <a:rPr lang="en-US" sz="4000" b="1" dirty="0" smtClean="0">
                <a:latin typeface="Bahnschrift Condensed" pitchFamily="34" charset="0"/>
              </a:rPr>
              <a:t>DRIVE FORCES</a:t>
            </a:r>
            <a:r>
              <a:rPr lang="en-US" sz="4000" b="1" dirty="0">
                <a:latin typeface="Bahnschrift Condensed" pitchFamily="34" charset="0"/>
              </a:rPr>
              <a:t/>
            </a:r>
            <a:br>
              <a:rPr lang="en-US" sz="4000" b="1" dirty="0">
                <a:latin typeface="Bahnschrift Condensed" pitchFamily="34" charset="0"/>
              </a:rPr>
            </a:b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914400"/>
            <a:ext cx="8458200" cy="5638800"/>
          </a:xfrm>
        </p:spPr>
        <p:txBody>
          <a:bodyPr>
            <a:noAutofit/>
          </a:bodyPr>
          <a:lstStyle/>
          <a:p>
            <a:r>
              <a:rPr lang="en-US" sz="2400" dirty="0" smtClean="0"/>
              <a:t>Short development lead </a:t>
            </a:r>
            <a:r>
              <a:rPr lang="en-US" sz="2400" dirty="0"/>
              <a:t>time </a:t>
            </a:r>
            <a:r>
              <a:rPr lang="en-US" sz="1400" dirty="0"/>
              <a:t>(Seemsay,2022)</a:t>
            </a:r>
            <a:endParaRPr lang="en-US" sz="1400" dirty="0">
              <a:hlinkClick r:id="rId3"/>
            </a:endParaRPr>
          </a:p>
          <a:p>
            <a:pPr lvl="1"/>
            <a:r>
              <a:rPr lang="en-US" sz="1600" dirty="0" smtClean="0"/>
              <a:t>Eliminate all physical samples – 2D sign blocks/mock ups/</a:t>
            </a:r>
            <a:r>
              <a:rPr lang="en-US" sz="1600" dirty="0" err="1" smtClean="0"/>
              <a:t>protos</a:t>
            </a:r>
            <a:r>
              <a:rPr lang="en-US" sz="1600" dirty="0" smtClean="0"/>
              <a:t>/size sets/fit samples </a:t>
            </a:r>
            <a:r>
              <a:rPr lang="en-US" sz="1600" dirty="0" err="1" smtClean="0"/>
              <a:t>etc</a:t>
            </a:r>
            <a:endParaRPr lang="en-US" sz="1600" dirty="0" smtClean="0"/>
          </a:p>
          <a:p>
            <a:pPr lvl="1"/>
            <a:r>
              <a:rPr lang="en-US" sz="1600" dirty="0" smtClean="0"/>
              <a:t>Design changes and correction in few clicks</a:t>
            </a:r>
          </a:p>
          <a:p>
            <a:pPr marL="457200" lvl="1" indent="0">
              <a:buNone/>
            </a:pPr>
            <a:endParaRPr lang="en-US" sz="1600" dirty="0" smtClean="0"/>
          </a:p>
          <a:p>
            <a:pPr marL="457200" lvl="1" indent="0">
              <a:buNone/>
            </a:pPr>
            <a:endParaRPr lang="en-US" sz="1600" dirty="0" smtClean="0"/>
          </a:p>
          <a:p>
            <a:r>
              <a:rPr lang="en-US" sz="2400" dirty="0" smtClean="0"/>
              <a:t>Cost effective process </a:t>
            </a:r>
            <a:r>
              <a:rPr lang="en-US" sz="1400" dirty="0" smtClean="0"/>
              <a:t>(</a:t>
            </a:r>
            <a:r>
              <a:rPr lang="en-US" sz="1400" dirty="0" err="1" smtClean="0"/>
              <a:t>Papachristou</a:t>
            </a:r>
            <a:r>
              <a:rPr lang="en-US" sz="1400" dirty="0" smtClean="0"/>
              <a:t> and </a:t>
            </a:r>
            <a:r>
              <a:rPr lang="en-US" sz="1400" dirty="0" err="1" smtClean="0"/>
              <a:t>Bilalis</a:t>
            </a:r>
            <a:r>
              <a:rPr lang="en-US" sz="1400" dirty="0" smtClean="0"/>
              <a:t>, 2015, pp.32-39</a:t>
            </a:r>
            <a:r>
              <a:rPr lang="en-US" sz="1400" dirty="0"/>
              <a:t>)</a:t>
            </a:r>
          </a:p>
          <a:p>
            <a:pPr lvl="1"/>
            <a:r>
              <a:rPr lang="en-US" sz="1600" dirty="0" smtClean="0"/>
              <a:t>This reduce  the </a:t>
            </a:r>
            <a:r>
              <a:rPr lang="en-US" sz="1600" dirty="0"/>
              <a:t>number of samples made physically </a:t>
            </a:r>
            <a:r>
              <a:rPr lang="en-US" sz="1600" dirty="0" smtClean="0"/>
              <a:t>for design approvals and the number of samples made in each development stage for corrections. </a:t>
            </a:r>
          </a:p>
          <a:p>
            <a:pPr lvl="1"/>
            <a:r>
              <a:rPr lang="en-US" sz="1600" dirty="0" smtClean="0"/>
              <a:t>Savings on fabric cost / </a:t>
            </a:r>
            <a:r>
              <a:rPr lang="en-US" sz="1600" dirty="0" err="1" smtClean="0"/>
              <a:t>labour</a:t>
            </a:r>
            <a:r>
              <a:rPr lang="en-US" sz="1600" dirty="0" smtClean="0"/>
              <a:t> cost/trim and accessories cost/courier cost</a:t>
            </a:r>
          </a:p>
          <a:p>
            <a:pPr marL="457200" lvl="1" indent="0">
              <a:buNone/>
            </a:pPr>
            <a:endParaRPr lang="en-US" sz="1400" dirty="0" smtClean="0"/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1400" dirty="0" smtClean="0"/>
          </a:p>
          <a:p>
            <a:r>
              <a:rPr lang="en-US" sz="2400" dirty="0" smtClean="0"/>
              <a:t>Minimize wastage / Approach to </a:t>
            </a:r>
            <a:r>
              <a:rPr lang="en-US" sz="2400" dirty="0" err="1" smtClean="0"/>
              <a:t>suatainability</a:t>
            </a:r>
            <a:r>
              <a:rPr lang="en-US" sz="2400" dirty="0"/>
              <a:t> </a:t>
            </a:r>
            <a:r>
              <a:rPr lang="en-US" sz="1400" dirty="0"/>
              <a:t>(</a:t>
            </a:r>
            <a:r>
              <a:rPr lang="en-US" sz="1400" dirty="0" err="1" smtClean="0"/>
              <a:t>Papahristou</a:t>
            </a:r>
            <a:r>
              <a:rPr lang="en-US" sz="1400" dirty="0"/>
              <a:t> </a:t>
            </a:r>
            <a:r>
              <a:rPr lang="en-US" sz="1400" dirty="0" smtClean="0"/>
              <a:t>and </a:t>
            </a:r>
            <a:r>
              <a:rPr lang="en-US" sz="1400" dirty="0" err="1"/>
              <a:t>Bilalis</a:t>
            </a:r>
            <a:r>
              <a:rPr lang="en-US" sz="1400" dirty="0"/>
              <a:t> </a:t>
            </a:r>
            <a:r>
              <a:rPr lang="en-US" sz="1400" dirty="0" smtClean="0"/>
              <a:t>,2017, pp. 207-214)</a:t>
            </a:r>
            <a:endParaRPr lang="en-US" sz="1600" dirty="0" smtClean="0"/>
          </a:p>
          <a:p>
            <a:pPr lvl="1"/>
            <a:r>
              <a:rPr lang="en-US" sz="1600" dirty="0" smtClean="0"/>
              <a:t>Fashion industry wastes </a:t>
            </a:r>
            <a:r>
              <a:rPr lang="en-US" sz="1600" dirty="0" err="1" smtClean="0"/>
              <a:t>appox</a:t>
            </a:r>
            <a:r>
              <a:rPr lang="en-US" sz="1600" dirty="0" smtClean="0"/>
              <a:t> 35% of their sourcing material for developments</a:t>
            </a:r>
          </a:p>
          <a:p>
            <a:pPr lvl="1"/>
            <a:r>
              <a:rPr lang="en-US" sz="1600" dirty="0" smtClean="0"/>
              <a:t>Only </a:t>
            </a:r>
            <a:r>
              <a:rPr lang="en-US" sz="1600" dirty="0"/>
              <a:t>high resolution images of fabrics / accessories and trims  will be used for 3D </a:t>
            </a:r>
            <a:r>
              <a:rPr lang="en-US" sz="1600" dirty="0" smtClean="0"/>
              <a:t>sampling</a:t>
            </a:r>
          </a:p>
          <a:p>
            <a:pPr lvl="1"/>
            <a:endParaRPr lang="en-US" sz="600" dirty="0" smtClean="0"/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 smtClean="0"/>
              <a:t>							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 smtClean="0"/>
              <a:t>	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1576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28600"/>
            <a:ext cx="8534400" cy="6172200"/>
          </a:xfrm>
        </p:spPr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400" dirty="0"/>
              <a:t>Easy visualizing of </a:t>
            </a:r>
            <a:r>
              <a:rPr lang="en-US" sz="2400" dirty="0" smtClean="0"/>
              <a:t>products </a:t>
            </a:r>
            <a:r>
              <a:rPr lang="en-US" sz="1400" dirty="0" smtClean="0"/>
              <a:t>(Seemsay,2022)</a:t>
            </a:r>
            <a:endParaRPr lang="en-US" sz="1400" dirty="0">
              <a:hlinkClick r:id="rId2"/>
            </a:endParaRPr>
          </a:p>
          <a:p>
            <a:pPr lvl="1"/>
            <a:r>
              <a:rPr lang="en-US" sz="1600" dirty="0" smtClean="0"/>
              <a:t>No </a:t>
            </a:r>
            <a:r>
              <a:rPr lang="en-US" sz="1600" dirty="0"/>
              <a:t>internal couriers / only digital file </a:t>
            </a:r>
            <a:r>
              <a:rPr lang="en-US" sz="1600" dirty="0" smtClean="0"/>
              <a:t>sharing</a:t>
            </a:r>
          </a:p>
          <a:p>
            <a:pPr marL="457200" lvl="1" indent="0">
              <a:buNone/>
            </a:pPr>
            <a:endParaRPr lang="en-US" sz="1600" dirty="0"/>
          </a:p>
          <a:p>
            <a:r>
              <a:rPr lang="en-US" sz="2400" dirty="0" smtClean="0"/>
              <a:t>Faster design decision and </a:t>
            </a:r>
            <a:r>
              <a:rPr lang="en-US" sz="2400" dirty="0"/>
              <a:t>approvals </a:t>
            </a:r>
            <a:r>
              <a:rPr lang="en-US" sz="1400" dirty="0"/>
              <a:t>(Seemsay,2022)</a:t>
            </a:r>
            <a:endParaRPr lang="en-US" sz="1400" dirty="0">
              <a:hlinkClick r:id="rId2"/>
            </a:endParaRPr>
          </a:p>
          <a:p>
            <a:pPr lvl="1"/>
            <a:r>
              <a:rPr lang="en-US" sz="1600" dirty="0" smtClean="0"/>
              <a:t>By </a:t>
            </a:r>
            <a:r>
              <a:rPr lang="en-US" sz="1600" dirty="0"/>
              <a:t>using new 3D technology, designers can edit the design anytime to make corrections for design approvals, which was a difficult  task with physical </a:t>
            </a:r>
            <a:r>
              <a:rPr lang="en-US" sz="1600" dirty="0" smtClean="0"/>
              <a:t>sampling</a:t>
            </a:r>
          </a:p>
          <a:p>
            <a:pPr marL="457200" lvl="1" indent="0">
              <a:buNone/>
            </a:pPr>
            <a:endParaRPr lang="en-US" sz="1600" dirty="0" smtClean="0"/>
          </a:p>
          <a:p>
            <a:r>
              <a:rPr lang="en-US" sz="2400" dirty="0" smtClean="0"/>
              <a:t>Easy </a:t>
            </a:r>
            <a:r>
              <a:rPr lang="en-US" sz="2400" dirty="0"/>
              <a:t>marketing  </a:t>
            </a:r>
            <a:r>
              <a:rPr lang="en-US" sz="1400" dirty="0" smtClean="0"/>
              <a:t>(</a:t>
            </a:r>
            <a:r>
              <a:rPr lang="en-US" sz="1400" dirty="0" err="1" smtClean="0"/>
              <a:t>Arribas</a:t>
            </a:r>
            <a:r>
              <a:rPr lang="en-US" sz="1400" dirty="0"/>
              <a:t> </a:t>
            </a:r>
            <a:r>
              <a:rPr lang="en-US" sz="1400" dirty="0" smtClean="0"/>
              <a:t>&amp; Alfaro,2018</a:t>
            </a:r>
            <a:r>
              <a:rPr lang="en-US" sz="1600" dirty="0" smtClean="0"/>
              <a:t>)</a:t>
            </a:r>
          </a:p>
          <a:p>
            <a:pPr lvl="1"/>
            <a:r>
              <a:rPr lang="en-US" sz="1600" dirty="0" smtClean="0"/>
              <a:t>Digital showrooms : </a:t>
            </a:r>
            <a:r>
              <a:rPr lang="en-US" sz="1600" dirty="0"/>
              <a:t>Send virtual samples for clients for order </a:t>
            </a:r>
            <a:r>
              <a:rPr lang="en-US" sz="1600" dirty="0" smtClean="0"/>
              <a:t>confirmation</a:t>
            </a:r>
          </a:p>
          <a:p>
            <a:pPr lvl="1"/>
            <a:r>
              <a:rPr lang="en-US" sz="1600" dirty="0" smtClean="0"/>
              <a:t>Saving on travel costs and customer </a:t>
            </a:r>
            <a:r>
              <a:rPr lang="en-US" sz="1600" dirty="0" err="1" smtClean="0"/>
              <a:t>vistis</a:t>
            </a:r>
            <a:endParaRPr lang="en-US" sz="1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66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534400" cy="639762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Bahnschrift Condensed" pitchFamily="34" charset="0"/>
              </a:rPr>
              <a:t>RESISTING </a:t>
            </a:r>
            <a:r>
              <a:rPr lang="en-US" b="1" dirty="0" smtClean="0">
                <a:latin typeface="Bahnschrift Condensed" pitchFamily="34" charset="0"/>
              </a:rPr>
              <a:t>FORCES</a:t>
            </a: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2289629"/>
            <a:ext cx="3962400" cy="4568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6000" dirty="0" smtClean="0"/>
          </a:p>
          <a:p>
            <a:endParaRPr lang="en-US" sz="6000" dirty="0"/>
          </a:p>
          <a:p>
            <a:endParaRPr lang="en-US" sz="6000" dirty="0" smtClean="0"/>
          </a:p>
          <a:p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lvl="1"/>
            <a:endParaRPr lang="en-US" dirty="0">
              <a:solidFill>
                <a:srgbClr val="FF0000"/>
              </a:solidFill>
            </a:endParaRPr>
          </a:p>
          <a:p>
            <a:pPr lvl="1"/>
            <a:endParaRPr lang="en-US" dirty="0" smtClean="0">
              <a:solidFill>
                <a:srgbClr val="FF0000"/>
              </a:solidFill>
            </a:endParaRP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911812"/>
              </p:ext>
            </p:extLst>
          </p:nvPr>
        </p:nvGraphicFramePr>
        <p:xfrm>
          <a:off x="330200" y="1066800"/>
          <a:ext cx="8585200" cy="56377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4200"/>
                <a:gridCol w="4191000"/>
              </a:tblGrid>
              <a:tr h="374019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CHALLENGES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SOLUTIONS</a:t>
                      </a:r>
                      <a:endParaRPr lang="en-US" dirty="0"/>
                    </a:p>
                  </a:txBody>
                  <a:tcPr/>
                </a:tc>
              </a:tr>
              <a:tr h="1215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Fear of adopting for new process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Conducting of proper awareness change among all stakeholders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How new programs work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New change benefits</a:t>
                      </a:r>
                      <a:endParaRPr lang="en-US" dirty="0"/>
                    </a:p>
                  </a:txBody>
                  <a:tcPr/>
                </a:tc>
              </a:tr>
              <a:tr h="14960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Limited</a:t>
                      </a:r>
                      <a:r>
                        <a:rPr lang="en-US" sz="1800" baseline="0" dirty="0" smtClean="0"/>
                        <a:t> </a:t>
                      </a:r>
                      <a:r>
                        <a:rPr lang="en-US" sz="1800" dirty="0" smtClean="0"/>
                        <a:t>software knowledge </a:t>
                      </a:r>
                      <a:r>
                        <a:rPr lang="en-US" sz="1400" i="0" dirty="0" smtClean="0"/>
                        <a:t>(Sterlacci</a:t>
                      </a:r>
                      <a:r>
                        <a:rPr lang="en-US" sz="14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,2019)</a:t>
                      </a:r>
                      <a:endParaRPr lang="en-US" sz="1400" i="0" dirty="0" smtClean="0"/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Complex tools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Not user friendly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Proper staff training</a:t>
                      </a:r>
                    </a:p>
                    <a:p>
                      <a:r>
                        <a:rPr lang="en-US" dirty="0" smtClean="0"/>
                        <a:t>New recruits with advanced knowledge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2172139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Loss of creativity </a:t>
                      </a:r>
                      <a:r>
                        <a:rPr lang="en-US" sz="1400" dirty="0" smtClean="0"/>
                        <a:t>(Seemsay,2021) 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No fabric hand feel or texture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No 2D sketching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Ability to try</a:t>
                      </a:r>
                      <a:r>
                        <a:rPr lang="en-US" baseline="0" dirty="0" smtClean="0"/>
                        <a:t> out different styling with various </a:t>
                      </a:r>
                      <a:r>
                        <a:rPr lang="en-US" baseline="0" dirty="0" err="1" smtClean="0"/>
                        <a:t>colours</a:t>
                      </a:r>
                      <a:r>
                        <a:rPr lang="en-US" baseline="0" dirty="0" smtClean="0"/>
                        <a:t> /trims and fabric textures</a:t>
                      </a:r>
                    </a:p>
                    <a:p>
                      <a:endParaRPr lang="en-US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 smtClean="0"/>
                        <a:t>Easy visualizing of the finish product during the initial designing stage eliminating the hassle of producing physical samples </a:t>
                      </a:r>
                      <a:r>
                        <a:rPr lang="en-US" sz="1800" dirty="0" smtClean="0"/>
                        <a:t>(</a:t>
                      </a:r>
                      <a:r>
                        <a:rPr lang="en-US" sz="1400" dirty="0" err="1" smtClean="0"/>
                        <a:t>Acharjee</a:t>
                      </a:r>
                      <a:r>
                        <a:rPr lang="en-US" sz="1400" dirty="0" smtClean="0"/>
                        <a:t>, 2021)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466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5012331"/>
              </p:ext>
            </p:extLst>
          </p:nvPr>
        </p:nvGraphicFramePr>
        <p:xfrm>
          <a:off x="228600" y="457200"/>
          <a:ext cx="8686800" cy="4314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/>
                <a:gridCol w="4343400"/>
              </a:tblGrid>
              <a:tr h="5878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CHALLENGES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SOLUTIONS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1850599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Higher Initial cost for the project / hardware and added software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1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Need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new software to add accessories and trims </a:t>
                      </a:r>
                      <a:r>
                        <a:rPr lang="en-US" sz="1400" baseline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US" sz="1400" dirty="0" smtClean="0"/>
                        <a:t>Seemsay,2021)</a:t>
                      </a:r>
                      <a:endParaRPr lang="en-US" sz="140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Saving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of the physical sampling cost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Implementing a material digital Library with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high quality trim / accessories library </a:t>
                      </a:r>
                      <a:r>
                        <a:rPr lang="en-US" sz="1400" dirty="0" smtClean="0">
                          <a:solidFill>
                            <a:schemeClr val="tx1"/>
                          </a:solidFill>
                        </a:rPr>
                        <a:t>(Lacombe, 2019)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Easy access to Digital showroom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14493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Fear of loosing jobs </a:t>
                      </a:r>
                      <a:r>
                        <a:rPr lang="en-US" sz="1400" dirty="0" smtClean="0"/>
                        <a:t>(</a:t>
                      </a:r>
                      <a:r>
                        <a:rPr lang="en-US" sz="1400" dirty="0" err="1" smtClean="0"/>
                        <a:t>Acharjee</a:t>
                      </a:r>
                      <a:r>
                        <a:rPr lang="en-US" sz="1400" dirty="0" smtClean="0"/>
                        <a:t>, 2021)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 smtClean="0"/>
                        <a:t>No more need of a second layer  support team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408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28600" y="46038"/>
            <a:ext cx="8229600" cy="715962"/>
          </a:xfrm>
        </p:spPr>
        <p:txBody>
          <a:bodyPr>
            <a:normAutofit/>
          </a:bodyPr>
          <a:lstStyle/>
          <a:p>
            <a:pPr algn="l"/>
            <a:r>
              <a:rPr lang="en-US" sz="4000" b="1" dirty="0">
                <a:latin typeface="Bahnschrift Condensed" pitchFamily="34" charset="0"/>
              </a:rPr>
              <a:t>FORCE FIELD ANALYSIS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0"/>
            <a:ext cx="9143999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40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Bahnschrift Condensed" pitchFamily="34" charset="0"/>
              </a:rPr>
              <a:t>CONCLUSION</a:t>
            </a:r>
            <a:endParaRPr lang="en-US" sz="4000" b="1" dirty="0">
              <a:latin typeface="Bahnschrift Condense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90600"/>
            <a:ext cx="8839200" cy="5638800"/>
          </a:xfrm>
        </p:spPr>
        <p:txBody>
          <a:bodyPr>
            <a:noAutofit/>
          </a:bodyPr>
          <a:lstStyle/>
          <a:p>
            <a:pPr algn="just"/>
            <a:r>
              <a:rPr lang="en-US" sz="2400" dirty="0"/>
              <a:t>In order to innovate and </a:t>
            </a:r>
            <a:r>
              <a:rPr lang="en-US" sz="2400" dirty="0" smtClean="0"/>
              <a:t>modernize </a:t>
            </a:r>
            <a:r>
              <a:rPr lang="en-US" sz="2400" dirty="0"/>
              <a:t>the product development </a:t>
            </a:r>
            <a:r>
              <a:rPr lang="en-US" sz="2400" dirty="0" smtClean="0"/>
              <a:t>process</a:t>
            </a:r>
            <a:r>
              <a:rPr lang="en-US" sz="2400" dirty="0"/>
              <a:t>, many </a:t>
            </a:r>
            <a:r>
              <a:rPr lang="en-US" sz="2400" dirty="0" smtClean="0"/>
              <a:t>brands are </a:t>
            </a:r>
            <a:r>
              <a:rPr lang="en-US" sz="2400" dirty="0"/>
              <a:t>looking for technology-based solutions </a:t>
            </a:r>
            <a:r>
              <a:rPr lang="en-US" sz="1400" dirty="0" smtClean="0"/>
              <a:t>(</a:t>
            </a:r>
            <a:r>
              <a:rPr lang="en-US" sz="1400" dirty="0" err="1" smtClean="0"/>
              <a:t>Papachristou</a:t>
            </a:r>
            <a:r>
              <a:rPr lang="en-US" sz="1400" dirty="0" smtClean="0"/>
              <a:t> and Bilalis,2015, </a:t>
            </a:r>
            <a:r>
              <a:rPr lang="en-US" sz="1400" dirty="0"/>
              <a:t>27, </a:t>
            </a:r>
            <a:r>
              <a:rPr lang="en-US" sz="1400" dirty="0" smtClean="0"/>
              <a:t>pp.32-39)</a:t>
            </a:r>
            <a:endParaRPr lang="en-US" sz="1400" dirty="0"/>
          </a:p>
          <a:p>
            <a:pPr algn="just"/>
            <a:endParaRPr lang="en-US" sz="2400" dirty="0" smtClean="0"/>
          </a:p>
          <a:p>
            <a:pPr algn="just"/>
            <a:r>
              <a:rPr lang="en-US" sz="2400" dirty="0" smtClean="0"/>
              <a:t> </a:t>
            </a:r>
            <a:r>
              <a:rPr lang="en-US" sz="2400" dirty="0"/>
              <a:t>There is a need and a desire for change. It has existed for a long time. A change </a:t>
            </a:r>
            <a:r>
              <a:rPr lang="en-US" sz="2400" dirty="0" smtClean="0"/>
              <a:t>has happened </a:t>
            </a:r>
            <a:r>
              <a:rPr lang="en-US" sz="2400" dirty="0"/>
              <a:t>right in front of </a:t>
            </a:r>
            <a:r>
              <a:rPr lang="en-US" sz="2400" dirty="0" smtClean="0"/>
              <a:t>us</a:t>
            </a:r>
            <a:r>
              <a:rPr lang="en-US" sz="2400" dirty="0"/>
              <a:t> </a:t>
            </a:r>
            <a:r>
              <a:rPr lang="en-US" sz="2400" dirty="0" smtClean="0"/>
              <a:t>now.</a:t>
            </a:r>
          </a:p>
          <a:p>
            <a:pPr algn="just"/>
            <a:endParaRPr lang="en-US" sz="2400" dirty="0" smtClean="0"/>
          </a:p>
          <a:p>
            <a:pPr algn="just"/>
            <a:r>
              <a:rPr lang="en-US" sz="2400" dirty="0"/>
              <a:t>Using 3D virtual prototyping is increasing popularity, yet those who need it most still have strong opposition to it</a:t>
            </a:r>
            <a:r>
              <a:rPr lang="en-US" sz="2400" dirty="0" smtClean="0"/>
              <a:t>.</a:t>
            </a:r>
          </a:p>
          <a:p>
            <a:pPr algn="just"/>
            <a:endParaRPr lang="en-US" sz="2400" dirty="0" smtClean="0"/>
          </a:p>
          <a:p>
            <a:pPr algn="just"/>
            <a:r>
              <a:rPr lang="en-US" sz="2400" dirty="0" smtClean="0"/>
              <a:t>Tommy </a:t>
            </a:r>
            <a:r>
              <a:rPr lang="en-US" sz="2400" dirty="0" err="1"/>
              <a:t>H</a:t>
            </a:r>
            <a:r>
              <a:rPr lang="en-US" sz="2400" dirty="0" err="1" smtClean="0"/>
              <a:t>ilfigure</a:t>
            </a:r>
            <a:r>
              <a:rPr lang="en-US" sz="2400" dirty="0" smtClean="0"/>
              <a:t> has been successful to face the retail clothing survival in a sustainable way and over come </a:t>
            </a:r>
            <a:r>
              <a:rPr lang="en-US" sz="2400" dirty="0"/>
              <a:t>the pressure from consumers who are constantly pushing for the immediacy of new looks</a:t>
            </a:r>
            <a:r>
              <a:rPr lang="en-US" sz="2400" dirty="0" smtClean="0"/>
              <a:t>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7643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8229600" cy="79216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Bahnschrift Condensed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14400"/>
            <a:ext cx="8839200" cy="586740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600" dirty="0" err="1" smtClean="0"/>
              <a:t>Acharjee</a:t>
            </a:r>
            <a:r>
              <a:rPr lang="en-US" sz="1600" dirty="0" smtClean="0"/>
              <a:t>, A. (2021)</a:t>
            </a:r>
            <a:r>
              <a:rPr lang="en-US" sz="1600" dirty="0"/>
              <a:t> </a:t>
            </a:r>
            <a:r>
              <a:rPr lang="en-US" sz="1600" dirty="0" smtClean="0"/>
              <a:t>‘</a:t>
            </a:r>
            <a:r>
              <a:rPr lang="en-US" sz="1600" i="1" dirty="0" smtClean="0"/>
              <a:t>Virtual </a:t>
            </a:r>
            <a:r>
              <a:rPr lang="en-US" sz="1600" i="1" dirty="0"/>
              <a:t>Sampling – The Future of the Fashion </a:t>
            </a:r>
            <a:r>
              <a:rPr lang="en-US" sz="1600" i="1" dirty="0" smtClean="0"/>
              <a:t>Industry</a:t>
            </a:r>
            <a:r>
              <a:rPr lang="en-US" sz="1600" dirty="0" smtClean="0"/>
              <a:t>’ , </a:t>
            </a:r>
            <a:r>
              <a:rPr lang="en-US" sz="1600" dirty="0" err="1" smtClean="0"/>
              <a:t>Flix</a:t>
            </a:r>
            <a:r>
              <a:rPr lang="en-US" sz="1600" dirty="0" smtClean="0"/>
              <a:t> Stock [blog]. Available </a:t>
            </a:r>
            <a:r>
              <a:rPr lang="en-US" sz="1600" dirty="0"/>
              <a:t>at: </a:t>
            </a:r>
            <a:r>
              <a:rPr lang="en-US" sz="1600" dirty="0">
                <a:hlinkClick r:id="rId3"/>
              </a:rPr>
              <a:t>https://</a:t>
            </a:r>
            <a:r>
              <a:rPr lang="en-US" sz="1600" dirty="0" smtClean="0">
                <a:hlinkClick r:id="rId3"/>
              </a:rPr>
              <a:t>blogs.flixstock.com/virtual-sampling-the-future-of-the-fashion-industry/</a:t>
            </a:r>
            <a:r>
              <a:rPr lang="en-US" sz="1600" dirty="0" smtClean="0"/>
              <a:t> (Accessed: 19 February 2023)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err="1"/>
              <a:t>Arribas</a:t>
            </a:r>
            <a:r>
              <a:rPr lang="en-US" sz="1600" dirty="0"/>
              <a:t>, V. and Alfaro, J.A., 2018. 3D technology in fashion: from concept to consumer. </a:t>
            </a:r>
            <a:r>
              <a:rPr lang="en-US" sz="1600" i="1" dirty="0"/>
              <a:t>Journal of </a:t>
            </a:r>
            <a:r>
              <a:rPr lang="en-US" sz="1600" i="1" dirty="0" smtClean="0"/>
              <a:t>Fashion </a:t>
            </a:r>
            <a:r>
              <a:rPr lang="en-US" sz="1600" i="1" dirty="0"/>
              <a:t>Marketing and Management: An International Journal</a:t>
            </a:r>
            <a:r>
              <a:rPr lang="en-US" sz="1600" dirty="0"/>
              <a:t>.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err="1" smtClean="0"/>
              <a:t>Bergeretti</a:t>
            </a:r>
            <a:r>
              <a:rPr lang="en-US" sz="1600" dirty="0" smtClean="0"/>
              <a:t>, L. (2019) </a:t>
            </a:r>
            <a:r>
              <a:rPr lang="en-US" sz="1600" i="1" dirty="0" smtClean="0"/>
              <a:t>’Tommy </a:t>
            </a:r>
            <a:r>
              <a:rPr lang="en-US" sz="1600" i="1" dirty="0"/>
              <a:t>Hilfiger bets on 3D </a:t>
            </a:r>
            <a:r>
              <a:rPr lang="en-US" sz="1600" i="1" dirty="0" smtClean="0"/>
              <a:t>design</a:t>
            </a:r>
            <a:r>
              <a:rPr lang="en-US" sz="1600" dirty="0" smtClean="0"/>
              <a:t>’ , </a:t>
            </a:r>
            <a:r>
              <a:rPr lang="en-US" sz="1600" dirty="0" err="1"/>
              <a:t>Mff</a:t>
            </a:r>
            <a:r>
              <a:rPr lang="en-US" sz="1600" dirty="0"/>
              <a:t> </a:t>
            </a:r>
            <a:r>
              <a:rPr lang="en-US" sz="1600" dirty="0" smtClean="0"/>
              <a:t>(223), p.4. </a:t>
            </a:r>
            <a:r>
              <a:rPr lang="en-US" sz="1600" dirty="0"/>
              <a:t>Available at: </a:t>
            </a:r>
            <a:r>
              <a:rPr lang="en-US" sz="1600" dirty="0" smtClean="0">
                <a:hlinkClick r:id="rId4"/>
              </a:rPr>
              <a:t>https</a:t>
            </a:r>
            <a:r>
              <a:rPr lang="en-US" sz="1600" dirty="0">
                <a:hlinkClick r:id="rId4"/>
              </a:rPr>
              <a:t>://</a:t>
            </a:r>
            <a:r>
              <a:rPr lang="en-US" sz="1600" dirty="0" smtClean="0">
                <a:hlinkClick r:id="rId4"/>
              </a:rPr>
              <a:t>www.mffashion.com/news/tommy-hilfiger-scommette-sul-design-3d-201911111437355584</a:t>
            </a:r>
            <a:r>
              <a:rPr lang="en-US" sz="1600" dirty="0" smtClean="0"/>
              <a:t> (Accessed date : 20</a:t>
            </a:r>
            <a:r>
              <a:rPr lang="en-US" sz="1600" baseline="30000" dirty="0" smtClean="0"/>
              <a:t>th</a:t>
            </a:r>
            <a:r>
              <a:rPr lang="en-US" sz="1600" dirty="0" smtClean="0"/>
              <a:t> February 2023).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err="1" smtClean="0"/>
              <a:t>Kochar</a:t>
            </a:r>
            <a:r>
              <a:rPr lang="en-US" sz="1600" dirty="0" smtClean="0"/>
              <a:t>, S. (2021) ‘</a:t>
            </a:r>
            <a:r>
              <a:rPr lang="en-US" sz="1600" i="1" dirty="0"/>
              <a:t>12 Types of Garment Samples You Should Know About for Apparel </a:t>
            </a:r>
            <a:r>
              <a:rPr lang="en-US" sz="1600" i="1" dirty="0" smtClean="0"/>
              <a:t>Production’, </a:t>
            </a:r>
            <a:r>
              <a:rPr lang="en-US" sz="1600" dirty="0" err="1" smtClean="0"/>
              <a:t>techpacker</a:t>
            </a:r>
            <a:r>
              <a:rPr lang="en-US" sz="1600" dirty="0" smtClean="0"/>
              <a:t> [blog]</a:t>
            </a:r>
            <a:r>
              <a:rPr lang="en-US" sz="1600" i="1" dirty="0" smtClean="0"/>
              <a:t>. </a:t>
            </a:r>
            <a:r>
              <a:rPr lang="en-US" sz="1600" i="1" dirty="0"/>
              <a:t>Available at</a:t>
            </a:r>
            <a:r>
              <a:rPr lang="en-US" sz="1600" i="1" dirty="0" smtClean="0"/>
              <a:t>: </a:t>
            </a:r>
            <a:r>
              <a:rPr lang="en-US" sz="1600" dirty="0" smtClean="0">
                <a:hlinkClick r:id="rId5"/>
              </a:rPr>
              <a:t>https</a:t>
            </a:r>
            <a:r>
              <a:rPr lang="en-US" sz="1600" dirty="0">
                <a:hlinkClick r:id="rId5"/>
              </a:rPr>
              <a:t>://</a:t>
            </a:r>
            <a:r>
              <a:rPr lang="en-US" sz="1600" dirty="0" smtClean="0">
                <a:hlinkClick r:id="rId5"/>
              </a:rPr>
              <a:t>techpacker.com/blog/manufacturing/12-types-of-garment-samples-you-should-know-about-for-apparel-production/</a:t>
            </a:r>
            <a:r>
              <a:rPr lang="en-US" sz="1600" dirty="0"/>
              <a:t> </a:t>
            </a:r>
            <a:r>
              <a:rPr lang="en-US" sz="1600" u="sng" dirty="0" smtClean="0"/>
              <a:t>(</a:t>
            </a:r>
            <a:r>
              <a:rPr lang="en-US" sz="1600" dirty="0" smtClean="0"/>
              <a:t>Accessed: 19 February 2023)</a:t>
            </a:r>
          </a:p>
          <a:p>
            <a:pPr marL="0" indent="0" algn="just">
              <a:buNone/>
            </a:pPr>
            <a:endParaRPr lang="en-US" sz="1600" dirty="0"/>
          </a:p>
          <a:p>
            <a:pPr algn="just"/>
            <a:r>
              <a:rPr lang="en-US" sz="1600" dirty="0" smtClean="0"/>
              <a:t>Lacombe, G. (2019) ‘</a:t>
            </a:r>
            <a:r>
              <a:rPr lang="en-US" sz="1600" dirty="0"/>
              <a:t>Tommy Hilfiger takes latest step toward fully digital </a:t>
            </a:r>
            <a:r>
              <a:rPr lang="en-US" sz="1600" dirty="0" smtClean="0"/>
              <a:t>design’, </a:t>
            </a:r>
            <a:r>
              <a:rPr lang="en-US" sz="1600" i="1" dirty="0" smtClean="0"/>
              <a:t>Fashion Network. </a:t>
            </a:r>
            <a:r>
              <a:rPr lang="en-US" sz="1600" dirty="0" smtClean="0"/>
              <a:t>Available </a:t>
            </a:r>
            <a:r>
              <a:rPr lang="en-US" sz="1600" dirty="0"/>
              <a:t>at: </a:t>
            </a:r>
            <a:r>
              <a:rPr lang="en-US" sz="1600" dirty="0">
                <a:hlinkClick r:id="rId6"/>
              </a:rPr>
              <a:t>https://</a:t>
            </a:r>
            <a:r>
              <a:rPr lang="en-US" sz="1600" dirty="0" smtClean="0">
                <a:hlinkClick r:id="rId6"/>
              </a:rPr>
              <a:t>uk.fashionnetwork.com/news/Tommy-hilfiger-takes-latest-step-toward-fully-digital-design,1156681.html#fashionweek-milan-philosophy</a:t>
            </a:r>
            <a:r>
              <a:rPr lang="en-US" sz="1600" dirty="0" smtClean="0"/>
              <a:t> (Accessed: 20 February 2023)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 smtClean="0"/>
              <a:t>Oliveira, L. (2022) ‘</a:t>
            </a:r>
            <a:r>
              <a:rPr lang="en-US" sz="1600" i="1" dirty="0"/>
              <a:t>The Benefits of Using 3D in the Fashion </a:t>
            </a:r>
            <a:r>
              <a:rPr lang="en-US" sz="1600" i="1" dirty="0" smtClean="0"/>
              <a:t>Industry’, </a:t>
            </a:r>
            <a:r>
              <a:rPr lang="en-US" sz="1600" dirty="0" err="1" smtClean="0"/>
              <a:t>Modelry</a:t>
            </a:r>
            <a:r>
              <a:rPr lang="en-US" sz="1600" dirty="0" smtClean="0"/>
              <a:t> [blog]. </a:t>
            </a:r>
            <a:r>
              <a:rPr lang="en-US" sz="1600" dirty="0"/>
              <a:t>Available at</a:t>
            </a:r>
            <a:r>
              <a:rPr lang="en-US" sz="1600" dirty="0" smtClean="0"/>
              <a:t>: </a:t>
            </a:r>
            <a:r>
              <a:rPr lang="en-US" sz="1600" dirty="0" smtClean="0">
                <a:hlinkClick r:id="rId7"/>
              </a:rPr>
              <a:t>https</a:t>
            </a:r>
            <a:r>
              <a:rPr lang="en-US" sz="1600" dirty="0">
                <a:hlinkClick r:id="rId7"/>
              </a:rPr>
              <a:t>://</a:t>
            </a:r>
            <a:r>
              <a:rPr lang="en-US" sz="1600" dirty="0" smtClean="0">
                <a:hlinkClick r:id="rId7"/>
              </a:rPr>
              <a:t>www.modelry.ai/blog/benefits-of-using-3d-in-the-fashion-industry</a:t>
            </a:r>
            <a:r>
              <a:rPr lang="en-US" sz="1600" dirty="0" smtClean="0"/>
              <a:t> (Accessed : 22 February 2023)</a:t>
            </a:r>
          </a:p>
          <a:p>
            <a:endParaRPr lang="en-US" sz="1600" dirty="0" smtClean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16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Bahnschrift Condensed" pitchFamily="34" charset="0"/>
              </a:rPr>
              <a:t>REFERENCES </a:t>
            </a:r>
            <a:r>
              <a:rPr lang="en-US" dirty="0" smtClean="0">
                <a:latin typeface="Bahnschrift Condensed" pitchFamily="34" charset="0"/>
              </a:rPr>
              <a:t>cont..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66800"/>
            <a:ext cx="8839200" cy="563880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600" dirty="0" err="1"/>
              <a:t>Papahristou</a:t>
            </a:r>
            <a:r>
              <a:rPr lang="en-US" sz="1600" dirty="0"/>
              <a:t>, E. and </a:t>
            </a:r>
            <a:r>
              <a:rPr lang="en-US" sz="1600" dirty="0" err="1"/>
              <a:t>Bilalis</a:t>
            </a:r>
            <a:r>
              <a:rPr lang="en-US" sz="1600" dirty="0"/>
              <a:t>, N</a:t>
            </a:r>
            <a:r>
              <a:rPr lang="en-US" sz="1600" dirty="0" smtClean="0"/>
              <a:t>. (2017) </a:t>
            </a:r>
            <a:r>
              <a:rPr lang="en-US" sz="1600" i="1" dirty="0"/>
              <a:t>Should the fashion industry confront the sustainability challenge with 3D prototyping technology. </a:t>
            </a:r>
            <a:r>
              <a:rPr lang="en-US" sz="1600" dirty="0"/>
              <a:t>International Journal of Sustainable Engineering, 10(4-5), pp.207-214</a:t>
            </a:r>
            <a:r>
              <a:rPr lang="en-US" sz="1600" dirty="0" smtClean="0"/>
              <a:t>.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 err="1"/>
              <a:t>Papachristou</a:t>
            </a:r>
            <a:r>
              <a:rPr lang="en-US" sz="1600" dirty="0"/>
              <a:t>, E. and </a:t>
            </a:r>
            <a:r>
              <a:rPr lang="en-US" sz="1600" dirty="0" err="1"/>
              <a:t>Bilalis</a:t>
            </a:r>
            <a:r>
              <a:rPr lang="en-US" sz="1600" dirty="0"/>
              <a:t>, </a:t>
            </a:r>
            <a:r>
              <a:rPr lang="en-US" sz="1600" dirty="0" smtClean="0"/>
              <a:t>N. (2015) </a:t>
            </a:r>
            <a:r>
              <a:rPr lang="en-US" sz="1600" i="1" dirty="0" smtClean="0"/>
              <a:t>How </a:t>
            </a:r>
            <a:r>
              <a:rPr lang="en-US" sz="1600" i="1" dirty="0"/>
              <a:t>to integrate recent development in technology with digital prototype textile and apparel applications.</a:t>
            </a:r>
            <a:r>
              <a:rPr lang="en-US" sz="1600" dirty="0"/>
              <a:t> Marmara </a:t>
            </a:r>
            <a:r>
              <a:rPr lang="en-US" sz="1600" dirty="0" smtClean="0"/>
              <a:t>Journal of Pure and Applied Sciences ,</a:t>
            </a:r>
            <a:r>
              <a:rPr lang="en-US" sz="1600" dirty="0"/>
              <a:t> 27, pp.32-39</a:t>
            </a:r>
            <a:r>
              <a:rPr lang="en-US" sz="1600" dirty="0" smtClean="0"/>
              <a:t>.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 err="1" smtClean="0"/>
              <a:t>Seemsay</a:t>
            </a:r>
            <a:r>
              <a:rPr lang="en-US" sz="1600" dirty="0" smtClean="0"/>
              <a:t>,(2021) </a:t>
            </a:r>
            <a:r>
              <a:rPr lang="en-US" sz="1600" i="1" dirty="0"/>
              <a:t>Transition from 2D Fashion Design to 3D Clothing </a:t>
            </a:r>
            <a:r>
              <a:rPr lang="en-US" sz="1600" i="1" dirty="0" smtClean="0"/>
              <a:t>Development. </a:t>
            </a:r>
            <a:r>
              <a:rPr lang="en-US" sz="1600" dirty="0"/>
              <a:t>Available at: </a:t>
            </a:r>
            <a:r>
              <a:rPr lang="en-US" sz="1600" dirty="0">
                <a:hlinkClick r:id="rId2"/>
              </a:rPr>
              <a:t>https://medium.com/@</a:t>
            </a:r>
            <a:r>
              <a:rPr lang="en-US" sz="1600" dirty="0" smtClean="0">
                <a:hlinkClick r:id="rId2"/>
              </a:rPr>
              <a:t>seemsay/transition-from-2d-fashion-design-to-3d-clothing-development-bf7df37c3dfb</a:t>
            </a:r>
            <a:r>
              <a:rPr lang="en-US" sz="1600" dirty="0" smtClean="0"/>
              <a:t> (Accessed on 19 February 2023)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 err="1" smtClean="0"/>
              <a:t>Seemsay</a:t>
            </a:r>
            <a:r>
              <a:rPr lang="en-US" sz="1600" dirty="0" smtClean="0"/>
              <a:t>,(2022) </a:t>
            </a:r>
            <a:r>
              <a:rPr lang="en-US" sz="1600" i="1" dirty="0"/>
              <a:t>3D Clothing Technology Is A Must-Have In Fashion </a:t>
            </a:r>
            <a:r>
              <a:rPr lang="en-US" sz="1600" i="1" dirty="0" smtClean="0"/>
              <a:t>E-Commerce. </a:t>
            </a:r>
            <a:r>
              <a:rPr lang="en-US" sz="1600" dirty="0" smtClean="0"/>
              <a:t>Available at</a:t>
            </a:r>
            <a:r>
              <a:rPr lang="en-US" sz="1600" dirty="0"/>
              <a:t>: </a:t>
            </a:r>
            <a:r>
              <a:rPr lang="en-US" sz="1600" dirty="0">
                <a:hlinkClick r:id="rId3"/>
              </a:rPr>
              <a:t>https://medium.com/@</a:t>
            </a:r>
            <a:r>
              <a:rPr lang="en-US" sz="1600" dirty="0" smtClean="0">
                <a:hlinkClick r:id="rId3"/>
              </a:rPr>
              <a:t>seemsay/3d-clothing-technology-is-a-must-have-in-fashion-e-commerce-194a8b52c9fb</a:t>
            </a:r>
            <a:r>
              <a:rPr lang="en-US" sz="1600" dirty="0" smtClean="0"/>
              <a:t> (Accessed on 19 February 2023)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 err="1" smtClean="0"/>
              <a:t>Sterlacci</a:t>
            </a:r>
            <a:r>
              <a:rPr lang="en-US" sz="1600" dirty="0" smtClean="0"/>
              <a:t>, F. (2019) </a:t>
            </a:r>
            <a:r>
              <a:rPr lang="en-US" sz="1600" i="1" dirty="0"/>
              <a:t>‘</a:t>
            </a:r>
            <a:r>
              <a:rPr lang="en-US" sz="1600" dirty="0"/>
              <a:t>3d revolution – part 3. from paper sketches, paper patterns, &amp; hand-sewn samples to true-to-life 3d</a:t>
            </a:r>
            <a:r>
              <a:rPr lang="en-US" sz="1600" i="1" cap="all" dirty="0"/>
              <a:t>’ </a:t>
            </a:r>
            <a:r>
              <a:rPr lang="en-US" sz="1600" i="1" dirty="0" smtClean="0"/>
              <a:t>Current Topic in </a:t>
            </a:r>
            <a:r>
              <a:rPr lang="en-US" sz="1600" i="1" dirty="0" err="1" smtClean="0"/>
              <a:t>Fashion,Fashion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Innovation,Technology</a:t>
            </a:r>
            <a:r>
              <a:rPr lang="en-US" sz="1600" i="1" dirty="0" smtClean="0"/>
              <a:t>. </a:t>
            </a:r>
            <a:r>
              <a:rPr lang="en-US" sz="1600" i="1" dirty="0"/>
              <a:t>Available at : </a:t>
            </a:r>
            <a:r>
              <a:rPr lang="en-US" sz="1600" i="1" dirty="0">
                <a:hlinkClick r:id="rId4"/>
              </a:rPr>
              <a:t>https://www.universityoffashion.com/blog/3d-revolution-part-3</a:t>
            </a:r>
            <a:r>
              <a:rPr lang="en-US" sz="1600" i="1" dirty="0" smtClean="0">
                <a:hlinkClick r:id="rId4"/>
              </a:rPr>
              <a:t>/</a:t>
            </a:r>
            <a:r>
              <a:rPr lang="en-US" sz="1600" i="1" dirty="0" smtClean="0"/>
              <a:t> (Accessed on 18 February 2023)</a:t>
            </a:r>
          </a:p>
          <a:p>
            <a:pPr algn="just"/>
            <a:endParaRPr lang="en-US" sz="1600" i="1" dirty="0"/>
          </a:p>
          <a:p>
            <a:pPr algn="just"/>
            <a:r>
              <a:rPr lang="en-US" sz="1600" dirty="0" err="1" smtClean="0"/>
              <a:t>Tafreschi</a:t>
            </a:r>
            <a:r>
              <a:rPr lang="en-US" sz="1600" dirty="0" smtClean="0"/>
              <a:t>, T. (2019) ‘</a:t>
            </a:r>
            <a:r>
              <a:rPr lang="en-US" sz="1600" dirty="0"/>
              <a:t>Tommy Hilfiger implements 3D design </a:t>
            </a:r>
            <a:r>
              <a:rPr lang="en-US" sz="1600" dirty="0" smtClean="0"/>
              <a:t>technology’ </a:t>
            </a:r>
            <a:r>
              <a:rPr lang="en-US" sz="1600" i="1" dirty="0" smtClean="0"/>
              <a:t>The spin off . </a:t>
            </a:r>
            <a:r>
              <a:rPr lang="en-US" sz="1600" dirty="0"/>
              <a:t>Available at: </a:t>
            </a:r>
            <a:r>
              <a:rPr lang="en-US" sz="1600" i="1" dirty="0">
                <a:hlinkClick r:id="rId5"/>
              </a:rPr>
              <a:t>https://</a:t>
            </a:r>
            <a:r>
              <a:rPr lang="en-US" sz="1600" i="1" dirty="0" smtClean="0">
                <a:hlinkClick r:id="rId5"/>
              </a:rPr>
              <a:t>www.the-spin-off.com/news/stories/Technology-Tommy-Hilfiger-implements-3D-design-technology-14995</a:t>
            </a:r>
            <a:r>
              <a:rPr lang="en-US" sz="1600" i="1" dirty="0" smtClean="0"/>
              <a:t> (Accessed on 20 February 2023)</a:t>
            </a:r>
          </a:p>
          <a:p>
            <a:pPr algn="just"/>
            <a:endParaRPr lang="en-US" sz="1600" i="1" dirty="0"/>
          </a:p>
          <a:p>
            <a:pPr algn="just"/>
            <a:endParaRPr lang="en-US" sz="1600" i="1" dirty="0" smtClean="0"/>
          </a:p>
          <a:p>
            <a:pPr algn="just"/>
            <a:endParaRPr lang="en-US" sz="1600" i="1" dirty="0"/>
          </a:p>
          <a:p>
            <a:pPr algn="just"/>
            <a:endParaRPr lang="en-US" sz="1600" i="1" dirty="0" smtClean="0"/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07824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3600"/>
            <a:ext cx="8229600" cy="2133600"/>
          </a:xfrm>
        </p:spPr>
        <p:txBody>
          <a:bodyPr>
            <a:normAutofit/>
          </a:bodyPr>
          <a:lstStyle/>
          <a:p>
            <a:r>
              <a:rPr lang="en-US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blipFill dpi="0"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a:blip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Rounded MT Bold" pitchFamily="34" charset="0"/>
              </a:rPr>
              <a:t>THANK YOU</a:t>
            </a:r>
            <a:endParaRPr lang="en-US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blipFill dpi="0" rotWithShape="1"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a:blip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43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5227</TotalTime>
  <Words>1011</Words>
  <Application>Microsoft Office PowerPoint</Application>
  <PresentationFormat>On-screen Show (4:3)</PresentationFormat>
  <Paragraphs>214</Paragraphs>
  <Slides>18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TOMMY HILFIGURE 3D Virtual Sampling</vt:lpstr>
      <vt:lpstr>WHY CHANGE NEEDED</vt:lpstr>
      <vt:lpstr>TRADITIONAL SAMPLE DEVELOPMENT</vt:lpstr>
      <vt:lpstr>A TRADITIONAL SAMPLE SHOWROOM </vt:lpstr>
      <vt:lpstr>PowerPoint Presentation</vt:lpstr>
      <vt:lpstr>TOMMY HILFIGURE’S RADICAL CHANGE IN IT’S SAMPLE DEVELOPMENT PROCESS</vt:lpstr>
      <vt:lpstr>3D VIRTUAL SAMPLE DEVELOPMENT</vt:lpstr>
      <vt:lpstr>A DIGITAL SAMPLE SHOWROOM</vt:lpstr>
      <vt:lpstr>PowerPoint Presentation</vt:lpstr>
      <vt:lpstr> DRIVE FORCES </vt:lpstr>
      <vt:lpstr>PowerPoint Presentation</vt:lpstr>
      <vt:lpstr>RESISTING FORCES</vt:lpstr>
      <vt:lpstr>PowerPoint Presentation</vt:lpstr>
      <vt:lpstr>FORCE FIELD ANALYSIS</vt:lpstr>
      <vt:lpstr>CONCLUSION</vt:lpstr>
      <vt:lpstr>REFERENCES</vt:lpstr>
      <vt:lpstr>REFERENCES cont..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Anushi</dc:creator>
  <cp:lastModifiedBy>Anushi</cp:lastModifiedBy>
  <cp:revision>144</cp:revision>
  <dcterms:created xsi:type="dcterms:W3CDTF">2023-02-15T16:04:06Z</dcterms:created>
  <dcterms:modified xsi:type="dcterms:W3CDTF">2023-02-26T22:53:37Z</dcterms:modified>
</cp:coreProperties>
</file>