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59"/>
  </p:notesMasterIdLst>
  <p:sldIdLst>
    <p:sldId id="256" r:id="rId7"/>
    <p:sldId id="648" r:id="rId8"/>
    <p:sldId id="801" r:id="rId9"/>
    <p:sldId id="810" r:id="rId10"/>
    <p:sldId id="274" r:id="rId11"/>
    <p:sldId id="575" r:id="rId12"/>
    <p:sldId id="802" r:id="rId13"/>
    <p:sldId id="320" r:id="rId14"/>
    <p:sldId id="326" r:id="rId15"/>
    <p:sldId id="547" r:id="rId16"/>
    <p:sldId id="317" r:id="rId17"/>
    <p:sldId id="264" r:id="rId18"/>
    <p:sldId id="329" r:id="rId19"/>
    <p:sldId id="649" r:id="rId20"/>
    <p:sldId id="557" r:id="rId21"/>
    <p:sldId id="377" r:id="rId22"/>
    <p:sldId id="786" r:id="rId23"/>
    <p:sldId id="774" r:id="rId24"/>
    <p:sldId id="642" r:id="rId25"/>
    <p:sldId id="645" r:id="rId26"/>
    <p:sldId id="794" r:id="rId27"/>
    <p:sldId id="773" r:id="rId28"/>
    <p:sldId id="768" r:id="rId29"/>
    <p:sldId id="762" r:id="rId30"/>
    <p:sldId id="309" r:id="rId31"/>
    <p:sldId id="798" r:id="rId32"/>
    <p:sldId id="647" r:id="rId33"/>
    <p:sldId id="263" r:id="rId34"/>
    <p:sldId id="623" r:id="rId35"/>
    <p:sldId id="615" r:id="rId36"/>
    <p:sldId id="630" r:id="rId37"/>
    <p:sldId id="617" r:id="rId38"/>
    <p:sldId id="632" r:id="rId39"/>
    <p:sldId id="800" r:id="rId40"/>
    <p:sldId id="580" r:id="rId41"/>
    <p:sldId id="388" r:id="rId42"/>
    <p:sldId id="592" r:id="rId43"/>
    <p:sldId id="567" r:id="rId44"/>
    <p:sldId id="552" r:id="rId45"/>
    <p:sldId id="564" r:id="rId46"/>
    <p:sldId id="578" r:id="rId47"/>
    <p:sldId id="570" r:id="rId48"/>
    <p:sldId id="625" r:id="rId49"/>
    <p:sldId id="394" r:id="rId50"/>
    <p:sldId id="352" r:id="rId51"/>
    <p:sldId id="629" r:id="rId52"/>
    <p:sldId id="368" r:id="rId53"/>
    <p:sldId id="347" r:id="rId54"/>
    <p:sldId id="258" r:id="rId55"/>
    <p:sldId id="808" r:id="rId56"/>
    <p:sldId id="803" r:id="rId57"/>
    <p:sldId id="331"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736"/>
    <p:restoredTop sz="79142" autoAdjust="0"/>
  </p:normalViewPr>
  <p:slideViewPr>
    <p:cSldViewPr snapToGrid="0" snapToObjects="1">
      <p:cViewPr varScale="1">
        <p:scale>
          <a:sx n="72" d="100"/>
          <a:sy n="72" d="100"/>
        </p:scale>
        <p:origin x="36"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45E844-636A-47A5-B38F-18B28F42CD31}" type="datetimeFigureOut">
              <a:rPr lang="en-GB" smtClean="0"/>
              <a:t>29/09/2026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E80DD1-C5D1-485E-A0FD-BECE52DB49E4}" type="slidenum">
              <a:rPr lang="en-GB" smtClean="0"/>
              <a:t>‹#›</a:t>
            </a:fld>
            <a:endParaRPr lang="en-GB"/>
          </a:p>
        </p:txBody>
      </p:sp>
    </p:spTree>
    <p:extLst>
      <p:ext uri="{BB962C8B-B14F-4D97-AF65-F5344CB8AC3E}">
        <p14:creationId xmlns:p14="http://schemas.microsoft.com/office/powerpoint/2010/main" val="1222458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scribbr.com/academic-writing/transition-words/" TargetMode="External"/><Relationship Id="rId2" Type="http://schemas.openxmlformats.org/officeDocument/2006/relationships/slide" Target="../slides/slide37.xml"/><Relationship Id="rId1" Type="http://schemas.openxmlformats.org/officeDocument/2006/relationships/notesMaster" Target="../notesMasters/notesMaster1.xml"/><Relationship Id="rId4" Type="http://schemas.openxmlformats.org/officeDocument/2006/relationships/hyperlink" Target="https://www.scribbr.com/research-paper/topic-sentences/"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E80DD1-C5D1-485E-A0FD-BECE52DB49E4}" type="slidenum">
              <a:rPr lang="en-GB" smtClean="0"/>
              <a:t>3</a:t>
            </a:fld>
            <a:endParaRPr lang="en-GB"/>
          </a:p>
        </p:txBody>
      </p:sp>
    </p:spTree>
    <p:extLst>
      <p:ext uri="{BB962C8B-B14F-4D97-AF65-F5344CB8AC3E}">
        <p14:creationId xmlns:p14="http://schemas.microsoft.com/office/powerpoint/2010/main" val="2081047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6EDA4E8F-539D-BBBA-8E3B-2F84C4AA7F56}"/>
              </a:ext>
            </a:extLst>
          </p:cNvPr>
          <p:cNvSpPr>
            <a:spLocks noGrp="1" noRot="1" noChangeAspect="1" noChangeArrowheads="1" noTextEdit="1"/>
          </p:cNvSpPr>
          <p:nvPr>
            <p:ph type="sldImg"/>
          </p:nvPr>
        </p:nvSpPr>
        <p:spPr>
          <a:ln/>
        </p:spPr>
      </p:sp>
      <p:sp>
        <p:nvSpPr>
          <p:cNvPr id="27651" name="Notes Placeholder 2">
            <a:extLst>
              <a:ext uri="{FF2B5EF4-FFF2-40B4-BE49-F238E27FC236}">
                <a16:creationId xmlns:a16="http://schemas.microsoft.com/office/drawing/2014/main" id="{D6D09E31-493D-A5AD-8D67-20FBA241BD6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175" algn="ctr">
              <a:lnSpc>
                <a:spcPct val="97000"/>
              </a:lnSpc>
              <a:spcAft>
                <a:spcPts val="800"/>
              </a:spcAft>
            </a:pPr>
            <a:endParaRPr lang="en-GB" altLang="en-US" dirty="0"/>
          </a:p>
        </p:txBody>
      </p:sp>
      <p:sp>
        <p:nvSpPr>
          <p:cNvPr id="27652" name="Slide Number Placeholder 3">
            <a:extLst>
              <a:ext uri="{FF2B5EF4-FFF2-40B4-BE49-F238E27FC236}">
                <a16:creationId xmlns:a16="http://schemas.microsoft.com/office/drawing/2014/main" id="{FE6D59E5-5767-1948-CEDD-19E533CEAE8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13F20E8-A279-4550-8E28-C7A064EA0EC7}" type="slidenum">
              <a:rPr lang="en-GB" altLang="en-US" smtClean="0">
                <a:latin typeface="Verdana" panose="020B0604030504040204" pitchFamily="34" charset="0"/>
              </a:rPr>
              <a:pPr/>
              <a:t>7</a:t>
            </a:fld>
            <a:endParaRPr lang="en-GB" altLang="en-US">
              <a:latin typeface="Verdana" panose="020B060403050404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E80DD1-C5D1-485E-A0FD-BECE52DB49E4}" type="slidenum">
              <a:rPr lang="en-GB" smtClean="0"/>
              <a:t>15</a:t>
            </a:fld>
            <a:endParaRPr lang="en-GB"/>
          </a:p>
        </p:txBody>
      </p:sp>
    </p:spTree>
    <p:extLst>
      <p:ext uri="{BB962C8B-B14F-4D97-AF65-F5344CB8AC3E}">
        <p14:creationId xmlns:p14="http://schemas.microsoft.com/office/powerpoint/2010/main" val="1825624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18</a:t>
            </a:fld>
            <a:endParaRPr lang="en-GB" altLang="en-US"/>
          </a:p>
        </p:txBody>
      </p:sp>
    </p:spTree>
    <p:extLst>
      <p:ext uri="{BB962C8B-B14F-4D97-AF65-F5344CB8AC3E}">
        <p14:creationId xmlns:p14="http://schemas.microsoft.com/office/powerpoint/2010/main" val="2000977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a:extLst>
              <a:ext uri="{FF2B5EF4-FFF2-40B4-BE49-F238E27FC236}">
                <a16:creationId xmlns:a16="http://schemas.microsoft.com/office/drawing/2014/main" id="{0BEE0C64-C7A8-5398-81CD-2E4F79429509}"/>
              </a:ext>
            </a:extLst>
          </p:cNvPr>
          <p:cNvSpPr>
            <a:spLocks noGrp="1" noRot="1" noChangeAspect="1" noChangeArrowheads="1" noTextEdit="1"/>
          </p:cNvSpPr>
          <p:nvPr>
            <p:ph type="sldImg"/>
          </p:nvPr>
        </p:nvSpPr>
        <p:spPr>
          <a:xfrm>
            <a:off x="422275" y="1241425"/>
            <a:ext cx="5953125" cy="3349625"/>
          </a:xfrm>
          <a:ln/>
        </p:spPr>
      </p:sp>
      <p:sp>
        <p:nvSpPr>
          <p:cNvPr id="154627" name="Notes Placeholder 2">
            <a:extLst>
              <a:ext uri="{FF2B5EF4-FFF2-40B4-BE49-F238E27FC236}">
                <a16:creationId xmlns:a16="http://schemas.microsoft.com/office/drawing/2014/main" id="{F69AA808-A0E3-0B9F-666D-E96A1121472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54628" name="Slide Number Placeholder 3">
            <a:extLst>
              <a:ext uri="{FF2B5EF4-FFF2-40B4-BE49-F238E27FC236}">
                <a16:creationId xmlns:a16="http://schemas.microsoft.com/office/drawing/2014/main" id="{D55B40C9-1EFB-EAF6-C7E4-C4C52AE2B95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3FDC8A8-884D-4B3A-A6FE-7BFAF43749C4}" type="slidenum">
              <a:rPr lang="en-GB" altLang="en-US" smtClean="0">
                <a:latin typeface="Verdana" panose="020B0604030504040204" pitchFamily="34" charset="0"/>
              </a:rPr>
              <a:pPr/>
              <a:t>19</a:t>
            </a:fld>
            <a:endParaRPr lang="en-GB" altLang="en-US">
              <a:latin typeface="Verdana" panose="020B0604030504040204" pitchFamily="34" charset="0"/>
            </a:endParaRPr>
          </a:p>
        </p:txBody>
      </p:sp>
    </p:spTree>
    <p:extLst>
      <p:ext uri="{BB962C8B-B14F-4D97-AF65-F5344CB8AC3E}">
        <p14:creationId xmlns:p14="http://schemas.microsoft.com/office/powerpoint/2010/main" val="4188321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E80DD1-C5D1-485E-A0FD-BECE52DB49E4}" type="slidenum">
              <a:rPr lang="en-GB" smtClean="0"/>
              <a:t>20</a:t>
            </a:fld>
            <a:endParaRPr lang="en-GB"/>
          </a:p>
        </p:txBody>
      </p:sp>
    </p:spTree>
    <p:extLst>
      <p:ext uri="{BB962C8B-B14F-4D97-AF65-F5344CB8AC3E}">
        <p14:creationId xmlns:p14="http://schemas.microsoft.com/office/powerpoint/2010/main" val="303531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5B4DD13-9761-486C-B4D0-D60F0E080496}" type="slidenum">
              <a:rPr lang="en-GB" altLang="en-US" smtClean="0"/>
              <a:pPr>
                <a:defRPr/>
              </a:pPr>
              <a:t>21</a:t>
            </a:fld>
            <a:endParaRPr lang="en-GB" altLang="en-US"/>
          </a:p>
        </p:txBody>
      </p:sp>
    </p:spTree>
    <p:extLst>
      <p:ext uri="{BB962C8B-B14F-4D97-AF65-F5344CB8AC3E}">
        <p14:creationId xmlns:p14="http://schemas.microsoft.com/office/powerpoint/2010/main" val="74089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08BB9E43-59C8-1696-3BC7-D1A27FF4D04B}"/>
              </a:ext>
            </a:extLst>
          </p:cNvPr>
          <p:cNvSpPr>
            <a:spLocks noGrp="1" noRot="1" noChangeAspect="1" noChangeArrowheads="1" noTextEdit="1"/>
          </p:cNvSpPr>
          <p:nvPr>
            <p:ph type="sldImg"/>
          </p:nvPr>
        </p:nvSpPr>
        <p:spPr>
          <a:ln/>
        </p:spPr>
      </p:sp>
      <p:sp>
        <p:nvSpPr>
          <p:cNvPr id="27651" name="Notes Placeholder 2">
            <a:extLst>
              <a:ext uri="{FF2B5EF4-FFF2-40B4-BE49-F238E27FC236}">
                <a16:creationId xmlns:a16="http://schemas.microsoft.com/office/drawing/2014/main" id="{B96A99D2-30A8-1E44-304F-AA113DD4FB5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175"/>
            <a:endParaRPr lang="en-GB" altLang="en-US" dirty="0"/>
          </a:p>
        </p:txBody>
      </p:sp>
      <p:sp>
        <p:nvSpPr>
          <p:cNvPr id="27652" name="Slide Number Placeholder 3">
            <a:extLst>
              <a:ext uri="{FF2B5EF4-FFF2-40B4-BE49-F238E27FC236}">
                <a16:creationId xmlns:a16="http://schemas.microsoft.com/office/drawing/2014/main" id="{B9E2ED42-3F40-8AEB-98DD-BB428B23CAC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655A427-9AF0-4C37-BFD5-70BBB11AD2BF}" type="slidenum">
              <a:rPr lang="en-GB" altLang="en-US" smtClean="0">
                <a:latin typeface="Verdana" panose="020B0604030504040204" pitchFamily="34" charset="0"/>
              </a:rPr>
              <a:pPr/>
              <a:t>22</a:t>
            </a:fld>
            <a:endParaRPr lang="en-GB" altLang="en-US">
              <a:latin typeface="Verdana" panose="020B060403050404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7BCA1A7-A9AA-36C0-5A08-7CB6245941FE}"/>
              </a:ext>
            </a:extLst>
          </p:cNvPr>
          <p:cNvSpPr>
            <a:spLocks noGrp="1" noRot="1" noChangeAspect="1" noChangeArrowheads="1" noTextEdit="1"/>
          </p:cNvSpPr>
          <p:nvPr>
            <p:ph type="sldImg"/>
          </p:nvPr>
        </p:nvSpPr>
        <p:spPr>
          <a:ln/>
        </p:spPr>
      </p:sp>
      <p:sp>
        <p:nvSpPr>
          <p:cNvPr id="29699" name="Notes Placeholder 2">
            <a:extLst>
              <a:ext uri="{FF2B5EF4-FFF2-40B4-BE49-F238E27FC236}">
                <a16:creationId xmlns:a16="http://schemas.microsoft.com/office/drawing/2014/main" id="{C9A145ED-4D8F-DCFE-3543-0E6F9BAAEFB9}"/>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800" dirty="0">
                <a:latin typeface="Calibri" panose="020F0502020204030204" pitchFamily="34" charset="0"/>
                <a:cs typeface="Calibri" panose="020F0502020204030204" pitchFamily="34" charset="0"/>
              </a:rPr>
              <a:t>	</a:t>
            </a:r>
            <a:endParaRPr lang="en-GB" altLang="en-US" dirty="0"/>
          </a:p>
        </p:txBody>
      </p:sp>
      <p:sp>
        <p:nvSpPr>
          <p:cNvPr id="29700" name="Slide Number Placeholder 3">
            <a:extLst>
              <a:ext uri="{FF2B5EF4-FFF2-40B4-BE49-F238E27FC236}">
                <a16:creationId xmlns:a16="http://schemas.microsoft.com/office/drawing/2014/main" id="{559FE010-F80D-09D5-98A6-B9CB5E377AE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4BC9D73-C030-4509-9B02-F626FDADF075}" type="slidenum">
              <a:rPr lang="en-GB" altLang="en-US" smtClean="0">
                <a:latin typeface="Verdana" panose="020B0604030504040204" pitchFamily="34" charset="0"/>
              </a:rPr>
              <a:pPr/>
              <a:t>23</a:t>
            </a:fld>
            <a:endParaRPr lang="en-GB" altLang="en-US">
              <a:latin typeface="Verdana" panose="020B060403050404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41177238-EBBC-5AC7-F313-48B7CD8F5403}"/>
              </a:ext>
            </a:extLst>
          </p:cNvPr>
          <p:cNvSpPr>
            <a:spLocks noGrp="1" noRot="1" noChangeAspect="1" noChangeArrowheads="1" noTextEdit="1"/>
          </p:cNvSpPr>
          <p:nvPr>
            <p:ph type="sldImg"/>
          </p:nvPr>
        </p:nvSpPr>
        <p:spPr>
          <a:ln/>
        </p:spPr>
      </p:sp>
      <p:sp>
        <p:nvSpPr>
          <p:cNvPr id="3" name="Notes Placeholder 2">
            <a:extLst>
              <a:ext uri="{FF2B5EF4-FFF2-40B4-BE49-F238E27FC236}">
                <a16:creationId xmlns:a16="http://schemas.microsoft.com/office/drawing/2014/main" id="{BB6C2777-768F-9F19-4471-091E61D59C5F}"/>
              </a:ext>
            </a:extLst>
          </p:cNvPr>
          <p:cNvSpPr>
            <a:spLocks noGrp="1"/>
          </p:cNvSpPr>
          <p:nvPr>
            <p:ph type="body" idx="1"/>
          </p:nvPr>
        </p:nvSpPr>
        <p:spPr/>
        <p:txBody>
          <a:bodyPr/>
          <a:lstStyle/>
          <a:p>
            <a:pPr marL="0" indent="0">
              <a:buFont typeface="Arial" panose="020B0604020202020204" pitchFamily="34" charset="0"/>
              <a:buNone/>
              <a:defRPr/>
            </a:pPr>
            <a:endParaRPr lang="en-GB" dirty="0"/>
          </a:p>
        </p:txBody>
      </p:sp>
      <p:sp>
        <p:nvSpPr>
          <p:cNvPr id="33796" name="Slide Number Placeholder 3">
            <a:extLst>
              <a:ext uri="{FF2B5EF4-FFF2-40B4-BE49-F238E27FC236}">
                <a16:creationId xmlns:a16="http://schemas.microsoft.com/office/drawing/2014/main" id="{F3C17C9A-73D3-D195-408C-672C192CD7F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4C5C6C4-B639-4BAF-9E0F-31A4B91DB2AD}" type="slidenum">
              <a:rPr lang="en-GB" altLang="en-US" smtClean="0">
                <a:latin typeface="Verdana" panose="020B0604030504040204" pitchFamily="34" charset="0"/>
              </a:rPr>
              <a:pPr/>
              <a:t>24</a:t>
            </a:fld>
            <a:endParaRPr lang="en-GB" altLang="en-US">
              <a:latin typeface="Verdana" panose="020B060403050404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19D1291-ECCF-4A63-FC06-95F3009E5B67}"/>
              </a:ext>
            </a:extLst>
          </p:cNvPr>
          <p:cNvSpPr>
            <a:spLocks noGrp="1" noRot="1" noChangeAspect="1" noChangeArrowheads="1" noTextEdit="1"/>
          </p:cNvSpPr>
          <p:nvPr>
            <p:ph type="sldImg"/>
          </p:nvPr>
        </p:nvSpPr>
        <p:spPr>
          <a:ln/>
        </p:spPr>
      </p:sp>
      <p:sp>
        <p:nvSpPr>
          <p:cNvPr id="37891" name="Notes Placeholder 2">
            <a:extLst>
              <a:ext uri="{FF2B5EF4-FFF2-40B4-BE49-F238E27FC236}">
                <a16:creationId xmlns:a16="http://schemas.microsoft.com/office/drawing/2014/main" id="{4EEF0B60-ACFB-B632-A2A6-FF66B164448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37892" name="Slide Number Placeholder 3">
            <a:extLst>
              <a:ext uri="{FF2B5EF4-FFF2-40B4-BE49-F238E27FC236}">
                <a16:creationId xmlns:a16="http://schemas.microsoft.com/office/drawing/2014/main" id="{FB19EA23-3ECF-1DC3-E2F3-09F2E590BEF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D0F3CC-B3E5-4CC5-AB36-EF8A5DD909C1}" type="slidenum">
              <a:rPr lang="en-GB" altLang="en-US" smtClean="0">
                <a:latin typeface="Verdana" panose="020B0604030504040204" pitchFamily="34" charset="0"/>
              </a:rPr>
              <a:pPr/>
              <a:t>25</a:t>
            </a:fld>
            <a:endParaRPr lang="en-GB" altLang="en-US">
              <a:latin typeface="Verdana" panose="020B060403050404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a:extLst>
              <a:ext uri="{FF2B5EF4-FFF2-40B4-BE49-F238E27FC236}">
                <a16:creationId xmlns:a16="http://schemas.microsoft.com/office/drawing/2014/main" id="{C37073EB-E022-CF66-A311-2ECCAAB5E3EE}"/>
              </a:ext>
            </a:extLst>
          </p:cNvPr>
          <p:cNvSpPr>
            <a:spLocks noGrp="1" noRot="1" noChangeAspect="1" noChangeArrowheads="1" noTextEdit="1"/>
          </p:cNvSpPr>
          <p:nvPr>
            <p:ph type="sldImg"/>
          </p:nvPr>
        </p:nvSpPr>
        <p:spPr>
          <a:xfrm>
            <a:off x="422275" y="1241425"/>
            <a:ext cx="5953125" cy="3349625"/>
          </a:xfrm>
          <a:ln/>
        </p:spPr>
      </p:sp>
      <p:sp>
        <p:nvSpPr>
          <p:cNvPr id="158723" name="Notes Placeholder 2">
            <a:extLst>
              <a:ext uri="{FF2B5EF4-FFF2-40B4-BE49-F238E27FC236}">
                <a16:creationId xmlns:a16="http://schemas.microsoft.com/office/drawing/2014/main" id="{D31BB3B1-001E-45E9-B9F8-29290069721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158724" name="Slide Number Placeholder 3">
            <a:extLst>
              <a:ext uri="{FF2B5EF4-FFF2-40B4-BE49-F238E27FC236}">
                <a16:creationId xmlns:a16="http://schemas.microsoft.com/office/drawing/2014/main" id="{C64A14B0-F9BF-D325-957D-23501688E02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2A46503-778C-4153-B486-9E9072E44DEE}" type="slidenum">
              <a:rPr lang="en-GB" altLang="en-US" smtClean="0">
                <a:latin typeface="Verdana" panose="020B0604030504040204" pitchFamily="34" charset="0"/>
              </a:rPr>
              <a:pPr/>
              <a:t>27</a:t>
            </a:fld>
            <a:endParaRPr lang="en-GB" altLang="en-US">
              <a:latin typeface="Verdana" panose="020B0604030504040204" pitchFamily="34" charset="0"/>
            </a:endParaRPr>
          </a:p>
        </p:txBody>
      </p:sp>
    </p:spTree>
    <p:extLst>
      <p:ext uri="{BB962C8B-B14F-4D97-AF65-F5344CB8AC3E}">
        <p14:creationId xmlns:p14="http://schemas.microsoft.com/office/powerpoint/2010/main" val="11777378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a:extLst>
              <a:ext uri="{FF2B5EF4-FFF2-40B4-BE49-F238E27FC236}">
                <a16:creationId xmlns:a16="http://schemas.microsoft.com/office/drawing/2014/main" id="{8536B91B-C73A-B68D-570E-3BC75524CCFC}"/>
              </a:ext>
            </a:extLst>
          </p:cNvPr>
          <p:cNvSpPr>
            <a:spLocks noGrp="1" noRot="1" noChangeAspect="1" noChangeArrowheads="1" noTextEdit="1"/>
          </p:cNvSpPr>
          <p:nvPr>
            <p:ph type="sldImg"/>
          </p:nvPr>
        </p:nvSpPr>
        <p:spPr>
          <a:xfrm>
            <a:off x="422275" y="1241425"/>
            <a:ext cx="5953125" cy="3349625"/>
          </a:xfrm>
          <a:ln/>
        </p:spPr>
      </p:sp>
      <p:sp>
        <p:nvSpPr>
          <p:cNvPr id="161795" name="Notes Placeholder 2">
            <a:extLst>
              <a:ext uri="{FF2B5EF4-FFF2-40B4-BE49-F238E27FC236}">
                <a16:creationId xmlns:a16="http://schemas.microsoft.com/office/drawing/2014/main" id="{FFF18730-F0BF-A327-13A0-3DFCF3048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61796" name="Slide Number Placeholder 3">
            <a:extLst>
              <a:ext uri="{FF2B5EF4-FFF2-40B4-BE49-F238E27FC236}">
                <a16:creationId xmlns:a16="http://schemas.microsoft.com/office/drawing/2014/main" id="{CD340FB4-4BDD-88B0-CB44-5218102C6B9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B38F1D6-6872-4B75-A380-09764B7DB966}" type="slidenum">
              <a:rPr lang="en-GB" altLang="en-US" smtClean="0">
                <a:latin typeface="Verdana" panose="020B0604030504040204" pitchFamily="34" charset="0"/>
              </a:rPr>
              <a:pPr/>
              <a:t>28</a:t>
            </a:fld>
            <a:endParaRPr lang="en-GB" altLang="en-US">
              <a:latin typeface="Verdana" panose="020B0604030504040204" pitchFamily="34" charset="0"/>
            </a:endParaRPr>
          </a:p>
        </p:txBody>
      </p:sp>
    </p:spTree>
    <p:extLst>
      <p:ext uri="{BB962C8B-B14F-4D97-AF65-F5344CB8AC3E}">
        <p14:creationId xmlns:p14="http://schemas.microsoft.com/office/powerpoint/2010/main" val="39943499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119E0471-2BF3-9AA9-113D-04E34EE23F21}"/>
              </a:ext>
            </a:extLst>
          </p:cNvPr>
          <p:cNvSpPr>
            <a:spLocks noGrp="1" noRot="1" noChangeAspect="1" noChangeArrowheads="1" noTextEdit="1"/>
          </p:cNvSpPr>
          <p:nvPr>
            <p:ph type="sldImg"/>
          </p:nvPr>
        </p:nvSpPr>
        <p:spPr>
          <a:xfrm>
            <a:off x="422275" y="1241425"/>
            <a:ext cx="5953125" cy="3349625"/>
          </a:xfrm>
          <a:ln/>
        </p:spPr>
      </p:sp>
      <p:sp>
        <p:nvSpPr>
          <p:cNvPr id="22531" name="Notes Placeholder 2">
            <a:extLst>
              <a:ext uri="{FF2B5EF4-FFF2-40B4-BE49-F238E27FC236}">
                <a16:creationId xmlns:a16="http://schemas.microsoft.com/office/drawing/2014/main" id="{5AA96DF2-9FB9-5383-6850-6B61D32F043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22532" name="Slide Number Placeholder 3">
            <a:extLst>
              <a:ext uri="{FF2B5EF4-FFF2-40B4-BE49-F238E27FC236}">
                <a16:creationId xmlns:a16="http://schemas.microsoft.com/office/drawing/2014/main" id="{DDFAABE1-481D-7503-9800-12070779DD6A}"/>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3E5828A-21A6-4825-B53A-E9467DB13D41}" type="slidenum">
              <a:rPr lang="en-GB" altLang="en-US" smtClean="0">
                <a:latin typeface="Verdana" panose="020B0604030504040204" pitchFamily="34" charset="0"/>
              </a:rPr>
              <a:pPr/>
              <a:t>29</a:t>
            </a:fld>
            <a:endParaRPr lang="en-GB" altLang="en-US">
              <a:latin typeface="Verdana" panose="020B0604030504040204" pitchFamily="34" charset="0"/>
            </a:endParaRPr>
          </a:p>
        </p:txBody>
      </p:sp>
    </p:spTree>
    <p:extLst>
      <p:ext uri="{BB962C8B-B14F-4D97-AF65-F5344CB8AC3E}">
        <p14:creationId xmlns:p14="http://schemas.microsoft.com/office/powerpoint/2010/main" val="8100769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9A792529-99AF-6A30-BE69-082988D465FB}"/>
              </a:ext>
            </a:extLst>
          </p:cNvPr>
          <p:cNvSpPr>
            <a:spLocks noGrp="1" noRot="1" noChangeAspect="1" noChangeArrowheads="1" noTextEdit="1"/>
          </p:cNvSpPr>
          <p:nvPr>
            <p:ph type="sldImg"/>
          </p:nvPr>
        </p:nvSpPr>
        <p:spPr>
          <a:xfrm>
            <a:off x="422275" y="1241425"/>
            <a:ext cx="5953125" cy="3349625"/>
          </a:xfrm>
          <a:ln/>
        </p:spPr>
      </p:sp>
      <p:sp>
        <p:nvSpPr>
          <p:cNvPr id="24579" name="Notes Placeholder 2">
            <a:extLst>
              <a:ext uri="{FF2B5EF4-FFF2-40B4-BE49-F238E27FC236}">
                <a16:creationId xmlns:a16="http://schemas.microsoft.com/office/drawing/2014/main" id="{E9D11C08-936F-F71D-A27B-C03D41CEE10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a:p>
            <a:endParaRPr lang="en-GB" altLang="en-US" dirty="0"/>
          </a:p>
        </p:txBody>
      </p:sp>
      <p:sp>
        <p:nvSpPr>
          <p:cNvPr id="24580" name="Slide Number Placeholder 3">
            <a:extLst>
              <a:ext uri="{FF2B5EF4-FFF2-40B4-BE49-F238E27FC236}">
                <a16:creationId xmlns:a16="http://schemas.microsoft.com/office/drawing/2014/main" id="{50343393-C24F-FDE9-BD2A-824F7CE483F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CB4C2D7-E2B2-4DE4-B4F8-E78714C69CA2}" type="slidenum">
              <a:rPr lang="en-GB" altLang="en-US" smtClean="0">
                <a:latin typeface="Verdana" panose="020B0604030504040204" pitchFamily="34" charset="0"/>
              </a:rPr>
              <a:pPr/>
              <a:t>30</a:t>
            </a:fld>
            <a:endParaRPr lang="en-GB" altLang="en-US">
              <a:latin typeface="Verdana" panose="020B0604030504040204" pitchFamily="34" charset="0"/>
            </a:endParaRPr>
          </a:p>
        </p:txBody>
      </p:sp>
    </p:spTree>
    <p:extLst>
      <p:ext uri="{BB962C8B-B14F-4D97-AF65-F5344CB8AC3E}">
        <p14:creationId xmlns:p14="http://schemas.microsoft.com/office/powerpoint/2010/main" val="3769397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8B4DBE0-0481-22CF-A8B2-4CD7ECA835ED}"/>
              </a:ext>
            </a:extLst>
          </p:cNvPr>
          <p:cNvSpPr>
            <a:spLocks noGrp="1" noRot="1" noChangeAspect="1" noChangeArrowheads="1" noTextEdit="1"/>
          </p:cNvSpPr>
          <p:nvPr>
            <p:ph type="sldImg"/>
          </p:nvPr>
        </p:nvSpPr>
        <p:spPr>
          <a:xfrm>
            <a:off x="422275" y="1241425"/>
            <a:ext cx="5953125" cy="3349625"/>
          </a:xfrm>
          <a:ln/>
        </p:spPr>
      </p:sp>
      <p:sp>
        <p:nvSpPr>
          <p:cNvPr id="26627" name="Notes Placeholder 2">
            <a:extLst>
              <a:ext uri="{FF2B5EF4-FFF2-40B4-BE49-F238E27FC236}">
                <a16:creationId xmlns:a16="http://schemas.microsoft.com/office/drawing/2014/main" id="{4A219712-6CA8-B30D-E152-7920872D3D6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26628" name="Slide Number Placeholder 3">
            <a:extLst>
              <a:ext uri="{FF2B5EF4-FFF2-40B4-BE49-F238E27FC236}">
                <a16:creationId xmlns:a16="http://schemas.microsoft.com/office/drawing/2014/main" id="{C144C22A-6F82-9F1D-24C4-C0F93B445FE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A83CCE-F501-4BF5-8CE6-2AFDC8BF9DFE}" type="slidenum">
              <a:rPr lang="en-GB" altLang="en-US" smtClean="0">
                <a:latin typeface="Verdana" panose="020B0604030504040204" pitchFamily="34" charset="0"/>
              </a:rPr>
              <a:pPr/>
              <a:t>31</a:t>
            </a:fld>
            <a:endParaRPr lang="en-GB" altLang="en-US">
              <a:latin typeface="Verdana" panose="020B0604030504040204" pitchFamily="34" charset="0"/>
            </a:endParaRPr>
          </a:p>
        </p:txBody>
      </p:sp>
    </p:spTree>
    <p:extLst>
      <p:ext uri="{BB962C8B-B14F-4D97-AF65-F5344CB8AC3E}">
        <p14:creationId xmlns:p14="http://schemas.microsoft.com/office/powerpoint/2010/main" val="37978825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3C40CAB9-5859-97FF-9194-719CA5D420BC}"/>
              </a:ext>
            </a:extLst>
          </p:cNvPr>
          <p:cNvSpPr>
            <a:spLocks noGrp="1" noRot="1" noChangeAspect="1" noChangeArrowheads="1" noTextEdit="1"/>
          </p:cNvSpPr>
          <p:nvPr>
            <p:ph type="sldImg"/>
          </p:nvPr>
        </p:nvSpPr>
        <p:spPr>
          <a:xfrm>
            <a:off x="422275" y="1241425"/>
            <a:ext cx="5953125" cy="3349625"/>
          </a:xfrm>
          <a:ln/>
        </p:spPr>
      </p:sp>
      <p:sp>
        <p:nvSpPr>
          <p:cNvPr id="32771" name="Notes Placeholder 2">
            <a:extLst>
              <a:ext uri="{FF2B5EF4-FFF2-40B4-BE49-F238E27FC236}">
                <a16:creationId xmlns:a16="http://schemas.microsoft.com/office/drawing/2014/main" id="{9F70DD7D-602F-E43A-3FED-455C2D826CD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32772" name="Slide Number Placeholder 3">
            <a:extLst>
              <a:ext uri="{FF2B5EF4-FFF2-40B4-BE49-F238E27FC236}">
                <a16:creationId xmlns:a16="http://schemas.microsoft.com/office/drawing/2014/main" id="{AD603644-3146-0DBD-B628-F5FE4E0DD4F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9192A8-1985-40DA-BACF-72E30C16FA9E}" type="slidenum">
              <a:rPr lang="en-GB" altLang="en-US" smtClean="0">
                <a:latin typeface="Verdana" panose="020B0604030504040204" pitchFamily="34" charset="0"/>
              </a:rPr>
              <a:pPr/>
              <a:t>33</a:t>
            </a:fld>
            <a:endParaRPr lang="en-GB" altLang="en-US">
              <a:latin typeface="Verdana" panose="020B0604030504040204" pitchFamily="34" charset="0"/>
            </a:endParaRPr>
          </a:p>
        </p:txBody>
      </p:sp>
    </p:spTree>
    <p:extLst>
      <p:ext uri="{BB962C8B-B14F-4D97-AF65-F5344CB8AC3E}">
        <p14:creationId xmlns:p14="http://schemas.microsoft.com/office/powerpoint/2010/main" val="15222018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CE1AAEA2-2EC1-CDBC-1AD0-EA5793AB4EE7}"/>
              </a:ext>
            </a:extLst>
          </p:cNvPr>
          <p:cNvSpPr>
            <a:spLocks noGrp="1" noRot="1" noChangeAspect="1" noChangeArrowheads="1" noTextEdit="1"/>
          </p:cNvSpPr>
          <p:nvPr>
            <p:ph type="sldImg"/>
          </p:nvPr>
        </p:nvSpPr>
        <p:spPr>
          <a:xfrm>
            <a:off x="422275" y="1241425"/>
            <a:ext cx="5953125" cy="3349625"/>
          </a:xfrm>
          <a:ln/>
        </p:spPr>
      </p:sp>
      <p:sp>
        <p:nvSpPr>
          <p:cNvPr id="13315" name="Notes Placeholder 2">
            <a:extLst>
              <a:ext uri="{FF2B5EF4-FFF2-40B4-BE49-F238E27FC236}">
                <a16:creationId xmlns:a16="http://schemas.microsoft.com/office/drawing/2014/main" id="{2F31A459-82D9-CCAA-BD0C-794DA743E1E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13316" name="Slide Number Placeholder 3">
            <a:extLst>
              <a:ext uri="{FF2B5EF4-FFF2-40B4-BE49-F238E27FC236}">
                <a16:creationId xmlns:a16="http://schemas.microsoft.com/office/drawing/2014/main" id="{AD02B0C0-ABEF-2EA4-A4AE-93EA8DB2861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585B965-76A6-41BA-BE6D-70EE5B584752}" type="slidenum">
              <a:rPr lang="en-GB" altLang="en-US" smtClean="0">
                <a:latin typeface="Verdana" panose="020B0604030504040204" pitchFamily="34" charset="0"/>
              </a:rPr>
              <a:pPr/>
              <a:t>36</a:t>
            </a:fld>
            <a:endParaRPr lang="en-GB" altLang="en-US">
              <a:latin typeface="Verdana" panose="020B060403050404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defRPr/>
            </a:pPr>
            <a:r>
              <a:rPr lang="en-GB" sz="2400" dirty="0">
                <a:latin typeface="Arial" panose="020B0604020202020204" pitchFamily="34" charset="0"/>
                <a:cs typeface="Arial" panose="020B0604020202020204" pitchFamily="34" charset="0"/>
              </a:rPr>
              <a:t>The introduction should clearly establish the focus and purpose of the literature review. </a:t>
            </a:r>
            <a:r>
              <a:rPr lang="en-GB" sz="2400" b="1" dirty="0">
                <a:latin typeface="Arial" panose="020B0604020202020204" pitchFamily="34" charset="0"/>
                <a:cs typeface="Arial" panose="020B0604020202020204" pitchFamily="34" charset="0"/>
              </a:rPr>
              <a:t>Stand-alone literature review</a:t>
            </a:r>
          </a:p>
          <a:p>
            <a:pPr>
              <a:buFont typeface="Wingdings" panose="05000000000000000000" pitchFamily="2" charset="2"/>
              <a:buChar char="§"/>
              <a:defRPr/>
            </a:pPr>
            <a:r>
              <a:rPr lang="en-GB" sz="2400" dirty="0">
                <a:latin typeface="Arial" panose="020B0604020202020204" pitchFamily="34" charset="0"/>
                <a:cs typeface="Arial" panose="020B0604020202020204" pitchFamily="34" charset="0"/>
              </a:rPr>
              <a:t>If you are writing a stand-alone paper</a:t>
            </a:r>
          </a:p>
          <a:p>
            <a:pPr lvl="1">
              <a:buFont typeface="Wingdings" panose="05000000000000000000" pitchFamily="2" charset="2"/>
              <a:buChar char="Ø"/>
              <a:defRPr/>
            </a:pPr>
            <a:r>
              <a:rPr lang="en-GB" dirty="0">
                <a:latin typeface="Arial" panose="020B0604020202020204" pitchFamily="34" charset="0"/>
                <a:cs typeface="Arial" panose="020B0604020202020204" pitchFamily="34" charset="0"/>
              </a:rPr>
              <a:t>give some background on the topic and its importance, discuss the scope of the literature you will review (for example, </a:t>
            </a:r>
          </a:p>
          <a:p>
            <a:pPr lvl="1">
              <a:buFont typeface="Wingdings" panose="05000000000000000000" pitchFamily="2" charset="2"/>
              <a:buChar char="Ø"/>
              <a:defRPr/>
            </a:pPr>
            <a:r>
              <a:rPr lang="en-GB" dirty="0">
                <a:latin typeface="Arial" panose="020B0604020202020204" pitchFamily="34" charset="0"/>
                <a:cs typeface="Arial" panose="020B0604020202020204" pitchFamily="34" charset="0"/>
              </a:rPr>
              <a:t>the time period of your sources), </a:t>
            </a:r>
          </a:p>
          <a:p>
            <a:pPr lvl="1">
              <a:buFont typeface="Wingdings" panose="05000000000000000000" pitchFamily="2" charset="2"/>
              <a:buChar char="Ø"/>
              <a:defRPr/>
            </a:pPr>
            <a:r>
              <a:rPr lang="en-GB" dirty="0">
                <a:latin typeface="Arial" panose="020B0604020202020204" pitchFamily="34" charset="0"/>
                <a:cs typeface="Arial" panose="020B0604020202020204" pitchFamily="34" charset="0"/>
              </a:rPr>
              <a:t>and state your objective. </a:t>
            </a:r>
          </a:p>
          <a:p>
            <a:pPr lvl="1">
              <a:buFont typeface="Wingdings" panose="05000000000000000000" pitchFamily="2" charset="2"/>
              <a:buChar char="Ø"/>
              <a:defRPr/>
            </a:pPr>
            <a:r>
              <a:rPr lang="en-GB" dirty="0">
                <a:latin typeface="Arial" panose="020B0604020202020204" pitchFamily="34" charset="0"/>
                <a:cs typeface="Arial" panose="020B0604020202020204" pitchFamily="34" charset="0"/>
              </a:rPr>
              <a:t>What new insight will you draw from the literature?</a:t>
            </a:r>
          </a:p>
          <a:p>
            <a:pPr>
              <a:buFont typeface="Wingdings" panose="05000000000000000000" pitchFamily="2" charset="2"/>
              <a:buChar char="§"/>
              <a:defRPr/>
            </a:pPr>
            <a:endParaRPr lang="en-GB" sz="2400" dirty="0">
              <a:latin typeface="Arial" panose="020B0604020202020204" pitchFamily="34" charset="0"/>
              <a:cs typeface="Arial" panose="020B0604020202020204" pitchFamily="34" charset="0"/>
            </a:endParaRPr>
          </a:p>
          <a:p>
            <a:pPr lvl="1">
              <a:buFont typeface="Wingdings" panose="05000000000000000000" pitchFamily="2" charset="2"/>
              <a:buChar char="§"/>
              <a:defRPr/>
            </a:pPr>
            <a:r>
              <a:rPr lang="en-GB" sz="2000" dirty="0">
                <a:latin typeface="Arial" panose="020B0604020202020204" pitchFamily="34" charset="0"/>
                <a:cs typeface="Arial" panose="020B0604020202020204" pitchFamily="34" charset="0"/>
              </a:rPr>
              <a:t>reiterate your central problem or research question and give a brief summary of the scholarly context. </a:t>
            </a:r>
          </a:p>
          <a:p>
            <a:pPr lvl="1">
              <a:buFont typeface="Wingdings" panose="05000000000000000000" pitchFamily="2" charset="2"/>
              <a:buChar char="§"/>
              <a:defRPr/>
            </a:pPr>
            <a:r>
              <a:rPr lang="en-GB" sz="2000" dirty="0">
                <a:latin typeface="Arial" panose="020B0604020202020204" pitchFamily="34" charset="0"/>
                <a:cs typeface="Arial" panose="020B0604020202020204" pitchFamily="34" charset="0"/>
              </a:rPr>
              <a:t>You can emphasise the timeliness of the topic (“many recent studies have focused on the problem of x”) or highlight a gap in the literature (“while there has been much research on x, few researchers have taken y into consideration”).</a:t>
            </a:r>
          </a:p>
          <a:p>
            <a:endParaRPr lang="en-GB" dirty="0"/>
          </a:p>
          <a:p>
            <a:r>
              <a:rPr lang="en-GB" dirty="0"/>
              <a:t>Body</a:t>
            </a:r>
          </a:p>
          <a:p>
            <a:pPr>
              <a:lnSpc>
                <a:spcPct val="150000"/>
              </a:lnSpc>
            </a:pPr>
            <a:r>
              <a:rPr lang="en-GB" altLang="en-US" sz="1200" dirty="0">
                <a:latin typeface="Arial" panose="020B0604020202020204" pitchFamily="34" charset="0"/>
                <a:cs typeface="Arial" panose="020B0604020202020204" pitchFamily="34" charset="0"/>
              </a:rPr>
              <a:t>Depending on the length of your literature review, you might want to divide the body into subsections. </a:t>
            </a:r>
          </a:p>
          <a:p>
            <a:pPr>
              <a:lnSpc>
                <a:spcPct val="150000"/>
              </a:lnSpc>
            </a:pPr>
            <a:r>
              <a:rPr lang="en-GB" altLang="en-US" sz="1200" dirty="0">
                <a:latin typeface="Arial" panose="020B0604020202020204" pitchFamily="34" charset="0"/>
                <a:cs typeface="Arial" panose="020B0604020202020204" pitchFamily="34" charset="0"/>
              </a:rPr>
              <a:t>You can use a subheading for each theme, time period, or methodological approach</a:t>
            </a:r>
            <a:r>
              <a:rPr lang="en-GB" altLang="en-US" dirty="0">
                <a:latin typeface="Arial" panose="020B0604020202020204" pitchFamily="34" charset="0"/>
                <a:cs typeface="Arial" panose="020B0604020202020204" pitchFamily="34" charset="0"/>
              </a:rPr>
              <a:t>.</a:t>
            </a:r>
          </a:p>
          <a:p>
            <a:pPr marL="0" indent="0">
              <a:buNone/>
              <a:defRPr/>
            </a:pPr>
            <a:r>
              <a:rPr lang="en-GB" sz="1200" dirty="0">
                <a:latin typeface="Arial" panose="020B0604020202020204" pitchFamily="34" charset="0"/>
                <a:cs typeface="Arial" panose="020B0604020202020204" pitchFamily="34" charset="0"/>
              </a:rPr>
              <a:t>As you write, make sure to follow these tips:</a:t>
            </a:r>
          </a:p>
          <a:p>
            <a:pPr>
              <a:buFont typeface="Wingdings" panose="05000000000000000000" pitchFamily="2" charset="2"/>
              <a:buChar char="§"/>
              <a:defRPr/>
            </a:pPr>
            <a:r>
              <a:rPr lang="en-GB" sz="1200" b="1" dirty="0">
                <a:latin typeface="Arial" panose="020B0604020202020204" pitchFamily="34" charset="0"/>
                <a:cs typeface="Arial" panose="020B0604020202020204" pitchFamily="34" charset="0"/>
              </a:rPr>
              <a:t>Summarise and synthesise:</a:t>
            </a:r>
            <a:r>
              <a:rPr lang="en-GB" sz="1200" dirty="0">
                <a:latin typeface="Arial" panose="020B0604020202020204" pitchFamily="34" charset="0"/>
                <a:cs typeface="Arial" panose="020B0604020202020204" pitchFamily="34" charset="0"/>
              </a:rPr>
              <a:t> give an overview of the main points of each source and combine them into a coherent whole.</a:t>
            </a:r>
          </a:p>
          <a:p>
            <a:pPr>
              <a:buFont typeface="Wingdings" panose="05000000000000000000" pitchFamily="2" charset="2"/>
              <a:buChar char="§"/>
              <a:defRPr/>
            </a:pPr>
            <a:r>
              <a:rPr lang="en-GB" sz="1200" b="1" dirty="0">
                <a:latin typeface="Arial" panose="020B0604020202020204" pitchFamily="34" charset="0"/>
                <a:cs typeface="Arial" panose="020B0604020202020204" pitchFamily="34" charset="0"/>
              </a:rPr>
              <a:t>Analyse and interpret:</a:t>
            </a:r>
            <a:r>
              <a:rPr lang="en-GB" sz="1200" dirty="0">
                <a:latin typeface="Arial" panose="020B0604020202020204" pitchFamily="34" charset="0"/>
                <a:cs typeface="Arial" panose="020B0604020202020204" pitchFamily="34" charset="0"/>
              </a:rPr>
              <a:t> don’t just paraphrase other researchers – add your own interpretations, discussing the significance of findings in relation to the literature as a whole.</a:t>
            </a:r>
          </a:p>
          <a:p>
            <a:pPr>
              <a:buFont typeface="Wingdings" panose="05000000000000000000" pitchFamily="2" charset="2"/>
              <a:buChar char="§"/>
              <a:defRPr/>
            </a:pPr>
            <a:r>
              <a:rPr lang="en-GB" sz="1200" b="1" dirty="0">
                <a:latin typeface="Arial" panose="020B0604020202020204" pitchFamily="34" charset="0"/>
                <a:cs typeface="Arial" panose="020B0604020202020204" pitchFamily="34" charset="0"/>
              </a:rPr>
              <a:t>Critically evaluate:</a:t>
            </a:r>
            <a:r>
              <a:rPr lang="en-GB" sz="1200" dirty="0">
                <a:latin typeface="Arial" panose="020B0604020202020204" pitchFamily="34" charset="0"/>
                <a:cs typeface="Arial" panose="020B0604020202020204" pitchFamily="34" charset="0"/>
              </a:rPr>
              <a:t> mention the strengths and weaknesses of your sources.</a:t>
            </a:r>
          </a:p>
          <a:p>
            <a:pPr>
              <a:buFont typeface="Wingdings" panose="05000000000000000000" pitchFamily="2" charset="2"/>
              <a:buChar char="§"/>
              <a:defRPr/>
            </a:pPr>
            <a:r>
              <a:rPr lang="en-GB" sz="1200" b="1" dirty="0">
                <a:latin typeface="Arial" panose="020B0604020202020204" pitchFamily="34" charset="0"/>
                <a:cs typeface="Arial" panose="020B0604020202020204" pitchFamily="34" charset="0"/>
              </a:rPr>
              <a:t>Write in well-structured paragraphs: </a:t>
            </a:r>
            <a:r>
              <a:rPr lang="en-GB" sz="1200" dirty="0">
                <a:latin typeface="Arial" panose="020B0604020202020204" pitchFamily="34" charset="0"/>
                <a:cs typeface="Arial" panose="020B0604020202020204" pitchFamily="34" charset="0"/>
              </a:rPr>
              <a:t>use </a:t>
            </a:r>
            <a:r>
              <a:rPr lang="en-GB" sz="1200" dirty="0">
                <a:latin typeface="Arial" panose="020B0604020202020204" pitchFamily="34" charset="0"/>
                <a:cs typeface="Arial" panose="020B0604020202020204" pitchFamily="34" charset="0"/>
                <a:hlinkClick r:id="rId3"/>
              </a:rPr>
              <a:t>transitions</a:t>
            </a:r>
            <a:r>
              <a:rPr lang="en-GB" sz="1200" dirty="0">
                <a:latin typeface="Arial" panose="020B0604020202020204" pitchFamily="34" charset="0"/>
                <a:cs typeface="Arial" panose="020B0604020202020204" pitchFamily="34" charset="0"/>
              </a:rPr>
              <a:t> and </a:t>
            </a:r>
            <a:r>
              <a:rPr lang="en-GB" sz="1200" dirty="0">
                <a:latin typeface="Arial" panose="020B0604020202020204" pitchFamily="34" charset="0"/>
                <a:cs typeface="Arial" panose="020B0604020202020204" pitchFamily="34" charset="0"/>
                <a:hlinkClick r:id="rId4"/>
              </a:rPr>
              <a:t>topic sentences</a:t>
            </a:r>
            <a:r>
              <a:rPr lang="en-GB" sz="1200" dirty="0">
                <a:latin typeface="Arial" panose="020B0604020202020204" pitchFamily="34" charset="0"/>
                <a:cs typeface="Arial" panose="020B0604020202020204" pitchFamily="34" charset="0"/>
              </a:rPr>
              <a:t> to draw connections, comparisons and contrasts.</a:t>
            </a:r>
          </a:p>
          <a:p>
            <a:pPr>
              <a:lnSpc>
                <a:spcPct val="150000"/>
              </a:lnSpc>
            </a:pPr>
            <a:endParaRPr lang="en-GB" altLang="en-US" dirty="0"/>
          </a:p>
          <a:p>
            <a:r>
              <a:rPr lang="en-GB" dirty="0"/>
              <a:t>Conclusion</a:t>
            </a:r>
          </a:p>
          <a:p>
            <a:pPr>
              <a:defRPr/>
            </a:pPr>
            <a:r>
              <a:rPr lang="en-GB" sz="1200" dirty="0">
                <a:latin typeface="Arial" panose="020B0604020202020204" pitchFamily="34" charset="0"/>
                <a:cs typeface="Arial" panose="020B0604020202020204" pitchFamily="34" charset="0"/>
              </a:rPr>
              <a:t>In the conclusion, you should summarise the key findings you have taken from the literature and emphasise their significance</a:t>
            </a:r>
            <a:r>
              <a:rPr lang="en-GB" dirty="0">
                <a:latin typeface="Arial" panose="020B0604020202020204" pitchFamily="34" charset="0"/>
                <a:cs typeface="Arial" panose="020B0604020202020204" pitchFamily="34" charset="0"/>
              </a:rPr>
              <a:t>.</a:t>
            </a:r>
          </a:p>
          <a:p>
            <a:pPr marL="0" indent="0">
              <a:buNone/>
              <a:defRPr/>
            </a:pPr>
            <a:r>
              <a:rPr lang="en-GB" b="1" dirty="0">
                <a:latin typeface="Arial" panose="020B0604020202020204" pitchFamily="34" charset="0"/>
                <a:cs typeface="Arial" panose="020B0604020202020204" pitchFamily="34" charset="0"/>
              </a:rPr>
              <a:t>Stand-alone literature review</a:t>
            </a:r>
          </a:p>
          <a:p>
            <a:pPr>
              <a:defRPr/>
            </a:pPr>
            <a:r>
              <a:rPr lang="en-GB" sz="1200" dirty="0">
                <a:latin typeface="Arial" panose="020B0604020202020204" pitchFamily="34" charset="0"/>
                <a:cs typeface="Arial" panose="020B0604020202020204" pitchFamily="34" charset="0"/>
              </a:rPr>
              <a:t>If you are writing a stand-alone paper, you can discuss the overall implications of the literature or make suggestions for future research based on the gaps you have identified.</a:t>
            </a:r>
          </a:p>
          <a:p>
            <a:endParaRPr lang="en-GB" dirty="0"/>
          </a:p>
        </p:txBody>
      </p:sp>
      <p:sp>
        <p:nvSpPr>
          <p:cNvPr id="4" name="Slide Number Placeholder 3"/>
          <p:cNvSpPr>
            <a:spLocks noGrp="1"/>
          </p:cNvSpPr>
          <p:nvPr>
            <p:ph type="sldNum" sz="quarter" idx="5"/>
          </p:nvPr>
        </p:nvSpPr>
        <p:spPr/>
        <p:txBody>
          <a:bodyPr/>
          <a:lstStyle/>
          <a:p>
            <a:fld id="{11E80DD1-C5D1-485E-A0FD-BECE52DB49E4}" type="slidenum">
              <a:rPr lang="en-GB" smtClean="0"/>
              <a:t>37</a:t>
            </a:fld>
            <a:endParaRPr lang="en-GB"/>
          </a:p>
        </p:txBody>
      </p:sp>
    </p:spTree>
    <p:extLst>
      <p:ext uri="{BB962C8B-B14F-4D97-AF65-F5344CB8AC3E}">
        <p14:creationId xmlns:p14="http://schemas.microsoft.com/office/powerpoint/2010/main" val="28280571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Search for relevant: </a:t>
            </a:r>
          </a:p>
          <a:p>
            <a:pPr lvl="1">
              <a:buFont typeface="Wingdings" panose="05000000000000000000" pitchFamily="2" charset="2"/>
              <a:buChar char="§"/>
              <a:defRPr/>
            </a:pPr>
            <a:r>
              <a:rPr lang="en-GB" sz="1600" b="1" dirty="0">
                <a:latin typeface="Arial" panose="020B0604020202020204" pitchFamily="34" charset="0"/>
                <a:cs typeface="Arial" panose="020B0604020202020204" pitchFamily="34" charset="0"/>
              </a:rPr>
              <a:t>Trends and patterns (in theory, method or results): </a:t>
            </a:r>
            <a:r>
              <a:rPr lang="en-GB" sz="1600" dirty="0">
                <a:latin typeface="Arial" panose="020B0604020202020204" pitchFamily="34" charset="0"/>
                <a:cs typeface="Arial" panose="020B0604020202020204" pitchFamily="34" charset="0"/>
              </a:rPr>
              <a:t>do certain approaches become more or less popular over time?</a:t>
            </a:r>
          </a:p>
          <a:p>
            <a:pPr marL="457200" lvl="1" indent="0">
              <a:buNone/>
              <a:defRPr/>
            </a:pPr>
            <a:endParaRPr lang="en-GB" sz="1600" dirty="0">
              <a:latin typeface="Arial" panose="020B0604020202020204" pitchFamily="34" charset="0"/>
              <a:cs typeface="Arial" panose="020B0604020202020204" pitchFamily="34" charset="0"/>
            </a:endParaRPr>
          </a:p>
          <a:p>
            <a:pPr lvl="1">
              <a:buFont typeface="Wingdings" panose="05000000000000000000" pitchFamily="2" charset="2"/>
              <a:buChar char="§"/>
              <a:defRPr/>
            </a:pPr>
            <a:r>
              <a:rPr lang="en-GB" sz="1600" b="1" dirty="0">
                <a:latin typeface="Arial" panose="020B0604020202020204" pitchFamily="34" charset="0"/>
                <a:cs typeface="Arial" panose="020B0604020202020204" pitchFamily="34" charset="0"/>
              </a:rPr>
              <a:t>Themes</a:t>
            </a:r>
            <a:r>
              <a:rPr lang="en-GB" sz="1600" dirty="0">
                <a:latin typeface="Arial" panose="020B0604020202020204" pitchFamily="34" charset="0"/>
                <a:cs typeface="Arial" panose="020B0604020202020204" pitchFamily="34" charset="0"/>
              </a:rPr>
              <a:t>: what questions or concepts recur across the literature?</a:t>
            </a:r>
          </a:p>
          <a:p>
            <a:pPr marL="457200" lvl="1" indent="0">
              <a:buNone/>
              <a:defRPr/>
            </a:pPr>
            <a:endParaRPr lang="en-GB" sz="1600" dirty="0">
              <a:latin typeface="Arial" panose="020B0604020202020204" pitchFamily="34" charset="0"/>
              <a:cs typeface="Arial" panose="020B0604020202020204" pitchFamily="34" charset="0"/>
            </a:endParaRPr>
          </a:p>
          <a:p>
            <a:pPr lvl="1">
              <a:buFont typeface="Wingdings" panose="05000000000000000000" pitchFamily="2" charset="2"/>
              <a:buChar char="§"/>
              <a:defRPr/>
            </a:pPr>
            <a:r>
              <a:rPr lang="en-GB" sz="1600" b="1" dirty="0">
                <a:latin typeface="Arial" panose="020B0604020202020204" pitchFamily="34" charset="0"/>
                <a:cs typeface="Arial" panose="020B0604020202020204" pitchFamily="34" charset="0"/>
              </a:rPr>
              <a:t>Debates, conflicts and contradictions</a:t>
            </a:r>
            <a:r>
              <a:rPr lang="en-GB" sz="1600" dirty="0">
                <a:latin typeface="Arial" panose="020B0604020202020204" pitchFamily="34" charset="0"/>
                <a:cs typeface="Arial" panose="020B0604020202020204" pitchFamily="34" charset="0"/>
              </a:rPr>
              <a:t>: where do sources disagree?</a:t>
            </a:r>
          </a:p>
          <a:p>
            <a:pPr marL="457200" lvl="1" indent="0">
              <a:buNone/>
              <a:defRPr/>
            </a:pPr>
            <a:endParaRPr lang="en-GB" sz="1600" dirty="0">
              <a:latin typeface="Arial" panose="020B0604020202020204" pitchFamily="34" charset="0"/>
              <a:cs typeface="Arial" panose="020B0604020202020204" pitchFamily="34" charset="0"/>
            </a:endParaRPr>
          </a:p>
          <a:p>
            <a:pPr lvl="1">
              <a:buFont typeface="Wingdings" panose="05000000000000000000" pitchFamily="2" charset="2"/>
              <a:buChar char="§"/>
              <a:defRPr/>
            </a:pPr>
            <a:r>
              <a:rPr lang="en-GB" sz="1600" b="1" dirty="0">
                <a:latin typeface="Arial" panose="020B0604020202020204" pitchFamily="34" charset="0"/>
                <a:cs typeface="Arial" panose="020B0604020202020204" pitchFamily="34" charset="0"/>
              </a:rPr>
              <a:t>Pivotal publications</a:t>
            </a:r>
            <a:r>
              <a:rPr lang="en-GB" sz="1600" dirty="0">
                <a:latin typeface="Arial" panose="020B0604020202020204" pitchFamily="34" charset="0"/>
                <a:cs typeface="Arial" panose="020B0604020202020204" pitchFamily="34" charset="0"/>
              </a:rPr>
              <a:t>: are there any influential theories or studies that changed the direction of the field?</a:t>
            </a:r>
          </a:p>
          <a:p>
            <a:pPr lvl="1">
              <a:buFont typeface="Wingdings" panose="05000000000000000000" pitchFamily="2" charset="2"/>
              <a:buChar char="§"/>
              <a:defRPr/>
            </a:pPr>
            <a:r>
              <a:rPr lang="en-GB" sz="1600" b="1" dirty="0">
                <a:latin typeface="Arial" panose="020B0604020202020204" pitchFamily="34" charset="0"/>
                <a:cs typeface="Arial" panose="020B0604020202020204" pitchFamily="34" charset="0"/>
              </a:rPr>
              <a:t>Gaps:</a:t>
            </a:r>
            <a:r>
              <a:rPr lang="en-GB" sz="1600" dirty="0">
                <a:latin typeface="Arial" panose="020B0604020202020204" pitchFamily="34" charset="0"/>
                <a:cs typeface="Arial" panose="020B0604020202020204" pitchFamily="34" charset="0"/>
              </a:rPr>
              <a:t> what is missing from the literature? Are there weaknesses that need to be addressed?</a:t>
            </a:r>
          </a:p>
          <a:p>
            <a:pPr lvl="1">
              <a:buFont typeface="Wingdings" panose="05000000000000000000" pitchFamily="2" charset="2"/>
              <a:buChar char="§"/>
              <a:defRPr/>
            </a:pPr>
            <a:endParaRPr lang="en-GB" sz="1600" dirty="0">
              <a:latin typeface="Arial" panose="020B0604020202020204" pitchFamily="34" charset="0"/>
              <a:cs typeface="Arial" panose="020B0604020202020204" pitchFamily="34" charset="0"/>
            </a:endParaRPr>
          </a:p>
          <a:p>
            <a:pPr>
              <a:defRPr/>
            </a:pPr>
            <a:r>
              <a:rPr lang="en-GB" altLang="en-US" sz="2400" dirty="0">
                <a:latin typeface="Arial" panose="020B0604020202020204" pitchFamily="34" charset="0"/>
                <a:cs typeface="Arial" panose="020B0604020202020204" pitchFamily="34" charset="0"/>
              </a:rPr>
              <a:t>As you begin to gather the literature, you will want to critically read for what has, and has not, been learned from the research. </a:t>
            </a:r>
          </a:p>
          <a:p>
            <a:pPr>
              <a:defRPr/>
            </a:pPr>
            <a:endParaRPr lang="en-GB" altLang="en-US" sz="2400" dirty="0">
              <a:latin typeface="Arial" panose="020B0604020202020204" pitchFamily="34" charset="0"/>
              <a:cs typeface="Arial" panose="020B0604020202020204" pitchFamily="34" charset="0"/>
            </a:endParaRPr>
          </a:p>
          <a:p>
            <a:pPr>
              <a:defRPr/>
            </a:pPr>
            <a:r>
              <a:rPr lang="en-GB" altLang="en-US" sz="2400" dirty="0">
                <a:latin typeface="Arial" panose="020B0604020202020204" pitchFamily="34" charset="0"/>
                <a:cs typeface="Arial" panose="020B0604020202020204" pitchFamily="34" charset="0"/>
              </a:rPr>
              <a:t>Use the </a:t>
            </a:r>
            <a:r>
              <a:rPr lang="en-GB" altLang="en-US" sz="2400" b="1" dirty="0">
                <a:latin typeface="Arial" panose="020B0604020202020204" pitchFamily="34" charset="0"/>
                <a:cs typeface="Arial" panose="020B0604020202020204" pitchFamily="34" charset="0"/>
              </a:rPr>
              <a:t>Discussion</a:t>
            </a:r>
            <a:r>
              <a:rPr lang="en-GB" altLang="en-US" sz="2400" dirty="0">
                <a:latin typeface="Arial" panose="020B0604020202020204" pitchFamily="34" charset="0"/>
                <a:cs typeface="Arial" panose="020B0604020202020204" pitchFamily="34" charset="0"/>
              </a:rPr>
              <a:t> and </a:t>
            </a:r>
            <a:r>
              <a:rPr lang="en-GB" altLang="en-US" sz="2400" b="1" dirty="0">
                <a:latin typeface="Arial" panose="020B0604020202020204" pitchFamily="34" charset="0"/>
                <a:cs typeface="Arial" panose="020B0604020202020204" pitchFamily="34" charset="0"/>
              </a:rPr>
              <a:t>Future Research</a:t>
            </a:r>
            <a:r>
              <a:rPr lang="en-GB" altLang="en-US" sz="2400" dirty="0">
                <a:latin typeface="Arial" panose="020B0604020202020204" pitchFamily="34" charset="0"/>
                <a:cs typeface="Arial" panose="020B0604020202020204" pitchFamily="34" charset="0"/>
              </a:rPr>
              <a:t> sections of the articles to understand what the researchers have found and where they point out future or additional research areas.</a:t>
            </a:r>
          </a:p>
          <a:p>
            <a:pPr marL="0" indent="0">
              <a:buNone/>
              <a:defRPr/>
            </a:pPr>
            <a:endParaRPr lang="en-GB" altLang="en-US" sz="2400" dirty="0">
              <a:latin typeface="Arial" panose="020B0604020202020204" pitchFamily="34" charset="0"/>
              <a:cs typeface="Arial" panose="020B0604020202020204" pitchFamily="34" charset="0"/>
            </a:endParaRPr>
          </a:p>
          <a:p>
            <a:pPr>
              <a:defRPr/>
            </a:pPr>
            <a:r>
              <a:rPr lang="en-GB" altLang="en-US" sz="2400" dirty="0">
                <a:latin typeface="Arial" panose="020B0604020202020204" pitchFamily="34" charset="0"/>
                <a:cs typeface="Arial" panose="020B0604020202020204" pitchFamily="34" charset="0"/>
              </a:rPr>
              <a:t>Continue to ask critical questions of your topic – </a:t>
            </a:r>
            <a:r>
              <a:rPr lang="en-GB" altLang="en-US" sz="2400" b="1" dirty="0">
                <a:latin typeface="Arial" panose="020B0604020202020204" pitchFamily="34" charset="0"/>
                <a:cs typeface="Arial" panose="020B0604020202020204" pitchFamily="34" charset="0"/>
              </a:rPr>
              <a:t>who, what, when, where and how </a:t>
            </a:r>
            <a:r>
              <a:rPr lang="en-GB" altLang="en-US" sz="2400" dirty="0">
                <a:latin typeface="Arial" panose="020B0604020202020204" pitchFamily="34" charset="0"/>
                <a:cs typeface="Arial" panose="020B0604020202020204" pitchFamily="34" charset="0"/>
              </a:rPr>
              <a:t>– about the population or setting, conditions or variables, methods or analysis, and measurement or outcomes. </a:t>
            </a:r>
          </a:p>
          <a:p>
            <a:pPr lvl="1">
              <a:buFont typeface="Wingdings" panose="05000000000000000000" pitchFamily="2" charset="2"/>
              <a:buChar char="§"/>
              <a:defRPr/>
            </a:pPr>
            <a:endParaRPr lang="en-GB" sz="16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11E80DD1-C5D1-485E-A0FD-BECE52DB49E4}" type="slidenum">
              <a:rPr lang="en-GB" smtClean="0"/>
              <a:t>38</a:t>
            </a:fld>
            <a:endParaRPr lang="en-GB"/>
          </a:p>
        </p:txBody>
      </p:sp>
    </p:spTree>
    <p:extLst>
      <p:ext uri="{BB962C8B-B14F-4D97-AF65-F5344CB8AC3E}">
        <p14:creationId xmlns:p14="http://schemas.microsoft.com/office/powerpoint/2010/main" val="8590626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ltLang="en-GB" sz="2700" dirty="0">
                <a:latin typeface="Arial" panose="020B0604020202020204" pitchFamily="34" charset="0"/>
                <a:cs typeface="Arial" panose="020B0604020202020204" pitchFamily="34" charset="0"/>
              </a:rPr>
              <a:t>Use your keywords to begin searching for sources using different </a:t>
            </a:r>
            <a:r>
              <a:rPr lang="en-GB" altLang="en-GB" sz="2700" b="1" dirty="0">
                <a:latin typeface="Arial" panose="020B0604020202020204" pitchFamily="34" charset="0"/>
                <a:cs typeface="Arial" panose="020B0604020202020204" pitchFamily="34" charset="0"/>
              </a:rPr>
              <a:t>databases</a:t>
            </a:r>
            <a:r>
              <a:rPr lang="en-GB" altLang="en-GB" sz="2700" dirty="0">
                <a:latin typeface="Arial" panose="020B0604020202020204" pitchFamily="34" charset="0"/>
                <a:cs typeface="Arial" panose="020B0604020202020204" pitchFamily="34" charset="0"/>
              </a:rPr>
              <a:t>. </a:t>
            </a:r>
          </a:p>
          <a:p>
            <a:pPr marL="0" indent="0">
              <a:buNone/>
            </a:pPr>
            <a:r>
              <a:rPr lang="en-GB" altLang="en-GB" sz="2700" dirty="0">
                <a:latin typeface="Arial" panose="020B0604020202020204" pitchFamily="34" charset="0"/>
                <a:cs typeface="Arial" panose="020B0604020202020204" pitchFamily="34" charset="0"/>
              </a:rPr>
              <a:t>Some databases to search for journals and articles include:</a:t>
            </a:r>
          </a:p>
          <a:p>
            <a:pPr lvl="1">
              <a:buFont typeface="Wingdings" panose="05000000000000000000" pitchFamily="2" charset="2"/>
              <a:buChar char="§"/>
            </a:pPr>
            <a:r>
              <a:rPr lang="en-GB" altLang="en-GB" sz="2700" dirty="0">
                <a:latin typeface="Arial" panose="020B0604020202020204" pitchFamily="34" charset="0"/>
                <a:cs typeface="Arial" panose="020B0604020202020204" pitchFamily="34" charset="0"/>
              </a:rPr>
              <a:t>Your university’s library catalogue</a:t>
            </a:r>
          </a:p>
          <a:p>
            <a:pPr lvl="1">
              <a:buFont typeface="Wingdings" panose="05000000000000000000" pitchFamily="2" charset="2"/>
              <a:buChar char="§"/>
            </a:pPr>
            <a:r>
              <a:rPr lang="en-GB" altLang="en-GB" sz="2700" dirty="0">
                <a:latin typeface="Arial" panose="020B0604020202020204" pitchFamily="34" charset="0"/>
                <a:cs typeface="Arial" panose="020B0604020202020204" pitchFamily="34" charset="0"/>
              </a:rPr>
              <a:t>Google Scholar</a:t>
            </a:r>
          </a:p>
          <a:p>
            <a:pPr lvl="1">
              <a:buFont typeface="Wingdings" panose="05000000000000000000" pitchFamily="2" charset="2"/>
              <a:buChar char="§"/>
            </a:pPr>
            <a:r>
              <a:rPr lang="en-GB" altLang="en-GB" sz="2700" dirty="0">
                <a:latin typeface="Arial" panose="020B0604020202020204" pitchFamily="34" charset="0"/>
                <a:cs typeface="Arial" panose="020B0604020202020204" pitchFamily="34" charset="0"/>
              </a:rPr>
              <a:t>JSTOR</a:t>
            </a:r>
          </a:p>
          <a:p>
            <a:pPr lvl="1">
              <a:buFont typeface="Wingdings" panose="05000000000000000000" pitchFamily="2" charset="2"/>
              <a:buChar char="§"/>
            </a:pPr>
            <a:r>
              <a:rPr lang="en-GB" altLang="en-GB" sz="2700" dirty="0">
                <a:latin typeface="Arial" panose="020B0604020202020204" pitchFamily="34" charset="0"/>
                <a:cs typeface="Arial" panose="020B0604020202020204" pitchFamily="34" charset="0"/>
              </a:rPr>
              <a:t>EBSCO</a:t>
            </a:r>
          </a:p>
          <a:p>
            <a:pPr lvl="1">
              <a:buFont typeface="Wingdings" panose="05000000000000000000" pitchFamily="2" charset="2"/>
              <a:buChar char="§"/>
            </a:pPr>
            <a:r>
              <a:rPr lang="en-GB" altLang="en-GB" sz="2700" dirty="0">
                <a:latin typeface="Arial" panose="020B0604020202020204" pitchFamily="34" charset="0"/>
                <a:cs typeface="Arial" panose="020B0604020202020204" pitchFamily="34" charset="0"/>
              </a:rPr>
              <a:t>Medline (life sciences and biomedicine)</a:t>
            </a:r>
          </a:p>
          <a:p>
            <a:pPr lvl="1">
              <a:buFont typeface="Wingdings" panose="05000000000000000000" pitchFamily="2" charset="2"/>
              <a:buChar char="§"/>
            </a:pPr>
            <a:r>
              <a:rPr lang="en-GB" altLang="en-GB" sz="2700" dirty="0">
                <a:latin typeface="Arial" panose="020B0604020202020204" pitchFamily="34" charset="0"/>
                <a:cs typeface="Arial" panose="020B0604020202020204" pitchFamily="34" charset="0"/>
              </a:rPr>
              <a:t>PubMed</a:t>
            </a:r>
          </a:p>
          <a:p>
            <a:endParaRPr lang="en-GB" dirty="0"/>
          </a:p>
        </p:txBody>
      </p:sp>
      <p:sp>
        <p:nvSpPr>
          <p:cNvPr id="4" name="Slide Number Placeholder 3"/>
          <p:cNvSpPr>
            <a:spLocks noGrp="1"/>
          </p:cNvSpPr>
          <p:nvPr>
            <p:ph type="sldNum" sz="quarter" idx="5"/>
          </p:nvPr>
        </p:nvSpPr>
        <p:spPr/>
        <p:txBody>
          <a:bodyPr/>
          <a:lstStyle/>
          <a:p>
            <a:fld id="{11E80DD1-C5D1-485E-A0FD-BECE52DB49E4}" type="slidenum">
              <a:rPr lang="en-GB" smtClean="0"/>
              <a:t>40</a:t>
            </a:fld>
            <a:endParaRPr lang="en-GB"/>
          </a:p>
        </p:txBody>
      </p:sp>
    </p:spTree>
    <p:extLst>
      <p:ext uri="{BB962C8B-B14F-4D97-AF65-F5344CB8AC3E}">
        <p14:creationId xmlns:p14="http://schemas.microsoft.com/office/powerpoint/2010/main" val="1871471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a:extLst>
              <a:ext uri="{FF2B5EF4-FFF2-40B4-BE49-F238E27FC236}">
                <a16:creationId xmlns:a16="http://schemas.microsoft.com/office/drawing/2014/main" id="{43D4851E-C4BB-6575-D598-3DB6155D803C}"/>
              </a:ext>
            </a:extLst>
          </p:cNvPr>
          <p:cNvSpPr>
            <a:spLocks noGrp="1" noRot="1" noChangeAspect="1" noChangeArrowheads="1" noTextEdit="1"/>
          </p:cNvSpPr>
          <p:nvPr>
            <p:ph type="sldImg"/>
          </p:nvPr>
        </p:nvSpPr>
        <p:spPr>
          <a:xfrm>
            <a:off x="422275" y="1241425"/>
            <a:ext cx="5953125" cy="3349625"/>
          </a:xfrm>
          <a:ln/>
        </p:spPr>
      </p:sp>
      <p:sp>
        <p:nvSpPr>
          <p:cNvPr id="88067" name="Notes Placeholder 2">
            <a:extLst>
              <a:ext uri="{FF2B5EF4-FFF2-40B4-BE49-F238E27FC236}">
                <a16:creationId xmlns:a16="http://schemas.microsoft.com/office/drawing/2014/main" id="{4EB310D8-9022-E685-6978-E721FDB7E56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p>
        </p:txBody>
      </p:sp>
      <p:sp>
        <p:nvSpPr>
          <p:cNvPr id="88068" name="Slide Number Placeholder 3">
            <a:extLst>
              <a:ext uri="{FF2B5EF4-FFF2-40B4-BE49-F238E27FC236}">
                <a16:creationId xmlns:a16="http://schemas.microsoft.com/office/drawing/2014/main" id="{89997B05-CDE0-E593-2A42-093059D0617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0875773-F8E6-4FAB-B92F-059AB49CD031}" type="slidenum">
              <a:rPr lang="en-GB" altLang="en-US" smtClean="0">
                <a:latin typeface="Verdana" panose="020B0604030504040204" pitchFamily="34" charset="0"/>
              </a:rPr>
              <a:pPr/>
              <a:t>41</a:t>
            </a:fld>
            <a:endParaRPr lang="en-GB" altLang="en-US">
              <a:latin typeface="Verdana" panose="020B060403050404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a:extLst>
              <a:ext uri="{FF2B5EF4-FFF2-40B4-BE49-F238E27FC236}">
                <a16:creationId xmlns:a16="http://schemas.microsoft.com/office/drawing/2014/main" id="{1AB09A58-8D34-97F9-8E4C-B5AF374F5CBC}"/>
              </a:ext>
            </a:extLst>
          </p:cNvPr>
          <p:cNvSpPr>
            <a:spLocks noGrp="1" noRot="1" noChangeAspect="1" noChangeArrowheads="1" noTextEdit="1"/>
          </p:cNvSpPr>
          <p:nvPr>
            <p:ph type="sldImg"/>
          </p:nvPr>
        </p:nvSpPr>
        <p:spPr>
          <a:xfrm>
            <a:off x="422275" y="1241425"/>
            <a:ext cx="5953125" cy="3349625"/>
          </a:xfrm>
          <a:ln/>
        </p:spPr>
      </p:sp>
      <p:sp>
        <p:nvSpPr>
          <p:cNvPr id="80899" name="Notes Placeholder 2">
            <a:extLst>
              <a:ext uri="{FF2B5EF4-FFF2-40B4-BE49-F238E27FC236}">
                <a16:creationId xmlns:a16="http://schemas.microsoft.com/office/drawing/2014/main" id="{101D95A5-630C-F8A2-8990-77852321974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buNone/>
              <a:defRPr/>
            </a:pPr>
            <a:r>
              <a:rPr lang="en-GB" sz="1200" dirty="0">
                <a:latin typeface="Arial" panose="020B0604020202020204" pitchFamily="34" charset="0"/>
                <a:cs typeface="Arial" panose="020B0604020202020204" pitchFamily="34" charset="0"/>
              </a:rPr>
              <a:t>for each publication, ask yourself:</a:t>
            </a:r>
          </a:p>
          <a:p>
            <a:pPr>
              <a:buFont typeface="Wingdings" panose="05000000000000000000" pitchFamily="2" charset="2"/>
              <a:buChar char="§"/>
              <a:defRPr/>
            </a:pPr>
            <a:endParaRPr lang="en-GB" sz="1200"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 Is the Abstract useful, did it summarised/describe, aim, question, methodology, key findings and conclusion</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What question or problem is the author addressing?</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What are the key concepts and how are they defined?</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What are the key theories, models and methods? </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Does the research use established frameworks or take an innovative approach?</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What are the results and conclusions of the study?</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How does the publication relate to other literature in the field? </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Does it confirm, add to, or challenge established knowledge?</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How does the publication contribute to your understanding of the topic? </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What are its key insights and arguments?</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What are the strengths and weaknesses of the research?</a:t>
            </a:r>
          </a:p>
          <a:p>
            <a:pPr>
              <a:buFont typeface="Wingdings" panose="05000000000000000000" pitchFamily="2" charset="2"/>
              <a:buChar char="§"/>
              <a:defRPr/>
            </a:pPr>
            <a:endParaRPr lang="en-GB" sz="1200" dirty="0">
              <a:latin typeface="Arial" panose="020B0604020202020204" pitchFamily="34" charset="0"/>
              <a:cs typeface="Arial" panose="020B0604020202020204" pitchFamily="34" charset="0"/>
            </a:endParaRPr>
          </a:p>
          <a:p>
            <a:endParaRPr lang="en-GB" altLang="en-US" dirty="0"/>
          </a:p>
        </p:txBody>
      </p:sp>
      <p:sp>
        <p:nvSpPr>
          <p:cNvPr id="80900" name="Slide Number Placeholder 3">
            <a:extLst>
              <a:ext uri="{FF2B5EF4-FFF2-40B4-BE49-F238E27FC236}">
                <a16:creationId xmlns:a16="http://schemas.microsoft.com/office/drawing/2014/main" id="{159DF80B-77E7-08E8-30FB-17885EC3F74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A5537F1-20CE-4D16-BD0F-D523864A2B05}" type="slidenum">
              <a:rPr lang="en-GB" altLang="en-US" smtClean="0">
                <a:latin typeface="Verdana" panose="020B0604030504040204" pitchFamily="34" charset="0"/>
              </a:rPr>
              <a:pPr/>
              <a:t>43</a:t>
            </a:fld>
            <a:endParaRPr lang="en-GB" altLang="en-US">
              <a:latin typeface="Verdana" panose="020B060403050404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a:extLst>
              <a:ext uri="{FF2B5EF4-FFF2-40B4-BE49-F238E27FC236}">
                <a16:creationId xmlns:a16="http://schemas.microsoft.com/office/drawing/2014/main" id="{D4F1B483-DE16-C187-B6B5-83A245E4AE96}"/>
              </a:ext>
            </a:extLst>
          </p:cNvPr>
          <p:cNvSpPr>
            <a:spLocks noGrp="1" noRot="1" noChangeAspect="1" noChangeArrowheads="1" noTextEdit="1"/>
          </p:cNvSpPr>
          <p:nvPr>
            <p:ph type="sldImg"/>
          </p:nvPr>
        </p:nvSpPr>
        <p:spPr>
          <a:xfrm>
            <a:off x="422275" y="1241425"/>
            <a:ext cx="5953125" cy="3349625"/>
          </a:xfrm>
          <a:ln/>
        </p:spPr>
      </p:sp>
      <p:sp>
        <p:nvSpPr>
          <p:cNvPr id="126979" name="Notes Placeholder 2">
            <a:extLst>
              <a:ext uri="{FF2B5EF4-FFF2-40B4-BE49-F238E27FC236}">
                <a16:creationId xmlns:a16="http://schemas.microsoft.com/office/drawing/2014/main" id="{073B52D3-235A-3B5F-BA39-C7B52F7F50C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26980" name="Slide Number Placeholder 3">
            <a:extLst>
              <a:ext uri="{FF2B5EF4-FFF2-40B4-BE49-F238E27FC236}">
                <a16:creationId xmlns:a16="http://schemas.microsoft.com/office/drawing/2014/main" id="{B0A284B4-D171-803B-C136-E9D1239A543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2F83E22-2DAD-4953-B365-403F29008419}" type="slidenum">
              <a:rPr lang="en-GB" altLang="en-US" smtClean="0">
                <a:latin typeface="Verdana" panose="020B0604030504040204" pitchFamily="34" charset="0"/>
              </a:rPr>
              <a:pPr/>
              <a:t>45</a:t>
            </a:fld>
            <a:endParaRPr lang="en-GB" altLang="en-US">
              <a:latin typeface="Verdana" panose="020B060403050404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a:extLst>
              <a:ext uri="{FF2B5EF4-FFF2-40B4-BE49-F238E27FC236}">
                <a16:creationId xmlns:a16="http://schemas.microsoft.com/office/drawing/2014/main" id="{F26A0D23-CA05-178A-56FD-FD29394CF256}"/>
              </a:ext>
            </a:extLst>
          </p:cNvPr>
          <p:cNvSpPr>
            <a:spLocks noGrp="1" noRot="1" noChangeAspect="1" noChangeArrowheads="1" noTextEdit="1"/>
          </p:cNvSpPr>
          <p:nvPr>
            <p:ph type="sldImg"/>
          </p:nvPr>
        </p:nvSpPr>
        <p:spPr>
          <a:xfrm>
            <a:off x="422275" y="1241425"/>
            <a:ext cx="5953125" cy="3349625"/>
          </a:xfrm>
          <a:ln/>
        </p:spPr>
      </p:sp>
      <p:sp>
        <p:nvSpPr>
          <p:cNvPr id="140291" name="Notes Placeholder 2">
            <a:extLst>
              <a:ext uri="{FF2B5EF4-FFF2-40B4-BE49-F238E27FC236}">
                <a16:creationId xmlns:a16="http://schemas.microsoft.com/office/drawing/2014/main" id="{34B41482-027A-B878-9338-7409E91E6B2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40292" name="Slide Number Placeholder 3">
            <a:extLst>
              <a:ext uri="{FF2B5EF4-FFF2-40B4-BE49-F238E27FC236}">
                <a16:creationId xmlns:a16="http://schemas.microsoft.com/office/drawing/2014/main" id="{0C4A8A84-88F7-7559-E048-C783E32650B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5F13C3-7155-4B25-A5A3-1476E4990BDE}" type="slidenum">
              <a:rPr lang="en-GB" altLang="en-US" smtClean="0">
                <a:latin typeface="Verdana" panose="020B0604030504040204" pitchFamily="34" charset="0"/>
              </a:rPr>
              <a:pPr/>
              <a:t>46</a:t>
            </a:fld>
            <a:endParaRPr lang="en-GB" altLang="en-US">
              <a:latin typeface="Verdana" panose="020B060403050404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a:extLst>
              <a:ext uri="{FF2B5EF4-FFF2-40B4-BE49-F238E27FC236}">
                <a16:creationId xmlns:a16="http://schemas.microsoft.com/office/drawing/2014/main" id="{AA27D955-2D86-9E45-11D1-2F19258F24D8}"/>
              </a:ext>
            </a:extLst>
          </p:cNvPr>
          <p:cNvSpPr>
            <a:spLocks noGrp="1" noRot="1" noChangeAspect="1" noChangeArrowheads="1" noTextEdit="1"/>
          </p:cNvSpPr>
          <p:nvPr>
            <p:ph type="sldImg"/>
          </p:nvPr>
        </p:nvSpPr>
        <p:spPr>
          <a:xfrm>
            <a:off x="422275" y="1241425"/>
            <a:ext cx="5953125" cy="3349625"/>
          </a:xfrm>
          <a:ln/>
        </p:spPr>
      </p:sp>
      <p:sp>
        <p:nvSpPr>
          <p:cNvPr id="143363" name="Notes Placeholder 2">
            <a:extLst>
              <a:ext uri="{FF2B5EF4-FFF2-40B4-BE49-F238E27FC236}">
                <a16:creationId xmlns:a16="http://schemas.microsoft.com/office/drawing/2014/main" id="{3485F2DF-15C5-30ED-9375-F99598A86B7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anose="05000000000000000000" pitchFamily="2" charset="2"/>
              <a:buChar char="§"/>
              <a:defRPr/>
            </a:pPr>
            <a:endParaRPr lang="en-GB" sz="1200"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Comparing and contrasting different theories, concepts etc and indicating the position you are taking for your own work</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Showing how limitations in others work creates a research gap for you. </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Strategic and selective referencing to support the underpinning arguments which form the basis of your research</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Synthesising and reformulating arguments from various sources to create new/more developed point of view</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Agreeing with/defending a point of view or finding</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Accepting current viewpoints have some strengths but qualifying your position by highlighting weaknesses</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Rejecting a point of view with reasons (e.g. Lack of evidence)</a:t>
            </a:r>
          </a:p>
          <a:p>
            <a:pPr>
              <a:buFont typeface="Wingdings" panose="05000000000000000000" pitchFamily="2" charset="2"/>
              <a:buChar char="§"/>
              <a:defRPr/>
            </a:pPr>
            <a:r>
              <a:rPr lang="en-GB" sz="1200" dirty="0">
                <a:latin typeface="Arial" panose="020B0604020202020204" pitchFamily="34" charset="0"/>
                <a:cs typeface="Arial" panose="020B0604020202020204" pitchFamily="34" charset="0"/>
              </a:rPr>
              <a:t>Making connections between sources</a:t>
            </a:r>
          </a:p>
          <a:p>
            <a:pPr>
              <a:buFont typeface="Arial" panose="020B0604020202020204" pitchFamily="34" charset="0"/>
              <a:buNone/>
              <a:defRPr/>
            </a:pPr>
            <a:br>
              <a:rPr lang="en-GB" sz="800" dirty="0">
                <a:latin typeface="Arial" panose="020B0604020202020204" pitchFamily="34" charset="0"/>
                <a:cs typeface="Arial" panose="020B0604020202020204" pitchFamily="34" charset="0"/>
              </a:rPr>
            </a:br>
            <a:r>
              <a:rPr lang="en-GB" sz="800" dirty="0">
                <a:latin typeface="Arial" panose="020B0604020202020204" pitchFamily="34" charset="0"/>
                <a:cs typeface="Arial" panose="020B0604020202020204" pitchFamily="34" charset="0"/>
              </a:rPr>
              <a:t>Adapted from RIDLEY, D 2008. </a:t>
            </a:r>
            <a:r>
              <a:rPr lang="en-GB" sz="800" i="1" dirty="0">
                <a:latin typeface="Arial" panose="020B0604020202020204" pitchFamily="34" charset="0"/>
                <a:cs typeface="Arial" panose="020B0604020202020204" pitchFamily="34" charset="0"/>
              </a:rPr>
              <a:t>The literature review: a step-by- step guide for students</a:t>
            </a:r>
            <a:r>
              <a:rPr lang="en-GB" sz="800" dirty="0">
                <a:latin typeface="Arial" panose="020B0604020202020204" pitchFamily="34" charset="0"/>
                <a:cs typeface="Arial" panose="020B0604020202020204" pitchFamily="34" charset="0"/>
              </a:rPr>
              <a:t>.  London: Sage</a:t>
            </a:r>
          </a:p>
          <a:p>
            <a:endParaRPr lang="en-GB" altLang="en-US" dirty="0"/>
          </a:p>
        </p:txBody>
      </p:sp>
      <p:sp>
        <p:nvSpPr>
          <p:cNvPr id="143364" name="Slide Number Placeholder 3">
            <a:extLst>
              <a:ext uri="{FF2B5EF4-FFF2-40B4-BE49-F238E27FC236}">
                <a16:creationId xmlns:a16="http://schemas.microsoft.com/office/drawing/2014/main" id="{68672491-0C05-DE2F-DBE3-5B594ABD160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F4983E0-D8C2-4390-ACBA-655FA6C0DB1C}" type="slidenum">
              <a:rPr lang="en-GB" altLang="en-US" smtClean="0">
                <a:latin typeface="Verdana" panose="020B0604030504040204" pitchFamily="34" charset="0"/>
              </a:rPr>
              <a:pPr/>
              <a:t>47</a:t>
            </a:fld>
            <a:endParaRPr lang="en-GB" altLang="en-US">
              <a:latin typeface="Verdana" panose="020B060403050404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a:extLst>
              <a:ext uri="{FF2B5EF4-FFF2-40B4-BE49-F238E27FC236}">
                <a16:creationId xmlns:a16="http://schemas.microsoft.com/office/drawing/2014/main" id="{1E0AFA59-4C68-135E-5044-B588D6422FD0}"/>
              </a:ext>
            </a:extLst>
          </p:cNvPr>
          <p:cNvSpPr>
            <a:spLocks noGrp="1" noRot="1" noChangeAspect="1" noChangeArrowheads="1" noTextEdit="1"/>
          </p:cNvSpPr>
          <p:nvPr>
            <p:ph type="sldImg"/>
          </p:nvPr>
        </p:nvSpPr>
        <p:spPr>
          <a:xfrm>
            <a:off x="422275" y="1241425"/>
            <a:ext cx="5953125" cy="3349625"/>
          </a:xfrm>
          <a:ln/>
        </p:spPr>
      </p:sp>
      <p:sp>
        <p:nvSpPr>
          <p:cNvPr id="163843" name="Notes Placeholder 2">
            <a:extLst>
              <a:ext uri="{FF2B5EF4-FFF2-40B4-BE49-F238E27FC236}">
                <a16:creationId xmlns:a16="http://schemas.microsoft.com/office/drawing/2014/main" id="{44F2B5AE-02AC-8BDC-BEF6-9325613684B5}"/>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63844" name="Slide Number Placeholder 3">
            <a:extLst>
              <a:ext uri="{FF2B5EF4-FFF2-40B4-BE49-F238E27FC236}">
                <a16:creationId xmlns:a16="http://schemas.microsoft.com/office/drawing/2014/main" id="{ECEB6086-DA5D-32F7-F3F3-BF2B4465401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F6549D8-071C-4F82-B205-B22F1E6C049A}" type="slidenum">
              <a:rPr lang="en-GB" altLang="en-US" smtClean="0">
                <a:latin typeface="Verdana" panose="020B0604030504040204" pitchFamily="34" charset="0"/>
              </a:rPr>
              <a:pPr/>
              <a:t>48</a:t>
            </a:fld>
            <a:endParaRPr lang="en-GB" altLang="en-US">
              <a:latin typeface="Verdana" panose="020B060403050404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29/09/2026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46174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29/09/2026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45464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8348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29/09/2026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632415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10" Type="http://schemas.openxmlformats.org/officeDocument/2006/relationships/image" Target="../media/image4.png"/><Relationship Id="rId4" Type="http://schemas.openxmlformats.org/officeDocument/2006/relationships/slideLayout" Target="../slideLayouts/slideLayout7.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9/29/2026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10"/>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 id="2147483707" r:id="rId5"/>
    <p:sldLayoutId id="2147483708" r:id="rId6"/>
    <p:sldLayoutId id="2147483709" r:id="rId7"/>
    <p:sldLayoutId id="2147483710"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a-XtVF7Bofg" TargetMode="Externa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hyperlink" Target="https://www.ncbi.nlm.nih.gov/pmc/articles/PMC6970613/"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hyperlink" Target="https://pubmed.ncbi.nlm.nih.gov/24811336/" TargetMode="External"/><Relationship Id="rId4" Type="http://schemas.openxmlformats.org/officeDocument/2006/relationships/hyperlink" Target="https://www.sciencedirect.com/science/article/abs/pii/S0165178122004814"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hyperlink" Target="https://www.scribbr.com/research-process/problem-statement/?&amp;_ga=2.84717721.1654159440.1640898746-955326898.1623314364#step-3-set-your-aims-and-objectives"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hyperlink" Target="https://www.scribbr.com/research-process/research-questions/?_ga=2.84717721.1654159440.1640898746-955326898.1623314364"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2" Type="http://schemas.openxmlformats.org/officeDocument/2006/relationships/hyperlink" Target="https://www.scribbr.co.uk/research-methods/research-design/" TargetMode="Externa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366E8-0243-EBD9-4848-7B2A14EB2DC5}"/>
              </a:ext>
            </a:extLst>
          </p:cNvPr>
          <p:cNvSpPr>
            <a:spLocks noGrp="1"/>
          </p:cNvSpPr>
          <p:nvPr/>
        </p:nvSpPr>
        <p:spPr>
          <a:xfrm>
            <a:off x="1812814" y="770675"/>
            <a:ext cx="7985125" cy="212725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eaLnBrk="1" hangingPunct="1"/>
            <a:br>
              <a:rPr lang="en-GB" altLang="en-US" sz="3000" b="1" dirty="0">
                <a:solidFill>
                  <a:schemeClr val="bg1"/>
                </a:solidFill>
                <a:latin typeface="Arial" panose="020B0604020202020204" pitchFamily="34" charset="0"/>
                <a:cs typeface="Arial" panose="020B0604020202020204" pitchFamily="34" charset="0"/>
              </a:rPr>
            </a:br>
            <a:r>
              <a:rPr lang="en-GB" altLang="en-US" b="1" dirty="0">
                <a:solidFill>
                  <a:schemeClr val="bg1"/>
                </a:solidFill>
                <a:latin typeface="Arial" panose="020B0604020202020204" pitchFamily="34" charset="0"/>
                <a:cs typeface="Arial" panose="020B0604020202020204" pitchFamily="34" charset="0"/>
              </a:rPr>
              <a:t>Practice-based Research</a:t>
            </a:r>
            <a:br>
              <a:rPr lang="en-GB" altLang="en-US" sz="3000" b="1" dirty="0">
                <a:solidFill>
                  <a:schemeClr val="bg1"/>
                </a:solidFill>
                <a:latin typeface="Arial" panose="020B0604020202020204" pitchFamily="34" charset="0"/>
                <a:cs typeface="Arial" panose="020B0604020202020204" pitchFamily="34" charset="0"/>
              </a:rPr>
            </a:br>
            <a:br>
              <a:rPr lang="en-GB" altLang="en-US" sz="3000" b="1" dirty="0">
                <a:solidFill>
                  <a:schemeClr val="bg1"/>
                </a:solidFill>
                <a:latin typeface="Arial" panose="020B0604020202020204" pitchFamily="34" charset="0"/>
                <a:cs typeface="Arial" panose="020B0604020202020204" pitchFamily="34" charset="0"/>
              </a:rPr>
            </a:br>
            <a:r>
              <a:rPr lang="en-GB" altLang="en-US" sz="3700" b="1" i="1" dirty="0">
                <a:solidFill>
                  <a:schemeClr val="bg1"/>
                </a:solidFill>
                <a:latin typeface="Arial" panose="020B0604020202020204" pitchFamily="34" charset="0"/>
                <a:cs typeface="Arial" panose="020B0604020202020204" pitchFamily="34" charset="0"/>
              </a:rPr>
              <a:t>Introduction to Research </a:t>
            </a:r>
            <a:br>
              <a:rPr lang="en-GB" altLang="en-US" sz="3000" dirty="0">
                <a:latin typeface="Arial" panose="020B0604020202020204" pitchFamily="34" charset="0"/>
                <a:cs typeface="Arial" panose="020B0604020202020204" pitchFamily="34" charset="0"/>
              </a:rPr>
            </a:br>
            <a:endParaRPr lang="en-GB" altLang="en-US" sz="3000" dirty="0">
              <a:latin typeface="Arial" panose="020B0604020202020204" pitchFamily="34" charset="0"/>
              <a:cs typeface="Arial" panose="020B0604020202020204" pitchFamily="34" charset="0"/>
            </a:endParaRPr>
          </a:p>
        </p:txBody>
      </p:sp>
      <p:sp>
        <p:nvSpPr>
          <p:cNvPr id="4" name="Subtitle 4">
            <a:extLst>
              <a:ext uri="{FF2B5EF4-FFF2-40B4-BE49-F238E27FC236}">
                <a16:creationId xmlns:a16="http://schemas.microsoft.com/office/drawing/2014/main" id="{E7FF5794-89FB-6173-4659-37B7A90744F1}"/>
              </a:ext>
            </a:extLst>
          </p:cNvPr>
          <p:cNvSpPr>
            <a:spLocks noGrp="1"/>
          </p:cNvSpPr>
          <p:nvPr/>
        </p:nvSpPr>
        <p:spPr>
          <a:xfrm>
            <a:off x="561447" y="2995612"/>
            <a:ext cx="10214345" cy="86677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endParaRPr lang="en-GB" altLang="en-US" sz="3700" b="1" dirty="0">
              <a:solidFill>
                <a:schemeClr val="bg1"/>
              </a:solidFill>
            </a:endParaRPr>
          </a:p>
          <a:p>
            <a:pPr eaLnBrk="1" hangingPunct="1"/>
            <a:r>
              <a:rPr lang="en-GB" altLang="en-US" sz="3800" b="1" dirty="0">
                <a:solidFill>
                  <a:schemeClr val="bg1"/>
                </a:solidFill>
              </a:rPr>
              <a:t>LCHS7008</a:t>
            </a:r>
          </a:p>
          <a:p>
            <a:pPr eaLnBrk="1" hangingPunct="1"/>
            <a:r>
              <a:rPr lang="en-GB" altLang="en-US" sz="3800" b="1" dirty="0">
                <a:solidFill>
                  <a:schemeClr val="bg1"/>
                </a:solidFill>
              </a:rPr>
              <a:t>Week 2 </a:t>
            </a:r>
          </a:p>
          <a:p>
            <a:pPr eaLnBrk="1" hangingPunct="1"/>
            <a:endParaRPr lang="en-GB" altLang="en-US" sz="3700" b="1" dirty="0">
              <a:solidFill>
                <a:schemeClr val="bg1"/>
              </a:solidFill>
            </a:endParaRPr>
          </a:p>
          <a:p>
            <a:pPr eaLnBrk="1" hangingPunct="1"/>
            <a:r>
              <a:rPr lang="en-GB" altLang="en-US" sz="3700" b="1" dirty="0">
                <a:solidFill>
                  <a:schemeClr val="bg1"/>
                </a:solidFill>
              </a:rPr>
              <a:t> 	</a:t>
            </a:r>
          </a:p>
          <a:p>
            <a:pPr eaLnBrk="1" hangingPunct="1"/>
            <a:r>
              <a:rPr lang="en-GB" altLang="en-US" sz="3700" b="1" dirty="0">
                <a:solidFill>
                  <a:schemeClr val="bg1"/>
                </a:solidFill>
                <a:latin typeface="Arial" panose="020B0604020202020204" pitchFamily="34" charset="0"/>
                <a:cs typeface="Arial" panose="020B0604020202020204" pitchFamily="34" charset="0"/>
              </a:rPr>
              <a:t> </a:t>
            </a:r>
          </a:p>
          <a:p>
            <a:pPr eaLnBrk="1" hangingPunct="1"/>
            <a:endParaRPr lang="en-GB" altLang="en-US" sz="3700" dirty="0">
              <a:solidFill>
                <a:schemeClr val="bg1"/>
              </a:solidFill>
            </a:endParaRPr>
          </a:p>
          <a:p>
            <a:endParaRPr lang="en-GB" altLang="en-US" sz="3700" dirty="0">
              <a:solidFill>
                <a:schemeClr val="tx1"/>
              </a:solidFill>
            </a:endParaRPr>
          </a:p>
          <a:p>
            <a:pPr eaLnBrk="1" hangingPunct="1"/>
            <a:endParaRPr lang="en-GB" altLang="en-US" sz="3700" dirty="0">
              <a:solidFill>
                <a:schemeClr val="tx1"/>
              </a:solidFill>
            </a:endParaRPr>
          </a:p>
          <a:p>
            <a:pPr eaLnBrk="1" hangingPunct="1"/>
            <a:r>
              <a:rPr lang="en-GB" altLang="en-US" sz="3700" dirty="0">
                <a:solidFill>
                  <a:schemeClr val="tx1"/>
                </a:solidFill>
              </a:rPr>
              <a:t> </a:t>
            </a:r>
          </a:p>
        </p:txBody>
      </p:sp>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0087F-7759-A746-78BE-BC88D32B1096}"/>
              </a:ext>
            </a:extLst>
          </p:cNvPr>
          <p:cNvSpPr>
            <a:spLocks noGrp="1"/>
          </p:cNvSpPr>
          <p:nvPr>
            <p:ph type="title"/>
          </p:nvPr>
        </p:nvSpPr>
        <p:spPr>
          <a:xfrm>
            <a:off x="1280655" y="136525"/>
            <a:ext cx="8229600" cy="1143000"/>
          </a:xfrm>
        </p:spPr>
        <p:txBody>
          <a:bodyPr/>
          <a:lstStyle/>
          <a:p>
            <a:pPr algn="ctr"/>
            <a:r>
              <a:rPr lang="en-US" altLang="en-US" b="1" dirty="0"/>
              <a:t>SESSION EXPECTATIONS </a:t>
            </a:r>
            <a:r>
              <a:rPr lang="en-US" altLang="en-US" b="1" i="1" dirty="0" err="1"/>
              <a:t>ctd</a:t>
            </a:r>
            <a:endParaRPr lang="en-GB" b="1" i="1" dirty="0"/>
          </a:p>
        </p:txBody>
      </p:sp>
      <p:sp>
        <p:nvSpPr>
          <p:cNvPr id="3" name="Content Placeholder 2">
            <a:extLst>
              <a:ext uri="{FF2B5EF4-FFF2-40B4-BE49-F238E27FC236}">
                <a16:creationId xmlns:a16="http://schemas.microsoft.com/office/drawing/2014/main" id="{4908843C-B021-2092-6298-C476BE6D9E54}"/>
              </a:ext>
            </a:extLst>
          </p:cNvPr>
          <p:cNvSpPr>
            <a:spLocks noGrp="1"/>
          </p:cNvSpPr>
          <p:nvPr>
            <p:ph idx="1"/>
          </p:nvPr>
        </p:nvSpPr>
        <p:spPr>
          <a:xfrm>
            <a:off x="1280655" y="1460259"/>
            <a:ext cx="9299239" cy="4254741"/>
          </a:xfrm>
        </p:spPr>
        <p:txBody>
          <a:bodyPr>
            <a:normAutofit fontScale="77500" lnSpcReduction="20000"/>
          </a:bodyPr>
          <a:lstStyle/>
          <a:p>
            <a:pPr>
              <a:lnSpc>
                <a:spcPct val="120000"/>
              </a:lnSpc>
            </a:pPr>
            <a:r>
              <a:rPr lang="en-GB" sz="2300" b="1" dirty="0">
                <a:latin typeface="Arial" panose="020B0604020202020204" pitchFamily="34" charset="0"/>
                <a:cs typeface="Arial" panose="020B0604020202020204" pitchFamily="34" charset="0"/>
              </a:rPr>
              <a:t>Ensure to arrive on time (late arrivals= marked as late)</a:t>
            </a:r>
          </a:p>
          <a:p>
            <a:pPr>
              <a:lnSpc>
                <a:spcPct val="120000"/>
              </a:lnSpc>
            </a:pPr>
            <a:r>
              <a:rPr lang="en-GB" sz="2300" b="1" dirty="0">
                <a:latin typeface="Arial" panose="020B0604020202020204" pitchFamily="34" charset="0"/>
                <a:cs typeface="Arial" panose="020B0604020202020204" pitchFamily="34" charset="0"/>
              </a:rPr>
              <a:t>Leaving the classroom before the end and/ or for an extended period of time will result in being marked as late.</a:t>
            </a:r>
          </a:p>
          <a:p>
            <a:pPr>
              <a:lnSpc>
                <a:spcPct val="120000"/>
              </a:lnSpc>
            </a:pPr>
            <a:r>
              <a:rPr lang="en-GB" sz="2300" b="1" dirty="0">
                <a:latin typeface="Arial" panose="020B0604020202020204" pitchFamily="34" charset="0"/>
                <a:cs typeface="Arial" panose="020B0604020202020204" pitchFamily="34" charset="0"/>
              </a:rPr>
              <a:t>Engagement=  regular use of Moodle, Teams platforms, in class attendance,..</a:t>
            </a:r>
          </a:p>
          <a:p>
            <a:pPr>
              <a:lnSpc>
                <a:spcPct val="120000"/>
              </a:lnSpc>
            </a:pPr>
            <a:r>
              <a:rPr lang="en-GB" sz="2300" b="1" dirty="0">
                <a:latin typeface="Arial" panose="020B0604020202020204" pitchFamily="34" charset="0"/>
                <a:cs typeface="Arial" panose="020B0604020202020204" pitchFamily="34" charset="0"/>
              </a:rPr>
              <a:t>Mobile phones keep them in your bag (unless when part of an activity or emergency)</a:t>
            </a:r>
          </a:p>
          <a:p>
            <a:pPr>
              <a:lnSpc>
                <a:spcPct val="120000"/>
              </a:lnSpc>
            </a:pPr>
            <a:r>
              <a:rPr lang="en-GB" sz="2300" b="1" dirty="0">
                <a:latin typeface="Arial" panose="020B0604020202020204" pitchFamily="34" charset="0"/>
                <a:cs typeface="Arial" panose="020B0604020202020204" pitchFamily="34" charset="0"/>
              </a:rPr>
              <a:t>Feeling Sleepy? No sleeping in a classroom</a:t>
            </a:r>
          </a:p>
          <a:p>
            <a:pPr>
              <a:lnSpc>
                <a:spcPct val="120000"/>
              </a:lnSpc>
            </a:pPr>
            <a:r>
              <a:rPr lang="en-GB" sz="2300" b="1" dirty="0">
                <a:latin typeface="Arial" panose="020B0604020202020204" pitchFamily="34" charset="0"/>
                <a:cs typeface="Arial" panose="020B0604020202020204" pitchFamily="34" charset="0"/>
              </a:rPr>
              <a:t>Required use of English during the conversations in class to meet LO’s</a:t>
            </a:r>
          </a:p>
          <a:p>
            <a:pPr>
              <a:lnSpc>
                <a:spcPct val="120000"/>
              </a:lnSpc>
            </a:pPr>
            <a:r>
              <a:rPr lang="en-GB" sz="2300" b="1" dirty="0">
                <a:latin typeface="Arial" panose="020B0604020202020204" pitchFamily="34" charset="0"/>
                <a:cs typeface="Arial" panose="020B0604020202020204" pitchFamily="34" charset="0"/>
              </a:rPr>
              <a:t>Let your lecturer know if you cannot make the sessions </a:t>
            </a:r>
          </a:p>
          <a:p>
            <a:pPr>
              <a:lnSpc>
                <a:spcPct val="120000"/>
              </a:lnSpc>
            </a:pPr>
            <a:r>
              <a:rPr lang="en-GB" sz="2300" b="1" dirty="0">
                <a:latin typeface="Arial" panose="020B0604020202020204" pitchFamily="34" charset="0"/>
                <a:cs typeface="Arial" panose="020B0604020202020204" pitchFamily="34" charset="0"/>
              </a:rPr>
              <a:t>Respect universities Student Code of Conduct</a:t>
            </a:r>
          </a:p>
          <a:p>
            <a:endParaRPr lang="en-GB" sz="2200" dirty="0"/>
          </a:p>
        </p:txBody>
      </p:sp>
      <p:sp>
        <p:nvSpPr>
          <p:cNvPr id="4" name="Date Placeholder 3">
            <a:extLst>
              <a:ext uri="{FF2B5EF4-FFF2-40B4-BE49-F238E27FC236}">
                <a16:creationId xmlns:a16="http://schemas.microsoft.com/office/drawing/2014/main" id="{1CA9F275-FA2B-482A-E43B-2822664728B8}"/>
              </a:ext>
            </a:extLst>
          </p:cNvPr>
          <p:cNvSpPr>
            <a:spLocks noGrp="1"/>
          </p:cNvSpPr>
          <p:nvPr>
            <p:ph type="dt" sz="half" idx="10"/>
          </p:nvPr>
        </p:nvSpPr>
        <p:spPr/>
        <p:txBody>
          <a:bodyPr/>
          <a:lstStyle/>
          <a:p>
            <a:pPr>
              <a:defRPr/>
            </a:pPr>
            <a:fld id="{8FB0590E-E72A-4D35-85FB-96C0F0982D2C}" type="datetime1">
              <a:rPr lang="en-GB" altLang="en-US" smtClean="0"/>
              <a:pPr>
                <a:defRPr/>
              </a:pPr>
              <a:t>29/09/2026</a:t>
            </a:fld>
            <a:endParaRPr lang="en-GB" altLang="en-US" dirty="0"/>
          </a:p>
        </p:txBody>
      </p:sp>
      <p:sp>
        <p:nvSpPr>
          <p:cNvPr id="5" name="Slide Number Placeholder 4">
            <a:extLst>
              <a:ext uri="{FF2B5EF4-FFF2-40B4-BE49-F238E27FC236}">
                <a16:creationId xmlns:a16="http://schemas.microsoft.com/office/drawing/2014/main" id="{74C3EE2D-B02D-965F-BDCF-3C9088C63561}"/>
              </a:ext>
            </a:extLst>
          </p:cNvPr>
          <p:cNvSpPr>
            <a:spLocks noGrp="1"/>
          </p:cNvSpPr>
          <p:nvPr>
            <p:ph type="sldNum" sz="quarter" idx="12"/>
          </p:nvPr>
        </p:nvSpPr>
        <p:spPr/>
        <p:txBody>
          <a:bodyPr/>
          <a:lstStyle/>
          <a:p>
            <a:pPr>
              <a:defRPr/>
            </a:pPr>
            <a:fld id="{C449CB03-ADF0-460B-998E-A3B0D617FBCB}" type="slidenum">
              <a:rPr lang="en-GB" altLang="en-US" smtClean="0"/>
              <a:pPr>
                <a:defRPr/>
              </a:pPr>
              <a:t>2</a:t>
            </a:fld>
            <a:endParaRPr lang="en-GB" altLang="en-US"/>
          </a:p>
        </p:txBody>
      </p:sp>
      <p:pic>
        <p:nvPicPr>
          <p:cNvPr id="2050" name="Picture 2" descr="How To Make Studying Fun &amp; Less Boring - YouTube">
            <a:extLst>
              <a:ext uri="{FF2B5EF4-FFF2-40B4-BE49-F238E27FC236}">
                <a16:creationId xmlns:a16="http://schemas.microsoft.com/office/drawing/2014/main" id="{BBB21596-C5FE-6F96-BFE4-E535224C60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0255" y="181838"/>
            <a:ext cx="2282895" cy="1278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90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EAF4F-B245-D564-4BB9-0CE4E698DAE5}"/>
              </a:ext>
            </a:extLst>
          </p:cNvPr>
          <p:cNvSpPr>
            <a:spLocks noGrp="1"/>
          </p:cNvSpPr>
          <p:nvPr>
            <p:ph type="title"/>
          </p:nvPr>
        </p:nvSpPr>
        <p:spPr>
          <a:xfrm>
            <a:off x="1990482" y="-39960"/>
            <a:ext cx="8229600" cy="1143000"/>
          </a:xfrm>
        </p:spPr>
        <p:txBody>
          <a:bodyPr/>
          <a:lstStyle/>
          <a:p>
            <a:r>
              <a:rPr lang="en-GB" b="1" dirty="0">
                <a:latin typeface="Arial" panose="020B0604020202020204" pitchFamily="34" charset="0"/>
                <a:cs typeface="Arial" panose="020B0604020202020204" pitchFamily="34" charset="0"/>
              </a:rPr>
              <a:t>What did you select?</a:t>
            </a:r>
          </a:p>
        </p:txBody>
      </p:sp>
      <p:sp>
        <p:nvSpPr>
          <p:cNvPr id="4" name="Content Placeholder 3">
            <a:extLst>
              <a:ext uri="{FF2B5EF4-FFF2-40B4-BE49-F238E27FC236}">
                <a16:creationId xmlns:a16="http://schemas.microsoft.com/office/drawing/2014/main" id="{F2732DE7-2A6F-E851-B465-D351292A9893}"/>
              </a:ext>
            </a:extLst>
          </p:cNvPr>
          <p:cNvSpPr>
            <a:spLocks noGrp="1"/>
          </p:cNvSpPr>
          <p:nvPr>
            <p:ph idx="1"/>
          </p:nvPr>
        </p:nvSpPr>
        <p:spPr/>
        <p:txBody>
          <a:bodyPr>
            <a:normAutofit fontScale="92500" lnSpcReduction="10000"/>
          </a:bodyPr>
          <a:lstStyle/>
          <a:p>
            <a:endParaRPr lang="en-GB" dirty="0"/>
          </a:p>
          <a:p>
            <a:endParaRPr lang="en-GB" dirty="0"/>
          </a:p>
          <a:p>
            <a:endParaRPr lang="en-GB" dirty="0"/>
          </a:p>
          <a:p>
            <a:endParaRPr lang="en-GB" dirty="0"/>
          </a:p>
          <a:p>
            <a:endParaRPr lang="en-GB" dirty="0"/>
          </a:p>
          <a:p>
            <a:endParaRPr lang="en-GB" dirty="0"/>
          </a:p>
          <a:p>
            <a:r>
              <a:rPr lang="en-GB" dirty="0"/>
              <a:t>Deadline 12</a:t>
            </a:r>
            <a:r>
              <a:rPr lang="en-GB" baseline="30000" dirty="0"/>
              <a:t>th</a:t>
            </a:r>
            <a:r>
              <a:rPr lang="en-GB" dirty="0"/>
              <a:t> October, </a:t>
            </a:r>
            <a:r>
              <a:rPr lang="en-GB" dirty="0">
                <a:solidFill>
                  <a:srgbClr val="FF0000"/>
                </a:solidFill>
              </a:rPr>
              <a:t>2PM</a:t>
            </a:r>
          </a:p>
          <a:p>
            <a:pPr marL="0" indent="0">
              <a:buNone/>
            </a:pPr>
            <a:r>
              <a:rPr lang="en-GB" dirty="0">
                <a:solidFill>
                  <a:srgbClr val="FF0000"/>
                </a:solidFill>
              </a:rPr>
              <a:t>											   					https://forms.office.com/e/5zFXxX6ete</a:t>
            </a:r>
          </a:p>
        </p:txBody>
      </p:sp>
      <p:pic>
        <p:nvPicPr>
          <p:cNvPr id="1026" name="Picture 2" descr="TUF Blog | Blog Of TUF | How to select a research topic | Research ...">
            <a:extLst>
              <a:ext uri="{FF2B5EF4-FFF2-40B4-BE49-F238E27FC236}">
                <a16:creationId xmlns:a16="http://schemas.microsoft.com/office/drawing/2014/main" id="{DB7F28BC-F2B3-6DE6-511C-A2D1331A71C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7429"/>
          <a:stretch/>
        </p:blipFill>
        <p:spPr bwMode="auto">
          <a:xfrm>
            <a:off x="827023" y="1530577"/>
            <a:ext cx="4749572" cy="22756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352B936-9FF7-4347-DB24-1020847FF815}"/>
              </a:ext>
            </a:extLst>
          </p:cNvPr>
          <p:cNvPicPr>
            <a:picLocks noChangeAspect="1"/>
          </p:cNvPicPr>
          <p:nvPr/>
        </p:nvPicPr>
        <p:blipFill>
          <a:blip r:embed="rId4"/>
          <a:srcRect l="54112" t="52975" r="26727" b="26552"/>
          <a:stretch>
            <a:fillRect/>
          </a:stretch>
        </p:blipFill>
        <p:spPr>
          <a:xfrm>
            <a:off x="7989920" y="2694647"/>
            <a:ext cx="2934328" cy="2090187"/>
          </a:xfrm>
          <a:prstGeom prst="rect">
            <a:avLst/>
          </a:prstGeom>
        </p:spPr>
      </p:pic>
    </p:spTree>
    <p:extLst>
      <p:ext uri="{BB962C8B-B14F-4D97-AF65-F5344CB8AC3E}">
        <p14:creationId xmlns:p14="http://schemas.microsoft.com/office/powerpoint/2010/main" val="3692206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5C3DA-0D6E-E27B-94E5-C5F16F39118A}"/>
              </a:ext>
            </a:extLst>
          </p:cNvPr>
          <p:cNvSpPr>
            <a:spLocks noGrp="1"/>
          </p:cNvSpPr>
          <p:nvPr>
            <p:ph type="title"/>
          </p:nvPr>
        </p:nvSpPr>
        <p:spPr>
          <a:xfrm>
            <a:off x="2471015" y="-322231"/>
            <a:ext cx="11481847" cy="1325563"/>
          </a:xfrm>
        </p:spPr>
        <p:txBody>
          <a:bodyPr>
            <a:normAutofit/>
          </a:bodyPr>
          <a:lstStyle/>
          <a:p>
            <a:r>
              <a:rPr lang="en-GB" sz="3800" b="1" dirty="0">
                <a:latin typeface="Arial" panose="020B0604020202020204" pitchFamily="34" charset="0"/>
                <a:cs typeface="Arial" panose="020B0604020202020204" pitchFamily="34" charset="0"/>
              </a:rPr>
              <a:t>Important activities and timelines</a:t>
            </a:r>
            <a:endParaRPr lang="en-GB" sz="3800" dirty="0"/>
          </a:p>
        </p:txBody>
      </p:sp>
      <p:graphicFrame>
        <p:nvGraphicFramePr>
          <p:cNvPr id="14" name="Table 13">
            <a:extLst>
              <a:ext uri="{FF2B5EF4-FFF2-40B4-BE49-F238E27FC236}">
                <a16:creationId xmlns:a16="http://schemas.microsoft.com/office/drawing/2014/main" id="{0F15D880-2A91-3338-F77F-EBDE414432B6}"/>
              </a:ext>
            </a:extLst>
          </p:cNvPr>
          <p:cNvGraphicFramePr>
            <a:graphicFrameLocks noGrp="1"/>
          </p:cNvGraphicFramePr>
          <p:nvPr>
            <p:extLst>
              <p:ext uri="{D42A27DB-BD31-4B8C-83A1-F6EECF244321}">
                <p14:modId xmlns:p14="http://schemas.microsoft.com/office/powerpoint/2010/main" val="2145861170"/>
              </p:ext>
            </p:extLst>
          </p:nvPr>
        </p:nvGraphicFramePr>
        <p:xfrm>
          <a:off x="1869359" y="737421"/>
          <a:ext cx="9769266" cy="5950273"/>
        </p:xfrm>
        <a:graphic>
          <a:graphicData uri="http://schemas.openxmlformats.org/drawingml/2006/table">
            <a:tbl>
              <a:tblPr firstRow="1" bandRow="1">
                <a:tableStyleId>{5C22544A-7EE6-4342-B048-85BDC9FD1C3A}</a:tableStyleId>
              </a:tblPr>
              <a:tblGrid>
                <a:gridCol w="4975597">
                  <a:extLst>
                    <a:ext uri="{9D8B030D-6E8A-4147-A177-3AD203B41FA5}">
                      <a16:colId xmlns:a16="http://schemas.microsoft.com/office/drawing/2014/main" val="3319213380"/>
                    </a:ext>
                  </a:extLst>
                </a:gridCol>
                <a:gridCol w="4793669">
                  <a:extLst>
                    <a:ext uri="{9D8B030D-6E8A-4147-A177-3AD203B41FA5}">
                      <a16:colId xmlns:a16="http://schemas.microsoft.com/office/drawing/2014/main" val="3280279402"/>
                    </a:ext>
                  </a:extLst>
                </a:gridCol>
              </a:tblGrid>
              <a:tr h="541024">
                <a:tc>
                  <a:txBody>
                    <a:bodyPr/>
                    <a:lstStyle/>
                    <a:p>
                      <a:pPr marL="457200" algn="ctr">
                        <a:lnSpc>
                          <a:spcPct val="115000"/>
                        </a:lnSpc>
                        <a:spcAft>
                          <a:spcPts val="800"/>
                        </a:spcAft>
                        <a:buNone/>
                      </a:pPr>
                      <a:r>
                        <a:rPr lang="en-GB" sz="2400" kern="100" dirty="0">
                          <a:effectLst/>
                        </a:rPr>
                        <a:t>Task</a:t>
                      </a:r>
                    </a:p>
                  </a:txBody>
                  <a:tcPr marL="29899" marR="29899" marT="0" marB="0"/>
                </a:tc>
                <a:tc>
                  <a:txBody>
                    <a:bodyPr/>
                    <a:lstStyle/>
                    <a:p>
                      <a:pPr marL="457200" algn="l">
                        <a:lnSpc>
                          <a:spcPct val="115000"/>
                        </a:lnSpc>
                        <a:spcAft>
                          <a:spcPts val="800"/>
                        </a:spcAft>
                        <a:buNone/>
                      </a:pPr>
                      <a:r>
                        <a:rPr lang="en-GB" sz="2400" kern="100" dirty="0">
                          <a:effectLst/>
                        </a:rPr>
                        <a:t>Deadlines </a:t>
                      </a: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extLst>
                  <a:ext uri="{0D108BD9-81ED-4DB2-BD59-A6C34878D82A}">
                    <a16:rowId xmlns:a16="http://schemas.microsoft.com/office/drawing/2014/main" val="705034134"/>
                  </a:ext>
                </a:extLst>
              </a:tr>
              <a:tr h="370840">
                <a:tc>
                  <a:txBody>
                    <a:bodyPr/>
                    <a:lstStyle/>
                    <a:p>
                      <a:pPr marL="285750" lvl="0" indent="-285750">
                        <a:lnSpc>
                          <a:spcPct val="115000"/>
                        </a:lnSpc>
                        <a:buFont typeface="Arial" panose="020B0604020202020204" pitchFamily="34" charset="0"/>
                        <a:buChar char="•"/>
                      </a:pPr>
                      <a:r>
                        <a:rPr lang="en-GB" sz="1600" kern="100" dirty="0">
                          <a:effectLst/>
                        </a:rPr>
                        <a:t>2 compulsory meetings with your allocated supervisor during term 2</a:t>
                      </a:r>
                    </a:p>
                    <a:p>
                      <a:pPr marL="514350" indent="-285750">
                        <a:lnSpc>
                          <a:spcPct val="115000"/>
                        </a:lnSpc>
                        <a:spcAft>
                          <a:spcPts val="800"/>
                        </a:spcAft>
                        <a:buFont typeface="Arial" panose="020B0604020202020204" pitchFamily="34" charset="0"/>
                        <a:buChar char="•"/>
                      </a:pP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tc>
                  <a:txBody>
                    <a:bodyPr/>
                    <a:lstStyle/>
                    <a:p>
                      <a:pPr marL="457200">
                        <a:lnSpc>
                          <a:spcPct val="100000"/>
                        </a:lnSpc>
                        <a:spcAft>
                          <a:spcPts val="800"/>
                        </a:spcAft>
                        <a:buNone/>
                      </a:pPr>
                      <a:r>
                        <a:rPr lang="en-GB" sz="1600" b="1" kern="100" dirty="0">
                          <a:solidFill>
                            <a:srgbClr val="FF0000"/>
                          </a:solidFill>
                          <a:effectLst/>
                        </a:rPr>
                        <a:t>Meeting 1 (week 3 – 6) </a:t>
                      </a:r>
                    </a:p>
                    <a:p>
                      <a:pPr marL="457200">
                        <a:lnSpc>
                          <a:spcPct val="100000"/>
                        </a:lnSpc>
                        <a:spcAft>
                          <a:spcPts val="800"/>
                        </a:spcAft>
                        <a:buNone/>
                      </a:pPr>
                      <a:r>
                        <a:rPr lang="en-GB" sz="1600" b="1" kern="100" dirty="0">
                          <a:solidFill>
                            <a:srgbClr val="FF0000"/>
                          </a:solidFill>
                          <a:effectLst/>
                        </a:rPr>
                        <a:t>Meeting 2 (week 7 – 10)</a:t>
                      </a:r>
                    </a:p>
                    <a:p>
                      <a:pPr marL="457200">
                        <a:lnSpc>
                          <a:spcPct val="100000"/>
                        </a:lnSpc>
                        <a:spcAft>
                          <a:spcPts val="800"/>
                        </a:spcAft>
                        <a:buNone/>
                      </a:pPr>
                      <a:r>
                        <a:rPr lang="en-GB" sz="1600" b="1" kern="100" dirty="0">
                          <a:solidFill>
                            <a:srgbClr val="FF0000"/>
                          </a:solidFill>
                          <a:effectLst/>
                        </a:rPr>
                        <a:t> </a:t>
                      </a:r>
                      <a:endParaRPr lang="en-GB" sz="1600" b="1" kern="100" dirty="0">
                        <a:solidFill>
                          <a:srgbClr val="FF0000"/>
                        </a:solidFill>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extLst>
                  <a:ext uri="{0D108BD9-81ED-4DB2-BD59-A6C34878D82A}">
                    <a16:rowId xmlns:a16="http://schemas.microsoft.com/office/drawing/2014/main" val="3376434319"/>
                  </a:ext>
                </a:extLst>
              </a:tr>
              <a:tr h="515838">
                <a:tc>
                  <a:txBody>
                    <a:bodyPr/>
                    <a:lstStyle/>
                    <a:p>
                      <a:pPr marL="285750" lvl="0" indent="-285750">
                        <a:lnSpc>
                          <a:spcPct val="115000"/>
                        </a:lnSpc>
                        <a:spcAft>
                          <a:spcPts val="800"/>
                        </a:spcAft>
                        <a:buFont typeface="Arial" panose="020B0604020202020204" pitchFamily="34" charset="0"/>
                        <a:buChar char="•"/>
                      </a:pPr>
                      <a:r>
                        <a:rPr lang="en-GB" sz="1600" kern="100" dirty="0">
                          <a:effectLst/>
                        </a:rPr>
                        <a:t>Create Test Presentation Recording on Panopto </a:t>
                      </a:r>
                    </a:p>
                    <a:p>
                      <a:pPr marL="457200" indent="0">
                        <a:lnSpc>
                          <a:spcPct val="115000"/>
                        </a:lnSpc>
                        <a:spcAft>
                          <a:spcPts val="800"/>
                        </a:spcAft>
                        <a:buFont typeface="Arial" panose="020B0604020202020204" pitchFamily="34" charset="0"/>
                        <a:buNone/>
                      </a:pP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tc>
                  <a:txBody>
                    <a:bodyPr/>
                    <a:lstStyle/>
                    <a:p>
                      <a:pPr marL="457200">
                        <a:lnSpc>
                          <a:spcPct val="100000"/>
                        </a:lnSpc>
                        <a:spcAft>
                          <a:spcPts val="800"/>
                        </a:spcAft>
                        <a:buNone/>
                      </a:pPr>
                      <a:r>
                        <a:rPr lang="en-GB" sz="1600" b="1" kern="100" dirty="0">
                          <a:solidFill>
                            <a:srgbClr val="FF0000"/>
                          </a:solidFill>
                          <a:effectLst/>
                        </a:rPr>
                        <a:t>Friday 16</a:t>
                      </a:r>
                      <a:r>
                        <a:rPr lang="en-GB" sz="1600" b="1" kern="100" baseline="30000" dirty="0">
                          <a:solidFill>
                            <a:srgbClr val="FF0000"/>
                          </a:solidFill>
                          <a:effectLst/>
                        </a:rPr>
                        <a:t>th</a:t>
                      </a:r>
                      <a:r>
                        <a:rPr lang="en-GB" sz="1600" b="1" kern="100" dirty="0">
                          <a:solidFill>
                            <a:srgbClr val="FF0000"/>
                          </a:solidFill>
                          <a:effectLst/>
                        </a:rPr>
                        <a:t> </a:t>
                      </a:r>
                      <a:r>
                        <a:rPr lang="en-GB" sz="1600" b="1" kern="100" baseline="30000" dirty="0">
                          <a:solidFill>
                            <a:srgbClr val="FF0000"/>
                          </a:solidFill>
                          <a:effectLst/>
                        </a:rPr>
                        <a:t> </a:t>
                      </a:r>
                      <a:r>
                        <a:rPr lang="en-GB" sz="1600" b="1" kern="100" dirty="0">
                          <a:solidFill>
                            <a:srgbClr val="FF0000"/>
                          </a:solidFill>
                          <a:effectLst/>
                        </a:rPr>
                        <a:t>October by 2pm, (Week 3) </a:t>
                      </a:r>
                      <a:endParaRPr lang="en-GB" sz="1600" b="1" kern="100" dirty="0">
                        <a:solidFill>
                          <a:srgbClr val="FF0000"/>
                        </a:solidFill>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extLst>
                  <a:ext uri="{0D108BD9-81ED-4DB2-BD59-A6C34878D82A}">
                    <a16:rowId xmlns:a16="http://schemas.microsoft.com/office/drawing/2014/main" val="472651427"/>
                  </a:ext>
                </a:extLst>
              </a:tr>
              <a:tr h="370840">
                <a:tc>
                  <a:txBody>
                    <a:bodyPr/>
                    <a:lstStyle/>
                    <a:p>
                      <a:pPr marL="285750" lvl="0" indent="-285750">
                        <a:lnSpc>
                          <a:spcPct val="115000"/>
                        </a:lnSpc>
                        <a:spcAft>
                          <a:spcPts val="800"/>
                        </a:spcAft>
                        <a:buFont typeface="Arial" panose="020B0604020202020204" pitchFamily="34" charset="0"/>
                        <a:buChar char="•"/>
                      </a:pPr>
                      <a:r>
                        <a:rPr lang="en-GB" sz="1600" kern="100" dirty="0">
                          <a:effectLst/>
                        </a:rPr>
                        <a:t>Book your slot for the Study Room</a:t>
                      </a: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tc>
                  <a:txBody>
                    <a:bodyPr/>
                    <a:lstStyle/>
                    <a:p>
                      <a:pPr marL="457200">
                        <a:lnSpc>
                          <a:spcPct val="100000"/>
                        </a:lnSpc>
                        <a:spcAft>
                          <a:spcPts val="800"/>
                        </a:spcAft>
                        <a:buNone/>
                      </a:pPr>
                      <a:r>
                        <a:rPr lang="en-GB" sz="1600" b="1" kern="100" dirty="0">
                          <a:solidFill>
                            <a:srgbClr val="FF0000"/>
                          </a:solidFill>
                          <a:effectLst/>
                        </a:rPr>
                        <a:t>Friday 16</a:t>
                      </a:r>
                      <a:r>
                        <a:rPr lang="en-GB" sz="1600" b="1" kern="100" baseline="30000" dirty="0">
                          <a:solidFill>
                            <a:srgbClr val="FF0000"/>
                          </a:solidFill>
                          <a:effectLst/>
                        </a:rPr>
                        <a:t>th </a:t>
                      </a:r>
                      <a:r>
                        <a:rPr lang="en-GB" sz="1600" b="1" kern="100" dirty="0">
                          <a:solidFill>
                            <a:srgbClr val="FF0000"/>
                          </a:solidFill>
                          <a:effectLst/>
                        </a:rPr>
                        <a:t>October, (Week 3) </a:t>
                      </a:r>
                    </a:p>
                    <a:p>
                      <a:pPr marL="457200">
                        <a:lnSpc>
                          <a:spcPct val="100000"/>
                        </a:lnSpc>
                        <a:spcAft>
                          <a:spcPts val="800"/>
                        </a:spcAft>
                        <a:buNone/>
                      </a:pPr>
                      <a:r>
                        <a:rPr lang="en-GB" sz="1600" b="1" kern="100" dirty="0">
                          <a:solidFill>
                            <a:srgbClr val="FF0000"/>
                          </a:solidFill>
                          <a:effectLst/>
                        </a:rPr>
                        <a:t> </a:t>
                      </a:r>
                      <a:endParaRPr lang="en-GB" sz="1600" b="1" kern="100" dirty="0">
                        <a:solidFill>
                          <a:srgbClr val="FF0000"/>
                        </a:solidFill>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extLst>
                  <a:ext uri="{0D108BD9-81ED-4DB2-BD59-A6C34878D82A}">
                    <a16:rowId xmlns:a16="http://schemas.microsoft.com/office/drawing/2014/main" val="2884636087"/>
                  </a:ext>
                </a:extLst>
              </a:tr>
              <a:tr h="370840">
                <a:tc>
                  <a:txBody>
                    <a:bodyPr/>
                    <a:lstStyle/>
                    <a:p>
                      <a:pPr marL="285750" lvl="0" indent="-285750">
                        <a:lnSpc>
                          <a:spcPct val="115000"/>
                        </a:lnSpc>
                        <a:buFont typeface="Arial" panose="020B0604020202020204" pitchFamily="34" charset="0"/>
                        <a:buChar char="•"/>
                      </a:pPr>
                      <a:r>
                        <a:rPr lang="en-GB" sz="1600" kern="100" dirty="0">
                          <a:effectLst/>
                        </a:rPr>
                        <a:t>Submit Poster (topic, aims, objectives, impact) on Turnitin</a:t>
                      </a:r>
                    </a:p>
                    <a:p>
                      <a:pPr marL="228600" indent="0">
                        <a:lnSpc>
                          <a:spcPct val="115000"/>
                        </a:lnSpc>
                        <a:spcAft>
                          <a:spcPts val="800"/>
                        </a:spcAft>
                        <a:buFont typeface="Arial" panose="020B0604020202020204" pitchFamily="34" charset="0"/>
                        <a:buNone/>
                      </a:pP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tc>
                  <a:txBody>
                    <a:bodyPr/>
                    <a:lstStyle/>
                    <a:p>
                      <a:pPr marL="457200">
                        <a:lnSpc>
                          <a:spcPct val="100000"/>
                        </a:lnSpc>
                        <a:spcAft>
                          <a:spcPts val="800"/>
                        </a:spcAft>
                        <a:buNone/>
                      </a:pPr>
                      <a:r>
                        <a:rPr lang="en-GB" sz="1600" b="1" kern="100" dirty="0">
                          <a:solidFill>
                            <a:srgbClr val="FF0000"/>
                          </a:solidFill>
                          <a:effectLst/>
                        </a:rPr>
                        <a:t>Monday 26</a:t>
                      </a:r>
                      <a:r>
                        <a:rPr lang="en-GB" sz="1600" b="1" kern="100" baseline="30000" dirty="0">
                          <a:solidFill>
                            <a:srgbClr val="FF0000"/>
                          </a:solidFill>
                          <a:effectLst/>
                        </a:rPr>
                        <a:t>th </a:t>
                      </a:r>
                      <a:r>
                        <a:rPr lang="en-GB" sz="1600" b="1" kern="100" dirty="0">
                          <a:solidFill>
                            <a:srgbClr val="FF0000"/>
                          </a:solidFill>
                          <a:effectLst/>
                        </a:rPr>
                        <a:t>October by 2pm, (Week 5)</a:t>
                      </a:r>
                    </a:p>
                    <a:p>
                      <a:pPr marL="457200">
                        <a:lnSpc>
                          <a:spcPct val="100000"/>
                        </a:lnSpc>
                        <a:spcAft>
                          <a:spcPts val="800"/>
                        </a:spcAft>
                        <a:buNone/>
                      </a:pPr>
                      <a:r>
                        <a:rPr lang="en-GB" sz="1600" b="1" kern="100" dirty="0">
                          <a:solidFill>
                            <a:srgbClr val="FF0000"/>
                          </a:solidFill>
                          <a:effectLst/>
                        </a:rPr>
                        <a:t> </a:t>
                      </a:r>
                      <a:endParaRPr lang="en-GB" sz="1600" b="1" kern="100" dirty="0">
                        <a:solidFill>
                          <a:srgbClr val="FF0000"/>
                        </a:solidFill>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extLst>
                  <a:ext uri="{0D108BD9-81ED-4DB2-BD59-A6C34878D82A}">
                    <a16:rowId xmlns:a16="http://schemas.microsoft.com/office/drawing/2014/main" val="2707881902"/>
                  </a:ext>
                </a:extLst>
              </a:tr>
              <a:tr h="370840">
                <a:tc>
                  <a:txBody>
                    <a:bodyPr/>
                    <a:lstStyle/>
                    <a:p>
                      <a:pPr marL="285750" lvl="0" indent="-285750">
                        <a:lnSpc>
                          <a:spcPct val="115000"/>
                        </a:lnSpc>
                        <a:spcAft>
                          <a:spcPts val="800"/>
                        </a:spcAft>
                        <a:buFont typeface="Arial" panose="020B0604020202020204" pitchFamily="34" charset="0"/>
                        <a:buChar char="•"/>
                      </a:pPr>
                      <a:r>
                        <a:rPr lang="en-GB" sz="1600" kern="100" dirty="0">
                          <a:effectLst/>
                        </a:rPr>
                        <a:t>Complete Poster Presentation using Panopto Final link</a:t>
                      </a:r>
                    </a:p>
                    <a:p>
                      <a:pPr marL="457200" indent="0">
                        <a:lnSpc>
                          <a:spcPct val="115000"/>
                        </a:lnSpc>
                        <a:spcAft>
                          <a:spcPts val="800"/>
                        </a:spcAft>
                        <a:buFont typeface="Arial" panose="020B0604020202020204" pitchFamily="34" charset="0"/>
                        <a:buNone/>
                      </a:pP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tc>
                  <a:txBody>
                    <a:bodyPr/>
                    <a:lstStyle/>
                    <a:p>
                      <a:pPr marL="457200">
                        <a:lnSpc>
                          <a:spcPct val="100000"/>
                        </a:lnSpc>
                        <a:spcAft>
                          <a:spcPts val="800"/>
                        </a:spcAft>
                        <a:buNone/>
                      </a:pPr>
                      <a:r>
                        <a:rPr lang="en-GB" sz="1600" b="1" kern="100" dirty="0">
                          <a:solidFill>
                            <a:srgbClr val="FF0000"/>
                          </a:solidFill>
                          <a:effectLst/>
                        </a:rPr>
                        <a:t>Monday 26</a:t>
                      </a:r>
                      <a:r>
                        <a:rPr lang="en-GB" sz="1600" b="1" kern="100" baseline="30000" dirty="0">
                          <a:solidFill>
                            <a:srgbClr val="FF0000"/>
                          </a:solidFill>
                          <a:effectLst/>
                        </a:rPr>
                        <a:t>th </a:t>
                      </a:r>
                      <a:r>
                        <a:rPr lang="en-GB" sz="1600" b="1" kern="100" dirty="0">
                          <a:solidFill>
                            <a:srgbClr val="FF0000"/>
                          </a:solidFill>
                          <a:effectLst/>
                        </a:rPr>
                        <a:t>October by 2pm, (Week 5)</a:t>
                      </a:r>
                    </a:p>
                    <a:p>
                      <a:pPr marL="457200">
                        <a:lnSpc>
                          <a:spcPct val="100000"/>
                        </a:lnSpc>
                        <a:spcAft>
                          <a:spcPts val="800"/>
                        </a:spcAft>
                        <a:buNone/>
                      </a:pPr>
                      <a:r>
                        <a:rPr lang="en-GB" sz="1600" b="1" kern="100" dirty="0">
                          <a:solidFill>
                            <a:srgbClr val="FF0000"/>
                          </a:solidFill>
                          <a:effectLst/>
                        </a:rPr>
                        <a:t> </a:t>
                      </a:r>
                      <a:endParaRPr lang="en-GB" sz="1600" b="1" kern="100" dirty="0">
                        <a:solidFill>
                          <a:srgbClr val="FF0000"/>
                        </a:solidFill>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extLst>
                  <a:ext uri="{0D108BD9-81ED-4DB2-BD59-A6C34878D82A}">
                    <a16:rowId xmlns:a16="http://schemas.microsoft.com/office/drawing/2014/main" val="3894196181"/>
                  </a:ext>
                </a:extLst>
              </a:tr>
              <a:tr h="471191">
                <a:tc>
                  <a:txBody>
                    <a:bodyPr/>
                    <a:lstStyle/>
                    <a:p>
                      <a:pPr marL="285750" lvl="0" indent="-285750">
                        <a:lnSpc>
                          <a:spcPct val="115000"/>
                        </a:lnSpc>
                        <a:spcAft>
                          <a:spcPts val="800"/>
                        </a:spcAft>
                        <a:buFont typeface="Arial" panose="020B0604020202020204" pitchFamily="34" charset="0"/>
                        <a:buChar char="•"/>
                      </a:pPr>
                      <a:r>
                        <a:rPr lang="en-GB" sz="1600" kern="100" dirty="0">
                          <a:effectLst/>
                        </a:rPr>
                        <a:t>Submit Written research proposal (methodology)</a:t>
                      </a: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tc>
                  <a:txBody>
                    <a:bodyPr/>
                    <a:lstStyle/>
                    <a:p>
                      <a:pPr marL="457200">
                        <a:lnSpc>
                          <a:spcPct val="100000"/>
                        </a:lnSpc>
                        <a:spcAft>
                          <a:spcPts val="800"/>
                        </a:spcAft>
                        <a:buNone/>
                      </a:pPr>
                      <a:r>
                        <a:rPr lang="en-GB" sz="1600" b="1" kern="100" dirty="0">
                          <a:solidFill>
                            <a:srgbClr val="FF0000"/>
                          </a:solidFill>
                          <a:effectLst/>
                        </a:rPr>
                        <a:t>Monday 7</a:t>
                      </a:r>
                      <a:r>
                        <a:rPr lang="en-GB" sz="1600" b="1" kern="100" baseline="30000" dirty="0">
                          <a:solidFill>
                            <a:srgbClr val="FF0000"/>
                          </a:solidFill>
                          <a:effectLst/>
                        </a:rPr>
                        <a:t>th</a:t>
                      </a:r>
                      <a:r>
                        <a:rPr lang="en-GB" sz="1600" b="1" kern="100" dirty="0">
                          <a:solidFill>
                            <a:srgbClr val="FF0000"/>
                          </a:solidFill>
                          <a:effectLst/>
                        </a:rPr>
                        <a:t> December by 2pm, (week 11)</a:t>
                      </a:r>
                    </a:p>
                    <a:p>
                      <a:pPr marL="457200">
                        <a:lnSpc>
                          <a:spcPct val="100000"/>
                        </a:lnSpc>
                        <a:spcAft>
                          <a:spcPts val="800"/>
                        </a:spcAft>
                        <a:buNone/>
                      </a:pPr>
                      <a:r>
                        <a:rPr lang="en-GB" sz="1600" b="1" kern="100" dirty="0">
                          <a:solidFill>
                            <a:srgbClr val="FF0000"/>
                          </a:solidFill>
                          <a:effectLst/>
                        </a:rPr>
                        <a:t> </a:t>
                      </a:r>
                      <a:endParaRPr lang="en-GB" sz="1600" b="1" kern="100" dirty="0">
                        <a:solidFill>
                          <a:srgbClr val="FF0000"/>
                        </a:solidFill>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extLst>
                  <a:ext uri="{0D108BD9-81ED-4DB2-BD59-A6C34878D82A}">
                    <a16:rowId xmlns:a16="http://schemas.microsoft.com/office/drawing/2014/main" val="3321068484"/>
                  </a:ext>
                </a:extLst>
              </a:tr>
              <a:tr h="370840">
                <a:tc>
                  <a:txBody>
                    <a:bodyPr/>
                    <a:lstStyle/>
                    <a:p>
                      <a:pPr marL="285750" lvl="0" indent="-285750">
                        <a:lnSpc>
                          <a:spcPct val="115000"/>
                        </a:lnSpc>
                        <a:spcAft>
                          <a:spcPts val="800"/>
                        </a:spcAft>
                        <a:buFont typeface="Arial" panose="020B0604020202020204" pitchFamily="34" charset="0"/>
                        <a:buChar char="•"/>
                      </a:pPr>
                      <a:r>
                        <a:rPr lang="en-GB" sz="1600" kern="100" dirty="0">
                          <a:effectLst/>
                        </a:rPr>
                        <a:t>Draft final ethics form ready</a:t>
                      </a: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tc>
                  <a:txBody>
                    <a:bodyPr/>
                    <a:lstStyle/>
                    <a:p>
                      <a:pPr marL="457200">
                        <a:lnSpc>
                          <a:spcPct val="100000"/>
                        </a:lnSpc>
                        <a:spcAft>
                          <a:spcPts val="800"/>
                        </a:spcAft>
                        <a:buNone/>
                      </a:pPr>
                      <a:r>
                        <a:rPr lang="en-GB" sz="1600" b="1" kern="100" dirty="0">
                          <a:solidFill>
                            <a:srgbClr val="FF0000"/>
                          </a:solidFill>
                          <a:effectLst/>
                        </a:rPr>
                        <a:t>Monday 30</a:t>
                      </a:r>
                      <a:r>
                        <a:rPr lang="en-GB" sz="1600" b="1" kern="100" baseline="30000" dirty="0">
                          <a:solidFill>
                            <a:srgbClr val="FF0000"/>
                          </a:solidFill>
                          <a:effectLst/>
                        </a:rPr>
                        <a:t>th</a:t>
                      </a:r>
                      <a:r>
                        <a:rPr lang="en-GB" sz="1600" b="1" kern="100" dirty="0">
                          <a:solidFill>
                            <a:srgbClr val="FF0000"/>
                          </a:solidFill>
                          <a:effectLst/>
                        </a:rPr>
                        <a:t> November</a:t>
                      </a:r>
                      <a:r>
                        <a:rPr lang="en-GB" sz="1600" b="1" i="1" kern="100" dirty="0">
                          <a:solidFill>
                            <a:srgbClr val="FF0000"/>
                          </a:solidFill>
                          <a:effectLst/>
                        </a:rPr>
                        <a:t>, </a:t>
                      </a:r>
                      <a:r>
                        <a:rPr lang="en-GB" sz="1600" b="1" kern="100" dirty="0">
                          <a:solidFill>
                            <a:srgbClr val="FF0000"/>
                          </a:solidFill>
                          <a:effectLst/>
                        </a:rPr>
                        <a:t>(week 10)</a:t>
                      </a:r>
                    </a:p>
                    <a:p>
                      <a:pPr marL="457200">
                        <a:lnSpc>
                          <a:spcPct val="100000"/>
                        </a:lnSpc>
                        <a:spcAft>
                          <a:spcPts val="800"/>
                        </a:spcAft>
                        <a:buNone/>
                      </a:pPr>
                      <a:r>
                        <a:rPr lang="en-GB" sz="1600" b="1" kern="100" dirty="0">
                          <a:solidFill>
                            <a:srgbClr val="FF0000"/>
                          </a:solidFill>
                          <a:effectLst/>
                        </a:rPr>
                        <a:t> </a:t>
                      </a:r>
                      <a:endParaRPr lang="en-GB" sz="1600" b="1" kern="100" dirty="0">
                        <a:solidFill>
                          <a:srgbClr val="FF0000"/>
                        </a:solidFill>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extLst>
                  <a:ext uri="{0D108BD9-81ED-4DB2-BD59-A6C34878D82A}">
                    <a16:rowId xmlns:a16="http://schemas.microsoft.com/office/drawing/2014/main" val="3088681996"/>
                  </a:ext>
                </a:extLst>
              </a:tr>
              <a:tr h="370840">
                <a:tc>
                  <a:txBody>
                    <a:bodyPr/>
                    <a:lstStyle/>
                    <a:p>
                      <a:pPr marL="285750" lvl="0" indent="-285750">
                        <a:lnSpc>
                          <a:spcPct val="115000"/>
                        </a:lnSpc>
                        <a:spcAft>
                          <a:spcPts val="800"/>
                        </a:spcAft>
                        <a:buFont typeface="Arial" panose="020B0604020202020204" pitchFamily="34" charset="0"/>
                        <a:buChar char="•"/>
                      </a:pPr>
                      <a:r>
                        <a:rPr lang="en-GB" sz="1600" kern="100" dirty="0">
                          <a:effectLst/>
                        </a:rPr>
                        <a:t>Submit ethics form (Moodle link) </a:t>
                      </a:r>
                    </a:p>
                    <a:p>
                      <a:pPr marL="457200" indent="0">
                        <a:lnSpc>
                          <a:spcPct val="115000"/>
                        </a:lnSpc>
                        <a:spcAft>
                          <a:spcPts val="800"/>
                        </a:spcAft>
                        <a:buFont typeface="Arial" panose="020B0604020202020204" pitchFamily="34" charset="0"/>
                        <a:buNone/>
                      </a:pPr>
                      <a:endParaRPr lang="en-GB" sz="1600" kern="100" dirty="0">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tc>
                  <a:txBody>
                    <a:bodyPr/>
                    <a:lstStyle/>
                    <a:p>
                      <a:pPr marL="457200">
                        <a:lnSpc>
                          <a:spcPct val="100000"/>
                        </a:lnSpc>
                        <a:spcAft>
                          <a:spcPts val="800"/>
                        </a:spcAft>
                        <a:buNone/>
                      </a:pPr>
                      <a:r>
                        <a:rPr lang="en-GB" sz="1600" b="1" kern="100" dirty="0">
                          <a:solidFill>
                            <a:srgbClr val="FF0000"/>
                          </a:solidFill>
                          <a:effectLst/>
                        </a:rPr>
                        <a:t>Wednesday 9</a:t>
                      </a:r>
                      <a:r>
                        <a:rPr lang="en-GB" sz="1600" b="1" kern="100" baseline="30000" dirty="0">
                          <a:solidFill>
                            <a:srgbClr val="FF0000"/>
                          </a:solidFill>
                          <a:effectLst/>
                        </a:rPr>
                        <a:t>th</a:t>
                      </a:r>
                      <a:r>
                        <a:rPr lang="en-GB" sz="1600" b="1" kern="100" dirty="0">
                          <a:solidFill>
                            <a:srgbClr val="FF0000"/>
                          </a:solidFill>
                          <a:effectLst/>
                        </a:rPr>
                        <a:t> December by 2pm, (week 11)</a:t>
                      </a:r>
                    </a:p>
                    <a:p>
                      <a:pPr marL="457200">
                        <a:lnSpc>
                          <a:spcPct val="100000"/>
                        </a:lnSpc>
                        <a:spcAft>
                          <a:spcPts val="800"/>
                        </a:spcAft>
                        <a:buNone/>
                      </a:pPr>
                      <a:r>
                        <a:rPr lang="en-GB" sz="1600" b="1" kern="100" dirty="0">
                          <a:solidFill>
                            <a:srgbClr val="FF0000"/>
                          </a:solidFill>
                          <a:effectLst/>
                        </a:rPr>
                        <a:t> </a:t>
                      </a:r>
                      <a:endParaRPr lang="en-GB" sz="1600" b="1" kern="100" dirty="0">
                        <a:solidFill>
                          <a:srgbClr val="FF0000"/>
                        </a:solidFill>
                        <a:effectLst/>
                        <a:latin typeface="Aptos" panose="020B0004020202020204" pitchFamily="34" charset="0"/>
                        <a:ea typeface="DengXian" panose="02010600030101010101" pitchFamily="2" charset="-122"/>
                        <a:cs typeface="Arial" panose="020B0604020202020204" pitchFamily="34" charset="0"/>
                      </a:endParaRPr>
                    </a:p>
                  </a:txBody>
                  <a:tcPr marL="29899" marR="29899" marT="0" marB="0"/>
                </a:tc>
                <a:extLst>
                  <a:ext uri="{0D108BD9-81ED-4DB2-BD59-A6C34878D82A}">
                    <a16:rowId xmlns:a16="http://schemas.microsoft.com/office/drawing/2014/main" val="587702779"/>
                  </a:ext>
                </a:extLst>
              </a:tr>
            </a:tbl>
          </a:graphicData>
        </a:graphic>
      </p:graphicFrame>
    </p:spTree>
    <p:extLst>
      <p:ext uri="{BB962C8B-B14F-4D97-AF65-F5344CB8AC3E}">
        <p14:creationId xmlns:p14="http://schemas.microsoft.com/office/powerpoint/2010/main" val="2008154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7108F611-AB17-E481-7EEF-2D7273D421E9}"/>
              </a:ext>
            </a:extLst>
          </p:cNvPr>
          <p:cNvSpPr>
            <a:spLocks noGrp="1"/>
          </p:cNvSpPr>
          <p:nvPr>
            <p:ph type="title"/>
          </p:nvPr>
        </p:nvSpPr>
        <p:spPr>
          <a:xfrm>
            <a:off x="2233613" y="422276"/>
            <a:ext cx="7886700" cy="993775"/>
          </a:xfrm>
          <a:noFill/>
        </p:spPr>
        <p:txBody>
          <a:bodyPr anchorCtr="1"/>
          <a:lstStyle/>
          <a:p>
            <a:r>
              <a:rPr lang="en-GB" altLang="en-US" b="1" dirty="0">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41D5EF8C-8815-3CCA-5AEA-E13A9B551281}"/>
              </a:ext>
            </a:extLst>
          </p:cNvPr>
          <p:cNvSpPr txBox="1">
            <a:spLocks noGrp="1"/>
          </p:cNvSpPr>
          <p:nvPr>
            <p:ph idx="1"/>
          </p:nvPr>
        </p:nvSpPr>
        <p:spPr>
          <a:xfrm>
            <a:off x="1611539" y="1149804"/>
            <a:ext cx="8713788" cy="3937000"/>
          </a:xfrm>
        </p:spPr>
        <p:txBody>
          <a:bodyPr>
            <a:normAutofit fontScale="92500" lnSpcReduction="10000"/>
          </a:bodyPr>
          <a:lstStyle/>
          <a:p>
            <a:pPr marL="0" indent="0">
              <a:lnSpc>
                <a:spcPct val="100000"/>
              </a:lnSpc>
              <a:buNone/>
              <a:defRPr/>
            </a:pPr>
            <a:r>
              <a:rPr lang="en-GB" dirty="0">
                <a:latin typeface="Arial" panose="020B0604020202020204" pitchFamily="34" charset="0"/>
                <a:cs typeface="Arial" panose="020B0604020202020204" pitchFamily="34" charset="0"/>
              </a:rPr>
              <a:t>To understand:</a:t>
            </a:r>
          </a:p>
          <a:p>
            <a:pPr marL="342900" indent="-342900">
              <a:lnSpc>
                <a:spcPct val="100000"/>
              </a:lnSpc>
              <a:buFont typeface="Wingdings" panose="05000000000000000000" pitchFamily="2" charset="2"/>
              <a:buChar char="Ø"/>
              <a:defRPr/>
            </a:pPr>
            <a:endParaRPr lang="en-GB" dirty="0">
              <a:latin typeface="Arial" panose="020B0604020202020204" pitchFamily="34" charset="0"/>
              <a:cs typeface="Arial" panose="020B0604020202020204" pitchFamily="34" charset="0"/>
            </a:endParaRPr>
          </a:p>
          <a:p>
            <a:pPr marL="342900" indent="-342900">
              <a:lnSpc>
                <a:spcPct val="100000"/>
              </a:lnSpc>
              <a:buFont typeface="Wingdings" panose="05000000000000000000" pitchFamily="2" charset="2"/>
              <a:buChar char="Ø"/>
              <a:defRPr/>
            </a:pPr>
            <a:r>
              <a:rPr lang="en-GB" dirty="0">
                <a:latin typeface="Arial" panose="020B0604020202020204" pitchFamily="34" charset="0"/>
                <a:cs typeface="Arial" panose="020B0604020202020204" pitchFamily="34" charset="0"/>
              </a:rPr>
              <a:t>The qualitative research approach</a:t>
            </a:r>
          </a:p>
          <a:p>
            <a:pPr marL="342900" indent="-342900">
              <a:lnSpc>
                <a:spcPct val="100000"/>
              </a:lnSpc>
              <a:buFont typeface="Wingdings" panose="05000000000000000000" pitchFamily="2" charset="2"/>
              <a:buChar char="Ø"/>
              <a:defRPr/>
            </a:pPr>
            <a:r>
              <a:rPr lang="en-GB" dirty="0">
                <a:latin typeface="Arial" panose="020B0604020202020204" pitchFamily="34" charset="0"/>
                <a:cs typeface="Arial" panose="020B0604020202020204" pitchFamily="34" charset="0"/>
              </a:rPr>
              <a:t>The mixed method research approach</a:t>
            </a:r>
          </a:p>
          <a:p>
            <a:pPr marL="342900" indent="-342900">
              <a:lnSpc>
                <a:spcPct val="100000"/>
              </a:lnSpc>
              <a:buFont typeface="Wingdings" panose="05000000000000000000" pitchFamily="2" charset="2"/>
              <a:buChar char="Ø"/>
              <a:defRPr/>
            </a:pPr>
            <a:r>
              <a:rPr lang="en-GB" dirty="0">
                <a:latin typeface="Arial" panose="020B0604020202020204" pitchFamily="34" charset="0"/>
                <a:cs typeface="Arial" panose="020B0604020202020204" pitchFamily="34" charset="0"/>
              </a:rPr>
              <a:t>The Systematic Review </a:t>
            </a:r>
          </a:p>
          <a:p>
            <a:pPr marL="342900" indent="-342900">
              <a:lnSpc>
                <a:spcPct val="100000"/>
              </a:lnSpc>
              <a:buFont typeface="Wingdings" panose="05000000000000000000" pitchFamily="2" charset="2"/>
              <a:buChar char="Ø"/>
              <a:defRPr/>
            </a:pPr>
            <a:r>
              <a:rPr lang="en-GB" dirty="0">
                <a:latin typeface="Arial" panose="020B0604020202020204" pitchFamily="34" charset="0"/>
                <a:cs typeface="Arial" panose="020B0604020202020204" pitchFamily="34" charset="0"/>
              </a:rPr>
              <a:t>The meta-analysis</a:t>
            </a:r>
          </a:p>
          <a:p>
            <a:pPr marL="342900" indent="-342900">
              <a:lnSpc>
                <a:spcPct val="100000"/>
              </a:lnSpc>
              <a:buFont typeface="Wingdings" panose="05000000000000000000" pitchFamily="2" charset="2"/>
              <a:buChar char="Ø"/>
              <a:defRPr/>
            </a:pPr>
            <a:r>
              <a:rPr lang="en-GB" dirty="0">
                <a:latin typeface="Arial" panose="020B0604020202020204" pitchFamily="34" charset="0"/>
                <a:cs typeface="Arial" panose="020B0604020202020204" pitchFamily="34" charset="0"/>
              </a:rPr>
              <a:t>Formulating a research question, aims and objectives</a:t>
            </a:r>
          </a:p>
          <a:p>
            <a:pPr marL="342900" indent="-342900">
              <a:lnSpc>
                <a:spcPct val="100000"/>
              </a:lnSpc>
              <a:buFont typeface="Wingdings" panose="05000000000000000000" pitchFamily="2" charset="2"/>
              <a:buChar char="Ø"/>
              <a:defRPr/>
            </a:pPr>
            <a:r>
              <a:rPr lang="en-GB" dirty="0">
                <a:latin typeface="Arial" panose="020B0604020202020204" pitchFamily="34" charset="0"/>
                <a:cs typeface="Arial" panose="020B0604020202020204" pitchFamily="34" charset="0"/>
              </a:rPr>
              <a:t>The steps involved with writing your Literature Review</a:t>
            </a:r>
          </a:p>
          <a:p>
            <a:pPr marL="342900" indent="-342900">
              <a:lnSpc>
                <a:spcPct val="100000"/>
              </a:lnSpc>
              <a:buFont typeface="Wingdings" panose="05000000000000000000" pitchFamily="2" charset="2"/>
              <a:buChar char="Ø"/>
              <a:defRPr/>
            </a:pP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defRPr/>
            </a:pPr>
            <a:endParaRPr lang="en-GB" sz="200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2BAB871-1E09-4708-92B9-FE90047D56E9}"/>
              </a:ext>
            </a:extLst>
          </p:cNvPr>
          <p:cNvSpPr>
            <a:spLocks noGrp="1"/>
          </p:cNvSpPr>
          <p:nvPr>
            <p:ph idx="1"/>
          </p:nvPr>
        </p:nvSpPr>
        <p:spPr>
          <a:xfrm>
            <a:off x="351934" y="1472871"/>
            <a:ext cx="11251487" cy="4248150"/>
          </a:xfrm>
        </p:spPr>
        <p:txBody>
          <a:bodyPr>
            <a:noAutofit/>
          </a:bodyPr>
          <a:lstStyle/>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Qualitative research is a “type of research that explores and provides deeper insights into real-world problems.</a:t>
            </a: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Helps generate hypotheses as well as further investigate and understand quantitative data (Moser and </a:t>
            </a:r>
            <a:r>
              <a:rPr lang="en-GB" dirty="0" err="1">
                <a:latin typeface="Arial" panose="020B0604020202020204" pitchFamily="34" charset="0"/>
                <a:cs typeface="Arial" panose="020B0604020202020204" pitchFamily="34" charset="0"/>
              </a:rPr>
              <a:t>Korstjens</a:t>
            </a:r>
            <a:r>
              <a:rPr lang="en-GB" dirty="0">
                <a:latin typeface="Arial" panose="020B0604020202020204" pitchFamily="34" charset="0"/>
                <a:cs typeface="Arial" panose="020B0604020202020204" pitchFamily="34" charset="0"/>
              </a:rPr>
              <a:t>, 2017).</a:t>
            </a: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It is a process of research that does not require any statistical procedure or form of quantification to arrive at a desirable result, since they utilise “non-numerical data</a:t>
            </a: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Requires active participation of the researcher in a study by thoroughly listening, recording and contextualizing people’s action, thought and live experiences.</a:t>
            </a:r>
          </a:p>
          <a:p>
            <a:pPr>
              <a:buFont typeface="Wingdings" panose="05000000000000000000" pitchFamily="2" charset="2"/>
              <a:buChar char="§"/>
              <a:defRPr/>
            </a:pPr>
            <a:endParaRPr lang="en-GB" dirty="0">
              <a:latin typeface="Arial" panose="020B0604020202020204" pitchFamily="34" charset="0"/>
              <a:cs typeface="Arial" panose="020B0604020202020204" pitchFamily="34" charset="0"/>
            </a:endParaRPr>
          </a:p>
        </p:txBody>
      </p:sp>
      <p:sp>
        <p:nvSpPr>
          <p:cNvPr id="69635" name="Title 2">
            <a:extLst>
              <a:ext uri="{FF2B5EF4-FFF2-40B4-BE49-F238E27FC236}">
                <a16:creationId xmlns:a16="http://schemas.microsoft.com/office/drawing/2014/main" id="{33C3437D-41DE-5668-9B7C-352BE84CF641}"/>
              </a:ext>
            </a:extLst>
          </p:cNvPr>
          <p:cNvSpPr>
            <a:spLocks noGrp="1"/>
          </p:cNvSpPr>
          <p:nvPr>
            <p:ph type="title"/>
          </p:nvPr>
        </p:nvSpPr>
        <p:spPr/>
        <p:txBody>
          <a:bodyPr>
            <a:normAutofit/>
          </a:bodyPr>
          <a:lstStyle/>
          <a:p>
            <a:r>
              <a:rPr lang="en-GB" altLang="en-US" b="1" dirty="0">
                <a:latin typeface="Arial" panose="020B0604020202020204" pitchFamily="34" charset="0"/>
                <a:cs typeface="Arial" panose="020B0604020202020204" pitchFamily="34" charset="0"/>
              </a:rPr>
              <a:t>Qualitative research</a:t>
            </a:r>
            <a:endParaRPr lang="en-GB" altLang="en-US" dirty="0">
              <a:latin typeface="Arial" panose="020B0604020202020204" pitchFamily="34" charset="0"/>
              <a:cs typeface="Arial" panose="020B0604020202020204" pitchFamily="34" charset="0"/>
            </a:endParaRPr>
          </a:p>
        </p:txBody>
      </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6EB95466-FD37-9AE9-C7FC-EFBBBDD1943A}"/>
              </a:ext>
            </a:extLst>
          </p:cNvPr>
          <p:cNvSpPr>
            <a:spLocks noGrp="1"/>
          </p:cNvSpPr>
          <p:nvPr>
            <p:ph type="title"/>
          </p:nvPr>
        </p:nvSpPr>
        <p:spPr>
          <a:xfrm>
            <a:off x="2488940" y="650751"/>
            <a:ext cx="7844739" cy="1415772"/>
          </a:xfrm>
        </p:spPr>
        <p:txBody>
          <a:bodyPr>
            <a:noAutofit/>
          </a:bodyPr>
          <a:lstStyle/>
          <a:p>
            <a:r>
              <a:rPr lang="en-GB" altLang="en-US" dirty="0">
                <a:latin typeface="Arial" panose="020B0604020202020204" pitchFamily="34" charset="0"/>
                <a:cs typeface="Arial" panose="020B0604020202020204" pitchFamily="34" charset="0"/>
              </a:rPr>
              <a:t>Qualitative research design</a:t>
            </a:r>
            <a:br>
              <a:rPr lang="en-GB" altLang="en-US" dirty="0">
                <a:latin typeface="Arial" panose="020B0604020202020204" pitchFamily="34" charset="0"/>
                <a:cs typeface="Arial" panose="020B0604020202020204" pitchFamily="34" charset="0"/>
              </a:rPr>
            </a:br>
            <a:br>
              <a:rPr lang="en-GB" altLang="en-US" dirty="0">
                <a:latin typeface="Arial" panose="020B0604020202020204" pitchFamily="34" charset="0"/>
                <a:cs typeface="Arial" panose="020B0604020202020204" pitchFamily="34" charset="0"/>
              </a:rPr>
            </a:br>
            <a:endParaRPr lang="en-GB" altLang="en-US" dirty="0">
              <a:latin typeface="Arial" panose="020B0604020202020204" pitchFamily="34" charset="0"/>
              <a:cs typeface="Arial" panose="020B0604020202020204" pitchFamily="34" charset="0"/>
            </a:endParaRPr>
          </a:p>
        </p:txBody>
      </p:sp>
      <p:pic>
        <p:nvPicPr>
          <p:cNvPr id="1026" name="Picture 2" descr="6 Types of Qualitative Research Methods - A Complete Guide">
            <a:extLst>
              <a:ext uri="{FF2B5EF4-FFF2-40B4-BE49-F238E27FC236}">
                <a16:creationId xmlns:a16="http://schemas.microsoft.com/office/drawing/2014/main" id="{ED1FE10C-27F1-0CDD-110B-2AE6DE6BD74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4701"/>
          <a:stretch/>
        </p:blipFill>
        <p:spPr bwMode="auto">
          <a:xfrm>
            <a:off x="6609486" y="2066523"/>
            <a:ext cx="4710156" cy="283753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05E6E09-318D-8190-1A93-4154A50A1FD7}"/>
              </a:ext>
            </a:extLst>
          </p:cNvPr>
          <p:cNvSpPr txBox="1"/>
          <p:nvPr/>
        </p:nvSpPr>
        <p:spPr>
          <a:xfrm>
            <a:off x="698937" y="2066523"/>
            <a:ext cx="4818993" cy="2677656"/>
          </a:xfrm>
          <a:prstGeom prst="rect">
            <a:avLst/>
          </a:prstGeom>
          <a:noFill/>
        </p:spPr>
        <p:txBody>
          <a:bodyPr wrap="square" rtlCol="0">
            <a:spAutoFit/>
          </a:bodyPr>
          <a:lstStyle/>
          <a:p>
            <a:r>
              <a:rPr lang="en-GB" altLang="en-US" sz="2400" dirty="0">
                <a:latin typeface="Arial" panose="020B0604020202020204" pitchFamily="34" charset="0"/>
                <a:cs typeface="Arial" panose="020B0604020202020204" pitchFamily="34" charset="0"/>
              </a:rPr>
              <a:t>Non-</a:t>
            </a:r>
            <a:r>
              <a:rPr lang="en-GB" sz="2400" dirty="0">
                <a:latin typeface="Arial" panose="020B0604020202020204" pitchFamily="34" charset="0"/>
                <a:cs typeface="Arial" panose="020B0604020202020204" pitchFamily="34" charset="0"/>
              </a:rPr>
              <a:t>numerical data to understand people’s, persons, communities, or group’s opinions, views, behaviours, </a:t>
            </a:r>
          </a:p>
          <a:p>
            <a:r>
              <a:rPr lang="en-GB" sz="2400" dirty="0">
                <a:latin typeface="Arial" panose="020B0604020202020204" pitchFamily="34" charset="0"/>
                <a:cs typeface="Arial" panose="020B0604020202020204" pitchFamily="34" charset="0"/>
              </a:rPr>
              <a:t>e.g., </a:t>
            </a:r>
            <a:r>
              <a:rPr lang="en-GB" sz="2400" dirty="0">
                <a:solidFill>
                  <a:srgbClr val="FF0000"/>
                </a:solidFill>
                <a:latin typeface="Arial" panose="020B0604020202020204" pitchFamily="34" charset="0"/>
                <a:cs typeface="Arial" panose="020B0604020202020204" pitchFamily="34" charset="0"/>
              </a:rPr>
              <a:t>why did certain people in the UK did not want to comply with the COVID-19 lockdown?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a:extLst>
              <a:ext uri="{FF2B5EF4-FFF2-40B4-BE49-F238E27FC236}">
                <a16:creationId xmlns:a16="http://schemas.microsoft.com/office/drawing/2014/main" id="{C40F55F2-FFCA-1DAC-384A-0C3165AD6031}"/>
              </a:ext>
            </a:extLst>
          </p:cNvPr>
          <p:cNvSpPr>
            <a:spLocks noGrp="1"/>
          </p:cNvSpPr>
          <p:nvPr>
            <p:ph type="title"/>
          </p:nvPr>
        </p:nvSpPr>
        <p:spPr>
          <a:xfrm>
            <a:off x="1225550" y="25838"/>
            <a:ext cx="9216478" cy="1252538"/>
          </a:xfrm>
        </p:spPr>
        <p:txBody>
          <a:bodyPr>
            <a:noAutofit/>
          </a:bodyPr>
          <a:lstStyle/>
          <a:p>
            <a:r>
              <a:rPr lang="en-GB" altLang="en-US" b="1" dirty="0">
                <a:latin typeface="Arial" panose="020B0604020202020204" pitchFamily="34" charset="0"/>
                <a:cs typeface="Arial" panose="020B0604020202020204" pitchFamily="34" charset="0"/>
              </a:rPr>
              <a:t>Qualitative research comprises of </a:t>
            </a:r>
          </a:p>
        </p:txBody>
      </p:sp>
      <p:sp>
        <p:nvSpPr>
          <p:cNvPr id="3" name="Rectangle 2">
            <a:extLst>
              <a:ext uri="{FF2B5EF4-FFF2-40B4-BE49-F238E27FC236}">
                <a16:creationId xmlns:a16="http://schemas.microsoft.com/office/drawing/2014/main" id="{DA079C20-D8C3-796E-2D1C-12D4DDE14CE8}"/>
              </a:ext>
            </a:extLst>
          </p:cNvPr>
          <p:cNvSpPr/>
          <p:nvPr/>
        </p:nvSpPr>
        <p:spPr>
          <a:xfrm>
            <a:off x="733097" y="1278376"/>
            <a:ext cx="8750138" cy="6555641"/>
          </a:xfrm>
          <a:prstGeom prst="rect">
            <a:avLst/>
          </a:prstGeom>
        </p:spPr>
        <p:txBody>
          <a:bodyPr wrap="square">
            <a:spAutoFit/>
          </a:bodyPr>
          <a:lstStyle/>
          <a:p>
            <a:pPr marL="342900" indent="-342900">
              <a:lnSpc>
                <a:spcPct val="200000"/>
              </a:lnSpc>
              <a:buFont typeface="Wingdings" panose="05000000000000000000" pitchFamily="2" charset="2"/>
              <a:buChar char="v"/>
              <a:defRPr/>
            </a:pPr>
            <a:r>
              <a:rPr lang="en-GB" sz="2800" dirty="0"/>
              <a:t>Focus groups</a:t>
            </a:r>
          </a:p>
          <a:p>
            <a:pPr marL="342900" indent="-342900">
              <a:lnSpc>
                <a:spcPct val="200000"/>
              </a:lnSpc>
              <a:buFont typeface="Wingdings" panose="05000000000000000000" pitchFamily="2" charset="2"/>
              <a:buChar char="v"/>
              <a:defRPr/>
            </a:pPr>
            <a:r>
              <a:rPr lang="en-GB" sz="2800" dirty="0"/>
              <a:t>In-depth/informal interview</a:t>
            </a:r>
          </a:p>
          <a:p>
            <a:pPr marL="342900" indent="-342900">
              <a:lnSpc>
                <a:spcPct val="200000"/>
              </a:lnSpc>
              <a:buFont typeface="Wingdings" panose="05000000000000000000" pitchFamily="2" charset="2"/>
              <a:buChar char="v"/>
              <a:defRPr/>
            </a:pPr>
            <a:r>
              <a:rPr lang="en-GB" sz="2800" dirty="0"/>
              <a:t>Surveys</a:t>
            </a:r>
          </a:p>
          <a:p>
            <a:pPr marL="342900" indent="-342900">
              <a:lnSpc>
                <a:spcPct val="200000"/>
              </a:lnSpc>
              <a:buFont typeface="Wingdings" panose="05000000000000000000" pitchFamily="2" charset="2"/>
              <a:buChar char="v"/>
              <a:defRPr/>
            </a:pPr>
            <a:r>
              <a:rPr lang="en-GB" sz="2800" dirty="0"/>
              <a:t>Simple Observation</a:t>
            </a:r>
          </a:p>
          <a:p>
            <a:pPr lvl="1">
              <a:lnSpc>
                <a:spcPct val="200000"/>
              </a:lnSpc>
              <a:defRPr/>
            </a:pPr>
            <a:r>
              <a:rPr lang="en-GB" sz="2800" dirty="0"/>
              <a:t>			To collect data</a:t>
            </a:r>
          </a:p>
          <a:p>
            <a:pPr marL="800100" lvl="1" indent="-342900">
              <a:lnSpc>
                <a:spcPct val="200000"/>
              </a:lnSpc>
              <a:buFont typeface="Wingdings" panose="05000000000000000000" pitchFamily="2" charset="2"/>
              <a:buChar char="v"/>
              <a:defRPr/>
            </a:pPr>
            <a:endParaRPr lang="en-GB" sz="2800" dirty="0"/>
          </a:p>
          <a:p>
            <a:pPr>
              <a:lnSpc>
                <a:spcPct val="200000"/>
              </a:lnSpc>
              <a:defRPr/>
            </a:pPr>
            <a:r>
              <a:rPr lang="en-GB" sz="2800" dirty="0"/>
              <a:t>    </a:t>
            </a:r>
          </a:p>
          <a:p>
            <a:pPr>
              <a:defRPr/>
            </a:pPr>
            <a:endParaRPr lang="en-GB" sz="2800" dirty="0">
              <a:solidFill>
                <a:srgbClr val="FFFF00"/>
              </a:solidFill>
            </a:endParaRPr>
          </a:p>
        </p:txBody>
      </p:sp>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a:extLst>
              <a:ext uri="{FF2B5EF4-FFF2-40B4-BE49-F238E27FC236}">
                <a16:creationId xmlns:a16="http://schemas.microsoft.com/office/drawing/2014/main" id="{63675C14-4F8E-4159-A15F-C73E9561EA98}"/>
              </a:ext>
            </a:extLst>
          </p:cNvPr>
          <p:cNvSpPr>
            <a:spLocks noGrp="1"/>
          </p:cNvSpPr>
          <p:nvPr>
            <p:ph type="title"/>
          </p:nvPr>
        </p:nvSpPr>
        <p:spPr>
          <a:xfrm>
            <a:off x="1524000" y="188914"/>
            <a:ext cx="8229600" cy="1252537"/>
          </a:xfrm>
        </p:spPr>
        <p:txBody>
          <a:bodyPr/>
          <a:lstStyle/>
          <a:p>
            <a:r>
              <a:rPr lang="en-GB" altLang="en-US" b="1" dirty="0">
                <a:latin typeface="Arial" panose="020B0604020202020204" pitchFamily="34" charset="0"/>
                <a:cs typeface="Arial" panose="020B0604020202020204" pitchFamily="34" charset="0"/>
              </a:rPr>
              <a:t>A focus group discussion….</a:t>
            </a:r>
          </a:p>
        </p:txBody>
      </p:sp>
      <p:sp>
        <p:nvSpPr>
          <p:cNvPr id="3" name="Rectangle 2">
            <a:extLst>
              <a:ext uri="{FF2B5EF4-FFF2-40B4-BE49-F238E27FC236}">
                <a16:creationId xmlns:a16="http://schemas.microsoft.com/office/drawing/2014/main" id="{B86EF9BA-4574-5D50-F4D7-1C971A12AE0E}"/>
              </a:ext>
            </a:extLst>
          </p:cNvPr>
          <p:cNvSpPr/>
          <p:nvPr/>
        </p:nvSpPr>
        <p:spPr>
          <a:xfrm>
            <a:off x="1450429" y="1196975"/>
            <a:ext cx="8466686" cy="3985706"/>
          </a:xfrm>
          <a:prstGeom prst="rect">
            <a:avLst/>
          </a:prstGeom>
        </p:spPr>
        <p:txBody>
          <a:bodyPr wrap="square">
            <a:spAutoFit/>
          </a:bodyPr>
          <a:lstStyle/>
          <a:p>
            <a:pPr>
              <a:defRPr/>
            </a:pPr>
            <a:endParaRPr lang="en-GB" sz="2300" dirty="0">
              <a:solidFill>
                <a:srgbClr val="FFFF00"/>
              </a:solidFill>
            </a:endParaRPr>
          </a:p>
          <a:p>
            <a:pPr marL="342900" indent="-342900">
              <a:buFont typeface="Wingdings" panose="05000000000000000000" pitchFamily="2" charset="2"/>
              <a:buChar char="v"/>
              <a:defRPr/>
            </a:pPr>
            <a:r>
              <a:rPr lang="en-GB" sz="2300" dirty="0"/>
              <a:t>FGD  is defined as a form of informal discussion among designated group of people about a specific topic (Wilkinson, 2004).</a:t>
            </a:r>
          </a:p>
          <a:p>
            <a:pPr>
              <a:defRPr/>
            </a:pPr>
            <a:endParaRPr lang="en-GB" sz="2300" dirty="0"/>
          </a:p>
          <a:p>
            <a:pPr marL="342900" indent="-342900">
              <a:buFont typeface="Wingdings" panose="05000000000000000000" pitchFamily="2" charset="2"/>
              <a:buChar char="v"/>
              <a:defRPr/>
            </a:pPr>
            <a:r>
              <a:rPr lang="en-GB" sz="2300" dirty="0"/>
              <a:t>This method is primarily used to explore peoples’ views and perception through discussion among group members. </a:t>
            </a:r>
          </a:p>
          <a:p>
            <a:pPr marL="342900" indent="-342900">
              <a:buFont typeface="Wingdings" panose="05000000000000000000" pitchFamily="2" charset="2"/>
              <a:buChar char="v"/>
              <a:defRPr/>
            </a:pPr>
            <a:endParaRPr lang="en-GB" sz="2300" dirty="0"/>
          </a:p>
          <a:p>
            <a:pPr marL="342900" indent="-342900">
              <a:buFont typeface="Wingdings" panose="05000000000000000000" pitchFamily="2" charset="2"/>
              <a:buChar char="v"/>
              <a:defRPr/>
            </a:pPr>
            <a:r>
              <a:rPr lang="en-GB" sz="2300" dirty="0"/>
              <a:t>FGD allows people to express their opinion and explore their knowledge and experiences about the topic of discourse.</a:t>
            </a:r>
          </a:p>
          <a:p>
            <a:pPr marL="342900" indent="-342900">
              <a:buFont typeface="Wingdings" panose="05000000000000000000" pitchFamily="2" charset="2"/>
              <a:buChar char="v"/>
              <a:defRPr/>
            </a:pPr>
            <a:endParaRPr lang="en-GB" sz="2300" dirty="0">
              <a:solidFill>
                <a:srgbClr val="FFFF00"/>
              </a:solidFill>
            </a:endParaRPr>
          </a:p>
          <a:p>
            <a:pPr>
              <a:defRPr/>
            </a:pPr>
            <a:endParaRPr lang="en-GB" sz="2300" dirty="0">
              <a:solidFill>
                <a:schemeClr val="tx2"/>
              </a:solidFill>
            </a:endParaRPr>
          </a:p>
        </p:txBody>
      </p:sp>
      <p:sp>
        <p:nvSpPr>
          <p:cNvPr id="4" name="TextBox 3">
            <a:extLst>
              <a:ext uri="{FF2B5EF4-FFF2-40B4-BE49-F238E27FC236}">
                <a16:creationId xmlns:a16="http://schemas.microsoft.com/office/drawing/2014/main" id="{5B33C359-A59F-DA0B-86D0-8B6FD7EDF001}"/>
              </a:ext>
            </a:extLst>
          </p:cNvPr>
          <p:cNvSpPr txBox="1"/>
          <p:nvPr/>
        </p:nvSpPr>
        <p:spPr>
          <a:xfrm>
            <a:off x="1219722" y="4887142"/>
            <a:ext cx="8928100" cy="1015663"/>
          </a:xfrm>
          <a:prstGeom prst="rect">
            <a:avLst/>
          </a:prstGeom>
          <a:solidFill>
            <a:schemeClr val="accent2"/>
          </a:solidFill>
        </p:spPr>
        <p:style>
          <a:lnRef idx="1">
            <a:schemeClr val="accent1"/>
          </a:lnRef>
          <a:fillRef idx="3">
            <a:schemeClr val="accent1"/>
          </a:fillRef>
          <a:effectRef idx="2">
            <a:schemeClr val="accent1"/>
          </a:effectRef>
          <a:fontRef idx="minor">
            <a:schemeClr val="lt1"/>
          </a:fontRef>
        </p:style>
        <p:txBody>
          <a:bodyPr>
            <a:spAutoFit/>
          </a:bodyPr>
          <a:lstStyle/>
          <a:p>
            <a:pPr algn="ctr">
              <a:defRPr/>
            </a:pPr>
            <a:r>
              <a:rPr lang="en-GB" sz="2000" b="1" i="1" dirty="0">
                <a:solidFill>
                  <a:schemeClr val="tx1"/>
                </a:solidFill>
              </a:rPr>
              <a:t>… provides an opportunity for the participants to critically comments on the topic of discourse and allows group members to share common experiences and feelings, thus generating a deep and enriched data during the interactive session.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3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Content Placeholder 1">
            <a:extLst>
              <a:ext uri="{FF2B5EF4-FFF2-40B4-BE49-F238E27FC236}">
                <a16:creationId xmlns:a16="http://schemas.microsoft.com/office/drawing/2014/main" id="{0B1D5AEA-D310-20DB-DC4D-BDB463803604}"/>
              </a:ext>
            </a:extLst>
          </p:cNvPr>
          <p:cNvSpPr>
            <a:spLocks noGrp="1"/>
          </p:cNvSpPr>
          <p:nvPr>
            <p:ph idx="1"/>
          </p:nvPr>
        </p:nvSpPr>
        <p:spPr>
          <a:xfrm>
            <a:off x="811924" y="1690688"/>
            <a:ext cx="9435224" cy="4356100"/>
          </a:xfrm>
        </p:spPr>
        <p:txBody>
          <a:bodyPr/>
          <a:lstStyle/>
          <a:p>
            <a:pPr algn="just"/>
            <a:r>
              <a:rPr lang="en-GB" altLang="en-US" dirty="0">
                <a:latin typeface="Arial" panose="020B0604020202020204" pitchFamily="34" charset="0"/>
                <a:cs typeface="Arial" panose="020B0604020202020204" pitchFamily="34" charset="0"/>
              </a:rPr>
              <a:t>An in-depth interview is </a:t>
            </a:r>
            <a:r>
              <a:rPr lang="en-GB" altLang="en-US" b="1" dirty="0">
                <a:latin typeface="Arial" panose="020B0604020202020204" pitchFamily="34" charset="0"/>
                <a:cs typeface="Arial" panose="020B0604020202020204" pitchFamily="34" charset="0"/>
              </a:rPr>
              <a:t>an open-ended, discovery-oriented method to obtain detailed information about a topic from a stakeholder/participant</a:t>
            </a:r>
            <a:r>
              <a:rPr lang="en-GB" altLang="en-US" dirty="0">
                <a:latin typeface="Arial" panose="020B0604020202020204" pitchFamily="34" charset="0"/>
                <a:cs typeface="Arial" panose="020B0604020202020204" pitchFamily="34" charset="0"/>
              </a:rPr>
              <a:t>. </a:t>
            </a:r>
          </a:p>
          <a:p>
            <a:pPr algn="just"/>
            <a:endParaRPr lang="en-GB" altLang="en-US" dirty="0">
              <a:latin typeface="Arial" panose="020B0604020202020204" pitchFamily="34" charset="0"/>
              <a:cs typeface="Arial" panose="020B0604020202020204" pitchFamily="34" charset="0"/>
            </a:endParaRPr>
          </a:p>
          <a:p>
            <a:pPr algn="just"/>
            <a:r>
              <a:rPr lang="en-GB" altLang="en-US" dirty="0">
                <a:latin typeface="Arial" panose="020B0604020202020204" pitchFamily="34" charset="0"/>
                <a:cs typeface="Arial" panose="020B0604020202020204" pitchFamily="34" charset="0"/>
              </a:rPr>
              <a:t>In-depth interviews are a qualitative research method; </a:t>
            </a:r>
          </a:p>
          <a:p>
            <a:pPr algn="just"/>
            <a:endParaRPr lang="en-GB" altLang="en-US" dirty="0">
              <a:latin typeface="Arial" panose="020B0604020202020204" pitchFamily="34" charset="0"/>
              <a:cs typeface="Arial" panose="020B0604020202020204" pitchFamily="34" charset="0"/>
            </a:endParaRPr>
          </a:p>
          <a:p>
            <a:pPr algn="just"/>
            <a:r>
              <a:rPr lang="en-GB" altLang="en-US" dirty="0">
                <a:latin typeface="Arial" panose="020B0604020202020204" pitchFamily="34" charset="0"/>
                <a:cs typeface="Arial" panose="020B0604020202020204" pitchFamily="34" charset="0"/>
              </a:rPr>
              <a:t>their goal is to explore in depth a respondent's point of view, experiences, feelings, and perspectives.</a:t>
            </a:r>
          </a:p>
        </p:txBody>
      </p:sp>
      <p:sp>
        <p:nvSpPr>
          <p:cNvPr id="73731" name="Title 2">
            <a:extLst>
              <a:ext uri="{FF2B5EF4-FFF2-40B4-BE49-F238E27FC236}">
                <a16:creationId xmlns:a16="http://schemas.microsoft.com/office/drawing/2014/main" id="{54AE2B92-F68B-8DCF-B3D2-07DAD6D78384}"/>
              </a:ext>
            </a:extLst>
          </p:cNvPr>
          <p:cNvSpPr>
            <a:spLocks noGrp="1"/>
          </p:cNvSpPr>
          <p:nvPr>
            <p:ph type="title"/>
          </p:nvPr>
        </p:nvSpPr>
        <p:spPr/>
        <p:txBody>
          <a:bodyPr>
            <a:normAutofit/>
          </a:bodyPr>
          <a:lstStyle/>
          <a:p>
            <a:r>
              <a:rPr lang="en-GB" altLang="en-US" b="1" dirty="0">
                <a:latin typeface="Arial" panose="020B0604020202020204" pitchFamily="34" charset="0"/>
                <a:cs typeface="Arial" panose="020B0604020202020204" pitchFamily="34" charset="0"/>
              </a:rPr>
              <a:t>In-depth interview </a:t>
            </a:r>
          </a:p>
        </p:txBody>
      </p:sp>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D7C1501-7219-D0E3-F8E0-46DCEA0F3F93}"/>
              </a:ext>
            </a:extLst>
          </p:cNvPr>
          <p:cNvSpPr>
            <a:spLocks noGrp="1"/>
          </p:cNvSpPr>
          <p:nvPr>
            <p:ph type="title"/>
          </p:nvPr>
        </p:nvSpPr>
        <p:spPr>
          <a:xfrm>
            <a:off x="2063552" y="2564904"/>
            <a:ext cx="8784976" cy="1252728"/>
          </a:xfrm>
        </p:spPr>
        <p:txBody>
          <a:bodyPr>
            <a:noAutofit/>
            <a:scene3d>
              <a:camera prst="perspectiveHeroicExtremeLeftFacing"/>
              <a:lightRig rig="threePt" dir="t"/>
            </a:scene3d>
          </a:bodyPr>
          <a:lstStyle/>
          <a:p>
            <a:pPr algn="l">
              <a:defRPr/>
            </a:pPr>
            <a:r>
              <a:rPr lang="en-GB" i="1" dirty="0">
                <a:solidFill>
                  <a:srgbClr val="FFFF00"/>
                </a:solidFill>
                <a:effectLst>
                  <a:reflection blurRad="6350" stA="55000" endA="300" endPos="45500" dir="5400000" sy="-100000" algn="bl" rotWithShape="0"/>
                </a:effectLst>
              </a:rPr>
              <a:t> </a:t>
            </a:r>
            <a:r>
              <a:rPr lang="en-GB" i="1" dirty="0">
                <a:effectLst>
                  <a:reflection blurRad="6350" stA="55000" endA="300" endPos="45500" dir="5400000" sy="-100000" algn="bl" rotWithShape="0"/>
                </a:effectLst>
              </a:rPr>
              <a:t>So what is mixed methods..?</a:t>
            </a:r>
          </a:p>
        </p:txBody>
      </p:sp>
      <p:pic>
        <p:nvPicPr>
          <p:cNvPr id="74755" name="Picture 4">
            <a:extLst>
              <a:ext uri="{FF2B5EF4-FFF2-40B4-BE49-F238E27FC236}">
                <a16:creationId xmlns:a16="http://schemas.microsoft.com/office/drawing/2014/main" id="{0A1426E5-94E0-1E9F-C91F-DBB7AFDECF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8388" y="4541838"/>
            <a:ext cx="1784350" cy="218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3E6114-E852-FAC9-FEDC-2F880D0D9650}"/>
              </a:ext>
            </a:extLst>
          </p:cNvPr>
          <p:cNvSpPr>
            <a:spLocks noGrp="1"/>
          </p:cNvSpPr>
          <p:nvPr>
            <p:ph idx="1"/>
          </p:nvPr>
        </p:nvSpPr>
        <p:spPr>
          <a:xfrm>
            <a:off x="849641" y="1196484"/>
            <a:ext cx="10492718" cy="3165475"/>
          </a:xfrm>
        </p:spPr>
        <p:txBody>
          <a:bodyPr>
            <a:noAutofit/>
          </a:bodyPr>
          <a:lstStyle/>
          <a:p>
            <a:pPr algn="just">
              <a:lnSpc>
                <a:spcPct val="150000"/>
              </a:lnSpc>
              <a:buFont typeface="Wingdings" panose="05000000000000000000" pitchFamily="2" charset="2"/>
              <a:buChar char="§"/>
              <a:defRPr/>
            </a:pPr>
            <a:r>
              <a:rPr lang="en-GB" sz="2300" dirty="0">
                <a:latin typeface="Arial" panose="020B0604020202020204" pitchFamily="34" charset="0"/>
                <a:cs typeface="Arial" panose="020B0604020202020204" pitchFamily="34" charset="0"/>
              </a:rPr>
              <a:t>…. the combination of both the quantitative and qualitative methodological approaches (i.e. combination of both numbers and words) to answer a research question. </a:t>
            </a:r>
          </a:p>
          <a:p>
            <a:pPr algn="just">
              <a:lnSpc>
                <a:spcPct val="150000"/>
              </a:lnSpc>
              <a:buFont typeface="Wingdings" panose="05000000000000000000" pitchFamily="2" charset="2"/>
              <a:buChar char="§"/>
              <a:defRPr/>
            </a:pPr>
            <a:r>
              <a:rPr lang="en-GB" sz="2300" dirty="0">
                <a:latin typeface="Arial" panose="020B0604020202020204" pitchFamily="34" charset="0"/>
                <a:cs typeface="Arial" panose="020B0604020202020204" pitchFamily="34" charset="0"/>
              </a:rPr>
              <a:t>Using such  research methodological approach (mixed methods) to conduct research that is predominantly of quantitative design could complement,</a:t>
            </a:r>
          </a:p>
          <a:p>
            <a:pPr algn="just">
              <a:lnSpc>
                <a:spcPct val="150000"/>
              </a:lnSpc>
              <a:buFont typeface="Wingdings" panose="05000000000000000000" pitchFamily="2" charset="2"/>
              <a:buChar char="§"/>
              <a:defRPr/>
            </a:pPr>
            <a:r>
              <a:rPr lang="en-GB" sz="2300" dirty="0">
                <a:latin typeface="Arial" panose="020B0604020202020204" pitchFamily="34" charset="0"/>
                <a:cs typeface="Arial" panose="020B0604020202020204" pitchFamily="34" charset="0"/>
              </a:rPr>
              <a:t>Providing a comprehensive investigation and enrich the findings of a study.</a:t>
            </a:r>
          </a:p>
          <a:p>
            <a:pPr algn="just">
              <a:lnSpc>
                <a:spcPct val="150000"/>
              </a:lnSpc>
              <a:buFont typeface="Wingdings" panose="05000000000000000000" pitchFamily="2" charset="2"/>
              <a:buChar char="§"/>
              <a:defRPr/>
            </a:pPr>
            <a:r>
              <a:rPr lang="en-GB" sz="2300" dirty="0">
                <a:latin typeface="Arial" panose="020B0604020202020204" pitchFamily="34" charset="0"/>
                <a:cs typeface="Arial" panose="020B0604020202020204" pitchFamily="34" charset="0"/>
              </a:rPr>
              <a:t>Using the strengths and reducing the weaknesses of both the quantitative and </a:t>
            </a:r>
            <a:r>
              <a:rPr lang="en-GB" sz="2300" b="1" dirty="0">
                <a:latin typeface="Arial" panose="020B0604020202020204" pitchFamily="34" charset="0"/>
                <a:cs typeface="Arial" panose="020B0604020202020204" pitchFamily="34" charset="0"/>
              </a:rPr>
              <a:t>qualitative </a:t>
            </a:r>
            <a:r>
              <a:rPr lang="en-GB" sz="2300" dirty="0">
                <a:latin typeface="Arial" panose="020B0604020202020204" pitchFamily="34" charset="0"/>
                <a:cs typeface="Arial" panose="020B0604020202020204" pitchFamily="34" charset="0"/>
              </a:rPr>
              <a:t>research methods.</a:t>
            </a:r>
          </a:p>
          <a:p>
            <a:pPr algn="just">
              <a:lnSpc>
                <a:spcPct val="150000"/>
              </a:lnSpc>
              <a:buFont typeface="Wingdings" panose="05000000000000000000" pitchFamily="2" charset="2"/>
              <a:buChar char="§"/>
              <a:defRPr/>
            </a:pPr>
            <a:endParaRPr lang="en-GB" sz="2300" dirty="0">
              <a:latin typeface="Arial" panose="020B0604020202020204" pitchFamily="34" charset="0"/>
              <a:cs typeface="Arial" panose="020B0604020202020204" pitchFamily="34" charset="0"/>
            </a:endParaRPr>
          </a:p>
          <a:p>
            <a:pPr marL="0" indent="0">
              <a:lnSpc>
                <a:spcPct val="150000"/>
              </a:lnSpc>
              <a:buClr>
                <a:srgbClr val="FFFF00"/>
              </a:buClr>
              <a:buNone/>
              <a:defRPr/>
            </a:pPr>
            <a:endParaRPr lang="en-GB" sz="2300" dirty="0">
              <a:latin typeface="Arial" panose="020B0604020202020204" pitchFamily="34" charset="0"/>
              <a:cs typeface="Arial" panose="020B0604020202020204" pitchFamily="34" charset="0"/>
            </a:endParaRPr>
          </a:p>
          <a:p>
            <a:pPr marL="0" indent="0">
              <a:lnSpc>
                <a:spcPct val="150000"/>
              </a:lnSpc>
              <a:buNone/>
              <a:defRPr/>
            </a:pPr>
            <a:endParaRPr lang="en-GB" sz="2300" dirty="0"/>
          </a:p>
        </p:txBody>
      </p:sp>
      <p:sp>
        <p:nvSpPr>
          <p:cNvPr id="3" name="Title 2">
            <a:extLst>
              <a:ext uri="{FF2B5EF4-FFF2-40B4-BE49-F238E27FC236}">
                <a16:creationId xmlns:a16="http://schemas.microsoft.com/office/drawing/2014/main" id="{B755FE68-D170-0385-EDE2-E2DA75132F97}"/>
              </a:ext>
            </a:extLst>
          </p:cNvPr>
          <p:cNvSpPr>
            <a:spLocks noGrp="1"/>
          </p:cNvSpPr>
          <p:nvPr>
            <p:ph type="title"/>
          </p:nvPr>
        </p:nvSpPr>
        <p:spPr>
          <a:xfrm>
            <a:off x="1981200" y="274638"/>
            <a:ext cx="8229600" cy="778098"/>
          </a:xfrm>
        </p:spPr>
        <p:txBody>
          <a:bodyPr>
            <a:normAutofit fontScale="90000"/>
          </a:bodyPr>
          <a:lstStyle/>
          <a:p>
            <a:pPr algn="l">
              <a:defRPr/>
            </a:pPr>
            <a:r>
              <a:rPr lang="en-GB" b="1" dirty="0">
                <a:effectLst>
                  <a:reflection blurRad="6350" stA="55000" endA="300" endPos="45500" dir="5400000" sy="-100000" algn="bl" rotWithShape="0"/>
                </a:effectLst>
                <a:latin typeface="Arial" panose="020B0604020202020204" pitchFamily="34" charset="0"/>
                <a:cs typeface="Arial" panose="020B0604020202020204" pitchFamily="34" charset="0"/>
              </a:rPr>
              <a:t>Mixed methodology involves….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a:extLst>
              <a:ext uri="{FF2B5EF4-FFF2-40B4-BE49-F238E27FC236}">
                <a16:creationId xmlns:a16="http://schemas.microsoft.com/office/drawing/2014/main" id="{21E33E68-902B-2942-7AE7-81EDD39EFCF6}"/>
              </a:ext>
            </a:extLst>
          </p:cNvPr>
          <p:cNvSpPr>
            <a:spLocks noGrp="1"/>
          </p:cNvSpPr>
          <p:nvPr>
            <p:ph type="title"/>
          </p:nvPr>
        </p:nvSpPr>
        <p:spPr/>
        <p:txBody>
          <a:bodyPr/>
          <a:lstStyle/>
          <a:p>
            <a:r>
              <a:rPr lang="en-GB" altLang="en-US" b="1" dirty="0">
                <a:latin typeface="Arial" panose="020B0604020202020204" pitchFamily="34" charset="0"/>
                <a:cs typeface="Arial" panose="020B0604020202020204" pitchFamily="34" charset="0"/>
              </a:rPr>
              <a:t>Summary: Activity </a:t>
            </a:r>
          </a:p>
        </p:txBody>
      </p:sp>
      <p:sp>
        <p:nvSpPr>
          <p:cNvPr id="79875" name="TextBox 3">
            <a:extLst>
              <a:ext uri="{FF2B5EF4-FFF2-40B4-BE49-F238E27FC236}">
                <a16:creationId xmlns:a16="http://schemas.microsoft.com/office/drawing/2014/main" id="{F9A27FEF-8A5A-22AE-EC07-E38A177E25A6}"/>
              </a:ext>
            </a:extLst>
          </p:cNvPr>
          <p:cNvSpPr txBox="1">
            <a:spLocks noChangeArrowheads="1"/>
          </p:cNvSpPr>
          <p:nvPr/>
        </p:nvSpPr>
        <p:spPr bwMode="auto">
          <a:xfrm>
            <a:off x="1903228" y="2000658"/>
            <a:ext cx="7931150" cy="353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800" dirty="0">
                <a:latin typeface="Arial" panose="020B0604020202020204" pitchFamily="34" charset="0"/>
              </a:rPr>
              <a:t>Watch the video below then discuss</a:t>
            </a:r>
          </a:p>
          <a:p>
            <a:pPr>
              <a:spcBef>
                <a:spcPct val="0"/>
              </a:spcBef>
              <a:buFontTx/>
              <a:buNone/>
            </a:pPr>
            <a:endParaRPr lang="it-IT" altLang="en-US" sz="2800" dirty="0">
              <a:latin typeface="Arial" panose="020B0604020202020204" pitchFamily="34" charset="0"/>
            </a:endParaRPr>
          </a:p>
          <a:p>
            <a:pPr>
              <a:spcBef>
                <a:spcPct val="0"/>
              </a:spcBef>
              <a:buFontTx/>
              <a:buNone/>
            </a:pPr>
            <a:endParaRPr lang="it-IT" altLang="en-US" sz="2800" dirty="0">
              <a:latin typeface="Arial" panose="020B0604020202020204" pitchFamily="34" charset="0"/>
            </a:endParaRPr>
          </a:p>
          <a:p>
            <a:pPr>
              <a:spcBef>
                <a:spcPct val="0"/>
              </a:spcBef>
              <a:buFontTx/>
              <a:buNone/>
            </a:pPr>
            <a:r>
              <a:rPr lang="it-IT" altLang="en-US" sz="2800" dirty="0">
                <a:latin typeface="Arial" panose="020B0604020202020204" pitchFamily="34" charset="0"/>
              </a:rPr>
              <a:t>Quanti/Quali video: </a:t>
            </a:r>
          </a:p>
          <a:p>
            <a:pPr>
              <a:spcBef>
                <a:spcPct val="0"/>
              </a:spcBef>
              <a:buFontTx/>
              <a:buNone/>
            </a:pPr>
            <a:r>
              <a:rPr lang="it-IT" altLang="en-US" sz="2800" dirty="0">
                <a:latin typeface="Arial" panose="020B0604020202020204" pitchFamily="34" charset="0"/>
                <a:hlinkClick r:id="rId2"/>
              </a:rPr>
              <a:t>https://www.youtube.com/watch?v=a-XtVF7Bofg</a:t>
            </a:r>
            <a:r>
              <a:rPr lang="it-IT" altLang="en-US" sz="2800" dirty="0">
                <a:latin typeface="Arial" panose="020B0604020202020204" pitchFamily="34" charset="0"/>
              </a:rPr>
              <a:t> </a:t>
            </a:r>
          </a:p>
          <a:p>
            <a:pPr>
              <a:spcBef>
                <a:spcPct val="0"/>
              </a:spcBef>
              <a:buFontTx/>
              <a:buNone/>
            </a:pPr>
            <a:endParaRPr lang="it-IT" altLang="en-US" sz="2800" dirty="0">
              <a:latin typeface="Arial" panose="020B0604020202020204" pitchFamily="34" charset="0"/>
            </a:endParaRPr>
          </a:p>
          <a:p>
            <a:pPr>
              <a:spcBef>
                <a:spcPct val="0"/>
              </a:spcBef>
              <a:buFontTx/>
              <a:buNone/>
            </a:pPr>
            <a:r>
              <a:rPr lang="en-GB" altLang="en-US" sz="2800" dirty="0">
                <a:latin typeface="Arial" panose="020B0604020202020204" pitchFamily="34" charset="0"/>
              </a:rPr>
              <a:t>Feedback to the whole class</a:t>
            </a:r>
          </a:p>
          <a:p>
            <a:pPr>
              <a:spcBef>
                <a:spcPct val="0"/>
              </a:spcBef>
              <a:buFontTx/>
              <a:buNone/>
            </a:pPr>
            <a:endParaRPr lang="it-IT" altLang="en-US" sz="2800" dirty="0">
              <a:solidFill>
                <a:srgbClr val="FFFF00"/>
              </a:solidFill>
              <a:latin typeface="Arial" panose="020B0604020202020204" pitchFamily="34" charset="0"/>
            </a:endParaRPr>
          </a:p>
        </p:txBody>
      </p:sp>
    </p:spTree>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D7C1501-7219-D0E3-F8E0-46DCEA0F3F93}"/>
              </a:ext>
            </a:extLst>
          </p:cNvPr>
          <p:cNvSpPr>
            <a:spLocks noGrp="1"/>
          </p:cNvSpPr>
          <p:nvPr>
            <p:ph type="title"/>
          </p:nvPr>
        </p:nvSpPr>
        <p:spPr>
          <a:xfrm>
            <a:off x="2063552" y="2564904"/>
            <a:ext cx="8784976" cy="1252728"/>
          </a:xfrm>
        </p:spPr>
        <p:txBody>
          <a:bodyPr>
            <a:noAutofit/>
            <a:scene3d>
              <a:camera prst="perspectiveHeroicExtremeLeftFacing"/>
              <a:lightRig rig="threePt" dir="t"/>
            </a:scene3d>
          </a:bodyPr>
          <a:lstStyle/>
          <a:p>
            <a:pPr algn="l">
              <a:defRPr/>
            </a:pPr>
            <a:r>
              <a:rPr lang="en-GB" i="1" dirty="0">
                <a:solidFill>
                  <a:srgbClr val="FFFF00"/>
                </a:solidFill>
                <a:effectLst>
                  <a:reflection blurRad="6350" stA="55000" endA="300" endPos="45500" dir="5400000" sy="-100000" algn="bl" rotWithShape="0"/>
                </a:effectLst>
              </a:rPr>
              <a:t> </a:t>
            </a:r>
            <a:r>
              <a:rPr lang="en-GB" i="1" dirty="0">
                <a:effectLst>
                  <a:reflection blurRad="6350" stA="55000" endA="300" endPos="45500" dir="5400000" sy="-100000" algn="bl" rotWithShape="0"/>
                </a:effectLst>
              </a:rPr>
              <a:t>So what is Systematic Review?</a:t>
            </a:r>
          </a:p>
        </p:txBody>
      </p:sp>
      <p:pic>
        <p:nvPicPr>
          <p:cNvPr id="74755" name="Picture 4">
            <a:extLst>
              <a:ext uri="{FF2B5EF4-FFF2-40B4-BE49-F238E27FC236}">
                <a16:creationId xmlns:a16="http://schemas.microsoft.com/office/drawing/2014/main" id="{0A1426E5-94E0-1E9F-C91F-DBB7AFDECF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8388" y="4541838"/>
            <a:ext cx="1784350" cy="218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093369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Title 1">
            <a:extLst>
              <a:ext uri="{FF2B5EF4-FFF2-40B4-BE49-F238E27FC236}">
                <a16:creationId xmlns:a16="http://schemas.microsoft.com/office/drawing/2014/main" id="{83E4F46D-278C-E1CA-9D6D-7ED5773BEBA2}"/>
              </a:ext>
            </a:extLst>
          </p:cNvPr>
          <p:cNvSpPr>
            <a:spLocks noGrp="1"/>
          </p:cNvSpPr>
          <p:nvPr>
            <p:ph type="title"/>
          </p:nvPr>
        </p:nvSpPr>
        <p:spPr>
          <a:xfrm>
            <a:off x="2152650" y="307275"/>
            <a:ext cx="7886700" cy="993775"/>
          </a:xfrm>
        </p:spPr>
        <p:txBody>
          <a:bodyPr>
            <a:normAutofit/>
          </a:bodyPr>
          <a:lstStyle/>
          <a:p>
            <a:r>
              <a:rPr lang="en-GB" altLang="en-US" sz="4000" b="1" dirty="0">
                <a:effectLst>
                  <a:reflection blurRad="6350" stA="55000" endA="300" endPos="45500" dir="5400000" sy="-100000" algn="bl" rotWithShape="0"/>
                </a:effectLst>
                <a:latin typeface="Arial" panose="020B0604020202020204" pitchFamily="34" charset="0"/>
                <a:cs typeface="Arial" panose="020B0604020202020204" pitchFamily="34" charset="0"/>
              </a:rPr>
              <a:t>Systematic Review is</a:t>
            </a:r>
          </a:p>
        </p:txBody>
      </p:sp>
      <p:sp>
        <p:nvSpPr>
          <p:cNvPr id="3" name="Content Placeholder 2">
            <a:extLst>
              <a:ext uri="{FF2B5EF4-FFF2-40B4-BE49-F238E27FC236}">
                <a16:creationId xmlns:a16="http://schemas.microsoft.com/office/drawing/2014/main" id="{9EED6B24-ECFD-1AB8-1DE3-D558656797C3}"/>
              </a:ext>
            </a:extLst>
          </p:cNvPr>
          <p:cNvSpPr>
            <a:spLocks noGrp="1"/>
          </p:cNvSpPr>
          <p:nvPr>
            <p:ph idx="1"/>
          </p:nvPr>
        </p:nvSpPr>
        <p:spPr>
          <a:xfrm>
            <a:off x="1313824" y="2180190"/>
            <a:ext cx="8424862" cy="4557713"/>
          </a:xfrm>
        </p:spPr>
        <p:txBody>
          <a:bodyPr>
            <a:normAutofit/>
          </a:bodyPr>
          <a:lstStyle/>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…a review of a clearly formulated question that uses systematic and reproducible methods to identify, select and critically appraise all relevant research, and to collect and analyse data from the studies that are included in the review</a:t>
            </a:r>
          </a:p>
          <a:p>
            <a:pPr marL="0" indent="0">
              <a:buNone/>
              <a:defRPr/>
            </a:pPr>
            <a:endParaRPr lang="en-GB" sz="2400" dirty="0">
              <a:latin typeface="Arial" panose="020B0604020202020204" pitchFamily="34" charset="0"/>
              <a:cs typeface="Arial" panose="020B0604020202020204" pitchFamily="34" charset="0"/>
            </a:endParaRPr>
          </a:p>
        </p:txBody>
      </p:sp>
      <p:sp>
        <p:nvSpPr>
          <p:cNvPr id="148484" name="TextBox 4">
            <a:extLst>
              <a:ext uri="{FF2B5EF4-FFF2-40B4-BE49-F238E27FC236}">
                <a16:creationId xmlns:a16="http://schemas.microsoft.com/office/drawing/2014/main" id="{F28F3B51-4E2C-B579-B1D2-D21704D72A01}"/>
              </a:ext>
            </a:extLst>
          </p:cNvPr>
          <p:cNvSpPr txBox="1">
            <a:spLocks noChangeArrowheads="1"/>
          </p:cNvSpPr>
          <p:nvPr/>
        </p:nvSpPr>
        <p:spPr bwMode="auto">
          <a:xfrm>
            <a:off x="6456363" y="4508500"/>
            <a:ext cx="3270250"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100">
                <a:latin typeface="Arial" panose="020B0604020202020204" pitchFamily="34" charset="0"/>
              </a:rPr>
              <a:t>Wood and Hedges, 2019</a:t>
            </a:r>
          </a:p>
        </p:txBody>
      </p:sp>
    </p:spTree>
    <p:extLst>
      <p:ext uri="{BB962C8B-B14F-4D97-AF65-F5344CB8AC3E}">
        <p14:creationId xmlns:p14="http://schemas.microsoft.com/office/powerpoint/2010/main" val="16437616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Title 1">
            <a:extLst>
              <a:ext uri="{FF2B5EF4-FFF2-40B4-BE49-F238E27FC236}">
                <a16:creationId xmlns:a16="http://schemas.microsoft.com/office/drawing/2014/main" id="{F2024C37-5A55-935E-4002-BD268FC20241}"/>
              </a:ext>
            </a:extLst>
          </p:cNvPr>
          <p:cNvSpPr>
            <a:spLocks noGrp="1"/>
          </p:cNvSpPr>
          <p:nvPr>
            <p:ph type="title"/>
          </p:nvPr>
        </p:nvSpPr>
        <p:spPr>
          <a:xfrm>
            <a:off x="1981200" y="419229"/>
            <a:ext cx="8229600" cy="779462"/>
          </a:xfrm>
        </p:spPr>
        <p:txBody>
          <a:bodyPr>
            <a:normAutofit/>
          </a:bodyPr>
          <a:lstStyle/>
          <a:p>
            <a:r>
              <a:rPr lang="en-GB" altLang="en-US" b="1" dirty="0">
                <a:latin typeface="Arial" panose="020B0604020202020204" pitchFamily="34" charset="0"/>
                <a:cs typeface="Arial" panose="020B0604020202020204" pitchFamily="34" charset="0"/>
              </a:rPr>
              <a:t>Systematic Review</a:t>
            </a:r>
          </a:p>
        </p:txBody>
      </p:sp>
      <p:sp>
        <p:nvSpPr>
          <p:cNvPr id="150531" name="Content Placeholder 2">
            <a:extLst>
              <a:ext uri="{FF2B5EF4-FFF2-40B4-BE49-F238E27FC236}">
                <a16:creationId xmlns:a16="http://schemas.microsoft.com/office/drawing/2014/main" id="{9A9F1CF9-158D-5B54-C0D3-C58C5E9E8CA0}"/>
              </a:ext>
            </a:extLst>
          </p:cNvPr>
          <p:cNvSpPr>
            <a:spLocks noGrp="1"/>
          </p:cNvSpPr>
          <p:nvPr>
            <p:ph idx="1"/>
          </p:nvPr>
        </p:nvSpPr>
        <p:spPr>
          <a:xfrm>
            <a:off x="1173386" y="1440528"/>
            <a:ext cx="9891563" cy="4608512"/>
          </a:xfrm>
        </p:spPr>
        <p:txBody>
          <a:bodyPr/>
          <a:lstStyle/>
          <a:p>
            <a:r>
              <a:rPr lang="en-GB" altLang="en-US" sz="2400" dirty="0">
                <a:solidFill>
                  <a:srgbClr val="333333"/>
                </a:solidFill>
                <a:latin typeface="Arial" panose="020B0604020202020204" pitchFamily="34" charset="0"/>
              </a:rPr>
              <a:t>A systematic review is often written by a panel of experts after reviewing all the information from both published and unpublished studies. </a:t>
            </a:r>
          </a:p>
          <a:p>
            <a:r>
              <a:rPr lang="en-GB" altLang="en-US" sz="2400" dirty="0">
                <a:solidFill>
                  <a:srgbClr val="333333"/>
                </a:solidFill>
                <a:latin typeface="Arial" panose="020B0604020202020204" pitchFamily="34" charset="0"/>
              </a:rPr>
              <a:t>The </a:t>
            </a:r>
            <a:r>
              <a:rPr lang="en-GB" altLang="en-US" sz="2400" b="1" dirty="0">
                <a:solidFill>
                  <a:srgbClr val="333333"/>
                </a:solidFill>
                <a:latin typeface="Arial" panose="020B0604020202020204" pitchFamily="34" charset="0"/>
              </a:rPr>
              <a:t>comprehensive</a:t>
            </a:r>
            <a:r>
              <a:rPr lang="en-GB" altLang="en-US" sz="2400" dirty="0">
                <a:solidFill>
                  <a:srgbClr val="333333"/>
                </a:solidFill>
                <a:latin typeface="Arial" panose="020B0604020202020204" pitchFamily="34" charset="0"/>
              </a:rPr>
              <a:t> nature of a systematic review distinguishes it from traditional literature reviews which typically examine a much smaller set of research evidence and present it from a single author’s perspective.</a:t>
            </a:r>
          </a:p>
          <a:p>
            <a:r>
              <a:rPr lang="en-GB" altLang="en-US" sz="2400" dirty="0">
                <a:latin typeface="Arial" panose="020B0604020202020204" pitchFamily="34" charset="0"/>
                <a:cs typeface="Arial" panose="020B0604020202020204" pitchFamily="34" charset="0"/>
              </a:rPr>
              <a:t>Systematic reviews originated in the biomedical field and currently form the basis of decision-making in Evidence-Based Treatment (EBT) and evidence-based behavioural practice (EBBP). </a:t>
            </a:r>
          </a:p>
          <a:p>
            <a:endParaRPr lang="en-GB" altLang="en-US" sz="2400" dirty="0"/>
          </a:p>
        </p:txBody>
      </p:sp>
    </p:spTree>
    <p:extLst>
      <p:ext uri="{BB962C8B-B14F-4D97-AF65-F5344CB8AC3E}">
        <p14:creationId xmlns:p14="http://schemas.microsoft.com/office/powerpoint/2010/main" val="6441941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88A3F526-98D2-A7DA-959F-DCF55CBF87C6}"/>
              </a:ext>
            </a:extLst>
          </p:cNvPr>
          <p:cNvSpPr>
            <a:spLocks noGrp="1"/>
          </p:cNvSpPr>
          <p:nvPr>
            <p:ph type="title"/>
          </p:nvPr>
        </p:nvSpPr>
        <p:spPr/>
        <p:txBody>
          <a:bodyPr>
            <a:noAutofit/>
          </a:bodyPr>
          <a:lstStyle/>
          <a:p>
            <a:pPr>
              <a:defRPr/>
            </a:pPr>
            <a:r>
              <a:rPr lang="en-GB" altLang="en-US" sz="3500" b="1" dirty="0">
                <a:latin typeface="Arial" panose="020B0604020202020204" pitchFamily="34" charset="0"/>
                <a:cs typeface="Arial" panose="020B0604020202020204" pitchFamily="34" charset="0"/>
              </a:rPr>
              <a:t>What are the pros and cons of systematic literature reviews (7min) </a:t>
            </a:r>
          </a:p>
        </p:txBody>
      </p:sp>
      <p:sp>
        <p:nvSpPr>
          <p:cNvPr id="3" name="Content Placeholder 2">
            <a:extLst>
              <a:ext uri="{FF2B5EF4-FFF2-40B4-BE49-F238E27FC236}">
                <a16:creationId xmlns:a16="http://schemas.microsoft.com/office/drawing/2014/main" id="{C1BD2C9F-D5BB-E336-AD2E-AF5CEA26173B}"/>
              </a:ext>
            </a:extLst>
          </p:cNvPr>
          <p:cNvSpPr>
            <a:spLocks noGrp="1"/>
          </p:cNvSpPr>
          <p:nvPr>
            <p:ph sz="half" idx="1"/>
          </p:nvPr>
        </p:nvSpPr>
        <p:spPr>
          <a:xfrm>
            <a:off x="1981200" y="1600200"/>
            <a:ext cx="4038600" cy="3989388"/>
          </a:xfrm>
          <a:ln>
            <a:solidFill>
              <a:schemeClr val="accent1"/>
            </a:solidFill>
          </a:ln>
        </p:spPr>
        <p:txBody>
          <a:bodyPr/>
          <a:lstStyle/>
          <a:p>
            <a:pPr marL="0" indent="0">
              <a:buNone/>
              <a:defRPr/>
            </a:pPr>
            <a:r>
              <a:rPr lang="en-GB" dirty="0"/>
              <a:t>Pros</a:t>
            </a:r>
          </a:p>
          <a:p>
            <a:pPr>
              <a:buFont typeface="Wingdings" panose="05000000000000000000" pitchFamily="2" charset="2"/>
              <a:buChar char="ü"/>
              <a:defRPr/>
            </a:pPr>
            <a:r>
              <a:rPr lang="en-GB" dirty="0"/>
              <a:t>?</a:t>
            </a:r>
          </a:p>
          <a:p>
            <a:pPr>
              <a:buFont typeface="Wingdings" panose="05000000000000000000" pitchFamily="2" charset="2"/>
              <a:buChar char="ü"/>
              <a:defRPr/>
            </a:pPr>
            <a:r>
              <a:rPr lang="en-GB" dirty="0"/>
              <a:t>?</a:t>
            </a:r>
          </a:p>
          <a:p>
            <a:pPr>
              <a:buFont typeface="Wingdings" panose="05000000000000000000" pitchFamily="2" charset="2"/>
              <a:buChar char="ü"/>
              <a:defRPr/>
            </a:pPr>
            <a:r>
              <a:rPr lang="en-GB" dirty="0"/>
              <a:t>?</a:t>
            </a:r>
          </a:p>
          <a:p>
            <a:pPr>
              <a:buFont typeface="Wingdings" panose="05000000000000000000" pitchFamily="2" charset="2"/>
              <a:buChar char="ü"/>
              <a:defRPr/>
            </a:pPr>
            <a:r>
              <a:rPr lang="en-GB" dirty="0"/>
              <a:t>?</a:t>
            </a:r>
          </a:p>
        </p:txBody>
      </p:sp>
      <p:sp>
        <p:nvSpPr>
          <p:cNvPr id="34820" name="Content Placeholder 3">
            <a:extLst>
              <a:ext uri="{FF2B5EF4-FFF2-40B4-BE49-F238E27FC236}">
                <a16:creationId xmlns:a16="http://schemas.microsoft.com/office/drawing/2014/main" id="{4C83B572-EBCE-8FAF-4BF8-39FC7C2A324C}"/>
              </a:ext>
            </a:extLst>
          </p:cNvPr>
          <p:cNvSpPr>
            <a:spLocks noGrp="1"/>
          </p:cNvSpPr>
          <p:nvPr>
            <p:ph sz="half" idx="2"/>
          </p:nvPr>
        </p:nvSpPr>
        <p:spPr>
          <a:xfrm>
            <a:off x="6172200" y="1600200"/>
            <a:ext cx="4038600" cy="3989388"/>
          </a:xfrm>
          <a:ln>
            <a:solidFill>
              <a:schemeClr val="accent1"/>
            </a:solidFill>
            <a:miter lim="800000"/>
            <a:headEnd/>
            <a:tailEnd/>
          </a:ln>
        </p:spPr>
        <p:txBody>
          <a:bodyPr/>
          <a:lstStyle/>
          <a:p>
            <a:r>
              <a:rPr lang="en-GB" altLang="en-US"/>
              <a:t>Cons</a:t>
            </a:r>
          </a:p>
          <a:p>
            <a:pPr>
              <a:buFont typeface="Wingdings" panose="05000000000000000000" pitchFamily="2" charset="2"/>
              <a:buChar char="ü"/>
            </a:pPr>
            <a:r>
              <a:rPr lang="en-GB" altLang="en-US"/>
              <a:t>?</a:t>
            </a:r>
          </a:p>
          <a:p>
            <a:pPr>
              <a:buFont typeface="Wingdings" panose="05000000000000000000" pitchFamily="2" charset="2"/>
              <a:buChar char="ü"/>
            </a:pPr>
            <a:r>
              <a:rPr lang="en-GB" altLang="en-US"/>
              <a:t>?</a:t>
            </a:r>
          </a:p>
          <a:p>
            <a:pPr>
              <a:buFont typeface="Wingdings" panose="05000000000000000000" pitchFamily="2" charset="2"/>
              <a:buChar char="ü"/>
            </a:pPr>
            <a:r>
              <a:rPr lang="en-GB" altLang="en-US"/>
              <a:t>?</a:t>
            </a:r>
          </a:p>
          <a:p>
            <a:pPr>
              <a:buFont typeface="Wingdings" panose="05000000000000000000" pitchFamily="2" charset="2"/>
              <a:buChar char="ü"/>
            </a:pPr>
            <a:r>
              <a:rPr lang="en-GB" altLang="en-US"/>
              <a:t>?</a:t>
            </a:r>
          </a:p>
          <a:p>
            <a:endParaRPr lang="en-GB" altLang="en-US"/>
          </a:p>
        </p:txBody>
      </p:sp>
      <p:sp>
        <p:nvSpPr>
          <p:cNvPr id="5" name="Date Placeholder 4">
            <a:extLst>
              <a:ext uri="{FF2B5EF4-FFF2-40B4-BE49-F238E27FC236}">
                <a16:creationId xmlns:a16="http://schemas.microsoft.com/office/drawing/2014/main" id="{329928B8-7F23-1A86-535A-17EB868F56D1}"/>
              </a:ext>
            </a:extLst>
          </p:cNvPr>
          <p:cNvSpPr>
            <a:spLocks noGrp="1"/>
          </p:cNvSpPr>
          <p:nvPr>
            <p:ph type="dt" sz="quarter" idx="10"/>
          </p:nvPr>
        </p:nvSpPr>
        <p:spPr/>
        <p:txBody>
          <a:bodyPr/>
          <a:lstStyle/>
          <a:p>
            <a:pPr>
              <a:defRPr/>
            </a:pPr>
            <a:fld id="{DF397879-08C5-49C8-87A3-8A247CD92220}" type="datetime1">
              <a:rPr lang="en-GB" altLang="en-US" smtClean="0"/>
              <a:pPr>
                <a:defRPr/>
              </a:pPr>
              <a:t>29/09/2026</a:t>
            </a:fld>
            <a:endParaRPr lang="en-GB" altLang="en-US" dirty="0"/>
          </a:p>
        </p:txBody>
      </p:sp>
      <p:sp>
        <p:nvSpPr>
          <p:cNvPr id="34822" name="Slide Number Placeholder 5">
            <a:extLst>
              <a:ext uri="{FF2B5EF4-FFF2-40B4-BE49-F238E27FC236}">
                <a16:creationId xmlns:a16="http://schemas.microsoft.com/office/drawing/2014/main" id="{7FD653A7-E354-882C-387A-7CAF31AD8A3B}"/>
              </a:ext>
            </a:extLst>
          </p:cNvPr>
          <p:cNvSpPr>
            <a:spLocks noGrp="1" noChangeArrowheads="1"/>
          </p:cNvSpPr>
          <p:nvPr>
            <p:ph type="sldNum" sz="quarter" idx="11"/>
          </p:nvPr>
        </p:nvSpPr>
        <p:spPr bwMode="auto">
          <a:xfrm>
            <a:off x="9480550" y="6381751"/>
            <a:ext cx="730250" cy="339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en-US"/>
            </a:defPPr>
            <a:lvl1pPr algn="r" rtl="0" eaLnBrk="1" fontAlgn="base" hangingPunct="1">
              <a:spcBef>
                <a:spcPct val="0"/>
              </a:spcBef>
              <a:spcAft>
                <a:spcPct val="0"/>
              </a:spcAft>
              <a:defRPr sz="1200" kern="1200">
                <a:solidFill>
                  <a:srgbClr val="898989"/>
                </a:solidFill>
                <a:latin typeface="Myriad Pro"/>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spcBef>
                <a:spcPct val="0"/>
              </a:spcBef>
              <a:buFontTx/>
              <a:buNone/>
              <a:defRPr/>
            </a:pPr>
            <a:fld id="{0F7A11C4-C3C7-47EC-8646-8B29E1936787}" type="slidenum">
              <a:rPr lang="en-GB" altLang="en-US" smtClean="0"/>
              <a:pPr>
                <a:spcBef>
                  <a:spcPct val="0"/>
                </a:spcBef>
                <a:buFontTx/>
                <a:buNone/>
                <a:defRPr/>
              </a:pPr>
              <a:t>17</a:t>
            </a:fld>
            <a:endParaRPr lang="en-GB" altLang="en-US"/>
          </a:p>
        </p:txBody>
      </p:sp>
    </p:spTree>
    <p:extLst>
      <p:ext uri="{BB962C8B-B14F-4D97-AF65-F5344CB8AC3E}">
        <p14:creationId xmlns:p14="http://schemas.microsoft.com/office/powerpoint/2010/main" val="1515894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94C196F8-B004-F761-7A46-8886047A869F}"/>
              </a:ext>
            </a:extLst>
          </p:cNvPr>
          <p:cNvSpPr>
            <a:spLocks noGrp="1"/>
          </p:cNvSpPr>
          <p:nvPr>
            <p:ph type="title"/>
          </p:nvPr>
        </p:nvSpPr>
        <p:spPr/>
        <p:txBody>
          <a:bodyPr>
            <a:noAutofit/>
          </a:bodyPr>
          <a:lstStyle/>
          <a:p>
            <a:pPr algn="ctr">
              <a:defRPr/>
            </a:pPr>
            <a:r>
              <a:rPr lang="en-GB" altLang="en-US" b="1" dirty="0">
                <a:latin typeface="Arial" panose="020B0604020202020204" pitchFamily="34" charset="0"/>
                <a:cs typeface="Arial" panose="020B0604020202020204" pitchFamily="34" charset="0"/>
              </a:rPr>
              <a:t>Pros and cons of systematic literature review</a:t>
            </a:r>
          </a:p>
        </p:txBody>
      </p:sp>
      <p:sp>
        <p:nvSpPr>
          <p:cNvPr id="3" name="Content Placeholder 2">
            <a:extLst>
              <a:ext uri="{FF2B5EF4-FFF2-40B4-BE49-F238E27FC236}">
                <a16:creationId xmlns:a16="http://schemas.microsoft.com/office/drawing/2014/main" id="{A9DE7A20-361D-5D31-6E14-4D0D50C6074B}"/>
              </a:ext>
            </a:extLst>
          </p:cNvPr>
          <p:cNvSpPr>
            <a:spLocks noGrp="1"/>
          </p:cNvSpPr>
          <p:nvPr>
            <p:ph idx="1"/>
          </p:nvPr>
        </p:nvSpPr>
        <p:spPr>
          <a:xfrm>
            <a:off x="559981" y="1470818"/>
            <a:ext cx="9650819" cy="4190430"/>
          </a:xfrm>
        </p:spPr>
        <p:txBody>
          <a:bodyPr>
            <a:normAutofit fontScale="62500" lnSpcReduction="20000"/>
          </a:bodyPr>
          <a:lstStyle/>
          <a:p>
            <a:pPr marL="0" indent="0">
              <a:buNone/>
              <a:defRPr/>
            </a:pPr>
            <a:r>
              <a:rPr lang="en-GB" u="sng" dirty="0">
                <a:latin typeface="Arial" panose="020B0604020202020204" pitchFamily="34" charset="0"/>
                <a:cs typeface="Arial" panose="020B0604020202020204" pitchFamily="34" charset="0"/>
              </a:rPr>
              <a:t>Pro’s</a:t>
            </a:r>
          </a:p>
          <a:p>
            <a:pPr>
              <a:defRPr/>
            </a:pPr>
            <a:r>
              <a:rPr lang="en-GB" dirty="0">
                <a:latin typeface="Arial" panose="020B0604020202020204" pitchFamily="34" charset="0"/>
                <a:cs typeface="Arial" panose="020B0604020202020204" pitchFamily="34" charset="0"/>
              </a:rPr>
              <a:t>Provide a clear and comprehensive view of available (current) evidence on a given topic</a:t>
            </a:r>
          </a:p>
          <a:p>
            <a:pPr>
              <a:defRPr/>
            </a:pPr>
            <a:r>
              <a:rPr lang="en-GB" dirty="0">
                <a:latin typeface="Arial" panose="020B0604020202020204" pitchFamily="34" charset="0"/>
                <a:cs typeface="Arial" panose="020B0604020202020204" pitchFamily="34" charset="0"/>
              </a:rPr>
              <a:t>Help identify research gaps in the understanding of a field </a:t>
            </a:r>
          </a:p>
          <a:p>
            <a:pPr>
              <a:defRPr/>
            </a:pPr>
            <a:r>
              <a:rPr lang="en-GB" dirty="0">
                <a:latin typeface="Arial" panose="020B0604020202020204" pitchFamily="34" charset="0"/>
                <a:cs typeface="Arial" panose="020B0604020202020204" pitchFamily="34" charset="0"/>
              </a:rPr>
              <a:t>Helps inform future research in the area	</a:t>
            </a:r>
          </a:p>
          <a:p>
            <a:pPr>
              <a:defRPr/>
            </a:pPr>
            <a:r>
              <a:rPr lang="en-GB" dirty="0">
                <a:latin typeface="Arial" panose="020B0604020202020204" pitchFamily="34" charset="0"/>
                <a:cs typeface="Arial" panose="020B0604020202020204" pitchFamily="34" charset="0"/>
              </a:rPr>
              <a:t>Produces reliable conclusions</a:t>
            </a:r>
          </a:p>
          <a:p>
            <a:pPr>
              <a:defRPr/>
            </a:pPr>
            <a:r>
              <a:rPr lang="en-GB" dirty="0">
                <a:latin typeface="Arial" panose="020B0604020202020204" pitchFamily="34" charset="0"/>
                <a:cs typeface="Arial" panose="020B0604020202020204" pitchFamily="34" charset="0"/>
              </a:rPr>
              <a:t>Enable contrasting and comparison of results</a:t>
            </a:r>
          </a:p>
          <a:p>
            <a:pPr>
              <a:defRPr/>
            </a:pPr>
            <a:r>
              <a:rPr lang="en-GB" altLang="en-GB" dirty="0">
                <a:latin typeface="Arial" panose="020B0604020202020204" pitchFamily="34" charset="0"/>
                <a:cs typeface="Arial" panose="020B0604020202020204" pitchFamily="34" charset="0"/>
              </a:rPr>
              <a:t>Refine and reduce large amounts of data and information into one document, clinical </a:t>
            </a:r>
            <a:r>
              <a:rPr lang="en-GB" altLang="en-GB" dirty="0" err="1">
                <a:latin typeface="Arial" panose="020B0604020202020204" pitchFamily="34" charset="0"/>
                <a:cs typeface="Arial" panose="020B0604020202020204" pitchFamily="34" charset="0"/>
              </a:rPr>
              <a:t>decisionsProvide</a:t>
            </a:r>
            <a:r>
              <a:rPr lang="en-GB" altLang="en-GB" dirty="0">
                <a:latin typeface="Arial" panose="020B0604020202020204" pitchFamily="34" charset="0"/>
                <a:cs typeface="Arial" panose="020B0604020202020204" pitchFamily="34" charset="0"/>
              </a:rPr>
              <a:t> strong evidence regarding benefits or harms of a particular intervention. </a:t>
            </a:r>
          </a:p>
          <a:p>
            <a:pPr marL="0" indent="0">
              <a:buNone/>
              <a:defRPr/>
            </a:pPr>
            <a:endParaRPr lang="en-GB" u="sng" dirty="0">
              <a:latin typeface="Arial" panose="020B0604020202020204" pitchFamily="34" charset="0"/>
              <a:cs typeface="Arial" panose="020B0604020202020204" pitchFamily="34" charset="0"/>
            </a:endParaRPr>
          </a:p>
          <a:p>
            <a:pPr marL="0" indent="0">
              <a:buNone/>
              <a:defRPr/>
            </a:pPr>
            <a:r>
              <a:rPr lang="en-GB" u="sng" dirty="0">
                <a:latin typeface="Arial" panose="020B0604020202020204" pitchFamily="34" charset="0"/>
                <a:cs typeface="Arial" panose="020B0604020202020204" pitchFamily="34" charset="0"/>
              </a:rPr>
              <a:t>Con’s</a:t>
            </a:r>
          </a:p>
          <a:p>
            <a:pPr>
              <a:defRPr/>
            </a:pPr>
            <a:r>
              <a:rPr lang="en-GB" dirty="0">
                <a:latin typeface="Arial" panose="020B0604020202020204" pitchFamily="34" charset="0"/>
                <a:cs typeface="Arial" panose="020B0604020202020204" pitchFamily="34" charset="0"/>
              </a:rPr>
              <a:t>Subject to bias as a retrospective research project</a:t>
            </a:r>
          </a:p>
          <a:p>
            <a:pPr>
              <a:defRPr/>
            </a:pPr>
            <a:r>
              <a:rPr lang="en-GB" dirty="0">
                <a:latin typeface="Arial" panose="020B0604020202020204" pitchFamily="34" charset="0"/>
                <a:cs typeface="Arial" panose="020B0604020202020204" pitchFamily="34" charset="0"/>
              </a:rPr>
              <a:t>Vital use of rigorous research methods</a:t>
            </a:r>
          </a:p>
          <a:p>
            <a:pPr>
              <a:defRPr/>
            </a:pPr>
            <a:r>
              <a:rPr lang="en-GB" dirty="0">
                <a:latin typeface="Arial" panose="020B0604020202020204" pitchFamily="34" charset="0"/>
                <a:cs typeface="Arial" panose="020B0604020202020204" pitchFamily="34" charset="0"/>
              </a:rPr>
              <a:t>Quality depends on the skills of the research </a:t>
            </a:r>
          </a:p>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481601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Title 1">
            <a:extLst>
              <a:ext uri="{FF2B5EF4-FFF2-40B4-BE49-F238E27FC236}">
                <a16:creationId xmlns:a16="http://schemas.microsoft.com/office/drawing/2014/main" id="{7D0C39E0-4FFE-356A-0542-1DFBA11E756E}"/>
              </a:ext>
            </a:extLst>
          </p:cNvPr>
          <p:cNvSpPr>
            <a:spLocks noGrp="1"/>
          </p:cNvSpPr>
          <p:nvPr>
            <p:ph type="title"/>
          </p:nvPr>
        </p:nvSpPr>
        <p:spPr>
          <a:xfrm>
            <a:off x="2152650" y="97171"/>
            <a:ext cx="7886700" cy="993775"/>
          </a:xfrm>
        </p:spPr>
        <p:txBody>
          <a:bodyPr/>
          <a:lstStyle/>
          <a:p>
            <a:r>
              <a:rPr lang="en-GB" altLang="en-US" b="1" dirty="0">
                <a:latin typeface="Arial" panose="020B0604020202020204" pitchFamily="34" charset="0"/>
                <a:cs typeface="Arial" panose="020B0604020202020204" pitchFamily="34" charset="0"/>
              </a:rPr>
              <a:t>Activity </a:t>
            </a:r>
          </a:p>
        </p:txBody>
      </p:sp>
      <p:sp>
        <p:nvSpPr>
          <p:cNvPr id="3" name="Content Placeholder 2">
            <a:extLst>
              <a:ext uri="{FF2B5EF4-FFF2-40B4-BE49-F238E27FC236}">
                <a16:creationId xmlns:a16="http://schemas.microsoft.com/office/drawing/2014/main" id="{24320BA6-1FE7-0355-3AC9-C00720BD41B8}"/>
              </a:ext>
            </a:extLst>
          </p:cNvPr>
          <p:cNvSpPr>
            <a:spLocks noGrp="1"/>
          </p:cNvSpPr>
          <p:nvPr>
            <p:ph idx="1"/>
          </p:nvPr>
        </p:nvSpPr>
        <p:spPr>
          <a:xfrm>
            <a:off x="1041992" y="1470284"/>
            <a:ext cx="8509998" cy="3263900"/>
          </a:xfrm>
        </p:spPr>
        <p:txBody>
          <a:bodyPr>
            <a:noAutofit/>
          </a:bodyPr>
          <a:lstStyle/>
          <a:p>
            <a:pPr marL="0" indent="0">
              <a:buNone/>
              <a:defRPr/>
            </a:pPr>
            <a:r>
              <a:rPr lang="en-GB" sz="2700" dirty="0">
                <a:latin typeface="Arial" panose="020B0604020202020204" pitchFamily="34" charset="0"/>
                <a:cs typeface="Arial" panose="020B0604020202020204" pitchFamily="34" charset="0"/>
              </a:rPr>
              <a:t>Working in groups choose one of the examples of a systematic review paper.</a:t>
            </a:r>
          </a:p>
          <a:p>
            <a:pPr>
              <a:buFont typeface="Wingdings" panose="05000000000000000000" pitchFamily="2" charset="2"/>
              <a:buChar char="§"/>
              <a:defRPr/>
            </a:pPr>
            <a:endParaRPr lang="en-GB" sz="2700"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sz="2700" dirty="0">
                <a:latin typeface="Arial" panose="020B0604020202020204" pitchFamily="34" charset="0"/>
                <a:cs typeface="Arial" panose="020B0604020202020204" pitchFamily="34" charset="0"/>
              </a:rPr>
              <a:t>Research the aim and the findings of the systematic review and the databases that were used to search for relevant articles</a:t>
            </a:r>
          </a:p>
          <a:p>
            <a:pPr marL="0" indent="0">
              <a:buNone/>
              <a:defRPr/>
            </a:pPr>
            <a:endParaRPr lang="en-GB" sz="2700" dirty="0">
              <a:latin typeface="Arial" panose="020B0604020202020204" pitchFamily="34" charset="0"/>
              <a:cs typeface="Arial" panose="020B0604020202020204" pitchFamily="34" charset="0"/>
            </a:endParaRPr>
          </a:p>
          <a:p>
            <a:pPr>
              <a:buFont typeface="Wingdings" panose="05000000000000000000" pitchFamily="2" charset="2"/>
              <a:buChar char="§"/>
              <a:defRPr/>
            </a:pPr>
            <a:endParaRPr lang="en-GB" sz="2700" dirty="0">
              <a:latin typeface="Arial" panose="020B0604020202020204" pitchFamily="34" charset="0"/>
              <a:cs typeface="Arial" panose="020B0604020202020204" pitchFamily="34" charset="0"/>
            </a:endParaRPr>
          </a:p>
          <a:p>
            <a:pPr marL="0" indent="0" algn="ctr">
              <a:buNone/>
              <a:defRPr/>
            </a:pPr>
            <a:r>
              <a:rPr lang="en-GB" sz="2700" b="1" dirty="0">
                <a:latin typeface="Arial" panose="020B0604020202020204" pitchFamily="34" charset="0"/>
                <a:cs typeface="Arial" panose="020B0604020202020204" pitchFamily="34" charset="0"/>
              </a:rPr>
              <a:t>Feedback your findings to the whole class</a:t>
            </a:r>
          </a:p>
          <a:p>
            <a:pPr>
              <a:defRPr/>
            </a:pPr>
            <a:endParaRPr lang="en-GB" sz="2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3673228"/>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Title 1">
            <a:extLst>
              <a:ext uri="{FF2B5EF4-FFF2-40B4-BE49-F238E27FC236}">
                <a16:creationId xmlns:a16="http://schemas.microsoft.com/office/drawing/2014/main" id="{6B01CD92-03AE-8266-01B8-8BD129A47BA2}"/>
              </a:ext>
            </a:extLst>
          </p:cNvPr>
          <p:cNvSpPr>
            <a:spLocks noGrp="1"/>
          </p:cNvSpPr>
          <p:nvPr>
            <p:ph type="title"/>
          </p:nvPr>
        </p:nvSpPr>
        <p:spPr/>
        <p:txBody>
          <a:bodyPr/>
          <a:lstStyle/>
          <a:p>
            <a:r>
              <a:rPr lang="en-GB" altLang="en-US" b="1" dirty="0">
                <a:latin typeface="Arial" panose="020B0604020202020204" pitchFamily="34" charset="0"/>
                <a:cs typeface="Arial" panose="020B0604020202020204" pitchFamily="34" charset="0"/>
              </a:rPr>
              <a:t>For example</a:t>
            </a:r>
          </a:p>
        </p:txBody>
      </p:sp>
      <p:sp>
        <p:nvSpPr>
          <p:cNvPr id="155651" name="Content Placeholder 2">
            <a:extLst>
              <a:ext uri="{FF2B5EF4-FFF2-40B4-BE49-F238E27FC236}">
                <a16:creationId xmlns:a16="http://schemas.microsoft.com/office/drawing/2014/main" id="{64F5EAC4-BA6C-60B1-2563-802E0050B82F}"/>
              </a:ext>
            </a:extLst>
          </p:cNvPr>
          <p:cNvSpPr>
            <a:spLocks noGrp="1"/>
          </p:cNvSpPr>
          <p:nvPr>
            <p:ph idx="1"/>
          </p:nvPr>
        </p:nvSpPr>
        <p:spPr>
          <a:xfrm>
            <a:off x="878958" y="1919178"/>
            <a:ext cx="9197163" cy="3916363"/>
          </a:xfrm>
        </p:spPr>
        <p:txBody>
          <a:bodyPr>
            <a:normAutofit fontScale="92500" lnSpcReduction="20000"/>
          </a:bodyPr>
          <a:lstStyle/>
          <a:p>
            <a:r>
              <a:rPr lang="en-GB" altLang="en-US" dirty="0">
                <a:latin typeface="Arial" panose="020B0604020202020204" pitchFamily="34" charset="0"/>
                <a:cs typeface="Arial" panose="020B0604020202020204" pitchFamily="34" charset="0"/>
              </a:rPr>
              <a:t>Association of domestic abuse and post partum depression </a:t>
            </a:r>
          </a:p>
          <a:p>
            <a:r>
              <a:rPr lang="en-GB" altLang="en-US" dirty="0">
                <a:latin typeface="Arial" panose="020B0604020202020204" pitchFamily="34" charset="0"/>
                <a:cs typeface="Arial" panose="020B0604020202020204" pitchFamily="34" charset="0"/>
                <a:hlinkClick r:id="rId3"/>
              </a:rPr>
              <a:t>https://www.ncbi.nlm.nih.gov/pmc/articles/PMC6970613/</a:t>
            </a:r>
            <a:endParaRPr lang="en-GB" altLang="en-US" dirty="0">
              <a:latin typeface="Arial" panose="020B0604020202020204" pitchFamily="34" charset="0"/>
              <a:cs typeface="Arial" panose="020B0604020202020204" pitchFamily="34" charset="0"/>
            </a:endParaRPr>
          </a:p>
          <a:p>
            <a:endParaRPr lang="en-GB" altLang="en-US"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Association of fish consumption and the risk of dementia</a:t>
            </a:r>
          </a:p>
          <a:p>
            <a:r>
              <a:rPr lang="en-GB" dirty="0">
                <a:hlinkClick r:id="rId4"/>
              </a:rPr>
              <a:t>Fish consumption and the risk of dementia: Systematic review and meta-analysis of prospective studies - ScienceDirect</a:t>
            </a:r>
            <a:endParaRPr lang="en-GB" altLang="en-US" dirty="0">
              <a:latin typeface="Arial" panose="020B0604020202020204" pitchFamily="34" charset="0"/>
              <a:cs typeface="Arial" panose="020B0604020202020204" pitchFamily="34" charset="0"/>
            </a:endParaRPr>
          </a:p>
          <a:p>
            <a:endParaRPr lang="en-GB" altLang="en-US" dirty="0">
              <a:latin typeface="Arial" panose="020B0604020202020204" pitchFamily="34" charset="0"/>
              <a:cs typeface="Arial" panose="020B0604020202020204" pitchFamily="34" charset="0"/>
            </a:endParaRPr>
          </a:p>
          <a:p>
            <a:r>
              <a:rPr lang="en-GB" altLang="en-US" dirty="0">
                <a:latin typeface="Arial" panose="020B0604020202020204" pitchFamily="34" charset="0"/>
                <a:cs typeface="Arial" panose="020B0604020202020204" pitchFamily="34" charset="0"/>
              </a:rPr>
              <a:t>Association of vegetable consumption and the risk of stroke</a:t>
            </a:r>
          </a:p>
          <a:p>
            <a:r>
              <a:rPr lang="en-GB" dirty="0">
                <a:hlinkClick r:id="rId5"/>
              </a:rPr>
              <a:t>Fruits and vegetables consumption and risk of stroke: a meta-analysis of prospective cohort studies - PubMed</a:t>
            </a:r>
            <a:endParaRPr lang="en-GB"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45455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2C2F1-0F44-CBF0-A92C-57F7BD44A5D2}"/>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Evidence pyramid </a:t>
            </a:r>
          </a:p>
        </p:txBody>
      </p:sp>
      <p:sp>
        <p:nvSpPr>
          <p:cNvPr id="4" name="Date Placeholder 3">
            <a:extLst>
              <a:ext uri="{FF2B5EF4-FFF2-40B4-BE49-F238E27FC236}">
                <a16:creationId xmlns:a16="http://schemas.microsoft.com/office/drawing/2014/main" id="{41F78FCF-BE8A-1705-642D-8BF77A399F25}"/>
              </a:ext>
            </a:extLst>
          </p:cNvPr>
          <p:cNvSpPr>
            <a:spLocks noGrp="1"/>
          </p:cNvSpPr>
          <p:nvPr>
            <p:ph type="dt" sz="half" idx="10"/>
          </p:nvPr>
        </p:nvSpPr>
        <p:spPr/>
        <p:txBody>
          <a:bodyPr/>
          <a:lstStyle/>
          <a:p>
            <a:pPr>
              <a:defRPr/>
            </a:pPr>
            <a:fld id="{449BC590-0AF0-404A-95D1-926DF9C1656F}" type="datetime1">
              <a:rPr lang="en-GB" altLang="en-US" smtClean="0"/>
              <a:pPr>
                <a:defRPr/>
              </a:pPr>
              <a:t>29/09/2026</a:t>
            </a:fld>
            <a:endParaRPr lang="en-GB" altLang="en-US" dirty="0"/>
          </a:p>
        </p:txBody>
      </p:sp>
      <p:sp>
        <p:nvSpPr>
          <p:cNvPr id="5" name="Slide Number Placeholder 4">
            <a:extLst>
              <a:ext uri="{FF2B5EF4-FFF2-40B4-BE49-F238E27FC236}">
                <a16:creationId xmlns:a16="http://schemas.microsoft.com/office/drawing/2014/main" id="{28152512-E3B1-0041-3F9C-44AD3DE4CFFA}"/>
              </a:ext>
            </a:extLst>
          </p:cNvPr>
          <p:cNvSpPr>
            <a:spLocks noGrp="1"/>
          </p:cNvSpPr>
          <p:nvPr>
            <p:ph type="sldNum" sz="quarter" idx="12"/>
          </p:nvPr>
        </p:nvSpPr>
        <p:spPr/>
        <p:txBody>
          <a:bodyPr/>
          <a:lstStyle/>
          <a:p>
            <a:pPr>
              <a:defRPr/>
            </a:pPr>
            <a:fld id="{4A70D289-8DCB-4A6C-A292-070CDB670DB5}" type="slidenum">
              <a:rPr lang="en-GB" altLang="en-US" smtClean="0"/>
              <a:pPr>
                <a:defRPr/>
              </a:pPr>
              <a:t>21</a:t>
            </a:fld>
            <a:endParaRPr lang="en-GB" altLang="en-US"/>
          </a:p>
        </p:txBody>
      </p:sp>
      <p:pic>
        <p:nvPicPr>
          <p:cNvPr id="1026" name="Picture 2" descr="QUT | Library | Evidence explained">
            <a:extLst>
              <a:ext uri="{FF2B5EF4-FFF2-40B4-BE49-F238E27FC236}">
                <a16:creationId xmlns:a16="http://schemas.microsoft.com/office/drawing/2014/main" id="{FBA40554-5091-388A-4CBA-E5CC528006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688" y="1431000"/>
            <a:ext cx="5313826" cy="3996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3B757B6-5023-721C-A095-5005DE355309}"/>
              </a:ext>
            </a:extLst>
          </p:cNvPr>
          <p:cNvSpPr txBox="1"/>
          <p:nvPr/>
        </p:nvSpPr>
        <p:spPr>
          <a:xfrm>
            <a:off x="1703512" y="5301209"/>
            <a:ext cx="9281120" cy="323165"/>
          </a:xfrm>
          <a:prstGeom prst="rect">
            <a:avLst/>
          </a:prstGeom>
          <a:noFill/>
        </p:spPr>
        <p:txBody>
          <a:bodyPr wrap="square">
            <a:spAutoFit/>
          </a:bodyPr>
          <a:lstStyle/>
          <a:p>
            <a:r>
              <a:rPr lang="en-GB" sz="1500" dirty="0">
                <a:solidFill>
                  <a:srgbClr val="333333"/>
                </a:solidFill>
                <a:latin typeface="proxima-nova"/>
              </a:rPr>
              <a:t>Levels of evidence </a:t>
            </a:r>
            <a:r>
              <a:rPr lang="en-GB" sz="1500" dirty="0" err="1">
                <a:solidFill>
                  <a:srgbClr val="333333"/>
                </a:solidFill>
                <a:latin typeface="proxima-nova"/>
              </a:rPr>
              <a:t>analyzed</a:t>
            </a:r>
            <a:r>
              <a:rPr lang="en-GB" sz="1500" dirty="0">
                <a:solidFill>
                  <a:srgbClr val="333333"/>
                </a:solidFill>
                <a:latin typeface="proxima-nova"/>
              </a:rPr>
              <a:t> in a systematic review         (Trustees of Dartmouth College and Yale University, 2006)</a:t>
            </a:r>
            <a:endParaRPr lang="en-GB" sz="1500" dirty="0"/>
          </a:p>
        </p:txBody>
      </p:sp>
    </p:spTree>
    <p:extLst>
      <p:ext uri="{BB962C8B-B14F-4D97-AF65-F5344CB8AC3E}">
        <p14:creationId xmlns:p14="http://schemas.microsoft.com/office/powerpoint/2010/main" val="35076594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37367C69-A3EF-4DFC-ABCD-5345A15F61B1}"/>
              </a:ext>
            </a:extLst>
          </p:cNvPr>
          <p:cNvSpPr>
            <a:spLocks noGrp="1"/>
          </p:cNvSpPr>
          <p:nvPr>
            <p:ph type="title"/>
          </p:nvPr>
        </p:nvSpPr>
        <p:spPr>
          <a:xfrm>
            <a:off x="854405" y="18859"/>
            <a:ext cx="11481847" cy="1325563"/>
          </a:xfrm>
        </p:spPr>
        <p:txBody>
          <a:bodyPr>
            <a:noAutofit/>
          </a:bodyPr>
          <a:lstStyle/>
          <a:p>
            <a:r>
              <a:rPr lang="en-GB" altLang="en-US" b="1" dirty="0">
                <a:latin typeface="Arial" panose="020B0604020202020204" pitchFamily="34" charset="0"/>
                <a:cs typeface="Arial" panose="020B0604020202020204" pitchFamily="34" charset="0"/>
              </a:rPr>
              <a:t>Systematic review protocol (identify)</a:t>
            </a:r>
          </a:p>
        </p:txBody>
      </p:sp>
      <p:sp>
        <p:nvSpPr>
          <p:cNvPr id="2" name="Content Placeholder 1">
            <a:extLst>
              <a:ext uri="{FF2B5EF4-FFF2-40B4-BE49-F238E27FC236}">
                <a16:creationId xmlns:a16="http://schemas.microsoft.com/office/drawing/2014/main" id="{D663EF28-3C50-93A2-CC44-A824FCFD8E36}"/>
              </a:ext>
            </a:extLst>
          </p:cNvPr>
          <p:cNvSpPr>
            <a:spLocks noGrp="1"/>
          </p:cNvSpPr>
          <p:nvPr>
            <p:ph idx="1"/>
          </p:nvPr>
        </p:nvSpPr>
        <p:spPr/>
        <p:txBody>
          <a:bodyPr>
            <a:normAutofit/>
          </a:bodyPr>
          <a:lstStyle/>
          <a:p>
            <a:pPr marL="0" indent="0">
              <a:buNone/>
            </a:pPr>
            <a:r>
              <a:rPr lang="en-GB" dirty="0"/>
              <a:t>Create a document proof of action, includes:</a:t>
            </a:r>
          </a:p>
          <a:p>
            <a:r>
              <a:rPr lang="en-GB" dirty="0"/>
              <a:t>Research question,</a:t>
            </a:r>
          </a:p>
          <a:p>
            <a:r>
              <a:rPr lang="en-GB" dirty="0"/>
              <a:t>Inclusion and exclusion criteria,</a:t>
            </a:r>
          </a:p>
          <a:p>
            <a:r>
              <a:rPr lang="en-GB" dirty="0"/>
              <a:t>Intervention/exposure,</a:t>
            </a:r>
          </a:p>
          <a:p>
            <a:r>
              <a:rPr lang="en-GB" dirty="0"/>
              <a:t>Quality assessment/appraisal method,</a:t>
            </a:r>
          </a:p>
          <a:p>
            <a:r>
              <a:rPr lang="en-GB" dirty="0"/>
              <a:t>Analysis plan</a:t>
            </a:r>
          </a:p>
          <a:p>
            <a:r>
              <a:rPr lang="en-GB" dirty="0"/>
              <a:t>To be provided to your supervisor</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31DC0-4C7F-D28C-2AE1-4CB47AFF8203}"/>
              </a:ext>
            </a:extLst>
          </p:cNvPr>
          <p:cNvSpPr>
            <a:spLocks noGrp="1"/>
          </p:cNvSpPr>
          <p:nvPr>
            <p:ph type="title"/>
          </p:nvPr>
        </p:nvSpPr>
        <p:spPr>
          <a:xfrm>
            <a:off x="184298" y="404814"/>
            <a:ext cx="11235069" cy="936625"/>
          </a:xfrm>
        </p:spPr>
        <p:txBody>
          <a:bodyPr vert="horz" lIns="68580" tIns="34290" rIns="68580" bIns="34290" rtlCol="0" anchor="ctr">
            <a:noAutofit/>
          </a:bodyPr>
          <a:lstStyle/>
          <a:p>
            <a:pPr>
              <a:defRPr/>
            </a:pPr>
            <a:r>
              <a:rPr lang="en-US" b="1" dirty="0">
                <a:latin typeface="Arial" panose="020B0604020202020204" pitchFamily="34" charset="0"/>
                <a:cs typeface="Arial" panose="020B0604020202020204" pitchFamily="34" charset="0"/>
              </a:rPr>
              <a:t>Systematic literature review </a:t>
            </a:r>
            <a:br>
              <a:rPr lang="en-US" b="1"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(collecting data)</a:t>
            </a:r>
          </a:p>
        </p:txBody>
      </p:sp>
      <p:graphicFrame>
        <p:nvGraphicFramePr>
          <p:cNvPr id="6" name="Table 5">
            <a:extLst>
              <a:ext uri="{FF2B5EF4-FFF2-40B4-BE49-F238E27FC236}">
                <a16:creationId xmlns:a16="http://schemas.microsoft.com/office/drawing/2014/main" id="{756F55FA-9A62-0BFA-88AB-0A5343F51948}"/>
              </a:ext>
            </a:extLst>
          </p:cNvPr>
          <p:cNvGraphicFramePr>
            <a:graphicFrameLocks noGrp="1"/>
          </p:cNvGraphicFramePr>
          <p:nvPr>
            <p:extLst>
              <p:ext uri="{D42A27DB-BD31-4B8C-83A1-F6EECF244321}">
                <p14:modId xmlns:p14="http://schemas.microsoft.com/office/powerpoint/2010/main" val="3790303908"/>
              </p:ext>
            </p:extLst>
          </p:nvPr>
        </p:nvGraphicFramePr>
        <p:xfrm>
          <a:off x="2076609" y="1518760"/>
          <a:ext cx="8024321" cy="4344415"/>
        </p:xfrm>
        <a:graphic>
          <a:graphicData uri="http://schemas.openxmlformats.org/drawingml/2006/table">
            <a:tbl>
              <a:tblPr firstRow="1" firstCol="1" bandRow="1"/>
              <a:tblGrid>
                <a:gridCol w="4090262">
                  <a:extLst>
                    <a:ext uri="{9D8B030D-6E8A-4147-A177-3AD203B41FA5}">
                      <a16:colId xmlns:a16="http://schemas.microsoft.com/office/drawing/2014/main" val="20000"/>
                    </a:ext>
                  </a:extLst>
                </a:gridCol>
                <a:gridCol w="3934059">
                  <a:extLst>
                    <a:ext uri="{9D8B030D-6E8A-4147-A177-3AD203B41FA5}">
                      <a16:colId xmlns:a16="http://schemas.microsoft.com/office/drawing/2014/main" val="20001"/>
                    </a:ext>
                  </a:extLst>
                </a:gridCol>
              </a:tblGrid>
              <a:tr h="730742">
                <a:tc>
                  <a:txBody>
                    <a:bodyPr/>
                    <a:lstStyle/>
                    <a:p>
                      <a:pPr algn="l" fontAlgn="t">
                        <a:lnSpc>
                          <a:spcPct val="107000"/>
                        </a:lnSpc>
                        <a:spcBef>
                          <a:spcPts val="0"/>
                        </a:spcBef>
                        <a:spcAft>
                          <a:spcPts val="800"/>
                        </a:spcAft>
                      </a:pPr>
                      <a:r>
                        <a:rPr lang="en-GB" sz="2000" b="1" i="0" u="none" strike="noStrike" kern="100" dirty="0">
                          <a:effectLst/>
                          <a:latin typeface="Arial" panose="020B0604020202020204" pitchFamily="34" charset="0"/>
                          <a:ea typeface="DengXian" panose="02010600030101010101" pitchFamily="2" charset="-122"/>
                          <a:cs typeface="Arial" panose="020B0604020202020204" pitchFamily="34" charset="0"/>
                        </a:rPr>
                        <a:t>Quantitative</a:t>
                      </a:r>
                      <a:endParaRPr lang="en-GB" sz="2000" b="1" i="0" u="none" strike="noStrike" dirty="0">
                        <a:effectLst/>
                        <a:latin typeface="Arial" panose="020B0604020202020204" pitchFamily="34" charset="0"/>
                        <a:cs typeface="Arial" panose="020B0604020202020204" pitchFamily="34" charset="0"/>
                      </a:endParaRPr>
                    </a:p>
                  </a:txBody>
                  <a:tcPr marL="96207" marR="96207" marT="1336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gn="l" fontAlgn="t">
                        <a:lnSpc>
                          <a:spcPct val="107000"/>
                        </a:lnSpc>
                        <a:spcBef>
                          <a:spcPts val="0"/>
                        </a:spcBef>
                        <a:spcAft>
                          <a:spcPts val="800"/>
                        </a:spcAft>
                      </a:pPr>
                      <a:r>
                        <a:rPr lang="en-GB" sz="2000" b="1" i="0" u="none" strike="noStrike" kern="100" dirty="0">
                          <a:effectLst/>
                          <a:latin typeface="Arial" panose="020B0604020202020204" pitchFamily="34" charset="0"/>
                          <a:ea typeface="DengXian" panose="02010600030101010101" pitchFamily="2" charset="-122"/>
                          <a:cs typeface="Arial" panose="020B0604020202020204" pitchFamily="34" charset="0"/>
                        </a:rPr>
                        <a:t>Systematic Literature Review</a:t>
                      </a:r>
                      <a:endParaRPr lang="en-GB" sz="2000" b="1" i="0" u="none" strike="noStrike" dirty="0">
                        <a:effectLst/>
                        <a:latin typeface="Arial" panose="020B0604020202020204" pitchFamily="34" charset="0"/>
                        <a:cs typeface="Arial" panose="020B0604020202020204" pitchFamily="34" charset="0"/>
                      </a:endParaRPr>
                    </a:p>
                    <a:p>
                      <a:pPr algn="l" fontAlgn="t">
                        <a:lnSpc>
                          <a:spcPct val="107000"/>
                        </a:lnSpc>
                        <a:spcBef>
                          <a:spcPts val="0"/>
                        </a:spcBef>
                        <a:spcAft>
                          <a:spcPts val="800"/>
                        </a:spcAft>
                      </a:pPr>
                      <a:r>
                        <a:rPr lang="en-GB" sz="2000" b="1" i="0" u="none" strike="noStrike" kern="100" dirty="0">
                          <a:effectLst/>
                          <a:latin typeface="Arial" panose="020B0604020202020204" pitchFamily="34" charset="0"/>
                          <a:ea typeface="DengXian" panose="02010600030101010101" pitchFamily="2" charset="-122"/>
                          <a:cs typeface="Arial" panose="020B0604020202020204" pitchFamily="34" charset="0"/>
                        </a:rPr>
                        <a:t> </a:t>
                      </a:r>
                      <a:endParaRPr lang="en-GB" sz="2000" b="1" i="0" u="none" strike="noStrike" dirty="0">
                        <a:effectLst/>
                        <a:latin typeface="Arial" panose="020B0604020202020204" pitchFamily="34" charset="0"/>
                        <a:cs typeface="Arial" panose="020B0604020202020204" pitchFamily="34" charset="0"/>
                      </a:endParaRPr>
                    </a:p>
                  </a:txBody>
                  <a:tcPr marL="96207" marR="96207" marT="1336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3407020">
                <a:tc>
                  <a:txBody>
                    <a:bodyPr/>
                    <a:lstStyle/>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Questionnaire/ survey </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Structured interview</a:t>
                      </a:r>
                      <a:endParaRPr lang="en-GB" sz="2000" b="0" i="0" u="none" strike="noStrike" dirty="0">
                        <a:effectLst/>
                        <a:latin typeface="Arial" panose="020B0604020202020204" pitchFamily="34" charset="0"/>
                        <a:cs typeface="Arial" panose="020B0604020202020204" pitchFamily="34" charset="0"/>
                      </a:endParaRP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Experiment</a:t>
                      </a:r>
                      <a:endParaRPr lang="en-GB" sz="2000" b="0" i="0" u="none" strike="noStrike" dirty="0">
                        <a:effectLst/>
                        <a:latin typeface="Arial" panose="020B0604020202020204" pitchFamily="34" charset="0"/>
                        <a:cs typeface="Arial" panose="020B0604020202020204" pitchFamily="34" charset="0"/>
                      </a:endParaRP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Content analysis</a:t>
                      </a:r>
                    </a:p>
                    <a:p>
                      <a:pPr marL="347472" indent="-347472" algn="l" fontAlgn="t">
                        <a:lnSpc>
                          <a:spcPct val="107000"/>
                        </a:lnSpc>
                        <a:spcBef>
                          <a:spcPts val="0"/>
                        </a:spcBef>
                        <a:spcAft>
                          <a:spcPts val="0"/>
                        </a:spcAft>
                        <a:buFont typeface="Arial" panose="020B0604020202020204" pitchFamily="34" charset="0"/>
                        <a:buChar char="•"/>
                      </a:pPr>
                      <a:endParaRPr lang="en-GB" sz="2000" b="0" i="0" u="none" strike="noStrike" dirty="0">
                        <a:effectLst/>
                        <a:latin typeface="Arial" panose="020B0604020202020204" pitchFamily="34" charset="0"/>
                        <a:cs typeface="Arial" panose="020B0604020202020204" pitchFamily="34" charset="0"/>
                      </a:endParaRPr>
                    </a:p>
                  </a:txBody>
                  <a:tcPr marL="96207" marR="96207" marT="1336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Search strategy</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Searching databases</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Import results to a library</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Export to Excel sheet</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Title/Abstract screening</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Full text screening </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Extract data </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Quality appraisal</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Data checking</a:t>
                      </a:r>
                    </a:p>
                    <a:p>
                      <a:pPr marL="347472" indent="-347472" algn="l" fontAlgn="t">
                        <a:lnSpc>
                          <a:spcPct val="107000"/>
                        </a:lnSpc>
                        <a:spcBef>
                          <a:spcPts val="0"/>
                        </a:spcBef>
                        <a:spcAft>
                          <a:spcPts val="0"/>
                        </a:spcAft>
                        <a:buFont typeface="Arial" panose="020B0604020202020204" pitchFamily="34" charset="0"/>
                        <a:buChar char="•"/>
                      </a:pPr>
                      <a:r>
                        <a:rPr lang="en-GB" sz="2000" b="0" i="0" u="none" strike="noStrike" kern="100" dirty="0">
                          <a:effectLst/>
                          <a:latin typeface="Arial" panose="020B0604020202020204" pitchFamily="34" charset="0"/>
                          <a:ea typeface="DengXian" panose="02010600030101010101" pitchFamily="2" charset="-122"/>
                          <a:cs typeface="Arial" panose="020B0604020202020204" pitchFamily="34" charset="0"/>
                        </a:rPr>
                        <a:t>(Statistical/Narrative) Analysis</a:t>
                      </a:r>
                    </a:p>
                    <a:p>
                      <a:pPr marL="347345" lvl="0" indent="-347345" algn="l">
                        <a:lnSpc>
                          <a:spcPct val="107000"/>
                        </a:lnSpc>
                        <a:spcBef>
                          <a:spcPts val="0"/>
                        </a:spcBef>
                        <a:spcAft>
                          <a:spcPts val="0"/>
                        </a:spcAft>
                        <a:buFont typeface="Arial" panose="020B0604020202020204" pitchFamily="34" charset="0"/>
                        <a:buChar char="•"/>
                      </a:pPr>
                      <a:endParaRPr lang="en-GB" sz="2000" b="0" i="0" u="none" strike="noStrike" kern="100" dirty="0">
                        <a:effectLst/>
                        <a:latin typeface="Arial" panose="020B0604020202020204" pitchFamily="34" charset="0"/>
                        <a:ea typeface="DengXian"/>
                        <a:cs typeface="Arial" panose="020B0604020202020204" pitchFamily="34" charset="0"/>
                      </a:endParaRPr>
                    </a:p>
                  </a:txBody>
                  <a:tcPr marL="96207" marR="96207" marT="1336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D28811A1-7E49-0CBE-5179-7AE0D7C6B971}"/>
              </a:ext>
            </a:extLst>
          </p:cNvPr>
          <p:cNvSpPr>
            <a:spLocks noGrp="1"/>
          </p:cNvSpPr>
          <p:nvPr>
            <p:ph type="title"/>
          </p:nvPr>
        </p:nvSpPr>
        <p:spPr/>
        <p:txBody>
          <a:bodyPr>
            <a:noAutofit/>
          </a:bodyPr>
          <a:lstStyle/>
          <a:p>
            <a:pPr>
              <a:defRPr/>
            </a:pPr>
            <a:r>
              <a:rPr lang="en-GB" altLang="en-US" sz="3500" b="1" dirty="0">
                <a:latin typeface="Arial" panose="020B0604020202020204" pitchFamily="34" charset="0"/>
                <a:cs typeface="Arial" panose="020B0604020202020204" pitchFamily="34" charset="0"/>
              </a:rPr>
              <a:t>Current challenges with systematic literature review</a:t>
            </a:r>
          </a:p>
        </p:txBody>
      </p:sp>
      <p:sp>
        <p:nvSpPr>
          <p:cNvPr id="32771" name="Content Placeholder 2">
            <a:extLst>
              <a:ext uri="{FF2B5EF4-FFF2-40B4-BE49-F238E27FC236}">
                <a16:creationId xmlns:a16="http://schemas.microsoft.com/office/drawing/2014/main" id="{DB38BEBE-E129-A1E7-5560-90A43F9CD970}"/>
              </a:ext>
            </a:extLst>
          </p:cNvPr>
          <p:cNvSpPr>
            <a:spLocks noGrp="1"/>
          </p:cNvSpPr>
          <p:nvPr>
            <p:ph idx="1"/>
          </p:nvPr>
        </p:nvSpPr>
        <p:spPr>
          <a:xfrm>
            <a:off x="1962263" y="1916833"/>
            <a:ext cx="8229600" cy="3916363"/>
          </a:xfrm>
        </p:spPr>
        <p:txBody>
          <a:bodyPr>
            <a:normAutofit/>
          </a:bodyPr>
          <a:lstStyle/>
          <a:p>
            <a:r>
              <a:rPr lang="en-GB" altLang="en-US" sz="2700" dirty="0">
                <a:latin typeface="Arial" panose="020B0604020202020204" pitchFamily="34" charset="0"/>
                <a:cs typeface="Arial" panose="020B0604020202020204" pitchFamily="34" charset="0"/>
              </a:rPr>
              <a:t>Unclear formulated research question(s)</a:t>
            </a:r>
          </a:p>
          <a:p>
            <a:r>
              <a:rPr lang="en-GB" altLang="en-US" sz="2700" dirty="0">
                <a:latin typeface="Arial" panose="020B0604020202020204" pitchFamily="34" charset="0"/>
                <a:cs typeface="Arial" panose="020B0604020202020204" pitchFamily="34" charset="0"/>
              </a:rPr>
              <a:t>Literature from limited resources is searched, utilised </a:t>
            </a:r>
          </a:p>
          <a:p>
            <a:r>
              <a:rPr lang="en-GB" altLang="en-US" sz="2700" dirty="0">
                <a:latin typeface="Arial" panose="020B0604020202020204" pitchFamily="34" charset="0"/>
                <a:cs typeface="Arial" panose="020B0604020202020204" pitchFamily="34" charset="0"/>
              </a:rPr>
              <a:t>The quality of selected articles is not assessed or no use of validated checklist</a:t>
            </a:r>
          </a:p>
          <a:p>
            <a:r>
              <a:rPr lang="en-GB" altLang="en-US" sz="2700" dirty="0">
                <a:latin typeface="Arial" panose="020B0604020202020204" pitchFamily="34" charset="0"/>
                <a:cs typeface="Arial" panose="020B0604020202020204" pitchFamily="34" charset="0"/>
              </a:rPr>
              <a:t>Statistical heterogeneity is not assessed</a:t>
            </a:r>
          </a:p>
          <a:p>
            <a:r>
              <a:rPr lang="en-GB" altLang="en-US" sz="2700" dirty="0">
                <a:latin typeface="Arial" panose="020B0604020202020204" pitchFamily="34" charset="0"/>
                <a:cs typeface="Arial" panose="020B0604020202020204" pitchFamily="34" charset="0"/>
              </a:rPr>
              <a:t>An insufficient narrative synthesis of the evidence/ findings is presented.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4EAD326-0E5E-7009-B574-7301A92F5DF1}"/>
              </a:ext>
            </a:extLst>
          </p:cNvPr>
          <p:cNvSpPr>
            <a:spLocks noGrp="1"/>
          </p:cNvSpPr>
          <p:nvPr>
            <p:ph type="title"/>
          </p:nvPr>
        </p:nvSpPr>
        <p:spPr>
          <a:xfrm>
            <a:off x="1883569" y="188641"/>
            <a:ext cx="8424863" cy="977701"/>
          </a:xfrm>
        </p:spPr>
        <p:txBody>
          <a:bodyPr>
            <a:noAutofit/>
          </a:bodyPr>
          <a:lstStyle/>
          <a:p>
            <a:pPr>
              <a:defRPr/>
            </a:pPr>
            <a:r>
              <a:rPr lang="en-US" sz="3800" dirty="0">
                <a:latin typeface="Arial" panose="020B0604020202020204" pitchFamily="34" charset="0"/>
                <a:cs typeface="Arial" panose="020B0604020202020204" pitchFamily="34" charset="0"/>
              </a:rPr>
              <a:t>Important Review </a:t>
            </a:r>
            <a:r>
              <a:rPr lang="en-US" sz="3800" dirty="0">
                <a:latin typeface="Arial" panose="020B0604020202020204" pitchFamily="34" charset="0"/>
                <a:ea typeface="+mn-ea"/>
                <a:cs typeface="Arial" panose="020B0604020202020204" pitchFamily="34" charset="0"/>
              </a:rPr>
              <a:t>Process</a:t>
            </a:r>
          </a:p>
        </p:txBody>
      </p:sp>
      <p:sp>
        <p:nvSpPr>
          <p:cNvPr id="2" name="Text Placeholder 1">
            <a:extLst>
              <a:ext uri="{FF2B5EF4-FFF2-40B4-BE49-F238E27FC236}">
                <a16:creationId xmlns:a16="http://schemas.microsoft.com/office/drawing/2014/main" id="{0E7FE719-CE38-C9FE-B87F-17EB9D09AD9E}"/>
              </a:ext>
            </a:extLst>
          </p:cNvPr>
          <p:cNvSpPr>
            <a:spLocks noGrp="1"/>
          </p:cNvSpPr>
          <p:nvPr>
            <p:ph type="body" sz="half" idx="2"/>
          </p:nvPr>
        </p:nvSpPr>
        <p:spPr>
          <a:xfrm>
            <a:off x="1461383" y="1358661"/>
            <a:ext cx="9163586" cy="4320480"/>
          </a:xfrm>
        </p:spPr>
        <p:txBody>
          <a:bodyPr>
            <a:noAutofit/>
          </a:bodyPr>
          <a:lstStyle/>
          <a:p>
            <a:pPr algn="ctr"/>
            <a:r>
              <a:rPr lang="en-GB" sz="2400" dirty="0">
                <a:highlight>
                  <a:srgbClr val="FFFF00"/>
                </a:highlight>
                <a:latin typeface="Arial" panose="020B0604020202020204" pitchFamily="34" charset="0"/>
                <a:cs typeface="Arial" panose="020B0604020202020204" pitchFamily="34" charset="0"/>
              </a:rPr>
              <a:t>Be aware a very intense schedule (dissertation)</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Students/researchers must manage </a:t>
            </a:r>
          </a:p>
          <a:p>
            <a:pPr marL="914400" lvl="1" indent="-457200">
              <a:buFont typeface="Symbol" panose="05050102010706020507" pitchFamily="18" charset="2"/>
              <a:buChar char=""/>
            </a:pPr>
            <a:r>
              <a:rPr lang="en-GB" sz="2400" dirty="0">
                <a:latin typeface="Arial" panose="020B0604020202020204" pitchFamily="34" charset="0"/>
                <a:cs typeface="Arial" panose="020B0604020202020204" pitchFamily="34" charset="0"/>
              </a:rPr>
              <a:t>Readings relevant to their review</a:t>
            </a:r>
          </a:p>
          <a:p>
            <a:pPr marL="914400" lvl="1" indent="-457200">
              <a:buFont typeface="Symbol" panose="05050102010706020507" pitchFamily="18" charset="2"/>
              <a:buChar char=""/>
            </a:pPr>
            <a:r>
              <a:rPr lang="en-GB" sz="2400" dirty="0">
                <a:latin typeface="Arial" panose="020B0604020202020204" pitchFamily="34" charset="0"/>
                <a:cs typeface="Arial" panose="020B0604020202020204" pitchFamily="34" charset="0"/>
              </a:rPr>
              <a:t>Workload</a:t>
            </a:r>
          </a:p>
          <a:p>
            <a:pPr marL="914400" lvl="1" indent="-457200">
              <a:buFont typeface="Symbol" panose="05050102010706020507" pitchFamily="18" charset="2"/>
              <a:buChar char=""/>
            </a:pPr>
            <a:r>
              <a:rPr lang="en-GB" sz="2400" dirty="0">
                <a:latin typeface="Arial" panose="020B0604020202020204" pitchFamily="34" charset="0"/>
                <a:cs typeface="Arial" panose="020B0604020202020204" pitchFamily="34" charset="0"/>
              </a:rPr>
              <a:t>Setting milestones</a:t>
            </a:r>
          </a:p>
          <a:p>
            <a:pPr marL="914400" lvl="1" indent="-457200">
              <a:buFont typeface="Symbol" panose="05050102010706020507" pitchFamily="18" charset="2"/>
              <a:buChar char=""/>
            </a:pPr>
            <a:r>
              <a:rPr lang="en-GB" sz="2400" dirty="0">
                <a:latin typeface="Arial" panose="020B0604020202020204" pitchFamily="34" charset="0"/>
                <a:cs typeface="Arial" panose="020B0604020202020204" pitchFamily="34" charset="0"/>
              </a:rPr>
              <a:t>Setting deadlines</a:t>
            </a:r>
          </a:p>
          <a:p>
            <a:pPr marL="914400" lvl="1" indent="-457200">
              <a:buFont typeface="Symbol" panose="05050102010706020507" pitchFamily="18" charset="2"/>
              <a:buChar char=""/>
            </a:pPr>
            <a:r>
              <a:rPr lang="en-GB" sz="2400" dirty="0">
                <a:latin typeface="Arial" panose="020B0604020202020204" pitchFamily="34" charset="0"/>
                <a:cs typeface="Arial" panose="020B0604020202020204" pitchFamily="34" charset="0"/>
              </a:rPr>
              <a:t>Create and maintain literature matrix (Excel)</a:t>
            </a:r>
          </a:p>
          <a:p>
            <a:pPr marL="914400" lvl="1" indent="-457200">
              <a:buFont typeface="Symbol" panose="05050102010706020507" pitchFamily="18" charset="2"/>
              <a:buChar char=""/>
            </a:pPr>
            <a:r>
              <a:rPr lang="en-GB" sz="2400" dirty="0">
                <a:latin typeface="Arial" panose="020B0604020202020204" pitchFamily="34" charset="0"/>
                <a:cs typeface="Arial" panose="020B0604020202020204" pitchFamily="34" charset="0"/>
              </a:rPr>
              <a:t>Using bibliographic management software</a:t>
            </a:r>
          </a:p>
          <a:p>
            <a:pPr marL="914400" lvl="1" indent="-457200">
              <a:buFont typeface="Symbol" panose="05050102010706020507" pitchFamily="18" charset="2"/>
              <a:buChar char=""/>
            </a:pPr>
            <a:r>
              <a:rPr lang="en-GB" sz="2400" dirty="0">
                <a:latin typeface="Arial" panose="020B0604020202020204" pitchFamily="34" charset="0"/>
                <a:cs typeface="Arial" panose="020B0604020202020204" pitchFamily="34" charset="0"/>
              </a:rPr>
              <a:t>Creating figures, tables,…</a:t>
            </a:r>
          </a:p>
          <a:p>
            <a:pPr lvl="1"/>
            <a:endParaRPr lang="en-GB" sz="2400" dirty="0">
              <a:latin typeface="Arial" panose="020B0604020202020204" pitchFamily="34" charset="0"/>
              <a:cs typeface="Arial" panose="020B0604020202020204" pitchFamily="34" charset="0"/>
            </a:endParaRPr>
          </a:p>
          <a:p>
            <a:pPr lvl="1" algn="ctr"/>
            <a:r>
              <a:rPr lang="en-GB" sz="2400" dirty="0">
                <a:highlight>
                  <a:srgbClr val="FFFF00"/>
                </a:highlight>
                <a:latin typeface="Arial" panose="020B0604020202020204" pitchFamily="34" charset="0"/>
                <a:cs typeface="Arial" panose="020B0604020202020204" pitchFamily="34" charset="0"/>
              </a:rPr>
              <a:t>Procrastination to start the systematic review will affect the quality of the review!</a:t>
            </a:r>
          </a:p>
          <a:p>
            <a:pPr marL="914400" lvl="1" indent="-457200">
              <a:buFont typeface="Symbol" panose="05050102010706020507" pitchFamily="18" charset="2"/>
              <a:buChar char=""/>
            </a:pPr>
            <a:endParaRPr lang="en-GB" sz="2400" dirty="0">
              <a:latin typeface="Arial" panose="020B0604020202020204" pitchFamily="34" charset="0"/>
              <a:cs typeface="Arial" panose="020B0604020202020204" pitchFamily="34" charset="0"/>
            </a:endParaRP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B60AA-FDC8-7261-127E-72466FF874A9}"/>
              </a:ext>
            </a:extLst>
          </p:cNvPr>
          <p:cNvSpPr>
            <a:spLocks noGrp="1"/>
          </p:cNvSpPr>
          <p:nvPr>
            <p:ph type="title"/>
          </p:nvPr>
        </p:nvSpPr>
        <p:spPr>
          <a:xfrm>
            <a:off x="1034902" y="112555"/>
            <a:ext cx="9175898" cy="1143000"/>
          </a:xfrm>
        </p:spPr>
        <p:txBody>
          <a:bodyPr>
            <a:noAutofit/>
          </a:bodyPr>
          <a:lstStyle/>
          <a:p>
            <a:pPr>
              <a:defRPr/>
            </a:pPr>
            <a:r>
              <a:rPr lang="en-GB" b="1" dirty="0">
                <a:latin typeface="Arial" panose="020B0604020202020204" pitchFamily="34" charset="0"/>
                <a:cs typeface="Arial" panose="020B0604020202020204" pitchFamily="34" charset="0"/>
              </a:rPr>
              <a:t>Steps of the systematic review</a:t>
            </a:r>
          </a:p>
        </p:txBody>
      </p:sp>
      <p:sp>
        <p:nvSpPr>
          <p:cNvPr id="3" name="Content Placeholder 2">
            <a:extLst>
              <a:ext uri="{FF2B5EF4-FFF2-40B4-BE49-F238E27FC236}">
                <a16:creationId xmlns:a16="http://schemas.microsoft.com/office/drawing/2014/main" id="{69345524-CF2C-C819-3A3D-7A88EEF98C63}"/>
              </a:ext>
            </a:extLst>
          </p:cNvPr>
          <p:cNvSpPr>
            <a:spLocks noGrp="1"/>
          </p:cNvSpPr>
          <p:nvPr>
            <p:ph idx="1"/>
          </p:nvPr>
        </p:nvSpPr>
        <p:spPr>
          <a:xfrm>
            <a:off x="1969428" y="1031392"/>
            <a:ext cx="8229600" cy="4629856"/>
          </a:xfrm>
        </p:spPr>
        <p:txBody>
          <a:bodyPr>
            <a:normAutofit/>
          </a:bodyPr>
          <a:lstStyle/>
          <a:p>
            <a:pPr marL="457200" indent="-457200">
              <a:buFont typeface="+mj-lt"/>
              <a:buAutoNum type="arabicPeriod"/>
            </a:pPr>
            <a:endParaRPr lang="en-GB" dirty="0">
              <a:latin typeface="Arial" panose="020B0604020202020204" pitchFamily="34" charset="0"/>
              <a:cs typeface="Arial" panose="020B0604020202020204" pitchFamily="34" charset="0"/>
            </a:endParaRPr>
          </a:p>
          <a:p>
            <a:pPr marL="457200" indent="-457200">
              <a:buFont typeface="+mj-lt"/>
              <a:buAutoNum type="arabicPeriod"/>
            </a:pPr>
            <a:r>
              <a:rPr lang="en-GB" dirty="0">
                <a:latin typeface="Arial" panose="020B0604020202020204" pitchFamily="34" charset="0"/>
                <a:cs typeface="Arial" panose="020B0604020202020204" pitchFamily="34" charset="0"/>
              </a:rPr>
              <a:t>Framing the research question</a:t>
            </a:r>
          </a:p>
          <a:p>
            <a:pPr marL="457200" indent="-457200">
              <a:buFont typeface="+mj-lt"/>
              <a:buAutoNum type="arabicPeriod"/>
            </a:pPr>
            <a:r>
              <a:rPr lang="en-GB" dirty="0">
                <a:latin typeface="Arial" panose="020B0604020202020204" pitchFamily="34" charset="0"/>
                <a:cs typeface="Arial" panose="020B0604020202020204" pitchFamily="34" charset="0"/>
              </a:rPr>
              <a:t>Identifying relevant work</a:t>
            </a:r>
          </a:p>
          <a:p>
            <a:pPr marL="457200" indent="-457200">
              <a:buFont typeface="+mj-lt"/>
              <a:buAutoNum type="arabicPeriod"/>
            </a:pPr>
            <a:r>
              <a:rPr lang="en-GB" dirty="0">
                <a:latin typeface="Arial" panose="020B0604020202020204" pitchFamily="34" charset="0"/>
                <a:cs typeface="Arial" panose="020B0604020202020204" pitchFamily="34" charset="0"/>
              </a:rPr>
              <a:t>Assessing the quality of studies</a:t>
            </a:r>
          </a:p>
          <a:p>
            <a:pPr marL="457200" indent="-457200">
              <a:buFont typeface="+mj-lt"/>
              <a:buAutoNum type="arabicPeriod"/>
            </a:pPr>
            <a:r>
              <a:rPr lang="en-GB" dirty="0">
                <a:latin typeface="Arial" panose="020B0604020202020204" pitchFamily="34" charset="0"/>
                <a:cs typeface="Arial" panose="020B0604020202020204" pitchFamily="34" charset="0"/>
              </a:rPr>
              <a:t>Summarizing the evidence</a:t>
            </a:r>
          </a:p>
          <a:p>
            <a:pPr marL="457200" indent="-457200">
              <a:buFont typeface="+mj-lt"/>
              <a:buAutoNum type="arabicPeriod"/>
            </a:pPr>
            <a:r>
              <a:rPr lang="en-GB" dirty="0">
                <a:latin typeface="Arial" panose="020B0604020202020204" pitchFamily="34" charset="0"/>
                <a:cs typeface="Arial" panose="020B0604020202020204" pitchFamily="34" charset="0"/>
              </a:rPr>
              <a:t>Interpreting the findings</a:t>
            </a: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55B64A2A-112F-ECCD-95C5-5BF4E9CD9EE9}"/>
              </a:ext>
            </a:extLst>
          </p:cNvPr>
          <p:cNvSpPr>
            <a:spLocks noGrp="1"/>
          </p:cNvSpPr>
          <p:nvPr>
            <p:ph type="dt" sz="half" idx="10"/>
          </p:nvPr>
        </p:nvSpPr>
        <p:spPr/>
        <p:txBody>
          <a:bodyPr/>
          <a:lstStyle/>
          <a:p>
            <a:pPr>
              <a:defRPr/>
            </a:pPr>
            <a:endParaRPr lang="en-GB" altLang="en-US" dirty="0"/>
          </a:p>
        </p:txBody>
      </p:sp>
      <p:sp>
        <p:nvSpPr>
          <p:cNvPr id="5" name="Slide Number Placeholder 4">
            <a:extLst>
              <a:ext uri="{FF2B5EF4-FFF2-40B4-BE49-F238E27FC236}">
                <a16:creationId xmlns:a16="http://schemas.microsoft.com/office/drawing/2014/main" id="{38DE98CD-B54B-5CCC-EF7D-7BB9059392D7}"/>
              </a:ext>
            </a:extLst>
          </p:cNvPr>
          <p:cNvSpPr>
            <a:spLocks noGrp="1"/>
          </p:cNvSpPr>
          <p:nvPr>
            <p:ph type="sldNum" sz="quarter" idx="12"/>
          </p:nvPr>
        </p:nvSpPr>
        <p:spPr/>
        <p:txBody>
          <a:bodyPr/>
          <a:lstStyle/>
          <a:p>
            <a:pPr>
              <a:defRPr/>
            </a:pPr>
            <a:endParaRPr lang="en-GB" altLang="en-US" dirty="0"/>
          </a:p>
        </p:txBody>
      </p:sp>
      <p:sp>
        <p:nvSpPr>
          <p:cNvPr id="6" name="TextBox 1">
            <a:extLst>
              <a:ext uri="{FF2B5EF4-FFF2-40B4-BE49-F238E27FC236}">
                <a16:creationId xmlns:a16="http://schemas.microsoft.com/office/drawing/2014/main" id="{CA271A79-7AD6-D268-989E-796A816774F9}"/>
              </a:ext>
            </a:extLst>
          </p:cNvPr>
          <p:cNvSpPr txBox="1">
            <a:spLocks noChangeArrowheads="1"/>
          </p:cNvSpPr>
          <p:nvPr/>
        </p:nvSpPr>
        <p:spPr bwMode="auto">
          <a:xfrm>
            <a:off x="507594" y="4762175"/>
            <a:ext cx="111908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000" b="1" i="1" dirty="0">
                <a:solidFill>
                  <a:schemeClr val="tx2">
                    <a:lumMod val="50000"/>
                  </a:schemeClr>
                </a:solidFill>
                <a:latin typeface="Arial" panose="020B0604020202020204" pitchFamily="34" charset="0"/>
              </a:rPr>
              <a:t>Can a systematic literature review still be considered 'systematic' if one of these stages is </a:t>
            </a:r>
          </a:p>
          <a:p>
            <a:pPr>
              <a:spcBef>
                <a:spcPct val="0"/>
              </a:spcBef>
              <a:buFontTx/>
              <a:buNone/>
            </a:pPr>
            <a:r>
              <a:rPr lang="en-GB" altLang="en-US" sz="2000" b="1" i="1" dirty="0">
                <a:solidFill>
                  <a:schemeClr val="tx2">
                    <a:lumMod val="50000"/>
                  </a:schemeClr>
                </a:solidFill>
                <a:latin typeface="Arial" panose="020B0604020202020204" pitchFamily="34" charset="0"/>
              </a:rPr>
              <a:t>poorly executed?</a:t>
            </a:r>
          </a:p>
        </p:txBody>
      </p:sp>
    </p:spTree>
    <p:extLst>
      <p:ext uri="{BB962C8B-B14F-4D97-AF65-F5344CB8AC3E}">
        <p14:creationId xmlns:p14="http://schemas.microsoft.com/office/powerpoint/2010/main" val="16390082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434563-CE95-E64C-390F-1ADB809AE147}"/>
              </a:ext>
            </a:extLst>
          </p:cNvPr>
          <p:cNvSpPr>
            <a:spLocks noGrp="1"/>
          </p:cNvSpPr>
          <p:nvPr>
            <p:ph idx="1"/>
          </p:nvPr>
        </p:nvSpPr>
        <p:spPr>
          <a:xfrm>
            <a:off x="482010" y="1057777"/>
            <a:ext cx="10459706" cy="4824413"/>
          </a:xfrm>
        </p:spPr>
        <p:txBody>
          <a:bodyPr>
            <a:noAutofit/>
          </a:bodyPr>
          <a:lstStyle/>
          <a:p>
            <a:pPr>
              <a:lnSpc>
                <a:spcPct val="150000"/>
              </a:lnSpc>
              <a:defRPr/>
            </a:pPr>
            <a:r>
              <a:rPr lang="en-GB" sz="2400" dirty="0">
                <a:latin typeface="Arial" panose="020B0604020202020204" pitchFamily="34" charset="0"/>
                <a:cs typeface="Arial" panose="020B0604020202020204" pitchFamily="34" charset="0"/>
              </a:rPr>
              <a:t>A statistical analysis that combines the results of multiple scientific studies. </a:t>
            </a:r>
          </a:p>
          <a:p>
            <a:pPr>
              <a:lnSpc>
                <a:spcPct val="150000"/>
              </a:lnSpc>
              <a:defRPr/>
            </a:pPr>
            <a:r>
              <a:rPr lang="en-GB" sz="2400" dirty="0">
                <a:latin typeface="Arial" panose="020B0604020202020204" pitchFamily="34" charset="0"/>
                <a:cs typeface="Arial" panose="020B0604020202020204" pitchFamily="34" charset="0"/>
              </a:rPr>
              <a:t>When there are multiple scientific studies addressing the same question, with each individual study reporting measurements that are expected to have some degree of error. </a:t>
            </a:r>
          </a:p>
          <a:p>
            <a:pPr>
              <a:lnSpc>
                <a:spcPct val="150000"/>
              </a:lnSpc>
              <a:defRPr/>
            </a:pPr>
            <a:r>
              <a:rPr lang="en-GB" sz="2400" dirty="0">
                <a:latin typeface="Arial" panose="020B0604020202020204" pitchFamily="34" charset="0"/>
                <a:cs typeface="Arial" panose="020B0604020202020204" pitchFamily="34" charset="0"/>
              </a:rPr>
              <a:t>Then is to use approaches from statistics to derive a pooled estimate closest to the unknown common truth based on how this error is perceived. </a:t>
            </a:r>
          </a:p>
        </p:txBody>
      </p:sp>
      <p:sp>
        <p:nvSpPr>
          <p:cNvPr id="157699" name="TextBox 3">
            <a:extLst>
              <a:ext uri="{FF2B5EF4-FFF2-40B4-BE49-F238E27FC236}">
                <a16:creationId xmlns:a16="http://schemas.microsoft.com/office/drawing/2014/main" id="{6B5485B0-210A-631B-BBDB-F298191E7BFF}"/>
              </a:ext>
            </a:extLst>
          </p:cNvPr>
          <p:cNvSpPr txBox="1">
            <a:spLocks noChangeArrowheads="1"/>
          </p:cNvSpPr>
          <p:nvPr/>
        </p:nvSpPr>
        <p:spPr bwMode="auto">
          <a:xfrm>
            <a:off x="2392326" y="206369"/>
            <a:ext cx="646001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4000" b="1" dirty="0">
                <a:effectLst>
                  <a:reflection blurRad="6350" stA="55000" endA="300" endPos="45500" dir="5400000" sy="-100000" algn="bl" rotWithShape="0"/>
                </a:effectLst>
                <a:latin typeface="Arial" panose="020B0604020202020204" pitchFamily="34" charset="0"/>
                <a:ea typeface="+mj-ea"/>
                <a:cs typeface="Arial" panose="020B0604020202020204" pitchFamily="34" charset="0"/>
              </a:rPr>
              <a:t>Meta-analysis involves</a:t>
            </a:r>
          </a:p>
        </p:txBody>
      </p:sp>
    </p:spTree>
    <p:extLst>
      <p:ext uri="{BB962C8B-B14F-4D97-AF65-F5344CB8AC3E}">
        <p14:creationId xmlns:p14="http://schemas.microsoft.com/office/powerpoint/2010/main" val="8305009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BBE88-6C52-E3CB-0920-BA8ABCDCDFA8}"/>
              </a:ext>
            </a:extLst>
          </p:cNvPr>
          <p:cNvSpPr txBox="1">
            <a:spLocks noGrp="1"/>
          </p:cNvSpPr>
          <p:nvPr>
            <p:ph type="title"/>
          </p:nvPr>
        </p:nvSpPr>
        <p:spPr>
          <a:xfrm>
            <a:off x="2152650" y="188913"/>
            <a:ext cx="7886700" cy="633412"/>
          </a:xfrm>
        </p:spPr>
        <p:txBody>
          <a:bodyPr anchorCtr="1">
            <a:normAutofit fontScale="90000"/>
          </a:bodyPr>
          <a:lstStyle/>
          <a:p>
            <a:pPr>
              <a:defRPr/>
            </a:pPr>
            <a:br>
              <a:rPr lang="en-GB" sz="2175" b="1" dirty="0"/>
            </a:br>
            <a:r>
              <a:rPr lang="en-GB" sz="4000" b="1" dirty="0">
                <a:latin typeface="Arial" panose="020B0604020202020204" pitchFamily="34" charset="0"/>
                <a:cs typeface="Arial" panose="020B0604020202020204" pitchFamily="34" charset="0"/>
              </a:rPr>
              <a:t>Summary</a:t>
            </a:r>
            <a:br>
              <a:rPr lang="en-GB" sz="2175" b="1" dirty="0"/>
            </a:br>
            <a:br>
              <a:rPr lang="en-GB" sz="975" b="1" dirty="0"/>
            </a:br>
            <a:endParaRPr lang="en-GB" sz="975" b="1" dirty="0"/>
          </a:p>
        </p:txBody>
      </p:sp>
      <p:pic>
        <p:nvPicPr>
          <p:cNvPr id="160771" name="Content Placeholder 4">
            <a:extLst>
              <a:ext uri="{FF2B5EF4-FFF2-40B4-BE49-F238E27FC236}">
                <a16:creationId xmlns:a16="http://schemas.microsoft.com/office/drawing/2014/main" id="{BB00095F-D624-2384-76B2-F84F4FF1265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165351" y="908051"/>
            <a:ext cx="7991475" cy="4418013"/>
          </a:xfrm>
        </p:spPr>
      </p:pic>
    </p:spTree>
    <p:extLst>
      <p:ext uri="{BB962C8B-B14F-4D97-AF65-F5344CB8AC3E}">
        <p14:creationId xmlns:p14="http://schemas.microsoft.com/office/powerpoint/2010/main" val="968651552"/>
      </p:ext>
    </p:extLst>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BC472-C811-6E74-203E-76C65787981C}"/>
              </a:ext>
            </a:extLst>
          </p:cNvPr>
          <p:cNvSpPr>
            <a:spLocks noGrp="1"/>
          </p:cNvSpPr>
          <p:nvPr>
            <p:ph type="title"/>
          </p:nvPr>
        </p:nvSpPr>
        <p:spPr>
          <a:noFill/>
        </p:spPr>
        <p:txBody>
          <a:bodyPr/>
          <a:lstStyle/>
          <a:p>
            <a:pPr>
              <a:defRPr/>
            </a:pPr>
            <a:r>
              <a:rPr lang="en-GB" b="1" dirty="0">
                <a:latin typeface="Arial" panose="020B0604020202020204" pitchFamily="34" charset="0"/>
                <a:cs typeface="Arial" panose="020B0604020202020204" pitchFamily="34" charset="0"/>
              </a:rPr>
              <a:t>Activity </a:t>
            </a:r>
          </a:p>
        </p:txBody>
      </p:sp>
      <p:sp>
        <p:nvSpPr>
          <p:cNvPr id="3" name="Content Placeholder 2">
            <a:extLst>
              <a:ext uri="{FF2B5EF4-FFF2-40B4-BE49-F238E27FC236}">
                <a16:creationId xmlns:a16="http://schemas.microsoft.com/office/drawing/2014/main" id="{ED683005-DF26-3CD5-214B-D6161F29BBDE}"/>
              </a:ext>
            </a:extLst>
          </p:cNvPr>
          <p:cNvSpPr>
            <a:spLocks noGrp="1"/>
          </p:cNvSpPr>
          <p:nvPr>
            <p:ph idx="1"/>
          </p:nvPr>
        </p:nvSpPr>
        <p:spPr>
          <a:xfrm>
            <a:off x="772632" y="1799599"/>
            <a:ext cx="8656010" cy="3468687"/>
          </a:xfrm>
        </p:spPr>
        <p:txBody>
          <a:bodyPr>
            <a:noAutofit/>
          </a:bodyPr>
          <a:lstStyle/>
          <a:p>
            <a:pPr marL="0" indent="0">
              <a:buNone/>
              <a:defRPr/>
            </a:pPr>
            <a:r>
              <a:rPr lang="en-GB" sz="3000" dirty="0">
                <a:latin typeface="Arial" panose="020B0604020202020204" pitchFamily="34" charset="0"/>
                <a:cs typeface="Arial" panose="020B0604020202020204" pitchFamily="34" charset="0"/>
              </a:rPr>
              <a:t>Working in groups research the term </a:t>
            </a:r>
          </a:p>
          <a:p>
            <a:pPr marL="0" indent="0">
              <a:buNone/>
              <a:defRPr/>
            </a:pPr>
            <a:endParaRPr lang="en-GB" sz="3000"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sz="3000" dirty="0">
                <a:latin typeface="Arial" panose="020B0604020202020204" pitchFamily="34" charset="0"/>
                <a:cs typeface="Arial" panose="020B0604020202020204" pitchFamily="34" charset="0"/>
              </a:rPr>
              <a:t>Research questions.</a:t>
            </a:r>
          </a:p>
          <a:p>
            <a:pPr marL="0" indent="0">
              <a:buNone/>
              <a:defRPr/>
            </a:pPr>
            <a:endParaRPr lang="en-GB" sz="3000" dirty="0">
              <a:latin typeface="Arial" panose="020B0604020202020204" pitchFamily="34" charset="0"/>
              <a:cs typeface="Arial" panose="020B0604020202020204" pitchFamily="34" charset="0"/>
            </a:endParaRPr>
          </a:p>
          <a:p>
            <a:pPr marL="0" indent="0">
              <a:buNone/>
              <a:defRPr/>
            </a:pPr>
            <a:endParaRPr lang="en-GB" sz="3000" dirty="0">
              <a:latin typeface="Arial" panose="020B0604020202020204" pitchFamily="34" charset="0"/>
              <a:cs typeface="Arial" panose="020B0604020202020204" pitchFamily="34" charset="0"/>
            </a:endParaRPr>
          </a:p>
          <a:p>
            <a:pPr marL="0" indent="0" algn="ctr">
              <a:buNone/>
              <a:defRPr/>
            </a:pPr>
            <a:r>
              <a:rPr lang="en-GB" sz="3000" dirty="0">
                <a:latin typeface="Arial" panose="020B0604020202020204" pitchFamily="34" charset="0"/>
                <a:cs typeface="Arial" panose="020B0604020202020204" pitchFamily="34" charset="0"/>
              </a:rPr>
              <a:t>Feedback your findings to the whole class</a:t>
            </a:r>
          </a:p>
          <a:p>
            <a:pPr marL="0" indent="0" algn="ctr">
              <a:buNone/>
              <a:defRPr/>
            </a:pPr>
            <a:r>
              <a:rPr lang="en-GB" sz="3000" b="1" dirty="0">
                <a:latin typeface="Arial" panose="020B0604020202020204" pitchFamily="34" charset="0"/>
                <a:cs typeface="Arial" panose="020B0604020202020204" pitchFamily="34" charset="0"/>
              </a:rPr>
              <a:t>5mins</a:t>
            </a:r>
          </a:p>
        </p:txBody>
      </p:sp>
    </p:spTree>
    <p:extLst>
      <p:ext uri="{BB962C8B-B14F-4D97-AF65-F5344CB8AC3E}">
        <p14:creationId xmlns:p14="http://schemas.microsoft.com/office/powerpoint/2010/main" val="2717202091"/>
      </p:ext>
    </p:extLst>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82D59B55-89F6-9CCA-79D9-19302E8A1274}"/>
              </a:ext>
            </a:extLst>
          </p:cNvPr>
          <p:cNvSpPr>
            <a:spLocks noGrp="1"/>
          </p:cNvSpPr>
          <p:nvPr>
            <p:ph type="title"/>
          </p:nvPr>
        </p:nvSpPr>
        <p:spPr>
          <a:xfrm>
            <a:off x="1981200" y="115889"/>
            <a:ext cx="8229600" cy="865187"/>
          </a:xfrm>
        </p:spPr>
        <p:txBody>
          <a:bodyPr>
            <a:normAutofit/>
          </a:bodyPr>
          <a:lstStyle/>
          <a:p>
            <a:r>
              <a:rPr lang="en-GB" altLang="en-US" b="1" dirty="0">
                <a:latin typeface="Arial" panose="020B0604020202020204" pitchFamily="34" charset="0"/>
                <a:cs typeface="Arial" panose="020B0604020202020204" pitchFamily="34" charset="0"/>
              </a:rPr>
              <a:t>Research question</a:t>
            </a:r>
          </a:p>
        </p:txBody>
      </p:sp>
      <p:sp>
        <p:nvSpPr>
          <p:cNvPr id="3" name="Content Placeholder 2">
            <a:extLst>
              <a:ext uri="{FF2B5EF4-FFF2-40B4-BE49-F238E27FC236}">
                <a16:creationId xmlns:a16="http://schemas.microsoft.com/office/drawing/2014/main" id="{5103CE19-975C-D119-8442-586BD6D0C7BD}"/>
              </a:ext>
            </a:extLst>
          </p:cNvPr>
          <p:cNvSpPr>
            <a:spLocks noGrp="1"/>
          </p:cNvSpPr>
          <p:nvPr>
            <p:ph idx="1"/>
          </p:nvPr>
        </p:nvSpPr>
        <p:spPr>
          <a:xfrm>
            <a:off x="979561" y="1192077"/>
            <a:ext cx="10232878" cy="4608513"/>
          </a:xfrm>
        </p:spPr>
        <p:txBody>
          <a:bodyPr>
            <a:normAutofit lnSpcReduction="10000"/>
          </a:bodyPr>
          <a:lstStyle/>
          <a:p>
            <a:pPr>
              <a:buFont typeface="Wingdings" panose="05000000000000000000" pitchFamily="2" charset="2"/>
              <a:buChar char="§"/>
              <a:defRPr/>
            </a:pPr>
            <a:r>
              <a:rPr lang="en-GB" sz="2400" dirty="0">
                <a:latin typeface="Arial" panose="020B0604020202020204" pitchFamily="34" charset="0"/>
                <a:cs typeface="Arial" panose="020B0604020202020204" pitchFamily="34" charset="0"/>
              </a:rPr>
              <a:t>A research question is 'a question that a research project sets out to answer’. </a:t>
            </a:r>
          </a:p>
          <a:p>
            <a:pPr>
              <a:buFont typeface="Wingdings" panose="05000000000000000000" pitchFamily="2" charset="2"/>
              <a:buChar char="§"/>
              <a:defRPr/>
            </a:pPr>
            <a:r>
              <a:rPr lang="en-GB" sz="2400" dirty="0">
                <a:latin typeface="Arial" panose="020B0604020202020204" pitchFamily="34" charset="0"/>
                <a:cs typeface="Arial" panose="020B0604020202020204" pitchFamily="34" charset="0"/>
              </a:rPr>
              <a:t>A research question is the question around which you centre your research.</a:t>
            </a:r>
          </a:p>
          <a:p>
            <a:pPr>
              <a:buFont typeface="Wingdings" panose="05000000000000000000" pitchFamily="2" charset="2"/>
              <a:buChar char="§"/>
              <a:defRPr/>
            </a:pPr>
            <a:r>
              <a:rPr lang="en-GB" sz="2400" dirty="0">
                <a:latin typeface="Arial" panose="020B0604020202020204" pitchFamily="34" charset="0"/>
                <a:cs typeface="Arial" panose="020B0604020202020204" pitchFamily="34" charset="0"/>
              </a:rPr>
              <a:t>It is the bedrock of the research that is central and guiding argument for the research </a:t>
            </a:r>
          </a:p>
          <a:p>
            <a:pPr>
              <a:buFont typeface="Wingdings" panose="05000000000000000000" pitchFamily="2" charset="2"/>
              <a:buChar char="§"/>
              <a:defRPr/>
            </a:pPr>
            <a:r>
              <a:rPr lang="en-GB" sz="2400" dirty="0">
                <a:latin typeface="Arial" panose="020B0604020202020204" pitchFamily="34" charset="0"/>
                <a:cs typeface="Arial" panose="020B0604020202020204" pitchFamily="34" charset="0"/>
              </a:rPr>
              <a:t>It should be clear</a:t>
            </a:r>
          </a:p>
          <a:p>
            <a:pPr>
              <a:buFont typeface="Wingdings" panose="05000000000000000000" pitchFamily="2" charset="2"/>
              <a:buChar char="§"/>
              <a:defRPr/>
            </a:pPr>
            <a:r>
              <a:rPr lang="en-GB" sz="2400" dirty="0">
                <a:latin typeface="Arial" panose="020B0604020202020204" pitchFamily="34" charset="0"/>
                <a:cs typeface="Arial" panose="020B0604020202020204" pitchFamily="34" charset="0"/>
              </a:rPr>
              <a:t>It must provide enough specific information that one's audience can easily understand its purpose without needing additional explanation.</a:t>
            </a:r>
          </a:p>
          <a:p>
            <a:pPr>
              <a:buFont typeface="Wingdings" panose="05000000000000000000" pitchFamily="2" charset="2"/>
              <a:buChar char="§"/>
              <a:defRPr/>
            </a:pPr>
            <a:endParaRPr lang="en-GB" sz="2400" dirty="0">
              <a:latin typeface="Arial" panose="020B0604020202020204" pitchFamily="34" charset="0"/>
              <a:cs typeface="Arial" panose="020B0604020202020204" pitchFamily="34" charset="0"/>
            </a:endParaRPr>
          </a:p>
          <a:p>
            <a:pPr marL="0" indent="0" algn="ctr">
              <a:buNone/>
              <a:defRPr/>
            </a:pPr>
            <a:r>
              <a:rPr lang="en-GB" sz="1950" b="1" dirty="0">
                <a:latin typeface="Arial" panose="020B0604020202020204" pitchFamily="34" charset="0"/>
                <a:cs typeface="Arial" panose="020B0604020202020204" pitchFamily="34" charset="0"/>
              </a:rPr>
              <a:t>Note: Choosing a research question is an essential element of both</a:t>
            </a:r>
          </a:p>
          <a:p>
            <a:pPr marL="0" indent="0" algn="ctr">
              <a:buNone/>
              <a:defRPr/>
            </a:pPr>
            <a:r>
              <a:rPr lang="en-GB" sz="1950" b="1" dirty="0">
                <a:latin typeface="Arial" panose="020B0604020202020204" pitchFamily="34" charset="0"/>
                <a:cs typeface="Arial" panose="020B0604020202020204" pitchFamily="34" charset="0"/>
              </a:rPr>
              <a:t>Quantitative, qualitative and Systematic Review research. </a:t>
            </a:r>
          </a:p>
          <a:p>
            <a:pPr>
              <a:buFont typeface="Wingdings" panose="05000000000000000000" pitchFamily="2" charset="2"/>
              <a:buChar char="§"/>
              <a:defRPr/>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082119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A7EAD-3577-2170-D0F8-D4A3D79B8158}"/>
              </a:ext>
            </a:extLst>
          </p:cNvPr>
          <p:cNvSpPr>
            <a:spLocks noGrp="1"/>
          </p:cNvSpPr>
          <p:nvPr>
            <p:ph type="title"/>
          </p:nvPr>
        </p:nvSpPr>
        <p:spPr>
          <a:xfrm>
            <a:off x="2136775" y="165100"/>
            <a:ext cx="8154988" cy="742950"/>
          </a:xfrm>
        </p:spPr>
        <p:txBody>
          <a:bodyPr>
            <a:normAutofit/>
          </a:bodyPr>
          <a:lstStyle/>
          <a:p>
            <a:pPr>
              <a:defRPr/>
            </a:pPr>
            <a:r>
              <a:rPr lang="en-GB" b="1" dirty="0">
                <a:latin typeface="Arial" panose="020B0604020202020204" pitchFamily="34" charset="0"/>
                <a:cs typeface="Arial" panose="020B0604020202020204" pitchFamily="34" charset="0"/>
              </a:rPr>
              <a:t>A good research question 1</a:t>
            </a:r>
          </a:p>
        </p:txBody>
      </p:sp>
      <p:sp>
        <p:nvSpPr>
          <p:cNvPr id="3" name="Content Placeholder 2">
            <a:extLst>
              <a:ext uri="{FF2B5EF4-FFF2-40B4-BE49-F238E27FC236}">
                <a16:creationId xmlns:a16="http://schemas.microsoft.com/office/drawing/2014/main" id="{24230EA8-33EB-358E-1E0D-468F50AC998F}"/>
              </a:ext>
            </a:extLst>
          </p:cNvPr>
          <p:cNvSpPr>
            <a:spLocks noGrp="1"/>
          </p:cNvSpPr>
          <p:nvPr>
            <p:ph idx="1"/>
          </p:nvPr>
        </p:nvSpPr>
        <p:spPr>
          <a:xfrm>
            <a:off x="2135189" y="1268413"/>
            <a:ext cx="8154987" cy="4464050"/>
          </a:xfrm>
        </p:spPr>
        <p:txBody>
          <a:bodyPr>
            <a:normAutofit/>
          </a:bodyPr>
          <a:lstStyle/>
          <a:p>
            <a:pPr>
              <a:buFont typeface="Wingdings" panose="05000000000000000000" pitchFamily="2" charset="2"/>
              <a:buChar char="§"/>
              <a:defRPr/>
            </a:pP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Builds on existing knowledge</a:t>
            </a: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Based on gaps in the literature</a:t>
            </a: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Contribute to theory development</a:t>
            </a: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Defines and gives focus to a research</a:t>
            </a: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It is answerable and researchable </a:t>
            </a:r>
          </a:p>
          <a:p>
            <a:pPr>
              <a:defRPr/>
            </a:pPr>
            <a:endParaRPr lang="en-GB" sz="1950" dirty="0"/>
          </a:p>
        </p:txBody>
      </p:sp>
      <p:pic>
        <p:nvPicPr>
          <p:cNvPr id="25604" name="Picture 3">
            <a:extLst>
              <a:ext uri="{FF2B5EF4-FFF2-40B4-BE49-F238E27FC236}">
                <a16:creationId xmlns:a16="http://schemas.microsoft.com/office/drawing/2014/main" id="{C6D85A76-7DAA-B7B5-7AAB-EEDEB5F4299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3973" t="9926"/>
          <a:stretch>
            <a:fillRect/>
          </a:stretch>
        </p:blipFill>
        <p:spPr bwMode="auto">
          <a:xfrm>
            <a:off x="8129589" y="4149726"/>
            <a:ext cx="2160587"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2102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FE29765B-FDAF-84F4-AAEF-BCDF70CB9F1E}"/>
              </a:ext>
            </a:extLst>
          </p:cNvPr>
          <p:cNvSpPr>
            <a:spLocks noGrp="1"/>
          </p:cNvSpPr>
          <p:nvPr>
            <p:ph type="title"/>
          </p:nvPr>
        </p:nvSpPr>
        <p:spPr>
          <a:xfrm>
            <a:off x="2173288" y="131763"/>
            <a:ext cx="7886700" cy="633412"/>
          </a:xfrm>
        </p:spPr>
        <p:txBody>
          <a:bodyPr>
            <a:noAutofit/>
          </a:bodyPr>
          <a:lstStyle/>
          <a:p>
            <a:r>
              <a:rPr lang="en-GB" altLang="en-US" b="1" dirty="0">
                <a:latin typeface="Arial" panose="020B0604020202020204" pitchFamily="34" charset="0"/>
                <a:cs typeface="Arial" panose="020B0604020202020204" pitchFamily="34" charset="0"/>
              </a:rPr>
              <a:t>A good research question 2</a:t>
            </a:r>
            <a:endParaRPr lang="en-GB" altLang="en-US" dirty="0"/>
          </a:p>
        </p:txBody>
      </p:sp>
      <p:sp>
        <p:nvSpPr>
          <p:cNvPr id="27651" name="Content Placeholder 2">
            <a:extLst>
              <a:ext uri="{FF2B5EF4-FFF2-40B4-BE49-F238E27FC236}">
                <a16:creationId xmlns:a16="http://schemas.microsoft.com/office/drawing/2014/main" id="{62D691ED-2125-E2D9-EC7E-20284E169CD9}"/>
              </a:ext>
            </a:extLst>
          </p:cNvPr>
          <p:cNvSpPr>
            <a:spLocks noGrp="1"/>
          </p:cNvSpPr>
          <p:nvPr>
            <p:ph idx="1"/>
          </p:nvPr>
        </p:nvSpPr>
        <p:spPr>
          <a:xfrm>
            <a:off x="1403131" y="1052512"/>
            <a:ext cx="9014045" cy="4752975"/>
          </a:xfrm>
        </p:spPr>
        <p:txBody>
          <a:bodyPr>
            <a:normAutofit fontScale="92500" lnSpcReduction="10000"/>
          </a:bodyPr>
          <a:lstStyle/>
          <a:p>
            <a:pPr>
              <a:defRPr/>
            </a:pPr>
            <a:r>
              <a:rPr lang="en-GB" altLang="en-US" sz="2400" dirty="0">
                <a:latin typeface="Arial" panose="020B0604020202020204" pitchFamily="34" charset="0"/>
                <a:cs typeface="Arial" panose="020B0604020202020204" pitchFamily="34" charset="0"/>
              </a:rPr>
              <a:t>Essential to guide your research paper, project or thesis. It pinpoints exactly what you want to find out and gives your work a clear focus and purpose.</a:t>
            </a:r>
          </a:p>
          <a:p>
            <a:pPr>
              <a:defRPr/>
            </a:pPr>
            <a:r>
              <a:rPr lang="en-GB" altLang="en-US" sz="2400" dirty="0">
                <a:latin typeface="Arial" panose="020B0604020202020204" pitchFamily="34" charset="0"/>
                <a:cs typeface="Arial" panose="020B0604020202020204" pitchFamily="34" charset="0"/>
              </a:rPr>
              <a:t>All research questions should be:</a:t>
            </a:r>
          </a:p>
          <a:p>
            <a:pPr lvl="1">
              <a:defRPr/>
            </a:pPr>
            <a:r>
              <a:rPr lang="en-GB" altLang="en-US" sz="2000" b="1" dirty="0">
                <a:latin typeface="Arial" panose="020B0604020202020204" pitchFamily="34" charset="0"/>
                <a:cs typeface="Arial" panose="020B0604020202020204" pitchFamily="34" charset="0"/>
              </a:rPr>
              <a:t>Focused</a:t>
            </a:r>
            <a:r>
              <a:rPr lang="en-GB" altLang="en-US" sz="2000" dirty="0">
                <a:latin typeface="Arial" panose="020B0604020202020204" pitchFamily="34" charset="0"/>
                <a:cs typeface="Arial" panose="020B0604020202020204" pitchFamily="34" charset="0"/>
              </a:rPr>
              <a:t> on a single problem or issue</a:t>
            </a:r>
          </a:p>
          <a:p>
            <a:pPr lvl="1">
              <a:defRPr/>
            </a:pPr>
            <a:r>
              <a:rPr lang="en-GB" altLang="en-US" sz="2000" b="1" dirty="0">
                <a:latin typeface="Arial" panose="020B0604020202020204" pitchFamily="34" charset="0"/>
                <a:cs typeface="Arial" panose="020B0604020202020204" pitchFamily="34" charset="0"/>
              </a:rPr>
              <a:t>Researchable</a:t>
            </a:r>
            <a:r>
              <a:rPr lang="en-GB" altLang="en-US" sz="2000" dirty="0">
                <a:latin typeface="Arial" panose="020B0604020202020204" pitchFamily="34" charset="0"/>
                <a:cs typeface="Arial" panose="020B0604020202020204" pitchFamily="34" charset="0"/>
              </a:rPr>
              <a:t> using primary and/or secondary sources</a:t>
            </a:r>
          </a:p>
          <a:p>
            <a:pPr lvl="1">
              <a:defRPr/>
            </a:pPr>
            <a:r>
              <a:rPr lang="en-GB" altLang="en-US" sz="2000" b="1" dirty="0">
                <a:latin typeface="Arial" panose="020B0604020202020204" pitchFamily="34" charset="0"/>
                <a:cs typeface="Arial" panose="020B0604020202020204" pitchFamily="34" charset="0"/>
              </a:rPr>
              <a:t>Feasible</a:t>
            </a:r>
            <a:r>
              <a:rPr lang="en-GB" altLang="en-US" sz="2000" dirty="0">
                <a:latin typeface="Arial" panose="020B0604020202020204" pitchFamily="34" charset="0"/>
                <a:cs typeface="Arial" panose="020B0604020202020204" pitchFamily="34" charset="0"/>
              </a:rPr>
              <a:t> to answer within the timeframe and practical constraints</a:t>
            </a:r>
          </a:p>
          <a:p>
            <a:pPr lvl="1">
              <a:defRPr/>
            </a:pPr>
            <a:r>
              <a:rPr lang="en-GB" altLang="en-US" sz="2000" b="1" dirty="0">
                <a:latin typeface="Arial" panose="020B0604020202020204" pitchFamily="34" charset="0"/>
                <a:cs typeface="Arial" panose="020B0604020202020204" pitchFamily="34" charset="0"/>
              </a:rPr>
              <a:t>Specific</a:t>
            </a:r>
            <a:r>
              <a:rPr lang="en-GB" altLang="en-US" sz="2000" dirty="0">
                <a:latin typeface="Arial" panose="020B0604020202020204" pitchFamily="34" charset="0"/>
                <a:cs typeface="Arial" panose="020B0604020202020204" pitchFamily="34" charset="0"/>
              </a:rPr>
              <a:t> enough to answer thoroughly</a:t>
            </a:r>
          </a:p>
          <a:p>
            <a:pPr lvl="1">
              <a:defRPr/>
            </a:pPr>
            <a:r>
              <a:rPr lang="en-GB" altLang="en-US" sz="2000" b="1" dirty="0">
                <a:latin typeface="Arial" panose="020B0604020202020204" pitchFamily="34" charset="0"/>
                <a:cs typeface="Arial" panose="020B0604020202020204" pitchFamily="34" charset="0"/>
              </a:rPr>
              <a:t>Complex</a:t>
            </a:r>
            <a:r>
              <a:rPr lang="en-GB" altLang="en-US" sz="2000" dirty="0">
                <a:latin typeface="Arial" panose="020B0604020202020204" pitchFamily="34" charset="0"/>
                <a:cs typeface="Arial" panose="020B0604020202020204" pitchFamily="34" charset="0"/>
              </a:rPr>
              <a:t> enough to develop the answer over the space of a paper or thesis</a:t>
            </a:r>
          </a:p>
          <a:p>
            <a:pPr lvl="1">
              <a:defRPr/>
            </a:pPr>
            <a:r>
              <a:rPr lang="en-GB" altLang="en-US" sz="2000" b="1" dirty="0">
                <a:latin typeface="Arial" panose="020B0604020202020204" pitchFamily="34" charset="0"/>
                <a:cs typeface="Arial" panose="020B0604020202020204" pitchFamily="34" charset="0"/>
              </a:rPr>
              <a:t>Relevant</a:t>
            </a:r>
            <a:r>
              <a:rPr lang="en-GB" altLang="en-US" sz="2000" dirty="0">
                <a:latin typeface="Arial" panose="020B0604020202020204" pitchFamily="34" charset="0"/>
                <a:cs typeface="Arial" panose="020B0604020202020204" pitchFamily="34" charset="0"/>
              </a:rPr>
              <a:t> to your field of study and/or society more broadly</a:t>
            </a:r>
          </a:p>
          <a:p>
            <a:pPr>
              <a:buFont typeface="Wingdings" panose="05000000000000000000" pitchFamily="2" charset="2"/>
              <a:buChar char="§"/>
              <a:defRPr/>
            </a:pPr>
            <a:endParaRPr lang="en-GB" sz="2600" dirty="0">
              <a:latin typeface="Arial" panose="020B0604020202020204" pitchFamily="34" charset="0"/>
              <a:cs typeface="Arial" panose="020B0604020202020204" pitchFamily="34" charset="0"/>
            </a:endParaRPr>
          </a:p>
          <a:p>
            <a:pPr>
              <a:defRPr/>
            </a:pPr>
            <a:r>
              <a:rPr lang="en-GB" sz="2600" dirty="0">
                <a:latin typeface="Arial" panose="020B0604020202020204" pitchFamily="34" charset="0"/>
                <a:cs typeface="Arial" panose="020B0604020202020204" pitchFamily="34" charset="0"/>
              </a:rPr>
              <a:t>Start with asking open-ended questions. </a:t>
            </a:r>
          </a:p>
          <a:p>
            <a:pPr lvl="1">
              <a:buFont typeface="Wingdings" panose="05000000000000000000" pitchFamily="2" charset="2"/>
              <a:buChar char="§"/>
              <a:defRPr/>
            </a:pPr>
            <a:r>
              <a:rPr lang="en-GB" sz="2000" dirty="0">
                <a:latin typeface="Arial" panose="020B0604020202020204" pitchFamily="34" charset="0"/>
                <a:cs typeface="Arial" panose="020B0604020202020204" pitchFamily="34" charset="0"/>
              </a:rPr>
              <a:t>E.g. How, What, Why, questions. </a:t>
            </a:r>
          </a:p>
          <a:p>
            <a:pPr lvl="1">
              <a:buFont typeface="Wingdings" panose="05000000000000000000" pitchFamily="2" charset="2"/>
              <a:buChar char="§"/>
              <a:defRPr/>
            </a:pPr>
            <a:r>
              <a:rPr lang="en-GB" sz="2000" dirty="0">
                <a:latin typeface="Arial" panose="020B0604020202020204" pitchFamily="34" charset="0"/>
                <a:cs typeface="Arial" panose="020B0604020202020204" pitchFamily="34" charset="0"/>
              </a:rPr>
              <a:t>Example: What are the effects of smoking (or social media) on mental health?</a:t>
            </a:r>
          </a:p>
          <a:p>
            <a:pPr>
              <a:defRPr/>
            </a:pPr>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20045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5516B-C1D4-E566-7EF2-85C3930B2EF6}"/>
              </a:ext>
            </a:extLst>
          </p:cNvPr>
          <p:cNvSpPr>
            <a:spLocks noGrp="1"/>
          </p:cNvSpPr>
          <p:nvPr>
            <p:ph type="title"/>
          </p:nvPr>
        </p:nvSpPr>
        <p:spPr>
          <a:xfrm>
            <a:off x="1328057" y="188913"/>
            <a:ext cx="9895114" cy="742950"/>
          </a:xfrm>
        </p:spPr>
        <p:txBody>
          <a:bodyPr>
            <a:normAutofit/>
          </a:bodyPr>
          <a:lstStyle/>
          <a:p>
            <a:pPr>
              <a:defRPr/>
            </a:pPr>
            <a:r>
              <a:rPr lang="en-GB" b="1" dirty="0">
                <a:latin typeface="Arial" panose="020B0604020202020204" pitchFamily="34" charset="0"/>
                <a:cs typeface="Arial" panose="020B0604020202020204" pitchFamily="34" charset="0"/>
              </a:rPr>
              <a:t>Examples of research questions</a:t>
            </a:r>
          </a:p>
        </p:txBody>
      </p:sp>
      <p:sp>
        <p:nvSpPr>
          <p:cNvPr id="3" name="Content Placeholder 2">
            <a:extLst>
              <a:ext uri="{FF2B5EF4-FFF2-40B4-BE49-F238E27FC236}">
                <a16:creationId xmlns:a16="http://schemas.microsoft.com/office/drawing/2014/main" id="{B65C79D7-168F-B164-8EDA-CE3332AAEC4F}"/>
              </a:ext>
            </a:extLst>
          </p:cNvPr>
          <p:cNvSpPr>
            <a:spLocks noGrp="1"/>
          </p:cNvSpPr>
          <p:nvPr>
            <p:ph idx="1"/>
          </p:nvPr>
        </p:nvSpPr>
        <p:spPr>
          <a:xfrm>
            <a:off x="623777" y="1136650"/>
            <a:ext cx="10599394" cy="4584700"/>
          </a:xfrm>
        </p:spPr>
        <p:txBody>
          <a:bodyPr>
            <a:normAutofit fontScale="92500" lnSpcReduction="20000"/>
          </a:bodyPr>
          <a:lstStyle/>
          <a:p>
            <a:pPr>
              <a:buClr>
                <a:srgbClr val="C00000"/>
              </a:buClr>
              <a:defRPr/>
            </a:pPr>
            <a:r>
              <a:rPr lang="en-GB" sz="3400" b="1" dirty="0">
                <a:latin typeface="Arial" panose="020B0604020202020204" pitchFamily="34" charset="0"/>
                <a:cs typeface="Arial" panose="020B0604020202020204" pitchFamily="34" charset="0"/>
              </a:rPr>
              <a:t>Problem</a:t>
            </a:r>
            <a:r>
              <a:rPr lang="en-GB" sz="3400" dirty="0">
                <a:latin typeface="Arial" panose="020B0604020202020204" pitchFamily="34" charset="0"/>
                <a:cs typeface="Arial" panose="020B0604020202020204" pitchFamily="34" charset="0"/>
              </a:rPr>
              <a:t> – </a:t>
            </a:r>
          </a:p>
          <a:p>
            <a:pPr marL="0" indent="0">
              <a:buClr>
                <a:srgbClr val="C00000"/>
              </a:buClr>
              <a:buNone/>
              <a:defRPr/>
            </a:pPr>
            <a:r>
              <a:rPr lang="en-GB" sz="3400" dirty="0">
                <a:latin typeface="Arial" panose="020B0604020202020204" pitchFamily="34" charset="0"/>
                <a:cs typeface="Arial" panose="020B0604020202020204" pitchFamily="34" charset="0"/>
              </a:rPr>
              <a:t>Covid-19 has been known to have significantly affected more people from ethnic minority groups, especially Black, Asians and Ethnic Minority (BAME) staff at the NHS. While there are many suggestions for this, we still don’t know why this is.  </a:t>
            </a:r>
          </a:p>
          <a:p>
            <a:pPr marL="205740" lvl="1" indent="0">
              <a:buClr>
                <a:srgbClr val="C00000"/>
              </a:buClr>
              <a:buNone/>
              <a:defRPr/>
            </a:pPr>
            <a:endParaRPr lang="en-GB" sz="3400" dirty="0">
              <a:latin typeface="Arial" panose="020B0604020202020204" pitchFamily="34" charset="0"/>
              <a:cs typeface="Arial" panose="020B0604020202020204" pitchFamily="34" charset="0"/>
            </a:endParaRPr>
          </a:p>
          <a:p>
            <a:pPr>
              <a:buClr>
                <a:srgbClr val="C00000"/>
              </a:buClr>
              <a:defRPr/>
            </a:pPr>
            <a:r>
              <a:rPr lang="en-GB" sz="3400" b="1" dirty="0">
                <a:latin typeface="Arial" panose="020B0604020202020204" pitchFamily="34" charset="0"/>
                <a:cs typeface="Arial" panose="020B0604020202020204" pitchFamily="34" charset="0"/>
              </a:rPr>
              <a:t>Possible research questions </a:t>
            </a:r>
            <a:r>
              <a:rPr lang="en-GB" sz="3400" dirty="0">
                <a:latin typeface="Arial" panose="020B0604020202020204" pitchFamily="34" charset="0"/>
                <a:cs typeface="Arial" panose="020B0604020202020204" pitchFamily="34" charset="0"/>
              </a:rPr>
              <a:t>–</a:t>
            </a:r>
          </a:p>
          <a:p>
            <a:pPr lvl="1">
              <a:buClr>
                <a:srgbClr val="C00000"/>
              </a:buClr>
              <a:defRPr/>
            </a:pPr>
            <a:r>
              <a:rPr lang="en-GB" sz="3400" dirty="0">
                <a:latin typeface="Arial" panose="020B0604020202020204" pitchFamily="34" charset="0"/>
                <a:cs typeface="Arial" panose="020B0604020202020204" pitchFamily="34" charset="0"/>
              </a:rPr>
              <a:t>What factors were responsible for the high mortality rate of NHS BAME staff due to Covid-19?</a:t>
            </a:r>
          </a:p>
          <a:p>
            <a:pPr lvl="1">
              <a:buClr>
                <a:srgbClr val="C00000"/>
              </a:buClr>
              <a:defRPr/>
            </a:pPr>
            <a:r>
              <a:rPr lang="en-GB" sz="3400" dirty="0">
                <a:latin typeface="Arial" panose="020B0604020202020204" pitchFamily="34" charset="0"/>
                <a:cs typeface="Arial" panose="020B0604020202020204" pitchFamily="34" charset="0"/>
              </a:rPr>
              <a:t>Why were ethnic minorities more likely to die from Covid-19?</a:t>
            </a:r>
          </a:p>
          <a:p>
            <a:pPr lvl="1">
              <a:buClr>
                <a:srgbClr val="C00000"/>
              </a:buClr>
              <a:defRPr/>
            </a:pPr>
            <a:endParaRPr lang="en-GB" sz="1650" dirty="0"/>
          </a:p>
        </p:txBody>
      </p:sp>
    </p:spTree>
    <p:extLst>
      <p:ext uri="{BB962C8B-B14F-4D97-AF65-F5344CB8AC3E}">
        <p14:creationId xmlns:p14="http://schemas.microsoft.com/office/powerpoint/2010/main" val="41299820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058F6-9638-D496-A91A-14F826E0952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9B3AC-EE68-BF88-40EE-7BD93ED7DA86}"/>
              </a:ext>
            </a:extLst>
          </p:cNvPr>
          <p:cNvSpPr>
            <a:spLocks noGrp="1"/>
          </p:cNvSpPr>
          <p:nvPr>
            <p:ph idx="1"/>
          </p:nvPr>
        </p:nvSpPr>
        <p:spPr>
          <a:xfrm>
            <a:off x="553993" y="499406"/>
            <a:ext cx="9719821" cy="5111750"/>
          </a:xfrm>
        </p:spPr>
        <p:txBody>
          <a:bodyPr>
            <a:normAutofit/>
          </a:bodyPr>
          <a:lstStyle/>
          <a:p>
            <a:pPr marL="0" indent="0" algn="ctr">
              <a:buNone/>
              <a:defRPr/>
            </a:pPr>
            <a:r>
              <a:rPr lang="en-GB" sz="4400" b="1" dirty="0">
                <a:latin typeface="Arial" panose="020B0604020202020204" pitchFamily="34" charset="0"/>
                <a:ea typeface="+mj-ea"/>
                <a:cs typeface="Arial" panose="020B0604020202020204" pitchFamily="34" charset="0"/>
              </a:rPr>
              <a:t>Research aim &amp; Objectives</a:t>
            </a:r>
          </a:p>
          <a:p>
            <a:pPr marL="0" indent="0">
              <a:buNone/>
              <a:defRPr/>
            </a:pPr>
            <a:endParaRPr lang="en-GB" sz="2400" b="1" dirty="0">
              <a:latin typeface="Arial" panose="020B0604020202020204" pitchFamily="34" charset="0"/>
              <a:cs typeface="Arial" panose="020B0604020202020204" pitchFamily="34" charset="0"/>
            </a:endParaRPr>
          </a:p>
          <a:p>
            <a:pPr marL="0" indent="0">
              <a:buNone/>
              <a:defRPr/>
            </a:pPr>
            <a:r>
              <a:rPr lang="en-GB" b="1" dirty="0">
                <a:latin typeface="Arial" panose="020B0604020202020204" pitchFamily="34" charset="0"/>
                <a:cs typeface="Arial" panose="020B0604020202020204" pitchFamily="34" charset="0"/>
              </a:rPr>
              <a:t>Research aim</a:t>
            </a:r>
          </a:p>
          <a:p>
            <a:pPr>
              <a:defRPr/>
            </a:pPr>
            <a:r>
              <a:rPr lang="en-GB" sz="2200" dirty="0">
                <a:latin typeface="Arial" panose="020B0604020202020204" pitchFamily="34" charset="0"/>
                <a:cs typeface="Arial" panose="020B0604020202020204" pitchFamily="34" charset="0"/>
              </a:rPr>
              <a:t>Focuses on what the research project intends to achieve in the field of Public Health, Health and Social Care in practice.</a:t>
            </a:r>
          </a:p>
          <a:p>
            <a:pPr lvl="1">
              <a:buFont typeface="Wingdings" panose="05000000000000000000" pitchFamily="2" charset="2"/>
              <a:buChar char="§"/>
              <a:defRPr/>
            </a:pPr>
            <a:r>
              <a:rPr lang="en-GB" sz="2200" dirty="0">
                <a:latin typeface="Arial" panose="020B0604020202020204" pitchFamily="34" charset="0"/>
                <a:cs typeface="Arial" panose="020B0604020202020204" pitchFamily="34" charset="0"/>
              </a:rPr>
              <a:t>Is relatively broad.</a:t>
            </a:r>
          </a:p>
          <a:p>
            <a:pPr marL="457200" lvl="1" indent="0">
              <a:buNone/>
              <a:defRPr/>
            </a:pPr>
            <a:endParaRPr lang="en-GB" sz="2000" dirty="0">
              <a:latin typeface="Arial" panose="020B0604020202020204" pitchFamily="34" charset="0"/>
              <a:cs typeface="Arial" panose="020B0604020202020204" pitchFamily="34" charset="0"/>
            </a:endParaRPr>
          </a:p>
          <a:p>
            <a:pPr marL="0" indent="0">
              <a:buNone/>
              <a:defRPr/>
            </a:pPr>
            <a:r>
              <a:rPr lang="en-GB" b="1" dirty="0">
                <a:latin typeface="Arial" panose="020B0604020202020204" pitchFamily="34" charset="0"/>
                <a:cs typeface="Arial" panose="020B0604020202020204" pitchFamily="34" charset="0"/>
              </a:rPr>
              <a:t>Research objectives</a:t>
            </a:r>
          </a:p>
          <a:p>
            <a:pPr>
              <a:buFont typeface="Wingdings" panose="05000000000000000000" pitchFamily="2" charset="2"/>
              <a:buChar char="§"/>
              <a:defRPr/>
            </a:pPr>
            <a:r>
              <a:rPr lang="en-GB" altLang="en-US" sz="2200" dirty="0">
                <a:latin typeface="Arial" panose="020B0604020202020204" pitchFamily="34" charset="0"/>
                <a:cs typeface="Arial" panose="020B0604020202020204" pitchFamily="34" charset="0"/>
              </a:rPr>
              <a:t>Focuses on how the aim will be achieved by breaking it into smaller steps.</a:t>
            </a:r>
          </a:p>
          <a:p>
            <a:pPr lvl="1">
              <a:buFont typeface="Wingdings" panose="05000000000000000000" pitchFamily="2" charset="2"/>
              <a:buChar char="§"/>
              <a:defRPr/>
            </a:pPr>
            <a:r>
              <a:rPr lang="en-GB" sz="2200" dirty="0">
                <a:latin typeface="Arial" panose="020B0604020202020204" pitchFamily="34" charset="0"/>
                <a:cs typeface="Arial" panose="020B0604020202020204" pitchFamily="34" charset="0"/>
              </a:rPr>
              <a:t>Are specific.</a:t>
            </a:r>
          </a:p>
          <a:p>
            <a:pPr lvl="1">
              <a:defRPr/>
            </a:pPr>
            <a:endParaRPr lang="en-GB" sz="2000" dirty="0">
              <a:latin typeface="Arial" panose="020B0604020202020204" pitchFamily="34" charset="0"/>
              <a:cs typeface="Arial" panose="020B0604020202020204" pitchFamily="34" charset="0"/>
            </a:endParaRPr>
          </a:p>
          <a:p>
            <a:pPr lvl="1">
              <a:defRPr/>
            </a:pPr>
            <a:endParaRPr lang="en-GB" sz="2000" dirty="0">
              <a:latin typeface="Arial" panose="020B0604020202020204" pitchFamily="34" charset="0"/>
              <a:cs typeface="Arial" panose="020B0604020202020204" pitchFamily="34" charset="0"/>
            </a:endParaRPr>
          </a:p>
          <a:p>
            <a:pPr>
              <a:defRPr/>
            </a:pPr>
            <a:endParaRPr lang="en-GB" sz="2400" dirty="0">
              <a:latin typeface="Arial" panose="020B0604020202020204" pitchFamily="34" charset="0"/>
              <a:cs typeface="Arial" panose="020B0604020202020204" pitchFamily="34" charset="0"/>
            </a:endParaRPr>
          </a:p>
          <a:p>
            <a:pPr>
              <a:defRPr/>
            </a:pPr>
            <a:endParaRPr lang="en-GB" sz="2400" dirty="0">
              <a:latin typeface="Arial" panose="020B0604020202020204" pitchFamily="34" charset="0"/>
              <a:cs typeface="Arial" panose="020B0604020202020204" pitchFamily="34" charset="0"/>
            </a:endParaRPr>
          </a:p>
          <a:p>
            <a:pPr marL="0" indent="0">
              <a:buNone/>
              <a:defRPr/>
            </a:pPr>
            <a:endParaRPr lang="en-GB" sz="2400" dirty="0">
              <a:latin typeface="Arial" panose="020B0604020202020204" pitchFamily="34" charset="0"/>
              <a:cs typeface="Arial" panose="020B0604020202020204" pitchFamily="34" charset="0"/>
            </a:endParaRPr>
          </a:p>
          <a:p>
            <a:pPr marL="0" indent="0">
              <a:buNone/>
              <a:defRPr/>
            </a:pPr>
            <a:endParaRPr lang="en-GB" sz="2400" dirty="0">
              <a:latin typeface="Arial" panose="020B0604020202020204" pitchFamily="34" charset="0"/>
              <a:cs typeface="Arial" panose="020B0604020202020204" pitchFamily="34" charset="0"/>
            </a:endParaRPr>
          </a:p>
          <a:p>
            <a:pPr marL="0" indent="0">
              <a:buNone/>
              <a:defRPr/>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74222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735CF3-6064-B7DB-2B9B-E1FCD5B9EF39}"/>
              </a:ext>
            </a:extLst>
          </p:cNvPr>
          <p:cNvSpPr>
            <a:spLocks noGrp="1"/>
          </p:cNvSpPr>
          <p:nvPr>
            <p:ph idx="1"/>
          </p:nvPr>
        </p:nvSpPr>
        <p:spPr>
          <a:xfrm>
            <a:off x="552893" y="404813"/>
            <a:ext cx="9719821" cy="5111750"/>
          </a:xfrm>
        </p:spPr>
        <p:txBody>
          <a:bodyPr>
            <a:normAutofit/>
          </a:bodyPr>
          <a:lstStyle/>
          <a:p>
            <a:pPr marL="0" indent="0">
              <a:buNone/>
              <a:defRPr/>
            </a:pPr>
            <a:r>
              <a:rPr lang="en-GB" b="1" dirty="0">
                <a:latin typeface="Arial" panose="020B0604020202020204" pitchFamily="34" charset="0"/>
                <a:cs typeface="Arial" panose="020B0604020202020204" pitchFamily="34" charset="0"/>
              </a:rPr>
              <a:t>Research aim</a:t>
            </a:r>
          </a:p>
          <a:p>
            <a:pPr>
              <a:defRPr/>
            </a:pPr>
            <a:r>
              <a:rPr lang="en-GB" sz="2200" dirty="0">
                <a:latin typeface="Arial" panose="020B0604020202020204" pitchFamily="34" charset="0"/>
                <a:cs typeface="Arial" panose="020B0604020202020204" pitchFamily="34" charset="0"/>
              </a:rPr>
              <a:t>The aim is the overall purpose of your research. It is generally written in the below format:</a:t>
            </a:r>
          </a:p>
          <a:p>
            <a:pPr lvl="1">
              <a:defRPr/>
            </a:pPr>
            <a:r>
              <a:rPr lang="en-GB" sz="2000" dirty="0">
                <a:latin typeface="Arial" panose="020B0604020202020204" pitchFamily="34" charset="0"/>
                <a:cs typeface="Arial" panose="020B0604020202020204" pitchFamily="34" charset="0"/>
              </a:rPr>
              <a:t>The aim of this study is to </a:t>
            </a:r>
            <a:r>
              <a:rPr lang="en-GB" sz="2000" b="1" dirty="0">
                <a:latin typeface="Arial" panose="020B0604020202020204" pitchFamily="34" charset="0"/>
                <a:cs typeface="Arial" panose="020B0604020202020204" pitchFamily="34" charset="0"/>
              </a:rPr>
              <a:t>determine</a:t>
            </a:r>
            <a:r>
              <a:rPr lang="en-GB" sz="2000" dirty="0">
                <a:latin typeface="Arial" panose="020B0604020202020204" pitchFamily="34" charset="0"/>
                <a:cs typeface="Arial" panose="020B0604020202020204" pitchFamily="34" charset="0"/>
              </a:rPr>
              <a:t>…</a:t>
            </a:r>
          </a:p>
          <a:p>
            <a:pPr lvl="1">
              <a:defRPr/>
            </a:pPr>
            <a:r>
              <a:rPr lang="en-GB" sz="2000" dirty="0">
                <a:latin typeface="Arial" panose="020B0604020202020204" pitchFamily="34" charset="0"/>
                <a:cs typeface="Arial" panose="020B0604020202020204" pitchFamily="34" charset="0"/>
              </a:rPr>
              <a:t>This project aims to </a:t>
            </a:r>
            <a:r>
              <a:rPr lang="en-GB" sz="2000" b="1" dirty="0">
                <a:latin typeface="Arial" panose="020B0604020202020204" pitchFamily="34" charset="0"/>
                <a:cs typeface="Arial" panose="020B0604020202020204" pitchFamily="34" charset="0"/>
              </a:rPr>
              <a:t>explore</a:t>
            </a:r>
            <a:r>
              <a:rPr lang="en-GB" sz="2000" dirty="0">
                <a:latin typeface="Arial" panose="020B0604020202020204" pitchFamily="34" charset="0"/>
                <a:cs typeface="Arial" panose="020B0604020202020204" pitchFamily="34" charset="0"/>
              </a:rPr>
              <a:t>……</a:t>
            </a:r>
          </a:p>
          <a:p>
            <a:pPr lvl="1">
              <a:defRPr/>
            </a:pPr>
            <a:r>
              <a:rPr lang="en-GB" sz="2000" dirty="0">
                <a:latin typeface="Arial" panose="020B0604020202020204" pitchFamily="34" charset="0"/>
                <a:cs typeface="Arial" panose="020B0604020202020204" pitchFamily="34" charset="0"/>
              </a:rPr>
              <a:t>This study aim to </a:t>
            </a:r>
            <a:r>
              <a:rPr lang="en-GB" sz="2000" b="1" dirty="0">
                <a:latin typeface="Arial" panose="020B0604020202020204" pitchFamily="34" charset="0"/>
                <a:cs typeface="Arial" panose="020B0604020202020204" pitchFamily="34" charset="0"/>
              </a:rPr>
              <a:t>investigate/examine</a:t>
            </a:r>
            <a:r>
              <a:rPr lang="en-GB" sz="2000" dirty="0">
                <a:latin typeface="Arial" panose="020B0604020202020204" pitchFamily="34" charset="0"/>
                <a:cs typeface="Arial" panose="020B0604020202020204" pitchFamily="34" charset="0"/>
              </a:rPr>
              <a:t>…</a:t>
            </a:r>
          </a:p>
          <a:p>
            <a:pPr marL="457200" lvl="1" indent="0">
              <a:buNone/>
              <a:defRPr/>
            </a:pPr>
            <a:endParaRPr lang="en-GB" sz="2000" dirty="0">
              <a:latin typeface="Arial" panose="020B0604020202020204" pitchFamily="34" charset="0"/>
              <a:cs typeface="Arial" panose="020B0604020202020204" pitchFamily="34" charset="0"/>
            </a:endParaRPr>
          </a:p>
          <a:p>
            <a:pPr marL="0" indent="0">
              <a:buNone/>
              <a:defRPr/>
            </a:pPr>
            <a:r>
              <a:rPr lang="en-GB" b="1" dirty="0">
                <a:latin typeface="Arial" panose="020B0604020202020204" pitchFamily="34" charset="0"/>
                <a:cs typeface="Arial" panose="020B0604020202020204" pitchFamily="34" charset="0"/>
              </a:rPr>
              <a:t>Research objectives</a:t>
            </a:r>
          </a:p>
          <a:p>
            <a:pPr>
              <a:buFont typeface="Wingdings" panose="05000000000000000000" pitchFamily="2" charset="2"/>
              <a:buChar char="§"/>
              <a:defRPr/>
            </a:pPr>
            <a:r>
              <a:rPr lang="en-GB" altLang="en-US" sz="2200" dirty="0">
                <a:latin typeface="Arial" panose="020B0604020202020204" pitchFamily="34" charset="0"/>
                <a:cs typeface="Arial" panose="020B0604020202020204" pitchFamily="34" charset="0"/>
              </a:rPr>
              <a:t>The objectives are the concrete steps you will take to achieve the aim: For example:</a:t>
            </a:r>
          </a:p>
          <a:p>
            <a:pPr lvl="1">
              <a:buFont typeface="Wingdings" panose="05000000000000000000" pitchFamily="2" charset="2"/>
              <a:buChar char="§"/>
              <a:defRPr/>
            </a:pPr>
            <a:r>
              <a:rPr lang="en-GB" altLang="en-US" sz="2000" dirty="0">
                <a:latin typeface="Arial" panose="020B0604020202020204" pitchFamily="34" charset="0"/>
                <a:cs typeface="Arial" panose="020B0604020202020204" pitchFamily="34" charset="0"/>
              </a:rPr>
              <a:t>Qualitative methods will be used to </a:t>
            </a:r>
            <a:r>
              <a:rPr lang="en-GB" altLang="en-US" sz="2000" b="1" dirty="0">
                <a:latin typeface="Arial" panose="020B0604020202020204" pitchFamily="34" charset="0"/>
                <a:cs typeface="Arial" panose="020B0604020202020204" pitchFamily="34" charset="0"/>
              </a:rPr>
              <a:t>identify</a:t>
            </a:r>
            <a:r>
              <a:rPr lang="en-GB" altLang="en-US" sz="2000" dirty="0">
                <a:latin typeface="Arial" panose="020B0604020202020204" pitchFamily="34" charset="0"/>
                <a:cs typeface="Arial" panose="020B0604020202020204" pitchFamily="34" charset="0"/>
              </a:rPr>
              <a:t>…</a:t>
            </a:r>
          </a:p>
          <a:p>
            <a:pPr lvl="1">
              <a:buFont typeface="Wingdings" panose="05000000000000000000" pitchFamily="2" charset="2"/>
              <a:buChar char="§"/>
              <a:defRPr/>
            </a:pPr>
            <a:r>
              <a:rPr lang="en-GB" altLang="en-US" sz="2000" dirty="0">
                <a:latin typeface="Arial" panose="020B0604020202020204" pitchFamily="34" charset="0"/>
                <a:cs typeface="Arial" panose="020B0604020202020204" pitchFamily="34" charset="0"/>
              </a:rPr>
              <a:t>Surveys will be used to </a:t>
            </a:r>
            <a:r>
              <a:rPr lang="en-GB" altLang="en-US" sz="2000" b="1" dirty="0">
                <a:latin typeface="Arial" panose="020B0604020202020204" pitchFamily="34" charset="0"/>
                <a:cs typeface="Arial" panose="020B0604020202020204" pitchFamily="34" charset="0"/>
              </a:rPr>
              <a:t>collect</a:t>
            </a:r>
            <a:r>
              <a:rPr lang="en-GB" altLang="en-US" sz="2000" dirty="0">
                <a:latin typeface="Arial" panose="020B0604020202020204" pitchFamily="34" charset="0"/>
                <a:cs typeface="Arial" panose="020B0604020202020204" pitchFamily="34" charset="0"/>
              </a:rPr>
              <a:t>…</a:t>
            </a:r>
          </a:p>
          <a:p>
            <a:pPr lvl="1">
              <a:buFont typeface="Wingdings" panose="05000000000000000000" pitchFamily="2" charset="2"/>
              <a:buChar char="§"/>
              <a:defRPr/>
            </a:pPr>
            <a:r>
              <a:rPr lang="en-GB" altLang="en-US" sz="2000" dirty="0">
                <a:latin typeface="Arial" panose="020B0604020202020204" pitchFamily="34" charset="0"/>
                <a:cs typeface="Arial" panose="020B0604020202020204" pitchFamily="34" charset="0"/>
              </a:rPr>
              <a:t>Using statistical analysis, the research will </a:t>
            </a:r>
            <a:r>
              <a:rPr lang="en-GB" altLang="en-US" sz="2000" b="1" dirty="0">
                <a:latin typeface="Arial" panose="020B0604020202020204" pitchFamily="34" charset="0"/>
                <a:cs typeface="Arial" panose="020B0604020202020204" pitchFamily="34" charset="0"/>
              </a:rPr>
              <a:t>measure…..</a:t>
            </a:r>
            <a:endParaRPr lang="en-GB" sz="2000" dirty="0">
              <a:latin typeface="Arial" panose="020B0604020202020204" pitchFamily="34" charset="0"/>
              <a:cs typeface="Arial" panose="020B0604020202020204" pitchFamily="34" charset="0"/>
            </a:endParaRPr>
          </a:p>
          <a:p>
            <a:pPr lvl="1">
              <a:defRPr/>
            </a:pPr>
            <a:endParaRPr lang="en-GB" sz="2000" dirty="0">
              <a:latin typeface="Arial" panose="020B0604020202020204" pitchFamily="34" charset="0"/>
              <a:cs typeface="Arial" panose="020B0604020202020204" pitchFamily="34" charset="0"/>
            </a:endParaRPr>
          </a:p>
          <a:p>
            <a:pPr lvl="1">
              <a:defRPr/>
            </a:pPr>
            <a:endParaRPr lang="en-GB" sz="2000" dirty="0">
              <a:latin typeface="Arial" panose="020B0604020202020204" pitchFamily="34" charset="0"/>
              <a:cs typeface="Arial" panose="020B0604020202020204" pitchFamily="34" charset="0"/>
            </a:endParaRPr>
          </a:p>
          <a:p>
            <a:pPr lvl="1">
              <a:defRPr/>
            </a:pPr>
            <a:endParaRPr lang="en-GB" sz="2000" dirty="0">
              <a:latin typeface="Arial" panose="020B0604020202020204" pitchFamily="34" charset="0"/>
              <a:cs typeface="Arial" panose="020B0604020202020204" pitchFamily="34" charset="0"/>
            </a:endParaRPr>
          </a:p>
          <a:p>
            <a:pPr>
              <a:defRPr/>
            </a:pPr>
            <a:endParaRPr lang="en-GB" sz="2400" dirty="0">
              <a:latin typeface="Arial" panose="020B0604020202020204" pitchFamily="34" charset="0"/>
              <a:cs typeface="Arial" panose="020B0604020202020204" pitchFamily="34" charset="0"/>
            </a:endParaRPr>
          </a:p>
          <a:p>
            <a:pPr>
              <a:defRPr/>
            </a:pPr>
            <a:endParaRPr lang="en-GB" sz="2400" dirty="0">
              <a:latin typeface="Arial" panose="020B0604020202020204" pitchFamily="34" charset="0"/>
              <a:cs typeface="Arial" panose="020B0604020202020204" pitchFamily="34" charset="0"/>
            </a:endParaRPr>
          </a:p>
          <a:p>
            <a:pPr marL="0" indent="0">
              <a:buNone/>
              <a:defRPr/>
            </a:pPr>
            <a:endParaRPr lang="en-GB" sz="2400" dirty="0">
              <a:latin typeface="Arial" panose="020B0604020202020204" pitchFamily="34" charset="0"/>
              <a:cs typeface="Arial" panose="020B0604020202020204" pitchFamily="34" charset="0"/>
            </a:endParaRPr>
          </a:p>
          <a:p>
            <a:pPr marL="0" indent="0">
              <a:buNone/>
              <a:defRPr/>
            </a:pPr>
            <a:endParaRPr lang="en-GB" sz="2400" dirty="0">
              <a:latin typeface="Arial" panose="020B0604020202020204" pitchFamily="34" charset="0"/>
              <a:cs typeface="Arial" panose="020B0604020202020204" pitchFamily="34" charset="0"/>
            </a:endParaRPr>
          </a:p>
          <a:p>
            <a:pPr marL="0" indent="0">
              <a:buNone/>
              <a:defRPr/>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23481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B7416FFA-12CC-8758-88C5-CACDDF2C3EDB}"/>
              </a:ext>
            </a:extLst>
          </p:cNvPr>
          <p:cNvSpPr>
            <a:spLocks noGrp="1"/>
          </p:cNvSpPr>
          <p:nvPr>
            <p:ph type="title"/>
          </p:nvPr>
        </p:nvSpPr>
        <p:spPr>
          <a:xfrm>
            <a:off x="2243138" y="260351"/>
            <a:ext cx="7886700" cy="995363"/>
          </a:xfrm>
          <a:noFill/>
        </p:spPr>
        <p:txBody>
          <a:bodyPr anchorCtr="1">
            <a:normAutofit/>
          </a:bodyPr>
          <a:lstStyle/>
          <a:p>
            <a:r>
              <a:rPr lang="en-GB" altLang="en-US" b="1" dirty="0">
                <a:latin typeface="Arial" panose="020B0604020202020204" pitchFamily="34" charset="0"/>
                <a:cs typeface="Arial" panose="020B0604020202020204" pitchFamily="34" charset="0"/>
              </a:rPr>
              <a:t> Literature Review</a:t>
            </a:r>
          </a:p>
        </p:txBody>
      </p:sp>
      <p:sp>
        <p:nvSpPr>
          <p:cNvPr id="3" name="Content Placeholder 2">
            <a:extLst>
              <a:ext uri="{FF2B5EF4-FFF2-40B4-BE49-F238E27FC236}">
                <a16:creationId xmlns:a16="http://schemas.microsoft.com/office/drawing/2014/main" id="{AC36201B-2D8B-2F04-7375-C1FAF80BABDC}"/>
              </a:ext>
            </a:extLst>
          </p:cNvPr>
          <p:cNvSpPr txBox="1">
            <a:spLocks noGrp="1"/>
          </p:cNvSpPr>
          <p:nvPr>
            <p:ph idx="1"/>
          </p:nvPr>
        </p:nvSpPr>
        <p:spPr>
          <a:xfrm>
            <a:off x="354724" y="1104956"/>
            <a:ext cx="10744200" cy="4610044"/>
          </a:xfrm>
        </p:spPr>
        <p:txBody>
          <a:bodyPr>
            <a:noAutofit/>
          </a:bodyPr>
          <a:lstStyle/>
          <a:p>
            <a:pPr>
              <a:buFont typeface="Wingdings" panose="05000000000000000000" pitchFamily="2" charset="2"/>
              <a:buChar char="§"/>
              <a:defRPr/>
            </a:pPr>
            <a:endParaRPr lang="en-GB" dirty="0">
              <a:latin typeface="Arial" panose="020B0604020202020204" pitchFamily="34" charset="0"/>
              <a:cs typeface="Arial" panose="020B0604020202020204" pitchFamily="34" charset="0"/>
            </a:endParaRPr>
          </a:p>
          <a:p>
            <a:pPr marL="0" indent="0">
              <a:buNone/>
              <a:defRPr/>
            </a:pPr>
            <a:r>
              <a:rPr lang="en-GB" sz="2600" dirty="0">
                <a:latin typeface="Arial" panose="020B0604020202020204" pitchFamily="34" charset="0"/>
                <a:cs typeface="Arial" panose="020B0604020202020204" pitchFamily="34" charset="0"/>
              </a:rPr>
              <a:t>The ability to critically review, and to report relevant literature is a key academic skill.</a:t>
            </a:r>
          </a:p>
          <a:p>
            <a:pPr marL="0" indent="0">
              <a:buNone/>
              <a:defRPr/>
            </a:pPr>
            <a:endParaRPr lang="en-GB" sz="2600"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sz="2600" dirty="0">
                <a:latin typeface="Arial" panose="020B0604020202020204" pitchFamily="34" charset="0"/>
                <a:cs typeface="Arial" panose="020B0604020202020204" pitchFamily="34" charset="0"/>
              </a:rPr>
              <a:t>A literature review is a survey of scholarly sources on a specific topic. Highlighting </a:t>
            </a:r>
            <a:r>
              <a:rPr lang="en-GB" altLang="en-GB" sz="2600" dirty="0">
                <a:latin typeface="Arial" panose="020B0604020202020204" pitchFamily="34" charset="0"/>
                <a:cs typeface="Arial" panose="020B0604020202020204" pitchFamily="34" charset="0"/>
              </a:rPr>
              <a:t>the key findings and debates on the topic.</a:t>
            </a:r>
            <a:r>
              <a:rPr lang="en-GB" sz="2600" dirty="0">
                <a:latin typeface="Arial" panose="020B0604020202020204" pitchFamily="34" charset="0"/>
                <a:cs typeface="Arial" panose="020B0604020202020204" pitchFamily="34" charset="0"/>
              </a:rPr>
              <a:t> </a:t>
            </a:r>
          </a:p>
          <a:p>
            <a:pPr>
              <a:buFont typeface="Wingdings" panose="05000000000000000000" pitchFamily="2" charset="2"/>
              <a:buChar char="§"/>
              <a:defRPr/>
            </a:pPr>
            <a:r>
              <a:rPr lang="en-GB" sz="2600" dirty="0">
                <a:latin typeface="Arial" panose="020B0604020202020204" pitchFamily="34" charset="0"/>
                <a:cs typeface="Arial" panose="020B0604020202020204" pitchFamily="34" charset="0"/>
              </a:rPr>
              <a:t>It provides an overview of current knowledge, allowing you to identify relevant theories, methods, and gaps in the existing research.</a:t>
            </a:r>
          </a:p>
          <a:p>
            <a:pPr>
              <a:buFont typeface="Wingdings" panose="05000000000000000000" pitchFamily="2" charset="2"/>
              <a:buChar char="§"/>
              <a:defRPr/>
            </a:pPr>
            <a:r>
              <a:rPr lang="en-GB" sz="2600" dirty="0">
                <a:latin typeface="Arial" panose="020B0604020202020204" pitchFamily="34" charset="0"/>
                <a:cs typeface="Arial" panose="020B0604020202020204" pitchFamily="34" charset="0"/>
              </a:rPr>
              <a:t>It allows to showcase your talents of: </a:t>
            </a:r>
            <a:r>
              <a:rPr lang="en-GB" sz="2600" b="1" dirty="0">
                <a:latin typeface="Arial" panose="020B0604020202020204" pitchFamily="34" charset="0"/>
                <a:cs typeface="Arial" panose="020B0604020202020204" pitchFamily="34" charset="0"/>
              </a:rPr>
              <a:t>understanding, interpretation, analysis, clarity of thought, synthesis, and development of argument</a:t>
            </a:r>
            <a:r>
              <a:rPr lang="en-GB" sz="2600" dirty="0"/>
              <a:t>. </a:t>
            </a:r>
          </a:p>
          <a:p>
            <a:pPr>
              <a:buFont typeface="Wingdings" panose="05000000000000000000" pitchFamily="2" charset="2"/>
              <a:buChar char="§"/>
              <a:defRPr/>
            </a:pPr>
            <a:endParaRPr lang="en-GB" sz="2600" dirty="0">
              <a:latin typeface="Arial" panose="020B0604020202020204" pitchFamily="34" charset="0"/>
              <a:cs typeface="Arial" panose="020B0604020202020204" pitchFamily="34" charset="0"/>
            </a:endParaRPr>
          </a:p>
          <a:p>
            <a:pPr marL="0" indent="0">
              <a:buNone/>
              <a:defRPr/>
            </a:pPr>
            <a:endParaRPr lang="en-GB" dirty="0">
              <a:latin typeface="Arial" panose="020B0604020202020204" pitchFamily="34" charset="0"/>
              <a:cs typeface="Arial" panose="020B0604020202020204" pitchFamily="34" charset="0"/>
            </a:endParaRPr>
          </a:p>
          <a:p>
            <a:pPr marL="0" indent="0">
              <a:buNone/>
              <a:defRPr/>
            </a:pP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defRPr/>
            </a:pPr>
            <a:endParaRPr lang="en-GB" dirty="0">
              <a:latin typeface="Arial" panose="020B0604020202020204" pitchFamily="34" charset="0"/>
              <a:cs typeface="Arial" panose="020B0604020202020204" pitchFamily="34" charset="0"/>
            </a:endParaRPr>
          </a:p>
          <a:p>
            <a:pPr marL="0" indent="0">
              <a:buNone/>
              <a:defRPr/>
            </a:pPr>
            <a:r>
              <a:rPr lang="en-GB" dirty="0">
                <a:latin typeface="Arial" panose="020B0604020202020204" pitchFamily="34" charset="0"/>
                <a:cs typeface="Arial" panose="020B0604020202020204" pitchFamily="34" charset="0"/>
              </a:rPr>
              <a:t>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le 1">
            <a:extLst>
              <a:ext uri="{FF2B5EF4-FFF2-40B4-BE49-F238E27FC236}">
                <a16:creationId xmlns:a16="http://schemas.microsoft.com/office/drawing/2014/main" id="{8A2366E2-E547-9A1E-4759-F9EC5C1DD588}"/>
              </a:ext>
            </a:extLst>
          </p:cNvPr>
          <p:cNvSpPr>
            <a:spLocks noGrp="1"/>
          </p:cNvSpPr>
          <p:nvPr>
            <p:ph type="title"/>
          </p:nvPr>
        </p:nvSpPr>
        <p:spPr>
          <a:xfrm>
            <a:off x="1981200" y="274639"/>
            <a:ext cx="8229600" cy="777875"/>
          </a:xfrm>
        </p:spPr>
        <p:txBody>
          <a:bodyPr>
            <a:normAutofit/>
          </a:bodyPr>
          <a:lstStyle/>
          <a:p>
            <a:r>
              <a:rPr lang="en-GB" altLang="en-US" b="1" dirty="0">
                <a:latin typeface="Arial" panose="020B0604020202020204" pitchFamily="34" charset="0"/>
                <a:cs typeface="Arial" panose="020B0604020202020204" pitchFamily="34" charset="0"/>
              </a:rPr>
              <a:t>Write your literature review</a:t>
            </a:r>
            <a:endParaRPr lang="en-GB" altLang="en-US" dirty="0"/>
          </a:p>
        </p:txBody>
      </p:sp>
      <p:sp>
        <p:nvSpPr>
          <p:cNvPr id="131075" name="Content Placeholder 2">
            <a:extLst>
              <a:ext uri="{FF2B5EF4-FFF2-40B4-BE49-F238E27FC236}">
                <a16:creationId xmlns:a16="http://schemas.microsoft.com/office/drawing/2014/main" id="{5BEBD38C-48C6-10A6-3D35-A6EFCC351243}"/>
              </a:ext>
            </a:extLst>
          </p:cNvPr>
          <p:cNvSpPr>
            <a:spLocks noGrp="1"/>
          </p:cNvSpPr>
          <p:nvPr>
            <p:ph idx="1"/>
          </p:nvPr>
        </p:nvSpPr>
        <p:spPr>
          <a:xfrm>
            <a:off x="1264463" y="2023620"/>
            <a:ext cx="8569325" cy="4392612"/>
          </a:xfrm>
        </p:spPr>
        <p:txBody>
          <a:bodyPr>
            <a:normAutofit/>
          </a:bodyPr>
          <a:lstStyle/>
          <a:p>
            <a:r>
              <a:rPr lang="en-GB" altLang="en-US" dirty="0">
                <a:latin typeface="Arial" panose="020B0604020202020204" pitchFamily="34" charset="0"/>
                <a:cs typeface="Arial" panose="020B0604020202020204" pitchFamily="34" charset="0"/>
              </a:rPr>
              <a:t>Like any other academic text, your literature review should have </a:t>
            </a:r>
          </a:p>
          <a:p>
            <a:pPr lvl="1">
              <a:buFont typeface="Wingdings" panose="05000000000000000000" pitchFamily="2" charset="2"/>
              <a:buChar char="Ø"/>
            </a:pPr>
            <a:r>
              <a:rPr lang="en-GB" altLang="en-US" sz="2800" dirty="0">
                <a:latin typeface="Arial" panose="020B0604020202020204" pitchFamily="34" charset="0"/>
                <a:cs typeface="Arial" panose="020B0604020202020204" pitchFamily="34" charset="0"/>
              </a:rPr>
              <a:t>an introduction, </a:t>
            </a:r>
          </a:p>
          <a:p>
            <a:pPr lvl="1">
              <a:buFont typeface="Wingdings" panose="05000000000000000000" pitchFamily="2" charset="2"/>
              <a:buChar char="Ø"/>
            </a:pPr>
            <a:r>
              <a:rPr lang="en-GB" altLang="en-US" sz="2800" dirty="0">
                <a:latin typeface="Arial" panose="020B0604020202020204" pitchFamily="34" charset="0"/>
                <a:cs typeface="Arial" panose="020B0604020202020204" pitchFamily="34" charset="0"/>
              </a:rPr>
              <a:t>a main body, and </a:t>
            </a:r>
          </a:p>
          <a:p>
            <a:pPr lvl="1">
              <a:buFont typeface="Wingdings" panose="05000000000000000000" pitchFamily="2" charset="2"/>
              <a:buChar char="Ø"/>
            </a:pPr>
            <a:r>
              <a:rPr lang="en-GB" altLang="en-US" sz="2800" dirty="0">
                <a:latin typeface="Arial" panose="020B0604020202020204" pitchFamily="34" charset="0"/>
                <a:cs typeface="Arial" panose="020B0604020202020204" pitchFamily="34" charset="0"/>
              </a:rPr>
              <a:t>a conclusion. </a:t>
            </a:r>
          </a:p>
          <a:p>
            <a:pPr lvl="1">
              <a:buFont typeface="Wingdings" panose="05000000000000000000" pitchFamily="2" charset="2"/>
              <a:buChar char="Ø"/>
            </a:pPr>
            <a:r>
              <a:rPr lang="en-GB" altLang="en-US" sz="2800" dirty="0">
                <a:latin typeface="Arial" panose="020B0604020202020204" pitchFamily="34" charset="0"/>
                <a:cs typeface="Arial" panose="020B0604020202020204" pitchFamily="34" charset="0"/>
              </a:rPr>
              <a:t>What you include in each depends on the objective of your literature review.</a:t>
            </a:r>
            <a:endParaRPr lang="en-GB" altLang="en-US" sz="2800" dirty="0"/>
          </a:p>
        </p:txBody>
      </p:sp>
    </p:spTree>
    <p:extLst>
      <p:ext uri="{BB962C8B-B14F-4D97-AF65-F5344CB8AC3E}">
        <p14:creationId xmlns:p14="http://schemas.microsoft.com/office/powerpoint/2010/main" val="3069105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7EC680DA-81C7-FB2E-1733-F6C007F9AC96}"/>
              </a:ext>
            </a:extLst>
          </p:cNvPr>
          <p:cNvSpPr>
            <a:spLocks noGrp="1"/>
          </p:cNvSpPr>
          <p:nvPr>
            <p:ph type="title"/>
          </p:nvPr>
        </p:nvSpPr>
        <p:spPr>
          <a:xfrm>
            <a:off x="498745" y="-50895"/>
            <a:ext cx="11481847" cy="1325563"/>
          </a:xfrm>
        </p:spPr>
        <p:txBody>
          <a:bodyPr>
            <a:normAutofit/>
          </a:bodyPr>
          <a:lstStyle/>
          <a:p>
            <a:r>
              <a:rPr lang="en-GB" altLang="en-US" b="1" dirty="0">
                <a:latin typeface="Arial" panose="020B0604020202020204" pitchFamily="34" charset="0"/>
                <a:cs typeface="Arial" panose="020B0604020202020204" pitchFamily="34" charset="0"/>
              </a:rPr>
              <a:t>Steps to Write a Literature Review</a:t>
            </a:r>
            <a:endParaRPr lang="en-GB" altLang="en-US" dirty="0"/>
          </a:p>
        </p:txBody>
      </p:sp>
      <p:sp>
        <p:nvSpPr>
          <p:cNvPr id="41987" name="Content Placeholder 2">
            <a:extLst>
              <a:ext uri="{FF2B5EF4-FFF2-40B4-BE49-F238E27FC236}">
                <a16:creationId xmlns:a16="http://schemas.microsoft.com/office/drawing/2014/main" id="{7F43DEBA-07A2-18E0-2E39-F4C6F836DD19}"/>
              </a:ext>
            </a:extLst>
          </p:cNvPr>
          <p:cNvSpPr>
            <a:spLocks noGrp="1"/>
          </p:cNvSpPr>
          <p:nvPr>
            <p:ph idx="1"/>
          </p:nvPr>
        </p:nvSpPr>
        <p:spPr>
          <a:xfrm>
            <a:off x="1009286" y="1272967"/>
            <a:ext cx="10592933" cy="4941852"/>
          </a:xfrm>
        </p:spPr>
        <p:txBody>
          <a:bodyPr>
            <a:normAutofit/>
          </a:bodyPr>
          <a:lstStyle/>
          <a:p>
            <a:pPr marL="0" indent="0">
              <a:buNone/>
            </a:pPr>
            <a:r>
              <a:rPr lang="en-GB" altLang="en-GB" sz="3000" dirty="0">
                <a:latin typeface="Arial" panose="020B0604020202020204" pitchFamily="34" charset="0"/>
                <a:cs typeface="Arial" panose="020B0604020202020204" pitchFamily="34" charset="0"/>
              </a:rPr>
              <a:t>These main steps include: </a:t>
            </a:r>
          </a:p>
          <a:p>
            <a:pPr lvl="1">
              <a:buFont typeface="Wingdings" panose="05000000000000000000" pitchFamily="2" charset="2"/>
              <a:buChar char="§"/>
            </a:pPr>
            <a:r>
              <a:rPr lang="en-GB" altLang="en-GB" sz="3000" dirty="0">
                <a:latin typeface="Arial" panose="020B0604020202020204" pitchFamily="34" charset="0"/>
                <a:cs typeface="Arial" panose="020B0604020202020204" pitchFamily="34" charset="0"/>
              </a:rPr>
              <a:t>Make a list of keywords, synonyms (link to your research question)</a:t>
            </a:r>
          </a:p>
          <a:p>
            <a:pPr lvl="1">
              <a:buFont typeface="Wingdings" panose="05000000000000000000" pitchFamily="2" charset="2"/>
              <a:buChar char="§"/>
            </a:pPr>
            <a:r>
              <a:rPr lang="en-GB" altLang="en-GB" sz="3000" dirty="0">
                <a:latin typeface="Arial" panose="020B0604020202020204" pitchFamily="34" charset="0"/>
                <a:cs typeface="Arial" panose="020B0604020202020204" pitchFamily="34" charset="0"/>
              </a:rPr>
              <a:t>Evaluate relevant sources (e.g., </a:t>
            </a:r>
            <a:r>
              <a:rPr lang="en-GB" altLang="en-GB" sz="3000" dirty="0" err="1">
                <a:latin typeface="Arial" panose="020B0604020202020204" pitchFamily="34" charset="0"/>
                <a:cs typeface="Arial" panose="020B0604020202020204" pitchFamily="34" charset="0"/>
              </a:rPr>
              <a:t>uni</a:t>
            </a:r>
            <a:r>
              <a:rPr lang="en-GB" altLang="en-GB" sz="3000" dirty="0">
                <a:latin typeface="Arial" panose="020B0604020202020204" pitchFamily="34" charset="0"/>
                <a:cs typeface="Arial" panose="020B0604020202020204" pitchFamily="34" charset="0"/>
              </a:rPr>
              <a:t> library, e-journals, databases,..)</a:t>
            </a:r>
          </a:p>
          <a:p>
            <a:pPr lvl="1">
              <a:buFont typeface="Wingdings" panose="05000000000000000000" pitchFamily="2" charset="2"/>
              <a:buChar char="§"/>
            </a:pPr>
            <a:r>
              <a:rPr lang="en-GB" altLang="en-GB" sz="3000" dirty="0">
                <a:latin typeface="Arial" panose="020B0604020202020204" pitchFamily="34" charset="0"/>
                <a:cs typeface="Arial" panose="020B0604020202020204" pitchFamily="34" charset="0"/>
              </a:rPr>
              <a:t>Search for relevant literature</a:t>
            </a:r>
            <a:r>
              <a:rPr lang="en-GB" sz="3000" dirty="0">
                <a:latin typeface="Arial" panose="020B0604020202020204" pitchFamily="34" charset="0"/>
                <a:cs typeface="Arial" panose="020B0604020202020204" pitchFamily="34" charset="0"/>
              </a:rPr>
              <a:t> related to your </a:t>
            </a:r>
            <a:r>
              <a:rPr lang="en-GB" sz="3000" dirty="0">
                <a:latin typeface="Arial" panose="020B0604020202020204" pitchFamily="34" charset="0"/>
                <a:cs typeface="Arial" panose="020B0604020202020204" pitchFamily="34" charset="0"/>
                <a:hlinkClick r:id="rId3"/>
              </a:rPr>
              <a:t>research objectives</a:t>
            </a:r>
            <a:r>
              <a:rPr lang="en-GB" sz="3000" dirty="0">
                <a:latin typeface="Arial" panose="020B0604020202020204" pitchFamily="34" charset="0"/>
                <a:cs typeface="Arial" panose="020B0604020202020204" pitchFamily="34" charset="0"/>
              </a:rPr>
              <a:t> and </a:t>
            </a:r>
            <a:r>
              <a:rPr lang="en-GB" sz="3000" dirty="0">
                <a:latin typeface="Arial" panose="020B0604020202020204" pitchFamily="34" charset="0"/>
                <a:cs typeface="Arial" panose="020B0604020202020204" pitchFamily="34" charset="0"/>
                <a:hlinkClick r:id="rId4"/>
              </a:rPr>
              <a:t>questions</a:t>
            </a:r>
            <a:r>
              <a:rPr lang="en-GB" sz="3000" dirty="0">
                <a:latin typeface="Arial" panose="020B0604020202020204" pitchFamily="34" charset="0"/>
                <a:cs typeface="Arial" panose="020B0604020202020204" pitchFamily="34" charset="0"/>
              </a:rPr>
              <a:t> </a:t>
            </a:r>
          </a:p>
          <a:p>
            <a:pPr lvl="1">
              <a:buFont typeface="Wingdings" panose="05000000000000000000" pitchFamily="2" charset="2"/>
              <a:buChar char="§"/>
            </a:pPr>
            <a:r>
              <a:rPr lang="en-GB" altLang="en-GB" sz="3000" dirty="0">
                <a:latin typeface="Arial" panose="020B0604020202020204" pitchFamily="34" charset="0"/>
                <a:cs typeface="Arial" panose="020B0604020202020204" pitchFamily="34" charset="0"/>
              </a:rPr>
              <a:t>Identify themes, debates and gaps</a:t>
            </a:r>
          </a:p>
          <a:p>
            <a:pPr lvl="1">
              <a:buFont typeface="Wingdings" panose="05000000000000000000" pitchFamily="2" charset="2"/>
              <a:buChar char="§"/>
            </a:pPr>
            <a:r>
              <a:rPr lang="en-GB" altLang="en-GB" sz="3000" dirty="0">
                <a:latin typeface="Arial" panose="020B0604020202020204" pitchFamily="34" charset="0"/>
                <a:cs typeface="Arial" panose="020B0604020202020204" pitchFamily="34" charset="0"/>
              </a:rPr>
              <a:t>Outline the structure</a:t>
            </a:r>
          </a:p>
          <a:p>
            <a:pPr lvl="1">
              <a:buFont typeface="Wingdings" panose="05000000000000000000" pitchFamily="2" charset="2"/>
              <a:buChar char="§"/>
            </a:pPr>
            <a:r>
              <a:rPr lang="en-GB" altLang="en-GB" sz="3000" dirty="0">
                <a:latin typeface="Arial" panose="020B0604020202020204" pitchFamily="34" charset="0"/>
                <a:cs typeface="Arial" panose="020B0604020202020204" pitchFamily="34" charset="0"/>
              </a:rPr>
              <a:t>Write your literature review</a:t>
            </a:r>
            <a:endParaRPr lang="en-GB" altLang="en-GB" sz="30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A87EA83B-E4DA-CACC-9EB2-A28184819A33}"/>
              </a:ext>
            </a:extLst>
          </p:cNvPr>
          <p:cNvSpPr>
            <a:spLocks noGrp="1"/>
          </p:cNvSpPr>
          <p:nvPr>
            <p:ph type="title"/>
          </p:nvPr>
        </p:nvSpPr>
        <p:spPr>
          <a:xfrm>
            <a:off x="433552" y="274639"/>
            <a:ext cx="10744200" cy="706437"/>
          </a:xfrm>
        </p:spPr>
        <p:txBody>
          <a:bodyPr>
            <a:noAutofit/>
          </a:bodyPr>
          <a:lstStyle/>
          <a:p>
            <a:pPr>
              <a:defRPr/>
            </a:pPr>
            <a:r>
              <a:rPr lang="en-GB" b="1" dirty="0">
                <a:latin typeface="Arial" panose="020B0604020202020204" pitchFamily="34" charset="0"/>
                <a:cs typeface="Arial" panose="020B0604020202020204" pitchFamily="34" charset="0"/>
              </a:rPr>
              <a:t>More examples of research questions</a:t>
            </a:r>
          </a:p>
        </p:txBody>
      </p:sp>
      <p:sp>
        <p:nvSpPr>
          <p:cNvPr id="3" name="Content Placeholder 2">
            <a:extLst>
              <a:ext uri="{FF2B5EF4-FFF2-40B4-BE49-F238E27FC236}">
                <a16:creationId xmlns:a16="http://schemas.microsoft.com/office/drawing/2014/main" id="{B53A6B43-8543-71AA-44AC-8B581248EB3B}"/>
              </a:ext>
            </a:extLst>
          </p:cNvPr>
          <p:cNvSpPr>
            <a:spLocks noGrp="1"/>
          </p:cNvSpPr>
          <p:nvPr>
            <p:ph idx="1"/>
          </p:nvPr>
        </p:nvSpPr>
        <p:spPr>
          <a:xfrm>
            <a:off x="819807" y="1626116"/>
            <a:ext cx="9122447" cy="4248150"/>
          </a:xfrm>
        </p:spPr>
        <p:txBody>
          <a:bodyPr>
            <a:normAutofit lnSpcReduction="10000"/>
          </a:bodyPr>
          <a:lstStyle/>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How does the use of AI-driven filters on social media platforms affect body image and self-esteem among Generation Z?</a:t>
            </a:r>
          </a:p>
          <a:p>
            <a:pPr marL="0" indent="0">
              <a:buNone/>
              <a:defRPr/>
            </a:pP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What are the risk factors contributing to obesity among American teenagers in rural low-income communities?</a:t>
            </a:r>
          </a:p>
          <a:p>
            <a:pPr marL="0" indent="0">
              <a:buNone/>
              <a:defRPr/>
            </a:pP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What is the impact of depression on the physical health, economic productivity, and social relationships of middle-aged women in the United Kingdom?</a:t>
            </a:r>
          </a:p>
          <a:p>
            <a:pPr>
              <a:buFont typeface="Wingdings" panose="05000000000000000000" pitchFamily="2" charset="2"/>
              <a:buChar char="§"/>
              <a:defRPr/>
            </a:pP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F79150DD-3974-E666-9E4C-70035FF5F5D6}"/>
              </a:ext>
            </a:extLst>
          </p:cNvPr>
          <p:cNvSpPr>
            <a:spLocks noGrp="1"/>
          </p:cNvSpPr>
          <p:nvPr>
            <p:ph type="title"/>
          </p:nvPr>
        </p:nvSpPr>
        <p:spPr>
          <a:xfrm>
            <a:off x="384941" y="219458"/>
            <a:ext cx="12399579" cy="633412"/>
          </a:xfrm>
        </p:spPr>
        <p:txBody>
          <a:bodyPr>
            <a:noAutofit/>
          </a:bodyPr>
          <a:lstStyle/>
          <a:p>
            <a:r>
              <a:rPr lang="en-GB" altLang="en-US" sz="4000" b="1" dirty="0">
                <a:latin typeface="Arial" panose="020B0604020202020204" pitchFamily="34" charset="0"/>
                <a:cs typeface="Arial" panose="020B0604020202020204" pitchFamily="34" charset="0"/>
              </a:rPr>
              <a:t>Keywords example for the research question:</a:t>
            </a:r>
          </a:p>
        </p:txBody>
      </p:sp>
      <p:sp>
        <p:nvSpPr>
          <p:cNvPr id="3" name="Content Placeholder 2">
            <a:extLst>
              <a:ext uri="{FF2B5EF4-FFF2-40B4-BE49-F238E27FC236}">
                <a16:creationId xmlns:a16="http://schemas.microsoft.com/office/drawing/2014/main" id="{0678651C-B3EE-1E54-10A2-73E81CFD74FA}"/>
              </a:ext>
            </a:extLst>
          </p:cNvPr>
          <p:cNvSpPr>
            <a:spLocks noGrp="1"/>
          </p:cNvSpPr>
          <p:nvPr>
            <p:ph idx="1"/>
          </p:nvPr>
        </p:nvSpPr>
        <p:spPr>
          <a:xfrm>
            <a:off x="1167368" y="1527434"/>
            <a:ext cx="8569325" cy="4032250"/>
          </a:xfrm>
        </p:spPr>
        <p:txBody>
          <a:bodyPr>
            <a:normAutofit lnSpcReduction="10000"/>
          </a:bodyPr>
          <a:lstStyle/>
          <a:p>
            <a:pPr marL="0" indent="0">
              <a:buNone/>
              <a:defRPr/>
            </a:pPr>
            <a:r>
              <a:rPr lang="en-GB" dirty="0">
                <a:latin typeface="Arial" panose="020B0604020202020204" pitchFamily="34" charset="0"/>
                <a:cs typeface="Arial" panose="020B0604020202020204" pitchFamily="34" charset="0"/>
              </a:rPr>
              <a:t>How does the use of AI-driven filters on social media platforms affect body image and self-esteem among Generation Z?</a:t>
            </a:r>
          </a:p>
          <a:p>
            <a:pPr marL="0" indent="0">
              <a:buNone/>
              <a:defRPr/>
            </a:pP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Social media:  Facebook, Instagram, Twitter, Snapchat, TikTok</a:t>
            </a: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Body image: self-perception, self-esteem, mental health</a:t>
            </a:r>
          </a:p>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Generation Z:  teenagers, adolescents, youth</a:t>
            </a:r>
          </a:p>
          <a:p>
            <a:pPr>
              <a:buFont typeface="Wingdings" panose="05000000000000000000" pitchFamily="2" charset="2"/>
              <a:buChar char="§"/>
              <a:defRPr/>
            </a:pP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a:extLst>
              <a:ext uri="{FF2B5EF4-FFF2-40B4-BE49-F238E27FC236}">
                <a16:creationId xmlns:a16="http://schemas.microsoft.com/office/drawing/2014/main" id="{B9D79428-7922-337C-4B5F-96ABF6D39FAB}"/>
              </a:ext>
            </a:extLst>
          </p:cNvPr>
          <p:cNvSpPr>
            <a:spLocks noGrp="1"/>
          </p:cNvSpPr>
          <p:nvPr>
            <p:ph type="title"/>
          </p:nvPr>
        </p:nvSpPr>
        <p:spPr>
          <a:xfrm>
            <a:off x="480848" y="274639"/>
            <a:ext cx="9729952" cy="706437"/>
          </a:xfrm>
        </p:spPr>
        <p:txBody>
          <a:bodyPr>
            <a:normAutofit/>
          </a:bodyPr>
          <a:lstStyle/>
          <a:p>
            <a:r>
              <a:rPr lang="en-GB" altLang="en-US" b="1" dirty="0">
                <a:latin typeface="Arial" panose="020B0604020202020204" pitchFamily="34" charset="0"/>
                <a:cs typeface="Arial" panose="020B0604020202020204" pitchFamily="34" charset="0"/>
              </a:rPr>
              <a:t>Evaluate and select sources</a:t>
            </a:r>
          </a:p>
        </p:txBody>
      </p:sp>
      <p:sp>
        <p:nvSpPr>
          <p:cNvPr id="3" name="Content Placeholder 2">
            <a:extLst>
              <a:ext uri="{FF2B5EF4-FFF2-40B4-BE49-F238E27FC236}">
                <a16:creationId xmlns:a16="http://schemas.microsoft.com/office/drawing/2014/main" id="{EAB66D16-D320-5148-5C95-04CA62C41B12}"/>
              </a:ext>
            </a:extLst>
          </p:cNvPr>
          <p:cNvSpPr>
            <a:spLocks noGrp="1"/>
          </p:cNvSpPr>
          <p:nvPr>
            <p:ph idx="1"/>
          </p:nvPr>
        </p:nvSpPr>
        <p:spPr>
          <a:xfrm>
            <a:off x="737191" y="1855641"/>
            <a:ext cx="9535523" cy="4319587"/>
          </a:xfrm>
        </p:spPr>
        <p:txBody>
          <a:bodyPr>
            <a:normAutofit/>
          </a:bodyPr>
          <a:lstStyle/>
          <a:p>
            <a:pPr>
              <a:buFont typeface="Wingdings" panose="05000000000000000000" pitchFamily="2" charset="2"/>
              <a:buChar char="§"/>
              <a:defRPr/>
            </a:pPr>
            <a:r>
              <a:rPr lang="en-GB" sz="2600" dirty="0">
                <a:latin typeface="Arial" panose="020B0604020202020204" pitchFamily="34" charset="0"/>
                <a:cs typeface="Arial" panose="020B0604020202020204" pitchFamily="34" charset="0"/>
              </a:rPr>
              <a:t>Make sure the sources you use are </a:t>
            </a:r>
            <a:r>
              <a:rPr lang="en-GB" sz="2600" b="1" dirty="0">
                <a:latin typeface="Arial" panose="020B0604020202020204" pitchFamily="34" charset="0"/>
                <a:cs typeface="Arial" panose="020B0604020202020204" pitchFamily="34" charset="0"/>
              </a:rPr>
              <a:t>credible</a:t>
            </a:r>
            <a:r>
              <a:rPr lang="en-GB" sz="2600" dirty="0">
                <a:latin typeface="Arial" panose="020B0604020202020204" pitchFamily="34" charset="0"/>
                <a:cs typeface="Arial" panose="020B0604020202020204" pitchFamily="34" charset="0"/>
              </a:rPr>
              <a:t>, and make sure you read any landmark studies and major theories in your field of research.</a:t>
            </a:r>
          </a:p>
          <a:p>
            <a:pPr>
              <a:buFont typeface="Wingdings" panose="05000000000000000000" pitchFamily="2" charset="2"/>
              <a:buChar char="§"/>
              <a:defRPr/>
            </a:pPr>
            <a:endParaRPr lang="en-GB" sz="2600"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sz="2600" dirty="0">
                <a:latin typeface="Arial" panose="020B0604020202020204" pitchFamily="34" charset="0"/>
                <a:cs typeface="Arial" panose="020B0604020202020204" pitchFamily="34" charset="0"/>
              </a:rPr>
              <a:t>You can find out how many times an article has been cited on </a:t>
            </a:r>
          </a:p>
          <a:p>
            <a:pPr marL="0" indent="0">
              <a:buNone/>
              <a:defRPr/>
            </a:pPr>
            <a:endParaRPr lang="en-GB" sz="2400" dirty="0">
              <a:latin typeface="Arial" panose="020B0604020202020204" pitchFamily="34" charset="0"/>
              <a:cs typeface="Arial" panose="020B0604020202020204" pitchFamily="34" charset="0"/>
            </a:endParaRPr>
          </a:p>
          <a:p>
            <a:pPr lvl="1">
              <a:buFont typeface="Wingdings" panose="05000000000000000000" pitchFamily="2" charset="2"/>
              <a:buChar char="§"/>
              <a:defRPr/>
            </a:pPr>
            <a:r>
              <a:rPr lang="en-GB" sz="2200" dirty="0">
                <a:latin typeface="Arial" panose="020B0604020202020204" pitchFamily="34" charset="0"/>
                <a:cs typeface="Arial" panose="020B0604020202020204" pitchFamily="34" charset="0"/>
              </a:rPr>
              <a:t>Google Scholar – a high citation count means the article has been influential in the field </a:t>
            </a:r>
          </a:p>
          <a:p>
            <a:pPr lvl="1">
              <a:buFont typeface="Wingdings" panose="05000000000000000000" pitchFamily="2" charset="2"/>
              <a:buChar char="§"/>
              <a:defRPr/>
            </a:pPr>
            <a:r>
              <a:rPr lang="en-GB" sz="2200" dirty="0">
                <a:latin typeface="Arial" panose="020B0604020202020204" pitchFamily="34" charset="0"/>
                <a:cs typeface="Arial" panose="020B0604020202020204" pitchFamily="34" charset="0"/>
              </a:rPr>
              <a:t>and should certainly be included in your literature review.</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45F36BC0-2B13-B72C-687D-05CC58BD4992}"/>
              </a:ext>
            </a:extLst>
          </p:cNvPr>
          <p:cNvSpPr>
            <a:spLocks noGrp="1"/>
          </p:cNvSpPr>
          <p:nvPr>
            <p:ph type="title"/>
          </p:nvPr>
        </p:nvSpPr>
        <p:spPr>
          <a:xfrm>
            <a:off x="315309" y="227013"/>
            <a:ext cx="10520855" cy="754062"/>
          </a:xfrm>
        </p:spPr>
        <p:txBody>
          <a:bodyPr>
            <a:normAutofit fontScale="90000"/>
          </a:bodyPr>
          <a:lstStyle/>
          <a:p>
            <a:r>
              <a:rPr lang="en-GB" altLang="en-US" b="1" dirty="0">
                <a:latin typeface="Arial" panose="020B0604020202020204" pitchFamily="34" charset="0"/>
                <a:cs typeface="Arial" panose="020B0604020202020204" pitchFamily="34" charset="0"/>
              </a:rPr>
              <a:t>Examples to search for relevant literature</a:t>
            </a:r>
            <a:endParaRPr lang="en-GB" altLang="en-US" dirty="0"/>
          </a:p>
        </p:txBody>
      </p:sp>
      <p:sp>
        <p:nvSpPr>
          <p:cNvPr id="70659" name="Content Placeholder 2">
            <a:extLst>
              <a:ext uri="{FF2B5EF4-FFF2-40B4-BE49-F238E27FC236}">
                <a16:creationId xmlns:a16="http://schemas.microsoft.com/office/drawing/2014/main" id="{E081A538-54D6-852D-ADA7-35E56E66672B}"/>
              </a:ext>
            </a:extLst>
          </p:cNvPr>
          <p:cNvSpPr>
            <a:spLocks noGrp="1"/>
          </p:cNvSpPr>
          <p:nvPr>
            <p:ph idx="1"/>
          </p:nvPr>
        </p:nvSpPr>
        <p:spPr>
          <a:xfrm>
            <a:off x="1355835" y="604044"/>
            <a:ext cx="9169620" cy="4392613"/>
          </a:xfrm>
        </p:spPr>
        <p:txBody>
          <a:bodyPr>
            <a:noAutofit/>
          </a:bodyPr>
          <a:lstStyle/>
          <a:p>
            <a:pPr>
              <a:defRPr/>
            </a:pPr>
            <a:endParaRPr lang="en-GB" altLang="en-US" dirty="0">
              <a:latin typeface="Arial" panose="020B0604020202020204" pitchFamily="34" charset="0"/>
              <a:cs typeface="Arial" panose="020B0604020202020204" pitchFamily="34" charset="0"/>
            </a:endParaRPr>
          </a:p>
          <a:p>
            <a:pPr>
              <a:defRPr/>
            </a:pPr>
            <a:r>
              <a:rPr lang="en-GB" altLang="en-US" dirty="0">
                <a:latin typeface="Arial" panose="020B0604020202020204" pitchFamily="34" charset="0"/>
                <a:cs typeface="Arial" panose="020B0604020202020204" pitchFamily="34" charset="0"/>
              </a:rPr>
              <a:t>You can use Boolean operators to help narrow down your search:</a:t>
            </a:r>
          </a:p>
          <a:p>
            <a:pPr marL="0" indent="0">
              <a:buNone/>
              <a:defRPr/>
            </a:pPr>
            <a:endParaRPr lang="en-GB" altLang="en-US" dirty="0">
              <a:latin typeface="Arial" panose="020B0604020202020204" pitchFamily="34" charset="0"/>
              <a:cs typeface="Arial" panose="020B0604020202020204" pitchFamily="34" charset="0"/>
            </a:endParaRPr>
          </a:p>
          <a:p>
            <a:pPr lvl="1">
              <a:defRPr/>
            </a:pPr>
            <a:r>
              <a:rPr lang="en-GB" altLang="en-US" sz="2800" b="1" dirty="0">
                <a:latin typeface="Arial" panose="020B0604020202020204" pitchFamily="34" charset="0"/>
                <a:cs typeface="Arial" panose="020B0604020202020204" pitchFamily="34" charset="0"/>
              </a:rPr>
              <a:t>AND</a:t>
            </a:r>
            <a:r>
              <a:rPr lang="en-GB" altLang="en-US" sz="2800" dirty="0">
                <a:latin typeface="Arial" panose="020B0604020202020204" pitchFamily="34" charset="0"/>
                <a:cs typeface="Arial" panose="020B0604020202020204" pitchFamily="34" charset="0"/>
              </a:rPr>
              <a:t> to find sources that contain more than one keyword (e.g. social media AND body image AND generation Z</a:t>
            </a:r>
          </a:p>
          <a:p>
            <a:pPr lvl="1">
              <a:defRPr/>
            </a:pPr>
            <a:r>
              <a:rPr lang="en-GB" altLang="en-US" sz="2800" b="1" dirty="0">
                <a:latin typeface="Arial" panose="020B0604020202020204" pitchFamily="34" charset="0"/>
                <a:cs typeface="Arial" panose="020B0604020202020204" pitchFamily="34" charset="0"/>
              </a:rPr>
              <a:t>OR </a:t>
            </a:r>
            <a:r>
              <a:rPr lang="en-GB" altLang="en-US" sz="2800" dirty="0">
                <a:latin typeface="Arial" panose="020B0604020202020204" pitchFamily="34" charset="0"/>
                <a:cs typeface="Arial" panose="020B0604020202020204" pitchFamily="34" charset="0"/>
              </a:rPr>
              <a:t>to find sources that contain one of a range of synonyms (e.g. generation Z OR teenagers OR adolescents)</a:t>
            </a:r>
          </a:p>
          <a:p>
            <a:pPr lvl="1">
              <a:defRPr/>
            </a:pPr>
            <a:r>
              <a:rPr lang="en-GB" altLang="en-US" sz="2800" b="1" dirty="0">
                <a:latin typeface="Arial" panose="020B0604020202020204" pitchFamily="34" charset="0"/>
                <a:cs typeface="Arial" panose="020B0604020202020204" pitchFamily="34" charset="0"/>
              </a:rPr>
              <a:t>NOT</a:t>
            </a:r>
            <a:r>
              <a:rPr lang="en-GB" altLang="en-US" sz="2800" dirty="0">
                <a:latin typeface="Arial" panose="020B0604020202020204" pitchFamily="34" charset="0"/>
                <a:cs typeface="Arial" panose="020B0604020202020204" pitchFamily="34" charset="0"/>
              </a:rPr>
              <a:t> to exclude results containing certain terms (e.g. apple NOT fruit)</a:t>
            </a:r>
          </a:p>
          <a:p>
            <a:pPr>
              <a:defRPr/>
            </a:pPr>
            <a:endParaRPr lang="en-GB" altLang="en-US" dirty="0">
              <a:latin typeface="Arial" panose="020B0604020202020204" pitchFamily="34" charset="0"/>
              <a:cs typeface="Arial" panose="020B0604020202020204"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5411B-2961-009D-36AF-F37B5AE367C2}"/>
              </a:ext>
            </a:extLst>
          </p:cNvPr>
          <p:cNvSpPr>
            <a:spLocks noGrp="1"/>
          </p:cNvSpPr>
          <p:nvPr>
            <p:ph type="title"/>
          </p:nvPr>
        </p:nvSpPr>
        <p:spPr>
          <a:xfrm>
            <a:off x="2152650" y="322264"/>
            <a:ext cx="7886700" cy="803275"/>
          </a:xfrm>
          <a:noFill/>
        </p:spPr>
        <p:txBody>
          <a:bodyPr/>
          <a:lstStyle/>
          <a:p>
            <a:pPr>
              <a:defRPr/>
            </a:pPr>
            <a:r>
              <a:rPr lang="en-GB" b="1" dirty="0">
                <a:latin typeface="Arial" panose="020B0604020202020204" pitchFamily="34" charset="0"/>
                <a:cs typeface="Arial" panose="020B0604020202020204" pitchFamily="34" charset="0"/>
              </a:rPr>
              <a:t>Activity </a:t>
            </a:r>
          </a:p>
        </p:txBody>
      </p:sp>
      <p:sp>
        <p:nvSpPr>
          <p:cNvPr id="3" name="Content Placeholder 2">
            <a:extLst>
              <a:ext uri="{FF2B5EF4-FFF2-40B4-BE49-F238E27FC236}">
                <a16:creationId xmlns:a16="http://schemas.microsoft.com/office/drawing/2014/main" id="{E1E62DDC-4034-3F38-4DC4-D1E907049BF0}"/>
              </a:ext>
            </a:extLst>
          </p:cNvPr>
          <p:cNvSpPr>
            <a:spLocks noGrp="1"/>
          </p:cNvSpPr>
          <p:nvPr>
            <p:ph idx="1"/>
          </p:nvPr>
        </p:nvSpPr>
        <p:spPr>
          <a:xfrm>
            <a:off x="1992314" y="1484313"/>
            <a:ext cx="8245475" cy="3960812"/>
          </a:xfrm>
        </p:spPr>
        <p:txBody>
          <a:bodyPr>
            <a:noAutofit/>
          </a:bodyPr>
          <a:lstStyle/>
          <a:p>
            <a:pPr marL="0" indent="0">
              <a:buNone/>
              <a:defRPr/>
            </a:pPr>
            <a:r>
              <a:rPr lang="en-GB" sz="2000" dirty="0">
                <a:latin typeface="Arial" panose="020B0604020202020204" pitchFamily="34" charset="0"/>
                <a:cs typeface="Arial" panose="020B0604020202020204" pitchFamily="34" charset="0"/>
              </a:rPr>
              <a:t>Working independently search for a journal article (preferably linked to your selected research topic for your assessment) and read the abstract section</a:t>
            </a:r>
          </a:p>
          <a:p>
            <a:pPr marL="0" indent="0">
              <a:buNone/>
              <a:defRPr/>
            </a:pPr>
            <a:endParaRPr lang="en-GB" sz="2000" dirty="0">
              <a:latin typeface="Arial" panose="020B0604020202020204" pitchFamily="34" charset="0"/>
              <a:cs typeface="Arial" panose="020B0604020202020204" pitchFamily="34" charset="0"/>
            </a:endParaRPr>
          </a:p>
          <a:p>
            <a:pPr>
              <a:buFont typeface="Wingdings" panose="05000000000000000000" pitchFamily="2" charset="2"/>
              <a:buChar char="§"/>
              <a:defRPr/>
            </a:pPr>
            <a:r>
              <a:rPr lang="en-GB" sz="2000" dirty="0">
                <a:latin typeface="Arial" panose="020B0604020202020204" pitchFamily="34" charset="0"/>
                <a:cs typeface="Arial" panose="020B0604020202020204" pitchFamily="34" charset="0"/>
              </a:rPr>
              <a:t>Read the abstract </a:t>
            </a:r>
          </a:p>
          <a:p>
            <a:pPr>
              <a:buFont typeface="Wingdings" panose="05000000000000000000" pitchFamily="2" charset="2"/>
              <a:buChar char="§"/>
              <a:defRPr/>
            </a:pPr>
            <a:r>
              <a:rPr lang="en-GB" sz="2000" dirty="0">
                <a:latin typeface="Arial" panose="020B0604020202020204" pitchFamily="34" charset="0"/>
                <a:cs typeface="Arial" panose="020B0604020202020204" pitchFamily="34" charset="0"/>
              </a:rPr>
              <a:t>Identify the research aims.</a:t>
            </a:r>
          </a:p>
          <a:p>
            <a:pPr>
              <a:buFont typeface="Wingdings" panose="05000000000000000000" pitchFamily="2" charset="2"/>
              <a:buChar char="§"/>
              <a:defRPr/>
            </a:pPr>
            <a:r>
              <a:rPr lang="en-GB" sz="2000" dirty="0">
                <a:latin typeface="Arial" panose="020B0604020202020204" pitchFamily="34" charset="0"/>
                <a:cs typeface="Arial" panose="020B0604020202020204" pitchFamily="34" charset="0"/>
              </a:rPr>
              <a:t>What methods were used?</a:t>
            </a:r>
          </a:p>
          <a:p>
            <a:pPr>
              <a:buFont typeface="Wingdings" panose="05000000000000000000" pitchFamily="2" charset="2"/>
              <a:buChar char="§"/>
              <a:defRPr/>
            </a:pPr>
            <a:r>
              <a:rPr lang="en-GB" sz="2000" dirty="0">
                <a:latin typeface="Arial" panose="020B0604020202020204" pitchFamily="34" charset="0"/>
                <a:cs typeface="Arial" panose="020B0604020202020204" pitchFamily="34" charset="0"/>
              </a:rPr>
              <a:t>What were the most important findings?</a:t>
            </a:r>
          </a:p>
          <a:p>
            <a:pPr marL="0" indent="0">
              <a:buNone/>
              <a:defRPr/>
            </a:pPr>
            <a:endParaRPr lang="en-GB" sz="2000" dirty="0">
              <a:latin typeface="Arial" panose="020B0604020202020204" pitchFamily="34" charset="0"/>
              <a:cs typeface="Arial" panose="020B0604020202020204" pitchFamily="34" charset="0"/>
            </a:endParaRPr>
          </a:p>
          <a:p>
            <a:pPr marL="0" indent="0" algn="ctr">
              <a:buNone/>
              <a:defRPr/>
            </a:pPr>
            <a:r>
              <a:rPr lang="en-GB" sz="2000" dirty="0">
                <a:latin typeface="Arial" panose="020B0604020202020204" pitchFamily="34" charset="0"/>
                <a:cs typeface="Arial" panose="020B0604020202020204" pitchFamily="34" charset="0"/>
              </a:rPr>
              <a:t>Feedback your findings to the whole class</a:t>
            </a:r>
          </a:p>
          <a:p>
            <a:pPr marL="0" indent="0" algn="ctr">
              <a:buNone/>
              <a:defRPr/>
            </a:pPr>
            <a:r>
              <a:rPr lang="en-GB" sz="2000" b="1" dirty="0">
                <a:latin typeface="Arial" panose="020B0604020202020204" pitchFamily="34" charset="0"/>
                <a:cs typeface="Arial" panose="020B0604020202020204" pitchFamily="34" charset="0"/>
              </a:rPr>
              <a:t>10mins</a:t>
            </a:r>
          </a:p>
        </p:txBody>
      </p:sp>
    </p:spTree>
  </p:cSld>
  <p:clrMapOvr>
    <a:masterClrMapping/>
  </p:clrMapOvr>
  <p:transition spd="slow"/>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itle 1">
            <a:extLst>
              <a:ext uri="{FF2B5EF4-FFF2-40B4-BE49-F238E27FC236}">
                <a16:creationId xmlns:a16="http://schemas.microsoft.com/office/drawing/2014/main" id="{BC3BE30D-6127-DB86-73F1-8A4198F3B5B3}"/>
              </a:ext>
            </a:extLst>
          </p:cNvPr>
          <p:cNvSpPr>
            <a:spLocks noGrp="1"/>
          </p:cNvSpPr>
          <p:nvPr>
            <p:ph type="title"/>
          </p:nvPr>
        </p:nvSpPr>
        <p:spPr>
          <a:xfrm>
            <a:off x="3781425" y="230189"/>
            <a:ext cx="4629150" cy="600075"/>
          </a:xfrm>
        </p:spPr>
        <p:txBody>
          <a:bodyPr>
            <a:normAutofit fontScale="90000"/>
          </a:bodyPr>
          <a:lstStyle/>
          <a:p>
            <a:r>
              <a:rPr lang="en-GB" altLang="en-US" sz="4000" b="1">
                <a:latin typeface="Arial" panose="020B0604020202020204" pitchFamily="34" charset="0"/>
                <a:cs typeface="Arial" panose="020B0604020202020204" pitchFamily="34" charset="0"/>
              </a:rPr>
              <a:t>Common Errors</a:t>
            </a:r>
          </a:p>
        </p:txBody>
      </p:sp>
      <p:sp>
        <p:nvSpPr>
          <p:cNvPr id="144387" name="Content Placeholder 2">
            <a:extLst>
              <a:ext uri="{FF2B5EF4-FFF2-40B4-BE49-F238E27FC236}">
                <a16:creationId xmlns:a16="http://schemas.microsoft.com/office/drawing/2014/main" id="{BF111C3B-8003-ED0A-14C7-83B075E151E3}"/>
              </a:ext>
            </a:extLst>
          </p:cNvPr>
          <p:cNvSpPr>
            <a:spLocks noGrp="1"/>
          </p:cNvSpPr>
          <p:nvPr>
            <p:ph idx="1"/>
          </p:nvPr>
        </p:nvSpPr>
        <p:spPr>
          <a:xfrm>
            <a:off x="1998663" y="1196976"/>
            <a:ext cx="7340600" cy="3744913"/>
          </a:xfrm>
        </p:spPr>
        <p:txBody>
          <a:bodyPr/>
          <a:lstStyle/>
          <a:p>
            <a:pPr>
              <a:buFont typeface="Wingdings" panose="05000000000000000000" pitchFamily="2" charset="2"/>
              <a:buChar char="§"/>
            </a:pPr>
            <a:r>
              <a:rPr lang="en-US" altLang="en-US" sz="2400" dirty="0">
                <a:latin typeface="Arial" panose="020B0604020202020204" pitchFamily="34" charset="0"/>
                <a:cs typeface="Arial" panose="020B0604020202020204" pitchFamily="34" charset="0"/>
              </a:rPr>
              <a:t>Review isn’t logically </a:t>
            </a:r>
            <a:r>
              <a:rPr lang="en-US" altLang="en-US" sz="2400" dirty="0" err="1">
                <a:latin typeface="Arial" panose="020B0604020202020204" pitchFamily="34" charset="0"/>
                <a:cs typeface="Arial" panose="020B0604020202020204" pitchFamily="34" charset="0"/>
              </a:rPr>
              <a:t>organised</a:t>
            </a:r>
            <a:endParaRPr lang="en-US" altLang="en-US" sz="2400" dirty="0">
              <a:latin typeface="Arial" panose="020B0604020202020204" pitchFamily="34" charset="0"/>
              <a:cs typeface="Arial" panose="020B0604020202020204" pitchFamily="34" charset="0"/>
            </a:endParaRPr>
          </a:p>
          <a:p>
            <a:pPr>
              <a:buFont typeface="Wingdings" panose="05000000000000000000" pitchFamily="2" charset="2"/>
              <a:buChar char="§"/>
            </a:pPr>
            <a:r>
              <a:rPr lang="en-US" altLang="en-US" sz="2400" dirty="0">
                <a:latin typeface="Arial" panose="020B0604020202020204" pitchFamily="34" charset="0"/>
                <a:cs typeface="Arial" panose="020B0604020202020204" pitchFamily="34" charset="0"/>
              </a:rPr>
              <a:t>Review doesn’t relate literature to the study</a:t>
            </a:r>
          </a:p>
          <a:p>
            <a:pPr>
              <a:buFont typeface="Wingdings" panose="05000000000000000000" pitchFamily="2" charset="2"/>
              <a:buChar char="§"/>
            </a:pPr>
            <a:r>
              <a:rPr lang="en-US" altLang="en-US" sz="2400" dirty="0">
                <a:latin typeface="Arial" panose="020B0604020202020204" pitchFamily="34" charset="0"/>
                <a:cs typeface="Arial" panose="020B0604020202020204" pitchFamily="34" charset="0"/>
              </a:rPr>
              <a:t>Too few references or outdated references cited</a:t>
            </a:r>
          </a:p>
          <a:p>
            <a:pPr>
              <a:buFont typeface="Wingdings" panose="05000000000000000000" pitchFamily="2" charset="2"/>
              <a:buChar char="§"/>
            </a:pPr>
            <a:r>
              <a:rPr lang="en-US" altLang="en-US" sz="2400" dirty="0">
                <a:latin typeface="Arial" panose="020B0604020202020204" pitchFamily="34" charset="0"/>
                <a:cs typeface="Arial" panose="020B0604020202020204" pitchFamily="34" charset="0"/>
              </a:rPr>
              <a:t>Review reads like a series of disjointed summaries</a:t>
            </a:r>
          </a:p>
          <a:p>
            <a:pPr>
              <a:buFont typeface="Wingdings" panose="05000000000000000000" pitchFamily="2" charset="2"/>
              <a:buChar char="§"/>
            </a:pPr>
            <a:r>
              <a:rPr lang="en-US" altLang="en-US" sz="2400" dirty="0">
                <a:latin typeface="Arial" panose="020B0604020202020204" pitchFamily="34" charset="0"/>
                <a:cs typeface="Arial" panose="020B0604020202020204" pitchFamily="34" charset="0"/>
              </a:rPr>
              <a:t>Review doesn’t argue a point</a:t>
            </a:r>
          </a:p>
          <a:p>
            <a:pPr>
              <a:buFont typeface="Wingdings" panose="05000000000000000000" pitchFamily="2" charset="2"/>
              <a:buChar char="§"/>
            </a:pPr>
            <a:r>
              <a:rPr lang="en-US" altLang="en-US" sz="2400" dirty="0">
                <a:latin typeface="Arial" panose="020B0604020202020204" pitchFamily="34" charset="0"/>
                <a:cs typeface="Arial" panose="020B0604020202020204" pitchFamily="34" charset="0"/>
              </a:rPr>
              <a:t>No real evidence of critical consideration</a:t>
            </a:r>
          </a:p>
          <a:p>
            <a:endParaRPr lang="en-US" altLang="en-US" sz="1800" dirty="0">
              <a:latin typeface="Calibri" panose="020F0502020204030204" pitchFamily="34" charset="0"/>
              <a:cs typeface="Calibri" panose="020F0502020204030204" pitchFamily="34" charset="0"/>
            </a:endParaRPr>
          </a:p>
        </p:txBody>
      </p:sp>
      <p:pic>
        <p:nvPicPr>
          <p:cNvPr id="144388" name="Picture 2" descr="http://parrysongs.co.uk/go/wp-content/uploads/2009/09/homer-simpson-doh.jpg">
            <a:extLst>
              <a:ext uri="{FF2B5EF4-FFF2-40B4-BE49-F238E27FC236}">
                <a16:creationId xmlns:a16="http://schemas.microsoft.com/office/drawing/2014/main" id="{81ADFB27-04C3-15B2-80D6-38A419C27E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2825" y="3429000"/>
            <a:ext cx="1411288" cy="199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1">
            <a:extLst>
              <a:ext uri="{FF2B5EF4-FFF2-40B4-BE49-F238E27FC236}">
                <a16:creationId xmlns:a16="http://schemas.microsoft.com/office/drawing/2014/main" id="{F97DAFD9-E419-DEA9-5186-ADFF8A080917}"/>
              </a:ext>
            </a:extLst>
          </p:cNvPr>
          <p:cNvSpPr>
            <a:spLocks noGrp="1"/>
          </p:cNvSpPr>
          <p:nvPr>
            <p:ph type="title"/>
          </p:nvPr>
        </p:nvSpPr>
        <p:spPr>
          <a:xfrm>
            <a:off x="1992314" y="333376"/>
            <a:ext cx="7900987" cy="773113"/>
          </a:xfrm>
        </p:spPr>
        <p:txBody>
          <a:bodyPr>
            <a:noAutofit/>
          </a:bodyPr>
          <a:lstStyle/>
          <a:p>
            <a:r>
              <a:rPr lang="en-GB" altLang="en-GB" sz="3200" b="1" dirty="0">
                <a:latin typeface="Arial" panose="020B0604020202020204" pitchFamily="34" charset="0"/>
                <a:cs typeface="Arial" panose="020B0604020202020204" pitchFamily="34" charset="0"/>
              </a:rPr>
              <a:t>Summary of how to organise/structure </a:t>
            </a:r>
            <a:br>
              <a:rPr lang="en-GB" altLang="en-GB" sz="3200" b="1" dirty="0">
                <a:latin typeface="Arial" panose="020B0604020202020204" pitchFamily="34" charset="0"/>
                <a:cs typeface="Arial" panose="020B0604020202020204" pitchFamily="34" charset="0"/>
              </a:rPr>
            </a:br>
            <a:r>
              <a:rPr lang="en-GB" altLang="en-GB" sz="3200" b="1" dirty="0">
                <a:latin typeface="Arial" panose="020B0604020202020204" pitchFamily="34" charset="0"/>
                <a:cs typeface="Arial" panose="020B0604020202020204" pitchFamily="34" charset="0"/>
              </a:rPr>
              <a:t>Literature reviews</a:t>
            </a:r>
          </a:p>
        </p:txBody>
      </p:sp>
      <p:graphicFrame>
        <p:nvGraphicFramePr>
          <p:cNvPr id="4" name="Table 4">
            <a:extLst>
              <a:ext uri="{FF2B5EF4-FFF2-40B4-BE49-F238E27FC236}">
                <a16:creationId xmlns:a16="http://schemas.microsoft.com/office/drawing/2014/main" id="{616C104D-401F-4134-602E-5BEA9F30846D}"/>
              </a:ext>
            </a:extLst>
          </p:cNvPr>
          <p:cNvGraphicFramePr>
            <a:graphicFrameLocks noGrp="1"/>
          </p:cNvGraphicFramePr>
          <p:nvPr/>
        </p:nvGraphicFramePr>
        <p:xfrm>
          <a:off x="1992314" y="1268414"/>
          <a:ext cx="8135937" cy="4751213"/>
        </p:xfrm>
        <a:graphic>
          <a:graphicData uri="http://schemas.openxmlformats.org/drawingml/2006/table">
            <a:tbl>
              <a:tblPr firstRow="1" bandRow="1">
                <a:tableStyleId>{5C22544A-7EE6-4342-B048-85BDC9FD1C3A}</a:tableStyleId>
              </a:tblPr>
              <a:tblGrid>
                <a:gridCol w="2319831">
                  <a:extLst>
                    <a:ext uri="{9D8B030D-6E8A-4147-A177-3AD203B41FA5}">
                      <a16:colId xmlns:a16="http://schemas.microsoft.com/office/drawing/2014/main" val="20000"/>
                    </a:ext>
                  </a:extLst>
                </a:gridCol>
                <a:gridCol w="5816106">
                  <a:extLst>
                    <a:ext uri="{9D8B030D-6E8A-4147-A177-3AD203B41FA5}">
                      <a16:colId xmlns:a16="http://schemas.microsoft.com/office/drawing/2014/main" val="20001"/>
                    </a:ext>
                  </a:extLst>
                </a:gridCol>
              </a:tblGrid>
              <a:tr h="790016">
                <a:tc>
                  <a:txBody>
                    <a:bodyPr/>
                    <a:lstStyle/>
                    <a:p>
                      <a:r>
                        <a:rPr lang="en-GB" sz="2000" dirty="0">
                          <a:latin typeface="Arial" panose="020B0604020202020204" pitchFamily="34" charset="0"/>
                          <a:cs typeface="Arial" panose="020B0604020202020204" pitchFamily="34" charset="0"/>
                        </a:rPr>
                        <a:t>Types</a:t>
                      </a:r>
                    </a:p>
                  </a:txBody>
                  <a:tcPr marL="68565" marR="68565" marT="34284" marB="34284">
                    <a:solidFill>
                      <a:srgbClr val="1CA1A4"/>
                    </a:solidFill>
                  </a:tcPr>
                </a:tc>
                <a:tc>
                  <a:txBody>
                    <a:bodyPr/>
                    <a:lstStyle/>
                    <a:p>
                      <a:r>
                        <a:rPr lang="en-GB" sz="2000" dirty="0">
                          <a:latin typeface="Arial" panose="020B0604020202020204" pitchFamily="34" charset="0"/>
                          <a:cs typeface="Arial" panose="020B0604020202020204" pitchFamily="34" charset="0"/>
                        </a:rPr>
                        <a:t>Description</a:t>
                      </a:r>
                    </a:p>
                  </a:txBody>
                  <a:tcPr marL="68565" marR="68565" marT="34284" marB="34284">
                    <a:solidFill>
                      <a:srgbClr val="1CA1A4"/>
                    </a:solidFill>
                  </a:tcPr>
                </a:tc>
                <a:extLst>
                  <a:ext uri="{0D108BD9-81ED-4DB2-BD59-A6C34878D82A}">
                    <a16:rowId xmlns:a16="http://schemas.microsoft.com/office/drawing/2014/main" val="10000"/>
                  </a:ext>
                </a:extLst>
              </a:tr>
              <a:tr h="707493">
                <a:tc>
                  <a:txBody>
                    <a:bodyPr/>
                    <a:lstStyle/>
                    <a:p>
                      <a:r>
                        <a:rPr lang="en-GB" sz="2000" dirty="0">
                          <a:solidFill>
                            <a:schemeClr val="bg1"/>
                          </a:solidFill>
                          <a:latin typeface="Arial" panose="020B0604020202020204" pitchFamily="34" charset="0"/>
                          <a:cs typeface="Arial" panose="020B0604020202020204" pitchFamily="34" charset="0"/>
                        </a:rPr>
                        <a:t>Thematic</a:t>
                      </a:r>
                    </a:p>
                    <a:p>
                      <a:r>
                        <a:rPr lang="en-GB" sz="2000" dirty="0">
                          <a:solidFill>
                            <a:schemeClr val="bg1"/>
                          </a:solidFill>
                          <a:latin typeface="Arial" panose="020B0604020202020204" pitchFamily="34" charset="0"/>
                          <a:cs typeface="Arial" panose="020B0604020202020204" pitchFamily="34" charset="0"/>
                        </a:rPr>
                        <a:t>Literature review</a:t>
                      </a:r>
                    </a:p>
                  </a:txBody>
                  <a:tcPr marL="68565" marR="68565" marT="34284" marB="34284">
                    <a:solidFill>
                      <a:srgbClr val="1CA1A4"/>
                    </a:solidFill>
                  </a:tcPr>
                </a:tc>
                <a:tc>
                  <a:txBody>
                    <a:bodyPr/>
                    <a:lstStyle/>
                    <a:p>
                      <a:r>
                        <a:rPr lang="en-GB" sz="2000" dirty="0">
                          <a:solidFill>
                            <a:schemeClr val="bg1"/>
                          </a:solidFill>
                          <a:latin typeface="Arial" panose="020B0604020202020204" pitchFamily="34" charset="0"/>
                          <a:cs typeface="Arial" panose="020B0604020202020204" pitchFamily="34" charset="0"/>
                        </a:rPr>
                        <a:t>Reviews organised based on themes or theoretical concepts that are relevant to the topic being studied  </a:t>
                      </a:r>
                    </a:p>
                  </a:txBody>
                  <a:tcPr marL="68565" marR="68565" marT="34284" marB="34284">
                    <a:solidFill>
                      <a:srgbClr val="1CA1A4"/>
                    </a:solidFill>
                  </a:tcPr>
                </a:tc>
                <a:extLst>
                  <a:ext uri="{0D108BD9-81ED-4DB2-BD59-A6C34878D82A}">
                    <a16:rowId xmlns:a16="http://schemas.microsoft.com/office/drawing/2014/main" val="10001"/>
                  </a:ext>
                </a:extLst>
              </a:tr>
              <a:tr h="1156658">
                <a:tc>
                  <a:txBody>
                    <a:bodyPr/>
                    <a:lstStyle/>
                    <a:p>
                      <a:r>
                        <a:rPr lang="en-GB" sz="2000" dirty="0">
                          <a:solidFill>
                            <a:schemeClr val="bg1"/>
                          </a:solidFill>
                          <a:latin typeface="Arial" panose="020B0604020202020204" pitchFamily="34" charset="0"/>
                          <a:cs typeface="Arial" panose="020B0604020202020204" pitchFamily="34" charset="0"/>
                        </a:rPr>
                        <a:t>Chronological </a:t>
                      </a:r>
                    </a:p>
                    <a:p>
                      <a:r>
                        <a:rPr lang="en-GB" sz="2000" dirty="0">
                          <a:solidFill>
                            <a:schemeClr val="bg1"/>
                          </a:solidFill>
                          <a:latin typeface="Arial" panose="020B0604020202020204" pitchFamily="34" charset="0"/>
                          <a:cs typeface="Arial" panose="020B0604020202020204" pitchFamily="34" charset="0"/>
                        </a:rPr>
                        <a:t>Literature review</a:t>
                      </a:r>
                    </a:p>
                  </a:txBody>
                  <a:tcPr marL="68565" marR="68565" marT="34284" marB="34284">
                    <a:solidFill>
                      <a:srgbClr val="1CA1A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bg1"/>
                          </a:solidFill>
                          <a:latin typeface="Arial" panose="020B0604020202020204" pitchFamily="34" charset="0"/>
                          <a:cs typeface="Arial" panose="020B0604020202020204" pitchFamily="34" charset="0"/>
                        </a:rPr>
                        <a:t>Reviews based on progressive &amp; successive development of knowledge about a topic starting from the earliest to the latest</a:t>
                      </a:r>
                    </a:p>
                    <a:p>
                      <a:endParaRPr lang="en-GB" sz="2000" dirty="0">
                        <a:solidFill>
                          <a:schemeClr val="bg1"/>
                        </a:solidFill>
                        <a:latin typeface="Arial" panose="020B0604020202020204" pitchFamily="34" charset="0"/>
                        <a:cs typeface="Arial" panose="020B0604020202020204" pitchFamily="34" charset="0"/>
                      </a:endParaRPr>
                    </a:p>
                  </a:txBody>
                  <a:tcPr marL="68565" marR="68565" marT="34284" marB="34284">
                    <a:solidFill>
                      <a:srgbClr val="1CA1A4"/>
                    </a:solidFill>
                  </a:tcPr>
                </a:tc>
                <a:extLst>
                  <a:ext uri="{0D108BD9-81ED-4DB2-BD59-A6C34878D82A}">
                    <a16:rowId xmlns:a16="http://schemas.microsoft.com/office/drawing/2014/main" val="10002"/>
                  </a:ext>
                </a:extLst>
              </a:tr>
              <a:tr h="886489">
                <a:tc>
                  <a:txBody>
                    <a:bodyPr/>
                    <a:lstStyle/>
                    <a:p>
                      <a:r>
                        <a:rPr lang="en-GB" sz="2000" dirty="0">
                          <a:solidFill>
                            <a:schemeClr val="bg1"/>
                          </a:solidFill>
                          <a:latin typeface="Arial" panose="020B0604020202020204" pitchFamily="34" charset="0"/>
                          <a:cs typeface="Arial" panose="020B0604020202020204" pitchFamily="34" charset="0"/>
                        </a:rPr>
                        <a:t>Systematic </a:t>
                      </a:r>
                    </a:p>
                    <a:p>
                      <a:r>
                        <a:rPr lang="en-GB" sz="2000" dirty="0">
                          <a:solidFill>
                            <a:schemeClr val="bg1"/>
                          </a:solidFill>
                          <a:latin typeface="Arial" panose="020B0604020202020204" pitchFamily="34" charset="0"/>
                          <a:cs typeface="Arial" panose="020B0604020202020204" pitchFamily="34" charset="0"/>
                        </a:rPr>
                        <a:t>Literature review</a:t>
                      </a:r>
                    </a:p>
                  </a:txBody>
                  <a:tcPr marL="68565" marR="68565" marT="34284" marB="34284">
                    <a:solidFill>
                      <a:srgbClr val="1CA1A4"/>
                    </a:solidFill>
                  </a:tcPr>
                </a:tc>
                <a:tc>
                  <a:txBody>
                    <a:bodyPr/>
                    <a:lstStyle/>
                    <a:p>
                      <a:r>
                        <a:rPr lang="en-GB" sz="2000" dirty="0">
                          <a:solidFill>
                            <a:schemeClr val="bg1"/>
                          </a:solidFill>
                          <a:latin typeface="Arial" panose="020B0604020202020204" pitchFamily="34" charset="0"/>
                          <a:cs typeface="Arial" panose="020B0604020202020204" pitchFamily="34" charset="0"/>
                        </a:rPr>
                        <a:t>It is based on systematic method of collecting secondary data, then critically identify their findings to make new conclusions</a:t>
                      </a:r>
                    </a:p>
                  </a:txBody>
                  <a:tcPr marL="68565" marR="68565" marT="34284" marB="34284">
                    <a:solidFill>
                      <a:srgbClr val="1CA1A4"/>
                    </a:solidFill>
                  </a:tcPr>
                </a:tc>
                <a:extLst>
                  <a:ext uri="{0D108BD9-81ED-4DB2-BD59-A6C34878D82A}">
                    <a16:rowId xmlns:a16="http://schemas.microsoft.com/office/drawing/2014/main" val="10003"/>
                  </a:ext>
                </a:extLst>
              </a:tr>
              <a:tr h="707493">
                <a:tc>
                  <a:txBody>
                    <a:bodyPr/>
                    <a:lstStyle/>
                    <a:p>
                      <a:r>
                        <a:rPr lang="en-GB" sz="2000" dirty="0">
                          <a:solidFill>
                            <a:schemeClr val="bg1"/>
                          </a:solidFill>
                          <a:latin typeface="Arial" panose="020B0604020202020204" pitchFamily="34" charset="0"/>
                          <a:cs typeface="Arial" panose="020B0604020202020204" pitchFamily="34" charset="0"/>
                        </a:rPr>
                        <a:t>Methodological </a:t>
                      </a:r>
                    </a:p>
                    <a:p>
                      <a:r>
                        <a:rPr lang="en-GB" sz="2000" dirty="0">
                          <a:solidFill>
                            <a:schemeClr val="bg1"/>
                          </a:solidFill>
                          <a:latin typeface="Arial" panose="020B0604020202020204" pitchFamily="34" charset="0"/>
                          <a:cs typeface="Arial" panose="020B0604020202020204" pitchFamily="34" charset="0"/>
                        </a:rPr>
                        <a:t>Literature review</a:t>
                      </a:r>
                    </a:p>
                  </a:txBody>
                  <a:tcPr marL="68565" marR="68565" marT="34284" marB="34284">
                    <a:solidFill>
                      <a:srgbClr val="1CA1A4"/>
                    </a:solidFill>
                  </a:tcPr>
                </a:tc>
                <a:tc>
                  <a:txBody>
                    <a:bodyPr/>
                    <a:lstStyle/>
                    <a:p>
                      <a:r>
                        <a:rPr lang="en-GB" sz="2000" dirty="0">
                          <a:solidFill>
                            <a:schemeClr val="bg1"/>
                          </a:solidFill>
                          <a:latin typeface="Arial" panose="020B0604020202020204" pitchFamily="34" charset="0"/>
                          <a:cs typeface="Arial" panose="020B0604020202020204" pitchFamily="34" charset="0"/>
                        </a:rPr>
                        <a:t>Reviews based on the methods of research</a:t>
                      </a:r>
                    </a:p>
                  </a:txBody>
                  <a:tcPr marL="68565" marR="68565" marT="34284" marB="34284">
                    <a:solidFill>
                      <a:srgbClr val="1CA1A4"/>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itle 1">
            <a:extLst>
              <a:ext uri="{FF2B5EF4-FFF2-40B4-BE49-F238E27FC236}">
                <a16:creationId xmlns:a16="http://schemas.microsoft.com/office/drawing/2014/main" id="{47956286-87D3-0099-05FC-0BE9E2733531}"/>
              </a:ext>
            </a:extLst>
          </p:cNvPr>
          <p:cNvSpPr>
            <a:spLocks noGrp="1"/>
          </p:cNvSpPr>
          <p:nvPr>
            <p:ph type="title"/>
          </p:nvPr>
        </p:nvSpPr>
        <p:spPr>
          <a:xfrm>
            <a:off x="1774826" y="279401"/>
            <a:ext cx="8380413" cy="460375"/>
          </a:xfrm>
        </p:spPr>
        <p:txBody>
          <a:bodyPr>
            <a:normAutofit fontScale="90000"/>
          </a:bodyPr>
          <a:lstStyle/>
          <a:p>
            <a:r>
              <a:rPr lang="en-GB" altLang="en-GB" sz="3600" b="1" dirty="0">
                <a:latin typeface="Arial" panose="020B0604020202020204" pitchFamily="34" charset="0"/>
                <a:cs typeface="Arial" panose="020B0604020202020204" pitchFamily="34" charset="0"/>
              </a:rPr>
              <a:t>Structuring your literature review</a:t>
            </a:r>
            <a:endParaRPr lang="en-GB" altLang="en-GB" sz="3600" b="1" dirty="0"/>
          </a:p>
        </p:txBody>
      </p:sp>
      <p:sp>
        <p:nvSpPr>
          <p:cNvPr id="3" name="Content Placeholder 2">
            <a:extLst>
              <a:ext uri="{FF2B5EF4-FFF2-40B4-BE49-F238E27FC236}">
                <a16:creationId xmlns:a16="http://schemas.microsoft.com/office/drawing/2014/main" id="{75070D3F-0A8B-7A08-3C05-51B687B03C90}"/>
              </a:ext>
            </a:extLst>
          </p:cNvPr>
          <p:cNvSpPr>
            <a:spLocks noGrp="1"/>
          </p:cNvSpPr>
          <p:nvPr>
            <p:ph idx="1"/>
          </p:nvPr>
        </p:nvSpPr>
        <p:spPr>
          <a:xfrm>
            <a:off x="2243138" y="1287463"/>
            <a:ext cx="4171950" cy="463550"/>
          </a:xfrm>
        </p:spPr>
        <p:txBody>
          <a:bodyPr>
            <a:normAutofit lnSpcReduction="10000"/>
          </a:bodyPr>
          <a:lstStyle/>
          <a:p>
            <a:pPr>
              <a:buFont typeface="Wingdings" panose="05000000000000000000" pitchFamily="2" charset="2"/>
              <a:buChar char="§"/>
              <a:defRPr/>
            </a:pPr>
            <a:r>
              <a:rPr lang="en-GB" dirty="0">
                <a:latin typeface="Arial" panose="020B0604020202020204" pitchFamily="34" charset="0"/>
                <a:cs typeface="Arial" panose="020B0604020202020204" pitchFamily="34" charset="0"/>
              </a:rPr>
              <a:t>The funnel approach </a:t>
            </a:r>
          </a:p>
          <a:p>
            <a:pPr marL="0" indent="0">
              <a:buClr>
                <a:srgbClr val="C00000"/>
              </a:buClr>
              <a:buNone/>
              <a:defRPr/>
            </a:pPr>
            <a:endParaRPr lang="en-GB" dirty="0"/>
          </a:p>
        </p:txBody>
      </p:sp>
      <p:sp>
        <p:nvSpPr>
          <p:cNvPr id="139268" name="TextBox 4">
            <a:extLst>
              <a:ext uri="{FF2B5EF4-FFF2-40B4-BE49-F238E27FC236}">
                <a16:creationId xmlns:a16="http://schemas.microsoft.com/office/drawing/2014/main" id="{7A51DE0D-5931-9F36-1D9A-CDFC2C6CCC26}"/>
              </a:ext>
            </a:extLst>
          </p:cNvPr>
          <p:cNvSpPr txBox="1">
            <a:spLocks noChangeArrowheads="1"/>
          </p:cNvSpPr>
          <p:nvPr/>
        </p:nvSpPr>
        <p:spPr bwMode="auto">
          <a:xfrm>
            <a:off x="3067051" y="2517776"/>
            <a:ext cx="17827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200">
                <a:latin typeface="Arial" panose="020B0604020202020204" pitchFamily="34" charset="0"/>
              </a:rPr>
              <a:t>Distantly related to your work</a:t>
            </a:r>
          </a:p>
        </p:txBody>
      </p:sp>
      <p:pic>
        <p:nvPicPr>
          <p:cNvPr id="139269" name="Picture 5">
            <a:extLst>
              <a:ext uri="{FF2B5EF4-FFF2-40B4-BE49-F238E27FC236}">
                <a16:creationId xmlns:a16="http://schemas.microsoft.com/office/drawing/2014/main" id="{C419596D-446A-F3A1-80C0-2411D325AB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10151" y="2306638"/>
            <a:ext cx="2328863"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270" name="TextBox 6">
            <a:extLst>
              <a:ext uri="{FF2B5EF4-FFF2-40B4-BE49-F238E27FC236}">
                <a16:creationId xmlns:a16="http://schemas.microsoft.com/office/drawing/2014/main" id="{DD3B94AD-4A4D-D773-2F2D-9979F4D460B0}"/>
              </a:ext>
            </a:extLst>
          </p:cNvPr>
          <p:cNvSpPr txBox="1">
            <a:spLocks noChangeArrowheads="1"/>
          </p:cNvSpPr>
          <p:nvPr/>
        </p:nvSpPr>
        <p:spPr bwMode="auto">
          <a:xfrm>
            <a:off x="7545388" y="2355850"/>
            <a:ext cx="17827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r">
              <a:spcBef>
                <a:spcPct val="0"/>
              </a:spcBef>
              <a:buFontTx/>
              <a:buNone/>
            </a:pPr>
            <a:r>
              <a:rPr lang="en-GB" altLang="en-US" sz="1200">
                <a:latin typeface="Arial" panose="020B0604020202020204" pitchFamily="34" charset="0"/>
              </a:rPr>
              <a:t>Background, more to do with your topic area than your research question</a:t>
            </a:r>
          </a:p>
        </p:txBody>
      </p:sp>
      <p:sp>
        <p:nvSpPr>
          <p:cNvPr id="139271" name="TextBox 7">
            <a:extLst>
              <a:ext uri="{FF2B5EF4-FFF2-40B4-BE49-F238E27FC236}">
                <a16:creationId xmlns:a16="http://schemas.microsoft.com/office/drawing/2014/main" id="{6BCBCA0B-66C3-EFF1-B5C4-22A64DA461C5}"/>
              </a:ext>
            </a:extLst>
          </p:cNvPr>
          <p:cNvSpPr txBox="1">
            <a:spLocks noChangeArrowheads="1"/>
          </p:cNvSpPr>
          <p:nvPr/>
        </p:nvSpPr>
        <p:spPr bwMode="auto">
          <a:xfrm>
            <a:off x="3022601" y="3113088"/>
            <a:ext cx="17811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200">
                <a:latin typeface="Arial" panose="020B0604020202020204" pitchFamily="34" charset="0"/>
              </a:rPr>
              <a:t>Closer to what you are doing but not matching directly</a:t>
            </a:r>
          </a:p>
        </p:txBody>
      </p:sp>
      <p:sp>
        <p:nvSpPr>
          <p:cNvPr id="139272" name="TextBox 8">
            <a:extLst>
              <a:ext uri="{FF2B5EF4-FFF2-40B4-BE49-F238E27FC236}">
                <a16:creationId xmlns:a16="http://schemas.microsoft.com/office/drawing/2014/main" id="{B82D82E3-00B5-4764-7AC8-93FD9EF1CCF1}"/>
              </a:ext>
            </a:extLst>
          </p:cNvPr>
          <p:cNvSpPr txBox="1">
            <a:spLocks noChangeArrowheads="1"/>
          </p:cNvSpPr>
          <p:nvPr/>
        </p:nvSpPr>
        <p:spPr bwMode="auto">
          <a:xfrm>
            <a:off x="7505701" y="3221038"/>
            <a:ext cx="17764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r">
              <a:spcBef>
                <a:spcPct val="0"/>
              </a:spcBef>
              <a:buFontTx/>
              <a:buNone/>
            </a:pPr>
            <a:r>
              <a:rPr lang="en-GB" altLang="en-US" sz="1200">
                <a:latin typeface="Arial" panose="020B0604020202020204" pitchFamily="34" charset="0"/>
              </a:rPr>
              <a:t>Narrow categories; you may find you are dealing with sources in more detail</a:t>
            </a:r>
          </a:p>
        </p:txBody>
      </p:sp>
      <p:sp>
        <p:nvSpPr>
          <p:cNvPr id="139273" name="TextBox 9">
            <a:extLst>
              <a:ext uri="{FF2B5EF4-FFF2-40B4-BE49-F238E27FC236}">
                <a16:creationId xmlns:a16="http://schemas.microsoft.com/office/drawing/2014/main" id="{5039F0DA-7A5C-7800-7142-FE3D4791A970}"/>
              </a:ext>
            </a:extLst>
          </p:cNvPr>
          <p:cNvSpPr txBox="1">
            <a:spLocks noChangeArrowheads="1"/>
          </p:cNvSpPr>
          <p:nvPr/>
        </p:nvSpPr>
        <p:spPr bwMode="auto">
          <a:xfrm>
            <a:off x="3049588" y="3814763"/>
            <a:ext cx="17827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200">
                <a:latin typeface="Arial" panose="020B0604020202020204" pitchFamily="34" charset="0"/>
              </a:rPr>
              <a:t>Research that is particularly pertinent to your work</a:t>
            </a:r>
          </a:p>
        </p:txBody>
      </p:sp>
      <p:sp>
        <p:nvSpPr>
          <p:cNvPr id="139274" name="TextBox 10">
            <a:extLst>
              <a:ext uri="{FF2B5EF4-FFF2-40B4-BE49-F238E27FC236}">
                <a16:creationId xmlns:a16="http://schemas.microsoft.com/office/drawing/2014/main" id="{2CF8001D-581A-8FED-681D-A9C11617104E}"/>
              </a:ext>
            </a:extLst>
          </p:cNvPr>
          <p:cNvSpPr txBox="1">
            <a:spLocks noChangeArrowheads="1"/>
          </p:cNvSpPr>
          <p:nvPr/>
        </p:nvSpPr>
        <p:spPr bwMode="auto">
          <a:xfrm>
            <a:off x="7497763" y="4084638"/>
            <a:ext cx="17827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r">
              <a:spcBef>
                <a:spcPct val="0"/>
              </a:spcBef>
              <a:buFontTx/>
              <a:buNone/>
            </a:pPr>
            <a:r>
              <a:rPr lang="en-GB" altLang="en-US" sz="1200">
                <a:latin typeface="Arial" panose="020B0604020202020204" pitchFamily="34" charset="0"/>
              </a:rPr>
              <a:t>Categories close to your research; you may find you are looking at a few key papers in detail</a:t>
            </a:r>
          </a:p>
        </p:txBody>
      </p:sp>
      <p:sp>
        <p:nvSpPr>
          <p:cNvPr id="139275" name="Rectangle 11">
            <a:extLst>
              <a:ext uri="{FF2B5EF4-FFF2-40B4-BE49-F238E27FC236}">
                <a16:creationId xmlns:a16="http://schemas.microsoft.com/office/drawing/2014/main" id="{AF1EC2A9-A653-F535-F431-7940B9E8959B}"/>
              </a:ext>
            </a:extLst>
          </p:cNvPr>
          <p:cNvSpPr>
            <a:spLocks noChangeArrowheads="1"/>
          </p:cNvSpPr>
          <p:nvPr/>
        </p:nvSpPr>
        <p:spPr bwMode="auto">
          <a:xfrm>
            <a:off x="4803776" y="4814889"/>
            <a:ext cx="2587625" cy="288925"/>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buFontTx/>
              <a:buNone/>
            </a:pPr>
            <a:r>
              <a:rPr lang="en-GB" altLang="en-US" sz="1200">
                <a:latin typeface="Arial" panose="020B0604020202020204" pitchFamily="34" charset="0"/>
              </a:rPr>
              <a:t>Your study/current research issues</a:t>
            </a:r>
          </a:p>
        </p:txBody>
      </p:sp>
      <p:cxnSp>
        <p:nvCxnSpPr>
          <p:cNvPr id="139276" name="Straight Arrow Connector 12">
            <a:extLst>
              <a:ext uri="{FF2B5EF4-FFF2-40B4-BE49-F238E27FC236}">
                <a16:creationId xmlns:a16="http://schemas.microsoft.com/office/drawing/2014/main" id="{BC124E99-0959-74C0-A51D-8784BB33F8BE}"/>
              </a:ext>
            </a:extLst>
          </p:cNvPr>
          <p:cNvCxnSpPr>
            <a:cxnSpLocks noChangeShapeType="1"/>
          </p:cNvCxnSpPr>
          <p:nvPr/>
        </p:nvCxnSpPr>
        <p:spPr bwMode="auto">
          <a:xfrm flipV="1">
            <a:off x="3641726" y="2787651"/>
            <a:ext cx="1374775" cy="9525"/>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39277" name="Straight Arrow Connector 13">
            <a:extLst>
              <a:ext uri="{FF2B5EF4-FFF2-40B4-BE49-F238E27FC236}">
                <a16:creationId xmlns:a16="http://schemas.microsoft.com/office/drawing/2014/main" id="{6A883F01-0DEB-6C87-30AF-3DCEC611958E}"/>
              </a:ext>
            </a:extLst>
          </p:cNvPr>
          <p:cNvCxnSpPr>
            <a:cxnSpLocks noChangeShapeType="1"/>
          </p:cNvCxnSpPr>
          <p:nvPr/>
        </p:nvCxnSpPr>
        <p:spPr bwMode="auto">
          <a:xfrm rot="10800000">
            <a:off x="7200901" y="2787650"/>
            <a:ext cx="593725" cy="1588"/>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39278" name="Straight Arrow Connector 14">
            <a:extLst>
              <a:ext uri="{FF2B5EF4-FFF2-40B4-BE49-F238E27FC236}">
                <a16:creationId xmlns:a16="http://schemas.microsoft.com/office/drawing/2014/main" id="{3EA2A85A-DD99-4331-E84B-11A3C52602C7}"/>
              </a:ext>
            </a:extLst>
          </p:cNvPr>
          <p:cNvCxnSpPr>
            <a:cxnSpLocks noChangeShapeType="1"/>
          </p:cNvCxnSpPr>
          <p:nvPr/>
        </p:nvCxnSpPr>
        <p:spPr bwMode="auto">
          <a:xfrm flipV="1">
            <a:off x="3732214" y="3598864"/>
            <a:ext cx="1608137" cy="15875"/>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39279" name="Straight Arrow Connector 15">
            <a:extLst>
              <a:ext uri="{FF2B5EF4-FFF2-40B4-BE49-F238E27FC236}">
                <a16:creationId xmlns:a16="http://schemas.microsoft.com/office/drawing/2014/main" id="{BDBF5386-2DFF-8A71-4D9F-466F4AD69091}"/>
              </a:ext>
            </a:extLst>
          </p:cNvPr>
          <p:cNvCxnSpPr>
            <a:cxnSpLocks noChangeShapeType="1"/>
          </p:cNvCxnSpPr>
          <p:nvPr/>
        </p:nvCxnSpPr>
        <p:spPr bwMode="auto">
          <a:xfrm rot="10800000">
            <a:off x="6940551" y="3544888"/>
            <a:ext cx="809625"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39280" name="Straight Arrow Connector 16">
            <a:extLst>
              <a:ext uri="{FF2B5EF4-FFF2-40B4-BE49-F238E27FC236}">
                <a16:creationId xmlns:a16="http://schemas.microsoft.com/office/drawing/2014/main" id="{4B2793CA-B40D-AA3F-5EFF-F735A43789F0}"/>
              </a:ext>
            </a:extLst>
          </p:cNvPr>
          <p:cNvCxnSpPr>
            <a:cxnSpLocks noChangeShapeType="1"/>
          </p:cNvCxnSpPr>
          <p:nvPr/>
        </p:nvCxnSpPr>
        <p:spPr bwMode="auto">
          <a:xfrm>
            <a:off x="4691063" y="4408489"/>
            <a:ext cx="919162" cy="158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39281" name="Straight Arrow Connector 17">
            <a:extLst>
              <a:ext uri="{FF2B5EF4-FFF2-40B4-BE49-F238E27FC236}">
                <a16:creationId xmlns:a16="http://schemas.microsoft.com/office/drawing/2014/main" id="{F629F93B-8976-D6DC-AA6B-6CB5599A5388}"/>
              </a:ext>
            </a:extLst>
          </p:cNvPr>
          <p:cNvCxnSpPr>
            <a:cxnSpLocks noChangeShapeType="1"/>
          </p:cNvCxnSpPr>
          <p:nvPr/>
        </p:nvCxnSpPr>
        <p:spPr bwMode="auto">
          <a:xfrm rot="10800000">
            <a:off x="6469063" y="4462464"/>
            <a:ext cx="1295400" cy="158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39282" name="TextBox 18">
            <a:extLst>
              <a:ext uri="{FF2B5EF4-FFF2-40B4-BE49-F238E27FC236}">
                <a16:creationId xmlns:a16="http://schemas.microsoft.com/office/drawing/2014/main" id="{F619F3F5-2EE2-BFFA-5B0A-BE8099FE1EDB}"/>
              </a:ext>
            </a:extLst>
          </p:cNvPr>
          <p:cNvSpPr txBox="1">
            <a:spLocks noChangeArrowheads="1"/>
          </p:cNvSpPr>
          <p:nvPr/>
        </p:nvSpPr>
        <p:spPr bwMode="auto">
          <a:xfrm>
            <a:off x="5151438" y="2312988"/>
            <a:ext cx="21510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1200">
                <a:solidFill>
                  <a:srgbClr val="000000"/>
                </a:solidFill>
                <a:latin typeface="Arial" panose="020B0604020202020204" pitchFamily="34" charset="0"/>
              </a:rPr>
              <a:t>Introduction (scope and structure)</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itle 1">
            <a:extLst>
              <a:ext uri="{FF2B5EF4-FFF2-40B4-BE49-F238E27FC236}">
                <a16:creationId xmlns:a16="http://schemas.microsoft.com/office/drawing/2014/main" id="{15753FCC-CB0F-21B8-F77D-2D1F1D92FC60}"/>
              </a:ext>
            </a:extLst>
          </p:cNvPr>
          <p:cNvSpPr>
            <a:spLocks noGrp="1"/>
          </p:cNvSpPr>
          <p:nvPr>
            <p:ph type="title"/>
          </p:nvPr>
        </p:nvSpPr>
        <p:spPr>
          <a:xfrm>
            <a:off x="1839914" y="333375"/>
            <a:ext cx="8531225" cy="527050"/>
          </a:xfrm>
        </p:spPr>
        <p:txBody>
          <a:bodyPr>
            <a:noAutofit/>
          </a:bodyPr>
          <a:lstStyle/>
          <a:p>
            <a:r>
              <a:rPr lang="en-GB" altLang="en-US" sz="3200" b="1" dirty="0">
                <a:latin typeface="Arial" panose="020B0604020202020204" pitchFamily="34" charset="0"/>
                <a:cs typeface="Arial" panose="020B0604020202020204" pitchFamily="34" charset="0"/>
              </a:rPr>
              <a:t>Critical writing of a literature review</a:t>
            </a:r>
          </a:p>
        </p:txBody>
      </p:sp>
      <p:sp>
        <p:nvSpPr>
          <p:cNvPr id="3" name="Content Placeholder 2">
            <a:extLst>
              <a:ext uri="{FF2B5EF4-FFF2-40B4-BE49-F238E27FC236}">
                <a16:creationId xmlns:a16="http://schemas.microsoft.com/office/drawing/2014/main" id="{FF376703-971E-D283-287C-1E0F1F2EC19D}"/>
              </a:ext>
            </a:extLst>
          </p:cNvPr>
          <p:cNvSpPr>
            <a:spLocks noGrp="1"/>
          </p:cNvSpPr>
          <p:nvPr>
            <p:ph idx="1"/>
          </p:nvPr>
        </p:nvSpPr>
        <p:spPr>
          <a:xfrm>
            <a:off x="3000376" y="5456238"/>
            <a:ext cx="6156325" cy="385762"/>
          </a:xfrm>
        </p:spPr>
        <p:txBody>
          <a:bodyPr>
            <a:normAutofit fontScale="25000" lnSpcReduction="20000"/>
          </a:bodyPr>
          <a:lstStyle/>
          <a:p>
            <a:pPr>
              <a:buClr>
                <a:srgbClr val="C00000"/>
              </a:buClr>
              <a:defRPr/>
            </a:pPr>
            <a:endParaRPr lang="en-US" dirty="0"/>
          </a:p>
          <a:p>
            <a:pPr>
              <a:buClr>
                <a:srgbClr val="C00000"/>
              </a:buClr>
              <a:defRPr/>
            </a:pPr>
            <a:endParaRPr lang="en-US" dirty="0"/>
          </a:p>
          <a:p>
            <a:pPr marL="0" indent="0">
              <a:buClr>
                <a:srgbClr val="C00000"/>
              </a:buClr>
              <a:buNone/>
              <a:defRPr/>
            </a:pPr>
            <a:endParaRPr lang="en-US" sz="4800" dirty="0">
              <a:latin typeface="Arial" panose="020B0604020202020204" pitchFamily="34" charset="0"/>
              <a:cs typeface="Arial" panose="020B0604020202020204" pitchFamily="34" charset="0"/>
            </a:endParaRPr>
          </a:p>
          <a:p>
            <a:pPr marL="0" indent="0">
              <a:buClr>
                <a:srgbClr val="C00000"/>
              </a:buClr>
              <a:buNone/>
              <a:defRPr/>
            </a:pPr>
            <a:r>
              <a:rPr lang="en-US" sz="4800" dirty="0">
                <a:latin typeface="Arial" panose="020B0604020202020204" pitchFamily="34" charset="0"/>
                <a:cs typeface="Arial" panose="020B0604020202020204" pitchFamily="34" charset="0"/>
              </a:rPr>
              <a:t>Adapted from Moon, cited in Cottrell 1999:23</a:t>
            </a:r>
          </a:p>
        </p:txBody>
      </p:sp>
      <p:graphicFrame>
        <p:nvGraphicFramePr>
          <p:cNvPr id="5" name="Table 5">
            <a:extLst>
              <a:ext uri="{FF2B5EF4-FFF2-40B4-BE49-F238E27FC236}">
                <a16:creationId xmlns:a16="http://schemas.microsoft.com/office/drawing/2014/main" id="{99120DB9-CD14-15BB-3C10-37D2F4622740}"/>
              </a:ext>
            </a:extLst>
          </p:cNvPr>
          <p:cNvGraphicFramePr>
            <a:graphicFrameLocks noGrp="1"/>
          </p:cNvGraphicFramePr>
          <p:nvPr/>
        </p:nvGraphicFramePr>
        <p:xfrm>
          <a:off x="2351088" y="1125539"/>
          <a:ext cx="7705726" cy="4330701"/>
        </p:xfrm>
        <a:graphic>
          <a:graphicData uri="http://schemas.openxmlformats.org/drawingml/2006/table">
            <a:tbl>
              <a:tblPr firstRow="1" bandRow="1">
                <a:tableStyleId>{5C22544A-7EE6-4342-B048-85BDC9FD1C3A}</a:tableStyleId>
              </a:tblPr>
              <a:tblGrid>
                <a:gridCol w="3852863">
                  <a:extLst>
                    <a:ext uri="{9D8B030D-6E8A-4147-A177-3AD203B41FA5}">
                      <a16:colId xmlns:a16="http://schemas.microsoft.com/office/drawing/2014/main" val="20000"/>
                    </a:ext>
                  </a:extLst>
                </a:gridCol>
                <a:gridCol w="3852863">
                  <a:extLst>
                    <a:ext uri="{9D8B030D-6E8A-4147-A177-3AD203B41FA5}">
                      <a16:colId xmlns:a16="http://schemas.microsoft.com/office/drawing/2014/main" val="20001"/>
                    </a:ext>
                  </a:extLst>
                </a:gridCol>
              </a:tblGrid>
              <a:tr h="423397">
                <a:tc>
                  <a:txBody>
                    <a:bodyPr/>
                    <a:lstStyle/>
                    <a:p>
                      <a:r>
                        <a:rPr lang="en-GB" sz="1600" dirty="0">
                          <a:latin typeface="Arial" panose="020B0604020202020204" pitchFamily="34" charset="0"/>
                          <a:cs typeface="Arial" panose="020B0604020202020204" pitchFamily="34" charset="0"/>
                        </a:rPr>
                        <a:t>Descriptive writing </a:t>
                      </a:r>
                    </a:p>
                  </a:txBody>
                  <a:tcPr marL="68588" marR="68588" marT="34282" marB="34282"/>
                </a:tc>
                <a:tc>
                  <a:txBody>
                    <a:bodyPr/>
                    <a:lstStyle/>
                    <a:p>
                      <a:r>
                        <a:rPr lang="en-GB" sz="1600" dirty="0">
                          <a:latin typeface="Arial" panose="020B0604020202020204" pitchFamily="34" charset="0"/>
                          <a:cs typeface="Arial" panose="020B0604020202020204" pitchFamily="34" charset="0"/>
                        </a:rPr>
                        <a:t>Critical /Analytical writing</a:t>
                      </a:r>
                    </a:p>
                  </a:txBody>
                  <a:tcPr marL="68588" marR="68588" marT="34282" marB="34282"/>
                </a:tc>
                <a:extLst>
                  <a:ext uri="{0D108BD9-81ED-4DB2-BD59-A6C34878D82A}">
                    <a16:rowId xmlns:a16="http://schemas.microsoft.com/office/drawing/2014/main" val="10000"/>
                  </a:ext>
                </a:extLst>
              </a:tr>
              <a:tr h="423397">
                <a:tc>
                  <a:txBody>
                    <a:bodyPr/>
                    <a:lstStyle/>
                    <a:p>
                      <a:r>
                        <a:rPr lang="en-GB" sz="1600" dirty="0">
                          <a:latin typeface="Arial" panose="020B0604020202020204" pitchFamily="34" charset="0"/>
                          <a:cs typeface="Arial" panose="020B0604020202020204" pitchFamily="34" charset="0"/>
                        </a:rPr>
                        <a:t>States what happened </a:t>
                      </a:r>
                    </a:p>
                  </a:txBody>
                  <a:tcPr marL="68588" marR="68588" marT="34282" marB="34282"/>
                </a:tc>
                <a:tc>
                  <a:txBody>
                    <a:bodyPr/>
                    <a:lstStyle/>
                    <a:p>
                      <a:r>
                        <a:rPr lang="en-GB" sz="1600" dirty="0">
                          <a:latin typeface="Arial" panose="020B0604020202020204" pitchFamily="34" charset="0"/>
                          <a:cs typeface="Arial" panose="020B0604020202020204" pitchFamily="34" charset="0"/>
                        </a:rPr>
                        <a:t>Identifies the significance</a:t>
                      </a:r>
                    </a:p>
                  </a:txBody>
                  <a:tcPr marL="68588" marR="68588" marT="34282" marB="34282"/>
                </a:tc>
                <a:extLst>
                  <a:ext uri="{0D108BD9-81ED-4DB2-BD59-A6C34878D82A}">
                    <a16:rowId xmlns:a16="http://schemas.microsoft.com/office/drawing/2014/main" val="10001"/>
                  </a:ext>
                </a:extLst>
              </a:tr>
              <a:tr h="612102">
                <a:tc>
                  <a:txBody>
                    <a:bodyPr/>
                    <a:lstStyle/>
                    <a:p>
                      <a:r>
                        <a:rPr lang="en-US" sz="1600" dirty="0">
                          <a:latin typeface="Arial" panose="020B0604020202020204" pitchFamily="34" charset="0"/>
                          <a:cs typeface="Arial" panose="020B0604020202020204" pitchFamily="34" charset="0"/>
                        </a:rPr>
                        <a:t>States what something is like </a:t>
                      </a:r>
                      <a:endParaRPr lang="en-GB" sz="1600" dirty="0">
                        <a:latin typeface="Arial" panose="020B0604020202020204" pitchFamily="34" charset="0"/>
                        <a:cs typeface="Arial" panose="020B0604020202020204" pitchFamily="34" charset="0"/>
                      </a:endParaRPr>
                    </a:p>
                  </a:txBody>
                  <a:tcPr marL="68588" marR="68588" marT="34282" marB="34282"/>
                </a:tc>
                <a:tc>
                  <a:txBody>
                    <a:bodyPr/>
                    <a:lstStyle/>
                    <a:p>
                      <a:r>
                        <a:rPr lang="en-US" sz="1600" dirty="0">
                          <a:latin typeface="Arial" panose="020B0604020202020204" pitchFamily="34" charset="0"/>
                          <a:cs typeface="Arial" panose="020B0604020202020204" pitchFamily="34" charset="0"/>
                        </a:rPr>
                        <a:t>Evaluates (judges the value) strengths and weaknesses</a:t>
                      </a:r>
                      <a:endParaRPr lang="en-GB" sz="1600" dirty="0">
                        <a:latin typeface="Arial" panose="020B0604020202020204" pitchFamily="34" charset="0"/>
                        <a:cs typeface="Arial" panose="020B0604020202020204" pitchFamily="34" charset="0"/>
                      </a:endParaRPr>
                    </a:p>
                  </a:txBody>
                  <a:tcPr marL="68588" marR="68588" marT="34282" marB="34282"/>
                </a:tc>
                <a:extLst>
                  <a:ext uri="{0D108BD9-81ED-4DB2-BD59-A6C34878D82A}">
                    <a16:rowId xmlns:a16="http://schemas.microsoft.com/office/drawing/2014/main" val="10002"/>
                  </a:ext>
                </a:extLst>
              </a:tr>
              <a:tr h="612102">
                <a:tc>
                  <a:txBody>
                    <a:bodyPr/>
                    <a:lstStyle/>
                    <a:p>
                      <a:r>
                        <a:rPr lang="en-US" sz="1600" dirty="0">
                          <a:latin typeface="Arial" panose="020B0604020202020204" pitchFamily="34" charset="0"/>
                          <a:cs typeface="Arial" panose="020B0604020202020204" pitchFamily="34" charset="0"/>
                        </a:rPr>
                        <a:t>Gives the story so far </a:t>
                      </a:r>
                      <a:endParaRPr lang="en-GB" sz="1600" dirty="0">
                        <a:latin typeface="Arial" panose="020B0604020202020204" pitchFamily="34" charset="0"/>
                        <a:cs typeface="Arial" panose="020B0604020202020204" pitchFamily="34" charset="0"/>
                      </a:endParaRPr>
                    </a:p>
                  </a:txBody>
                  <a:tcPr marL="68588" marR="68588" marT="34282" marB="34282"/>
                </a:tc>
                <a:tc>
                  <a:txBody>
                    <a:bodyPr/>
                    <a:lstStyle/>
                    <a:p>
                      <a:r>
                        <a:rPr lang="en-US" sz="1600" dirty="0">
                          <a:latin typeface="Arial" panose="020B0604020202020204" pitchFamily="34" charset="0"/>
                          <a:cs typeface="Arial" panose="020B0604020202020204" pitchFamily="34" charset="0"/>
                        </a:rPr>
                        <a:t>Weighs one piece of information against another </a:t>
                      </a:r>
                      <a:endParaRPr lang="en-GB" sz="1600" dirty="0">
                        <a:latin typeface="Arial" panose="020B0604020202020204" pitchFamily="34" charset="0"/>
                        <a:cs typeface="Arial" panose="020B0604020202020204" pitchFamily="34" charset="0"/>
                      </a:endParaRPr>
                    </a:p>
                  </a:txBody>
                  <a:tcPr marL="68588" marR="68588" marT="34282" marB="34282"/>
                </a:tc>
                <a:extLst>
                  <a:ext uri="{0D108BD9-81ED-4DB2-BD59-A6C34878D82A}">
                    <a16:rowId xmlns:a16="http://schemas.microsoft.com/office/drawing/2014/main" val="10003"/>
                  </a:ext>
                </a:extLst>
              </a:tr>
              <a:tr h="612102">
                <a:tc>
                  <a:txBody>
                    <a:bodyPr/>
                    <a:lstStyle/>
                    <a:p>
                      <a:r>
                        <a:rPr lang="en-US" sz="1600" dirty="0">
                          <a:latin typeface="Arial" panose="020B0604020202020204" pitchFamily="34" charset="0"/>
                          <a:cs typeface="Arial" panose="020B0604020202020204" pitchFamily="34" charset="0"/>
                        </a:rPr>
                        <a:t>Explains what a theory says </a:t>
                      </a:r>
                      <a:endParaRPr lang="en-GB" sz="1600" dirty="0">
                        <a:latin typeface="Arial" panose="020B0604020202020204" pitchFamily="34" charset="0"/>
                        <a:cs typeface="Arial" panose="020B0604020202020204" pitchFamily="34" charset="0"/>
                      </a:endParaRPr>
                    </a:p>
                  </a:txBody>
                  <a:tcPr marL="68588" marR="68588" marT="34282" marB="34282"/>
                </a:tc>
                <a:tc>
                  <a:txBody>
                    <a:bodyPr/>
                    <a:lstStyle/>
                    <a:p>
                      <a:r>
                        <a:rPr lang="en-US" sz="1600" dirty="0">
                          <a:latin typeface="Arial" panose="020B0604020202020204" pitchFamily="34" charset="0"/>
                          <a:cs typeface="Arial" panose="020B0604020202020204" pitchFamily="34" charset="0"/>
                        </a:rPr>
                        <a:t>Shows why something is relevant or suitable </a:t>
                      </a:r>
                      <a:endParaRPr lang="en-GB" sz="1600" dirty="0">
                        <a:latin typeface="Arial" panose="020B0604020202020204" pitchFamily="34" charset="0"/>
                        <a:cs typeface="Arial" panose="020B0604020202020204" pitchFamily="34" charset="0"/>
                      </a:endParaRPr>
                    </a:p>
                  </a:txBody>
                  <a:tcPr marL="68588" marR="68588" marT="34282" marB="34282"/>
                </a:tc>
                <a:extLst>
                  <a:ext uri="{0D108BD9-81ED-4DB2-BD59-A6C34878D82A}">
                    <a16:rowId xmlns:a16="http://schemas.microsoft.com/office/drawing/2014/main" val="10004"/>
                  </a:ext>
                </a:extLst>
              </a:tr>
              <a:tr h="612102">
                <a:tc>
                  <a:txBody>
                    <a:bodyPr/>
                    <a:lstStyle/>
                    <a:p>
                      <a:r>
                        <a:rPr lang="en-GB" sz="1600" dirty="0">
                          <a:latin typeface="Arial" panose="020B0604020202020204" pitchFamily="34" charset="0"/>
                          <a:cs typeface="Arial" panose="020B0604020202020204" pitchFamily="34" charset="0"/>
                        </a:rPr>
                        <a:t>States the different components </a:t>
                      </a:r>
                    </a:p>
                  </a:txBody>
                  <a:tcPr marL="68588" marR="68588" marT="34282" marB="34282"/>
                </a:tc>
                <a:tc>
                  <a:txBody>
                    <a:bodyPr/>
                    <a:lstStyle/>
                    <a:p>
                      <a:r>
                        <a:rPr lang="en-US" sz="1600" dirty="0">
                          <a:latin typeface="Arial" panose="020B0604020202020204" pitchFamily="34" charset="0"/>
                          <a:cs typeface="Arial" panose="020B0604020202020204" pitchFamily="34" charset="0"/>
                        </a:rPr>
                        <a:t>Weighs up the importance of component parts </a:t>
                      </a:r>
                      <a:endParaRPr lang="en-GB" sz="1600" dirty="0">
                        <a:latin typeface="Arial" panose="020B0604020202020204" pitchFamily="34" charset="0"/>
                        <a:cs typeface="Arial" panose="020B0604020202020204" pitchFamily="34" charset="0"/>
                      </a:endParaRPr>
                    </a:p>
                  </a:txBody>
                  <a:tcPr marL="68588" marR="68588" marT="34282" marB="34282"/>
                </a:tc>
                <a:extLst>
                  <a:ext uri="{0D108BD9-81ED-4DB2-BD59-A6C34878D82A}">
                    <a16:rowId xmlns:a16="http://schemas.microsoft.com/office/drawing/2014/main" val="10005"/>
                  </a:ext>
                </a:extLst>
              </a:tr>
              <a:tr h="612102">
                <a:tc>
                  <a:txBody>
                    <a:bodyPr/>
                    <a:lstStyle/>
                    <a:p>
                      <a:r>
                        <a:rPr lang="en-GB" sz="1600" dirty="0">
                          <a:latin typeface="Arial" panose="020B0604020202020204" pitchFamily="34" charset="0"/>
                          <a:cs typeface="Arial" panose="020B0604020202020204" pitchFamily="34" charset="0"/>
                        </a:rPr>
                        <a:t>States links between items</a:t>
                      </a:r>
                    </a:p>
                  </a:txBody>
                  <a:tcPr marL="68588" marR="68588" marT="34282" marB="34282"/>
                </a:tc>
                <a:tc>
                  <a:txBody>
                    <a:bodyPr/>
                    <a:lstStyle/>
                    <a:p>
                      <a:r>
                        <a:rPr lang="en-US" sz="1600" dirty="0">
                          <a:latin typeface="Arial" panose="020B0604020202020204" pitchFamily="34" charset="0"/>
                          <a:cs typeface="Arial" panose="020B0604020202020204" pitchFamily="34" charset="0"/>
                        </a:rPr>
                        <a:t>Shows the relevance of links between pieces of information </a:t>
                      </a:r>
                      <a:endParaRPr lang="en-GB" sz="1600" dirty="0">
                        <a:latin typeface="Arial" panose="020B0604020202020204" pitchFamily="34" charset="0"/>
                        <a:cs typeface="Arial" panose="020B0604020202020204" pitchFamily="34" charset="0"/>
                      </a:endParaRPr>
                    </a:p>
                  </a:txBody>
                  <a:tcPr marL="68588" marR="68588" marT="34282" marB="34282"/>
                </a:tc>
                <a:extLst>
                  <a:ext uri="{0D108BD9-81ED-4DB2-BD59-A6C34878D82A}">
                    <a16:rowId xmlns:a16="http://schemas.microsoft.com/office/drawing/2014/main" val="10006"/>
                  </a:ext>
                </a:extLst>
              </a:tr>
              <a:tr h="423397">
                <a:tc>
                  <a:txBody>
                    <a:bodyPr/>
                    <a:lstStyle/>
                    <a:p>
                      <a:r>
                        <a:rPr lang="en-GB" sz="1600" dirty="0">
                          <a:latin typeface="Arial" panose="020B0604020202020204" pitchFamily="34" charset="0"/>
                          <a:cs typeface="Arial" panose="020B0604020202020204" pitchFamily="34" charset="0"/>
                        </a:rPr>
                        <a:t>Gives information</a:t>
                      </a:r>
                    </a:p>
                  </a:txBody>
                  <a:tcPr marL="68588" marR="68588" marT="34282" marB="34282"/>
                </a:tc>
                <a:tc>
                  <a:txBody>
                    <a:bodyPr/>
                    <a:lstStyle/>
                    <a:p>
                      <a:r>
                        <a:rPr lang="en-GB" sz="1600" dirty="0">
                          <a:latin typeface="Arial" panose="020B0604020202020204" pitchFamily="34" charset="0"/>
                          <a:cs typeface="Arial" panose="020B0604020202020204" pitchFamily="34" charset="0"/>
                        </a:rPr>
                        <a:t>Draws conclusions</a:t>
                      </a:r>
                    </a:p>
                  </a:txBody>
                  <a:tcPr marL="68588" marR="68588" marT="34282" marB="34282"/>
                </a:tc>
                <a:extLst>
                  <a:ext uri="{0D108BD9-81ED-4DB2-BD59-A6C34878D82A}">
                    <a16:rowId xmlns:a16="http://schemas.microsoft.com/office/drawing/2014/main" val="10007"/>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6">
            <a:extLst>
              <a:ext uri="{FF2B5EF4-FFF2-40B4-BE49-F238E27FC236}">
                <a16:creationId xmlns:a16="http://schemas.microsoft.com/office/drawing/2014/main" id="{821A052C-52A8-C3CE-2D64-329BC472A9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986"/>
          <a:stretch>
            <a:fillRect/>
          </a:stretch>
        </p:blipFill>
        <p:spPr bwMode="auto">
          <a:xfrm>
            <a:off x="2495550" y="188913"/>
            <a:ext cx="7272338" cy="530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a:extLst>
              <a:ext uri="{FF2B5EF4-FFF2-40B4-BE49-F238E27FC236}">
                <a16:creationId xmlns:a16="http://schemas.microsoft.com/office/drawing/2014/main" id="{A33C8EFD-7F57-B5D5-F56E-145A820F35A0}"/>
              </a:ext>
            </a:extLst>
          </p:cNvPr>
          <p:cNvSpPr>
            <a:spLocks noGrp="1"/>
          </p:cNvSpPr>
          <p:nvPr>
            <p:ph type="title"/>
          </p:nvPr>
        </p:nvSpPr>
        <p:spPr>
          <a:xfrm>
            <a:off x="2180414" y="441955"/>
            <a:ext cx="7383463" cy="422275"/>
          </a:xfrm>
        </p:spPr>
        <p:txBody>
          <a:bodyPr>
            <a:normAutofit fontScale="90000"/>
          </a:bodyPr>
          <a:lstStyle/>
          <a:p>
            <a:r>
              <a:rPr lang="en-GB" altLang="en-US" sz="3600" b="1" dirty="0">
                <a:latin typeface="Arial" panose="020B0604020202020204" pitchFamily="34" charset="0"/>
                <a:cs typeface="Arial" panose="020B0604020202020204" pitchFamily="34" charset="0"/>
              </a:rPr>
              <a:t>Types of Literature Review</a:t>
            </a:r>
          </a:p>
        </p:txBody>
      </p:sp>
      <p:sp>
        <p:nvSpPr>
          <p:cNvPr id="3" name="Content Placeholder 2">
            <a:extLst>
              <a:ext uri="{FF2B5EF4-FFF2-40B4-BE49-F238E27FC236}">
                <a16:creationId xmlns:a16="http://schemas.microsoft.com/office/drawing/2014/main" id="{0B047B22-0C5E-DF2A-AE83-878BE058065D}"/>
              </a:ext>
            </a:extLst>
          </p:cNvPr>
          <p:cNvSpPr>
            <a:spLocks noGrp="1"/>
          </p:cNvSpPr>
          <p:nvPr>
            <p:ph idx="1"/>
          </p:nvPr>
        </p:nvSpPr>
        <p:spPr>
          <a:xfrm>
            <a:off x="1767663" y="1789149"/>
            <a:ext cx="8208963" cy="4070350"/>
          </a:xfrm>
        </p:spPr>
        <p:txBody>
          <a:bodyPr anchor="ctr">
            <a:normAutofit/>
          </a:bodyPr>
          <a:lstStyle/>
          <a:p>
            <a:pPr marL="0" indent="0" algn="just">
              <a:lnSpc>
                <a:spcPct val="150000"/>
              </a:lnSpc>
              <a:spcAft>
                <a:spcPts val="600"/>
              </a:spcAft>
              <a:buNone/>
              <a:defRPr/>
            </a:pPr>
            <a:r>
              <a:rPr lang="en-GB" dirty="0">
                <a:latin typeface="Arial" panose="020B0604020202020204" pitchFamily="34" charset="0"/>
                <a:ea typeface="Calibri" panose="020F0502020204030204" pitchFamily="34" charset="0"/>
                <a:cs typeface="Arial" panose="020B0604020202020204" pitchFamily="34" charset="0"/>
              </a:rPr>
              <a:t>There are three types of literature reviews</a:t>
            </a:r>
          </a:p>
          <a:p>
            <a:pPr>
              <a:defRPr/>
            </a:pPr>
            <a:r>
              <a:rPr lang="en-GB" dirty="0">
                <a:latin typeface="Arial" panose="020B0604020202020204" pitchFamily="34" charset="0"/>
                <a:cs typeface="Arial" panose="020B0604020202020204" pitchFamily="34" charset="0"/>
              </a:rPr>
              <a:t>Traditional/Narrative Literature Review</a:t>
            </a:r>
          </a:p>
          <a:p>
            <a:pPr>
              <a:defRPr/>
            </a:pPr>
            <a:r>
              <a:rPr lang="en-GB" dirty="0">
                <a:latin typeface="Arial" panose="020B0604020202020204" pitchFamily="34" charset="0"/>
                <a:cs typeface="Arial" panose="020B0604020202020204" pitchFamily="34" charset="0"/>
              </a:rPr>
              <a:t>Systematic Literature Review</a:t>
            </a:r>
          </a:p>
          <a:p>
            <a:pPr>
              <a:defRPr/>
            </a:pPr>
            <a:r>
              <a:rPr lang="en-GB" dirty="0">
                <a:latin typeface="Arial" panose="020B0604020202020204" pitchFamily="34" charset="0"/>
                <a:cs typeface="Arial" panose="020B0604020202020204" pitchFamily="34" charset="0"/>
              </a:rPr>
              <a:t>Meta-analysis</a:t>
            </a:r>
          </a:p>
          <a:p>
            <a:pPr marL="0" indent="0">
              <a:buNone/>
              <a:defRPr/>
            </a:pPr>
            <a:r>
              <a:rPr lang="en-GB" dirty="0">
                <a:solidFill>
                  <a:srgbClr val="FFFFFF"/>
                </a:solidFill>
                <a:latin typeface="Arial" panose="020B0604020202020204" pitchFamily="34" charset="0"/>
                <a:cs typeface="Arial" panose="020B0604020202020204" pitchFamily="34" charset="0"/>
              </a:rPr>
              <a:t>  </a:t>
            </a:r>
          </a:p>
          <a:p>
            <a:pPr marL="0" indent="0">
              <a:buNone/>
              <a:defRPr/>
            </a:pPr>
            <a:endParaRPr lang="en-GB" sz="1500" dirty="0">
              <a:solidFill>
                <a:srgbClr val="FFFFFF"/>
              </a:solidFill>
            </a:endParaRPr>
          </a:p>
          <a:p>
            <a:pPr marL="0" indent="0">
              <a:buNone/>
              <a:defRPr/>
            </a:pPr>
            <a:r>
              <a:rPr lang="en-GB" sz="1500" dirty="0">
                <a:solidFill>
                  <a:srgbClr val="FFFFFF"/>
                </a:solidFill>
              </a:rPr>
              <a:t>                                                                      </a:t>
            </a:r>
            <a:r>
              <a:rPr lang="en-GB" dirty="0">
                <a:latin typeface="Arial" panose="020B0604020202020204" pitchFamily="34" charset="0"/>
                <a:ea typeface="Calibri" panose="020F0502020204030204" pitchFamily="34" charset="0"/>
                <a:cs typeface="Arial" panose="020B0604020202020204" pitchFamily="34" charset="0"/>
              </a:rPr>
              <a:t>(Cronin et al., 2008)</a:t>
            </a:r>
            <a:endParaRPr lang="en-GB" dirty="0">
              <a:solidFill>
                <a:srgbClr val="FFFFFF"/>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84903-3FDD-64D6-6E19-AB085C63C2EB}"/>
              </a:ext>
            </a:extLst>
          </p:cNvPr>
          <p:cNvSpPr>
            <a:spLocks noGrp="1"/>
          </p:cNvSpPr>
          <p:nvPr>
            <p:ph type="title"/>
          </p:nvPr>
        </p:nvSpPr>
        <p:spPr>
          <a:xfrm>
            <a:off x="200564" y="191704"/>
            <a:ext cx="11481847" cy="1325563"/>
          </a:xfrm>
        </p:spPr>
        <p:txBody>
          <a:bodyPr>
            <a:noAutofit/>
          </a:bodyPr>
          <a:lstStyle/>
          <a:p>
            <a:pPr algn="ctr"/>
            <a:r>
              <a:rPr lang="en-GB" altLang="en-US" sz="3800" b="1" dirty="0">
                <a:latin typeface="Arial" panose="020B0604020202020204" pitchFamily="34" charset="0"/>
                <a:cs typeface="Arial" panose="020B0604020202020204" pitchFamily="34" charset="0"/>
              </a:rPr>
              <a:t>In class activity </a:t>
            </a:r>
            <a:r>
              <a:rPr lang="en-GB" altLang="en-US" sz="2000" b="1" i="1" dirty="0">
                <a:latin typeface="Arial" panose="020B0604020202020204" pitchFamily="34" charset="0"/>
                <a:cs typeface="Arial" panose="020B0604020202020204" pitchFamily="34" charset="0"/>
              </a:rPr>
              <a:t>(30 min)</a:t>
            </a:r>
            <a:br>
              <a:rPr lang="en-GB" altLang="en-US" sz="3800" b="1" dirty="0">
                <a:latin typeface="Arial" panose="020B0604020202020204" pitchFamily="34" charset="0"/>
                <a:cs typeface="Arial" panose="020B0604020202020204" pitchFamily="34" charset="0"/>
              </a:rPr>
            </a:br>
            <a:r>
              <a:rPr lang="en-GB" altLang="en-US" sz="3500" b="1" i="1" dirty="0">
                <a:solidFill>
                  <a:srgbClr val="FF0000"/>
                </a:solidFill>
                <a:latin typeface="Arial" panose="020B0604020202020204" pitchFamily="34" charset="0"/>
                <a:cs typeface="Arial" panose="020B0604020202020204" pitchFamily="34" charset="0"/>
              </a:rPr>
              <a:t>Formulate your research question, aim and objectives</a:t>
            </a:r>
            <a:endParaRPr lang="en-GB" sz="3500" i="1" dirty="0">
              <a:solidFill>
                <a:srgbClr val="FF0000"/>
              </a:solidFill>
            </a:endParaRPr>
          </a:p>
        </p:txBody>
      </p:sp>
      <p:sp>
        <p:nvSpPr>
          <p:cNvPr id="3" name="Content Placeholder 2">
            <a:extLst>
              <a:ext uri="{FF2B5EF4-FFF2-40B4-BE49-F238E27FC236}">
                <a16:creationId xmlns:a16="http://schemas.microsoft.com/office/drawing/2014/main" id="{6B71968F-6E40-4741-905B-07EEF5ADABC6}"/>
              </a:ext>
            </a:extLst>
          </p:cNvPr>
          <p:cNvSpPr>
            <a:spLocks noGrp="1"/>
          </p:cNvSpPr>
          <p:nvPr>
            <p:ph idx="1"/>
          </p:nvPr>
        </p:nvSpPr>
        <p:spPr>
          <a:xfrm>
            <a:off x="609599" y="1600201"/>
            <a:ext cx="11481847" cy="3917032"/>
          </a:xfrm>
        </p:spPr>
        <p:txBody>
          <a:bodyPr>
            <a:normAutofit fontScale="92500" lnSpcReduction="20000"/>
          </a:bodyPr>
          <a:lstStyle/>
          <a:p>
            <a:pPr marL="0" indent="0">
              <a:buNone/>
            </a:pPr>
            <a:endParaRPr lang="en-GB" dirty="0"/>
          </a:p>
          <a:p>
            <a:pPr marL="0" indent="0">
              <a:buNone/>
            </a:pPr>
            <a:r>
              <a:rPr lang="en-GB" dirty="0"/>
              <a:t>Independently</a:t>
            </a:r>
          </a:p>
          <a:p>
            <a:r>
              <a:rPr lang="en-GB" dirty="0"/>
              <a:t>Take some minutes to think about your identified area of research and which topic you want to research. Write it down.</a:t>
            </a:r>
          </a:p>
          <a:p>
            <a:r>
              <a:rPr lang="en-GB" dirty="0"/>
              <a:t>Formulate your </a:t>
            </a:r>
            <a:r>
              <a:rPr lang="en-GB" b="1" dirty="0"/>
              <a:t>Research question </a:t>
            </a:r>
            <a:r>
              <a:rPr lang="en-GB" dirty="0"/>
              <a:t>(use a question word to start)</a:t>
            </a:r>
          </a:p>
          <a:p>
            <a:r>
              <a:rPr lang="en-GB" dirty="0"/>
              <a:t>Formulate what will be the </a:t>
            </a:r>
            <a:r>
              <a:rPr lang="en-GB" b="1" dirty="0"/>
              <a:t>Aim</a:t>
            </a:r>
            <a:r>
              <a:rPr lang="en-GB" dirty="0"/>
              <a:t> (purpose) of your research.</a:t>
            </a:r>
          </a:p>
          <a:p>
            <a:r>
              <a:rPr lang="en-GB" dirty="0"/>
              <a:t>Break down your aim in 3 -4 </a:t>
            </a:r>
            <a:r>
              <a:rPr lang="en-GB" b="1" dirty="0"/>
              <a:t>Objectives</a:t>
            </a:r>
            <a:r>
              <a:rPr lang="en-GB" dirty="0"/>
              <a:t> (e.g., to identify, to evaluate, to assess, to recommend,....)</a:t>
            </a:r>
          </a:p>
          <a:p>
            <a:r>
              <a:rPr lang="en-GB" dirty="0"/>
              <a:t>The lecturer will ask about what you have written down so it can be approved/modified before submitting it on the link/QR code.</a:t>
            </a:r>
          </a:p>
        </p:txBody>
      </p:sp>
    </p:spTree>
    <p:extLst>
      <p:ext uri="{BB962C8B-B14F-4D97-AF65-F5344CB8AC3E}">
        <p14:creationId xmlns:p14="http://schemas.microsoft.com/office/powerpoint/2010/main" val="4291839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99FEE-42E4-4F3A-8404-B7C89C516440}"/>
              </a:ext>
            </a:extLst>
          </p:cNvPr>
          <p:cNvSpPr>
            <a:spLocks noGrp="1"/>
          </p:cNvSpPr>
          <p:nvPr>
            <p:ph type="title"/>
          </p:nvPr>
        </p:nvSpPr>
        <p:spPr/>
        <p:txBody>
          <a:bodyPr/>
          <a:lstStyle/>
          <a:p>
            <a:r>
              <a:rPr lang="en-GB" dirty="0"/>
              <a:t>What did you learn?</a:t>
            </a:r>
          </a:p>
        </p:txBody>
      </p:sp>
      <p:pic>
        <p:nvPicPr>
          <p:cNvPr id="1026" name="Picture 2" descr="How to Learn Effectively : Understanding Learning Process | by Wafi Harowa  | Medium">
            <a:extLst>
              <a:ext uri="{FF2B5EF4-FFF2-40B4-BE49-F238E27FC236}">
                <a16:creationId xmlns:a16="http://schemas.microsoft.com/office/drawing/2014/main" id="{2A08AA6C-9782-DF14-2DC7-3D1067A1B4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1" y="1575000"/>
            <a:ext cx="4489577" cy="370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710BB14-CE3B-5107-DD76-EBC02781663F}"/>
              </a:ext>
            </a:extLst>
          </p:cNvPr>
          <p:cNvSpPr txBox="1"/>
          <p:nvPr/>
        </p:nvSpPr>
        <p:spPr>
          <a:xfrm>
            <a:off x="574313" y="1313090"/>
            <a:ext cx="2042995" cy="369332"/>
          </a:xfrm>
          <a:prstGeom prst="rect">
            <a:avLst/>
          </a:prstGeom>
          <a:noFill/>
        </p:spPr>
        <p:txBody>
          <a:bodyPr wrap="none" rtlCol="0">
            <a:spAutoFit/>
          </a:bodyPr>
          <a:lstStyle/>
          <a:p>
            <a:r>
              <a:rPr lang="en-GB" i="1" dirty="0"/>
              <a:t>Skills, knowledge,….</a:t>
            </a:r>
            <a:endParaRPr lang="en-GB" dirty="0"/>
          </a:p>
        </p:txBody>
      </p:sp>
    </p:spTree>
    <p:extLst>
      <p:ext uri="{BB962C8B-B14F-4D97-AF65-F5344CB8AC3E}">
        <p14:creationId xmlns:p14="http://schemas.microsoft.com/office/powerpoint/2010/main" val="199315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id="{47F44051-86E4-B4D4-EE7B-ED6A027C3D1C}"/>
              </a:ext>
            </a:extLst>
          </p:cNvPr>
          <p:cNvSpPr>
            <a:spLocks noGrp="1"/>
          </p:cNvSpPr>
          <p:nvPr>
            <p:ph type="title"/>
          </p:nvPr>
        </p:nvSpPr>
        <p:spPr>
          <a:xfrm>
            <a:off x="1703388" y="260351"/>
            <a:ext cx="8229600" cy="777875"/>
          </a:xfrm>
        </p:spPr>
        <p:txBody>
          <a:bodyPr/>
          <a:lstStyle/>
          <a:p>
            <a:r>
              <a:rPr lang="en-GB" altLang="en-US" sz="3600" b="1">
                <a:latin typeface="Arial" panose="020B0604020202020204" pitchFamily="34" charset="0"/>
                <a:cs typeface="Arial" panose="020B0604020202020204" pitchFamily="34" charset="0"/>
              </a:rPr>
              <a:t>References</a:t>
            </a:r>
          </a:p>
        </p:txBody>
      </p:sp>
      <p:sp>
        <p:nvSpPr>
          <p:cNvPr id="80899" name="TextBox 3">
            <a:extLst>
              <a:ext uri="{FF2B5EF4-FFF2-40B4-BE49-F238E27FC236}">
                <a16:creationId xmlns:a16="http://schemas.microsoft.com/office/drawing/2014/main" id="{19194942-E729-2C5B-784C-2585FC8F3ED4}"/>
              </a:ext>
            </a:extLst>
          </p:cNvPr>
          <p:cNvSpPr txBox="1">
            <a:spLocks noChangeArrowheads="1"/>
          </p:cNvSpPr>
          <p:nvPr/>
        </p:nvSpPr>
        <p:spPr bwMode="auto">
          <a:xfrm>
            <a:off x="623943" y="748424"/>
            <a:ext cx="10191202" cy="6109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342900" indent="-342900">
              <a:spcBef>
                <a:spcPct val="0"/>
              </a:spcBef>
            </a:pPr>
            <a:endParaRPr lang="en-GB" altLang="en-US" sz="1700" dirty="0">
              <a:latin typeface="Arial" panose="020B0604020202020204" pitchFamily="34" charset="0"/>
            </a:endParaRPr>
          </a:p>
          <a:p>
            <a:pPr marL="342900" indent="-342900">
              <a:spcBef>
                <a:spcPct val="0"/>
              </a:spcBef>
            </a:pPr>
            <a:r>
              <a:rPr lang="en-GB" sz="1700" dirty="0">
                <a:latin typeface="Arial" panose="020B0604020202020204" pitchFamily="34" charset="0"/>
                <a:cs typeface="Arial" panose="020B0604020202020204" pitchFamily="34" charset="0"/>
              </a:rPr>
              <a:t>Creswell JW, Creswell JD. (2017). </a:t>
            </a:r>
            <a:r>
              <a:rPr lang="en-GB" sz="1700" i="1" dirty="0">
                <a:latin typeface="Arial" panose="020B0604020202020204" pitchFamily="34" charset="0"/>
                <a:cs typeface="Arial" panose="020B0604020202020204" pitchFamily="34" charset="0"/>
              </a:rPr>
              <a:t>Research design: qualitative, quantitative and mixed method approaches</a:t>
            </a:r>
            <a:r>
              <a:rPr lang="en-GB" sz="1700" dirty="0">
                <a:latin typeface="Arial" panose="020B0604020202020204" pitchFamily="34" charset="0"/>
                <a:cs typeface="Arial" panose="020B0604020202020204" pitchFamily="34" charset="0"/>
              </a:rPr>
              <a:t>. (</a:t>
            </a:r>
            <a:r>
              <a:rPr lang="en-GB" sz="1700" dirty="0" err="1">
                <a:latin typeface="Arial" panose="020B0604020202020204" pitchFamily="34" charset="0"/>
                <a:cs typeface="Arial" panose="020B0604020202020204" pitchFamily="34" charset="0"/>
              </a:rPr>
              <a:t>Edn</a:t>
            </a:r>
            <a:r>
              <a:rPr lang="en-GB" sz="1700" dirty="0">
                <a:latin typeface="Arial" panose="020B0604020202020204" pitchFamily="34" charset="0"/>
                <a:cs typeface="Arial" panose="020B0604020202020204" pitchFamily="34" charset="0"/>
              </a:rPr>
              <a:t>: 5</a:t>
            </a:r>
            <a:r>
              <a:rPr lang="en-GB" sz="1700" baseline="30000" dirty="0">
                <a:latin typeface="Arial" panose="020B0604020202020204" pitchFamily="34" charset="0"/>
                <a:cs typeface="Arial" panose="020B0604020202020204" pitchFamily="34" charset="0"/>
              </a:rPr>
              <a:t>th</a:t>
            </a:r>
            <a:r>
              <a:rPr lang="en-GB" sz="1700" dirty="0">
                <a:latin typeface="Arial" panose="020B0604020202020204" pitchFamily="34" charset="0"/>
                <a:cs typeface="Arial" panose="020B0604020202020204" pitchFamily="34" charset="0"/>
              </a:rPr>
              <a:t>). Sage Publications Inc: London</a:t>
            </a:r>
            <a:r>
              <a:rPr lang="en-GB" sz="1700" i="1" dirty="0">
                <a:latin typeface="Arial" panose="020B0604020202020204" pitchFamily="34" charset="0"/>
                <a:cs typeface="Arial" panose="020B0604020202020204" pitchFamily="34" charset="0"/>
              </a:rPr>
              <a:t>.</a:t>
            </a:r>
          </a:p>
          <a:p>
            <a:pPr marL="342900" indent="-342900">
              <a:spcBef>
                <a:spcPct val="0"/>
              </a:spcBef>
            </a:pPr>
            <a:r>
              <a:rPr lang="en-GB" altLang="en-US" sz="1700" dirty="0">
                <a:latin typeface="Arial" panose="020B0604020202020204" pitchFamily="34" charset="0"/>
              </a:rPr>
              <a:t>Creswell, J.W. (2008). Educational Research: Planning, conducting, and evaluating quantitative and qualitative research (3rd ed.). Upper Saddle River: Pearson</a:t>
            </a:r>
          </a:p>
          <a:p>
            <a:pPr marL="342900" indent="-342900">
              <a:spcBef>
                <a:spcPct val="0"/>
              </a:spcBef>
            </a:pPr>
            <a:r>
              <a:rPr lang="en-GB" altLang="en-US" sz="1700" dirty="0">
                <a:latin typeface="Arial" panose="020B0604020202020204" pitchFamily="34" charset="0"/>
              </a:rPr>
              <a:t>Cronin, P., Ryan, F. and Coughlan, M. (2008). Undertaking a Literature review: a step-by-step Approach. British Journal of Nursing, [online] 17(1), pp.38–43. </a:t>
            </a:r>
            <a:r>
              <a:rPr lang="en-GB" altLang="en-US" sz="1700" dirty="0" err="1">
                <a:latin typeface="Arial" panose="020B0604020202020204" pitchFamily="34" charset="0"/>
              </a:rPr>
              <a:t>doi:https</a:t>
            </a:r>
            <a:r>
              <a:rPr lang="en-GB" altLang="en-US" sz="1700" dirty="0">
                <a:latin typeface="Arial" panose="020B0604020202020204" pitchFamily="34" charset="0"/>
              </a:rPr>
              <a:t>://doi.org/10.12968/bjon.2008.17.1.28059.</a:t>
            </a:r>
          </a:p>
          <a:p>
            <a:pPr marL="342900" indent="-342900">
              <a:spcBef>
                <a:spcPct val="0"/>
              </a:spcBef>
            </a:pPr>
            <a:r>
              <a:rPr lang="en-GB" altLang="en-US" sz="1700" dirty="0">
                <a:latin typeface="Arial" panose="020B0604020202020204" pitchFamily="34" charset="0"/>
              </a:rPr>
              <a:t>Hirt, J., Nordhausen, T., Appenzeller-Herzog, C., &amp; Ewald, H. (2020). Using citation tracking for systematic literature searching - study protocol for a scoping review of methodological studies and a Delphi study. F1000Research, 9, 1386. https://doi.org/10.12688/f1000research.</a:t>
            </a:r>
          </a:p>
          <a:p>
            <a:pPr marL="342900" indent="-342900">
              <a:spcBef>
                <a:spcPct val="0"/>
              </a:spcBef>
            </a:pPr>
            <a:r>
              <a:rPr lang="en-GB" sz="1700" dirty="0">
                <a:latin typeface="Arial" panose="020B0604020202020204" pitchFamily="34" charset="0"/>
                <a:cs typeface="Arial" panose="020B0604020202020204" pitchFamily="34" charset="0"/>
              </a:rPr>
              <a:t>Maxwell JA. (2012). </a:t>
            </a:r>
            <a:r>
              <a:rPr lang="en-GB" sz="1700" i="1" dirty="0">
                <a:latin typeface="Arial" panose="020B0604020202020204" pitchFamily="34" charset="0"/>
                <a:cs typeface="Arial" panose="020B0604020202020204" pitchFamily="34" charset="0"/>
              </a:rPr>
              <a:t>Qualitative Research Design: An Interactive Approach: 41 (Applied Social Research Methods</a:t>
            </a:r>
            <a:r>
              <a:rPr lang="en-GB" sz="1700" dirty="0">
                <a:latin typeface="Arial" panose="020B0604020202020204" pitchFamily="34" charset="0"/>
                <a:cs typeface="Arial" panose="020B0604020202020204" pitchFamily="34" charset="0"/>
              </a:rPr>
              <a:t>). Sage Publications Inc: London.</a:t>
            </a:r>
          </a:p>
          <a:p>
            <a:pPr marL="342900" indent="-342900">
              <a:spcBef>
                <a:spcPct val="0"/>
              </a:spcBef>
            </a:pPr>
            <a:r>
              <a:rPr lang="en-GB" altLang="en-US" sz="1700" dirty="0" err="1">
                <a:latin typeface="Arial" panose="020B0604020202020204" pitchFamily="34" charset="0"/>
              </a:rPr>
              <a:t>McCombes</a:t>
            </a:r>
            <a:r>
              <a:rPr lang="en-GB" altLang="en-US" sz="1700" dirty="0">
                <a:latin typeface="Arial" panose="020B0604020202020204" pitchFamily="34" charset="0"/>
              </a:rPr>
              <a:t>, S. (2022, October 10). Research Design | Step-by-Step Guide with Examples. </a:t>
            </a:r>
            <a:r>
              <a:rPr lang="en-GB" altLang="en-US" sz="1700" dirty="0" err="1">
                <a:latin typeface="Arial" panose="020B0604020202020204" pitchFamily="34" charset="0"/>
              </a:rPr>
              <a:t>Scribbr</a:t>
            </a:r>
            <a:r>
              <a:rPr lang="en-GB" altLang="en-US" sz="1700" dirty="0">
                <a:latin typeface="Arial" panose="020B0604020202020204" pitchFamily="34" charset="0"/>
              </a:rPr>
              <a:t>. Available at: </a:t>
            </a:r>
            <a:r>
              <a:rPr lang="en-GB" altLang="en-US" sz="1700" dirty="0">
                <a:solidFill>
                  <a:srgbClr val="FFFF00"/>
                </a:solidFill>
                <a:latin typeface="Arial" panose="020B0604020202020204" pitchFamily="34" charset="0"/>
                <a:hlinkClick r:id="rId2"/>
              </a:rPr>
              <a:t>https://www.scribbr.co.uk/research-methods/research-design/</a:t>
            </a:r>
            <a:r>
              <a:rPr lang="en-GB" altLang="en-US" sz="1700" dirty="0">
                <a:solidFill>
                  <a:srgbClr val="FFFF00"/>
                </a:solidFill>
                <a:latin typeface="Arial" panose="020B0604020202020204" pitchFamily="34" charset="0"/>
              </a:rPr>
              <a:t> </a:t>
            </a:r>
            <a:r>
              <a:rPr lang="en-GB" altLang="en-US" sz="1700" dirty="0">
                <a:latin typeface="Arial" panose="020B0604020202020204" pitchFamily="34" charset="0"/>
              </a:rPr>
              <a:t>(Accessed date 9</a:t>
            </a:r>
            <a:r>
              <a:rPr lang="en-GB" altLang="en-US" sz="1700" baseline="30000" dirty="0">
                <a:latin typeface="Arial" panose="020B0604020202020204" pitchFamily="34" charset="0"/>
              </a:rPr>
              <a:t>th</a:t>
            </a:r>
            <a:r>
              <a:rPr lang="en-GB" altLang="en-US" sz="1700" dirty="0">
                <a:latin typeface="Arial" panose="020B0604020202020204" pitchFamily="34" charset="0"/>
              </a:rPr>
              <a:t> January 2022).</a:t>
            </a:r>
          </a:p>
          <a:p>
            <a:pPr marL="342900" indent="-342900">
              <a:spcBef>
                <a:spcPct val="0"/>
              </a:spcBef>
            </a:pPr>
            <a:r>
              <a:rPr lang="en-GB" altLang="en-US" sz="1700" dirty="0">
                <a:latin typeface="Arial" panose="020B0604020202020204" pitchFamily="34" charset="0"/>
              </a:rPr>
              <a:t>Moser A, </a:t>
            </a:r>
            <a:r>
              <a:rPr lang="en-GB" altLang="en-US" sz="1700" dirty="0" err="1">
                <a:latin typeface="Arial" panose="020B0604020202020204" pitchFamily="34" charset="0"/>
              </a:rPr>
              <a:t>Korstjens</a:t>
            </a:r>
            <a:r>
              <a:rPr lang="en-GB" altLang="en-US" sz="1700" dirty="0">
                <a:latin typeface="Arial" panose="020B0604020202020204" pitchFamily="34" charset="0"/>
              </a:rPr>
              <a:t> I. (2017) Series: Practical guidance to qualitative research. Part 1: Introduction. European Journal Gen Practical  23(1), pp. 271-273.</a:t>
            </a:r>
          </a:p>
          <a:p>
            <a:pPr>
              <a:spcBef>
                <a:spcPct val="0"/>
              </a:spcBef>
              <a:buFontTx/>
              <a:buNone/>
            </a:pPr>
            <a:endParaRPr lang="en-GB" altLang="en-US" sz="1700" dirty="0">
              <a:latin typeface="Arial" panose="020B0604020202020204" pitchFamily="34" charset="0"/>
            </a:endParaRPr>
          </a:p>
          <a:p>
            <a:pPr>
              <a:spcBef>
                <a:spcPct val="0"/>
              </a:spcBef>
              <a:buFontTx/>
              <a:buNone/>
            </a:pPr>
            <a:endParaRPr lang="en-GB" altLang="en-US" sz="1700" dirty="0">
              <a:solidFill>
                <a:srgbClr val="FFFF00"/>
              </a:solidFill>
              <a:latin typeface="Arial" panose="020B0604020202020204" pitchFamily="34" charset="0"/>
            </a:endParaRPr>
          </a:p>
          <a:p>
            <a:pPr>
              <a:spcBef>
                <a:spcPct val="0"/>
              </a:spcBef>
              <a:buFontTx/>
              <a:buNone/>
            </a:pPr>
            <a:endParaRPr lang="en-GB" altLang="en-US" sz="1700" dirty="0">
              <a:solidFill>
                <a:srgbClr val="FFFF00"/>
              </a:solidFill>
              <a:latin typeface="Arial" panose="020B0604020202020204" pitchFamily="34" charset="0"/>
            </a:endParaRPr>
          </a:p>
          <a:p>
            <a:pPr>
              <a:spcBef>
                <a:spcPct val="0"/>
              </a:spcBef>
              <a:buFontTx/>
              <a:buNone/>
            </a:pPr>
            <a:endParaRPr lang="en-GB" altLang="en-US" sz="1700" dirty="0">
              <a:solidFill>
                <a:srgbClr val="FFFF00"/>
              </a:solidFill>
              <a:latin typeface="Arial" panose="020B0604020202020204" pitchFamily="34" charset="0"/>
            </a:endParaRPr>
          </a:p>
          <a:p>
            <a:pPr>
              <a:spcBef>
                <a:spcPct val="0"/>
              </a:spcBef>
              <a:buFontTx/>
              <a:buNone/>
            </a:pPr>
            <a:endParaRPr lang="en-GB" altLang="en-US" sz="1700" dirty="0">
              <a:solidFill>
                <a:srgbClr val="FFFF00"/>
              </a:solidFill>
              <a:latin typeface="Arial" panose="020B0604020202020204" pitchFamily="34" charset="0"/>
            </a:endParaRPr>
          </a:p>
        </p:txBody>
      </p:sp>
    </p:spTree>
  </p:cSld>
  <p:clrMapOvr>
    <a:masterClrMapping/>
  </p:clrMapOvr>
  <p:transition spd="slow">
    <p:fade/>
  </p:transition>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2.xml><?xml version="1.0" encoding="utf-8"?>
<ds:datastoreItem xmlns:ds="http://schemas.openxmlformats.org/officeDocument/2006/customXml" ds:itemID="{A2BE3E23-B854-4D4E-9314-54BECDE7C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s>
</ds:datastoreItem>
</file>

<file path=docProps/app.xml><?xml version="1.0" encoding="utf-8"?>
<Properties xmlns="http://schemas.openxmlformats.org/officeDocument/2006/extended-properties" xmlns:vt="http://schemas.openxmlformats.org/officeDocument/2006/docPropsVTypes">
  <TotalTime>0</TotalTime>
  <Words>4094</Words>
  <Application>Microsoft Office PowerPoint</Application>
  <PresentationFormat>Widescreen</PresentationFormat>
  <Paragraphs>543</Paragraphs>
  <Slides>52</Slides>
  <Notes>27</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52</vt:i4>
      </vt:variant>
    </vt:vector>
  </HeadingPairs>
  <TitlesOfParts>
    <vt:vector size="63" baseType="lpstr">
      <vt:lpstr>proxima-nova</vt:lpstr>
      <vt:lpstr>Aptos</vt:lpstr>
      <vt:lpstr>Arial</vt:lpstr>
      <vt:lpstr>Calibri</vt:lpstr>
      <vt:lpstr>Calibri Light</vt:lpstr>
      <vt:lpstr>Symbol</vt:lpstr>
      <vt:lpstr>Verdana</vt:lpstr>
      <vt:lpstr>Wingdings</vt:lpstr>
      <vt:lpstr>UWTSD Holding Page</vt:lpstr>
      <vt:lpstr>UWTSD Text 2</vt:lpstr>
      <vt:lpstr>UWTSD Logo Variations place image in Background</vt:lpstr>
      <vt:lpstr>PowerPoint Presentation</vt:lpstr>
      <vt:lpstr>SESSION EXPECTATIONS ctd</vt:lpstr>
      <vt:lpstr>What did you select?</vt:lpstr>
      <vt:lpstr>Important activities and timelines</vt:lpstr>
      <vt:lpstr>Aims of the Session</vt:lpstr>
      <vt:lpstr>Qualitative research</vt:lpstr>
      <vt:lpstr>Qualitative research design  </vt:lpstr>
      <vt:lpstr>Qualitative research comprises of </vt:lpstr>
      <vt:lpstr>A focus group discussion….</vt:lpstr>
      <vt:lpstr>In-depth interview </vt:lpstr>
      <vt:lpstr> So what is mixed methods..?</vt:lpstr>
      <vt:lpstr>Mixed methodology involves….</vt:lpstr>
      <vt:lpstr>Summary: Activity </vt:lpstr>
      <vt:lpstr> So what is Systematic Review?</vt:lpstr>
      <vt:lpstr>Systematic Review is</vt:lpstr>
      <vt:lpstr>Systematic Review</vt:lpstr>
      <vt:lpstr>What are the pros and cons of systematic literature reviews (7min) </vt:lpstr>
      <vt:lpstr>Pros and cons of systematic literature review</vt:lpstr>
      <vt:lpstr>Activity </vt:lpstr>
      <vt:lpstr>For example</vt:lpstr>
      <vt:lpstr>Evidence pyramid </vt:lpstr>
      <vt:lpstr>Systematic review protocol (identify)</vt:lpstr>
      <vt:lpstr>Systematic literature review  (collecting data)</vt:lpstr>
      <vt:lpstr>Current challenges with systematic literature review</vt:lpstr>
      <vt:lpstr>Important Review Process</vt:lpstr>
      <vt:lpstr>Steps of the systematic review</vt:lpstr>
      <vt:lpstr>PowerPoint Presentation</vt:lpstr>
      <vt:lpstr> Summary  </vt:lpstr>
      <vt:lpstr>Activity </vt:lpstr>
      <vt:lpstr>Research question</vt:lpstr>
      <vt:lpstr>A good research question 1</vt:lpstr>
      <vt:lpstr>A good research question 2</vt:lpstr>
      <vt:lpstr>Examples of research questions</vt:lpstr>
      <vt:lpstr>PowerPoint Presentation</vt:lpstr>
      <vt:lpstr>PowerPoint Presentation</vt:lpstr>
      <vt:lpstr> Literature Review</vt:lpstr>
      <vt:lpstr>Write your literature review</vt:lpstr>
      <vt:lpstr>Steps to Write a Literature Review</vt:lpstr>
      <vt:lpstr>More examples of research questions</vt:lpstr>
      <vt:lpstr>Keywords example for the research question:</vt:lpstr>
      <vt:lpstr>Evaluate and select sources</vt:lpstr>
      <vt:lpstr>Examples to search for relevant literature</vt:lpstr>
      <vt:lpstr>Activity </vt:lpstr>
      <vt:lpstr>Common Errors</vt:lpstr>
      <vt:lpstr>Summary of how to organise/structure  Literature reviews</vt:lpstr>
      <vt:lpstr>Structuring your literature review</vt:lpstr>
      <vt:lpstr>Critical writing of a literature review</vt:lpstr>
      <vt:lpstr>PowerPoint Presentation</vt:lpstr>
      <vt:lpstr>Types of Literature Review</vt:lpstr>
      <vt:lpstr>In class activity (30 min) Formulate your research question, aim and objectives</vt:lpstr>
      <vt:lpstr>What did you learn?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Diola Bijlhout</cp:lastModifiedBy>
  <cp:revision>55</cp:revision>
  <dcterms:created xsi:type="dcterms:W3CDTF">2021-03-09T15:35:42Z</dcterms:created>
  <dcterms:modified xsi:type="dcterms:W3CDTF">2026-09-29T15:13:11Z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