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73" r:id="rId4"/>
    <p:sldId id="262" r:id="rId5"/>
    <p:sldId id="275" r:id="rId6"/>
    <p:sldId id="257" r:id="rId7"/>
    <p:sldId id="258" r:id="rId8"/>
    <p:sldId id="259" r:id="rId9"/>
    <p:sldId id="263" r:id="rId10"/>
    <p:sldId id="264" r:id="rId11"/>
    <p:sldId id="265" r:id="rId12"/>
    <p:sldId id="266" r:id="rId13"/>
    <p:sldId id="267" r:id="rId14"/>
    <p:sldId id="268" r:id="rId15"/>
    <p:sldId id="269" r:id="rId16"/>
    <p:sldId id="270" r:id="rId17"/>
    <p:sldId id="271" r:id="rId18"/>
    <p:sldId id="276" r:id="rId19"/>
    <p:sldId id="277" r:id="rId20"/>
    <p:sldId id="272" r:id="rId21"/>
    <p:sldId id="274" r:id="rId22"/>
    <p:sldId id="260" r:id="rId23"/>
    <p:sldId id="278" r:id="rId24"/>
    <p:sldId id="279" r:id="rId25"/>
    <p:sldId id="28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64" d="100"/>
          <a:sy n="64" d="100"/>
        </p:scale>
        <p:origin x="48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2EF288F9-3275-46B3-B876-D3D5623EBF9A}" type="datetimeFigureOut">
              <a:rPr lang="en-US" smtClean="0"/>
              <a:t>2/26/2019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D32F0-6286-41D7-9876-F8E97F3FC9BF}"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02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EF288F9-3275-46B3-B876-D3D5623EBF9A}" type="datetimeFigureOut">
              <a:rPr lang="en-US" smtClean="0"/>
              <a:t>2/26/2019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D32F0-6286-41D7-9876-F8E97F3FC9BF}" type="slidenum">
              <a:rPr lang="en-US" smtClean="0"/>
              <a:t>‹#›</a:t>
            </a:fld>
            <a:endParaRPr lang="en-US"/>
          </a:p>
        </p:txBody>
      </p:sp>
    </p:spTree>
    <p:extLst>
      <p:ext uri="{BB962C8B-B14F-4D97-AF65-F5344CB8AC3E}">
        <p14:creationId xmlns:p14="http://schemas.microsoft.com/office/powerpoint/2010/main" val="30812160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EF288F9-3275-46B3-B876-D3D5623EBF9A}" type="datetimeFigureOut">
              <a:rPr lang="en-US" smtClean="0"/>
              <a:t>2/26/2019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D32F0-6286-41D7-9876-F8E97F3FC9BF}"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42235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EF288F9-3275-46B3-B876-D3D5623EBF9A}" type="datetimeFigureOut">
              <a:rPr lang="en-US" smtClean="0"/>
              <a:t>2/26/2019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2D32F0-6286-41D7-9876-F8E97F3FC9BF}" type="slidenum">
              <a:rPr lang="en-US" smtClean="0"/>
              <a:t>‹#›</a:t>
            </a:fld>
            <a:endParaRPr lang="en-US"/>
          </a:p>
        </p:txBody>
      </p:sp>
    </p:spTree>
    <p:extLst>
      <p:ext uri="{BB962C8B-B14F-4D97-AF65-F5344CB8AC3E}">
        <p14:creationId xmlns:p14="http://schemas.microsoft.com/office/powerpoint/2010/main" val="512400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EF288F9-3275-46B3-B876-D3D5623EBF9A}" type="datetimeFigureOut">
              <a:rPr lang="en-US" smtClean="0"/>
              <a:t>2/26/2019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2D32F0-6286-41D7-9876-F8E97F3FC9BF}" type="slidenum">
              <a:rPr lang="en-US" smtClean="0"/>
              <a:t>‹#›</a:t>
            </a:fld>
            <a:endParaRPr lang="en-US"/>
          </a:p>
        </p:txBody>
      </p:sp>
    </p:spTree>
    <p:extLst>
      <p:ext uri="{BB962C8B-B14F-4D97-AF65-F5344CB8AC3E}">
        <p14:creationId xmlns:p14="http://schemas.microsoft.com/office/powerpoint/2010/main" val="4169597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EF288F9-3275-46B3-B876-D3D5623EBF9A}" type="datetimeFigureOut">
              <a:rPr lang="en-US" smtClean="0"/>
              <a:t>2/26/2019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2D32F0-6286-41D7-9876-F8E97F3FC9BF}" type="slidenum">
              <a:rPr lang="en-US" smtClean="0"/>
              <a:t>‹#›</a:t>
            </a:fld>
            <a:endParaRPr lang="en-US"/>
          </a:p>
        </p:txBody>
      </p:sp>
    </p:spTree>
    <p:extLst>
      <p:ext uri="{BB962C8B-B14F-4D97-AF65-F5344CB8AC3E}">
        <p14:creationId xmlns:p14="http://schemas.microsoft.com/office/powerpoint/2010/main" val="21282835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F288F9-3275-46B3-B876-D3D5623EBF9A}" type="datetimeFigureOut">
              <a:rPr lang="en-US" smtClean="0"/>
              <a:t>2/26/2019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42D32F0-6286-41D7-9876-F8E97F3FC9BF}" type="slidenum">
              <a:rPr lang="en-US" smtClean="0"/>
              <a:t>‹#›</a:t>
            </a:fld>
            <a:endParaRPr lang="en-US"/>
          </a:p>
        </p:txBody>
      </p:sp>
    </p:spTree>
    <p:extLst>
      <p:ext uri="{BB962C8B-B14F-4D97-AF65-F5344CB8AC3E}">
        <p14:creationId xmlns:p14="http://schemas.microsoft.com/office/powerpoint/2010/main" val="1095159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F288F9-3275-46B3-B876-D3D5623EBF9A}" type="datetimeFigureOut">
              <a:rPr lang="en-US" smtClean="0"/>
              <a:t>2/26/2019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2D32F0-6286-41D7-9876-F8E97F3FC9BF}" type="slidenum">
              <a:rPr lang="en-US" smtClean="0"/>
              <a:t>‹#›</a:t>
            </a:fld>
            <a:endParaRPr lang="en-US"/>
          </a:p>
        </p:txBody>
      </p:sp>
    </p:spTree>
    <p:extLst>
      <p:ext uri="{BB962C8B-B14F-4D97-AF65-F5344CB8AC3E}">
        <p14:creationId xmlns:p14="http://schemas.microsoft.com/office/powerpoint/2010/main" val="4123507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F288F9-3275-46B3-B876-D3D5623EBF9A}" type="datetimeFigureOut">
              <a:rPr lang="en-US" smtClean="0"/>
              <a:t>2/26/2019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2D32F0-6286-41D7-9876-F8E97F3FC9BF}"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9249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EF288F9-3275-46B3-B876-D3D5623EBF9A}" type="datetimeFigureOut">
              <a:rPr lang="en-US" smtClean="0"/>
              <a:t>2/26/2019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D32F0-6286-41D7-9876-F8E97F3FC9BF}" type="slidenum">
              <a:rPr lang="en-US" smtClean="0"/>
              <a:t>‹#›</a:t>
            </a:fld>
            <a:endParaRPr lang="en-US"/>
          </a:p>
        </p:txBody>
      </p:sp>
    </p:spTree>
    <p:extLst>
      <p:ext uri="{BB962C8B-B14F-4D97-AF65-F5344CB8AC3E}">
        <p14:creationId xmlns:p14="http://schemas.microsoft.com/office/powerpoint/2010/main" val="13529869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EF288F9-3275-46B3-B876-D3D5623EBF9A}" type="datetimeFigureOut">
              <a:rPr lang="en-US" smtClean="0"/>
              <a:t>2/26/2019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D32F0-6286-41D7-9876-F8E97F3FC9BF}"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07742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2EF288F9-3275-46B3-B876-D3D5623EBF9A}" type="datetimeFigureOut">
              <a:rPr lang="en-US" smtClean="0"/>
              <a:t>2/26/2019</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42D32F0-6286-41D7-9876-F8E97F3FC9BF}"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90787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Impressions as Forensic Evidence</a:t>
            </a:r>
            <a:endParaRPr lang="en-US" dirty="0"/>
          </a:p>
        </p:txBody>
      </p:sp>
      <p:sp>
        <p:nvSpPr>
          <p:cNvPr id="3" name="Subtitle 2"/>
          <p:cNvSpPr>
            <a:spLocks noGrp="1"/>
          </p:cNvSpPr>
          <p:nvPr>
            <p:ph type="subTitle" idx="1"/>
          </p:nvPr>
        </p:nvSpPr>
        <p:spPr/>
        <p:txBody>
          <a:bodyPr>
            <a:normAutofit/>
          </a:bodyPr>
          <a:lstStyle/>
          <a:p>
            <a:r>
              <a:rPr lang="en-US" sz="2800" dirty="0" smtClean="0"/>
              <a:t>Wynne Jones</a:t>
            </a:r>
            <a:endParaRPr lang="en-US" sz="2800" dirty="0"/>
          </a:p>
        </p:txBody>
      </p:sp>
    </p:spTree>
    <p:extLst>
      <p:ext uri="{BB962C8B-B14F-4D97-AF65-F5344CB8AC3E}">
        <p14:creationId xmlns:p14="http://schemas.microsoft.com/office/powerpoint/2010/main" val="2653754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are ‘Impressions’?</a:t>
            </a:r>
            <a:endParaRPr lang="en-US" dirty="0"/>
          </a:p>
        </p:txBody>
      </p:sp>
      <p:sp>
        <p:nvSpPr>
          <p:cNvPr id="3" name="Content Placeholder 2"/>
          <p:cNvSpPr>
            <a:spLocks noGrp="1"/>
          </p:cNvSpPr>
          <p:nvPr>
            <p:ph sz="half" idx="1"/>
          </p:nvPr>
        </p:nvSpPr>
        <p:spPr>
          <a:xfrm>
            <a:off x="1024526" y="1639957"/>
            <a:ext cx="4754880" cy="4468235"/>
          </a:xfrm>
        </p:spPr>
        <p:txBody>
          <a:bodyPr>
            <a:normAutofit/>
          </a:bodyPr>
          <a:lstStyle/>
          <a:p>
            <a:r>
              <a:rPr lang="en-US" sz="2400" dirty="0" smtClean="0">
                <a:latin typeface="Arial" panose="020B0604020202020204" pitchFamily="34" charset="0"/>
                <a:cs typeface="Arial" panose="020B0604020202020204" pitchFamily="34" charset="0"/>
              </a:rPr>
              <a:t>Marks </a:t>
            </a:r>
            <a:r>
              <a:rPr lang="en-US" sz="2400" dirty="0" smtClean="0">
                <a:latin typeface="Arial" panose="020B0604020202020204" pitchFamily="34" charset="0"/>
                <a:cs typeface="Arial" panose="020B0604020202020204" pitchFamily="34" charset="0"/>
              </a:rPr>
              <a:t>left by </a:t>
            </a:r>
            <a:r>
              <a:rPr lang="en-US" sz="2400" dirty="0" smtClean="0">
                <a:latin typeface="Arial" panose="020B0604020202020204" pitchFamily="34" charset="0"/>
                <a:cs typeface="Arial" panose="020B0604020202020204" pitchFamily="34" charset="0"/>
              </a:rPr>
              <a:t>:</a:t>
            </a:r>
          </a:p>
          <a:p>
            <a:r>
              <a:rPr lang="en-US" sz="2400" dirty="0" smtClean="0">
                <a:latin typeface="Arial" panose="020B0604020202020204" pitchFamily="34" charset="0"/>
                <a:cs typeface="Arial" panose="020B0604020202020204" pitchFamily="34" charset="0"/>
              </a:rPr>
              <a:t>Fingers</a:t>
            </a:r>
            <a:r>
              <a:rPr lang="en-US" sz="2400" dirty="0" smtClean="0">
                <a:latin typeface="Arial" panose="020B0604020202020204" pitchFamily="34" charset="0"/>
                <a:cs typeface="Arial" panose="020B0604020202020204" pitchFamily="34" charset="0"/>
              </a:rPr>
              <a:t>, </a:t>
            </a:r>
            <a:endParaRPr lang="en-US" sz="2400" dirty="0" smtClean="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S</a:t>
            </a:r>
            <a:r>
              <a:rPr lang="en-US" sz="2400" dirty="0" smtClean="0">
                <a:latin typeface="Arial" panose="020B0604020202020204" pitchFamily="34" charset="0"/>
                <a:cs typeface="Arial" panose="020B0604020202020204" pitchFamily="34" charset="0"/>
              </a:rPr>
              <a:t>hoes</a:t>
            </a:r>
            <a:r>
              <a:rPr lang="en-US" sz="2400" dirty="0" smtClean="0">
                <a:latin typeface="Arial" panose="020B0604020202020204" pitchFamily="34" charset="0"/>
                <a:cs typeface="Arial" panose="020B0604020202020204" pitchFamily="34" charset="0"/>
              </a:rPr>
              <a:t>, </a:t>
            </a:r>
            <a:endParaRPr lang="en-US" sz="2400" dirty="0" smtClean="0">
              <a:latin typeface="Arial" panose="020B0604020202020204" pitchFamily="34" charset="0"/>
              <a:cs typeface="Arial" panose="020B0604020202020204" pitchFamily="34" charset="0"/>
            </a:endParaRPr>
          </a:p>
          <a:p>
            <a:r>
              <a:rPr lang="en-US" sz="2400" dirty="0" smtClean="0">
                <a:latin typeface="Arial" panose="020B0604020202020204" pitchFamily="34" charset="0"/>
                <a:cs typeface="Arial" panose="020B0604020202020204" pitchFamily="34" charset="0"/>
              </a:rPr>
              <a:t>Tools</a:t>
            </a:r>
            <a:r>
              <a:rPr lang="en-US" sz="2400" dirty="0" smtClean="0">
                <a:latin typeface="Arial" panose="020B0604020202020204" pitchFamily="34" charset="0"/>
                <a:cs typeface="Arial" panose="020B0604020202020204" pitchFamily="34" charset="0"/>
              </a:rPr>
              <a:t>, </a:t>
            </a:r>
            <a:endParaRPr lang="en-US" sz="2400" dirty="0" smtClean="0">
              <a:latin typeface="Arial" panose="020B0604020202020204" pitchFamily="34" charset="0"/>
              <a:cs typeface="Arial" panose="020B0604020202020204" pitchFamily="34" charset="0"/>
            </a:endParaRPr>
          </a:p>
          <a:p>
            <a:r>
              <a:rPr lang="en-US" sz="2400" dirty="0" err="1" smtClean="0">
                <a:latin typeface="Arial" panose="020B0604020202020204" pitchFamily="34" charset="0"/>
                <a:cs typeface="Arial" panose="020B0604020202020204" pitchFamily="34" charset="0"/>
              </a:rPr>
              <a:t>T</a:t>
            </a:r>
            <a:r>
              <a:rPr lang="en-US" sz="2400" dirty="0" err="1" smtClean="0">
                <a:latin typeface="Arial" panose="020B0604020202020204" pitchFamily="34" charset="0"/>
                <a:cs typeface="Arial" panose="020B0604020202020204" pitchFamily="34" charset="0"/>
              </a:rPr>
              <a:t>yres</a:t>
            </a:r>
            <a:r>
              <a:rPr lang="en-US" sz="2400" dirty="0" smtClean="0">
                <a:latin typeface="Arial" panose="020B0604020202020204" pitchFamily="34" charset="0"/>
                <a:cs typeface="Arial" panose="020B0604020202020204" pitchFamily="34" charset="0"/>
              </a:rPr>
              <a:t>, </a:t>
            </a:r>
            <a:endParaRPr lang="en-US" sz="2400" dirty="0" smtClean="0">
              <a:latin typeface="Arial" panose="020B0604020202020204" pitchFamily="34" charset="0"/>
              <a:cs typeface="Arial" panose="020B0604020202020204" pitchFamily="34" charset="0"/>
            </a:endParaRPr>
          </a:p>
          <a:p>
            <a:r>
              <a:rPr lang="en-US" sz="2400" dirty="0" smtClean="0">
                <a:latin typeface="Arial" panose="020B0604020202020204" pitchFamily="34" charset="0"/>
                <a:cs typeface="Arial" panose="020B0604020202020204" pitchFamily="34" charset="0"/>
              </a:rPr>
              <a:t>Stamping </a:t>
            </a:r>
            <a:r>
              <a:rPr lang="en-US" sz="2400" dirty="0" smtClean="0">
                <a:latin typeface="Arial" panose="020B0604020202020204" pitchFamily="34" charset="0"/>
                <a:cs typeface="Arial" panose="020B0604020202020204" pitchFamily="34" charset="0"/>
              </a:rPr>
              <a:t>machines, </a:t>
            </a:r>
            <a:endParaRPr lang="en-US" sz="2400" dirty="0" smtClean="0">
              <a:latin typeface="Arial" panose="020B0604020202020204" pitchFamily="34" charset="0"/>
              <a:cs typeface="Arial" panose="020B0604020202020204" pitchFamily="34" charset="0"/>
            </a:endParaRPr>
          </a:p>
          <a:p>
            <a:r>
              <a:rPr lang="en-US" sz="2400" dirty="0" smtClean="0">
                <a:latin typeface="Arial" panose="020B0604020202020204" pitchFamily="34" charset="0"/>
                <a:cs typeface="Arial" panose="020B0604020202020204" pitchFamily="34" charset="0"/>
              </a:rPr>
              <a:t>Printers </a:t>
            </a:r>
            <a:r>
              <a:rPr lang="en-US" sz="2400" dirty="0" smtClean="0">
                <a:latin typeface="Arial" panose="020B0604020202020204" pitchFamily="34" charset="0"/>
                <a:cs typeface="Arial" panose="020B0604020202020204" pitchFamily="34" charset="0"/>
              </a:rPr>
              <a:t>and </a:t>
            </a:r>
            <a:endParaRPr lang="en-US" sz="2400" dirty="0" smtClean="0">
              <a:latin typeface="Arial" panose="020B0604020202020204" pitchFamily="34" charset="0"/>
              <a:cs typeface="Arial" panose="020B0604020202020204" pitchFamily="34" charset="0"/>
            </a:endParaRPr>
          </a:p>
          <a:p>
            <a:r>
              <a:rPr lang="en-US" sz="2400" dirty="0" smtClean="0">
                <a:latin typeface="Arial" panose="020B0604020202020204" pitchFamily="34" charset="0"/>
                <a:cs typeface="Arial" panose="020B0604020202020204" pitchFamily="34" charset="0"/>
              </a:rPr>
              <a:t>Typewriters </a:t>
            </a:r>
            <a:r>
              <a:rPr lang="en-US" sz="2400" dirty="0" smtClean="0">
                <a:latin typeface="Arial" panose="020B0604020202020204" pitchFamily="34" charset="0"/>
                <a:cs typeface="Arial" panose="020B0604020202020204" pitchFamily="34" charset="0"/>
              </a:rPr>
              <a:t>etc.  </a:t>
            </a:r>
          </a:p>
          <a:p>
            <a:endParaRPr lang="en-US" sz="2400" dirty="0" smtClean="0"/>
          </a:p>
        </p:txBody>
      </p:sp>
      <p:sp>
        <p:nvSpPr>
          <p:cNvPr id="4" name="Content Placeholder 3"/>
          <p:cNvSpPr>
            <a:spLocks noGrp="1"/>
          </p:cNvSpPr>
          <p:nvPr>
            <p:ph sz="half" idx="2"/>
          </p:nvPr>
        </p:nvSpPr>
        <p:spPr>
          <a:xfrm>
            <a:off x="4502426" y="1558058"/>
            <a:ext cx="6114669" cy="5051464"/>
          </a:xfrm>
        </p:spPr>
        <p:txBody>
          <a:bodyPr>
            <a:normAutofit/>
          </a:bodyPr>
          <a:lstStyle/>
          <a:p>
            <a:pPr lvl="0">
              <a:buClr>
                <a:srgbClr val="1CADE4"/>
              </a:buClr>
            </a:pPr>
            <a:r>
              <a:rPr lang="en-US" sz="2400" dirty="0">
                <a:solidFill>
                  <a:prstClr val="black"/>
                </a:solidFill>
                <a:latin typeface="Arial" panose="020B0604020202020204" pitchFamily="34" charset="0"/>
                <a:cs typeface="Arial" panose="020B0604020202020204" pitchFamily="34" charset="0"/>
              </a:rPr>
              <a:t>All forms of impression can be easily destroyed,</a:t>
            </a:r>
          </a:p>
          <a:p>
            <a:pPr lvl="0">
              <a:buClr>
                <a:srgbClr val="1CADE4"/>
              </a:buClr>
            </a:pPr>
            <a:endParaRPr lang="en-US" sz="2400" dirty="0" smtClean="0">
              <a:solidFill>
                <a:prstClr val="black"/>
              </a:solidFill>
            </a:endParaRPr>
          </a:p>
          <a:p>
            <a:pPr lvl="0">
              <a:buClr>
                <a:srgbClr val="1CADE4"/>
              </a:buClr>
            </a:pPr>
            <a:endParaRPr lang="en-US" sz="2400" dirty="0" smtClean="0">
              <a:solidFill>
                <a:prstClr val="black"/>
              </a:solidFill>
            </a:endParaRPr>
          </a:p>
          <a:p>
            <a:pPr lvl="0">
              <a:buClr>
                <a:srgbClr val="1CADE4"/>
              </a:buClr>
            </a:pPr>
            <a:endParaRPr lang="en-US" sz="2400" dirty="0">
              <a:solidFill>
                <a:prstClr val="black"/>
              </a:solidFill>
            </a:endParaRPr>
          </a:p>
          <a:p>
            <a:pPr lvl="0">
              <a:buClr>
                <a:srgbClr val="1CADE4"/>
              </a:buClr>
            </a:pPr>
            <a:endParaRPr lang="en-US" sz="2400" dirty="0">
              <a:solidFill>
                <a:prstClr val="black"/>
              </a:solidFill>
            </a:endParaRPr>
          </a:p>
          <a:p>
            <a:pPr lvl="0">
              <a:buClr>
                <a:srgbClr val="1CADE4"/>
              </a:buClr>
            </a:pPr>
            <a:endParaRPr lang="en-US" sz="2400" dirty="0" smtClean="0">
              <a:solidFill>
                <a:prstClr val="black"/>
              </a:solidFill>
            </a:endParaRPr>
          </a:p>
          <a:p>
            <a:pPr lvl="0">
              <a:buClr>
                <a:srgbClr val="1CADE4"/>
              </a:buClr>
            </a:pPr>
            <a:endParaRPr lang="en-US" sz="2400" dirty="0">
              <a:solidFill>
                <a:prstClr val="black"/>
              </a:solidFill>
            </a:endParaRPr>
          </a:p>
          <a:p>
            <a:endParaRPr lang="en-GB" dirty="0"/>
          </a:p>
        </p:txBody>
      </p:sp>
      <p:pic>
        <p:nvPicPr>
          <p:cNvPr id="5" name="Picture 4"/>
          <p:cNvPicPr>
            <a:picLocks noChangeAspect="1"/>
          </p:cNvPicPr>
          <p:nvPr/>
        </p:nvPicPr>
        <p:blipFill>
          <a:blip r:embed="rId2"/>
          <a:stretch>
            <a:fillRect/>
          </a:stretch>
        </p:blipFill>
        <p:spPr>
          <a:xfrm>
            <a:off x="4502426" y="2335497"/>
            <a:ext cx="6114669" cy="4023359"/>
          </a:xfrm>
          <a:prstGeom prst="rect">
            <a:avLst/>
          </a:prstGeom>
        </p:spPr>
      </p:pic>
    </p:spTree>
    <p:extLst>
      <p:ext uri="{BB962C8B-B14F-4D97-AF65-F5344CB8AC3E}">
        <p14:creationId xmlns:p14="http://schemas.microsoft.com/office/powerpoint/2010/main" val="3980280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Footwear Marks</a:t>
            </a:r>
            <a:endParaRPr lang="en-US" dirty="0"/>
          </a:p>
        </p:txBody>
      </p:sp>
      <p:sp>
        <p:nvSpPr>
          <p:cNvPr id="3" name="Content Placeholder 2"/>
          <p:cNvSpPr>
            <a:spLocks noGrp="1"/>
          </p:cNvSpPr>
          <p:nvPr>
            <p:ph idx="1"/>
          </p:nvPr>
        </p:nvSpPr>
        <p:spPr/>
        <p:txBody>
          <a:bodyPr>
            <a:normAutofit/>
          </a:bodyPr>
          <a:lstStyle/>
          <a:p>
            <a:pPr marL="0" indent="0">
              <a:buNone/>
            </a:pPr>
            <a:r>
              <a:rPr lang="en-US" sz="2400" dirty="0" smtClean="0">
                <a:latin typeface="Arial" panose="020B0604020202020204" pitchFamily="34" charset="0"/>
              </a:rPr>
              <a:t>Footwear </a:t>
            </a:r>
            <a:r>
              <a:rPr lang="en-US" sz="2400" dirty="0">
                <a:latin typeface="Arial" panose="020B0604020202020204" pitchFamily="34" charset="0"/>
              </a:rPr>
              <a:t>marks </a:t>
            </a:r>
            <a:r>
              <a:rPr lang="en-US" sz="2400" dirty="0" smtClean="0">
                <a:latin typeface="Arial" panose="020B0604020202020204" pitchFamily="34" charset="0"/>
              </a:rPr>
              <a:t>are the </a:t>
            </a:r>
            <a:r>
              <a:rPr lang="en-US" sz="2400" dirty="0">
                <a:latin typeface="Arial" panose="020B0604020202020204" pitchFamily="34" charset="0"/>
              </a:rPr>
              <a:t>second most common evidence type left at crime scenes and the </a:t>
            </a:r>
            <a:r>
              <a:rPr lang="en-US" sz="2400" dirty="0" smtClean="0">
                <a:latin typeface="Arial" panose="020B0604020202020204" pitchFamily="34" charset="0"/>
              </a:rPr>
              <a:t>new technology </a:t>
            </a:r>
            <a:r>
              <a:rPr lang="en-US" sz="2400" dirty="0">
                <a:latin typeface="Arial" panose="020B0604020202020204" pitchFamily="34" charset="0"/>
              </a:rPr>
              <a:t>will give police immediate information on what make and model </a:t>
            </a:r>
            <a:r>
              <a:rPr lang="en-US" sz="2400" dirty="0" smtClean="0">
                <a:latin typeface="Arial" panose="020B0604020202020204" pitchFamily="34" charset="0"/>
              </a:rPr>
              <a:t>of shoe </a:t>
            </a:r>
            <a:r>
              <a:rPr lang="en-US" sz="2400" dirty="0">
                <a:latin typeface="Arial" panose="020B0604020202020204" pitchFamily="34" charset="0"/>
              </a:rPr>
              <a:t>has left the crime scene mark in question. </a:t>
            </a:r>
            <a:endParaRPr lang="en-US" sz="2400" dirty="0" smtClean="0">
              <a:latin typeface="Arial" panose="020B0604020202020204" pitchFamily="34" charset="0"/>
            </a:endParaRPr>
          </a:p>
          <a:p>
            <a:pPr marL="0" indent="0">
              <a:buNone/>
            </a:pPr>
            <a:endParaRPr lang="en-US" sz="2400" dirty="0" smtClean="0">
              <a:latin typeface="Arial" panose="020B0604020202020204" pitchFamily="34" charset="0"/>
            </a:endParaRPr>
          </a:p>
          <a:p>
            <a:pPr marL="0" indent="0">
              <a:buNone/>
            </a:pPr>
            <a:r>
              <a:rPr lang="en-US" sz="2400" dirty="0" smtClean="0">
                <a:latin typeface="Arial" panose="020B0604020202020204" pitchFamily="34" charset="0"/>
              </a:rPr>
              <a:t>It </a:t>
            </a:r>
            <a:r>
              <a:rPr lang="en-US" sz="2400" dirty="0">
                <a:latin typeface="Arial" panose="020B0604020202020204" pitchFamily="34" charset="0"/>
              </a:rPr>
              <a:t>can also help them </a:t>
            </a:r>
            <a:r>
              <a:rPr lang="en-US" sz="2400" dirty="0" smtClean="0">
                <a:latin typeface="Arial" panose="020B0604020202020204" pitchFamily="34" charset="0"/>
              </a:rPr>
              <a:t>link crime </a:t>
            </a:r>
            <a:r>
              <a:rPr lang="en-US" sz="2400" dirty="0">
                <a:latin typeface="Arial" panose="020B0604020202020204" pitchFamily="34" charset="0"/>
              </a:rPr>
              <a:t>scenes to potential suspects, searching for links at local and </a:t>
            </a:r>
            <a:r>
              <a:rPr lang="en-US" sz="2400" dirty="0" smtClean="0">
                <a:latin typeface="Arial" panose="020B0604020202020204" pitchFamily="34" charset="0"/>
              </a:rPr>
              <a:t>national level</a:t>
            </a:r>
            <a:r>
              <a:rPr lang="en-US" sz="2400" dirty="0" smtClean="0">
                <a:latin typeface="Arial" panose="020B0604020202020204" pitchFamily="34" charset="0"/>
              </a:rPr>
              <a:t>.</a:t>
            </a:r>
            <a:endParaRPr lang="en-US" sz="2400" dirty="0"/>
          </a:p>
        </p:txBody>
      </p:sp>
    </p:spTree>
    <p:extLst>
      <p:ext uri="{BB962C8B-B14F-4D97-AF65-F5344CB8AC3E}">
        <p14:creationId xmlns:p14="http://schemas.microsoft.com/office/powerpoint/2010/main" val="3284780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Footwear Marks</a:t>
            </a:r>
            <a:endParaRPr lang="en-US" dirty="0"/>
          </a:p>
        </p:txBody>
      </p:sp>
      <p:sp>
        <p:nvSpPr>
          <p:cNvPr id="3" name="Content Placeholder 2"/>
          <p:cNvSpPr>
            <a:spLocks noGrp="1"/>
          </p:cNvSpPr>
          <p:nvPr>
            <p:ph sz="half" idx="1"/>
          </p:nvPr>
        </p:nvSpPr>
        <p:spPr>
          <a:xfrm>
            <a:off x="838200" y="1898374"/>
            <a:ext cx="5181600" cy="4278589"/>
          </a:xfrm>
        </p:spPr>
        <p:txBody>
          <a:bodyPr>
            <a:normAutofit/>
          </a:bodyPr>
          <a:lstStyle/>
          <a:p>
            <a:r>
              <a:rPr lang="en-US" sz="2400" dirty="0" smtClean="0">
                <a:latin typeface="Arial" panose="020B0604020202020204" pitchFamily="34" charset="0"/>
                <a:cs typeface="Arial" panose="020B0604020202020204" pitchFamily="34" charset="0"/>
              </a:rPr>
              <a:t>Shoe or footwear marks are a useful yet potentially short lived form of evidence,</a:t>
            </a:r>
          </a:p>
          <a:p>
            <a:r>
              <a:rPr lang="en-US" sz="2400" dirty="0" smtClean="0">
                <a:latin typeface="Arial" panose="020B0604020202020204" pitchFamily="34" charset="0"/>
                <a:cs typeface="Arial" panose="020B0604020202020204" pitchFamily="34" charset="0"/>
              </a:rPr>
              <a:t>Footwear is readily modified by use when people walk over surfaces which scratch and tear soles or add particles such as glass and stones. </a:t>
            </a:r>
          </a:p>
          <a:p>
            <a:r>
              <a:rPr lang="en-US" sz="2400" dirty="0" smtClean="0">
                <a:latin typeface="Arial" panose="020B0604020202020204" pitchFamily="34" charset="0"/>
                <a:cs typeface="Arial" panose="020B0604020202020204" pitchFamily="34" charset="0"/>
              </a:rPr>
              <a:t>The resulting damage occurs randomly and is therefore unique to every sole.</a:t>
            </a:r>
            <a:endParaRPr lang="en-US" sz="2400"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2"/>
          </p:nvPr>
        </p:nvPicPr>
        <p:blipFill>
          <a:blip r:embed="rId2"/>
          <a:stretch>
            <a:fillRect/>
          </a:stretch>
        </p:blipFill>
        <p:spPr>
          <a:xfrm rot="5400000">
            <a:off x="5024074" y="1684322"/>
            <a:ext cx="4709250" cy="2451859"/>
          </a:xfrm>
          <a:prstGeom prst="rect">
            <a:avLst/>
          </a:prstGeom>
        </p:spPr>
      </p:pic>
      <p:pic>
        <p:nvPicPr>
          <p:cNvPr id="6" name="Picture 5"/>
          <p:cNvPicPr>
            <a:picLocks noChangeAspect="1"/>
          </p:cNvPicPr>
          <p:nvPr/>
        </p:nvPicPr>
        <p:blipFill>
          <a:blip r:embed="rId3"/>
          <a:stretch>
            <a:fillRect/>
          </a:stretch>
        </p:blipFill>
        <p:spPr>
          <a:xfrm>
            <a:off x="7378700" y="3832253"/>
            <a:ext cx="3917950" cy="2008885"/>
          </a:xfrm>
          <a:prstGeom prst="rect">
            <a:avLst/>
          </a:prstGeom>
        </p:spPr>
      </p:pic>
    </p:spTree>
    <p:extLst>
      <p:ext uri="{BB962C8B-B14F-4D97-AF65-F5344CB8AC3E}">
        <p14:creationId xmlns:p14="http://schemas.microsoft.com/office/powerpoint/2010/main" val="29843652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schemeClr val="tx1"/>
                </a:solidFill>
                <a:latin typeface="Verdana" panose="020B0604030504040204" pitchFamily="34" charset="0"/>
              </a:rPr>
              <a:t>TRACKING FOOTWEAR MARKS TO ASSIST SCENE INVESTIGATION</a:t>
            </a:r>
            <a:endParaRPr lang="en-US" sz="3600" dirty="0">
              <a:solidFill>
                <a:schemeClr val="tx1"/>
              </a:solidFill>
            </a:endParaRPr>
          </a:p>
        </p:txBody>
      </p:sp>
      <p:sp>
        <p:nvSpPr>
          <p:cNvPr id="3" name="Content Placeholder 2"/>
          <p:cNvSpPr>
            <a:spLocks noGrp="1"/>
          </p:cNvSpPr>
          <p:nvPr>
            <p:ph idx="1"/>
          </p:nvPr>
        </p:nvSpPr>
        <p:spPr/>
        <p:txBody>
          <a:bodyPr/>
          <a:lstStyle/>
          <a:p>
            <a:pPr lvl="0"/>
            <a:endParaRPr lang="en-US" sz="2600" dirty="0" smtClean="0">
              <a:solidFill>
                <a:srgbClr val="000000"/>
              </a:solidFill>
              <a:latin typeface="Verdana" panose="020B0604030504040204" pitchFamily="34" charset="0"/>
            </a:endParaRPr>
          </a:p>
          <a:p>
            <a:pPr lvl="0"/>
            <a:r>
              <a:rPr lang="en-US" sz="2400" dirty="0" smtClean="0">
                <a:solidFill>
                  <a:srgbClr val="000000"/>
                </a:solidFill>
                <a:latin typeface="Arial" panose="020B0604020202020204" pitchFamily="34" charset="0"/>
                <a:cs typeface="Arial" panose="020B0604020202020204" pitchFamily="34" charset="0"/>
              </a:rPr>
              <a:t>Most </a:t>
            </a:r>
            <a:r>
              <a:rPr lang="en-US" sz="2400" dirty="0">
                <a:solidFill>
                  <a:srgbClr val="000000"/>
                </a:solidFill>
                <a:latin typeface="Arial" panose="020B0604020202020204" pitchFamily="34" charset="0"/>
                <a:cs typeface="Arial" panose="020B0604020202020204" pitchFamily="34" charset="0"/>
              </a:rPr>
              <a:t>footwear marks in this scene have been formed via the transfer of a surface contaminant, i.e. a material/substance that would normally occur on a surface. </a:t>
            </a:r>
            <a:endParaRPr lang="en-US" sz="2400" dirty="0">
              <a:solidFill>
                <a:prstClr val="black"/>
              </a:solidFill>
              <a:latin typeface="Arial" panose="020B0604020202020204" pitchFamily="34" charset="0"/>
              <a:cs typeface="Arial" panose="020B0604020202020204" pitchFamily="34" charset="0"/>
            </a:endParaRPr>
          </a:p>
          <a:p>
            <a:r>
              <a:rPr lang="en-US" sz="2400" dirty="0" smtClean="0">
                <a:latin typeface="Arial" panose="020B0604020202020204" pitchFamily="34" charset="0"/>
                <a:cs typeface="Arial" panose="020B0604020202020204" pitchFamily="34" charset="0"/>
              </a:rPr>
              <a:t>The </a:t>
            </a:r>
            <a:r>
              <a:rPr lang="en-US" sz="2400" dirty="0">
                <a:latin typeface="Arial" panose="020B0604020202020204" pitchFamily="34" charset="0"/>
                <a:cs typeface="Arial" panose="020B0604020202020204" pitchFamily="34" charset="0"/>
              </a:rPr>
              <a:t>plan also demonstrates how tracking of even poor quality marks </a:t>
            </a:r>
            <a:r>
              <a:rPr lang="en-US" sz="2400" dirty="0" smtClean="0">
                <a:latin typeface="Arial" panose="020B0604020202020204" pitchFamily="34" charset="0"/>
                <a:cs typeface="Arial" panose="020B0604020202020204" pitchFamily="34" charset="0"/>
              </a:rPr>
              <a:t>can lead </a:t>
            </a:r>
            <a:r>
              <a:rPr lang="en-US" sz="2400" dirty="0">
                <a:latin typeface="Arial" panose="020B0604020202020204" pitchFamily="34" charset="0"/>
                <a:cs typeface="Arial" panose="020B0604020202020204" pitchFamily="34" charset="0"/>
              </a:rPr>
              <a:t>the CSI to other areas of interest and possibly other forms </a:t>
            </a:r>
            <a:r>
              <a:rPr lang="en-US" sz="2400" dirty="0" smtClean="0">
                <a:latin typeface="Arial" panose="020B0604020202020204" pitchFamily="34" charset="0"/>
                <a:cs typeface="Arial" panose="020B0604020202020204" pitchFamily="34" charset="0"/>
              </a:rPr>
              <a:t>of evidence</a:t>
            </a:r>
            <a:r>
              <a:rPr lang="en-US"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056608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0" marR="0" algn="ctr" fontAlgn="base">
              <a:lnSpc>
                <a:spcPts val="1650"/>
              </a:lnSpc>
              <a:spcBef>
                <a:spcPts val="0"/>
              </a:spcBef>
              <a:spcAft>
                <a:spcPts val="0"/>
              </a:spcAft>
            </a:pPr>
            <a:r>
              <a:rPr lang="en-GB" sz="3600" kern="1800" dirty="0" smtClean="0">
                <a:solidFill>
                  <a:schemeClr val="tx1"/>
                </a:solidFill>
                <a:effectLst/>
                <a:latin typeface="Verdana" panose="020B0604030504040204" pitchFamily="34" charset="0"/>
                <a:ea typeface="Verdana" panose="020B0604030504040204" pitchFamily="34" charset="0"/>
                <a:cs typeface="Verdana" panose="020B0604030504040204" pitchFamily="34" charset="0"/>
              </a:rPr>
              <a:t>The Forensic Analysis of </a:t>
            </a:r>
            <a:br>
              <a:rPr lang="en-GB" sz="3600" kern="1800" dirty="0" smtClean="0">
                <a:solidFill>
                  <a:schemeClr val="tx1"/>
                </a:solidFill>
                <a:effectLst/>
                <a:latin typeface="Verdana" panose="020B0604030504040204" pitchFamily="34" charset="0"/>
                <a:ea typeface="Verdana" panose="020B0604030504040204" pitchFamily="34" charset="0"/>
                <a:cs typeface="Verdana" panose="020B0604030504040204" pitchFamily="34" charset="0"/>
              </a:rPr>
            </a:br>
            <a:r>
              <a:rPr lang="en-GB" sz="3600" kern="1800" dirty="0">
                <a:solidFill>
                  <a:schemeClr val="tx1"/>
                </a:solidFill>
                <a:latin typeface="Verdana" panose="020B0604030504040204" pitchFamily="34" charset="0"/>
                <a:ea typeface="Verdana" panose="020B0604030504040204" pitchFamily="34" charset="0"/>
                <a:cs typeface="Verdana" panose="020B0604030504040204" pitchFamily="34" charset="0"/>
              </a:rPr>
              <a:t/>
            </a:r>
            <a:br>
              <a:rPr lang="en-GB" sz="3600" kern="1800" dirty="0">
                <a:solidFill>
                  <a:schemeClr val="tx1"/>
                </a:solidFill>
                <a:latin typeface="Verdana" panose="020B0604030504040204" pitchFamily="34" charset="0"/>
                <a:ea typeface="Verdana" panose="020B0604030504040204" pitchFamily="34" charset="0"/>
                <a:cs typeface="Verdana" panose="020B0604030504040204" pitchFamily="34" charset="0"/>
              </a:rPr>
            </a:br>
            <a:r>
              <a:rPr lang="en-GB" sz="3600" kern="1800" dirty="0" smtClean="0">
                <a:solidFill>
                  <a:schemeClr val="tx1"/>
                </a:solidFill>
                <a:effectLst/>
                <a:latin typeface="Verdana" panose="020B0604030504040204" pitchFamily="34" charset="0"/>
                <a:ea typeface="Verdana" panose="020B0604030504040204" pitchFamily="34" charset="0"/>
                <a:cs typeface="Verdana" panose="020B0604030504040204" pitchFamily="34" charset="0"/>
              </a:rPr>
              <a:t>Footwear </a:t>
            </a:r>
            <a:br>
              <a:rPr lang="en-GB" sz="3600" kern="1800" dirty="0" smtClean="0">
                <a:solidFill>
                  <a:schemeClr val="tx1"/>
                </a:solidFill>
                <a:effectLst/>
                <a:latin typeface="Verdana" panose="020B0604030504040204" pitchFamily="34" charset="0"/>
                <a:ea typeface="Verdana" panose="020B0604030504040204" pitchFamily="34" charset="0"/>
                <a:cs typeface="Verdana" panose="020B0604030504040204" pitchFamily="34" charset="0"/>
              </a:rPr>
            </a:br>
            <a:r>
              <a:rPr lang="en-GB" sz="3600" kern="1800" dirty="0">
                <a:solidFill>
                  <a:schemeClr val="tx1"/>
                </a:solidFill>
                <a:latin typeface="Verdana" panose="020B0604030504040204" pitchFamily="34" charset="0"/>
                <a:ea typeface="Verdana" panose="020B0604030504040204" pitchFamily="34" charset="0"/>
                <a:cs typeface="Verdana" panose="020B0604030504040204" pitchFamily="34" charset="0"/>
              </a:rPr>
              <a:t/>
            </a:r>
            <a:br>
              <a:rPr lang="en-GB" sz="3600" kern="1800" dirty="0">
                <a:solidFill>
                  <a:schemeClr val="tx1"/>
                </a:solidFill>
                <a:latin typeface="Verdana" panose="020B0604030504040204" pitchFamily="34" charset="0"/>
                <a:ea typeface="Verdana" panose="020B0604030504040204" pitchFamily="34" charset="0"/>
                <a:cs typeface="Verdana" panose="020B0604030504040204" pitchFamily="34" charset="0"/>
              </a:rPr>
            </a:br>
            <a:r>
              <a:rPr lang="en-GB" sz="3600" kern="1800" dirty="0" smtClean="0">
                <a:solidFill>
                  <a:schemeClr val="tx1"/>
                </a:solidFill>
                <a:effectLst/>
                <a:latin typeface="Verdana" panose="020B0604030504040204" pitchFamily="34" charset="0"/>
                <a:ea typeface="Verdana" panose="020B0604030504040204" pitchFamily="34" charset="0"/>
                <a:cs typeface="Verdana" panose="020B0604030504040204" pitchFamily="34" charset="0"/>
              </a:rPr>
              <a:t>Impression Evidence</a:t>
            </a:r>
            <a:r>
              <a:rPr lang="en-US" sz="5400" dirty="0" smtClean="0">
                <a:effectLst/>
                <a:latin typeface="Calibri" panose="020F0502020204030204" pitchFamily="34" charset="0"/>
                <a:ea typeface="Calibri" panose="020F0502020204030204" pitchFamily="34" charset="0"/>
                <a:cs typeface="Times New Roman" panose="02020603050405020304" pitchFamily="18" charset="0"/>
              </a:rPr>
              <a:t/>
            </a:r>
            <a:br>
              <a:rPr lang="en-US" sz="5400" dirty="0" smtClean="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p:cNvSpPr>
            <a:spLocks noGrp="1"/>
          </p:cNvSpPr>
          <p:nvPr>
            <p:ph idx="1"/>
          </p:nvPr>
        </p:nvSpPr>
        <p:spPr/>
        <p:txBody>
          <a:bodyPr/>
          <a:lstStyle/>
          <a:p>
            <a:endParaRPr lang="en-GB" dirty="0" smtClean="0">
              <a:solidFill>
                <a:srgbClr val="000000"/>
              </a:solidFill>
              <a:effectLst/>
              <a:latin typeface="Arial" panose="020B0604020202020204" pitchFamily="34" charset="0"/>
              <a:ea typeface="Times New Roman" panose="02020603050405020304" pitchFamily="18" charset="0"/>
            </a:endParaRPr>
          </a:p>
          <a:p>
            <a:r>
              <a:rPr lang="en-GB" sz="2400" dirty="0" smtClean="0">
                <a:solidFill>
                  <a:srgbClr val="000000"/>
                </a:solidFill>
                <a:effectLst/>
                <a:latin typeface="Arial" panose="020B0604020202020204" pitchFamily="34" charset="0"/>
                <a:ea typeface="Times New Roman" panose="02020603050405020304" pitchFamily="18" charset="0"/>
              </a:rPr>
              <a:t>The basis for footwear impression evidence is determining the source of a footwear impression recovered from a crime scene.</a:t>
            </a:r>
          </a:p>
          <a:p>
            <a:endParaRPr lang="en-GB" sz="2400" dirty="0" smtClean="0">
              <a:solidFill>
                <a:srgbClr val="000000"/>
              </a:solidFill>
              <a:effectLst/>
              <a:latin typeface="Arial" panose="020B0604020202020204" pitchFamily="34" charset="0"/>
              <a:ea typeface="Times New Roman" panose="02020603050405020304" pitchFamily="18" charset="0"/>
            </a:endParaRPr>
          </a:p>
          <a:p>
            <a:r>
              <a:rPr lang="en-GB" sz="2400" dirty="0" smtClean="0">
                <a:solidFill>
                  <a:srgbClr val="000000"/>
                </a:solidFill>
                <a:effectLst/>
                <a:latin typeface="Arial" panose="020B0604020202020204" pitchFamily="34" charset="0"/>
                <a:ea typeface="Times New Roman" panose="02020603050405020304" pitchFamily="18" charset="0"/>
              </a:rPr>
              <a:t>The process of examining footwear impression evidence takes into account class and identifying characteristics. </a:t>
            </a:r>
            <a:endParaRPr lang="en-US" sz="2400" dirty="0"/>
          </a:p>
        </p:txBody>
      </p:sp>
    </p:spTree>
    <p:extLst>
      <p:ext uri="{BB962C8B-B14F-4D97-AF65-F5344CB8AC3E}">
        <p14:creationId xmlns:p14="http://schemas.microsoft.com/office/powerpoint/2010/main" val="9108344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latin typeface="Verdana" panose="020B0604030504040204" pitchFamily="34" charset="0"/>
                <a:ea typeface="Verdana" panose="020B0604030504040204" pitchFamily="34" charset="0"/>
                <a:cs typeface="Verdana" panose="020B0604030504040204" pitchFamily="34" charset="0"/>
              </a:rPr>
              <a:t>Class Characteristics </a:t>
            </a:r>
            <a:endParaRPr lang="en-US" sz="3600" dirty="0">
              <a:latin typeface="Verdana" panose="020B0604030504040204" pitchFamily="34" charset="0"/>
              <a:ea typeface="Verdana" panose="020B0604030504040204" pitchFamily="34" charset="0"/>
              <a:cs typeface="Verdana" panose="020B0604030504040204" pitchFamily="34" charset="0"/>
            </a:endParaRPr>
          </a:p>
        </p:txBody>
      </p:sp>
      <p:sp>
        <p:nvSpPr>
          <p:cNvPr id="3" name="Content Placeholder 2"/>
          <p:cNvSpPr>
            <a:spLocks noGrp="1"/>
          </p:cNvSpPr>
          <p:nvPr>
            <p:ph idx="1"/>
          </p:nvPr>
        </p:nvSpPr>
        <p:spPr/>
        <p:txBody>
          <a:bodyPr/>
          <a:lstStyle/>
          <a:p>
            <a:endParaRPr lang="en-GB" dirty="0" smtClean="0">
              <a:solidFill>
                <a:srgbClr val="000000"/>
              </a:solidFill>
              <a:effectLst/>
              <a:latin typeface="Arial" panose="020B0604020202020204" pitchFamily="34" charset="0"/>
              <a:ea typeface="Times New Roman" panose="02020603050405020304" pitchFamily="18" charset="0"/>
            </a:endParaRPr>
          </a:p>
          <a:p>
            <a:r>
              <a:rPr lang="en-GB" sz="2400" dirty="0" smtClean="0">
                <a:solidFill>
                  <a:srgbClr val="000000"/>
                </a:solidFill>
                <a:effectLst/>
                <a:latin typeface="Arial" panose="020B0604020202020204" pitchFamily="34" charset="0"/>
                <a:ea typeface="Times New Roman" panose="02020603050405020304" pitchFamily="18" charset="0"/>
              </a:rPr>
              <a:t>Class characteristics are those characteristics that result from the manufacturing process, such as physical size, design, and mould characteristics.</a:t>
            </a:r>
            <a:endParaRPr lang="en-US" sz="2400" dirty="0"/>
          </a:p>
        </p:txBody>
      </p:sp>
    </p:spTree>
    <p:extLst>
      <p:ext uri="{BB962C8B-B14F-4D97-AF65-F5344CB8AC3E}">
        <p14:creationId xmlns:p14="http://schemas.microsoft.com/office/powerpoint/2010/main" val="12358727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solidFill>
                  <a:srgbClr val="000000"/>
                </a:solidFill>
                <a:latin typeface="Verdana" panose="020B0604030504040204" pitchFamily="34" charset="0"/>
                <a:ea typeface="Verdana" panose="020B0604030504040204" pitchFamily="34" charset="0"/>
                <a:cs typeface="Verdana" panose="020B0604030504040204" pitchFamily="34" charset="0"/>
              </a:rPr>
              <a:t>Identifying Characteristics</a:t>
            </a:r>
            <a:endParaRPr lang="en-US" sz="3600" dirty="0">
              <a:latin typeface="Verdana" panose="020B0604030504040204" pitchFamily="34" charset="0"/>
              <a:ea typeface="Verdana" panose="020B0604030504040204" pitchFamily="34" charset="0"/>
              <a:cs typeface="Verdana" panose="020B0604030504040204" pitchFamily="34" charset="0"/>
            </a:endParaRPr>
          </a:p>
        </p:txBody>
      </p:sp>
      <p:sp>
        <p:nvSpPr>
          <p:cNvPr id="3" name="Content Placeholder 2"/>
          <p:cNvSpPr>
            <a:spLocks noGrp="1"/>
          </p:cNvSpPr>
          <p:nvPr>
            <p:ph idx="1"/>
          </p:nvPr>
        </p:nvSpPr>
        <p:spPr/>
        <p:txBody>
          <a:bodyPr>
            <a:normAutofit/>
          </a:bodyPr>
          <a:lstStyle/>
          <a:p>
            <a:pPr marL="0" marR="0" indent="0" fontAlgn="base">
              <a:lnSpc>
                <a:spcPct val="100000"/>
              </a:lnSpc>
              <a:spcBef>
                <a:spcPts val="0"/>
              </a:spcBef>
              <a:spcAft>
                <a:spcPts val="0"/>
              </a:spcAft>
              <a:buNone/>
            </a:pPr>
            <a:r>
              <a:rPr lang="en-GB" sz="2400" dirty="0" smtClean="0">
                <a:solidFill>
                  <a:srgbClr val="000000"/>
                </a:solidFill>
                <a:effectLst/>
                <a:latin typeface="Arial" panose="020B0604020202020204" pitchFamily="34" charset="0"/>
                <a:ea typeface="Times New Roman" panose="02020603050405020304" pitchFamily="18" charset="0"/>
                <a:cs typeface="Arial" panose="020B0604020202020204" pitchFamily="34" charset="0"/>
              </a:rPr>
              <a:t>Identifying characteristics do not result from the manufacturing process, but are accidental, unpredictable characteristics that result from wear. </a:t>
            </a:r>
          </a:p>
          <a:p>
            <a:pPr marL="0" marR="0" fontAlgn="base">
              <a:lnSpc>
                <a:spcPct val="100000"/>
              </a:lnSpc>
              <a:spcBef>
                <a:spcPts val="0"/>
              </a:spcBef>
              <a:spcAft>
                <a:spcPts val="0"/>
              </a:spcAft>
            </a:pPr>
            <a:endParaRPr lang="en-GB" sz="24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0" marR="0" indent="0" fontAlgn="base">
              <a:lnSpc>
                <a:spcPct val="100000"/>
              </a:lnSpc>
              <a:spcBef>
                <a:spcPts val="0"/>
              </a:spcBef>
              <a:spcAft>
                <a:spcPts val="0"/>
              </a:spcAft>
              <a:buNone/>
            </a:pPr>
            <a:r>
              <a:rPr lang="en-GB" sz="2400" dirty="0" smtClean="0">
                <a:solidFill>
                  <a:srgbClr val="000000"/>
                </a:solidFill>
                <a:effectLst/>
                <a:latin typeface="Arial" panose="020B0604020202020204" pitchFamily="34" charset="0"/>
                <a:ea typeface="Times New Roman" panose="02020603050405020304" pitchFamily="18" charset="0"/>
                <a:cs typeface="Arial" panose="020B0604020202020204" pitchFamily="34" charset="0"/>
              </a:rPr>
              <a:t>Identifying characteristics include objects that have become attached to the outsole—such as rocks, thumb tacks, or tape—or marks on the outsole caused by cuts, nicks, gouges, and scratches.</a:t>
            </a:r>
            <a:endParaRPr lang="en-US" sz="2400" dirty="0" smtClean="0">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5163639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latin typeface="Verdana" panose="020B0604030504040204" pitchFamily="34" charset="0"/>
                <a:ea typeface="Verdana" panose="020B0604030504040204" pitchFamily="34" charset="0"/>
                <a:cs typeface="Verdana" panose="020B0604030504040204" pitchFamily="34" charset="0"/>
              </a:rPr>
              <a:t>Impressions at Crime Scenes</a:t>
            </a:r>
            <a:endParaRPr lang="en-US" sz="3600" dirty="0">
              <a:latin typeface="Verdana" panose="020B0604030504040204" pitchFamily="34" charset="0"/>
              <a:ea typeface="Verdana" panose="020B0604030504040204" pitchFamily="34" charset="0"/>
              <a:cs typeface="Verdana" panose="020B0604030504040204" pitchFamily="34" charset="0"/>
            </a:endParaRPr>
          </a:p>
        </p:txBody>
      </p:sp>
      <p:sp>
        <p:nvSpPr>
          <p:cNvPr id="3" name="Content Placeholder 2"/>
          <p:cNvSpPr>
            <a:spLocks noGrp="1"/>
          </p:cNvSpPr>
          <p:nvPr>
            <p:ph sz="half" idx="1"/>
          </p:nvPr>
        </p:nvSpPr>
        <p:spPr/>
        <p:txBody>
          <a:bodyPr/>
          <a:lstStyle/>
          <a:p>
            <a:endParaRPr lang="en-US" dirty="0" smtClean="0"/>
          </a:p>
          <a:p>
            <a:endParaRPr lang="en-US" dirty="0"/>
          </a:p>
          <a:p>
            <a:r>
              <a:rPr lang="en-US" sz="2400" dirty="0" smtClean="0">
                <a:latin typeface="Arial" panose="020B0604020202020204" pitchFamily="34" charset="0"/>
                <a:cs typeface="Arial" panose="020B0604020202020204" pitchFamily="34" charset="0"/>
              </a:rPr>
              <a:t>When a shoe leaves an impression at a crime scene the mark can be compared with the sole in question. </a:t>
            </a:r>
            <a:endParaRPr lang="en-US" sz="2400"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2"/>
          </p:nvPr>
        </p:nvPicPr>
        <p:blipFill>
          <a:blip r:embed="rId2"/>
          <a:stretch>
            <a:fillRect/>
          </a:stretch>
        </p:blipFill>
        <p:spPr>
          <a:xfrm>
            <a:off x="5989638" y="2875177"/>
            <a:ext cx="4754562" cy="2844371"/>
          </a:xfrm>
          <a:prstGeom prst="rect">
            <a:avLst/>
          </a:prstGeom>
        </p:spPr>
      </p:pic>
    </p:spTree>
    <p:extLst>
      <p:ext uri="{BB962C8B-B14F-4D97-AF65-F5344CB8AC3E}">
        <p14:creationId xmlns:p14="http://schemas.microsoft.com/office/powerpoint/2010/main" val="24159222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latin typeface="Verdana" panose="020B0604030504040204" pitchFamily="34" charset="0"/>
                <a:ea typeface="Verdana" panose="020B0604030504040204" pitchFamily="34" charset="0"/>
                <a:cs typeface="Verdana" panose="020B0604030504040204" pitchFamily="34" charset="0"/>
              </a:rPr>
              <a:t>Surfaces</a:t>
            </a:r>
            <a:endParaRPr lang="en-US" sz="3600" dirty="0">
              <a:latin typeface="Verdana" panose="020B0604030504040204" pitchFamily="34" charset="0"/>
              <a:ea typeface="Verdana" panose="020B0604030504040204" pitchFamily="34" charset="0"/>
              <a:cs typeface="Verdana" panose="020B0604030504040204" pitchFamily="34" charset="0"/>
            </a:endParaRPr>
          </a:p>
        </p:txBody>
      </p:sp>
      <p:sp>
        <p:nvSpPr>
          <p:cNvPr id="3" name="Content Placeholder 2"/>
          <p:cNvSpPr>
            <a:spLocks noGrp="1"/>
          </p:cNvSpPr>
          <p:nvPr>
            <p:ph sz="half" idx="1"/>
          </p:nvPr>
        </p:nvSpPr>
        <p:spPr/>
        <p:txBody>
          <a:bodyPr>
            <a:normAutofit/>
          </a:bodyPr>
          <a:lstStyle/>
          <a:p>
            <a:r>
              <a:rPr lang="en-US" sz="2400" dirty="0" smtClean="0">
                <a:latin typeface="Arial" panose="020B0604020202020204" pitchFamily="34" charset="0"/>
                <a:cs typeface="Arial" panose="020B0604020202020204" pitchFamily="34" charset="0"/>
              </a:rPr>
              <a:t>Marks can be left on a flat surface or impressed into a soft substrate, however some surfaces are more suitable to taking a print than others e.g. soft clay is clearly better than course sand!</a:t>
            </a:r>
          </a:p>
          <a:p>
            <a:r>
              <a:rPr lang="en-US" sz="2400" dirty="0" smtClean="0">
                <a:latin typeface="Arial" panose="020B0604020202020204" pitchFamily="34" charset="0"/>
                <a:cs typeface="Arial" panose="020B0604020202020204" pitchFamily="34" charset="0"/>
              </a:rPr>
              <a:t>(THREE DIMENSIONAL FOOTWEAR MARKS)</a:t>
            </a:r>
            <a:endParaRPr lang="en-US" sz="2400"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2"/>
          </p:nvPr>
        </p:nvPicPr>
        <p:blipFill>
          <a:blip r:embed="rId2"/>
          <a:stretch>
            <a:fillRect/>
          </a:stretch>
        </p:blipFill>
        <p:spPr>
          <a:xfrm>
            <a:off x="5940425" y="485757"/>
            <a:ext cx="2381250" cy="4042587"/>
          </a:xfrm>
          <a:prstGeom prst="rect">
            <a:avLst/>
          </a:prstGeom>
        </p:spPr>
      </p:pic>
      <p:pic>
        <p:nvPicPr>
          <p:cNvPr id="6" name="Picture 5"/>
          <p:cNvPicPr>
            <a:picLocks noChangeAspect="1"/>
          </p:cNvPicPr>
          <p:nvPr/>
        </p:nvPicPr>
        <p:blipFill>
          <a:blip r:embed="rId3"/>
          <a:stretch>
            <a:fillRect/>
          </a:stretch>
        </p:blipFill>
        <p:spPr>
          <a:xfrm>
            <a:off x="7734301" y="3218656"/>
            <a:ext cx="2330450" cy="2958307"/>
          </a:xfrm>
          <a:prstGeom prst="rect">
            <a:avLst/>
          </a:prstGeom>
        </p:spPr>
      </p:pic>
    </p:spTree>
    <p:extLst>
      <p:ext uri="{BB962C8B-B14F-4D97-AF65-F5344CB8AC3E}">
        <p14:creationId xmlns:p14="http://schemas.microsoft.com/office/powerpoint/2010/main" val="4570399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latin typeface="Verdana" panose="020B0604030504040204" pitchFamily="34" charset="0"/>
                <a:ea typeface="Verdana" panose="020B0604030504040204" pitchFamily="34" charset="0"/>
                <a:cs typeface="Verdana" panose="020B0604030504040204" pitchFamily="34" charset="0"/>
              </a:rPr>
              <a:t>National Footwear Database (NFD)</a:t>
            </a:r>
            <a:endParaRPr lang="en-US" sz="3600" dirty="0">
              <a:latin typeface="Verdana" panose="020B0604030504040204" pitchFamily="34" charset="0"/>
              <a:ea typeface="Verdana" panose="020B0604030504040204" pitchFamily="34" charset="0"/>
              <a:cs typeface="Verdana" panose="020B0604030504040204" pitchFamily="34" charset="0"/>
            </a:endParaRPr>
          </a:p>
        </p:txBody>
      </p:sp>
      <p:sp>
        <p:nvSpPr>
          <p:cNvPr id="3" name="Content Placeholder 2"/>
          <p:cNvSpPr>
            <a:spLocks noGrp="1"/>
          </p:cNvSpPr>
          <p:nvPr>
            <p:ph sz="half" idx="1"/>
          </p:nvPr>
        </p:nvSpPr>
        <p:spPr/>
        <p:txBody>
          <a:bodyPr>
            <a:normAutofit/>
          </a:bodyPr>
          <a:lstStyle/>
          <a:p>
            <a:pPr marL="0" indent="0">
              <a:buNone/>
            </a:pPr>
            <a:endParaRPr lang="en-US" dirty="0" smtClean="0"/>
          </a:p>
          <a:p>
            <a:pPr marL="0" indent="0">
              <a:buNone/>
            </a:pPr>
            <a:r>
              <a:rPr lang="en-US" sz="2400" dirty="0" smtClean="0">
                <a:latin typeface="Arial" panose="020B0604020202020204" pitchFamily="34" charset="0"/>
                <a:cs typeface="Arial" panose="020B0604020202020204" pitchFamily="34" charset="0"/>
              </a:rPr>
              <a:t>Provided by the NPIA (Now College of Policing), the NFD is a valuable tool providing intelligence tool to assist in identifying footwear (most commonly trainers) which may assist in identifying linked crime scenes. </a:t>
            </a:r>
            <a:endParaRPr lang="en-US" sz="2400"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7181049" y="3051313"/>
            <a:ext cx="2359960" cy="2057401"/>
          </a:xfrm>
        </p:spPr>
      </p:pic>
    </p:spTree>
    <p:extLst>
      <p:ext uri="{BB962C8B-B14F-4D97-AF65-F5344CB8AC3E}">
        <p14:creationId xmlns:p14="http://schemas.microsoft.com/office/powerpoint/2010/main" val="14603797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latin typeface="Verdana" panose="020B0604030504040204" pitchFamily="34" charset="0"/>
                <a:ea typeface="Verdana" panose="020B0604030504040204" pitchFamily="34" charset="0"/>
                <a:cs typeface="Verdana" panose="020B0604030504040204" pitchFamily="34" charset="0"/>
              </a:rPr>
              <a:t>How footwear patterns are formed</a:t>
            </a:r>
            <a:endParaRPr lang="en-US" sz="3600" dirty="0">
              <a:latin typeface="Verdana" panose="020B0604030504040204" pitchFamily="34" charset="0"/>
              <a:ea typeface="Verdana" panose="020B0604030504040204" pitchFamily="34" charset="0"/>
              <a:cs typeface="Verdana" panose="020B0604030504040204" pitchFamily="34" charset="0"/>
            </a:endParaRPr>
          </a:p>
        </p:txBody>
      </p:sp>
      <p:sp>
        <p:nvSpPr>
          <p:cNvPr id="3" name="Content Placeholder 2"/>
          <p:cNvSpPr>
            <a:spLocks noGrp="1"/>
          </p:cNvSpPr>
          <p:nvPr>
            <p:ph idx="1"/>
          </p:nvPr>
        </p:nvSpPr>
        <p:spPr/>
        <p:txBody>
          <a:bodyPr/>
          <a:lstStyle/>
          <a:p>
            <a:r>
              <a:rPr lang="en-US" b="1" dirty="0" smtClean="0"/>
              <a:t>TRANSFER OF A CONTAMINANT </a:t>
            </a:r>
            <a:r>
              <a:rPr lang="en-US" dirty="0" smtClean="0"/>
              <a:t>(e.g. Sand, Blood etc.)</a:t>
            </a:r>
          </a:p>
          <a:p>
            <a:r>
              <a:rPr lang="en-US" b="1" dirty="0" smtClean="0"/>
              <a:t>POSITIVE AND NEGATIVE FOOTWEAR MARKS </a:t>
            </a:r>
            <a:endParaRPr lang="en-US" dirty="0" smtClean="0"/>
          </a:p>
          <a:p>
            <a:r>
              <a:rPr lang="en-US" sz="2400" b="1" dirty="0" smtClean="0">
                <a:latin typeface="Arial" panose="020B0604020202020204" pitchFamily="34" charset="0"/>
                <a:cs typeface="Arial" panose="020B0604020202020204" pitchFamily="34" charset="0"/>
              </a:rPr>
              <a:t>Positive </a:t>
            </a:r>
            <a:r>
              <a:rPr lang="en-US" sz="2400" b="1" dirty="0" smtClean="0">
                <a:latin typeface="Arial" panose="020B0604020202020204" pitchFamily="34" charset="0"/>
                <a:cs typeface="Arial" panose="020B0604020202020204" pitchFamily="34" charset="0"/>
              </a:rPr>
              <a:t>Footwear Mark </a:t>
            </a:r>
            <a:r>
              <a:rPr lang="en-US" sz="2400" dirty="0" smtClean="0">
                <a:latin typeface="Arial" panose="020B0604020202020204" pitchFamily="34" charset="0"/>
                <a:cs typeface="Arial" panose="020B0604020202020204" pitchFamily="34" charset="0"/>
              </a:rPr>
              <a:t>- The outer sole of the footwear item deposits a contaminant onto a surface which leaves a footwear mark that represents some or the entire outer sole pattern.</a:t>
            </a:r>
          </a:p>
          <a:p>
            <a:r>
              <a:rPr lang="en-US" sz="2400" b="1" dirty="0" smtClean="0">
                <a:latin typeface="Arial" panose="020B0604020202020204" pitchFamily="34" charset="0"/>
                <a:cs typeface="Arial" panose="020B0604020202020204" pitchFamily="34" charset="0"/>
              </a:rPr>
              <a:t>Negative Footwear Mark </a:t>
            </a:r>
            <a:r>
              <a:rPr lang="en-US" sz="2400" dirty="0" smtClean="0">
                <a:latin typeface="Arial" panose="020B0604020202020204" pitchFamily="34" charset="0"/>
                <a:cs typeface="Arial" panose="020B0604020202020204" pitchFamily="34" charset="0"/>
              </a:rPr>
              <a:t>- The outer sole of the footwear item removes a contaminant from a surface which leaves a footwear mark that represents some or the entire outer sole pattern.</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00157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prstClr val="black"/>
                </a:solidFill>
                <a:latin typeface="Verdana" panose="020B0604030504040204" pitchFamily="34" charset="0"/>
                <a:ea typeface="Verdana" panose="020B0604030504040204" pitchFamily="34" charset="0"/>
                <a:cs typeface="Verdana" panose="020B0604030504040204" pitchFamily="34" charset="0"/>
              </a:rPr>
              <a:t>How footwear patterns are formed</a:t>
            </a:r>
            <a:endParaRPr lang="en-US" sz="3600" dirty="0">
              <a:latin typeface="Verdana" panose="020B0604030504040204" pitchFamily="34" charset="0"/>
              <a:ea typeface="Verdana" panose="020B0604030504040204" pitchFamily="34" charset="0"/>
              <a:cs typeface="Verdana" panose="020B0604030504040204" pitchFamily="34" charset="0"/>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42273" y="2504661"/>
            <a:ext cx="7011517" cy="2526673"/>
          </a:xfrm>
        </p:spPr>
      </p:pic>
    </p:spTree>
    <p:extLst>
      <p:ext uri="{BB962C8B-B14F-4D97-AF65-F5344CB8AC3E}">
        <p14:creationId xmlns:p14="http://schemas.microsoft.com/office/powerpoint/2010/main" val="18592147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prstClr val="black"/>
                </a:solidFill>
                <a:latin typeface="Verdana" panose="020B0604030504040204" pitchFamily="34" charset="0"/>
                <a:ea typeface="Verdana" panose="020B0604030504040204" pitchFamily="34" charset="0"/>
                <a:cs typeface="Verdana" panose="020B0604030504040204" pitchFamily="34" charset="0"/>
              </a:rPr>
              <a:t>How footwear patterns are formed</a:t>
            </a:r>
            <a:endParaRPr lang="en-US" sz="3600" dirty="0">
              <a:latin typeface="Verdana" panose="020B0604030504040204" pitchFamily="34" charset="0"/>
              <a:ea typeface="Verdana" panose="020B0604030504040204" pitchFamily="34" charset="0"/>
              <a:cs typeface="Verdana" panose="020B0604030504040204" pitchFamily="34" charset="0"/>
            </a:endParaRPr>
          </a:p>
        </p:txBody>
      </p:sp>
      <p:sp>
        <p:nvSpPr>
          <p:cNvPr id="3" name="Content Placeholder 2"/>
          <p:cNvSpPr>
            <a:spLocks noGrp="1"/>
          </p:cNvSpPr>
          <p:nvPr>
            <p:ph idx="1"/>
          </p:nvPr>
        </p:nvSpPr>
        <p:spPr/>
        <p:txBody>
          <a:bodyPr>
            <a:normAutofit/>
          </a:bodyPr>
          <a:lstStyle/>
          <a:p>
            <a:r>
              <a:rPr lang="en-US" sz="2400" dirty="0" smtClean="0">
                <a:latin typeface="Arial" panose="020B0604020202020204" pitchFamily="34" charset="0"/>
                <a:cs typeface="Arial" panose="020B0604020202020204" pitchFamily="34" charset="0"/>
              </a:rPr>
              <a:t>WET AND DRY ORIGIN FOOTWEAR MARKS - A wet origin footwear mark is when the item of footwear or the surface with which it makes contact is wet or damp. </a:t>
            </a:r>
          </a:p>
          <a:p>
            <a:r>
              <a:rPr lang="en-US" sz="2400" dirty="0" smtClean="0">
                <a:latin typeface="Arial" panose="020B0604020202020204" pitchFamily="34" charset="0"/>
                <a:cs typeface="Arial" panose="020B0604020202020204" pitchFamily="34" charset="0"/>
              </a:rPr>
              <a:t>A dry origin footwear mark is one in which both the outer sole and the surface is dry. </a:t>
            </a:r>
          </a:p>
          <a:p>
            <a:r>
              <a:rPr lang="en-US" sz="2400" dirty="0" smtClean="0">
                <a:latin typeface="Arial" panose="020B0604020202020204" pitchFamily="34" charset="0"/>
                <a:cs typeface="Arial" panose="020B0604020202020204" pitchFamily="34" charset="0"/>
              </a:rPr>
              <a:t>Wet origin footwear marks are more likely to adhere to surfaces due to the moisture being drawn or forced into the surface, making them more durable than dry origin footwear marks. </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197814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latin typeface="Verdana" panose="020B0604030504040204" pitchFamily="34" charset="0"/>
                <a:ea typeface="Verdana" panose="020B0604030504040204" pitchFamily="34" charset="0"/>
                <a:cs typeface="Verdana" panose="020B0604030504040204" pitchFamily="34" charset="0"/>
              </a:rPr>
              <a:t>LATENT AND VISIBLE FOOTWEAR MARKS </a:t>
            </a:r>
            <a:endParaRPr lang="en-US" sz="3600" dirty="0">
              <a:latin typeface="Verdana" panose="020B0604030504040204" pitchFamily="34" charset="0"/>
              <a:ea typeface="Verdana" panose="020B0604030504040204" pitchFamily="34" charset="0"/>
              <a:cs typeface="Verdana" panose="020B0604030504040204" pitchFamily="34" charset="0"/>
            </a:endParaRPr>
          </a:p>
        </p:txBody>
      </p:sp>
      <p:sp>
        <p:nvSpPr>
          <p:cNvPr id="3" name="Content Placeholder 2"/>
          <p:cNvSpPr>
            <a:spLocks noGrp="1"/>
          </p:cNvSpPr>
          <p:nvPr>
            <p:ph idx="1"/>
          </p:nvPr>
        </p:nvSpPr>
        <p:spPr>
          <a:xfrm>
            <a:off x="1024128" y="1888435"/>
            <a:ext cx="9720073" cy="4420925"/>
          </a:xfrm>
        </p:spPr>
        <p:txBody>
          <a:bodyPr>
            <a:noAutofit/>
          </a:bodyPr>
          <a:lstStyle/>
          <a:p>
            <a:r>
              <a:rPr lang="en-US" sz="2400" dirty="0" smtClean="0">
                <a:latin typeface="Arial" panose="020B0604020202020204" pitchFamily="34" charset="0"/>
                <a:cs typeface="Arial" panose="020B0604020202020204" pitchFamily="34" charset="0"/>
              </a:rPr>
              <a:t>There are many determining factors for the formation of positive or negative latent or visible footwear marks including: </a:t>
            </a:r>
          </a:p>
          <a:p>
            <a:r>
              <a:rPr lang="en-US" sz="2400" dirty="0" smtClean="0">
                <a:latin typeface="Arial" panose="020B0604020202020204" pitchFamily="34" charset="0"/>
                <a:cs typeface="Arial" panose="020B0604020202020204" pitchFamily="34" charset="0"/>
              </a:rPr>
              <a:t>Surface type </a:t>
            </a:r>
          </a:p>
          <a:p>
            <a:r>
              <a:rPr lang="en-US" sz="2400" dirty="0" smtClean="0">
                <a:latin typeface="Arial" panose="020B0604020202020204" pitchFamily="34" charset="0"/>
                <a:cs typeface="Arial" panose="020B0604020202020204" pitchFamily="34" charset="0"/>
              </a:rPr>
              <a:t>The contaminant </a:t>
            </a:r>
          </a:p>
          <a:p>
            <a:r>
              <a:rPr lang="en-US" sz="2400" dirty="0" smtClean="0">
                <a:latin typeface="Arial" panose="020B0604020202020204" pitchFamily="34" charset="0"/>
                <a:cs typeface="Arial" panose="020B0604020202020204" pitchFamily="34" charset="0"/>
              </a:rPr>
              <a:t>Wet or dry origin </a:t>
            </a:r>
          </a:p>
          <a:p>
            <a:r>
              <a:rPr lang="en-US" sz="2400" dirty="0" smtClean="0">
                <a:latin typeface="Arial" panose="020B0604020202020204" pitchFamily="34" charset="0"/>
                <a:cs typeface="Arial" panose="020B0604020202020204" pitchFamily="34" charset="0"/>
              </a:rPr>
              <a:t>Length of surface </a:t>
            </a:r>
          </a:p>
          <a:p>
            <a:r>
              <a:rPr lang="en-US" sz="2400" dirty="0" smtClean="0">
                <a:latin typeface="Arial" panose="020B0604020202020204" pitchFamily="34" charset="0"/>
                <a:cs typeface="Arial" panose="020B0604020202020204" pitchFamily="34" charset="0"/>
              </a:rPr>
              <a:t>The item of footwear </a:t>
            </a:r>
          </a:p>
          <a:p>
            <a:r>
              <a:rPr lang="en-US" sz="2400" dirty="0" smtClean="0">
                <a:latin typeface="Arial" panose="020B0604020202020204" pitchFamily="34" charset="0"/>
                <a:cs typeface="Arial" panose="020B0604020202020204" pitchFamily="34" charset="0"/>
              </a:rPr>
              <a:t>The amount of contact time </a:t>
            </a:r>
          </a:p>
          <a:p>
            <a:r>
              <a:rPr lang="en-US" sz="2400" dirty="0" smtClean="0">
                <a:latin typeface="Arial" panose="020B0604020202020204" pitchFamily="34" charset="0"/>
                <a:cs typeface="Arial" panose="020B0604020202020204" pitchFamily="34" charset="0"/>
              </a:rPr>
              <a:t>The amount of contact pressure </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85326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latin typeface="Verdana" panose="020B0604030504040204" pitchFamily="34" charset="0"/>
                <a:ea typeface="Verdana" panose="020B0604030504040204" pitchFamily="34" charset="0"/>
                <a:cs typeface="Verdana" panose="020B0604030504040204" pitchFamily="34" charset="0"/>
              </a:rPr>
              <a:t>LATENT AND VISIBLE FOOTWEAR MARKS </a:t>
            </a:r>
            <a:endParaRPr lang="en-US" sz="3600" dirty="0">
              <a:latin typeface="Verdana" panose="020B0604030504040204" pitchFamily="34" charset="0"/>
              <a:ea typeface="Verdana" panose="020B0604030504040204" pitchFamily="34" charset="0"/>
              <a:cs typeface="Verdana" panose="020B0604030504040204" pitchFamily="34" charset="0"/>
            </a:endParaRPr>
          </a:p>
        </p:txBody>
      </p:sp>
      <p:sp>
        <p:nvSpPr>
          <p:cNvPr id="3" name="Content Placeholder 2"/>
          <p:cNvSpPr>
            <a:spLocks noGrp="1"/>
          </p:cNvSpPr>
          <p:nvPr>
            <p:ph idx="1"/>
          </p:nvPr>
        </p:nvSpPr>
        <p:spPr/>
        <p:txBody>
          <a:bodyPr/>
          <a:lstStyle/>
          <a:p>
            <a:endParaRPr lang="en-US" dirty="0" smtClean="0"/>
          </a:p>
          <a:p>
            <a:r>
              <a:rPr lang="en-US" sz="2400" dirty="0" smtClean="0">
                <a:latin typeface="Arial" panose="020B0604020202020204" pitchFamily="34" charset="0"/>
                <a:cs typeface="Arial" panose="020B0604020202020204" pitchFamily="34" charset="0"/>
              </a:rPr>
              <a:t>The point of entry (POE) to a building can be a significant site for the retrieval of footwear marks and other evidence types, and is often a good starting place for the scene investigation. </a:t>
            </a:r>
          </a:p>
          <a:p>
            <a:r>
              <a:rPr lang="en-US" sz="2400" dirty="0" smtClean="0">
                <a:latin typeface="Arial" panose="020B0604020202020204" pitchFamily="34" charset="0"/>
                <a:cs typeface="Arial" panose="020B0604020202020204" pitchFamily="34" charset="0"/>
              </a:rPr>
              <a:t>If a footwear mark is recovered at the POE the investigation should continue as it is very unlikely that this footwear mark is the only one at the scene. It is important for the CSI to determine whether this is in fact the case. </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21998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latin typeface="Verdana" panose="020B0604030504040204" pitchFamily="34" charset="0"/>
                <a:ea typeface="Verdana" panose="020B0604030504040204" pitchFamily="34" charset="0"/>
                <a:cs typeface="Verdana" panose="020B0604030504040204" pitchFamily="34" charset="0"/>
              </a:rPr>
              <a:t>LATENT AND VISIBLE FOOTWEAR MARKS </a:t>
            </a:r>
            <a:endParaRPr lang="en-US" sz="3600" dirty="0">
              <a:latin typeface="Verdana" panose="020B0604030504040204" pitchFamily="34" charset="0"/>
              <a:ea typeface="Verdana" panose="020B0604030504040204" pitchFamily="34" charset="0"/>
              <a:cs typeface="Verdana" panose="020B0604030504040204" pitchFamily="34" charset="0"/>
            </a:endParaRPr>
          </a:p>
        </p:txBody>
      </p:sp>
      <p:sp>
        <p:nvSpPr>
          <p:cNvPr id="3" name="Content Placeholder 2"/>
          <p:cNvSpPr>
            <a:spLocks noGrp="1"/>
          </p:cNvSpPr>
          <p:nvPr>
            <p:ph idx="1"/>
          </p:nvPr>
        </p:nvSpPr>
        <p:spPr/>
        <p:txBody>
          <a:bodyPr/>
          <a:lstStyle/>
          <a:p>
            <a:endParaRPr lang="en-US" dirty="0" smtClean="0"/>
          </a:p>
          <a:p>
            <a:r>
              <a:rPr lang="en-US" sz="2400" dirty="0" smtClean="0">
                <a:latin typeface="Arial" panose="020B0604020202020204" pitchFamily="34" charset="0"/>
                <a:cs typeface="Arial" panose="020B0604020202020204" pitchFamily="34" charset="0"/>
              </a:rPr>
              <a:t>CSI Considerations: consider the journey taken by the suspect prior to and after the POE, as latent footwear marks of better quality may be located elsewhere within the scene. </a:t>
            </a:r>
          </a:p>
          <a:p>
            <a:r>
              <a:rPr lang="en-US" sz="2400" dirty="0" smtClean="0">
                <a:latin typeface="Arial" panose="020B0604020202020204" pitchFamily="34" charset="0"/>
                <a:cs typeface="Arial" panose="020B0604020202020204" pitchFamily="34" charset="0"/>
              </a:rPr>
              <a:t>These footwear marks may be used to complement any POE footwear mark. </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15316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schemeClr val="tx1"/>
                </a:solidFill>
                <a:latin typeface="Verdana" panose="020B0604030504040204" pitchFamily="34" charset="0"/>
              </a:rPr>
              <a:t>PHOTOGRAPHY OF FOOTWEAR MARKS</a:t>
            </a:r>
            <a:endParaRPr lang="en-US" sz="3600" dirty="0">
              <a:solidFill>
                <a:schemeClr val="tx1"/>
              </a:solidFill>
            </a:endParaRPr>
          </a:p>
        </p:txBody>
      </p:sp>
      <p:sp>
        <p:nvSpPr>
          <p:cNvPr id="3" name="Content Placeholder 2"/>
          <p:cNvSpPr>
            <a:spLocks noGrp="1"/>
          </p:cNvSpPr>
          <p:nvPr>
            <p:ph idx="1"/>
          </p:nvPr>
        </p:nvSpPr>
        <p:spPr/>
        <p:txBody>
          <a:bodyPr/>
          <a:lstStyle/>
          <a:p>
            <a:endParaRPr lang="en-US" dirty="0" smtClean="0">
              <a:latin typeface="Verdana" panose="020B0604030504040204" pitchFamily="34" charset="0"/>
            </a:endParaRPr>
          </a:p>
          <a:p>
            <a:endParaRPr lang="en-US" dirty="0">
              <a:latin typeface="Verdana" panose="020B0604030504040204" pitchFamily="34" charset="0"/>
            </a:endParaRPr>
          </a:p>
          <a:p>
            <a:r>
              <a:rPr lang="en-US" sz="2400" dirty="0" smtClean="0">
                <a:latin typeface="Arial" panose="020B0604020202020204" pitchFamily="34" charset="0"/>
                <a:cs typeface="Arial" panose="020B0604020202020204" pitchFamily="34" charset="0"/>
              </a:rPr>
              <a:t>Crime </a:t>
            </a:r>
            <a:r>
              <a:rPr lang="en-US" sz="2400" dirty="0">
                <a:latin typeface="Arial" panose="020B0604020202020204" pitchFamily="34" charset="0"/>
                <a:cs typeface="Arial" panose="020B0604020202020204" pitchFamily="34" charset="0"/>
              </a:rPr>
              <a:t>scene photography is a non-destructive method of recovery </a:t>
            </a:r>
            <a:r>
              <a:rPr lang="en-US" sz="2400" dirty="0" smtClean="0">
                <a:latin typeface="Arial" panose="020B0604020202020204" pitchFamily="34" charset="0"/>
                <a:cs typeface="Arial" panose="020B0604020202020204" pitchFamily="34" charset="0"/>
              </a:rPr>
              <a:t>of footwear </a:t>
            </a:r>
            <a:r>
              <a:rPr lang="en-US" sz="2400" dirty="0">
                <a:latin typeface="Arial" panose="020B0604020202020204" pitchFamily="34" charset="0"/>
                <a:cs typeface="Arial" panose="020B0604020202020204" pitchFamily="34" charset="0"/>
              </a:rPr>
              <a:t>marks. The CSI should always photograph footwear </a:t>
            </a:r>
            <a:r>
              <a:rPr lang="en-US" sz="2400" dirty="0" smtClean="0">
                <a:latin typeface="Arial" panose="020B0604020202020204" pitchFamily="34" charset="0"/>
                <a:cs typeface="Arial" panose="020B0604020202020204" pitchFamily="34" charset="0"/>
              </a:rPr>
              <a:t>marks discovered </a:t>
            </a:r>
            <a:r>
              <a:rPr lang="en-US" sz="2400" dirty="0">
                <a:latin typeface="Arial" panose="020B0604020202020204" pitchFamily="34" charset="0"/>
                <a:cs typeface="Arial" panose="020B0604020202020204" pitchFamily="34" charset="0"/>
              </a:rPr>
              <a:t>at crime scenes before any other recovery techniques are </a:t>
            </a:r>
            <a:r>
              <a:rPr lang="en-US" sz="2400" dirty="0" smtClean="0">
                <a:latin typeface="Arial" panose="020B0604020202020204" pitchFamily="34" charset="0"/>
                <a:cs typeface="Arial" panose="020B0604020202020204" pitchFamily="34" charset="0"/>
              </a:rPr>
              <a:t>used and </a:t>
            </a:r>
            <a:r>
              <a:rPr lang="en-US" sz="2400" dirty="0">
                <a:latin typeface="Arial" panose="020B0604020202020204" pitchFamily="34" charset="0"/>
                <a:cs typeface="Arial" panose="020B0604020202020204" pitchFamily="34" charset="0"/>
              </a:rPr>
              <a:t>additionally at each stage where sequential techniques are.</a:t>
            </a:r>
          </a:p>
        </p:txBody>
      </p:sp>
    </p:spTree>
    <p:extLst>
      <p:ext uri="{BB962C8B-B14F-4D97-AF65-F5344CB8AC3E}">
        <p14:creationId xmlns:p14="http://schemas.microsoft.com/office/powerpoint/2010/main" val="24776873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latin typeface="Verdana" panose="020B0604030504040204" pitchFamily="34" charset="0"/>
                <a:ea typeface="Verdana" panose="020B0604030504040204" pitchFamily="34" charset="0"/>
                <a:cs typeface="Verdana" panose="020B0604030504040204" pitchFamily="34" charset="0"/>
              </a:rPr>
              <a:t>Other Methods of Lifting and Preserving Footprints</a:t>
            </a:r>
            <a:endParaRPr lang="en-US" sz="3600" dirty="0">
              <a:latin typeface="Verdana" panose="020B0604030504040204" pitchFamily="34" charset="0"/>
              <a:ea typeface="Verdana" panose="020B0604030504040204" pitchFamily="34" charset="0"/>
              <a:cs typeface="Verdana" panose="020B0604030504040204" pitchFamily="34" charset="0"/>
            </a:endParaRPr>
          </a:p>
        </p:txBody>
      </p:sp>
      <p:sp>
        <p:nvSpPr>
          <p:cNvPr id="3" name="Content Placeholder 2"/>
          <p:cNvSpPr>
            <a:spLocks noGrp="1"/>
          </p:cNvSpPr>
          <p:nvPr>
            <p:ph sz="half" idx="1"/>
          </p:nvPr>
        </p:nvSpPr>
        <p:spPr/>
        <p:txBody>
          <a:bodyPr>
            <a:normAutofit/>
          </a:bodyPr>
          <a:lstStyle/>
          <a:p>
            <a:endParaRPr lang="en-US" dirty="0" smtClean="0">
              <a:latin typeface="Verdana" panose="020B0604030504040204" pitchFamily="34" charset="0"/>
            </a:endParaRPr>
          </a:p>
          <a:p>
            <a:r>
              <a:rPr lang="en-US" sz="2400" dirty="0">
                <a:latin typeface="Arial" panose="020B0604020202020204" pitchFamily="34" charset="0"/>
                <a:ea typeface="+mj-ea"/>
                <a:cs typeface="Arial" panose="020B0604020202020204" pitchFamily="34" charset="0"/>
              </a:rPr>
              <a:t>ELECTROSTATIC </a:t>
            </a:r>
            <a:r>
              <a:rPr lang="en-US" sz="2400" dirty="0" smtClean="0">
                <a:latin typeface="Arial" panose="020B0604020202020204" pitchFamily="34" charset="0"/>
                <a:ea typeface="+mj-ea"/>
                <a:cs typeface="Arial" panose="020B0604020202020204" pitchFamily="34" charset="0"/>
              </a:rPr>
              <a:t>LIFTING</a:t>
            </a:r>
          </a:p>
          <a:p>
            <a:r>
              <a:rPr lang="en-US" sz="2400" dirty="0">
                <a:latin typeface="Arial" panose="020B0604020202020204" pitchFamily="34" charset="0"/>
                <a:ea typeface="+mj-ea"/>
                <a:cs typeface="Arial" panose="020B0604020202020204" pitchFamily="34" charset="0"/>
              </a:rPr>
              <a:t>GELATIN </a:t>
            </a:r>
            <a:r>
              <a:rPr lang="en-US" sz="2400" dirty="0" smtClean="0">
                <a:latin typeface="Arial" panose="020B0604020202020204" pitchFamily="34" charset="0"/>
                <a:ea typeface="+mj-ea"/>
                <a:cs typeface="Arial" panose="020B0604020202020204" pitchFamily="34" charset="0"/>
              </a:rPr>
              <a:t>LIFTERS</a:t>
            </a:r>
          </a:p>
          <a:p>
            <a:r>
              <a:rPr lang="en-US" sz="2400" dirty="0">
                <a:latin typeface="Arial" panose="020B0604020202020204" pitchFamily="34" charset="0"/>
                <a:cs typeface="Arial" panose="020B0604020202020204" pitchFamily="34" charset="0"/>
              </a:rPr>
              <a:t>ELECTROSTATIC DETECTION </a:t>
            </a:r>
            <a:r>
              <a:rPr lang="en-US" sz="2400" dirty="0" smtClean="0">
                <a:latin typeface="Arial" panose="020B0604020202020204" pitchFamily="34" charset="0"/>
                <a:cs typeface="Arial" panose="020B0604020202020204" pitchFamily="34" charset="0"/>
              </a:rPr>
              <a:t>APPARATUS</a:t>
            </a:r>
          </a:p>
          <a:p>
            <a:r>
              <a:rPr lang="en-US" sz="2400" dirty="0">
                <a:latin typeface="Arial" panose="020B0604020202020204" pitchFamily="34" charset="0"/>
                <a:cs typeface="Arial" panose="020B0604020202020204" pitchFamily="34" charset="0"/>
              </a:rPr>
              <a:t>CASTING A THREE DIMENSIONAL FOOTWEAR </a:t>
            </a:r>
            <a:r>
              <a:rPr lang="en-US" sz="2400" dirty="0" smtClean="0">
                <a:latin typeface="Arial" panose="020B0604020202020204" pitchFamily="34" charset="0"/>
                <a:cs typeface="Arial" panose="020B0604020202020204" pitchFamily="34" charset="0"/>
              </a:rPr>
              <a:t>MARK</a:t>
            </a:r>
          </a:p>
          <a:p>
            <a:endParaRPr lang="en-US" sz="2400" dirty="0" smtClean="0">
              <a:solidFill>
                <a:srgbClr val="000080"/>
              </a:solidFill>
              <a:latin typeface="Verdana" panose="020B0604030504040204" pitchFamily="34" charset="0"/>
              <a:ea typeface="+mj-ea"/>
              <a:cs typeface="+mj-cs"/>
            </a:endParaRPr>
          </a:p>
          <a:p>
            <a:endParaRPr lang="en-US" dirty="0" smtClean="0">
              <a:latin typeface="Verdana" panose="020B0604030504040204" pitchFamily="34" charset="0"/>
            </a:endParaRPr>
          </a:p>
        </p:txBody>
      </p:sp>
      <p:pic>
        <p:nvPicPr>
          <p:cNvPr id="5" name="Content Placeholder 4"/>
          <p:cNvPicPr>
            <a:picLocks noGrp="1" noChangeAspect="1"/>
          </p:cNvPicPr>
          <p:nvPr>
            <p:ph sz="half" idx="2"/>
          </p:nvPr>
        </p:nvPicPr>
        <p:blipFill>
          <a:blip r:embed="rId2"/>
          <a:stretch>
            <a:fillRect/>
          </a:stretch>
        </p:blipFill>
        <p:spPr>
          <a:xfrm>
            <a:off x="6475749" y="1690688"/>
            <a:ext cx="2710605" cy="2043112"/>
          </a:xfrm>
          <a:prstGeom prst="rect">
            <a:avLst/>
          </a:prstGeom>
        </p:spPr>
      </p:pic>
      <p:pic>
        <p:nvPicPr>
          <p:cNvPr id="6" name="Picture 5"/>
          <p:cNvPicPr>
            <a:picLocks noChangeAspect="1"/>
          </p:cNvPicPr>
          <p:nvPr/>
        </p:nvPicPr>
        <p:blipFill>
          <a:blip r:embed="rId3"/>
          <a:stretch>
            <a:fillRect/>
          </a:stretch>
        </p:blipFill>
        <p:spPr>
          <a:xfrm>
            <a:off x="9372600" y="3000892"/>
            <a:ext cx="2120900" cy="3176071"/>
          </a:xfrm>
          <a:prstGeom prst="rect">
            <a:avLst/>
          </a:prstGeom>
        </p:spPr>
      </p:pic>
    </p:spTree>
    <p:extLst>
      <p:ext uri="{BB962C8B-B14F-4D97-AF65-F5344CB8AC3E}">
        <p14:creationId xmlns:p14="http://schemas.microsoft.com/office/powerpoint/2010/main" val="28355176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schemeClr val="tx1"/>
                </a:solidFill>
                <a:latin typeface="Verdana" panose="020B0604030504040204" pitchFamily="34" charset="0"/>
                <a:ea typeface="Verdana" panose="020B0604030504040204" pitchFamily="34" charset="0"/>
                <a:cs typeface="Verdana" panose="020B0604030504040204" pitchFamily="34" charset="0"/>
              </a:rPr>
              <a:t>TRACKING FOOTWEAR MARKS TO ASSIST </a:t>
            </a:r>
            <a:r>
              <a:rPr lang="en-US" sz="3600" dirty="0" smtClean="0">
                <a:solidFill>
                  <a:schemeClr val="tx1"/>
                </a:solidFill>
                <a:latin typeface="Verdana" panose="020B0604030504040204" pitchFamily="34" charset="0"/>
                <a:ea typeface="Verdana" panose="020B0604030504040204" pitchFamily="34" charset="0"/>
                <a:cs typeface="Verdana" panose="020B0604030504040204" pitchFamily="34" charset="0"/>
              </a:rPr>
              <a:t>SCENE INVESTIGATION</a:t>
            </a:r>
            <a:endParaRPr lang="en-US" sz="3600" dirty="0">
              <a:solidFill>
                <a:schemeClr val="tx1"/>
              </a:solidFill>
              <a:latin typeface="Verdana" panose="020B0604030504040204" pitchFamily="34" charset="0"/>
              <a:ea typeface="Verdana" panose="020B0604030504040204" pitchFamily="34" charset="0"/>
              <a:cs typeface="Verdana" panose="020B0604030504040204" pitchFamily="34" charset="0"/>
            </a:endParaRPr>
          </a:p>
        </p:txBody>
      </p:sp>
      <p:sp>
        <p:nvSpPr>
          <p:cNvPr id="3" name="Content Placeholder 2"/>
          <p:cNvSpPr>
            <a:spLocks noGrp="1"/>
          </p:cNvSpPr>
          <p:nvPr>
            <p:ph idx="1"/>
          </p:nvPr>
        </p:nvSpPr>
        <p:spPr>
          <a:xfrm>
            <a:off x="838200" y="2295939"/>
            <a:ext cx="10515600" cy="3881024"/>
          </a:xfrm>
        </p:spPr>
        <p:txBody>
          <a:bodyPr>
            <a:normAutofit/>
          </a:bodyPr>
          <a:lstStyle/>
          <a:p>
            <a:r>
              <a:rPr lang="en-US" sz="3200" dirty="0">
                <a:latin typeface="Verdana" panose="020B0604030504040204" pitchFamily="34" charset="0"/>
              </a:rPr>
              <a:t>BURGLARY DWELLING</a:t>
            </a:r>
          </a:p>
          <a:p>
            <a:r>
              <a:rPr lang="en-US" sz="2400" dirty="0">
                <a:solidFill>
                  <a:srgbClr val="000000"/>
                </a:solidFill>
                <a:latin typeface="Arial" panose="020B0604020202020204" pitchFamily="34" charset="0"/>
                <a:cs typeface="Arial" panose="020B0604020202020204" pitchFamily="34" charset="0"/>
              </a:rPr>
              <a:t>The diagram </a:t>
            </a:r>
            <a:r>
              <a:rPr lang="en-US" sz="2400" dirty="0" smtClean="0">
                <a:solidFill>
                  <a:srgbClr val="000000"/>
                </a:solidFill>
                <a:latin typeface="Arial" panose="020B0604020202020204" pitchFamily="34" charset="0"/>
                <a:cs typeface="Arial" panose="020B0604020202020204" pitchFamily="34" charset="0"/>
              </a:rPr>
              <a:t>depicts </a:t>
            </a:r>
            <a:r>
              <a:rPr lang="en-US" sz="2400" dirty="0">
                <a:solidFill>
                  <a:srgbClr val="000000"/>
                </a:solidFill>
                <a:latin typeface="Arial" panose="020B0604020202020204" pitchFamily="34" charset="0"/>
                <a:cs typeface="Arial" panose="020B0604020202020204" pitchFamily="34" charset="0"/>
              </a:rPr>
              <a:t>a plan view of a dwelling house and </a:t>
            </a:r>
            <a:r>
              <a:rPr lang="en-US" sz="2400" dirty="0" smtClean="0">
                <a:solidFill>
                  <a:srgbClr val="000000"/>
                </a:solidFill>
                <a:latin typeface="Arial" panose="020B0604020202020204" pitchFamily="34" charset="0"/>
                <a:cs typeface="Arial" panose="020B0604020202020204" pitchFamily="34" charset="0"/>
              </a:rPr>
              <a:t>its grounds</a:t>
            </a:r>
            <a:r>
              <a:rPr lang="en-US" sz="2400" dirty="0">
                <a:solidFill>
                  <a:srgbClr val="000000"/>
                </a:solidFill>
                <a:latin typeface="Arial" panose="020B0604020202020204" pitchFamily="34" charset="0"/>
                <a:cs typeface="Arial" panose="020B0604020202020204" pitchFamily="34" charset="0"/>
              </a:rPr>
              <a:t>, in which a perpetrator has gained access to the property via </a:t>
            </a:r>
            <a:r>
              <a:rPr lang="en-US" sz="2400" dirty="0" smtClean="0">
                <a:solidFill>
                  <a:srgbClr val="000000"/>
                </a:solidFill>
                <a:latin typeface="Arial" panose="020B0604020202020204" pitchFamily="34" charset="0"/>
                <a:cs typeface="Arial" panose="020B0604020202020204" pitchFamily="34" charset="0"/>
              </a:rPr>
              <a:t>the back </a:t>
            </a:r>
            <a:r>
              <a:rPr lang="en-US" sz="2400" dirty="0">
                <a:solidFill>
                  <a:srgbClr val="000000"/>
                </a:solidFill>
                <a:latin typeface="Arial" panose="020B0604020202020204" pitchFamily="34" charset="0"/>
                <a:cs typeface="Arial" panose="020B0604020202020204" pitchFamily="34" charset="0"/>
              </a:rPr>
              <a:t>wall of the garden and entered the property after smashing the </a:t>
            </a:r>
            <a:r>
              <a:rPr lang="en-US" sz="2400" dirty="0" smtClean="0">
                <a:solidFill>
                  <a:srgbClr val="000000"/>
                </a:solidFill>
                <a:latin typeface="Arial" panose="020B0604020202020204" pitchFamily="34" charset="0"/>
                <a:cs typeface="Arial" panose="020B0604020202020204" pitchFamily="34" charset="0"/>
              </a:rPr>
              <a:t>glass in </a:t>
            </a:r>
            <a:r>
              <a:rPr lang="en-US" sz="2400" dirty="0">
                <a:solidFill>
                  <a:srgbClr val="000000"/>
                </a:solidFill>
                <a:latin typeface="Arial" panose="020B0604020202020204" pitchFamily="34" charset="0"/>
                <a:cs typeface="Arial" panose="020B0604020202020204" pitchFamily="34" charset="0"/>
              </a:rPr>
              <a:t>the kitchen window. </a:t>
            </a:r>
            <a:endParaRPr lang="en-US" sz="2400" dirty="0" smtClean="0">
              <a:solidFill>
                <a:srgbClr val="000000"/>
              </a:solidFill>
              <a:latin typeface="Arial" panose="020B0604020202020204" pitchFamily="34" charset="0"/>
              <a:cs typeface="Arial" panose="020B0604020202020204" pitchFamily="34" charset="0"/>
            </a:endParaRPr>
          </a:p>
          <a:p>
            <a:r>
              <a:rPr lang="en-US" sz="2400" dirty="0" smtClean="0">
                <a:solidFill>
                  <a:srgbClr val="000000"/>
                </a:solidFill>
                <a:latin typeface="Arial" panose="020B0604020202020204" pitchFamily="34" charset="0"/>
                <a:cs typeface="Arial" panose="020B0604020202020204" pitchFamily="34" charset="0"/>
              </a:rPr>
              <a:t>The </a:t>
            </a:r>
            <a:r>
              <a:rPr lang="en-US" sz="2400" dirty="0">
                <a:solidFill>
                  <a:srgbClr val="000000"/>
                </a:solidFill>
                <a:latin typeface="Arial" panose="020B0604020202020204" pitchFamily="34" charset="0"/>
                <a:cs typeface="Arial" panose="020B0604020202020204" pitchFamily="34" charset="0"/>
              </a:rPr>
              <a:t>direction of travel is represented by a set </a:t>
            </a:r>
            <a:r>
              <a:rPr lang="en-US" sz="2400" dirty="0" smtClean="0">
                <a:solidFill>
                  <a:srgbClr val="000000"/>
                </a:solidFill>
                <a:latin typeface="Arial" panose="020B0604020202020204" pitchFamily="34" charset="0"/>
                <a:cs typeface="Arial" panose="020B0604020202020204" pitchFamily="34" charset="0"/>
              </a:rPr>
              <a:t>of </a:t>
            </a:r>
            <a:r>
              <a:rPr lang="en-US" sz="2400" dirty="0" err="1" smtClean="0">
                <a:solidFill>
                  <a:srgbClr val="000000"/>
                </a:solidFill>
                <a:latin typeface="Arial" panose="020B0604020202020204" pitchFamily="34" charset="0"/>
                <a:cs typeface="Arial" panose="020B0604020202020204" pitchFamily="34" charset="0"/>
              </a:rPr>
              <a:t>colour</a:t>
            </a:r>
            <a:r>
              <a:rPr lang="en-US" sz="2400" dirty="0" smtClean="0">
                <a:solidFill>
                  <a:srgbClr val="000000"/>
                </a:solidFill>
                <a:latin typeface="Arial" panose="020B0604020202020204" pitchFamily="34" charset="0"/>
                <a:cs typeface="Arial" panose="020B0604020202020204" pitchFamily="34" charset="0"/>
              </a:rPr>
              <a:t> </a:t>
            </a:r>
            <a:r>
              <a:rPr lang="en-US" sz="2400" dirty="0">
                <a:solidFill>
                  <a:srgbClr val="000000"/>
                </a:solidFill>
                <a:latin typeface="Arial" panose="020B0604020202020204" pitchFamily="34" charset="0"/>
                <a:cs typeface="Arial" panose="020B0604020202020204" pitchFamily="34" charset="0"/>
              </a:rPr>
              <a:t>coded footwear marks. These have been made visible </a:t>
            </a:r>
            <a:r>
              <a:rPr lang="en-US" sz="2400" dirty="0" smtClean="0">
                <a:solidFill>
                  <a:srgbClr val="000000"/>
                </a:solidFill>
                <a:latin typeface="Arial" panose="020B0604020202020204" pitchFamily="34" charset="0"/>
                <a:cs typeface="Arial" panose="020B0604020202020204" pitchFamily="34" charset="0"/>
              </a:rPr>
              <a:t>to </a:t>
            </a:r>
            <a:r>
              <a:rPr lang="en-US" sz="2400" dirty="0">
                <a:solidFill>
                  <a:srgbClr val="000000"/>
                </a:solidFill>
                <a:latin typeface="Arial" panose="020B0604020202020204" pitchFamily="34" charset="0"/>
                <a:cs typeface="Arial" panose="020B0604020202020204" pitchFamily="34" charset="0"/>
              </a:rPr>
              <a:t>demonstrate the many different types of </a:t>
            </a:r>
            <a:r>
              <a:rPr lang="en-US" sz="2400" dirty="0" smtClean="0">
                <a:solidFill>
                  <a:srgbClr val="000000"/>
                </a:solidFill>
                <a:latin typeface="Arial" panose="020B0604020202020204" pitchFamily="34" charset="0"/>
                <a:cs typeface="Arial" panose="020B0604020202020204" pitchFamily="34" charset="0"/>
              </a:rPr>
              <a:t>footwear marks </a:t>
            </a:r>
            <a:r>
              <a:rPr lang="en-US" sz="2400" dirty="0">
                <a:solidFill>
                  <a:srgbClr val="000000"/>
                </a:solidFill>
                <a:latin typeface="Arial" panose="020B0604020202020204" pitchFamily="34" charset="0"/>
                <a:cs typeface="Arial" panose="020B0604020202020204" pitchFamily="34" charset="0"/>
              </a:rPr>
              <a:t>that can be formed at just one scene. </a:t>
            </a:r>
            <a:endParaRPr lang="en-US" sz="2400" dirty="0" smtClean="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886609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3200" y="25400"/>
            <a:ext cx="12788900" cy="6908729"/>
          </a:xfrm>
        </p:spPr>
      </p:pic>
    </p:spTree>
    <p:extLst>
      <p:ext uri="{BB962C8B-B14F-4D97-AF65-F5344CB8AC3E}">
        <p14:creationId xmlns:p14="http://schemas.microsoft.com/office/powerpoint/2010/main" val="17764751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Colour</a:t>
            </a:r>
            <a:r>
              <a:rPr lang="en-US" dirty="0" smtClean="0"/>
              <a:t> Code</a:t>
            </a:r>
            <a:endParaRPr lang="en-US"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435100"/>
            <a:ext cx="10515599" cy="4741863"/>
          </a:xfrm>
        </p:spPr>
      </p:pic>
    </p:spTree>
    <p:extLst>
      <p:ext uri="{BB962C8B-B14F-4D97-AF65-F5344CB8AC3E}">
        <p14:creationId xmlns:p14="http://schemas.microsoft.com/office/powerpoint/2010/main" val="20135197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err="1" smtClean="0">
                <a:latin typeface="Verdana" panose="020B0604030504040204" pitchFamily="34" charset="0"/>
                <a:ea typeface="Verdana" panose="020B0604030504040204" pitchFamily="34" charset="0"/>
                <a:cs typeface="Verdana" panose="020B0604030504040204" pitchFamily="34" charset="0"/>
              </a:rPr>
              <a:t>Tyre</a:t>
            </a:r>
            <a:r>
              <a:rPr lang="en-US" sz="3600" dirty="0" smtClean="0">
                <a:latin typeface="Verdana" panose="020B0604030504040204" pitchFamily="34" charset="0"/>
                <a:ea typeface="Verdana" panose="020B0604030504040204" pitchFamily="34" charset="0"/>
                <a:cs typeface="Verdana" panose="020B0604030504040204" pitchFamily="34" charset="0"/>
              </a:rPr>
              <a:t> Marks</a:t>
            </a:r>
            <a:endParaRPr lang="en-US" sz="3600" dirty="0">
              <a:latin typeface="Verdana" panose="020B0604030504040204" pitchFamily="34" charset="0"/>
              <a:ea typeface="Verdana" panose="020B0604030504040204" pitchFamily="34" charset="0"/>
              <a:cs typeface="Verdana" panose="020B0604030504040204" pitchFamily="34" charset="0"/>
            </a:endParaRPr>
          </a:p>
        </p:txBody>
      </p:sp>
      <p:sp>
        <p:nvSpPr>
          <p:cNvPr id="3" name="Content Placeholder 2"/>
          <p:cNvSpPr>
            <a:spLocks noGrp="1"/>
          </p:cNvSpPr>
          <p:nvPr>
            <p:ph idx="1"/>
          </p:nvPr>
        </p:nvSpPr>
        <p:spPr/>
        <p:txBody>
          <a:bodyPr/>
          <a:lstStyle/>
          <a:p>
            <a:endParaRPr lang="en-US" dirty="0" smtClean="0"/>
          </a:p>
          <a:p>
            <a:endParaRPr lang="en-US" dirty="0"/>
          </a:p>
          <a:p>
            <a:r>
              <a:rPr lang="en-US" sz="2400" dirty="0" smtClean="0">
                <a:latin typeface="Arial" panose="020B0604020202020204" pitchFamily="34" charset="0"/>
                <a:cs typeface="Arial" panose="020B0604020202020204" pitchFamily="34" charset="0"/>
              </a:rPr>
              <a:t>Like footwear vehicle </a:t>
            </a:r>
            <a:r>
              <a:rPr lang="en-US" sz="2400" dirty="0" err="1" smtClean="0">
                <a:latin typeface="Arial" panose="020B0604020202020204" pitchFamily="34" charset="0"/>
                <a:cs typeface="Arial" panose="020B0604020202020204" pitchFamily="34" charset="0"/>
              </a:rPr>
              <a:t>tyres</a:t>
            </a:r>
            <a:r>
              <a:rPr lang="en-US" sz="2400" dirty="0" smtClean="0">
                <a:latin typeface="Arial" panose="020B0604020202020204" pitchFamily="34" charset="0"/>
                <a:cs typeface="Arial" panose="020B0604020202020204" pitchFamily="34" charset="0"/>
              </a:rPr>
              <a:t> leave impressions which are commonly found in soft soils, on roads, smooth concrete floors, glass and paper (particularly in Ram Raids).</a:t>
            </a:r>
          </a:p>
          <a:p>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22080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latin typeface="Verdana" panose="020B0604030504040204" pitchFamily="34" charset="0"/>
                <a:ea typeface="Verdana" panose="020B0604030504040204" pitchFamily="34" charset="0"/>
                <a:cs typeface="Verdana" panose="020B0604030504040204" pitchFamily="34" charset="0"/>
              </a:rPr>
              <a:t>Other types of Marks</a:t>
            </a:r>
            <a:endParaRPr lang="en-US" sz="3600" dirty="0">
              <a:latin typeface="Verdana" panose="020B0604030504040204" pitchFamily="34" charset="0"/>
              <a:ea typeface="Verdana" panose="020B0604030504040204" pitchFamily="34" charset="0"/>
              <a:cs typeface="Verdana" panose="020B0604030504040204" pitchFamily="34" charset="0"/>
            </a:endParaRPr>
          </a:p>
        </p:txBody>
      </p:sp>
      <p:sp>
        <p:nvSpPr>
          <p:cNvPr id="3" name="Content Placeholder 2"/>
          <p:cNvSpPr>
            <a:spLocks noGrp="1"/>
          </p:cNvSpPr>
          <p:nvPr>
            <p:ph idx="1"/>
          </p:nvPr>
        </p:nvSpPr>
        <p:spPr/>
        <p:txBody>
          <a:bodyPr/>
          <a:lstStyle/>
          <a:p>
            <a:pPr marL="0" indent="0">
              <a:buNone/>
            </a:pPr>
            <a:r>
              <a:rPr lang="en-US" sz="2400" dirty="0" smtClean="0">
                <a:latin typeface="Arial" panose="020B0604020202020204" pitchFamily="34" charset="0"/>
                <a:cs typeface="Arial" panose="020B0604020202020204" pitchFamily="34" charset="0"/>
              </a:rPr>
              <a:t>Tools and Instrument Marks: </a:t>
            </a:r>
          </a:p>
          <a:p>
            <a:pPr marL="0" indent="0">
              <a:buNone/>
            </a:pPr>
            <a:endParaRPr lang="en-US" sz="2400" dirty="0" smtClean="0">
              <a:latin typeface="Arial" panose="020B0604020202020204" pitchFamily="34" charset="0"/>
              <a:cs typeface="Arial" panose="020B0604020202020204" pitchFamily="34" charset="0"/>
            </a:endParaRPr>
          </a:p>
          <a:p>
            <a:r>
              <a:rPr lang="en-US" sz="2400" dirty="0" smtClean="0">
                <a:latin typeface="Arial" panose="020B0604020202020204" pitchFamily="34" charset="0"/>
                <a:cs typeface="Arial" panose="020B0604020202020204" pitchFamily="34" charset="0"/>
              </a:rPr>
              <a:t>Levering open doors, windows or cashbox,</a:t>
            </a:r>
          </a:p>
          <a:p>
            <a:r>
              <a:rPr lang="en-US" sz="2400" dirty="0" smtClean="0">
                <a:latin typeface="Arial" panose="020B0604020202020204" pitchFamily="34" charset="0"/>
                <a:cs typeface="Arial" panose="020B0604020202020204" pitchFamily="34" charset="0"/>
              </a:rPr>
              <a:t>Striking an object or person,</a:t>
            </a:r>
          </a:p>
          <a:p>
            <a:r>
              <a:rPr lang="en-US" sz="2400" dirty="0" smtClean="0">
                <a:latin typeface="Arial" panose="020B0604020202020204" pitchFamily="34" charset="0"/>
                <a:cs typeface="Arial" panose="020B0604020202020204" pitchFamily="34" charset="0"/>
              </a:rPr>
              <a:t>Cutting (Scissors, bolt cutters, wire cutters)</a:t>
            </a:r>
          </a:p>
          <a:p>
            <a:r>
              <a:rPr lang="en-US" sz="2400" dirty="0" smtClean="0">
                <a:latin typeface="Arial" panose="020B0604020202020204" pitchFamily="34" charset="0"/>
                <a:cs typeface="Arial" panose="020B0604020202020204" pitchFamily="34" charset="0"/>
              </a:rPr>
              <a:t>Drilling (the ‘</a:t>
            </a:r>
            <a:r>
              <a:rPr lang="en-US" sz="2400" dirty="0" err="1" smtClean="0">
                <a:latin typeface="Arial" panose="020B0604020202020204" pitchFamily="34" charset="0"/>
                <a:cs typeface="Arial" panose="020B0604020202020204" pitchFamily="34" charset="0"/>
              </a:rPr>
              <a:t>swarf</a:t>
            </a:r>
            <a:r>
              <a:rPr lang="en-US" sz="2400" dirty="0" smtClean="0">
                <a:latin typeface="Arial" panose="020B0604020202020204" pitchFamily="34" charset="0"/>
                <a:cs typeface="Arial" panose="020B0604020202020204" pitchFamily="34" charset="0"/>
              </a:rPr>
              <a:t>’ and hole from the drilling can leave the impression of the cutting edge on the drill bit) bit </a:t>
            </a:r>
          </a:p>
          <a:p>
            <a:endParaRPr lang="en-US" dirty="0" smtClean="0"/>
          </a:p>
          <a:p>
            <a:pPr marL="0" indent="0">
              <a:buNone/>
            </a:pPr>
            <a:endParaRPr lang="en-US" dirty="0"/>
          </a:p>
        </p:txBody>
      </p:sp>
    </p:spTree>
    <p:extLst>
      <p:ext uri="{BB962C8B-B14F-4D97-AF65-F5344CB8AC3E}">
        <p14:creationId xmlns:p14="http://schemas.microsoft.com/office/powerpoint/2010/main" val="26632304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latin typeface="Verdana" panose="020B0604030504040204" pitchFamily="34" charset="0"/>
                <a:ea typeface="Verdana" panose="020B0604030504040204" pitchFamily="34" charset="0"/>
                <a:cs typeface="Verdana" panose="020B0604030504040204" pitchFamily="34" charset="0"/>
              </a:rPr>
              <a:t>Thank You</a:t>
            </a:r>
            <a:endParaRPr lang="en-US" sz="3600" dirty="0">
              <a:latin typeface="Verdana" panose="020B0604030504040204" pitchFamily="34" charset="0"/>
              <a:ea typeface="Verdana" panose="020B0604030504040204" pitchFamily="34" charset="0"/>
              <a:cs typeface="Verdana" panose="020B0604030504040204" pitchFamily="34" charset="0"/>
            </a:endParaRP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653462" y="2194067"/>
            <a:ext cx="6461403" cy="3397571"/>
          </a:xfrm>
        </p:spPr>
      </p:pic>
    </p:spTree>
    <p:extLst>
      <p:ext uri="{BB962C8B-B14F-4D97-AF65-F5344CB8AC3E}">
        <p14:creationId xmlns:p14="http://schemas.microsoft.com/office/powerpoint/2010/main" val="7064410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94</TotalTime>
  <Words>1071</Words>
  <Application>Microsoft Office PowerPoint</Application>
  <PresentationFormat>Widescreen</PresentationFormat>
  <Paragraphs>105</Paragraphs>
  <Slides>25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Arial</vt:lpstr>
      <vt:lpstr>Calibri</vt:lpstr>
      <vt:lpstr>Times New Roman</vt:lpstr>
      <vt:lpstr>Tw Cen MT</vt:lpstr>
      <vt:lpstr>Tw Cen MT Condensed</vt:lpstr>
      <vt:lpstr>Verdana</vt:lpstr>
      <vt:lpstr>Wingdings 3</vt:lpstr>
      <vt:lpstr>Integral</vt:lpstr>
      <vt:lpstr>Impressions as Forensic Evidence</vt:lpstr>
      <vt:lpstr>What are ‘Impressions’?</vt:lpstr>
      <vt:lpstr>Footwear Marks</vt:lpstr>
      <vt:lpstr>Footwear Marks</vt:lpstr>
      <vt:lpstr>TRACKING FOOTWEAR MARKS TO ASSIST SCENE INVESTIGATION</vt:lpstr>
      <vt:lpstr>The Forensic Analysis of   Footwear   Impression Evidence </vt:lpstr>
      <vt:lpstr>Class Characteristics </vt:lpstr>
      <vt:lpstr>Identifying Characteristics</vt:lpstr>
      <vt:lpstr>Impressions at Crime Scenes</vt:lpstr>
      <vt:lpstr>Surfaces</vt:lpstr>
      <vt:lpstr>National Footwear Database (NFD)</vt:lpstr>
      <vt:lpstr>How footwear patterns are formed</vt:lpstr>
      <vt:lpstr>How footwear patterns are formed</vt:lpstr>
      <vt:lpstr>How footwear patterns are formed</vt:lpstr>
      <vt:lpstr>LATENT AND VISIBLE FOOTWEAR MARKS </vt:lpstr>
      <vt:lpstr>LATENT AND VISIBLE FOOTWEAR MARKS </vt:lpstr>
      <vt:lpstr>LATENT AND VISIBLE FOOTWEAR MARKS </vt:lpstr>
      <vt:lpstr>PHOTOGRAPHY OF FOOTWEAR MARKS</vt:lpstr>
      <vt:lpstr>Other Methods of Lifting and Preserving Footprints</vt:lpstr>
      <vt:lpstr>TRACKING FOOTWEAR MARKS TO ASSIST SCENE INVESTIGATION</vt:lpstr>
      <vt:lpstr>PowerPoint Presentation</vt:lpstr>
      <vt:lpstr>Colour Code</vt:lpstr>
      <vt:lpstr>Tyre Marks</vt:lpstr>
      <vt:lpstr>Other types of Marks</vt:lpstr>
      <vt:lpstr>Thank You</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Impressions as Forensic Evidence</dc:title>
  <dc:creator>Wynne Jones</dc:creator>
  <cp:lastModifiedBy>Wynne Jones (Business &amp; Management)</cp:lastModifiedBy>
  <cp:revision>15</cp:revision>
  <dcterms:created xsi:type="dcterms:W3CDTF">2018-09-03T07:08:59Z</dcterms:created>
  <dcterms:modified xsi:type="dcterms:W3CDTF">2019-02-26T11:17:50Z</dcterms:modified>
</cp:coreProperties>
</file>