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3"/>
  </p:notesMasterIdLst>
  <p:sldIdLst>
    <p:sldId id="258" r:id="rId3"/>
    <p:sldId id="290" r:id="rId4"/>
    <p:sldId id="287" r:id="rId5"/>
    <p:sldId id="288" r:id="rId6"/>
    <p:sldId id="295" r:id="rId7"/>
    <p:sldId id="264" r:id="rId8"/>
    <p:sldId id="265" r:id="rId9"/>
    <p:sldId id="266" r:id="rId10"/>
    <p:sldId id="267" r:id="rId11"/>
    <p:sldId id="296" r:id="rId12"/>
    <p:sldId id="268" r:id="rId13"/>
    <p:sldId id="269" r:id="rId14"/>
    <p:sldId id="297" r:id="rId15"/>
    <p:sldId id="270" r:id="rId16"/>
    <p:sldId id="274" r:id="rId17"/>
    <p:sldId id="271" r:id="rId18"/>
    <p:sldId id="273" r:id="rId19"/>
    <p:sldId id="272" r:id="rId20"/>
    <p:sldId id="275" r:id="rId21"/>
    <p:sldId id="259" r:id="rId22"/>
    <p:sldId id="260" r:id="rId23"/>
    <p:sldId id="261" r:id="rId24"/>
    <p:sldId id="262" r:id="rId25"/>
    <p:sldId id="263" r:id="rId26"/>
    <p:sldId id="276" r:id="rId27"/>
    <p:sldId id="277" r:id="rId28"/>
    <p:sldId id="282" r:id="rId29"/>
    <p:sldId id="279" r:id="rId30"/>
    <p:sldId id="284" r:id="rId31"/>
    <p:sldId id="283" r:id="rId32"/>
    <p:sldId id="280" r:id="rId33"/>
    <p:sldId id="298" r:id="rId34"/>
    <p:sldId id="285" r:id="rId35"/>
    <p:sldId id="289" r:id="rId36"/>
    <p:sldId id="291" r:id="rId37"/>
    <p:sldId id="292" r:id="rId38"/>
    <p:sldId id="293" r:id="rId39"/>
    <p:sldId id="301" r:id="rId40"/>
    <p:sldId id="300" r:id="rId41"/>
    <p:sldId id="294"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8" d="100"/>
          <a:sy n="108"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82584BC-7F35-4758-AA71-91CD6F57C3F4}" type="datetimeFigureOut">
              <a:rPr lang="en-GB" smtClean="0"/>
              <a:t>14/10/2024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a:t>
            </a:fld>
            <a:endParaRPr lang="en-GB"/>
          </a:p>
        </p:txBody>
      </p:sp>
    </p:spTree>
    <p:extLst>
      <p:ext uri="{BB962C8B-B14F-4D97-AF65-F5344CB8AC3E}">
        <p14:creationId xmlns:p14="http://schemas.microsoft.com/office/powerpoint/2010/main" val="4247858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a:t>
            </a:fld>
            <a:endParaRPr lang="en-GB"/>
          </a:p>
        </p:txBody>
      </p:sp>
    </p:spTree>
    <p:extLst>
      <p:ext uri="{BB962C8B-B14F-4D97-AF65-F5344CB8AC3E}">
        <p14:creationId xmlns:p14="http://schemas.microsoft.com/office/powerpoint/2010/main" val="1314606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a:t>
            </a:fld>
            <a:endParaRPr lang="en-GB"/>
          </a:p>
        </p:txBody>
      </p:sp>
    </p:spTree>
    <p:extLst>
      <p:ext uri="{BB962C8B-B14F-4D97-AF65-F5344CB8AC3E}">
        <p14:creationId xmlns:p14="http://schemas.microsoft.com/office/powerpoint/2010/main" val="4060735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4</a:t>
            </a:fld>
            <a:endParaRPr lang="en-GB"/>
          </a:p>
        </p:txBody>
      </p:sp>
    </p:spTree>
    <p:extLst>
      <p:ext uri="{BB962C8B-B14F-4D97-AF65-F5344CB8AC3E}">
        <p14:creationId xmlns:p14="http://schemas.microsoft.com/office/powerpoint/2010/main" val="211869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5</a:t>
            </a:fld>
            <a:endParaRPr lang="en-GB"/>
          </a:p>
        </p:txBody>
      </p:sp>
    </p:spTree>
    <p:extLst>
      <p:ext uri="{BB962C8B-B14F-4D97-AF65-F5344CB8AC3E}">
        <p14:creationId xmlns:p14="http://schemas.microsoft.com/office/powerpoint/2010/main" val="10280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6</a:t>
            </a:fld>
            <a:endParaRPr lang="en-GB"/>
          </a:p>
        </p:txBody>
      </p:sp>
    </p:spTree>
    <p:extLst>
      <p:ext uri="{BB962C8B-B14F-4D97-AF65-F5344CB8AC3E}">
        <p14:creationId xmlns:p14="http://schemas.microsoft.com/office/powerpoint/2010/main" val="2509879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7</a:t>
            </a:fld>
            <a:endParaRPr lang="en-GB"/>
          </a:p>
        </p:txBody>
      </p:sp>
    </p:spTree>
    <p:extLst>
      <p:ext uri="{BB962C8B-B14F-4D97-AF65-F5344CB8AC3E}">
        <p14:creationId xmlns:p14="http://schemas.microsoft.com/office/powerpoint/2010/main" val="3687581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8</a:t>
            </a:fld>
            <a:endParaRPr lang="en-GB"/>
          </a:p>
        </p:txBody>
      </p:sp>
    </p:spTree>
    <p:extLst>
      <p:ext uri="{BB962C8B-B14F-4D97-AF65-F5344CB8AC3E}">
        <p14:creationId xmlns:p14="http://schemas.microsoft.com/office/powerpoint/2010/main" val="684464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9</a:t>
            </a:fld>
            <a:endParaRPr lang="en-GB"/>
          </a:p>
        </p:txBody>
      </p:sp>
    </p:spTree>
    <p:extLst>
      <p:ext uri="{BB962C8B-B14F-4D97-AF65-F5344CB8AC3E}">
        <p14:creationId xmlns:p14="http://schemas.microsoft.com/office/powerpoint/2010/main" val="821000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10</a:t>
            </a:fld>
            <a:endParaRPr lang="en-GB"/>
          </a:p>
        </p:txBody>
      </p:sp>
    </p:spTree>
    <p:extLst>
      <p:ext uri="{BB962C8B-B14F-4D97-AF65-F5344CB8AC3E}">
        <p14:creationId xmlns:p14="http://schemas.microsoft.com/office/powerpoint/2010/main" val="3156150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11</a:t>
            </a:fld>
            <a:endParaRPr lang="en-GB"/>
          </a:p>
        </p:txBody>
      </p:sp>
    </p:spTree>
    <p:extLst>
      <p:ext uri="{BB962C8B-B14F-4D97-AF65-F5344CB8AC3E}">
        <p14:creationId xmlns:p14="http://schemas.microsoft.com/office/powerpoint/2010/main" val="3408675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12</a:t>
            </a:fld>
            <a:endParaRPr lang="en-GB"/>
          </a:p>
        </p:txBody>
      </p:sp>
    </p:spTree>
    <p:extLst>
      <p:ext uri="{BB962C8B-B14F-4D97-AF65-F5344CB8AC3E}">
        <p14:creationId xmlns:p14="http://schemas.microsoft.com/office/powerpoint/2010/main" val="4074361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13</a:t>
            </a:fld>
            <a:endParaRPr lang="en-GB"/>
          </a:p>
        </p:txBody>
      </p:sp>
    </p:spTree>
    <p:extLst>
      <p:ext uri="{BB962C8B-B14F-4D97-AF65-F5344CB8AC3E}">
        <p14:creationId xmlns:p14="http://schemas.microsoft.com/office/powerpoint/2010/main" val="2003889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14</a:t>
            </a:fld>
            <a:endParaRPr lang="en-GB"/>
          </a:p>
        </p:txBody>
      </p:sp>
    </p:spTree>
    <p:extLst>
      <p:ext uri="{BB962C8B-B14F-4D97-AF65-F5344CB8AC3E}">
        <p14:creationId xmlns:p14="http://schemas.microsoft.com/office/powerpoint/2010/main" val="1909681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15</a:t>
            </a:fld>
            <a:endParaRPr lang="en-US"/>
          </a:p>
        </p:txBody>
      </p:sp>
    </p:spTree>
    <p:extLst>
      <p:ext uri="{BB962C8B-B14F-4D97-AF65-F5344CB8AC3E}">
        <p14:creationId xmlns:p14="http://schemas.microsoft.com/office/powerpoint/2010/main" val="2839394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16</a:t>
            </a:fld>
            <a:endParaRPr lang="en-US"/>
          </a:p>
        </p:txBody>
      </p:sp>
    </p:spTree>
    <p:extLst>
      <p:ext uri="{BB962C8B-B14F-4D97-AF65-F5344CB8AC3E}">
        <p14:creationId xmlns:p14="http://schemas.microsoft.com/office/powerpoint/2010/main" val="2429556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17</a:t>
            </a:fld>
            <a:endParaRPr lang="en-US"/>
          </a:p>
        </p:txBody>
      </p:sp>
    </p:spTree>
    <p:extLst>
      <p:ext uri="{BB962C8B-B14F-4D97-AF65-F5344CB8AC3E}">
        <p14:creationId xmlns:p14="http://schemas.microsoft.com/office/powerpoint/2010/main" val="1501079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18</a:t>
            </a:fld>
            <a:endParaRPr lang="en-US"/>
          </a:p>
        </p:txBody>
      </p:sp>
    </p:spTree>
    <p:extLst>
      <p:ext uri="{BB962C8B-B14F-4D97-AF65-F5344CB8AC3E}">
        <p14:creationId xmlns:p14="http://schemas.microsoft.com/office/powerpoint/2010/main" val="3091384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19</a:t>
            </a:fld>
            <a:endParaRPr lang="en-US"/>
          </a:p>
        </p:txBody>
      </p:sp>
    </p:spTree>
    <p:extLst>
      <p:ext uri="{BB962C8B-B14F-4D97-AF65-F5344CB8AC3E}">
        <p14:creationId xmlns:p14="http://schemas.microsoft.com/office/powerpoint/2010/main" val="14398363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20</a:t>
            </a:fld>
            <a:endParaRPr lang="en-GB"/>
          </a:p>
        </p:txBody>
      </p:sp>
    </p:spTree>
    <p:extLst>
      <p:ext uri="{BB962C8B-B14F-4D97-AF65-F5344CB8AC3E}">
        <p14:creationId xmlns:p14="http://schemas.microsoft.com/office/powerpoint/2010/main" val="3841021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21</a:t>
            </a:fld>
            <a:endParaRPr lang="en-GB"/>
          </a:p>
        </p:txBody>
      </p:sp>
    </p:spTree>
    <p:extLst>
      <p:ext uri="{BB962C8B-B14F-4D97-AF65-F5344CB8AC3E}">
        <p14:creationId xmlns:p14="http://schemas.microsoft.com/office/powerpoint/2010/main" val="26285238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22</a:t>
            </a:fld>
            <a:endParaRPr lang="en-GB"/>
          </a:p>
        </p:txBody>
      </p:sp>
    </p:spTree>
    <p:extLst>
      <p:ext uri="{BB962C8B-B14F-4D97-AF65-F5344CB8AC3E}">
        <p14:creationId xmlns:p14="http://schemas.microsoft.com/office/powerpoint/2010/main" val="38604157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23</a:t>
            </a:fld>
            <a:endParaRPr lang="en-GB"/>
          </a:p>
        </p:txBody>
      </p:sp>
    </p:spTree>
    <p:extLst>
      <p:ext uri="{BB962C8B-B14F-4D97-AF65-F5344CB8AC3E}">
        <p14:creationId xmlns:p14="http://schemas.microsoft.com/office/powerpoint/2010/main" val="34965794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24</a:t>
            </a:fld>
            <a:endParaRPr lang="en-GB"/>
          </a:p>
        </p:txBody>
      </p:sp>
    </p:spTree>
    <p:extLst>
      <p:ext uri="{BB962C8B-B14F-4D97-AF65-F5344CB8AC3E}">
        <p14:creationId xmlns:p14="http://schemas.microsoft.com/office/powerpoint/2010/main" val="30636502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25</a:t>
            </a:fld>
            <a:endParaRPr lang="en-GB"/>
          </a:p>
        </p:txBody>
      </p:sp>
    </p:spTree>
    <p:extLst>
      <p:ext uri="{BB962C8B-B14F-4D97-AF65-F5344CB8AC3E}">
        <p14:creationId xmlns:p14="http://schemas.microsoft.com/office/powerpoint/2010/main" val="3032169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26</a:t>
            </a:fld>
            <a:endParaRPr lang="en-US"/>
          </a:p>
        </p:txBody>
      </p:sp>
    </p:spTree>
    <p:extLst>
      <p:ext uri="{BB962C8B-B14F-4D97-AF65-F5344CB8AC3E}">
        <p14:creationId xmlns:p14="http://schemas.microsoft.com/office/powerpoint/2010/main" val="25098261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27</a:t>
            </a:fld>
            <a:endParaRPr lang="en-GB"/>
          </a:p>
        </p:txBody>
      </p:sp>
    </p:spTree>
    <p:extLst>
      <p:ext uri="{BB962C8B-B14F-4D97-AF65-F5344CB8AC3E}">
        <p14:creationId xmlns:p14="http://schemas.microsoft.com/office/powerpoint/2010/main" val="2894969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28</a:t>
            </a:fld>
            <a:endParaRPr lang="en-GB"/>
          </a:p>
        </p:txBody>
      </p:sp>
    </p:spTree>
    <p:extLst>
      <p:ext uri="{BB962C8B-B14F-4D97-AF65-F5344CB8AC3E}">
        <p14:creationId xmlns:p14="http://schemas.microsoft.com/office/powerpoint/2010/main" val="5792105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29</a:t>
            </a:fld>
            <a:endParaRPr lang="en-GB"/>
          </a:p>
        </p:txBody>
      </p:sp>
    </p:spTree>
    <p:extLst>
      <p:ext uri="{BB962C8B-B14F-4D97-AF65-F5344CB8AC3E}">
        <p14:creationId xmlns:p14="http://schemas.microsoft.com/office/powerpoint/2010/main" val="36110943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30</a:t>
            </a:fld>
            <a:endParaRPr lang="en-GB"/>
          </a:p>
        </p:txBody>
      </p:sp>
    </p:spTree>
    <p:extLst>
      <p:ext uri="{BB962C8B-B14F-4D97-AF65-F5344CB8AC3E}">
        <p14:creationId xmlns:p14="http://schemas.microsoft.com/office/powerpoint/2010/main" val="1501804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31</a:t>
            </a:fld>
            <a:endParaRPr lang="en-GB"/>
          </a:p>
        </p:txBody>
      </p:sp>
    </p:spTree>
    <p:extLst>
      <p:ext uri="{BB962C8B-B14F-4D97-AF65-F5344CB8AC3E}">
        <p14:creationId xmlns:p14="http://schemas.microsoft.com/office/powerpoint/2010/main" val="21717785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33</a:t>
            </a:fld>
            <a:endParaRPr lang="en-GB" dirty="0"/>
          </a:p>
        </p:txBody>
      </p:sp>
    </p:spTree>
    <p:extLst>
      <p:ext uri="{BB962C8B-B14F-4D97-AF65-F5344CB8AC3E}">
        <p14:creationId xmlns:p14="http://schemas.microsoft.com/office/powerpoint/2010/main" val="17924688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34</a:t>
            </a:fld>
            <a:endParaRPr lang="en-GB"/>
          </a:p>
        </p:txBody>
      </p:sp>
    </p:spTree>
    <p:extLst>
      <p:ext uri="{BB962C8B-B14F-4D97-AF65-F5344CB8AC3E}">
        <p14:creationId xmlns:p14="http://schemas.microsoft.com/office/powerpoint/2010/main" val="3439280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1582792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3332719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476761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39248843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23792932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3669018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04540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54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8183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531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510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03630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5157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3209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743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628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03367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51023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286736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F5A694-7276-4DCD-9501-4CF78C3F49BD}"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523102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F5A694-7276-4DCD-9501-4CF78C3F49BD}"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26065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BF5A694-7276-4DCD-9501-4CF78C3F49BD}"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958114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F5A694-7276-4DCD-9501-4CF78C3F49BD}"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0834679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5A694-7276-4DCD-9501-4CF78C3F49BD}"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737722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512473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1860661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8477616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52827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g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gi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14/10/2024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305200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5A694-7276-4DCD-9501-4CF78C3F49BD}" type="datetimeFigureOut">
              <a:rPr lang="en-GB" smtClean="0"/>
              <a:t>14/10/2024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24932344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labour.org.uk/press/jeremy-corbyn-speech-to-labour-party-conference/"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twitter.com/jeremycorbyn/status/975313875062190080?lang=en"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foreignpolicy.com/2016/07/06/the-imf-confronts-its-n-word-neoliberalism/"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CkHooEp3vRE"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hyperlink" Target="https://www.montpelerin.org/statement-of-aims/" TargetMode="External"/><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16.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38.jpeg"/></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18.xml"/><Relationship Id="rId1" Type="http://schemas.openxmlformats.org/officeDocument/2006/relationships/video" Target="https://www.youtube.com/embed/X_wHBlouFSc"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week.co.uk/94184/what-is-neoliberalism" TargetMode="External"/><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5634681" cy="6858000"/>
          </a:xfrm>
        </p:spPr>
        <p:txBody>
          <a:bodyPr lIns="720000" tIns="720000" rIns="720000" bIns="720000">
            <a:noAutofit/>
          </a:bodyPr>
          <a:lstStyle/>
          <a:p>
            <a:pPr marL="0" indent="0">
              <a:buNone/>
            </a:pPr>
            <a:r>
              <a:rPr lang="en-GB" b="1" dirty="0">
                <a:solidFill>
                  <a:srgbClr val="FF0000"/>
                </a:solidFill>
                <a:effectLst>
                  <a:outerShdw blurRad="38100" dist="38100" dir="2700000" algn="tl">
                    <a:srgbClr val="000000">
                      <a:alpha val="43137"/>
                    </a:srgbClr>
                  </a:outerShdw>
                </a:effectLst>
                <a:latin typeface="Arial Black" panose="020B0A04020102020204" pitchFamily="34" charset="0"/>
              </a:rPr>
              <a:t>Section Two </a:t>
            </a:r>
          </a:p>
          <a:p>
            <a:pPr marL="0" indent="0">
              <a:buNone/>
            </a:pPr>
            <a:r>
              <a:rPr lang="en-GB" b="1" dirty="0">
                <a:solidFill>
                  <a:srgbClr val="FF0000"/>
                </a:solidFill>
                <a:effectLst>
                  <a:outerShdw blurRad="38100" dist="38100" dir="2700000" algn="tl">
                    <a:srgbClr val="000000">
                      <a:alpha val="43137"/>
                    </a:srgbClr>
                  </a:outerShdw>
                </a:effectLst>
                <a:latin typeface="Arial Black" panose="020B0A04020102020204" pitchFamily="34" charset="0"/>
              </a:rPr>
              <a:t>UNDERSTANDING THE EIGHTIES: IDEOLOGY AND ECONOMICS OF THE THATCHER/REAGAN ERA</a:t>
            </a:r>
          </a:p>
          <a:p>
            <a:pPr marL="0" indent="0">
              <a:buNone/>
            </a:pP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0" indent="0">
              <a:buNone/>
            </a:pP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p:txBody>
      </p:sp>
      <p:sp>
        <p:nvSpPr>
          <p:cNvPr id="4" name="Content Placeholder 2"/>
          <p:cNvSpPr txBox="1">
            <a:spLocks/>
          </p:cNvSpPr>
          <p:nvPr/>
        </p:nvSpPr>
        <p:spPr>
          <a:xfrm>
            <a:off x="5214551" y="0"/>
            <a:ext cx="6977449" cy="6858000"/>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endParaRPr lang="en-GB" dirty="0">
              <a:solidFill>
                <a:srgbClr val="FF0000"/>
              </a:solidFill>
              <a:latin typeface="Arial Black" panose="020B0A04020102020204" pitchFamily="34" charset="0"/>
            </a:endParaRPr>
          </a:p>
          <a:p>
            <a:pPr marL="0" indent="0" algn="r">
              <a:buFont typeface="Arial" panose="020B0604020202020204" pitchFamily="34" charset="0"/>
              <a:buNone/>
            </a:pPr>
            <a:endParaRPr lang="en-GB" dirty="0">
              <a:solidFill>
                <a:srgbClr val="FF0000"/>
              </a:solidFill>
              <a:latin typeface="Arial Black" panose="020B0A04020102020204" pitchFamily="34" charset="0"/>
            </a:endParaRPr>
          </a:p>
          <a:p>
            <a:pPr marL="0" indent="0" algn="r">
              <a:buFont typeface="Arial" panose="020B0604020202020204" pitchFamily="34" charset="0"/>
              <a:buNone/>
            </a:pPr>
            <a:endParaRPr lang="en-GB" dirty="0">
              <a:solidFill>
                <a:srgbClr val="FF0000"/>
              </a:solidFill>
              <a:latin typeface="Arial Black" panose="020B0A04020102020204" pitchFamily="34" charset="0"/>
            </a:endParaRPr>
          </a:p>
          <a:p>
            <a:pPr marL="0" indent="0" algn="r">
              <a:buFont typeface="Arial" panose="020B0604020202020204" pitchFamily="34" charset="0"/>
              <a:buNone/>
            </a:pP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Week 1 </a:t>
            </a:r>
          </a:p>
          <a:p>
            <a:pPr marL="0" indent="0" algn="r">
              <a:buFont typeface="Arial" panose="020B0604020202020204" pitchFamily="34" charset="0"/>
              <a:buNone/>
            </a:pP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Thursday:</a:t>
            </a:r>
          </a:p>
          <a:p>
            <a:pPr marL="0" indent="0" algn="r">
              <a:buFont typeface="Arial" panose="020B0604020202020204" pitchFamily="34" charset="0"/>
              <a:buNone/>
            </a:pP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 Neoliberalism and ‘</a:t>
            </a:r>
            <a:r>
              <a:rPr lang="en-GB" b="1" dirty="0" err="1">
                <a:solidFill>
                  <a:srgbClr val="0070C0"/>
                </a:solidFill>
                <a:effectLst>
                  <a:outerShdw blurRad="38100" dist="38100" dir="2700000" algn="tl">
                    <a:srgbClr val="000000">
                      <a:alpha val="43137"/>
                    </a:srgbClr>
                  </a:outerShdw>
                </a:effectLst>
                <a:latin typeface="Arial Black" panose="020B0A04020102020204" pitchFamily="34" charset="0"/>
              </a:rPr>
              <a:t>Thatchereaganomics</a:t>
            </a: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a:t>
            </a:r>
          </a:p>
          <a:p>
            <a:pPr marL="0" indent="0" algn="r">
              <a:buFont typeface="Arial" panose="020B0604020202020204" pitchFamily="34" charset="0"/>
              <a:buNone/>
            </a:pPr>
            <a:endParaRPr lang="en-GB" b="1" dirty="0">
              <a:solidFill>
                <a:srgbClr val="0070C0"/>
              </a:solidFill>
              <a:effectLst>
                <a:outerShdw blurRad="38100" dist="38100" dir="2700000" algn="tl">
                  <a:srgbClr val="000000">
                    <a:alpha val="43137"/>
                  </a:srgbClr>
                </a:outerShdw>
              </a:effectLst>
              <a:latin typeface="Arial Black" panose="020B0A04020102020204" pitchFamily="34" charset="0"/>
            </a:endParaRPr>
          </a:p>
          <a:p>
            <a:pPr marL="0" indent="0" algn="r">
              <a:buFont typeface="Arial" panose="020B0604020202020204" pitchFamily="34" charset="0"/>
              <a:buNone/>
            </a:pP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Hours 1–2</a:t>
            </a:r>
          </a:p>
          <a:p>
            <a:pPr marL="0" indent="0" algn="r">
              <a:buFont typeface="Arial" panose="020B0604020202020204" pitchFamily="34" charset="0"/>
              <a:buNone/>
            </a:pPr>
            <a:r>
              <a:rPr lang="en-GB" b="1" dirty="0">
                <a:solidFill>
                  <a:srgbClr val="0070C0"/>
                </a:solidFill>
                <a:effectLst>
                  <a:outerShdw blurRad="38100" dist="38100" dir="2700000" algn="tl">
                    <a:srgbClr val="000000">
                      <a:alpha val="43137"/>
                    </a:srgbClr>
                  </a:outerShdw>
                </a:effectLst>
                <a:latin typeface="Arial Black" panose="020B0A04020102020204" pitchFamily="34" charset="0"/>
              </a:rPr>
              <a:t>The Dreaded ‘N’ Word: What is Neoliberalism Anyway?</a:t>
            </a:r>
          </a:p>
          <a:p>
            <a:endParaRPr lang="en-GB"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030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4297239"/>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What is Neoliberalism Anyway?</a:t>
            </a:r>
          </a:p>
          <a:p>
            <a:pPr algn="just"/>
            <a:endParaRPr lang="fr-FR" sz="2800" b="1" i="1" dirty="0">
              <a:solidFill>
                <a:srgbClr val="7030A0"/>
              </a:solidFill>
              <a:latin typeface="Arial Black" panose="020B0A04020102020204" pitchFamily="34" charset="0"/>
            </a:endParaRPr>
          </a:p>
          <a:p>
            <a:pPr algn="just"/>
            <a:r>
              <a:rPr lang="en-GB" sz="2800" b="1" dirty="0">
                <a:solidFill>
                  <a:srgbClr val="7030A0"/>
                </a:solidFill>
                <a:latin typeface="Arial Black" panose="020B0A04020102020204" pitchFamily="34" charset="0"/>
              </a:rPr>
              <a:t>“Neoliberalism is anything but a succinct, clearly defined political philosophy. Both friend  and foes have done their share to simplify, if not popularize, neoliberal worldviews.”</a:t>
            </a:r>
          </a:p>
          <a:p>
            <a:pPr algn="just"/>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8934115" y="3022599"/>
            <a:ext cx="3068185" cy="3643469"/>
          </a:xfrm>
          <a:prstGeom prst="rect">
            <a:avLst/>
          </a:prstGeom>
        </p:spPr>
      </p:pic>
      <p:sp>
        <p:nvSpPr>
          <p:cNvPr id="4" name="Rectangle 3"/>
          <p:cNvSpPr/>
          <p:nvPr/>
        </p:nvSpPr>
        <p:spPr>
          <a:xfrm>
            <a:off x="586301" y="3435610"/>
            <a:ext cx="6096000" cy="1477328"/>
          </a:xfrm>
          <a:prstGeom prst="rect">
            <a:avLst/>
          </a:prstGeom>
        </p:spPr>
        <p:txBody>
          <a:bodyPr>
            <a:spAutoFit/>
          </a:bodyPr>
          <a:lstStyle/>
          <a:p>
            <a:pPr marL="285750" indent="-285750">
              <a:buFontTx/>
              <a:buChar char="-"/>
            </a:pPr>
            <a:r>
              <a:rPr lang="en-GB" dirty="0"/>
              <a:t>Dieter </a:t>
            </a:r>
            <a:r>
              <a:rPr lang="en-GB" dirty="0" err="1"/>
              <a:t>Plehwe</a:t>
            </a:r>
            <a:r>
              <a:rPr lang="en-GB" dirty="0"/>
              <a:t>, introduction, in </a:t>
            </a:r>
            <a:r>
              <a:rPr lang="en-GB" i="1" dirty="0"/>
              <a:t>The Road from Mont </a:t>
            </a:r>
            <a:r>
              <a:rPr lang="en-GB" i="1" dirty="0" err="1"/>
              <a:t>Pelerin</a:t>
            </a:r>
            <a:r>
              <a:rPr lang="en-GB" i="1" dirty="0"/>
              <a:t>: The Making of the Neoliberal Thought Collective</a:t>
            </a:r>
            <a:r>
              <a:rPr lang="en-GB" dirty="0"/>
              <a:t> edited by Philip </a:t>
            </a:r>
            <a:r>
              <a:rPr lang="en-GB" dirty="0" err="1"/>
              <a:t>Mirowski</a:t>
            </a:r>
            <a:r>
              <a:rPr lang="en-GB" dirty="0"/>
              <a:t> and </a:t>
            </a:r>
            <a:r>
              <a:rPr lang="en-GB" dirty="0" err="1"/>
              <a:t>Plehwe</a:t>
            </a:r>
            <a:r>
              <a:rPr lang="en-GB" dirty="0"/>
              <a:t> (Cambridge, Massachusetts: Harvard University Press, 2009), p. 1</a:t>
            </a:r>
          </a:p>
          <a:p>
            <a:endParaRPr lang="en-GB" dirty="0"/>
          </a:p>
        </p:txBody>
      </p:sp>
    </p:spTree>
    <p:extLst>
      <p:ext uri="{BB962C8B-B14F-4D97-AF65-F5344CB8AC3E}">
        <p14:creationId xmlns:p14="http://schemas.microsoft.com/office/powerpoint/2010/main" val="398720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2142803"/>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The ‘N’ Word</a:t>
            </a: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
        <p:nvSpPr>
          <p:cNvPr id="3" name="Rectangle 2"/>
          <p:cNvSpPr/>
          <p:nvPr/>
        </p:nvSpPr>
        <p:spPr>
          <a:xfrm>
            <a:off x="177800" y="3380125"/>
            <a:ext cx="6400800" cy="3477875"/>
          </a:xfrm>
          <a:prstGeom prst="rect">
            <a:avLst/>
          </a:prstGeom>
        </p:spPr>
        <p:txBody>
          <a:bodyPr wrap="square">
            <a:spAutoFit/>
          </a:bodyPr>
          <a:lstStyle/>
          <a:p>
            <a:r>
              <a:rPr lang="en-GB" sz="2800" dirty="0"/>
              <a:t>“And now is the time that we developed a new model of economic management  to replace the failed dogmas of neo-liberalism …”</a:t>
            </a:r>
          </a:p>
          <a:p>
            <a:pPr marL="457200" indent="-457200" algn="r">
              <a:buFontTx/>
              <a:buChar char="-"/>
            </a:pPr>
            <a:r>
              <a:rPr lang="en-GB" sz="2400" dirty="0"/>
              <a:t>Jeremy </a:t>
            </a:r>
            <a:r>
              <a:rPr lang="en-GB" sz="2400" dirty="0" err="1"/>
              <a:t>Corbyn</a:t>
            </a:r>
            <a:r>
              <a:rPr lang="en-GB" sz="2400" dirty="0"/>
              <a:t>, Labour Party conference speech, Brighton, 27 September 2017 </a:t>
            </a:r>
            <a:r>
              <a:rPr lang="en-GB" sz="1600" dirty="0"/>
              <a:t>(</a:t>
            </a:r>
            <a:r>
              <a:rPr lang="en-GB" sz="1600" dirty="0">
                <a:hlinkClick r:id="rId3"/>
              </a:rPr>
              <a:t>https://labour.org.uk/press/jeremy-corbyn-speech-to-labour-party-conference/</a:t>
            </a:r>
            <a:r>
              <a:rPr lang="en-GB" sz="1600" dirty="0"/>
              <a:t>)</a:t>
            </a:r>
          </a:p>
          <a:p>
            <a:pPr marL="457200" indent="-457200">
              <a:buFontTx/>
              <a:buChar char="-"/>
            </a:pPr>
            <a:endParaRPr lang="en-GB" sz="2800" dirty="0"/>
          </a:p>
        </p:txBody>
      </p:sp>
      <p:pic>
        <p:nvPicPr>
          <p:cNvPr id="4" name="Picture 3"/>
          <p:cNvPicPr>
            <a:picLocks noChangeAspect="1"/>
          </p:cNvPicPr>
          <p:nvPr/>
        </p:nvPicPr>
        <p:blipFill>
          <a:blip r:embed="rId4"/>
          <a:stretch>
            <a:fillRect/>
          </a:stretch>
        </p:blipFill>
        <p:spPr>
          <a:xfrm>
            <a:off x="0" y="0"/>
            <a:ext cx="4195738" cy="3149600"/>
          </a:xfrm>
          <a:prstGeom prst="rect">
            <a:avLst/>
          </a:prstGeom>
        </p:spPr>
      </p:pic>
      <p:pic>
        <p:nvPicPr>
          <p:cNvPr id="5" name="Picture 4"/>
          <p:cNvPicPr>
            <a:picLocks noChangeAspect="1"/>
          </p:cNvPicPr>
          <p:nvPr/>
        </p:nvPicPr>
        <p:blipFill rotWithShape="1">
          <a:blip r:embed="rId5"/>
          <a:srcRect l="25417" t="18698" r="26145" b="20868"/>
          <a:stretch/>
        </p:blipFill>
        <p:spPr>
          <a:xfrm>
            <a:off x="8280401" y="12699"/>
            <a:ext cx="3911600" cy="3751771"/>
          </a:xfrm>
          <a:prstGeom prst="rect">
            <a:avLst/>
          </a:prstGeom>
        </p:spPr>
      </p:pic>
      <p:sp>
        <p:nvSpPr>
          <p:cNvPr id="6" name="Rectangle 5"/>
          <p:cNvSpPr/>
          <p:nvPr/>
        </p:nvSpPr>
        <p:spPr>
          <a:xfrm>
            <a:off x="5200650" y="1445872"/>
            <a:ext cx="2755900" cy="1200329"/>
          </a:xfrm>
          <a:prstGeom prst="rect">
            <a:avLst/>
          </a:prstGeom>
        </p:spPr>
        <p:txBody>
          <a:bodyPr wrap="square">
            <a:spAutoFit/>
          </a:bodyPr>
          <a:lstStyle/>
          <a:p>
            <a:r>
              <a:rPr lang="en-GB" dirty="0">
                <a:hlinkClick r:id="rId6"/>
              </a:rPr>
              <a:t>https://twitter.com/jeremycorbyn/status/975313875062190080?lang=en</a:t>
            </a:r>
            <a:endParaRPr lang="en-GB" dirty="0"/>
          </a:p>
          <a:p>
            <a:endParaRPr lang="en-GB" dirty="0"/>
          </a:p>
        </p:txBody>
      </p:sp>
    </p:spTree>
    <p:extLst>
      <p:ext uri="{BB962C8B-B14F-4D97-AF65-F5344CB8AC3E}">
        <p14:creationId xmlns:p14="http://schemas.microsoft.com/office/powerpoint/2010/main" val="3212043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35626" t="25610" r="21250" b="34553"/>
          <a:stretch/>
        </p:blipFill>
        <p:spPr>
          <a:xfrm>
            <a:off x="177800" y="1071401"/>
            <a:ext cx="5257800" cy="3733800"/>
          </a:xfrm>
          <a:prstGeom prst="rect">
            <a:avLst/>
          </a:prstGeom>
        </p:spPr>
      </p:pic>
      <p:pic>
        <p:nvPicPr>
          <p:cNvPr id="4" name="Picture 3"/>
          <p:cNvPicPr>
            <a:picLocks noChangeAspect="1"/>
          </p:cNvPicPr>
          <p:nvPr/>
        </p:nvPicPr>
        <p:blipFill rotWithShape="1">
          <a:blip r:embed="rId3"/>
          <a:srcRect l="18021" t="11382" r="63907" b="80130"/>
          <a:stretch/>
        </p:blipFill>
        <p:spPr>
          <a:xfrm>
            <a:off x="3232150" y="1071401"/>
            <a:ext cx="2203450" cy="795499"/>
          </a:xfrm>
          <a:prstGeom prst="rect">
            <a:avLst/>
          </a:prstGeom>
        </p:spPr>
      </p:pic>
      <p:sp>
        <p:nvSpPr>
          <p:cNvPr id="5" name="Rectangle 4"/>
          <p:cNvSpPr/>
          <p:nvPr/>
        </p:nvSpPr>
        <p:spPr>
          <a:xfrm>
            <a:off x="317500" y="4844537"/>
            <a:ext cx="4038600" cy="646331"/>
          </a:xfrm>
          <a:prstGeom prst="rect">
            <a:avLst/>
          </a:prstGeom>
        </p:spPr>
        <p:txBody>
          <a:bodyPr wrap="square">
            <a:spAutoFit/>
          </a:bodyPr>
          <a:lstStyle/>
          <a:p>
            <a:r>
              <a:rPr lang="en-GB" dirty="0"/>
              <a:t>https://www.imf.org/external/pubs/ft/fandd/2016/06/ostry.htm</a:t>
            </a:r>
          </a:p>
        </p:txBody>
      </p:sp>
      <p:sp>
        <p:nvSpPr>
          <p:cNvPr id="6" name="Rectangle 5"/>
          <p:cNvSpPr/>
          <p:nvPr/>
        </p:nvSpPr>
        <p:spPr>
          <a:xfrm>
            <a:off x="7688325" y="1773471"/>
            <a:ext cx="184731" cy="369332"/>
          </a:xfrm>
          <a:prstGeom prst="rect">
            <a:avLst/>
          </a:prstGeom>
        </p:spPr>
        <p:txBody>
          <a:bodyPr wrap="none">
            <a:spAutoFit/>
          </a:bodyPr>
          <a:lstStyle/>
          <a:p>
            <a:endParaRPr lang="en-GB" dirty="0"/>
          </a:p>
        </p:txBody>
      </p:sp>
      <p:sp>
        <p:nvSpPr>
          <p:cNvPr id="7" name="TextBox 6"/>
          <p:cNvSpPr txBox="1"/>
          <p:nvPr/>
        </p:nvSpPr>
        <p:spPr>
          <a:xfrm>
            <a:off x="114300" y="47894"/>
            <a:ext cx="12077700" cy="2142803"/>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The ‘N’ Word</a:t>
            </a: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8" name="Picture 7"/>
          <p:cNvPicPr>
            <a:picLocks noChangeAspect="1"/>
          </p:cNvPicPr>
          <p:nvPr/>
        </p:nvPicPr>
        <p:blipFill rotWithShape="1">
          <a:blip r:embed="rId4"/>
          <a:srcRect l="4063" t="23171" r="36042" b="54200"/>
          <a:stretch/>
        </p:blipFill>
        <p:spPr>
          <a:xfrm>
            <a:off x="5499100" y="1071401"/>
            <a:ext cx="6718300" cy="1951228"/>
          </a:xfrm>
          <a:prstGeom prst="rect">
            <a:avLst/>
          </a:prstGeom>
        </p:spPr>
      </p:pic>
      <p:sp>
        <p:nvSpPr>
          <p:cNvPr id="9" name="Rectangle 8"/>
          <p:cNvSpPr/>
          <p:nvPr/>
        </p:nvSpPr>
        <p:spPr>
          <a:xfrm>
            <a:off x="5435600" y="3022629"/>
            <a:ext cx="6756400" cy="4420350"/>
          </a:xfrm>
          <a:prstGeom prst="rect">
            <a:avLst/>
          </a:prstGeom>
        </p:spPr>
        <p:txBody>
          <a:bodyPr wrap="square" lIns="360000" tIns="360000" rIns="360000" bIns="360000">
            <a:spAutoFit/>
          </a:bodyPr>
          <a:lstStyle/>
          <a:p>
            <a:pPr algn="just"/>
            <a:r>
              <a:rPr lang="en-GB" dirty="0"/>
              <a:t>“ … The fact that the IMF is using the word ‘neoliberalism” in such a high-profile way is telling, since it is employed almost exclusively by critics of economic liberalization. Advocates of neoliberalism prefer to avoid the term, assuming that the policies are so self-evidently right that they don’t need a name at all. The fact that the IMF’s own research department has acknowledged the term could be interpreted as a nod to the fund’s critics that some of its policies did reflect ideological biases and that other approaches are valid.”</a:t>
            </a:r>
          </a:p>
          <a:p>
            <a:pPr marL="285750" indent="-285750" algn="r">
              <a:buFontTx/>
              <a:buChar char="-"/>
            </a:pPr>
            <a:r>
              <a:rPr lang="en-GB" sz="1400" dirty="0"/>
              <a:t>Rick </a:t>
            </a:r>
            <a:r>
              <a:rPr lang="en-GB" sz="1400" dirty="0" err="1"/>
              <a:t>Rowden</a:t>
            </a:r>
            <a:r>
              <a:rPr lang="en-GB" sz="1400" dirty="0"/>
              <a:t>, ‘The IMF Confronts Its N-Word,’ </a:t>
            </a:r>
            <a:r>
              <a:rPr lang="en-GB" sz="1400" i="1" dirty="0"/>
              <a:t>Foreign Policy</a:t>
            </a:r>
            <a:r>
              <a:rPr lang="en-GB" sz="1400" dirty="0"/>
              <a:t>, 6 July 2016 (</a:t>
            </a:r>
            <a:r>
              <a:rPr lang="en-GB" sz="1400" dirty="0">
                <a:hlinkClick r:id="rId5"/>
              </a:rPr>
              <a:t>https://foreignpolicy.com/2016/07/06/the-imf-confronts-its-n-word-neoliberalism/</a:t>
            </a:r>
            <a:r>
              <a:rPr lang="en-GB" sz="1400" dirty="0"/>
              <a:t>)</a:t>
            </a:r>
          </a:p>
          <a:p>
            <a:pPr marL="285750" indent="-285750">
              <a:buFontTx/>
              <a:buChar char="-"/>
            </a:pPr>
            <a:endParaRPr lang="en-GB" dirty="0"/>
          </a:p>
          <a:p>
            <a:endParaRPr lang="en-GB" dirty="0"/>
          </a:p>
        </p:txBody>
      </p:sp>
    </p:spTree>
    <p:extLst>
      <p:ext uri="{BB962C8B-B14F-4D97-AF65-F5344CB8AC3E}">
        <p14:creationId xmlns:p14="http://schemas.microsoft.com/office/powerpoint/2010/main" val="438559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821007"/>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What is Liberalism Anyway?</a:t>
            </a:r>
          </a:p>
          <a:p>
            <a:pPr algn="ctr"/>
            <a:endParaRPr lang="en-GB" sz="3600" b="1" dirty="0">
              <a:solidFill>
                <a:srgbClr val="7030A0"/>
              </a:solidFill>
              <a:latin typeface="Arial Black" panose="020B0A04020102020204" pitchFamily="34" charset="0"/>
            </a:endParaRPr>
          </a:p>
          <a:p>
            <a:pPr algn="ctr"/>
            <a:endParaRPr lang="en-GB" sz="3600" b="1" dirty="0">
              <a:solidFill>
                <a:srgbClr val="7030A0"/>
              </a:solidFill>
              <a:latin typeface="Arial Black" panose="020B0A04020102020204" pitchFamily="34" charset="0"/>
            </a:endParaRPr>
          </a:p>
          <a:p>
            <a:pPr algn="ctr"/>
            <a:r>
              <a:rPr lang="en-GB" sz="3600" b="1" dirty="0">
                <a:solidFill>
                  <a:srgbClr val="7030A0"/>
                </a:solidFill>
                <a:latin typeface="Arial Black" panose="020B0A04020102020204" pitchFamily="34" charset="0"/>
              </a:rPr>
              <a:t>Economic liberalism </a:t>
            </a:r>
          </a:p>
          <a:p>
            <a:pPr algn="ctr"/>
            <a:endParaRPr lang="en-GB" sz="3600" b="1" dirty="0">
              <a:solidFill>
                <a:srgbClr val="7030A0"/>
              </a:solidFill>
              <a:latin typeface="Arial Black" panose="020B0A04020102020204" pitchFamily="34" charset="0"/>
            </a:endParaRPr>
          </a:p>
          <a:p>
            <a:pPr algn="ctr"/>
            <a:endParaRPr lang="en-GB" sz="3600" b="1" dirty="0">
              <a:solidFill>
                <a:srgbClr val="7030A0"/>
              </a:solidFill>
              <a:latin typeface="Arial Black" panose="020B0A04020102020204" pitchFamily="34" charset="0"/>
            </a:endParaRPr>
          </a:p>
          <a:p>
            <a:pPr algn="ctr"/>
            <a:r>
              <a:rPr lang="en-GB" sz="3600" b="1" dirty="0">
                <a:solidFill>
                  <a:srgbClr val="7030A0"/>
                </a:solidFill>
                <a:latin typeface="Arial Black" panose="020B0A04020102020204" pitchFamily="34" charset="0"/>
              </a:rPr>
              <a:t>– not always consistent with social liberalism (i.e. progressive; permissive; open-mindedness on social/moral issues)</a:t>
            </a:r>
          </a:p>
          <a:p>
            <a:pPr algn="ctr"/>
            <a:endParaRPr lang="en-GB" sz="3600" b="1" dirty="0">
              <a:solidFill>
                <a:srgbClr val="7030A0"/>
              </a:solidFill>
              <a:latin typeface="Arial Black" panose="020B0A04020102020204" pitchFamily="34" charset="0"/>
            </a:endParaRPr>
          </a:p>
          <a:p>
            <a:pPr algn="ctr"/>
            <a:endParaRPr lang="en-GB" sz="3600" b="1" dirty="0">
              <a:solidFill>
                <a:srgbClr val="7030A0"/>
              </a:solidFill>
              <a:latin typeface="Arial Black" panose="020B0A04020102020204" pitchFamily="34" charset="0"/>
            </a:endParaRPr>
          </a:p>
        </p:txBody>
      </p:sp>
      <p:sp>
        <p:nvSpPr>
          <p:cNvPr id="4" name="Rectangle 3"/>
          <p:cNvSpPr/>
          <p:nvPr/>
        </p:nvSpPr>
        <p:spPr>
          <a:xfrm>
            <a:off x="586301" y="3435610"/>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677454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281029"/>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Classical Liberalism</a:t>
            </a:r>
            <a:endParaRPr lang="en-GB" sz="4000" b="1" dirty="0">
              <a:solidFill>
                <a:srgbClr val="7030A0"/>
              </a:solidFill>
              <a:latin typeface="Arial Black" panose="020B0A04020102020204" pitchFamily="34" charset="0"/>
            </a:endParaRPr>
          </a:p>
        </p:txBody>
      </p:sp>
      <p:pic>
        <p:nvPicPr>
          <p:cNvPr id="3" name="Picture 2"/>
          <p:cNvPicPr>
            <a:picLocks noChangeAspect="1"/>
          </p:cNvPicPr>
          <p:nvPr/>
        </p:nvPicPr>
        <p:blipFill rotWithShape="1">
          <a:blip r:embed="rId3"/>
          <a:srcRect r="866" b="36922"/>
          <a:stretch/>
        </p:blipFill>
        <p:spPr>
          <a:xfrm>
            <a:off x="6596743" y="1087210"/>
            <a:ext cx="4702629" cy="4839224"/>
          </a:xfrm>
          <a:prstGeom prst="rect">
            <a:avLst/>
          </a:prstGeom>
        </p:spPr>
      </p:pic>
      <p:pic>
        <p:nvPicPr>
          <p:cNvPr id="4" name="Picture 3"/>
          <p:cNvPicPr>
            <a:picLocks noChangeAspect="1"/>
          </p:cNvPicPr>
          <p:nvPr/>
        </p:nvPicPr>
        <p:blipFill>
          <a:blip r:embed="rId4"/>
          <a:stretch>
            <a:fillRect/>
          </a:stretch>
        </p:blipFill>
        <p:spPr>
          <a:xfrm>
            <a:off x="846364" y="1087210"/>
            <a:ext cx="3872594" cy="4977000"/>
          </a:xfrm>
          <a:prstGeom prst="rect">
            <a:avLst/>
          </a:prstGeom>
        </p:spPr>
      </p:pic>
      <p:sp>
        <p:nvSpPr>
          <p:cNvPr id="5" name="Rectangle 4"/>
          <p:cNvSpPr/>
          <p:nvPr/>
        </p:nvSpPr>
        <p:spPr>
          <a:xfrm>
            <a:off x="846364" y="5203761"/>
            <a:ext cx="3872594" cy="707886"/>
          </a:xfrm>
          <a:prstGeom prst="rect">
            <a:avLst/>
          </a:prstGeom>
        </p:spPr>
        <p:txBody>
          <a:bodyPr wrap="square">
            <a:spAutoFit/>
          </a:bodyPr>
          <a:lstStyle/>
          <a:p>
            <a:pPr algn="ctr"/>
            <a:r>
              <a:rPr lang="en-GB" sz="2000" dirty="0">
                <a:solidFill>
                  <a:schemeClr val="bg1"/>
                </a:solidFill>
                <a:latin typeface="Arial Black" panose="020B0A04020102020204" pitchFamily="34" charset="0"/>
              </a:rPr>
              <a:t>Adam Smith</a:t>
            </a:r>
          </a:p>
          <a:p>
            <a:pPr algn="ctr"/>
            <a:r>
              <a:rPr lang="en-GB" sz="2000" dirty="0">
                <a:solidFill>
                  <a:schemeClr val="bg1"/>
                </a:solidFill>
                <a:latin typeface="Arial Black" panose="020B0A04020102020204" pitchFamily="34" charset="0"/>
              </a:rPr>
              <a:t>(1723-1790)</a:t>
            </a:r>
          </a:p>
        </p:txBody>
      </p:sp>
      <p:sp>
        <p:nvSpPr>
          <p:cNvPr id="6" name="Rectangle 5"/>
          <p:cNvSpPr/>
          <p:nvPr/>
        </p:nvSpPr>
        <p:spPr>
          <a:xfrm>
            <a:off x="10124139" y="4077091"/>
            <a:ext cx="979755" cy="369332"/>
          </a:xfrm>
          <a:prstGeom prst="rect">
            <a:avLst/>
          </a:prstGeom>
        </p:spPr>
        <p:txBody>
          <a:bodyPr wrap="none">
            <a:spAutoFit/>
          </a:bodyPr>
          <a:lstStyle/>
          <a:p>
            <a:r>
              <a:rPr lang="en-GB" dirty="0">
                <a:latin typeface="Arial Black" panose="020B0A04020102020204" pitchFamily="34" charset="0"/>
              </a:rPr>
              <a:t>(1776)</a:t>
            </a:r>
          </a:p>
        </p:txBody>
      </p:sp>
    </p:spTree>
    <p:extLst>
      <p:ext uri="{BB962C8B-B14F-4D97-AF65-F5344CB8AC3E}">
        <p14:creationId xmlns:p14="http://schemas.microsoft.com/office/powerpoint/2010/main" val="2016344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882563"/>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Classical Liberalism: Laissez Faire</a:t>
            </a:r>
          </a:p>
          <a:p>
            <a:pPr algn="just"/>
            <a:endParaRPr lang="fr-FR" sz="2800" b="1" i="1" dirty="0">
              <a:solidFill>
                <a:srgbClr val="7030A0"/>
              </a:solidFill>
              <a:latin typeface="Arial Black" panose="020B0A04020102020204" pitchFamily="34" charset="0"/>
            </a:endParaRPr>
          </a:p>
          <a:p>
            <a:pPr algn="just"/>
            <a:r>
              <a:rPr lang="fr-FR" sz="2800" b="1" i="1" dirty="0">
                <a:solidFill>
                  <a:schemeClr val="tx1">
                    <a:lumMod val="75000"/>
                    <a:lumOff val="25000"/>
                  </a:schemeClr>
                </a:solidFill>
                <a:latin typeface="Arial Black" panose="020B0A04020102020204" pitchFamily="34" charset="0"/>
              </a:rPr>
              <a:t>Laissez faire et laissez passer, le monde va de lui même!</a:t>
            </a:r>
            <a:r>
              <a:rPr lang="fr-FR" sz="2800" b="1" dirty="0">
                <a:solidFill>
                  <a:schemeClr val="tx1">
                    <a:lumMod val="75000"/>
                    <a:lumOff val="25000"/>
                  </a:schemeClr>
                </a:solidFill>
                <a:latin typeface="Arial Black" panose="020B0A04020102020204" pitchFamily="34" charset="0"/>
              </a:rPr>
              <a:t> (Let do and let </a:t>
            </a:r>
            <a:r>
              <a:rPr lang="fr-FR" sz="2800" b="1" dirty="0" err="1">
                <a:solidFill>
                  <a:schemeClr val="tx1">
                    <a:lumMod val="75000"/>
                    <a:lumOff val="25000"/>
                  </a:schemeClr>
                </a:solidFill>
                <a:latin typeface="Arial Black" panose="020B0A04020102020204" pitchFamily="34" charset="0"/>
              </a:rPr>
              <a:t>pass</a:t>
            </a:r>
            <a:r>
              <a:rPr lang="fr-FR" sz="2800" b="1" dirty="0">
                <a:solidFill>
                  <a:schemeClr val="tx1">
                    <a:lumMod val="75000"/>
                    <a:lumOff val="25000"/>
                  </a:schemeClr>
                </a:solidFill>
                <a:latin typeface="Arial Black" panose="020B0A04020102020204" pitchFamily="34" charset="0"/>
              </a:rPr>
              <a:t>, the world </a:t>
            </a:r>
            <a:r>
              <a:rPr lang="fr-FR" sz="2800" b="1" dirty="0" err="1">
                <a:solidFill>
                  <a:schemeClr val="tx1">
                    <a:lumMod val="75000"/>
                    <a:lumOff val="25000"/>
                  </a:schemeClr>
                </a:solidFill>
                <a:latin typeface="Arial Black" panose="020B0A04020102020204" pitchFamily="34" charset="0"/>
              </a:rPr>
              <a:t>goes</a:t>
            </a:r>
            <a:r>
              <a:rPr lang="fr-FR" sz="2800" b="1" dirty="0">
                <a:solidFill>
                  <a:schemeClr val="tx1">
                    <a:lumMod val="75000"/>
                    <a:lumOff val="25000"/>
                  </a:schemeClr>
                </a:solidFill>
                <a:latin typeface="Arial Black" panose="020B0A04020102020204" pitchFamily="34" charset="0"/>
              </a:rPr>
              <a:t> on by </a:t>
            </a:r>
            <a:r>
              <a:rPr lang="fr-FR" sz="2800" b="1" dirty="0" err="1">
                <a:solidFill>
                  <a:schemeClr val="tx1">
                    <a:lumMod val="75000"/>
                    <a:lumOff val="25000"/>
                  </a:schemeClr>
                </a:solidFill>
                <a:latin typeface="Arial Black" panose="020B0A04020102020204" pitchFamily="34" charset="0"/>
              </a:rPr>
              <a:t>itself</a:t>
            </a:r>
            <a:r>
              <a:rPr lang="fr-FR" sz="2800" b="1" dirty="0">
                <a:solidFill>
                  <a:schemeClr val="tx1">
                    <a:lumMod val="75000"/>
                    <a:lumOff val="25000"/>
                  </a:schemeClr>
                </a:solidFill>
                <a:latin typeface="Arial Black" panose="020B0A04020102020204" pitchFamily="34" charset="0"/>
              </a:rPr>
              <a:t>!)</a:t>
            </a:r>
          </a:p>
          <a:p>
            <a:pPr algn="just"/>
            <a:endParaRPr lang="fr-FR" sz="2800" b="1" dirty="0">
              <a:solidFill>
                <a:schemeClr val="tx1">
                  <a:lumMod val="75000"/>
                  <a:lumOff val="25000"/>
                </a:schemeClr>
              </a:solidFill>
              <a:latin typeface="Arial Black" panose="020B0A04020102020204" pitchFamily="34" charset="0"/>
            </a:endParaRPr>
          </a:p>
          <a:p>
            <a:pPr marL="457200" indent="-457200" algn="just">
              <a:buFontTx/>
              <a:buChar char="-"/>
            </a:pPr>
            <a:r>
              <a:rPr lang="en-GB" sz="2800" b="1" dirty="0">
                <a:solidFill>
                  <a:schemeClr val="tx1">
                    <a:lumMod val="75000"/>
                    <a:lumOff val="25000"/>
                  </a:schemeClr>
                </a:solidFill>
                <a:latin typeface="Arial Black" panose="020B0A04020102020204" pitchFamily="34" charset="0"/>
              </a:rPr>
              <a:t>non-interference of the state in economic affairs</a:t>
            </a:r>
          </a:p>
          <a:p>
            <a:pPr marL="457200" indent="-457200" algn="just">
              <a:buFontTx/>
              <a:buChar char="-"/>
            </a:pPr>
            <a:r>
              <a:rPr lang="en-GB" sz="2800" b="1" dirty="0">
                <a:solidFill>
                  <a:schemeClr val="tx1">
                    <a:lumMod val="75000"/>
                    <a:lumOff val="25000"/>
                  </a:schemeClr>
                </a:solidFill>
                <a:latin typeface="Arial Black" panose="020B0A04020102020204" pitchFamily="34" charset="0"/>
              </a:rPr>
              <a:t>transactions between private parties should be free from government regulation, privileges, tariffs and subsidies</a:t>
            </a:r>
          </a:p>
          <a:p>
            <a:pPr marL="457200" indent="-457200" algn="just">
              <a:buFontTx/>
              <a:buChar char="-"/>
            </a:pPr>
            <a:r>
              <a:rPr lang="en-GB" sz="2800" b="1" dirty="0">
                <a:solidFill>
                  <a:schemeClr val="tx1">
                    <a:lumMod val="75000"/>
                    <a:lumOff val="25000"/>
                  </a:schemeClr>
                </a:solidFill>
                <a:latin typeface="Arial Black" panose="020B0A04020102020204" pitchFamily="34" charset="0"/>
              </a:rPr>
              <a:t>market economies as largely self-regulating systems, governed by natural laws of production and exchange (‘the invisible hand’)</a:t>
            </a:r>
          </a:p>
          <a:p>
            <a:pPr marL="457200" indent="-457200" algn="just">
              <a:buFontTx/>
              <a:buChar char="-"/>
            </a:pPr>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737591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9992" y="-2"/>
            <a:ext cx="6904879" cy="7313450"/>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Classical Liberalism:</a:t>
            </a:r>
          </a:p>
          <a:p>
            <a:pPr algn="ctr"/>
            <a:r>
              <a:rPr lang="en-GB" sz="3600" b="1" dirty="0">
                <a:solidFill>
                  <a:srgbClr val="7030A0"/>
                </a:solidFill>
                <a:latin typeface="Arial Black" panose="020B0A04020102020204" pitchFamily="34" charset="0"/>
              </a:rPr>
              <a:t>Manchester School</a:t>
            </a:r>
          </a:p>
          <a:p>
            <a:pPr algn="ctr"/>
            <a:endParaRPr lang="en-GB" sz="2400" b="1" dirty="0">
              <a:solidFill>
                <a:srgbClr val="7030A0"/>
              </a:solidFill>
              <a:latin typeface="Arial Black" panose="020B0A04020102020204" pitchFamily="34" charset="0"/>
            </a:endParaRPr>
          </a:p>
          <a:p>
            <a:pPr marL="571500" indent="-571500" algn="just">
              <a:buFont typeface="Arial" panose="020B0604020202020204" pitchFamily="34" charset="0"/>
              <a:buChar char="•"/>
            </a:pPr>
            <a:r>
              <a:rPr lang="en-GB" sz="2400" b="1" dirty="0">
                <a:latin typeface="Arial Black" panose="020B0A04020102020204" pitchFamily="34" charset="0"/>
              </a:rPr>
              <a:t>Anti-Corn Law League, aimed at abolishing Corn Laws, which protected landowners’ interests by levying taxes on imported wheat, thus raising the price of bread; repealed 1856</a:t>
            </a:r>
          </a:p>
          <a:p>
            <a:pPr marL="571500" indent="-571500" algn="just">
              <a:buFont typeface="Arial" panose="020B0604020202020204" pitchFamily="34" charset="0"/>
              <a:buChar char="•"/>
            </a:pPr>
            <a:endParaRPr lang="en-GB" sz="2400" b="1" dirty="0">
              <a:latin typeface="Arial Black" panose="020B0A04020102020204" pitchFamily="34" charset="0"/>
            </a:endParaRPr>
          </a:p>
          <a:p>
            <a:pPr marL="571500" indent="-571500" algn="just">
              <a:buFont typeface="Arial" panose="020B0604020202020204" pitchFamily="34" charset="0"/>
              <a:buChar char="•"/>
            </a:pPr>
            <a:r>
              <a:rPr lang="en-GB" sz="2400" b="1" dirty="0">
                <a:latin typeface="Arial Black" panose="020B0A04020102020204" pitchFamily="34" charset="0"/>
              </a:rPr>
              <a:t>Liberal Party est. 1859</a:t>
            </a:r>
          </a:p>
          <a:p>
            <a:pPr marL="571500" indent="-571500" algn="just">
              <a:buFont typeface="Arial" panose="020B0604020202020204" pitchFamily="34" charset="0"/>
              <a:buChar char="•"/>
            </a:pPr>
            <a:endParaRPr lang="en-GB" sz="2800" b="1" dirty="0">
              <a:latin typeface="Arial Black" panose="020B0A04020102020204" pitchFamily="34" charset="0"/>
            </a:endParaRPr>
          </a:p>
          <a:p>
            <a:pPr marL="571500" indent="-571500" algn="just">
              <a:buFont typeface="Arial" panose="020B0604020202020204" pitchFamily="34" charset="0"/>
              <a:buChar char="•"/>
            </a:pPr>
            <a:r>
              <a:rPr lang="en-GB" sz="2400" b="1" dirty="0">
                <a:latin typeface="Arial Black" panose="020B0A04020102020204" pitchFamily="34" charset="0"/>
              </a:rPr>
              <a:t>Free Trade; anti-tariff and anti-protection </a:t>
            </a:r>
          </a:p>
          <a:p>
            <a:pPr algn="ctr"/>
            <a:endParaRPr lang="fr-FR" sz="2800" b="1" i="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117700" y="-1"/>
            <a:ext cx="2562294" cy="3741763"/>
          </a:xfrm>
          <a:prstGeom prst="rect">
            <a:avLst/>
          </a:prstGeom>
        </p:spPr>
      </p:pic>
      <p:pic>
        <p:nvPicPr>
          <p:cNvPr id="4" name="Picture 3"/>
          <p:cNvPicPr>
            <a:picLocks noChangeAspect="1"/>
          </p:cNvPicPr>
          <p:nvPr/>
        </p:nvPicPr>
        <p:blipFill>
          <a:blip r:embed="rId4"/>
          <a:stretch>
            <a:fillRect/>
          </a:stretch>
        </p:blipFill>
        <p:spPr>
          <a:xfrm>
            <a:off x="117700" y="3456431"/>
            <a:ext cx="2562293" cy="3401569"/>
          </a:xfrm>
          <a:prstGeom prst="rect">
            <a:avLst/>
          </a:prstGeom>
        </p:spPr>
      </p:pic>
      <p:sp>
        <p:nvSpPr>
          <p:cNvPr id="5" name="Rectangle 4"/>
          <p:cNvSpPr/>
          <p:nvPr/>
        </p:nvSpPr>
        <p:spPr>
          <a:xfrm>
            <a:off x="117700" y="5657671"/>
            <a:ext cx="2562294" cy="923330"/>
          </a:xfrm>
          <a:prstGeom prst="rect">
            <a:avLst/>
          </a:prstGeom>
        </p:spPr>
        <p:txBody>
          <a:bodyPr wrap="square">
            <a:spAutoFit/>
          </a:bodyPr>
          <a:lstStyle/>
          <a:p>
            <a:pPr algn="ctr"/>
            <a:endParaRPr lang="en-GB" b="1" dirty="0">
              <a:solidFill>
                <a:schemeClr val="bg1"/>
              </a:solidFill>
              <a:effectLst>
                <a:outerShdw blurRad="38100" dist="38100" dir="2700000" algn="tl">
                  <a:srgbClr val="000000">
                    <a:alpha val="43137"/>
                  </a:srgbClr>
                </a:outerShdw>
              </a:effectLst>
            </a:endParaRPr>
          </a:p>
          <a:p>
            <a:pPr algn="ctr"/>
            <a:r>
              <a:rPr lang="en-GB" b="1" dirty="0">
                <a:solidFill>
                  <a:schemeClr val="bg1"/>
                </a:solidFill>
                <a:effectLst>
                  <a:outerShdw blurRad="38100" dist="38100" dir="2700000" algn="tl">
                    <a:srgbClr val="000000">
                      <a:alpha val="43137"/>
                    </a:srgbClr>
                  </a:outerShdw>
                </a:effectLst>
              </a:rPr>
              <a:t>John Bright</a:t>
            </a:r>
          </a:p>
          <a:p>
            <a:pPr algn="ctr"/>
            <a:r>
              <a:rPr lang="en-GB" b="1" dirty="0">
                <a:solidFill>
                  <a:schemeClr val="bg1"/>
                </a:solidFill>
                <a:effectLst>
                  <a:outerShdw blurRad="38100" dist="38100" dir="2700000" algn="tl">
                    <a:srgbClr val="000000">
                      <a:alpha val="43137"/>
                    </a:srgbClr>
                  </a:outerShdw>
                </a:effectLst>
              </a:rPr>
              <a:t>(1811–1889)</a:t>
            </a:r>
          </a:p>
        </p:txBody>
      </p:sp>
      <p:sp>
        <p:nvSpPr>
          <p:cNvPr id="6" name="Rectangle 5"/>
          <p:cNvSpPr/>
          <p:nvPr/>
        </p:nvSpPr>
        <p:spPr>
          <a:xfrm>
            <a:off x="0" y="2300538"/>
            <a:ext cx="2562294" cy="923330"/>
          </a:xfrm>
          <a:prstGeom prst="rect">
            <a:avLst/>
          </a:prstGeom>
        </p:spPr>
        <p:txBody>
          <a:bodyPr wrap="square">
            <a:spAutoFit/>
          </a:bodyPr>
          <a:lstStyle/>
          <a:p>
            <a:pPr algn="ctr"/>
            <a:endParaRPr lang="en-GB" b="1" dirty="0">
              <a:solidFill>
                <a:schemeClr val="bg1"/>
              </a:solidFill>
              <a:effectLst>
                <a:outerShdw blurRad="38100" dist="38100" dir="2700000" algn="tl">
                  <a:srgbClr val="000000">
                    <a:alpha val="43137"/>
                  </a:srgbClr>
                </a:outerShdw>
              </a:effectLst>
            </a:endParaRPr>
          </a:p>
          <a:p>
            <a:pPr algn="ctr"/>
            <a:r>
              <a:rPr lang="en-GB" b="1" dirty="0">
                <a:solidFill>
                  <a:srgbClr val="FF0000"/>
                </a:solidFill>
                <a:effectLst>
                  <a:outerShdw blurRad="38100" dist="38100" dir="2700000" algn="tl">
                    <a:srgbClr val="000000">
                      <a:alpha val="43137"/>
                    </a:srgbClr>
                  </a:outerShdw>
                </a:effectLst>
              </a:rPr>
              <a:t>Richard Cobden</a:t>
            </a:r>
          </a:p>
          <a:p>
            <a:pPr algn="ctr"/>
            <a:r>
              <a:rPr lang="en-GB" b="1" dirty="0">
                <a:solidFill>
                  <a:srgbClr val="FF0000"/>
                </a:solidFill>
                <a:effectLst>
                  <a:outerShdw blurRad="38100" dist="38100" dir="2700000" algn="tl">
                    <a:srgbClr val="000000">
                      <a:alpha val="43137"/>
                    </a:srgbClr>
                  </a:outerShdw>
                </a:effectLst>
              </a:rPr>
              <a:t>(1804–1865)</a:t>
            </a:r>
          </a:p>
        </p:txBody>
      </p:sp>
      <p:pic>
        <p:nvPicPr>
          <p:cNvPr id="7" name="Picture 6"/>
          <p:cNvPicPr>
            <a:picLocks noChangeAspect="1"/>
          </p:cNvPicPr>
          <p:nvPr/>
        </p:nvPicPr>
        <p:blipFill>
          <a:blip r:embed="rId5"/>
          <a:stretch>
            <a:fillRect/>
          </a:stretch>
        </p:blipFill>
        <p:spPr>
          <a:xfrm>
            <a:off x="9748988" y="0"/>
            <a:ext cx="2443011" cy="3575957"/>
          </a:xfrm>
          <a:prstGeom prst="rect">
            <a:avLst/>
          </a:prstGeom>
        </p:spPr>
      </p:pic>
      <p:sp>
        <p:nvSpPr>
          <p:cNvPr id="8" name="Rectangle 7"/>
          <p:cNvSpPr/>
          <p:nvPr/>
        </p:nvSpPr>
        <p:spPr>
          <a:xfrm>
            <a:off x="9748988" y="2541433"/>
            <a:ext cx="2448153" cy="1200329"/>
          </a:xfrm>
          <a:prstGeom prst="rect">
            <a:avLst/>
          </a:prstGeom>
        </p:spPr>
        <p:txBody>
          <a:bodyPr wrap="square">
            <a:spAutoFit/>
          </a:bodyPr>
          <a:lstStyle/>
          <a:p>
            <a:r>
              <a:rPr lang="en-GB" b="1" dirty="0">
                <a:solidFill>
                  <a:srgbClr val="FFC000"/>
                </a:solidFill>
                <a:effectLst>
                  <a:outerShdw blurRad="38100" dist="38100" dir="2700000" algn="tl">
                    <a:srgbClr val="000000">
                      <a:alpha val="43137"/>
                    </a:srgbClr>
                  </a:outerShdw>
                </a:effectLst>
              </a:rPr>
              <a:t>William </a:t>
            </a:r>
            <a:r>
              <a:rPr lang="en-GB" b="1" dirty="0" err="1">
                <a:solidFill>
                  <a:srgbClr val="FFC000"/>
                </a:solidFill>
                <a:effectLst>
                  <a:outerShdw blurRad="38100" dist="38100" dir="2700000" algn="tl">
                    <a:srgbClr val="000000">
                      <a:alpha val="43137"/>
                    </a:srgbClr>
                  </a:outerShdw>
                </a:effectLst>
              </a:rPr>
              <a:t>Ewart</a:t>
            </a:r>
            <a:r>
              <a:rPr lang="en-GB" b="1" dirty="0">
                <a:solidFill>
                  <a:srgbClr val="FFC000"/>
                </a:solidFill>
                <a:effectLst>
                  <a:outerShdw blurRad="38100" dist="38100" dir="2700000" algn="tl">
                    <a:srgbClr val="000000">
                      <a:alpha val="43137"/>
                    </a:srgbClr>
                  </a:outerShdw>
                </a:effectLst>
              </a:rPr>
              <a:t> Gladstone</a:t>
            </a:r>
          </a:p>
          <a:p>
            <a:r>
              <a:rPr lang="en-GB" b="1" dirty="0">
                <a:solidFill>
                  <a:srgbClr val="FFC000"/>
                </a:solidFill>
                <a:effectLst>
                  <a:outerShdw blurRad="38100" dist="38100" dir="2700000" algn="tl">
                    <a:srgbClr val="000000">
                      <a:alpha val="43137"/>
                    </a:srgbClr>
                  </a:outerShdw>
                </a:effectLst>
              </a:rPr>
              <a:t>(1809–1898)</a:t>
            </a:r>
          </a:p>
          <a:p>
            <a:pPr algn="ctr"/>
            <a:endParaRPr lang="en-GB" b="1" dirty="0">
              <a:solidFill>
                <a:schemeClr val="bg1"/>
              </a:solidFill>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6"/>
          <a:stretch>
            <a:fillRect/>
          </a:stretch>
        </p:blipFill>
        <p:spPr>
          <a:xfrm>
            <a:off x="9748988" y="4191016"/>
            <a:ext cx="2451994" cy="2451994"/>
          </a:xfrm>
          <a:prstGeom prst="rect">
            <a:avLst/>
          </a:prstGeom>
        </p:spPr>
      </p:pic>
    </p:spTree>
    <p:extLst>
      <p:ext uri="{BB962C8B-B14F-4D97-AF65-F5344CB8AC3E}">
        <p14:creationId xmlns:p14="http://schemas.microsoft.com/office/powerpoint/2010/main" val="1127669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
            <a:ext cx="8369078" cy="6390120"/>
          </a:xfrm>
          <a:prstGeom prst="rect">
            <a:avLst/>
          </a:prstGeom>
          <a:noFill/>
        </p:spPr>
        <p:txBody>
          <a:bodyPr wrap="square" lIns="540000" tIns="360000" rIns="540000" bIns="360000" rtlCol="0">
            <a:spAutoFit/>
          </a:bodyPr>
          <a:lstStyle/>
          <a:p>
            <a:r>
              <a:rPr lang="en-GB" sz="3600" b="1" dirty="0">
                <a:solidFill>
                  <a:srgbClr val="7030A0"/>
                </a:solidFill>
                <a:latin typeface="Arial Black" panose="020B0A04020102020204" pitchFamily="34" charset="0"/>
              </a:rPr>
              <a:t>‘New Liberalism’</a:t>
            </a:r>
          </a:p>
          <a:p>
            <a:pPr algn="ctr"/>
            <a:endParaRPr lang="en-GB" sz="2800" b="1" dirty="0">
              <a:solidFill>
                <a:srgbClr val="7030A0"/>
              </a:solidFill>
              <a:latin typeface="Arial Black" panose="020B0A04020102020204" pitchFamily="34" charset="0"/>
            </a:endParaRPr>
          </a:p>
          <a:p>
            <a:pPr marL="571500" indent="-571500" algn="just">
              <a:buFont typeface="Arial" panose="020B0604020202020204" pitchFamily="34" charset="0"/>
              <a:buChar char="•"/>
            </a:pPr>
            <a:r>
              <a:rPr lang="en-GB" sz="2800" b="1" dirty="0">
                <a:latin typeface="Arial Black" panose="020B0A04020102020204" pitchFamily="34" charset="0"/>
              </a:rPr>
              <a:t>Increased embrace on state intervention</a:t>
            </a:r>
          </a:p>
          <a:p>
            <a:pPr marL="571500" indent="-571500" algn="just">
              <a:buFont typeface="Arial" panose="020B0604020202020204" pitchFamily="34" charset="0"/>
              <a:buChar char="•"/>
            </a:pPr>
            <a:r>
              <a:rPr lang="en-GB" sz="2800" b="1" dirty="0">
                <a:latin typeface="Arial Black" panose="020B0A04020102020204" pitchFamily="34" charset="0"/>
              </a:rPr>
              <a:t>Origins of Welfare State</a:t>
            </a:r>
            <a:endParaRPr lang="fr-FR" sz="2800" b="1" i="1" dirty="0">
              <a:solidFill>
                <a:srgbClr val="7030A0"/>
              </a:solidFill>
              <a:latin typeface="Arial Black" panose="020B0A04020102020204" pitchFamily="34" charset="0"/>
            </a:endParaRPr>
          </a:p>
          <a:p>
            <a:pPr marL="571500" indent="-571500" algn="just">
              <a:buFont typeface="Arial" panose="020B0604020202020204" pitchFamily="34" charset="0"/>
              <a:buChar char="•"/>
            </a:pPr>
            <a:endParaRPr lang="fr-FR" sz="2800" b="1" dirty="0">
              <a:solidFill>
                <a:srgbClr val="7030A0"/>
              </a:solidFill>
              <a:latin typeface="Arial Black" panose="020B0A04020102020204" pitchFamily="34" charset="0"/>
            </a:endParaRPr>
          </a:p>
          <a:p>
            <a:pPr algn="just"/>
            <a:r>
              <a:rPr lang="fr-FR" sz="2800" b="1" dirty="0">
                <a:solidFill>
                  <a:srgbClr val="7030A0"/>
                </a:solidFill>
                <a:latin typeface="Arial Black" panose="020B0A04020102020204" pitchFamily="34" charset="0"/>
              </a:rPr>
              <a:t>1908 Old Age pensions </a:t>
            </a:r>
            <a:r>
              <a:rPr lang="en-GB" sz="2800" b="1" dirty="0">
                <a:solidFill>
                  <a:srgbClr val="7030A0"/>
                </a:solidFill>
                <a:latin typeface="Arial Black" panose="020B0A04020102020204" pitchFamily="34" charset="0"/>
              </a:rPr>
              <a:t>introduced</a:t>
            </a:r>
          </a:p>
          <a:p>
            <a:pPr algn="just"/>
            <a:endParaRPr lang="en-GB" sz="2800" b="1" dirty="0">
              <a:solidFill>
                <a:srgbClr val="7030A0"/>
              </a:solidFill>
              <a:latin typeface="Arial Black" panose="020B0A04020102020204" pitchFamily="34" charset="0"/>
            </a:endParaRPr>
          </a:p>
          <a:p>
            <a:pPr algn="just"/>
            <a:r>
              <a:rPr lang="en-GB" sz="2800" b="1" dirty="0">
                <a:solidFill>
                  <a:srgbClr val="7030A0"/>
                </a:solidFill>
                <a:latin typeface="Arial Black" panose="020B0A04020102020204" pitchFamily="34" charset="0"/>
              </a:rPr>
              <a:t>1909 ‘People’s Budget’  - est. labour exchanges and trade boards</a:t>
            </a:r>
          </a:p>
          <a:p>
            <a:pPr algn="just"/>
            <a:endParaRPr lang="en-GB" sz="2800" b="1" dirty="0">
              <a:solidFill>
                <a:srgbClr val="7030A0"/>
              </a:solidFill>
              <a:latin typeface="Arial Black" panose="020B0A04020102020204" pitchFamily="34" charset="0"/>
            </a:endParaRPr>
          </a:p>
          <a:p>
            <a:pPr algn="just"/>
            <a:r>
              <a:rPr lang="en-GB" sz="2800" b="1" dirty="0">
                <a:solidFill>
                  <a:srgbClr val="7030A0"/>
                </a:solidFill>
                <a:latin typeface="Arial Black" panose="020B0A04020102020204" pitchFamily="34" charset="0"/>
              </a:rPr>
              <a:t>1911 National Insurance Acts</a:t>
            </a:r>
          </a:p>
          <a:p>
            <a:pPr algn="just"/>
            <a:endParaRPr lang="en-GB" sz="2800" b="1" dirty="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8369078" y="181654"/>
            <a:ext cx="3822921" cy="4831217"/>
          </a:xfrm>
          <a:prstGeom prst="rect">
            <a:avLst/>
          </a:prstGeom>
        </p:spPr>
      </p:pic>
      <p:sp>
        <p:nvSpPr>
          <p:cNvPr id="4" name="Rectangle 3"/>
          <p:cNvSpPr/>
          <p:nvPr/>
        </p:nvSpPr>
        <p:spPr>
          <a:xfrm>
            <a:off x="9307285" y="5012871"/>
            <a:ext cx="2884714" cy="1754326"/>
          </a:xfrm>
          <a:prstGeom prst="rect">
            <a:avLst/>
          </a:prstGeom>
        </p:spPr>
        <p:txBody>
          <a:bodyPr wrap="square">
            <a:spAutoFit/>
          </a:bodyPr>
          <a:lstStyle/>
          <a:p>
            <a:r>
              <a:rPr lang="en-GB" dirty="0"/>
              <a:t>Liberal politicians David Lloyd George and Winston Churchill enacted the 1909 People's Budget which aimed at the redistribution of wealth</a:t>
            </a:r>
          </a:p>
        </p:txBody>
      </p:sp>
    </p:spTree>
    <p:extLst>
      <p:ext uri="{BB962C8B-B14F-4D97-AF65-F5344CB8AC3E}">
        <p14:creationId xmlns:p14="http://schemas.microsoft.com/office/powerpoint/2010/main" val="1075946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2204" y="924386"/>
            <a:ext cx="6743700" cy="4744277"/>
          </a:xfrm>
          <a:prstGeom prst="rect">
            <a:avLst/>
          </a:prstGeom>
        </p:spPr>
      </p:pic>
      <p:sp>
        <p:nvSpPr>
          <p:cNvPr id="5" name="TextBox 4"/>
          <p:cNvSpPr txBox="1"/>
          <p:nvPr/>
        </p:nvSpPr>
        <p:spPr>
          <a:xfrm>
            <a:off x="0" y="0"/>
            <a:ext cx="12192000" cy="2573691"/>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Great Depression</a:t>
            </a:r>
          </a:p>
          <a:p>
            <a:pPr algn="just"/>
            <a:endParaRPr lang="fr-FR" sz="2800" b="1" i="1" dirty="0">
              <a:solidFill>
                <a:srgbClr val="7030A0"/>
              </a:solidFill>
              <a:latin typeface="Arial Black" panose="020B0A04020102020204" pitchFamily="34" charset="0"/>
            </a:endParaRPr>
          </a:p>
          <a:p>
            <a:pPr marL="457200" indent="-457200" algn="just">
              <a:buFontTx/>
              <a:buChar char="-"/>
            </a:pPr>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7" name="Picture 6"/>
          <p:cNvPicPr>
            <a:picLocks noChangeAspect="1"/>
          </p:cNvPicPr>
          <p:nvPr/>
        </p:nvPicPr>
        <p:blipFill>
          <a:blip r:embed="rId4"/>
          <a:stretch>
            <a:fillRect/>
          </a:stretch>
        </p:blipFill>
        <p:spPr>
          <a:xfrm>
            <a:off x="6626096" y="3489792"/>
            <a:ext cx="5565904" cy="3368208"/>
          </a:xfrm>
          <a:prstGeom prst="rect">
            <a:avLst/>
          </a:prstGeom>
        </p:spPr>
      </p:pic>
      <p:sp>
        <p:nvSpPr>
          <p:cNvPr id="8" name="Rectangle 7"/>
          <p:cNvSpPr/>
          <p:nvPr/>
        </p:nvSpPr>
        <p:spPr>
          <a:xfrm>
            <a:off x="92204" y="5663167"/>
            <a:ext cx="5927596" cy="1200329"/>
          </a:xfrm>
          <a:prstGeom prst="rect">
            <a:avLst/>
          </a:prstGeom>
        </p:spPr>
        <p:txBody>
          <a:bodyPr wrap="square">
            <a:spAutoFit/>
          </a:bodyPr>
          <a:lstStyle/>
          <a:p>
            <a:r>
              <a:rPr lang="en-GB" b="1" dirty="0"/>
              <a:t>Jarrow Crusade, 1936</a:t>
            </a:r>
          </a:p>
          <a:p>
            <a:endParaRPr lang="en-GB" dirty="0"/>
          </a:p>
          <a:p>
            <a:r>
              <a:rPr lang="en-GB" dirty="0"/>
              <a:t>See </a:t>
            </a:r>
            <a:r>
              <a:rPr lang="en-GB" dirty="0" err="1"/>
              <a:t>Pathe</a:t>
            </a:r>
            <a:r>
              <a:rPr lang="en-GB" dirty="0"/>
              <a:t> News clip: https://www.youtube.com/watch?v=AmDvLY9f82A</a:t>
            </a:r>
          </a:p>
        </p:txBody>
      </p:sp>
      <p:sp>
        <p:nvSpPr>
          <p:cNvPr id="9" name="Rectangle 8"/>
          <p:cNvSpPr/>
          <p:nvPr/>
        </p:nvSpPr>
        <p:spPr>
          <a:xfrm>
            <a:off x="6914987" y="2913828"/>
            <a:ext cx="4988121" cy="646331"/>
          </a:xfrm>
          <a:prstGeom prst="rect">
            <a:avLst/>
          </a:prstGeom>
        </p:spPr>
        <p:txBody>
          <a:bodyPr wrap="square">
            <a:spAutoFit/>
          </a:bodyPr>
          <a:lstStyle/>
          <a:p>
            <a:r>
              <a:rPr lang="en-GB" dirty="0"/>
              <a:t>Unemployed men protest outside a Labour exchange in London during the Great Depression</a:t>
            </a:r>
          </a:p>
        </p:txBody>
      </p:sp>
    </p:spTree>
    <p:extLst>
      <p:ext uri="{BB962C8B-B14F-4D97-AF65-F5344CB8AC3E}">
        <p14:creationId xmlns:p14="http://schemas.microsoft.com/office/powerpoint/2010/main" val="4031289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9058275" y="5975403"/>
            <a:ext cx="2899256" cy="1077218"/>
          </a:xfrm>
          <a:prstGeom prst="rect">
            <a:avLst/>
          </a:prstGeom>
        </p:spPr>
        <p:txBody>
          <a:bodyPr wrap="none">
            <a:spAutoFit/>
          </a:bodyPr>
          <a:lstStyle/>
          <a:p>
            <a:pPr algn="ctr"/>
            <a:r>
              <a:rPr lang="en-GB" sz="2800" b="1" dirty="0">
                <a:solidFill>
                  <a:srgbClr val="7030A0"/>
                </a:solidFill>
              </a:rPr>
              <a:t>William Beveridge</a:t>
            </a:r>
          </a:p>
          <a:p>
            <a:pPr algn="ctr"/>
            <a:r>
              <a:rPr lang="en-GB" dirty="0">
                <a:solidFill>
                  <a:srgbClr val="7030A0"/>
                </a:solidFill>
              </a:rPr>
              <a:t>(1879–1963)</a:t>
            </a:r>
          </a:p>
          <a:p>
            <a:endParaRPr lang="en-GB" dirty="0"/>
          </a:p>
        </p:txBody>
      </p:sp>
      <p:sp>
        <p:nvSpPr>
          <p:cNvPr id="16" name="Title 15"/>
          <p:cNvSpPr>
            <a:spLocks noGrp="1"/>
          </p:cNvSpPr>
          <p:nvPr>
            <p:ph type="title"/>
          </p:nvPr>
        </p:nvSpPr>
        <p:spPr/>
        <p:txBody>
          <a:bodyPr/>
          <a:lstStyle/>
          <a:p>
            <a:endParaRPr lang="en-GB" dirty="0"/>
          </a:p>
        </p:txBody>
      </p:sp>
      <p:sp>
        <p:nvSpPr>
          <p:cNvPr id="17"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 </a:t>
            </a:r>
            <a:r>
              <a:rPr lang="en-GB" sz="3600" dirty="0">
                <a:solidFill>
                  <a:srgbClr val="7030A0"/>
                </a:solidFill>
                <a:latin typeface="Arial Black" panose="020B0A04020102020204" pitchFamily="34" charset="0"/>
              </a:rPr>
              <a:t>The Beveridge Report, 1942</a:t>
            </a:r>
          </a:p>
        </p:txBody>
      </p:sp>
      <p:pic>
        <p:nvPicPr>
          <p:cNvPr id="18" name="Picture 17"/>
          <p:cNvPicPr>
            <a:picLocks noChangeAspect="1"/>
          </p:cNvPicPr>
          <p:nvPr/>
        </p:nvPicPr>
        <p:blipFill>
          <a:blip r:embed="rId3"/>
          <a:stretch>
            <a:fillRect/>
          </a:stretch>
        </p:blipFill>
        <p:spPr>
          <a:xfrm>
            <a:off x="0" y="1690688"/>
            <a:ext cx="8685439" cy="4342720"/>
          </a:xfrm>
          <a:prstGeom prst="rect">
            <a:avLst/>
          </a:prstGeom>
        </p:spPr>
      </p:pic>
      <p:pic>
        <p:nvPicPr>
          <p:cNvPr id="19" name="Picture 18"/>
          <p:cNvPicPr>
            <a:picLocks noChangeAspect="1"/>
          </p:cNvPicPr>
          <p:nvPr/>
        </p:nvPicPr>
        <p:blipFill>
          <a:blip r:embed="rId4"/>
          <a:stretch>
            <a:fillRect/>
          </a:stretch>
        </p:blipFill>
        <p:spPr>
          <a:xfrm>
            <a:off x="8698161" y="1717082"/>
            <a:ext cx="3493839" cy="4349178"/>
          </a:xfrm>
          <a:prstGeom prst="rect">
            <a:avLst/>
          </a:prstGeom>
        </p:spPr>
      </p:pic>
    </p:spTree>
    <p:extLst>
      <p:ext uri="{BB962C8B-B14F-4D97-AF65-F5344CB8AC3E}">
        <p14:creationId xmlns:p14="http://schemas.microsoft.com/office/powerpoint/2010/main" val="2990987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675" y="-13097"/>
            <a:ext cx="10515600" cy="1325563"/>
          </a:xfrm>
        </p:spPr>
        <p:txBody>
          <a:bodyPr/>
          <a:lstStyle/>
          <a:p>
            <a:r>
              <a:rPr lang="en-GB" dirty="0">
                <a:solidFill>
                  <a:srgbClr val="7030A0"/>
                </a:solidFill>
                <a:latin typeface="Arial Black" panose="020B0A04020102020204" pitchFamily="34" charset="0"/>
              </a:rPr>
              <a:t>Keynesian Economics</a:t>
            </a:r>
          </a:p>
        </p:txBody>
      </p:sp>
      <p:sp>
        <p:nvSpPr>
          <p:cNvPr id="3" name="Content Placeholder 2"/>
          <p:cNvSpPr>
            <a:spLocks noGrp="1"/>
          </p:cNvSpPr>
          <p:nvPr>
            <p:ph idx="1"/>
          </p:nvPr>
        </p:nvSpPr>
        <p:spPr>
          <a:xfrm>
            <a:off x="266700" y="1193800"/>
            <a:ext cx="8966200" cy="5765799"/>
          </a:xfrm>
        </p:spPr>
        <p:txBody>
          <a:bodyPr>
            <a:normAutofit fontScale="77500" lnSpcReduction="20000"/>
          </a:bodyPr>
          <a:lstStyle/>
          <a:p>
            <a:pPr algn="just"/>
            <a:r>
              <a:rPr lang="en-GB" dirty="0">
                <a:latin typeface="Arial Black" panose="020B0A04020102020204" pitchFamily="34" charset="0"/>
              </a:rPr>
              <a:t>INTERVENTIONIST</a:t>
            </a:r>
            <a:r>
              <a:rPr lang="en-GB" dirty="0"/>
              <a:t>: acknowledges limitations and problems with laissez-faire, and that sectors of the economy are better managed by a centralised state </a:t>
            </a:r>
            <a:r>
              <a:rPr lang="en-GB" i="1" dirty="0"/>
              <a:t>and</a:t>
            </a:r>
            <a:r>
              <a:rPr lang="en-GB" dirty="0"/>
              <a:t> the need for governments to make investments and spending commitments to stimulate economic prosperity</a:t>
            </a:r>
          </a:p>
          <a:p>
            <a:pPr algn="just"/>
            <a:endParaRPr lang="en-GB" dirty="0"/>
          </a:p>
          <a:p>
            <a:pPr algn="just"/>
            <a:r>
              <a:rPr lang="en-GB" dirty="0">
                <a:latin typeface="Arial Black" panose="020B0A04020102020204" pitchFamily="34" charset="0"/>
              </a:rPr>
              <a:t>DEMAND-SIDE</a:t>
            </a:r>
            <a:r>
              <a:rPr lang="en-GB" dirty="0"/>
              <a:t>: argues that economic growth is most effectively created by high demand for products and services</a:t>
            </a:r>
          </a:p>
          <a:p>
            <a:pPr algn="just"/>
            <a:endParaRPr lang="en-GB" dirty="0"/>
          </a:p>
          <a:p>
            <a:pPr algn="just"/>
            <a:r>
              <a:rPr lang="en-GB" b="1" dirty="0">
                <a:latin typeface="Arial Black" panose="020B0A04020102020204" pitchFamily="34" charset="0"/>
              </a:rPr>
              <a:t>FULL EMPLOYMENT: </a:t>
            </a:r>
            <a:r>
              <a:rPr lang="en-GB" dirty="0"/>
              <a:t>focus on people being in work and contributing taxes</a:t>
            </a:r>
          </a:p>
          <a:p>
            <a:pPr algn="just"/>
            <a:endParaRPr lang="en-GB" dirty="0"/>
          </a:p>
          <a:p>
            <a:pPr algn="just"/>
            <a:r>
              <a:rPr lang="en-GB" dirty="0">
                <a:latin typeface="Arial Black" panose="020B0A04020102020204" pitchFamily="34" charset="0"/>
              </a:rPr>
              <a:t>COUNTERCYCLICAL FISCAL POLICY</a:t>
            </a:r>
            <a:r>
              <a:rPr lang="en-GB" dirty="0"/>
              <a:t>: during boom periods, governments ought to increase taxes or cut spending; during periods of economic woe, the government should undertake deficit spending</a:t>
            </a:r>
          </a:p>
          <a:p>
            <a:pPr algn="just"/>
            <a:endParaRPr lang="en-GB" dirty="0"/>
          </a:p>
          <a:p>
            <a:pPr algn="just"/>
            <a:r>
              <a:rPr lang="en-GB" dirty="0"/>
              <a:t>‘</a:t>
            </a:r>
            <a:r>
              <a:rPr lang="en-GB" dirty="0">
                <a:latin typeface="Arial Black" panose="020B0A04020102020204" pitchFamily="34" charset="0"/>
              </a:rPr>
              <a:t>TAX AND SPEND’ </a:t>
            </a:r>
            <a:r>
              <a:rPr lang="en-GB" b="1" dirty="0">
                <a:latin typeface="Arial Black" panose="020B0A04020102020204" pitchFamily="34" charset="0"/>
              </a:rPr>
              <a:t>and WEALTH REDISTRIBUTION</a:t>
            </a:r>
            <a:endParaRPr lang="en-GB" dirty="0">
              <a:latin typeface="Arial Black" panose="020B0A04020102020204" pitchFamily="34" charset="0"/>
            </a:endParaRPr>
          </a:p>
          <a:p>
            <a:pPr marL="0" indent="0">
              <a:buNone/>
            </a:pPr>
            <a:endParaRPr lang="en-GB" dirty="0"/>
          </a:p>
          <a:p>
            <a:pPr marL="0" indent="0">
              <a:buNone/>
            </a:pPr>
            <a:r>
              <a:rPr lang="en-GB" sz="2300" dirty="0"/>
              <a:t>See also: BBC/Open University, ‘John Maynard Keynes,’ </a:t>
            </a:r>
            <a:r>
              <a:rPr lang="en-GB" sz="2300" i="1" dirty="0"/>
              <a:t>Masters of Money </a:t>
            </a:r>
            <a:r>
              <a:rPr lang="en-GB" sz="2300" dirty="0"/>
              <a:t>(2012): </a:t>
            </a:r>
            <a:r>
              <a:rPr lang="en-GB" sz="2300" dirty="0">
                <a:hlinkClick r:id="rId3"/>
              </a:rPr>
              <a:t>https://www.youtube.com/watch?v=CkHooEp3vRE</a:t>
            </a:r>
            <a:endParaRPr lang="en-GB" sz="2300" dirty="0"/>
          </a:p>
          <a:p>
            <a:pPr marL="0" indent="0">
              <a:buNone/>
            </a:pPr>
            <a:endParaRPr lang="en-GB" dirty="0"/>
          </a:p>
        </p:txBody>
      </p:sp>
      <p:pic>
        <p:nvPicPr>
          <p:cNvPr id="4" name="Picture 3"/>
          <p:cNvPicPr>
            <a:picLocks noChangeAspect="1"/>
          </p:cNvPicPr>
          <p:nvPr/>
        </p:nvPicPr>
        <p:blipFill>
          <a:blip r:embed="rId4"/>
          <a:stretch>
            <a:fillRect/>
          </a:stretch>
        </p:blipFill>
        <p:spPr>
          <a:xfrm>
            <a:off x="9651735" y="-13097"/>
            <a:ext cx="2540265" cy="3810397"/>
          </a:xfrm>
          <a:prstGeom prst="rect">
            <a:avLst/>
          </a:prstGeom>
        </p:spPr>
      </p:pic>
      <p:pic>
        <p:nvPicPr>
          <p:cNvPr id="5" name="Picture 4"/>
          <p:cNvPicPr>
            <a:picLocks noChangeAspect="1"/>
          </p:cNvPicPr>
          <p:nvPr/>
        </p:nvPicPr>
        <p:blipFill>
          <a:blip r:embed="rId5"/>
          <a:stretch>
            <a:fillRect/>
          </a:stretch>
        </p:blipFill>
        <p:spPr>
          <a:xfrm>
            <a:off x="9655408" y="3454400"/>
            <a:ext cx="2573972" cy="3403600"/>
          </a:xfrm>
          <a:prstGeom prst="rect">
            <a:avLst/>
          </a:prstGeom>
        </p:spPr>
      </p:pic>
      <p:sp>
        <p:nvSpPr>
          <p:cNvPr id="6" name="Rectangle 5"/>
          <p:cNvSpPr/>
          <p:nvPr/>
        </p:nvSpPr>
        <p:spPr>
          <a:xfrm>
            <a:off x="9767888" y="6036269"/>
            <a:ext cx="2345308" cy="923330"/>
          </a:xfrm>
          <a:prstGeom prst="rect">
            <a:avLst/>
          </a:prstGeom>
        </p:spPr>
        <p:txBody>
          <a:bodyPr wrap="square">
            <a:spAutoFit/>
          </a:bodyPr>
          <a:lstStyle/>
          <a:p>
            <a:pPr algn="ctr"/>
            <a:r>
              <a:rPr lang="en-GB" dirty="0">
                <a:solidFill>
                  <a:schemeClr val="bg1"/>
                </a:solidFill>
              </a:rPr>
              <a:t>John Maynard Keynes</a:t>
            </a:r>
          </a:p>
          <a:p>
            <a:pPr algn="ctr"/>
            <a:r>
              <a:rPr lang="en-GB" dirty="0">
                <a:solidFill>
                  <a:schemeClr val="bg1"/>
                </a:solidFill>
              </a:rPr>
              <a:t>(1883–1946)</a:t>
            </a:r>
          </a:p>
          <a:p>
            <a:r>
              <a:rPr lang="en-GB" dirty="0"/>
              <a:t> </a:t>
            </a:r>
          </a:p>
        </p:txBody>
      </p:sp>
    </p:spTree>
    <p:extLst>
      <p:ext uri="{BB962C8B-B14F-4D97-AF65-F5344CB8AC3E}">
        <p14:creationId xmlns:p14="http://schemas.microsoft.com/office/powerpoint/2010/main" val="2872508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latin typeface="Arial Black" panose="020B0A04020102020204" pitchFamily="34" charset="0"/>
              </a:rPr>
              <a:t>Keynesian Economics</a:t>
            </a:r>
            <a:endParaRPr lang="en-GB" dirty="0"/>
          </a:p>
        </p:txBody>
      </p:sp>
      <p:sp>
        <p:nvSpPr>
          <p:cNvPr id="3" name="Content Placeholder 2"/>
          <p:cNvSpPr>
            <a:spLocks noGrp="1"/>
          </p:cNvSpPr>
          <p:nvPr>
            <p:ph idx="1"/>
          </p:nvPr>
        </p:nvSpPr>
        <p:spPr>
          <a:xfrm>
            <a:off x="838200" y="1825624"/>
            <a:ext cx="10515600" cy="4720319"/>
          </a:xfrm>
        </p:spPr>
        <p:txBody>
          <a:bodyPr>
            <a:normAutofit lnSpcReduction="10000"/>
          </a:bodyPr>
          <a:lstStyle/>
          <a:p>
            <a:r>
              <a:rPr lang="en-GB" dirty="0"/>
              <a:t>Keynesian strategies of economic management – full employment, high government spending – deployed by victorious allies in WWII (and ultimately ended Depression)</a:t>
            </a:r>
          </a:p>
          <a:p>
            <a:endParaRPr lang="en-GB" dirty="0"/>
          </a:p>
          <a:p>
            <a:r>
              <a:rPr lang="en-GB" dirty="0"/>
              <a:t>Keynes’ ideas underpin post-war consensus in Western economies</a:t>
            </a:r>
          </a:p>
          <a:p>
            <a:endParaRPr lang="en-GB" dirty="0"/>
          </a:p>
          <a:p>
            <a:r>
              <a:rPr lang="en-GB" dirty="0"/>
              <a:t>Keynes personally crucial to the 1944 Bretton Woods agreement: est. rules for commercial and financial relations among the United States, Canada, Western Europe countries, Australia, and Japan</a:t>
            </a:r>
          </a:p>
          <a:p>
            <a:pPr lvl="1">
              <a:buFontTx/>
              <a:buChar char="-"/>
            </a:pPr>
            <a:r>
              <a:rPr lang="en-GB" dirty="0"/>
              <a:t>est. International Monetary Fund (IMF) and the International Bank for Reconstruction and Development (World Bank Group)</a:t>
            </a:r>
          </a:p>
          <a:p>
            <a:pPr>
              <a:buFontTx/>
              <a:buChar char="-"/>
            </a:pPr>
            <a:endParaRPr lang="en-GB" dirty="0"/>
          </a:p>
        </p:txBody>
      </p:sp>
    </p:spTree>
    <p:extLst>
      <p:ext uri="{BB962C8B-B14F-4D97-AF65-F5344CB8AC3E}">
        <p14:creationId xmlns:p14="http://schemas.microsoft.com/office/powerpoint/2010/main" val="102543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3558576"/>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CRITIQUE OF KEYNESIANISM (and the coming post-war consensus)</a:t>
            </a:r>
          </a:p>
          <a:p>
            <a:pPr algn="ctr"/>
            <a:endParaRPr lang="en-GB" sz="3600" b="1" dirty="0">
              <a:solidFill>
                <a:srgbClr val="7030A0"/>
              </a:solidFill>
              <a:latin typeface="Arial Black" panose="020B0A04020102020204" pitchFamily="34" charset="0"/>
            </a:endParaRPr>
          </a:p>
          <a:p>
            <a:pPr algn="ctr"/>
            <a:endParaRPr lang="en-GB" sz="2800" b="1" dirty="0">
              <a:solidFill>
                <a:srgbClr val="7030A0"/>
              </a:solidFill>
              <a:latin typeface="Arial Black" panose="020B0A04020102020204" pitchFamily="34" charset="0"/>
            </a:endParaRPr>
          </a:p>
          <a:p>
            <a:pPr algn="just"/>
            <a:endParaRPr lang="en-GB" sz="20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3135085" y="1779288"/>
            <a:ext cx="6320518" cy="4314004"/>
          </a:xfrm>
          <a:prstGeom prst="rect">
            <a:avLst/>
          </a:prstGeom>
        </p:spPr>
      </p:pic>
      <p:sp>
        <p:nvSpPr>
          <p:cNvPr id="4" name="Rectangle 3"/>
          <p:cNvSpPr/>
          <p:nvPr/>
        </p:nvSpPr>
        <p:spPr>
          <a:xfrm>
            <a:off x="3445328" y="2416628"/>
            <a:ext cx="1877786" cy="1200329"/>
          </a:xfrm>
          <a:prstGeom prst="rect">
            <a:avLst/>
          </a:prstGeom>
        </p:spPr>
        <p:txBody>
          <a:bodyPr wrap="square">
            <a:spAutoFit/>
          </a:bodyPr>
          <a:lstStyle/>
          <a:p>
            <a:r>
              <a:rPr lang="en-GB" sz="2400" b="1" dirty="0">
                <a:effectLst>
                  <a:outerShdw blurRad="38100" dist="38100" dir="2700000" algn="tl">
                    <a:srgbClr val="000000">
                      <a:alpha val="43137"/>
                    </a:srgbClr>
                  </a:outerShdw>
                </a:effectLst>
              </a:rPr>
              <a:t>FRIEDRICH</a:t>
            </a:r>
          </a:p>
          <a:p>
            <a:r>
              <a:rPr lang="en-GB" sz="2400" b="1" dirty="0">
                <a:effectLst>
                  <a:outerShdw blurRad="38100" dist="38100" dir="2700000" algn="tl">
                    <a:srgbClr val="000000">
                      <a:alpha val="43137"/>
                    </a:srgbClr>
                  </a:outerShdw>
                </a:effectLst>
              </a:rPr>
              <a:t>von HAYEK (1899–1992)</a:t>
            </a:r>
          </a:p>
        </p:txBody>
      </p:sp>
      <p:sp>
        <p:nvSpPr>
          <p:cNvPr id="5" name="Rectangle 4"/>
          <p:cNvSpPr/>
          <p:nvPr/>
        </p:nvSpPr>
        <p:spPr>
          <a:xfrm>
            <a:off x="1055915" y="5085632"/>
            <a:ext cx="6096000" cy="1200329"/>
          </a:xfrm>
          <a:prstGeom prst="rect">
            <a:avLst/>
          </a:prstGeom>
        </p:spPr>
        <p:txBody>
          <a:bodyPr>
            <a:spAutoFit/>
          </a:bodyPr>
          <a:lstStyle/>
          <a:p>
            <a:r>
              <a:rPr lang="en-GB" dirty="0"/>
              <a:t>Professor of Economics at:</a:t>
            </a:r>
          </a:p>
          <a:p>
            <a:r>
              <a:rPr lang="en-GB" dirty="0"/>
              <a:t>London School of Economics (1931–1950) </a:t>
            </a:r>
          </a:p>
          <a:p>
            <a:r>
              <a:rPr lang="en-GB" dirty="0"/>
              <a:t>University of Chicago (1950–1962)</a:t>
            </a:r>
          </a:p>
          <a:p>
            <a:r>
              <a:rPr lang="en-GB" dirty="0"/>
              <a:t>University of Freiburg (1962–1968)</a:t>
            </a:r>
          </a:p>
        </p:txBody>
      </p:sp>
      <p:pic>
        <p:nvPicPr>
          <p:cNvPr id="6" name="Picture 5"/>
          <p:cNvPicPr>
            <a:picLocks noChangeAspect="1"/>
          </p:cNvPicPr>
          <p:nvPr/>
        </p:nvPicPr>
        <p:blipFill>
          <a:blip r:embed="rId4"/>
          <a:stretch>
            <a:fillRect/>
          </a:stretch>
        </p:blipFill>
        <p:spPr>
          <a:xfrm>
            <a:off x="9192986" y="1779288"/>
            <a:ext cx="2803310" cy="2192332"/>
          </a:xfrm>
          <a:prstGeom prst="rect">
            <a:avLst/>
          </a:prstGeom>
        </p:spPr>
      </p:pic>
      <p:pic>
        <p:nvPicPr>
          <p:cNvPr id="7" name="Picture 6"/>
          <p:cNvPicPr>
            <a:picLocks noChangeAspect="1"/>
          </p:cNvPicPr>
          <p:nvPr/>
        </p:nvPicPr>
        <p:blipFill rotWithShape="1">
          <a:blip r:embed="rId5"/>
          <a:srcRect l="28514" t="12714" r="28115" b="9929"/>
          <a:stretch/>
        </p:blipFill>
        <p:spPr>
          <a:xfrm>
            <a:off x="471887" y="1699201"/>
            <a:ext cx="2191311" cy="3126733"/>
          </a:xfrm>
          <a:prstGeom prst="rect">
            <a:avLst/>
          </a:prstGeom>
        </p:spPr>
      </p:pic>
    </p:spTree>
    <p:extLst>
      <p:ext uri="{BB962C8B-B14F-4D97-AF65-F5344CB8AC3E}">
        <p14:creationId xmlns:p14="http://schemas.microsoft.com/office/powerpoint/2010/main" val="1897381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a:t>“</a:t>
            </a:r>
            <a:r>
              <a:rPr lang="en-GB" sz="3200" b="1" dirty="0"/>
              <a:t>The increasing veneration for the state, the admiration of power, and of bigness for bigness’ sake, the enthusiasm for ‘organization’ of everything (we now call it ‘planning’) and that inability to leave anything to the simple power of organic growth ... are all </a:t>
            </a:r>
            <a:r>
              <a:rPr lang="en-GB" sz="3200" b="1" dirty="0">
                <a:solidFill>
                  <a:srgbClr val="7030A0"/>
                </a:solidFill>
              </a:rPr>
              <a:t>scarcely less marked in England now than they were in Germany</a:t>
            </a:r>
            <a:r>
              <a:rPr lang="en-GB" sz="3200" b="1" dirty="0"/>
              <a:t>.”</a:t>
            </a: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a:latin typeface="Arial Black" panose="020B0A04020102020204" pitchFamily="34" charset="0"/>
              </a:rPr>
              <a:t>The Road to Serfdom </a:t>
            </a:r>
            <a:r>
              <a:rPr lang="en-GB" dirty="0"/>
              <a:t>(1944)</a:t>
            </a:r>
          </a:p>
        </p:txBody>
      </p:sp>
      <p:pic>
        <p:nvPicPr>
          <p:cNvPr id="7" name="Picture 6"/>
          <p:cNvPicPr>
            <a:picLocks noChangeAspect="1"/>
          </p:cNvPicPr>
          <p:nvPr/>
        </p:nvPicPr>
        <p:blipFill>
          <a:blip r:embed="rId4"/>
          <a:stretch>
            <a:fillRect/>
          </a:stretch>
        </p:blipFill>
        <p:spPr>
          <a:xfrm>
            <a:off x="867228" y="4837840"/>
            <a:ext cx="2377646" cy="1859441"/>
          </a:xfrm>
          <a:prstGeom prst="rect">
            <a:avLst/>
          </a:prstGeom>
        </p:spPr>
      </p:pic>
    </p:spTree>
    <p:extLst>
      <p:ext uri="{BB962C8B-B14F-4D97-AF65-F5344CB8AC3E}">
        <p14:creationId xmlns:p14="http://schemas.microsoft.com/office/powerpoint/2010/main" val="2137105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a:t>“The state should </a:t>
            </a:r>
            <a:r>
              <a:rPr lang="en-US" sz="3200" b="1" dirty="0">
                <a:solidFill>
                  <a:srgbClr val="FF0000"/>
                </a:solidFill>
              </a:rPr>
              <a:t>confine itself</a:t>
            </a:r>
            <a:r>
              <a:rPr lang="en-US" sz="3200" b="1" dirty="0"/>
              <a:t> to establishing rules applying to general types of situations and should allow the </a:t>
            </a:r>
            <a:r>
              <a:rPr lang="en-US" sz="3200" b="1" dirty="0">
                <a:solidFill>
                  <a:srgbClr val="7030A0"/>
                </a:solidFill>
              </a:rPr>
              <a:t>individuals freedom </a:t>
            </a:r>
            <a:r>
              <a:rPr lang="en-US" sz="3200" b="1" dirty="0"/>
              <a:t>in everything which depends on the circumstances of time and place, because </a:t>
            </a:r>
            <a:r>
              <a:rPr lang="en-US" sz="3200" b="1" i="1" dirty="0"/>
              <a:t>only the individuals concerned in each instance can fully know these circumstances and adapt their actions to them</a:t>
            </a:r>
            <a:r>
              <a:rPr lang="en-US" sz="3200" b="1" dirty="0"/>
              <a:t>.”</a:t>
            </a:r>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a:latin typeface="Arial Black" panose="020B0A04020102020204" pitchFamily="34" charset="0"/>
              </a:rPr>
              <a:t>The Road to Serfdom </a:t>
            </a:r>
            <a:r>
              <a:rPr lang="en-GB" dirty="0"/>
              <a:t>(1944)</a:t>
            </a:r>
          </a:p>
        </p:txBody>
      </p:sp>
      <p:pic>
        <p:nvPicPr>
          <p:cNvPr id="2" name="Picture 1"/>
          <p:cNvPicPr>
            <a:picLocks noChangeAspect="1"/>
          </p:cNvPicPr>
          <p:nvPr/>
        </p:nvPicPr>
        <p:blipFill>
          <a:blip r:embed="rId4"/>
          <a:stretch>
            <a:fillRect/>
          </a:stretch>
        </p:blipFill>
        <p:spPr>
          <a:xfrm>
            <a:off x="854528" y="4787040"/>
            <a:ext cx="2377646" cy="1859441"/>
          </a:xfrm>
          <a:prstGeom prst="rect">
            <a:avLst/>
          </a:prstGeom>
        </p:spPr>
      </p:pic>
    </p:spTree>
    <p:extLst>
      <p:ext uri="{BB962C8B-B14F-4D97-AF65-F5344CB8AC3E}">
        <p14:creationId xmlns:p14="http://schemas.microsoft.com/office/powerpoint/2010/main" val="1725028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US" sz="3200" b="1" dirty="0"/>
              <a:t>“ … Who can seriously doubt …  that the power which a millionaire, who may be my employer, has over me is very much less than that which the </a:t>
            </a:r>
            <a:r>
              <a:rPr lang="en-US" sz="3200" b="1" dirty="0">
                <a:solidFill>
                  <a:schemeClr val="accent2">
                    <a:lumMod val="50000"/>
                  </a:schemeClr>
                </a:solidFill>
              </a:rPr>
              <a:t>smallest bureaucrat </a:t>
            </a:r>
            <a:r>
              <a:rPr lang="en-US" sz="3200" b="1" dirty="0"/>
              <a:t>possesses who wields the </a:t>
            </a:r>
            <a:r>
              <a:rPr lang="en-US" sz="3200" b="1" dirty="0">
                <a:solidFill>
                  <a:srgbClr val="0070C0"/>
                </a:solidFill>
              </a:rPr>
              <a:t>coercive power of the state</a:t>
            </a:r>
            <a:r>
              <a:rPr lang="en-US" sz="3200" b="1" dirty="0"/>
              <a:t> and on whose discretion it depends how I am allowed to live and work?”</a:t>
            </a:r>
          </a:p>
          <a:p>
            <a:pPr marL="45720" indent="0" algn="just">
              <a:buNone/>
            </a:pPr>
            <a:endParaRPr lang="en-US" sz="3200" b="1" dirty="0"/>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a:latin typeface="Arial Black" panose="020B0A04020102020204" pitchFamily="34" charset="0"/>
              </a:rPr>
              <a:t>The Road to Serfdom </a:t>
            </a:r>
            <a:r>
              <a:rPr lang="en-GB" dirty="0"/>
              <a:t>(1944)</a:t>
            </a:r>
          </a:p>
        </p:txBody>
      </p:sp>
    </p:spTree>
    <p:extLst>
      <p:ext uri="{BB962C8B-B14F-4D97-AF65-F5344CB8AC3E}">
        <p14:creationId xmlns:p14="http://schemas.microsoft.com/office/powerpoint/2010/main" val="1173715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GB" sz="3200" b="1" dirty="0"/>
              <a:t>“</a:t>
            </a:r>
            <a:r>
              <a:rPr lang="en-US" sz="3200" b="1" dirty="0"/>
              <a:t>What is called </a:t>
            </a:r>
            <a:r>
              <a:rPr lang="en-US" sz="3200" b="1" dirty="0">
                <a:solidFill>
                  <a:srgbClr val="7030A0"/>
                </a:solidFill>
              </a:rPr>
              <a:t>economic power</a:t>
            </a:r>
            <a:r>
              <a:rPr lang="en-US" sz="3200" b="1" dirty="0"/>
              <a:t>, while it </a:t>
            </a:r>
            <a:r>
              <a:rPr lang="en-US" sz="3200" b="1" i="1" dirty="0"/>
              <a:t>can be an instrument of coercion</a:t>
            </a:r>
            <a:r>
              <a:rPr lang="en-US" sz="3200" b="1" dirty="0"/>
              <a:t>, is </a:t>
            </a:r>
            <a:r>
              <a:rPr lang="en-US" sz="3200" b="1" dirty="0">
                <a:solidFill>
                  <a:srgbClr val="FF33CC"/>
                </a:solidFill>
              </a:rPr>
              <a:t>in the hands of private individuals never exclusive or complete power</a:t>
            </a:r>
            <a:r>
              <a:rPr lang="en-US" sz="3200" b="1" dirty="0"/>
              <a:t>, never power over the whole life of a person. </a:t>
            </a:r>
            <a:r>
              <a:rPr lang="en-US" sz="3200" b="1" dirty="0">
                <a:solidFill>
                  <a:srgbClr val="0070C0"/>
                </a:solidFill>
              </a:rPr>
              <a:t>But </a:t>
            </a:r>
            <a:r>
              <a:rPr lang="en-US" sz="3200" b="1" dirty="0" err="1">
                <a:solidFill>
                  <a:srgbClr val="0070C0"/>
                </a:solidFill>
              </a:rPr>
              <a:t>centralised</a:t>
            </a:r>
            <a:r>
              <a:rPr lang="en-US" sz="3200" b="1" dirty="0">
                <a:solidFill>
                  <a:srgbClr val="0070C0"/>
                </a:solidFill>
              </a:rPr>
              <a:t> as an instrument of political power it creates a degree of dependence scarcely distinguishable from slavery.</a:t>
            </a:r>
            <a:r>
              <a:rPr lang="en-US" sz="3200" b="1" dirty="0"/>
              <a:t>”</a:t>
            </a:r>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a:latin typeface="Arial Black" panose="020B0A04020102020204" pitchFamily="34" charset="0"/>
              </a:rPr>
              <a:t>The Road to Serfdom </a:t>
            </a:r>
            <a:r>
              <a:rPr lang="en-GB" dirty="0"/>
              <a:t>(1944)</a:t>
            </a:r>
          </a:p>
        </p:txBody>
      </p:sp>
    </p:spTree>
    <p:extLst>
      <p:ext uri="{BB962C8B-B14F-4D97-AF65-F5344CB8AC3E}">
        <p14:creationId xmlns:p14="http://schemas.microsoft.com/office/powerpoint/2010/main" val="3172064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a:bodyPr>
          <a:lstStyle/>
          <a:p>
            <a:pPr marL="45720" indent="0" algn="just">
              <a:buNone/>
            </a:pPr>
            <a:r>
              <a:rPr lang="en-GB" sz="3200" b="1" dirty="0"/>
              <a:t>“ … The successful use of </a:t>
            </a:r>
            <a:r>
              <a:rPr lang="en-GB" sz="3200" b="1" dirty="0">
                <a:solidFill>
                  <a:srgbClr val="FF33CC"/>
                </a:solidFill>
                <a:effectLst>
                  <a:outerShdw blurRad="38100" dist="38100" dir="2700000" algn="tl">
                    <a:srgbClr val="000000">
                      <a:alpha val="43137"/>
                    </a:srgbClr>
                  </a:outerShdw>
                </a:effectLst>
              </a:rPr>
              <a:t>competition</a:t>
            </a:r>
            <a:r>
              <a:rPr lang="en-GB" sz="3200" b="1" dirty="0">
                <a:solidFill>
                  <a:srgbClr val="FF33CC"/>
                </a:solidFill>
              </a:rPr>
              <a:t> as the principle of social organisation</a:t>
            </a:r>
            <a:r>
              <a:rPr lang="en-GB" sz="3200" b="1" dirty="0"/>
              <a:t> precludes certain types of coercive interference with economic life, but it admits of others which sometimes may very considerably assist its work and </a:t>
            </a:r>
            <a:r>
              <a:rPr lang="en-GB" sz="3200" b="1" u="sng" dirty="0">
                <a:solidFill>
                  <a:srgbClr val="002060"/>
                </a:solidFill>
                <a:effectLst>
                  <a:outerShdw blurRad="38100" dist="38100" dir="2700000" algn="tl">
                    <a:srgbClr val="000000">
                      <a:alpha val="43137"/>
                    </a:srgbClr>
                  </a:outerShdw>
                </a:effectLst>
              </a:rPr>
              <a:t>even requires certain kinds of government action</a:t>
            </a:r>
            <a:r>
              <a:rPr lang="en-US" sz="3200" b="1" dirty="0"/>
              <a:t>.”</a:t>
            </a:r>
          </a:p>
        </p:txBody>
      </p:sp>
      <p:sp>
        <p:nvSpPr>
          <p:cNvPr id="6" name="Content Placeholder 5"/>
          <p:cNvSpPr>
            <a:spLocks noGrp="1"/>
          </p:cNvSpPr>
          <p:nvPr>
            <p:ph sz="half" idx="1"/>
          </p:nvPr>
        </p:nvSpPr>
        <p:spPr>
          <a:xfrm>
            <a:off x="609600" y="1719072"/>
            <a:ext cx="3019425" cy="4533900"/>
          </a:xfrm>
        </p:spPr>
        <p:txBody>
          <a:bodyPr>
            <a:normAutofit/>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854528" y="0"/>
            <a:ext cx="10515600" cy="1325563"/>
          </a:xfrm>
        </p:spPr>
        <p:txBody>
          <a:bodyPr/>
          <a:lstStyle/>
          <a:p>
            <a:pPr algn="ctr"/>
            <a:r>
              <a:rPr lang="en-GB" i="1" dirty="0">
                <a:latin typeface="Arial Black" panose="020B0A04020102020204" pitchFamily="34" charset="0"/>
              </a:rPr>
              <a:t>The Road to Serfdom </a:t>
            </a:r>
            <a:r>
              <a:rPr lang="en-GB" dirty="0"/>
              <a:t>(1944)</a:t>
            </a:r>
          </a:p>
        </p:txBody>
      </p:sp>
    </p:spTree>
    <p:extLst>
      <p:ext uri="{BB962C8B-B14F-4D97-AF65-F5344CB8AC3E}">
        <p14:creationId xmlns:p14="http://schemas.microsoft.com/office/powerpoint/2010/main" val="2414422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1"/>
            <a:ext cx="12192000" cy="1752600"/>
          </a:xfrm>
          <a:prstGeom prst="rect">
            <a:avLst/>
          </a:prstGeom>
        </p:spPr>
      </p:pic>
      <p:pic>
        <p:nvPicPr>
          <p:cNvPr id="3" name="Picture 2"/>
          <p:cNvPicPr>
            <a:picLocks noChangeAspect="1"/>
          </p:cNvPicPr>
          <p:nvPr/>
        </p:nvPicPr>
        <p:blipFill>
          <a:blip r:embed="rId4"/>
          <a:stretch>
            <a:fillRect/>
          </a:stretch>
        </p:blipFill>
        <p:spPr>
          <a:xfrm>
            <a:off x="0" y="2444881"/>
            <a:ext cx="6695767" cy="4413119"/>
          </a:xfrm>
          <a:prstGeom prst="rect">
            <a:avLst/>
          </a:prstGeom>
        </p:spPr>
      </p:pic>
      <p:pic>
        <p:nvPicPr>
          <p:cNvPr id="4" name="Picture 3"/>
          <p:cNvPicPr>
            <a:picLocks noChangeAspect="1"/>
          </p:cNvPicPr>
          <p:nvPr/>
        </p:nvPicPr>
        <p:blipFill>
          <a:blip r:embed="rId5"/>
          <a:stretch>
            <a:fillRect/>
          </a:stretch>
        </p:blipFill>
        <p:spPr>
          <a:xfrm>
            <a:off x="6282813" y="1752599"/>
            <a:ext cx="5909187" cy="3896370"/>
          </a:xfrm>
          <a:prstGeom prst="rect">
            <a:avLst/>
          </a:prstGeom>
        </p:spPr>
      </p:pic>
      <p:sp>
        <p:nvSpPr>
          <p:cNvPr id="5" name="Rectangle 4"/>
          <p:cNvSpPr/>
          <p:nvPr/>
        </p:nvSpPr>
        <p:spPr>
          <a:xfrm>
            <a:off x="6695766" y="5648970"/>
            <a:ext cx="5496233" cy="646331"/>
          </a:xfrm>
          <a:prstGeom prst="rect">
            <a:avLst/>
          </a:prstGeom>
        </p:spPr>
        <p:txBody>
          <a:bodyPr wrap="square">
            <a:spAutoFit/>
          </a:bodyPr>
          <a:lstStyle/>
          <a:p>
            <a:r>
              <a:rPr lang="en-GB" b="1" dirty="0">
                <a:latin typeface="Arial Black" panose="020B0A04020102020204" pitchFamily="34" charset="0"/>
              </a:rPr>
              <a:t>First meeting of Mont </a:t>
            </a:r>
            <a:r>
              <a:rPr lang="en-GB" b="1" dirty="0" err="1">
                <a:latin typeface="Arial Black" panose="020B0A04020102020204" pitchFamily="34" charset="0"/>
              </a:rPr>
              <a:t>Pelerin</a:t>
            </a:r>
            <a:r>
              <a:rPr lang="en-GB" b="1" dirty="0">
                <a:latin typeface="Arial Black" panose="020B0A04020102020204" pitchFamily="34" charset="0"/>
              </a:rPr>
              <a:t> Society.  April 8 1947 </a:t>
            </a:r>
            <a:endParaRPr lang="en-GB" dirty="0"/>
          </a:p>
        </p:txBody>
      </p:sp>
    </p:spTree>
    <p:extLst>
      <p:ext uri="{BB962C8B-B14F-4D97-AF65-F5344CB8AC3E}">
        <p14:creationId xmlns:p14="http://schemas.microsoft.com/office/powerpoint/2010/main" val="3845929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5343680"/>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rPr>
              <a:t>Mont </a:t>
            </a:r>
            <a:r>
              <a:rPr lang="en-GB" sz="2000" b="1" dirty="0" err="1">
                <a:latin typeface="Arial Black" panose="020B0A04020102020204" pitchFamily="34" charset="0"/>
              </a:rPr>
              <a:t>Pelerin</a:t>
            </a:r>
            <a:r>
              <a:rPr lang="en-GB" sz="2000" b="1" dirty="0">
                <a:latin typeface="Arial Black" panose="020B0A04020102020204" pitchFamily="34" charset="0"/>
              </a:rPr>
              <a:t> Society Statement of Aims, April 8 1947 (</a:t>
            </a:r>
            <a:r>
              <a:rPr lang="en-GB" sz="2000" b="1" dirty="0">
                <a:latin typeface="Arial Black" panose="020B0A04020102020204" pitchFamily="34" charset="0"/>
                <a:hlinkClick r:id="rId3"/>
              </a:rPr>
              <a:t>https://www.montpelerin.org/statement-of-aims/</a:t>
            </a:r>
            <a:r>
              <a:rPr lang="en-GB" sz="2000" b="1" dirty="0">
                <a:latin typeface="Arial Black" panose="020B0A04020102020204" pitchFamily="34" charset="0"/>
              </a:rPr>
              <a:t>)</a:t>
            </a:r>
          </a:p>
          <a:p>
            <a:pPr marL="285750" indent="-285750">
              <a:buFontTx/>
              <a:buChar char="-"/>
            </a:pPr>
            <a:endParaRPr lang="en-GB" sz="2200" i="1" dirty="0">
              <a:latin typeface="Arial Black" panose="020B0A04020102020204" pitchFamily="34" charset="0"/>
            </a:endParaRPr>
          </a:p>
          <a:p>
            <a:pPr algn="just"/>
            <a:r>
              <a:rPr lang="en-GB" sz="2200" dirty="0">
                <a:latin typeface="Arial Black" panose="020B0A04020102020204" pitchFamily="34" charset="0"/>
              </a:rPr>
              <a:t>The </a:t>
            </a:r>
            <a:r>
              <a:rPr lang="en-GB" sz="2200" dirty="0">
                <a:solidFill>
                  <a:srgbClr val="0070C0"/>
                </a:solidFill>
                <a:latin typeface="Arial Black" panose="020B0A04020102020204" pitchFamily="34" charset="0"/>
              </a:rPr>
              <a:t>central values of civilization are in danger</a:t>
            </a:r>
            <a:r>
              <a:rPr lang="en-GB" sz="2200" dirty="0">
                <a:latin typeface="Arial Black" panose="020B0A04020102020204" pitchFamily="34" charset="0"/>
              </a:rPr>
              <a:t>.  Over large stretches of the Earth’s surface the essential conditions of human dignity and </a:t>
            </a:r>
            <a:r>
              <a:rPr lang="en-GB" sz="2200" dirty="0">
                <a:solidFill>
                  <a:srgbClr val="0070C0"/>
                </a:solidFill>
                <a:latin typeface="Arial Black" panose="020B0A04020102020204" pitchFamily="34" charset="0"/>
              </a:rPr>
              <a:t>freedom</a:t>
            </a:r>
            <a:r>
              <a:rPr lang="en-GB" sz="2200" dirty="0">
                <a:latin typeface="Arial Black" panose="020B0A04020102020204" pitchFamily="34" charset="0"/>
              </a:rPr>
              <a:t> have already disappeared.  In others they are </a:t>
            </a:r>
            <a:r>
              <a:rPr lang="en-GB" sz="2200" dirty="0">
                <a:solidFill>
                  <a:srgbClr val="C00000"/>
                </a:solidFill>
                <a:latin typeface="Arial Black" panose="020B0A04020102020204" pitchFamily="34" charset="0"/>
              </a:rPr>
              <a:t>under constant menace from the development of current tendencies of policy</a:t>
            </a:r>
            <a:r>
              <a:rPr lang="en-GB" sz="2200" dirty="0">
                <a:latin typeface="Arial Black" panose="020B0A04020102020204" pitchFamily="34" charset="0"/>
              </a:rPr>
              <a:t>.  The position of the </a:t>
            </a:r>
            <a:r>
              <a:rPr lang="en-GB" sz="2200" dirty="0">
                <a:solidFill>
                  <a:srgbClr val="00B050"/>
                </a:solidFill>
                <a:latin typeface="Arial Black" panose="020B0A04020102020204" pitchFamily="34" charset="0"/>
              </a:rPr>
              <a:t>individual</a:t>
            </a:r>
            <a:r>
              <a:rPr lang="en-GB" sz="2200" dirty="0">
                <a:latin typeface="Arial Black" panose="020B0A04020102020204" pitchFamily="34" charset="0"/>
              </a:rPr>
              <a:t> and the voluntary group are progressively undermined by extensions of arbitrary power.  Even that most precious possession of Western Man, freedom of thought and expression, is threatened by the spread of creeds which, claiming the privilege of tolerance when in the position of a minority, seek only to establish a position of power in which they can suppress and obliterate all views but their own.</a:t>
            </a:r>
          </a:p>
          <a:p>
            <a:endParaRPr lang="en-GB" dirty="0"/>
          </a:p>
        </p:txBody>
      </p:sp>
      <p:pic>
        <p:nvPicPr>
          <p:cNvPr id="3" name="Picture 2"/>
          <p:cNvPicPr>
            <a:picLocks noChangeAspect="1"/>
          </p:cNvPicPr>
          <p:nvPr/>
        </p:nvPicPr>
        <p:blipFill>
          <a:blip r:embed="rId4"/>
          <a:stretch>
            <a:fillRect/>
          </a:stretch>
        </p:blipFill>
        <p:spPr>
          <a:xfrm>
            <a:off x="1" y="1"/>
            <a:ext cx="12192000" cy="1752600"/>
          </a:xfrm>
          <a:prstGeom prst="rect">
            <a:avLst/>
          </a:prstGeom>
        </p:spPr>
      </p:pic>
    </p:spTree>
    <p:extLst>
      <p:ext uri="{BB962C8B-B14F-4D97-AF65-F5344CB8AC3E}">
        <p14:creationId xmlns:p14="http://schemas.microsoft.com/office/powerpoint/2010/main" val="4031547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4851237"/>
          </a:xfrm>
          <a:prstGeom prst="rect">
            <a:avLst/>
          </a:prstGeom>
          <a:noFill/>
        </p:spPr>
        <p:txBody>
          <a:bodyPr wrap="square" lIns="540000" tIns="360000" rIns="540000" bIns="360000" rtlCol="0">
            <a:spAutoFit/>
          </a:bodyPr>
          <a:lstStyle/>
          <a:p>
            <a:r>
              <a:rPr lang="en-GB" b="1" dirty="0">
                <a:latin typeface="Arial Black" panose="020B0A04020102020204" pitchFamily="34" charset="0"/>
              </a:rPr>
              <a:t>Mont </a:t>
            </a:r>
            <a:r>
              <a:rPr lang="en-GB" b="1" dirty="0" err="1">
                <a:latin typeface="Arial Black" panose="020B0A04020102020204" pitchFamily="34" charset="0"/>
              </a:rPr>
              <a:t>Pelerin</a:t>
            </a:r>
            <a:r>
              <a:rPr lang="en-GB" b="1" dirty="0">
                <a:latin typeface="Arial Black" panose="020B0A04020102020204" pitchFamily="34" charset="0"/>
              </a:rPr>
              <a:t> Society Statement of Aims, April 8 1947</a:t>
            </a:r>
          </a:p>
          <a:p>
            <a:endParaRPr lang="en-GB" sz="1600" i="1" dirty="0">
              <a:latin typeface="Arial Black" panose="020B0A04020102020204" pitchFamily="34" charset="0"/>
            </a:endParaRPr>
          </a:p>
          <a:p>
            <a:pPr algn="just"/>
            <a:r>
              <a:rPr lang="en-GB" sz="2600" dirty="0">
                <a:latin typeface="Arial Black" panose="020B0A04020102020204" pitchFamily="34" charset="0"/>
              </a:rPr>
              <a:t>The group holds that these developments have been fostered by the growth of a view of history which denies all absolute moral standards and by the growth of theories which question the desirability of the rule of law.  It holds further that they have been fostered by </a:t>
            </a:r>
            <a:r>
              <a:rPr lang="en-GB" sz="2600" dirty="0">
                <a:solidFill>
                  <a:srgbClr val="00B050"/>
                </a:solidFill>
                <a:latin typeface="Arial Black" panose="020B0A04020102020204" pitchFamily="34" charset="0"/>
              </a:rPr>
              <a:t>a decline of belief in private property </a:t>
            </a:r>
            <a:r>
              <a:rPr lang="en-GB" sz="2600" dirty="0">
                <a:latin typeface="Arial Black" panose="020B0A04020102020204" pitchFamily="34" charset="0"/>
              </a:rPr>
              <a:t>and the </a:t>
            </a:r>
            <a:r>
              <a:rPr lang="en-GB" sz="2600" dirty="0">
                <a:solidFill>
                  <a:srgbClr val="C00000"/>
                </a:solidFill>
                <a:latin typeface="Arial Black" panose="020B0A04020102020204" pitchFamily="34" charset="0"/>
              </a:rPr>
              <a:t>competitive market</a:t>
            </a:r>
            <a:r>
              <a:rPr lang="en-GB" sz="2600" dirty="0">
                <a:latin typeface="Arial Black" panose="020B0A04020102020204" pitchFamily="34" charset="0"/>
              </a:rPr>
              <a:t>; for </a:t>
            </a:r>
            <a:r>
              <a:rPr lang="en-GB" sz="2600" dirty="0">
                <a:solidFill>
                  <a:srgbClr val="7030A0"/>
                </a:solidFill>
                <a:latin typeface="Arial Black" panose="020B0A04020102020204" pitchFamily="34" charset="0"/>
              </a:rPr>
              <a:t>without the diffused power and initiative associated with these institutions it is difficult to imagine a society in which freedom may be effectively preserved</a:t>
            </a:r>
            <a:r>
              <a:rPr lang="en-GB" sz="2600" dirty="0">
                <a:latin typeface="Arial Black" panose="020B0A04020102020204" pitchFamily="34" charset="0"/>
              </a:rPr>
              <a:t>.</a:t>
            </a:r>
            <a:endParaRPr lang="en-GB" sz="2600" dirty="0"/>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278345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4789682"/>
          </a:xfrm>
          <a:prstGeom prst="rect">
            <a:avLst/>
          </a:prstGeom>
          <a:noFill/>
        </p:spPr>
        <p:txBody>
          <a:bodyPr wrap="square" lIns="360000" tIns="360000" rIns="360000" bIns="360000" rtlCol="0">
            <a:spAutoFit/>
          </a:bodyPr>
          <a:lstStyle/>
          <a:p>
            <a:pPr algn="just"/>
            <a:r>
              <a:rPr lang="en-GB" sz="2400" dirty="0">
                <a:latin typeface="Arial Black" panose="020B0A04020102020204" pitchFamily="34" charset="0"/>
              </a:rPr>
              <a:t>Believing that what is essentially an ideological movement must be met by intellectual argument and the reassertion of valid ideals, the group, having made a preliminary exploration of the ground, is of the opinion that further study is desirable inter alia in regard to the following matters:</a:t>
            </a:r>
          </a:p>
          <a:p>
            <a:pPr algn="just"/>
            <a:endParaRPr lang="en-GB" sz="2400" dirty="0">
              <a:latin typeface="Arial Black" panose="020B0A04020102020204" pitchFamily="34" charset="0"/>
            </a:endParaRPr>
          </a:p>
          <a:p>
            <a:pPr marL="457200" indent="-457200" algn="just">
              <a:buFont typeface="+mj-lt"/>
              <a:buAutoNum type="arabicPeriod"/>
            </a:pPr>
            <a:r>
              <a:rPr lang="en-GB" sz="2400" dirty="0">
                <a:latin typeface="Arial Black" panose="020B0A04020102020204" pitchFamily="34" charset="0"/>
              </a:rPr>
              <a:t>The analysis and exploration of the nature of the present </a:t>
            </a:r>
            <a:r>
              <a:rPr lang="en-GB" sz="2400" dirty="0">
                <a:solidFill>
                  <a:srgbClr val="FF0000"/>
                </a:solidFill>
                <a:latin typeface="Arial Black" panose="020B0A04020102020204" pitchFamily="34" charset="0"/>
              </a:rPr>
              <a:t>crisis </a:t>
            </a:r>
            <a:r>
              <a:rPr lang="en-GB" sz="2400" dirty="0">
                <a:latin typeface="Arial Black" panose="020B0A04020102020204" pitchFamily="34" charset="0"/>
              </a:rPr>
              <a:t>so as to bring home to others its essential </a:t>
            </a:r>
            <a:r>
              <a:rPr lang="en-GB" sz="2400" dirty="0">
                <a:solidFill>
                  <a:srgbClr val="FF33CC"/>
                </a:solidFill>
                <a:latin typeface="Arial Black" panose="020B0A04020102020204" pitchFamily="34" charset="0"/>
              </a:rPr>
              <a:t>moral </a:t>
            </a:r>
            <a:r>
              <a:rPr lang="en-GB" sz="2400" dirty="0">
                <a:latin typeface="Arial Black" panose="020B0A04020102020204" pitchFamily="34" charset="0"/>
              </a:rPr>
              <a:t>and </a:t>
            </a:r>
            <a:r>
              <a:rPr lang="en-GB" sz="2400" dirty="0">
                <a:solidFill>
                  <a:srgbClr val="00B0F0"/>
                </a:solidFill>
                <a:latin typeface="Arial Black" panose="020B0A04020102020204" pitchFamily="34" charset="0"/>
              </a:rPr>
              <a:t>economic </a:t>
            </a:r>
            <a:r>
              <a:rPr lang="en-GB" sz="2400" dirty="0">
                <a:latin typeface="Arial Black" panose="020B0A04020102020204" pitchFamily="34" charset="0"/>
              </a:rPr>
              <a:t>origins.</a:t>
            </a:r>
          </a:p>
          <a:p>
            <a:pPr marL="457200" indent="-457200" algn="just">
              <a:buFont typeface="+mj-lt"/>
              <a:buAutoNum type="arabicPeriod"/>
            </a:pPr>
            <a:r>
              <a:rPr lang="en-GB" sz="2400" dirty="0">
                <a:latin typeface="Arial Black" panose="020B0A04020102020204" pitchFamily="34" charset="0"/>
              </a:rPr>
              <a:t>The </a:t>
            </a:r>
            <a:r>
              <a:rPr lang="en-GB" sz="2400" dirty="0">
                <a:solidFill>
                  <a:schemeClr val="accent4">
                    <a:lumMod val="50000"/>
                  </a:schemeClr>
                </a:solidFill>
                <a:latin typeface="Arial Black" panose="020B0A04020102020204" pitchFamily="34" charset="0"/>
              </a:rPr>
              <a:t>redefinition of the functions of the state </a:t>
            </a:r>
            <a:r>
              <a:rPr lang="en-GB" sz="2400" dirty="0">
                <a:latin typeface="Arial Black" panose="020B0A04020102020204" pitchFamily="34" charset="0"/>
              </a:rPr>
              <a:t>so as to distinguish more clearly between the totalitarian and </a:t>
            </a:r>
            <a:r>
              <a:rPr lang="en-GB" sz="2400" dirty="0">
                <a:solidFill>
                  <a:schemeClr val="accent6">
                    <a:lumMod val="50000"/>
                  </a:schemeClr>
                </a:solidFill>
                <a:latin typeface="Arial Black" panose="020B0A04020102020204" pitchFamily="34" charset="0"/>
              </a:rPr>
              <a:t>the liberal order</a:t>
            </a:r>
            <a:r>
              <a:rPr lang="en-GB" sz="2400" dirty="0">
                <a:latin typeface="Arial Black" panose="020B0A04020102020204" pitchFamily="34" charset="0"/>
              </a:rPr>
              <a:t>.</a:t>
            </a:r>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1773974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52601"/>
            <a:ext cx="12192000" cy="5122081"/>
          </a:xfrm>
          <a:prstGeom prst="rect">
            <a:avLst/>
          </a:prstGeom>
          <a:noFill/>
        </p:spPr>
        <p:txBody>
          <a:bodyPr wrap="square" lIns="540000" tIns="360000" rIns="540000" bIns="360000" rtlCol="0">
            <a:spAutoFit/>
          </a:bodyPr>
          <a:lstStyle/>
          <a:p>
            <a:pPr marL="457200" indent="-457200" algn="just">
              <a:buFont typeface="+mj-lt"/>
              <a:buAutoNum type="arabicPeriod" startAt="3"/>
            </a:pPr>
            <a:r>
              <a:rPr lang="en-GB" sz="2380" dirty="0">
                <a:latin typeface="Arial Black" panose="020B0A04020102020204" pitchFamily="34" charset="0"/>
              </a:rPr>
              <a:t>Methods of re-establishing the </a:t>
            </a:r>
            <a:r>
              <a:rPr lang="en-GB" sz="2380" dirty="0">
                <a:solidFill>
                  <a:srgbClr val="C00000"/>
                </a:solidFill>
                <a:latin typeface="Arial Black" panose="020B0A04020102020204" pitchFamily="34" charset="0"/>
              </a:rPr>
              <a:t>rule of law</a:t>
            </a:r>
            <a:r>
              <a:rPr lang="en-GB" sz="2380" dirty="0">
                <a:latin typeface="Arial Black" panose="020B0A04020102020204" pitchFamily="34" charset="0"/>
              </a:rPr>
              <a:t> and of assuring its development in such manner that individuals and groups are not in a position to encroach upon the </a:t>
            </a:r>
            <a:r>
              <a:rPr lang="en-GB" sz="2380" dirty="0">
                <a:solidFill>
                  <a:srgbClr val="FF33CC"/>
                </a:solidFill>
                <a:latin typeface="Arial Black" panose="020B0A04020102020204" pitchFamily="34" charset="0"/>
              </a:rPr>
              <a:t>freedom</a:t>
            </a:r>
            <a:r>
              <a:rPr lang="en-GB" sz="2380" dirty="0">
                <a:latin typeface="Arial Black" panose="020B0A04020102020204" pitchFamily="34" charset="0"/>
              </a:rPr>
              <a:t> of others and </a:t>
            </a:r>
            <a:r>
              <a:rPr lang="en-GB" sz="2380" dirty="0">
                <a:solidFill>
                  <a:schemeClr val="accent1">
                    <a:lumMod val="75000"/>
                  </a:schemeClr>
                </a:solidFill>
                <a:latin typeface="Arial Black" panose="020B0A04020102020204" pitchFamily="34" charset="0"/>
              </a:rPr>
              <a:t>private rights </a:t>
            </a:r>
            <a:r>
              <a:rPr lang="en-GB" sz="2380" dirty="0">
                <a:latin typeface="Arial Black" panose="020B0A04020102020204" pitchFamily="34" charset="0"/>
              </a:rPr>
              <a:t>are not allowed to become a basis of predatory power.</a:t>
            </a:r>
          </a:p>
          <a:p>
            <a:pPr marL="457200" indent="-457200" algn="just">
              <a:buFont typeface="+mj-lt"/>
              <a:buAutoNum type="arabicPeriod" startAt="3"/>
            </a:pPr>
            <a:r>
              <a:rPr lang="en-GB" sz="2380" dirty="0">
                <a:latin typeface="Arial Black" panose="020B0A04020102020204" pitchFamily="34" charset="0"/>
              </a:rPr>
              <a:t>The </a:t>
            </a:r>
            <a:r>
              <a:rPr lang="en-GB" sz="2380" dirty="0">
                <a:solidFill>
                  <a:srgbClr val="C00000"/>
                </a:solidFill>
                <a:latin typeface="Arial Black" panose="020B0A04020102020204" pitchFamily="34" charset="0"/>
              </a:rPr>
              <a:t>possibility of establishing</a:t>
            </a:r>
            <a:r>
              <a:rPr lang="en-GB" sz="2380" dirty="0">
                <a:solidFill>
                  <a:srgbClr val="C00000"/>
                </a:solidFill>
                <a:effectLst>
                  <a:outerShdw blurRad="38100" dist="38100" dir="2700000" algn="tl">
                    <a:srgbClr val="000000">
                      <a:alpha val="43137"/>
                    </a:srgbClr>
                  </a:outerShdw>
                </a:effectLst>
                <a:latin typeface="Arial Black" panose="020B0A04020102020204" pitchFamily="34" charset="0"/>
              </a:rPr>
              <a:t> </a:t>
            </a:r>
            <a:r>
              <a:rPr lang="en-GB" sz="2380" b="1" dirty="0">
                <a:solidFill>
                  <a:srgbClr val="C00000"/>
                </a:solidFill>
                <a:effectLst>
                  <a:outerShdw blurRad="38100" dist="38100" dir="2700000" algn="tl">
                    <a:srgbClr val="000000">
                      <a:alpha val="43137"/>
                    </a:srgbClr>
                  </a:outerShdw>
                </a:effectLst>
                <a:latin typeface="Arial Black" panose="020B0A04020102020204" pitchFamily="34" charset="0"/>
              </a:rPr>
              <a:t>minimum</a:t>
            </a:r>
            <a:r>
              <a:rPr lang="en-GB" sz="2380" dirty="0">
                <a:solidFill>
                  <a:srgbClr val="C00000"/>
                </a:solidFill>
                <a:effectLst>
                  <a:outerShdw blurRad="38100" dist="38100" dir="2700000" algn="tl">
                    <a:srgbClr val="000000">
                      <a:alpha val="43137"/>
                    </a:srgbClr>
                  </a:outerShdw>
                </a:effectLst>
                <a:latin typeface="Arial Black" panose="020B0A04020102020204" pitchFamily="34" charset="0"/>
              </a:rPr>
              <a:t> standards </a:t>
            </a:r>
            <a:r>
              <a:rPr lang="en-GB" sz="2380" dirty="0">
                <a:latin typeface="Arial Black" panose="020B0A04020102020204" pitchFamily="34" charset="0"/>
              </a:rPr>
              <a:t>by </a:t>
            </a:r>
            <a:r>
              <a:rPr lang="en-GB" sz="2380" dirty="0">
                <a:solidFill>
                  <a:srgbClr val="00B050"/>
                </a:solidFill>
                <a:latin typeface="Arial Black" panose="020B0A04020102020204" pitchFamily="34" charset="0"/>
              </a:rPr>
              <a:t>means not inimical to initiative and </a:t>
            </a:r>
            <a:r>
              <a:rPr lang="en-GB" sz="2380" b="1" dirty="0">
                <a:solidFill>
                  <a:srgbClr val="00B050"/>
                </a:solidFill>
                <a:effectLst>
                  <a:outerShdw blurRad="38100" dist="38100" dir="2700000" algn="tl">
                    <a:srgbClr val="000000">
                      <a:alpha val="43137"/>
                    </a:srgbClr>
                  </a:outerShdw>
                </a:effectLst>
                <a:latin typeface="Arial Black" panose="020B0A04020102020204" pitchFamily="34" charset="0"/>
              </a:rPr>
              <a:t>functioning</a:t>
            </a:r>
            <a:r>
              <a:rPr lang="en-GB" sz="2380" dirty="0">
                <a:solidFill>
                  <a:srgbClr val="00B050"/>
                </a:solidFill>
                <a:effectLst>
                  <a:outerShdw blurRad="38100" dist="38100" dir="2700000" algn="tl">
                    <a:srgbClr val="000000">
                      <a:alpha val="43137"/>
                    </a:srgbClr>
                  </a:outerShdw>
                </a:effectLst>
                <a:latin typeface="Arial Black" panose="020B0A04020102020204" pitchFamily="34" charset="0"/>
              </a:rPr>
              <a:t> of the market</a:t>
            </a:r>
            <a:r>
              <a:rPr lang="en-GB" sz="2380" dirty="0">
                <a:latin typeface="Arial Black" panose="020B0A04020102020204" pitchFamily="34" charset="0"/>
              </a:rPr>
              <a:t>.</a:t>
            </a:r>
          </a:p>
          <a:p>
            <a:pPr marL="457200" indent="-457200" algn="just">
              <a:buFont typeface="+mj-lt"/>
              <a:buAutoNum type="arabicPeriod" startAt="3"/>
            </a:pPr>
            <a:r>
              <a:rPr lang="en-GB" sz="2380" dirty="0">
                <a:latin typeface="Arial Black" panose="020B0A04020102020204" pitchFamily="34" charset="0"/>
              </a:rPr>
              <a:t>Methods of combating the misuse of history for the furtherance of creeds hostile to liberty.</a:t>
            </a:r>
          </a:p>
          <a:p>
            <a:pPr marL="457200" indent="-457200" algn="just">
              <a:buFont typeface="+mj-lt"/>
              <a:buAutoNum type="arabicPeriod" startAt="3"/>
            </a:pPr>
            <a:r>
              <a:rPr lang="en-GB" sz="2380" dirty="0">
                <a:latin typeface="Arial Black" panose="020B0A04020102020204" pitchFamily="34" charset="0"/>
              </a:rPr>
              <a:t>The problem of the </a:t>
            </a:r>
            <a:r>
              <a:rPr lang="en-GB" sz="2380" dirty="0">
                <a:solidFill>
                  <a:srgbClr val="002060"/>
                </a:solidFill>
                <a:latin typeface="Arial Black" panose="020B0A04020102020204" pitchFamily="34" charset="0"/>
              </a:rPr>
              <a:t>creation of an international order</a:t>
            </a:r>
            <a:r>
              <a:rPr lang="en-GB" sz="2380" dirty="0">
                <a:latin typeface="Arial Black" panose="020B0A04020102020204" pitchFamily="34" charset="0"/>
              </a:rPr>
              <a:t> conducive to the safeguarding of </a:t>
            </a:r>
            <a:r>
              <a:rPr lang="en-GB" sz="2380" dirty="0">
                <a:solidFill>
                  <a:srgbClr val="0070C0"/>
                </a:solidFill>
                <a:latin typeface="Arial Black" panose="020B0A04020102020204" pitchFamily="34" charset="0"/>
              </a:rPr>
              <a:t>peace</a:t>
            </a:r>
            <a:r>
              <a:rPr lang="en-GB" sz="2380" dirty="0">
                <a:latin typeface="Arial Black" panose="020B0A04020102020204" pitchFamily="34" charset="0"/>
              </a:rPr>
              <a:t> and </a:t>
            </a:r>
            <a:r>
              <a:rPr lang="en-GB" sz="2380" dirty="0">
                <a:solidFill>
                  <a:schemeClr val="accent2"/>
                </a:solidFill>
                <a:latin typeface="Arial Black" panose="020B0A04020102020204" pitchFamily="34" charset="0"/>
              </a:rPr>
              <a:t>liberty</a:t>
            </a:r>
            <a:r>
              <a:rPr lang="en-GB" sz="2380" dirty="0">
                <a:latin typeface="Arial Black" panose="020B0A04020102020204" pitchFamily="34" charset="0"/>
              </a:rPr>
              <a:t> and permitting the establishment of </a:t>
            </a:r>
            <a:r>
              <a:rPr lang="en-GB" sz="2380" dirty="0">
                <a:solidFill>
                  <a:srgbClr val="7030A0"/>
                </a:solidFill>
                <a:latin typeface="Arial Black" panose="020B0A04020102020204" pitchFamily="34" charset="0"/>
              </a:rPr>
              <a:t>harmonious international </a:t>
            </a:r>
            <a:r>
              <a:rPr lang="en-GB" sz="2380" b="1" dirty="0">
                <a:solidFill>
                  <a:srgbClr val="7030A0"/>
                </a:solidFill>
                <a:effectLst>
                  <a:outerShdw blurRad="38100" dist="38100" dir="2700000" algn="tl">
                    <a:srgbClr val="000000">
                      <a:alpha val="43137"/>
                    </a:srgbClr>
                  </a:outerShdw>
                </a:effectLst>
                <a:latin typeface="Arial Black" panose="020B0A04020102020204" pitchFamily="34" charset="0"/>
              </a:rPr>
              <a:t>economic</a:t>
            </a:r>
            <a:r>
              <a:rPr lang="en-GB" sz="2380" dirty="0">
                <a:solidFill>
                  <a:srgbClr val="7030A0"/>
                </a:solidFill>
                <a:latin typeface="Arial Black" panose="020B0A04020102020204" pitchFamily="34" charset="0"/>
              </a:rPr>
              <a:t> relations</a:t>
            </a:r>
            <a:r>
              <a:rPr lang="en-GB" sz="2380" dirty="0">
                <a:latin typeface="Arial Black" panose="020B0A04020102020204" pitchFamily="34" charset="0"/>
              </a:rPr>
              <a:t>.</a:t>
            </a:r>
            <a:endParaRPr lang="en-GB" sz="2380" dirty="0"/>
          </a:p>
        </p:txBody>
      </p:sp>
      <p:pic>
        <p:nvPicPr>
          <p:cNvPr id="3" name="Picture 2"/>
          <p:cNvPicPr>
            <a:picLocks noChangeAspect="1"/>
          </p:cNvPicPr>
          <p:nvPr/>
        </p:nvPicPr>
        <p:blipFill>
          <a:blip r:embed="rId3"/>
          <a:stretch>
            <a:fillRect/>
          </a:stretch>
        </p:blipFill>
        <p:spPr>
          <a:xfrm>
            <a:off x="1" y="1"/>
            <a:ext cx="12192000" cy="1752600"/>
          </a:xfrm>
          <a:prstGeom prst="rect">
            <a:avLst/>
          </a:prstGeom>
        </p:spPr>
      </p:pic>
    </p:spTree>
    <p:extLst>
      <p:ext uri="{BB962C8B-B14F-4D97-AF65-F5344CB8AC3E}">
        <p14:creationId xmlns:p14="http://schemas.microsoft.com/office/powerpoint/2010/main" val="2055551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8175224"/>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CHICAGO SCHOOL OF ECONOMICS</a:t>
            </a:r>
          </a:p>
          <a:p>
            <a:pPr algn="ct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Opposed Keynesianism</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Minimal state intervention in the economy</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Market-oriented</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‘Supply-side’: argues that economic growth can be most effectively created by lowering taxes, decreasing regulation and by managing money supply (monetarism). </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r>
              <a:rPr lang="en-GB" sz="2800" b="1" dirty="0">
                <a:solidFill>
                  <a:srgbClr val="7030A0"/>
                </a:solidFill>
                <a:latin typeface="Arial Black" panose="020B0A04020102020204" pitchFamily="34" charset="0"/>
              </a:rPr>
              <a:t>Key thinkers </a:t>
            </a:r>
            <a:r>
              <a:rPr lang="en-GB" sz="2800" b="1" dirty="0" err="1">
                <a:solidFill>
                  <a:srgbClr val="7030A0"/>
                </a:solidFill>
                <a:latin typeface="Arial Black" panose="020B0A04020102020204" pitchFamily="34" charset="0"/>
              </a:rPr>
              <a:t>inc.</a:t>
            </a:r>
            <a:r>
              <a:rPr lang="en-GB" sz="2800" b="1" dirty="0">
                <a:solidFill>
                  <a:srgbClr val="7030A0"/>
                </a:solidFill>
                <a:latin typeface="Arial Black" panose="020B0A04020102020204" pitchFamily="34" charset="0"/>
              </a:rPr>
              <a:t> Milton Friedman </a:t>
            </a:r>
            <a:r>
              <a:rPr lang="en-GB" sz="2000" b="1" dirty="0">
                <a:solidFill>
                  <a:srgbClr val="7030A0"/>
                </a:solidFill>
                <a:latin typeface="Arial Black" panose="020B0A04020102020204" pitchFamily="34" charset="0"/>
              </a:rPr>
              <a:t>(1912–2006, pictured)</a:t>
            </a: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a:p>
            <a:pPr marL="457200" indent="-457200" algn="just">
              <a:buFont typeface="Arial" panose="020B0604020202020204" pitchFamily="34" charset="0"/>
              <a:buChar char="•"/>
            </a:pPr>
            <a:endParaRPr lang="en-GB" sz="2800" b="1" dirty="0">
              <a:solidFill>
                <a:srgbClr val="7030A0"/>
              </a:solidFill>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9683750" y="1184275"/>
            <a:ext cx="2095500" cy="2609850"/>
          </a:xfrm>
          <a:prstGeom prst="rect">
            <a:avLst/>
          </a:prstGeom>
        </p:spPr>
      </p:pic>
    </p:spTree>
    <p:extLst>
      <p:ext uri="{BB962C8B-B14F-4D97-AF65-F5344CB8AC3E}">
        <p14:creationId xmlns:p14="http://schemas.microsoft.com/office/powerpoint/2010/main" val="40264963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9600" y="309563"/>
            <a:ext cx="5157787" cy="823912"/>
          </a:xfrm>
        </p:spPr>
        <p:txBody>
          <a:bodyPr>
            <a:normAutofit/>
          </a:bodyPr>
          <a:lstStyle/>
          <a:p>
            <a:pPr algn="ctr"/>
            <a:r>
              <a:rPr lang="en-GB" sz="3600" b="1" dirty="0"/>
              <a:t>Keynesianism</a:t>
            </a:r>
          </a:p>
        </p:txBody>
      </p:sp>
      <p:sp>
        <p:nvSpPr>
          <p:cNvPr id="3" name="Content Placeholder 2"/>
          <p:cNvSpPr>
            <a:spLocks noGrp="1"/>
          </p:cNvSpPr>
          <p:nvPr>
            <p:ph sz="half" idx="2"/>
          </p:nvPr>
        </p:nvSpPr>
        <p:spPr>
          <a:xfrm>
            <a:off x="609600" y="2438400"/>
            <a:ext cx="5386917" cy="4217894"/>
          </a:xfrm>
        </p:spPr>
        <p:txBody>
          <a:bodyPr>
            <a:normAutofit lnSpcReduction="10000"/>
          </a:bodyPr>
          <a:lstStyle/>
          <a:p>
            <a:endParaRPr lang="en-GB" dirty="0"/>
          </a:p>
          <a:p>
            <a:endParaRPr lang="en-GB" dirty="0"/>
          </a:p>
          <a:p>
            <a:endParaRPr lang="en-GB" dirty="0"/>
          </a:p>
          <a:p>
            <a:endParaRPr lang="en-GB" dirty="0"/>
          </a:p>
          <a:p>
            <a:pPr algn="just"/>
            <a:r>
              <a:rPr lang="en-GB" dirty="0"/>
              <a:t>Underpinned Western economies from WWII through to 1970s</a:t>
            </a:r>
          </a:p>
          <a:p>
            <a:pPr algn="just"/>
            <a:r>
              <a:rPr lang="en-GB" dirty="0"/>
              <a:t>Emphasis on state intervention</a:t>
            </a:r>
          </a:p>
          <a:p>
            <a:pPr algn="just"/>
            <a:r>
              <a:rPr lang="en-GB" dirty="0"/>
              <a:t>Emphasis on state expenditure in times of economic crisis</a:t>
            </a:r>
          </a:p>
        </p:txBody>
      </p:sp>
      <p:sp>
        <p:nvSpPr>
          <p:cNvPr id="4" name="Text Placeholder 3"/>
          <p:cNvSpPr>
            <a:spLocks noGrp="1"/>
          </p:cNvSpPr>
          <p:nvPr>
            <p:ph type="body" sz="quarter" idx="3"/>
          </p:nvPr>
        </p:nvSpPr>
        <p:spPr>
          <a:xfrm>
            <a:off x="6408970" y="309563"/>
            <a:ext cx="5183188" cy="823912"/>
          </a:xfrm>
        </p:spPr>
        <p:txBody>
          <a:bodyPr>
            <a:normAutofit/>
          </a:bodyPr>
          <a:lstStyle/>
          <a:p>
            <a:pPr algn="ctr"/>
            <a:r>
              <a:rPr lang="en-GB" sz="4000" b="1" dirty="0"/>
              <a:t>Monetarism</a:t>
            </a:r>
          </a:p>
        </p:txBody>
      </p:sp>
      <p:sp>
        <p:nvSpPr>
          <p:cNvPr id="5" name="Content Placeholder 4"/>
          <p:cNvSpPr>
            <a:spLocks noGrp="1"/>
          </p:cNvSpPr>
          <p:nvPr>
            <p:ph sz="quarter" idx="4"/>
          </p:nvPr>
        </p:nvSpPr>
        <p:spPr>
          <a:xfrm>
            <a:off x="6172200" y="2505075"/>
            <a:ext cx="5183188" cy="4026354"/>
          </a:xfrm>
        </p:spPr>
        <p:txBody>
          <a:bodyPr>
            <a:normAutofit fontScale="85000" lnSpcReduction="10000"/>
          </a:bodyPr>
          <a:lstStyle/>
          <a:p>
            <a:endParaRPr lang="en-US" dirty="0"/>
          </a:p>
          <a:p>
            <a:endParaRPr lang="en-US" dirty="0"/>
          </a:p>
          <a:p>
            <a:endParaRPr lang="en-US" dirty="0"/>
          </a:p>
          <a:p>
            <a:endParaRPr lang="en-US" dirty="0"/>
          </a:p>
          <a:p>
            <a:endParaRPr lang="en-US" dirty="0"/>
          </a:p>
          <a:p>
            <a:r>
              <a:rPr lang="en-US" dirty="0"/>
              <a:t>Theory or practice of controlling the supply of money as the chief method of </a:t>
            </a:r>
            <a:r>
              <a:rPr lang="en-US" dirty="0" err="1"/>
              <a:t>stabilising</a:t>
            </a:r>
            <a:r>
              <a:rPr lang="en-US" dirty="0"/>
              <a:t> the economy – aspects embraced by Callaghan and Carter</a:t>
            </a:r>
          </a:p>
          <a:p>
            <a:r>
              <a:rPr lang="en-GB" dirty="0"/>
              <a:t>Market-driven; managing inflation key</a:t>
            </a:r>
          </a:p>
        </p:txBody>
      </p:sp>
      <p:pic>
        <p:nvPicPr>
          <p:cNvPr id="8" name="Picture 7"/>
          <p:cNvPicPr>
            <a:picLocks noChangeAspect="1"/>
          </p:cNvPicPr>
          <p:nvPr/>
        </p:nvPicPr>
        <p:blipFill>
          <a:blip r:embed="rId3"/>
          <a:stretch>
            <a:fillRect/>
          </a:stretch>
        </p:blipFill>
        <p:spPr>
          <a:xfrm>
            <a:off x="2106387" y="1367817"/>
            <a:ext cx="1929816" cy="2774111"/>
          </a:xfrm>
          <a:prstGeom prst="rect">
            <a:avLst/>
          </a:prstGeom>
        </p:spPr>
      </p:pic>
      <p:pic>
        <p:nvPicPr>
          <p:cNvPr id="9" name="Picture 8"/>
          <p:cNvPicPr>
            <a:picLocks noChangeAspect="1"/>
          </p:cNvPicPr>
          <p:nvPr/>
        </p:nvPicPr>
        <p:blipFill>
          <a:blip r:embed="rId4"/>
          <a:stretch>
            <a:fillRect/>
          </a:stretch>
        </p:blipFill>
        <p:spPr>
          <a:xfrm>
            <a:off x="7489604" y="1133475"/>
            <a:ext cx="3021919" cy="3021919"/>
          </a:xfrm>
          <a:prstGeom prst="rect">
            <a:avLst/>
          </a:prstGeom>
        </p:spPr>
      </p:pic>
      <p:sp>
        <p:nvSpPr>
          <p:cNvPr id="10" name="Title 2"/>
          <p:cNvSpPr>
            <a:spLocks noGrp="1"/>
          </p:cNvSpPr>
          <p:nvPr>
            <p:ph type="title"/>
          </p:nvPr>
        </p:nvSpPr>
        <p:spPr>
          <a:xfrm>
            <a:off x="5767386" y="365125"/>
            <a:ext cx="5588001" cy="1325563"/>
          </a:xfrm>
        </p:spPr>
        <p:txBody>
          <a:bodyPr/>
          <a:lstStyle/>
          <a:p>
            <a:r>
              <a:rPr lang="en-GB" dirty="0"/>
              <a:t>vs</a:t>
            </a:r>
          </a:p>
        </p:txBody>
      </p:sp>
    </p:spTree>
    <p:extLst>
      <p:ext uri="{BB962C8B-B14F-4D97-AF65-F5344CB8AC3E}">
        <p14:creationId xmlns:p14="http://schemas.microsoft.com/office/powerpoint/2010/main" val="3294507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28800"/>
            <a:ext cx="6282813" cy="484473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2813" y="0"/>
            <a:ext cx="5909187" cy="4906214"/>
          </a:xfrm>
          <a:prstGeom prst="rect">
            <a:avLst/>
          </a:prstGeom>
        </p:spPr>
      </p:pic>
      <p:pic>
        <p:nvPicPr>
          <p:cNvPr id="7" name="Picture 6"/>
          <p:cNvPicPr>
            <a:picLocks noChangeAspect="1"/>
          </p:cNvPicPr>
          <p:nvPr/>
        </p:nvPicPr>
        <p:blipFill>
          <a:blip r:embed="rId5"/>
          <a:stretch>
            <a:fillRect/>
          </a:stretch>
        </p:blipFill>
        <p:spPr>
          <a:xfrm>
            <a:off x="9863932" y="3951514"/>
            <a:ext cx="2328068" cy="2896444"/>
          </a:xfrm>
          <a:prstGeom prst="rect">
            <a:avLst/>
          </a:prstGeom>
        </p:spPr>
      </p:pic>
      <p:pic>
        <p:nvPicPr>
          <p:cNvPr id="8" name="Picture 7"/>
          <p:cNvPicPr>
            <a:picLocks noChangeAspect="1"/>
          </p:cNvPicPr>
          <p:nvPr/>
        </p:nvPicPr>
        <p:blipFill>
          <a:blip r:embed="rId6"/>
          <a:stretch>
            <a:fillRect/>
          </a:stretch>
        </p:blipFill>
        <p:spPr>
          <a:xfrm>
            <a:off x="7492382" y="3951514"/>
            <a:ext cx="2040836" cy="2906486"/>
          </a:xfrm>
          <a:prstGeom prst="rect">
            <a:avLst/>
          </a:prstGeom>
        </p:spPr>
      </p:pic>
      <p:sp>
        <p:nvSpPr>
          <p:cNvPr id="9" name="TextBox 8"/>
          <p:cNvSpPr txBox="1"/>
          <p:nvPr/>
        </p:nvSpPr>
        <p:spPr>
          <a:xfrm>
            <a:off x="0" y="0"/>
            <a:ext cx="6282813" cy="3281577"/>
          </a:xfrm>
          <a:prstGeom prst="rect">
            <a:avLst/>
          </a:prstGeom>
          <a:noFill/>
        </p:spPr>
        <p:txBody>
          <a:bodyPr wrap="square" lIns="540000" tIns="360000" rIns="540000" bIns="360000" rtlCol="0">
            <a:spAutoFit/>
          </a:bodyPr>
          <a:lstStyle/>
          <a:p>
            <a:r>
              <a:rPr lang="en-GB" sz="3600" b="1" dirty="0">
                <a:solidFill>
                  <a:srgbClr val="7030A0"/>
                </a:solidFill>
                <a:latin typeface="Arial Black" panose="020B0A04020102020204" pitchFamily="34" charset="0"/>
              </a:rPr>
              <a:t>REAGANOMICS</a:t>
            </a:r>
          </a:p>
          <a:p>
            <a:r>
              <a:rPr lang="en-GB" dirty="0"/>
              <a:t>Pictures show Reagan with Milton Friedman  (who served on the President's Economic Policy Advisory Board ) and Friedrich Hayek; as a college student </a:t>
            </a:r>
          </a:p>
          <a:p>
            <a:pPr algn="ctr"/>
            <a:endParaRPr lang="en-GB" sz="2800" b="1" dirty="0">
              <a:solidFill>
                <a:srgbClr val="7030A0"/>
              </a:solidFill>
            </a:endParaRPr>
          </a:p>
          <a:p>
            <a:pPr algn="just"/>
            <a:endParaRPr lang="en-GB" sz="20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916210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 y="935117"/>
            <a:ext cx="5683776" cy="605156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200" b="1" dirty="0">
              <a:solidFill>
                <a:prstClr val="black"/>
              </a:solidFill>
              <a:cs typeface="Arial" pitchFamily="34" charset="0"/>
            </a:endParaRPr>
          </a:p>
          <a:p>
            <a:pPr marL="285750" indent="-285750" algn="just">
              <a:buFont typeface="Arial" panose="020B0604020202020204" pitchFamily="34" charset="0"/>
              <a:buChar char="•"/>
            </a:pPr>
            <a:r>
              <a:rPr lang="en-GB" sz="2400" b="1" dirty="0">
                <a:solidFill>
                  <a:prstClr val="black"/>
                </a:solidFill>
                <a:cs typeface="Arial" pitchFamily="34" charset="0"/>
              </a:rPr>
              <a:t>Cut Federal budget; desire for cuts to welfare &amp; health bills (</a:t>
            </a:r>
            <a:r>
              <a:rPr lang="en-GB" sz="2400" b="1">
                <a:solidFill>
                  <a:prstClr val="black"/>
                </a:solidFill>
                <a:cs typeface="Arial" pitchFamily="34" charset="0"/>
              </a:rPr>
              <a:t>stymied by Congressional resistance) </a:t>
            </a:r>
            <a:endParaRPr lang="en-GB" sz="2400" b="1" dirty="0">
              <a:solidFill>
                <a:prstClr val="black"/>
              </a:solidFill>
              <a:cs typeface="Arial" pitchFamily="34" charset="0"/>
            </a:endParaRPr>
          </a:p>
          <a:p>
            <a:pPr marL="285750" indent="-285750" algn="just">
              <a:buFont typeface="Arial" panose="020B0604020202020204" pitchFamily="34" charset="0"/>
              <a:buChar char="•"/>
            </a:pPr>
            <a:endParaRPr lang="en-GB" sz="2400" b="1" dirty="0">
              <a:solidFill>
                <a:prstClr val="black"/>
              </a:solidFill>
              <a:cs typeface="Arial" pitchFamily="34" charset="0"/>
            </a:endParaRPr>
          </a:p>
          <a:p>
            <a:pPr marL="285750" indent="-285750" algn="just">
              <a:buFont typeface="Arial" panose="020B0604020202020204" pitchFamily="34" charset="0"/>
              <a:buChar char="•"/>
            </a:pPr>
            <a:r>
              <a:rPr lang="en-GB" sz="2400" b="1" dirty="0">
                <a:solidFill>
                  <a:prstClr val="black"/>
                </a:solidFill>
                <a:cs typeface="Arial" pitchFamily="34" charset="0"/>
              </a:rPr>
              <a:t>Anti-Trade Union agenda – e.g. Air Traffic Controller Strike, 1981</a:t>
            </a:r>
          </a:p>
          <a:p>
            <a:pPr marL="285750" indent="-285750" algn="just">
              <a:buFont typeface="Arial" panose="020B0604020202020204" pitchFamily="34" charset="0"/>
              <a:buChar char="•"/>
            </a:pPr>
            <a:endParaRPr lang="en-GB" sz="2400" b="1" dirty="0">
              <a:solidFill>
                <a:prstClr val="black"/>
              </a:solidFill>
              <a:cs typeface="Arial" pitchFamily="34" charset="0"/>
            </a:endParaRPr>
          </a:p>
          <a:p>
            <a:pPr marL="285750" indent="-285750" algn="just">
              <a:buFont typeface="Arial" panose="020B0604020202020204" pitchFamily="34" charset="0"/>
              <a:buChar char="•"/>
            </a:pPr>
            <a:r>
              <a:rPr lang="en-GB" sz="2400" b="1" dirty="0">
                <a:solidFill>
                  <a:prstClr val="black"/>
                </a:solidFill>
                <a:cs typeface="Arial" pitchFamily="34" charset="0"/>
              </a:rPr>
              <a:t>An era of cuts and financial deregulation (initiated during Carter presidency, continued by Reagan’s successors)</a:t>
            </a:r>
          </a:p>
          <a:p>
            <a:pPr marL="285750" indent="-285750" algn="just">
              <a:buFont typeface="Arial" panose="020B0604020202020204" pitchFamily="34" charset="0"/>
              <a:buChar char="•"/>
            </a:pPr>
            <a:endParaRPr lang="en-GB" dirty="0">
              <a:solidFill>
                <a:prstClr val="black"/>
              </a:solidFill>
              <a:cs typeface="Arial" pitchFamily="34" charset="0"/>
            </a:endParaRPr>
          </a:p>
          <a:p>
            <a:pPr marL="285750" indent="-285750" algn="just">
              <a:buFont typeface="Arial" panose="020B0604020202020204" pitchFamily="34" charset="0"/>
              <a:buChar char="•"/>
            </a:pPr>
            <a:endParaRPr lang="en-GB" dirty="0">
              <a:solidFill>
                <a:prstClr val="black"/>
              </a:solidFill>
              <a:cs typeface="Arial" pitchFamily="34" charset="0"/>
            </a:endParaRPr>
          </a:p>
        </p:txBody>
      </p:sp>
      <p:sp>
        <p:nvSpPr>
          <p:cNvPr id="10" name="TextBox 9"/>
          <p:cNvSpPr txBox="1"/>
          <p:nvPr/>
        </p:nvSpPr>
        <p:spPr>
          <a:xfrm>
            <a:off x="0" y="0"/>
            <a:ext cx="12192000" cy="1711916"/>
          </a:xfrm>
          <a:prstGeom prst="rect">
            <a:avLst/>
          </a:prstGeom>
          <a:noFill/>
        </p:spPr>
        <p:txBody>
          <a:bodyPr wrap="square" lIns="540000" tIns="360000" rIns="540000" bIns="360000" rtlCol="0">
            <a:spAutoFit/>
          </a:bodyPr>
          <a:lstStyle/>
          <a:p>
            <a:r>
              <a:rPr lang="en-GB" sz="3600" b="1" dirty="0">
                <a:solidFill>
                  <a:srgbClr val="7030A0"/>
                </a:solidFill>
                <a:latin typeface="Arial Black" panose="020B0A04020102020204" pitchFamily="34" charset="0"/>
              </a:rPr>
              <a:t>REAGANOMICS</a:t>
            </a:r>
          </a:p>
          <a:p>
            <a:pPr algn="just"/>
            <a:endParaRPr lang="en-GB" sz="2800" b="1" dirty="0">
              <a:solidFill>
                <a:srgbClr val="7030A0"/>
              </a:solidFill>
              <a:latin typeface="Arial Black" panose="020B0A04020102020204" pitchFamily="34" charset="0"/>
            </a:endParaRPr>
          </a:p>
        </p:txBody>
      </p:sp>
      <p:pic>
        <p:nvPicPr>
          <p:cNvPr id="11" name="Picture 10"/>
          <p:cNvPicPr>
            <a:picLocks noChangeAspect="1"/>
          </p:cNvPicPr>
          <p:nvPr/>
        </p:nvPicPr>
        <p:blipFill>
          <a:blip r:embed="rId3"/>
          <a:stretch>
            <a:fillRect/>
          </a:stretch>
        </p:blipFill>
        <p:spPr>
          <a:xfrm>
            <a:off x="5683776" y="0"/>
            <a:ext cx="5414210" cy="3657600"/>
          </a:xfrm>
          <a:prstGeom prst="rect">
            <a:avLst/>
          </a:prstGeom>
        </p:spPr>
      </p:pic>
      <p:pic>
        <p:nvPicPr>
          <p:cNvPr id="12" name="Picture 11"/>
          <p:cNvPicPr>
            <a:picLocks noChangeAspect="1"/>
          </p:cNvPicPr>
          <p:nvPr/>
        </p:nvPicPr>
        <p:blipFill rotWithShape="1">
          <a:blip r:embed="rId4"/>
          <a:srcRect t="4503" r="739" b="36744"/>
          <a:stretch/>
        </p:blipFill>
        <p:spPr>
          <a:xfrm>
            <a:off x="7541079" y="2755516"/>
            <a:ext cx="4650921" cy="4102484"/>
          </a:xfrm>
          <a:prstGeom prst="rect">
            <a:avLst/>
          </a:prstGeom>
        </p:spPr>
      </p:pic>
      <p:sp>
        <p:nvSpPr>
          <p:cNvPr id="13" name="Rectangle 12"/>
          <p:cNvSpPr/>
          <p:nvPr/>
        </p:nvSpPr>
        <p:spPr>
          <a:xfrm>
            <a:off x="6185807" y="3657600"/>
            <a:ext cx="1355272" cy="2862322"/>
          </a:xfrm>
          <a:prstGeom prst="rect">
            <a:avLst/>
          </a:prstGeom>
        </p:spPr>
        <p:txBody>
          <a:bodyPr wrap="square">
            <a:spAutoFit/>
          </a:bodyPr>
          <a:lstStyle/>
          <a:p>
            <a:r>
              <a:rPr lang="en-GB" dirty="0"/>
              <a:t>President Ronald Reagan signs the Economic Recovery Tax Act of 1981 at his California ranch</a:t>
            </a:r>
          </a:p>
        </p:txBody>
      </p:sp>
    </p:spTree>
    <p:extLst>
      <p:ext uri="{BB962C8B-B14F-4D97-AF65-F5344CB8AC3E}">
        <p14:creationId xmlns:p14="http://schemas.microsoft.com/office/powerpoint/2010/main" val="726044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6022" y="4930640"/>
            <a:ext cx="12278022" cy="1927360"/>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2800" b="1" dirty="0">
                <a:solidFill>
                  <a:prstClr val="black"/>
                </a:solidFill>
                <a:cs typeface="Arial" pitchFamily="34" charset="0"/>
              </a:rPr>
              <a:t>Cuts to top-end personal and corporate tax rates – belief effects of increased economic activity would ‘trickle down’ the social scale</a:t>
            </a:r>
          </a:p>
          <a:p>
            <a:pPr marL="285750" indent="-285750" algn="just">
              <a:buFont typeface="Arial" panose="020B0604020202020204" pitchFamily="34" charset="0"/>
              <a:buChar char="•"/>
            </a:pPr>
            <a:endParaRPr lang="en-GB" sz="2200" b="1" dirty="0">
              <a:solidFill>
                <a:prstClr val="black"/>
              </a:solidFill>
              <a:cs typeface="Arial" pitchFamily="34" charset="0"/>
            </a:endParaRPr>
          </a:p>
        </p:txBody>
      </p:sp>
      <p:pic>
        <p:nvPicPr>
          <p:cNvPr id="8" name="Picture 7"/>
          <p:cNvPicPr>
            <a:picLocks noChangeAspect="1"/>
          </p:cNvPicPr>
          <p:nvPr/>
        </p:nvPicPr>
        <p:blipFill rotWithShape="1">
          <a:blip r:embed="rId3"/>
          <a:srcRect r="1464" b="9144"/>
          <a:stretch/>
        </p:blipFill>
        <p:spPr>
          <a:xfrm>
            <a:off x="2710543" y="1"/>
            <a:ext cx="7640158" cy="5127170"/>
          </a:xfrm>
          <a:prstGeom prst="rect">
            <a:avLst/>
          </a:prstGeom>
        </p:spPr>
      </p:pic>
      <p:sp>
        <p:nvSpPr>
          <p:cNvPr id="10" name="TextBox 9"/>
          <p:cNvSpPr txBox="1"/>
          <p:nvPr/>
        </p:nvSpPr>
        <p:spPr>
          <a:xfrm>
            <a:off x="0" y="0"/>
            <a:ext cx="12192000" cy="2450580"/>
          </a:xfrm>
          <a:prstGeom prst="rect">
            <a:avLst/>
          </a:prstGeom>
          <a:noFill/>
        </p:spPr>
        <p:txBody>
          <a:bodyPr wrap="square" lIns="540000" tIns="360000" rIns="540000" bIns="360000" rtlCol="0">
            <a:spAutoFit/>
          </a:bodyPr>
          <a:lstStyle/>
          <a:p>
            <a:r>
              <a:rPr lang="en-GB" sz="3600" b="1" dirty="0">
                <a:solidFill>
                  <a:srgbClr val="7030A0"/>
                </a:solidFill>
                <a:latin typeface="Arial Black" panose="020B0A04020102020204" pitchFamily="34" charset="0"/>
              </a:rPr>
              <a:t>REAGANOMICS</a:t>
            </a:r>
          </a:p>
          <a:p>
            <a:pPr algn="ctr"/>
            <a:endParaRPr lang="en-GB" sz="2800" b="1" dirty="0">
              <a:solidFill>
                <a:srgbClr val="7030A0"/>
              </a:solidFill>
              <a:latin typeface="Arial Black" panose="020B0A04020102020204" pitchFamily="34" charset="0"/>
            </a:endParaRPr>
          </a:p>
          <a:p>
            <a:pPr algn="just"/>
            <a:endParaRPr lang="en-GB" sz="20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459091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781" r="-366" b="8636"/>
          <a:stretch/>
        </p:blipFill>
        <p:spPr>
          <a:xfrm>
            <a:off x="0" y="-32657"/>
            <a:ext cx="7543800" cy="385354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7171" y="2030366"/>
            <a:ext cx="7064829" cy="4827633"/>
          </a:xfrm>
          <a:prstGeom prst="rect">
            <a:avLst/>
          </a:prstGeom>
        </p:spPr>
      </p:pic>
      <p:sp>
        <p:nvSpPr>
          <p:cNvPr id="5" name="TextBox 4"/>
          <p:cNvSpPr txBox="1"/>
          <p:nvPr/>
        </p:nvSpPr>
        <p:spPr>
          <a:xfrm>
            <a:off x="0" y="0"/>
            <a:ext cx="12192000" cy="1711916"/>
          </a:xfrm>
          <a:prstGeom prst="rect">
            <a:avLst/>
          </a:prstGeom>
          <a:noFill/>
        </p:spPr>
        <p:txBody>
          <a:bodyPr wrap="square" lIns="540000" tIns="360000" rIns="540000" bIns="360000" rtlCol="0">
            <a:spAutoFit/>
          </a:bodyPr>
          <a:lstStyle/>
          <a:p>
            <a:pPr algn="r"/>
            <a:r>
              <a:rPr lang="en-GB" sz="3600" b="1" dirty="0">
                <a:solidFill>
                  <a:srgbClr val="7030A0"/>
                </a:solidFill>
                <a:latin typeface="Arial Black" panose="020B0A04020102020204" pitchFamily="34" charset="0"/>
              </a:rPr>
              <a:t>REAGANOMICS</a:t>
            </a:r>
          </a:p>
          <a:p>
            <a:pPr algn="just"/>
            <a:endParaRPr lang="en-GB" sz="2800" b="1" dirty="0">
              <a:solidFill>
                <a:srgbClr val="7030A0"/>
              </a:solidFill>
              <a:latin typeface="Arial Black" panose="020B0A04020102020204" pitchFamily="34" charset="0"/>
            </a:endParaRPr>
          </a:p>
        </p:txBody>
      </p:sp>
      <p:sp>
        <p:nvSpPr>
          <p:cNvPr id="6" name="TextBox 5"/>
          <p:cNvSpPr txBox="1"/>
          <p:nvPr/>
        </p:nvSpPr>
        <p:spPr>
          <a:xfrm>
            <a:off x="0" y="3576717"/>
            <a:ext cx="5127171" cy="1988915"/>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200" b="1" dirty="0">
              <a:solidFill>
                <a:prstClr val="black"/>
              </a:solidFill>
              <a:cs typeface="Arial" pitchFamily="34" charset="0"/>
            </a:endParaRPr>
          </a:p>
          <a:p>
            <a:pPr marL="285750" indent="-285750" algn="just">
              <a:buFont typeface="Arial" panose="020B0604020202020204" pitchFamily="34" charset="0"/>
              <a:buChar char="•"/>
            </a:pPr>
            <a:r>
              <a:rPr lang="en-GB" sz="2400" b="1" dirty="0">
                <a:solidFill>
                  <a:prstClr val="black"/>
                </a:solidFill>
                <a:cs typeface="Arial" pitchFamily="34" charset="0"/>
              </a:rPr>
              <a:t>Reduced taxation</a:t>
            </a:r>
          </a:p>
          <a:p>
            <a:pPr marL="285750" indent="-285750" algn="just">
              <a:buFont typeface="Arial" panose="020B0604020202020204" pitchFamily="34" charset="0"/>
              <a:buChar char="•"/>
            </a:pPr>
            <a:endParaRPr lang="en-GB" dirty="0">
              <a:solidFill>
                <a:prstClr val="black"/>
              </a:solidFill>
              <a:cs typeface="Arial" pitchFamily="34" charset="0"/>
            </a:endParaRPr>
          </a:p>
          <a:p>
            <a:pPr marL="285750" indent="-285750" algn="just">
              <a:buFont typeface="Arial" panose="020B0604020202020204" pitchFamily="34" charset="0"/>
              <a:buChar char="•"/>
            </a:pPr>
            <a:endParaRPr lang="en-GB" dirty="0">
              <a:solidFill>
                <a:prstClr val="black"/>
              </a:solidFill>
              <a:cs typeface="Arial" pitchFamily="34" charset="0"/>
            </a:endParaRPr>
          </a:p>
        </p:txBody>
      </p:sp>
    </p:spTree>
    <p:extLst>
      <p:ext uri="{BB962C8B-B14F-4D97-AF65-F5344CB8AC3E}">
        <p14:creationId xmlns:p14="http://schemas.microsoft.com/office/powerpoint/2010/main" val="1251983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711916"/>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THE LAFFER CURVE</a:t>
            </a:r>
            <a:endParaRPr lang="en-GB" sz="20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pic>
        <p:nvPicPr>
          <p:cNvPr id="1026" name="Picture 2" descr="https://upload.wikimedia.org/wikipedia/commons/thumb/9/96/LafferCurve.svg/1280px-LafferCurve.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7261"/>
            <a:ext cx="9152427" cy="617073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7823201" y="931033"/>
            <a:ext cx="4368800" cy="2907237"/>
          </a:xfrm>
          <a:prstGeom prst="rect">
            <a:avLst/>
          </a:prstGeom>
        </p:spPr>
      </p:pic>
      <p:sp>
        <p:nvSpPr>
          <p:cNvPr id="4" name="Rectangle 3"/>
          <p:cNvSpPr/>
          <p:nvPr/>
        </p:nvSpPr>
        <p:spPr>
          <a:xfrm>
            <a:off x="8089901" y="3803040"/>
            <a:ext cx="3835400" cy="1015663"/>
          </a:xfrm>
          <a:prstGeom prst="rect">
            <a:avLst/>
          </a:prstGeom>
        </p:spPr>
        <p:txBody>
          <a:bodyPr wrap="square">
            <a:spAutoFit/>
          </a:bodyPr>
          <a:lstStyle/>
          <a:p>
            <a:r>
              <a:rPr lang="en-GB" sz="2400" b="1" dirty="0"/>
              <a:t>Arthur </a:t>
            </a:r>
            <a:r>
              <a:rPr lang="en-GB" sz="2400" b="1" dirty="0" err="1"/>
              <a:t>Laffer</a:t>
            </a:r>
            <a:endParaRPr lang="en-GB" sz="2400" b="1" dirty="0"/>
          </a:p>
          <a:p>
            <a:r>
              <a:rPr lang="en-GB" dirty="0"/>
              <a:t>member of Reagan's Economic Policy Advisory Board (1981–89)</a:t>
            </a:r>
          </a:p>
        </p:txBody>
      </p:sp>
    </p:spTree>
    <p:extLst>
      <p:ext uri="{BB962C8B-B14F-4D97-AF65-F5344CB8AC3E}">
        <p14:creationId xmlns:p14="http://schemas.microsoft.com/office/powerpoint/2010/main" val="1747711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X_wHBlouFSc"/>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32044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1"/>
            <a:ext cx="12192000" cy="6605564"/>
          </a:xfrm>
          <a:prstGeom prst="rect">
            <a:avLst/>
          </a:prstGeom>
          <a:noFill/>
        </p:spPr>
        <p:txBody>
          <a:bodyPr wrap="square" lIns="540000" tIns="360000" rIns="540000" bIns="360000" rtlCol="0">
            <a:spAutoFit/>
          </a:bodyPr>
          <a:lstStyle/>
          <a:p>
            <a:pPr algn="just"/>
            <a:endParaRPr lang="en-GB" sz="1200" b="1" dirty="0">
              <a:cs typeface="Arial" pitchFamily="34" charset="0"/>
            </a:endParaRPr>
          </a:p>
          <a:p>
            <a:pPr marL="285750" indent="-285750" algn="just">
              <a:buFont typeface="Arial" panose="020B0604020202020204" pitchFamily="34" charset="0"/>
              <a:buChar char="•"/>
            </a:pPr>
            <a:endParaRPr lang="en-GB" sz="3200" dirty="0">
              <a:cs typeface="Arial" pitchFamily="34" charset="0"/>
            </a:endParaRPr>
          </a:p>
          <a:p>
            <a:pPr marL="285750" indent="-285750" algn="just">
              <a:buFont typeface="Arial" panose="020B0604020202020204" pitchFamily="34" charset="0"/>
              <a:buChar char="•"/>
            </a:pPr>
            <a:r>
              <a:rPr lang="en-GB" sz="3200" dirty="0">
                <a:cs typeface="Arial" pitchFamily="34" charset="0"/>
              </a:rPr>
              <a:t>Suspicious of the state and ‘big government’</a:t>
            </a:r>
          </a:p>
          <a:p>
            <a:pPr marL="285750" indent="-285750" algn="just">
              <a:buFont typeface="Arial" panose="020B0604020202020204" pitchFamily="34" charset="0"/>
              <a:buChar char="•"/>
            </a:pPr>
            <a:endParaRPr lang="en-GB" sz="3200" dirty="0">
              <a:cs typeface="Arial" pitchFamily="34" charset="0"/>
            </a:endParaRPr>
          </a:p>
          <a:p>
            <a:pPr marL="285750" indent="-285750" algn="just">
              <a:buFont typeface="Arial" panose="020B0604020202020204" pitchFamily="34" charset="0"/>
              <a:buChar char="•"/>
            </a:pPr>
            <a:r>
              <a:rPr lang="en-GB" sz="3200" dirty="0">
                <a:cs typeface="Arial" pitchFamily="34" charset="0"/>
              </a:rPr>
              <a:t>Attacks post-war, New Deal (i.e. FDR 1930s state-led response to the Great Depression) consensus in American politics</a:t>
            </a:r>
          </a:p>
          <a:p>
            <a:pPr marL="285750" indent="-285750" algn="just">
              <a:buFont typeface="Arial" panose="020B0604020202020204" pitchFamily="34" charset="0"/>
              <a:buChar char="•"/>
            </a:pPr>
            <a:endParaRPr lang="en-GB" sz="3200" dirty="0">
              <a:cs typeface="Arial" pitchFamily="34" charset="0"/>
            </a:endParaRPr>
          </a:p>
          <a:p>
            <a:pPr marL="285750" indent="-285750" algn="just">
              <a:buFont typeface="Arial" panose="020B0604020202020204" pitchFamily="34" charset="0"/>
              <a:buChar char="•"/>
            </a:pPr>
            <a:r>
              <a:rPr lang="en-GB" sz="3200" dirty="0">
                <a:cs typeface="Arial" pitchFamily="34" charset="0"/>
              </a:rPr>
              <a:t>Federal state intervention – rather than the complexities of globalisation, deindustrialisation and energy supply – seen as source of United States’ economic (and social) ‘malaise’: “</a:t>
            </a:r>
            <a:r>
              <a:rPr lang="en-GB" sz="3200" b="1" dirty="0">
                <a:effectLst>
                  <a:outerShdw blurRad="38100" dist="38100" dir="2700000" algn="tl">
                    <a:srgbClr val="000000">
                      <a:alpha val="43137"/>
                    </a:srgbClr>
                  </a:outerShdw>
                </a:effectLst>
              </a:rPr>
              <a:t>in this present crisis, government is not the solution to our problem; government is the problem</a:t>
            </a:r>
            <a:r>
              <a:rPr lang="en-GB" sz="3200" dirty="0"/>
              <a:t>”</a:t>
            </a:r>
            <a:endParaRPr lang="en-GB" dirty="0"/>
          </a:p>
          <a:p>
            <a:pPr algn="just"/>
            <a:endParaRPr lang="en-GB" dirty="0"/>
          </a:p>
        </p:txBody>
      </p:sp>
      <p:sp>
        <p:nvSpPr>
          <p:cNvPr id="12" name="TextBox 11"/>
          <p:cNvSpPr txBox="1"/>
          <p:nvPr/>
        </p:nvSpPr>
        <p:spPr>
          <a:xfrm>
            <a:off x="0" y="0"/>
            <a:ext cx="12192000" cy="2450580"/>
          </a:xfrm>
          <a:prstGeom prst="rect">
            <a:avLst/>
          </a:prstGeom>
          <a:noFill/>
        </p:spPr>
        <p:txBody>
          <a:bodyPr wrap="square" lIns="540000" tIns="360000" rIns="540000" bIns="360000" rtlCol="0">
            <a:spAutoFit/>
          </a:bodyPr>
          <a:lstStyle/>
          <a:p>
            <a:pPr algn="ctr"/>
            <a:r>
              <a:rPr lang="en-GB" sz="3600" b="1" dirty="0">
                <a:solidFill>
                  <a:srgbClr val="7030A0"/>
                </a:solidFill>
                <a:latin typeface="Arial Black" panose="020B0A04020102020204" pitchFamily="34" charset="0"/>
              </a:rPr>
              <a:t>REAGANOMICS</a:t>
            </a:r>
          </a:p>
          <a:p>
            <a:pPr algn="ctr"/>
            <a:endParaRPr lang="en-GB" sz="2800" b="1" dirty="0">
              <a:solidFill>
                <a:srgbClr val="7030A0"/>
              </a:solidFill>
              <a:latin typeface="Arial Black" panose="020B0A04020102020204" pitchFamily="34" charset="0"/>
            </a:endParaRPr>
          </a:p>
          <a:p>
            <a:pPr algn="just"/>
            <a:endParaRPr lang="en-GB" sz="20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039198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146800" cy="7929003"/>
          </a:xfrm>
          <a:prstGeom prst="rect">
            <a:avLst/>
          </a:prstGeom>
          <a:noFill/>
        </p:spPr>
        <p:txBody>
          <a:bodyPr wrap="square" lIns="540000" tIns="360000" rIns="540000" bIns="360000" rtlCol="0">
            <a:spAutoFit/>
          </a:bodyPr>
          <a:lstStyle/>
          <a:p>
            <a:pPr algn="ctr"/>
            <a:r>
              <a:rPr lang="en-GB" sz="4000" b="1" dirty="0">
                <a:solidFill>
                  <a:srgbClr val="0070C0"/>
                </a:solidFill>
                <a:latin typeface="Arial Black" panose="020B0A04020102020204" pitchFamily="34" charset="0"/>
              </a:rPr>
              <a:t>What </a:t>
            </a:r>
            <a:r>
              <a:rPr lang="en-GB" sz="4000" b="1" i="1" u="sng" dirty="0">
                <a:solidFill>
                  <a:srgbClr val="0070C0"/>
                </a:solidFill>
                <a:latin typeface="Arial Black" panose="020B0A04020102020204" pitchFamily="34" charset="0"/>
              </a:rPr>
              <a:t>is</a:t>
            </a:r>
            <a:r>
              <a:rPr lang="en-GB" sz="4000" b="1" dirty="0">
                <a:solidFill>
                  <a:srgbClr val="0070C0"/>
                </a:solidFill>
                <a:latin typeface="Arial Black" panose="020B0A04020102020204" pitchFamily="34" charset="0"/>
              </a:rPr>
              <a:t> neoliberalism?</a:t>
            </a:r>
          </a:p>
          <a:p>
            <a:pPr algn="ctr"/>
            <a:endParaRPr lang="en-GB" sz="3600" b="1" dirty="0">
              <a:solidFill>
                <a:srgbClr val="0070C0"/>
              </a:solidFill>
              <a:latin typeface="Arial Black" panose="020B0A04020102020204" pitchFamily="34" charset="0"/>
            </a:endParaRPr>
          </a:p>
          <a:p>
            <a:pPr algn="ctr"/>
            <a:r>
              <a:rPr lang="en-GB" sz="3200" b="1" dirty="0">
                <a:solidFill>
                  <a:srgbClr val="0070C0"/>
                </a:solidFill>
                <a:latin typeface="Arial Black" panose="020B0A04020102020204" pitchFamily="34" charset="0"/>
              </a:rPr>
              <a:t>Who are neoliberals?</a:t>
            </a:r>
          </a:p>
          <a:p>
            <a:pPr algn="ctr"/>
            <a:endParaRPr lang="en-GB" sz="3200" b="1" dirty="0">
              <a:solidFill>
                <a:srgbClr val="0070C0"/>
              </a:solidFill>
              <a:latin typeface="Arial Black" panose="020B0A04020102020204" pitchFamily="34" charset="0"/>
            </a:endParaRPr>
          </a:p>
          <a:p>
            <a:pPr algn="ctr"/>
            <a:r>
              <a:rPr lang="en-GB" sz="3200" b="1" dirty="0">
                <a:solidFill>
                  <a:srgbClr val="0070C0"/>
                </a:solidFill>
                <a:latin typeface="Arial Black" panose="020B0A04020102020204" pitchFamily="34" charset="0"/>
              </a:rPr>
              <a:t>What do neoliberals believe?</a:t>
            </a:r>
          </a:p>
          <a:p>
            <a:pPr algn="ctr"/>
            <a:endParaRPr lang="en-GB" sz="3200" b="1" dirty="0">
              <a:solidFill>
                <a:srgbClr val="0070C0"/>
              </a:solidFill>
              <a:latin typeface="Arial Black" panose="020B0A04020102020204" pitchFamily="34" charset="0"/>
            </a:endParaRPr>
          </a:p>
          <a:p>
            <a:pPr algn="ctr"/>
            <a:endParaRPr lang="en-GB" sz="3200" b="1" dirty="0">
              <a:solidFill>
                <a:srgbClr val="0070C0"/>
              </a:solidFill>
              <a:latin typeface="Arial Black" panose="020B0A04020102020204" pitchFamily="34" charset="0"/>
            </a:endParaRPr>
          </a:p>
          <a:p>
            <a:endParaRPr lang="en-GB" sz="1400" b="1" dirty="0">
              <a:solidFill>
                <a:srgbClr val="0070C0"/>
              </a:solidFill>
              <a:latin typeface="Arial Black" panose="020B0A04020102020204" pitchFamily="34" charset="0"/>
            </a:endParaRPr>
          </a:p>
          <a:p>
            <a:r>
              <a:rPr lang="en-GB" sz="1400" b="1" dirty="0">
                <a:solidFill>
                  <a:srgbClr val="0070C0"/>
                </a:solidFill>
                <a:latin typeface="Arial Black" panose="020B0A04020102020204" pitchFamily="34" charset="0"/>
                <a:hlinkClick r:id="rId3"/>
              </a:rPr>
              <a:t>https://www.theweek.co.uk/94184/what-is-neoliberalism</a:t>
            </a:r>
            <a:endParaRPr lang="en-GB" sz="1400" b="1" dirty="0">
              <a:solidFill>
                <a:srgbClr val="0070C0"/>
              </a:solidFill>
              <a:latin typeface="Arial Black" panose="020B0A04020102020204" pitchFamily="34" charset="0"/>
            </a:endParaRPr>
          </a:p>
          <a:p>
            <a:pPr algn="ctr"/>
            <a:endParaRPr lang="en-GB" b="1" dirty="0">
              <a:solidFill>
                <a:srgbClr val="0070C0"/>
              </a:solidFill>
              <a:latin typeface="Arial Black" panose="020B0A04020102020204" pitchFamily="34" charset="0"/>
            </a:endParaRPr>
          </a:p>
          <a:p>
            <a:pPr algn="ctr"/>
            <a:endParaRPr lang="en-GB" sz="3200" b="1" dirty="0">
              <a:solidFill>
                <a:srgbClr val="0070C0"/>
              </a:solidFill>
              <a:latin typeface="Arial Black" panose="020B0A04020102020204" pitchFamily="34" charset="0"/>
            </a:endParaRPr>
          </a:p>
          <a:p>
            <a:pPr algn="just"/>
            <a:endParaRPr lang="fr-FR" sz="2800" b="1" i="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
        <p:nvSpPr>
          <p:cNvPr id="3" name="TextBox 2"/>
          <p:cNvSpPr txBox="1"/>
          <p:nvPr/>
        </p:nvSpPr>
        <p:spPr>
          <a:xfrm>
            <a:off x="5537200" y="50800"/>
            <a:ext cx="6654800" cy="6574786"/>
          </a:xfrm>
          <a:prstGeom prst="rect">
            <a:avLst/>
          </a:prstGeom>
          <a:noFill/>
        </p:spPr>
        <p:txBody>
          <a:bodyPr wrap="square" lIns="540000" tIns="360000" rIns="540000" bIns="360000" rtlCol="0">
            <a:spAutoFit/>
          </a:bodyPr>
          <a:lstStyle/>
          <a:p>
            <a:pPr algn="ctr"/>
            <a:r>
              <a:rPr lang="en-GB" sz="4000" b="1" dirty="0">
                <a:solidFill>
                  <a:srgbClr val="FF0000"/>
                </a:solidFill>
                <a:latin typeface="Arial Black" panose="020B0A04020102020204" pitchFamily="34" charset="0"/>
              </a:rPr>
              <a:t>What is neoliberalism </a:t>
            </a:r>
            <a:r>
              <a:rPr lang="en-GB" sz="4000" b="1" u="sng" dirty="0">
                <a:solidFill>
                  <a:srgbClr val="FF0000"/>
                </a:solidFill>
                <a:effectLst>
                  <a:outerShdw blurRad="38100" dist="38100" dir="2700000" algn="tl">
                    <a:srgbClr val="000000">
                      <a:alpha val="43137"/>
                    </a:srgbClr>
                  </a:outerShdw>
                </a:effectLst>
                <a:latin typeface="Arial Black" panose="020B0A04020102020204" pitchFamily="34" charset="0"/>
              </a:rPr>
              <a:t>not</a:t>
            </a:r>
            <a:r>
              <a:rPr lang="en-GB" sz="3600" b="1" dirty="0">
                <a:solidFill>
                  <a:srgbClr val="FF0000"/>
                </a:solidFill>
                <a:latin typeface="Arial Black" panose="020B0A04020102020204" pitchFamily="34" charset="0"/>
              </a:rPr>
              <a:t>?</a:t>
            </a:r>
          </a:p>
          <a:p>
            <a:pPr algn="ctr"/>
            <a:endParaRPr lang="en-GB" sz="3600" b="1" dirty="0">
              <a:solidFill>
                <a:srgbClr val="FF0000"/>
              </a:solidFill>
              <a:latin typeface="Arial Black" panose="020B0A04020102020204" pitchFamily="34" charset="0"/>
            </a:endParaRPr>
          </a:p>
          <a:p>
            <a:pPr algn="ctr"/>
            <a:r>
              <a:rPr lang="en-GB" sz="2400" b="1" dirty="0">
                <a:solidFill>
                  <a:srgbClr val="FF0000"/>
                </a:solidFill>
                <a:latin typeface="Arial Black" panose="020B0A04020102020204" pitchFamily="34" charset="0"/>
              </a:rPr>
              <a:t>How does </a:t>
            </a:r>
            <a:r>
              <a:rPr lang="en-GB" sz="2400" b="1" i="1" u="sng" dirty="0">
                <a:solidFill>
                  <a:srgbClr val="FF0000"/>
                </a:solidFill>
                <a:latin typeface="Arial Black" panose="020B0A04020102020204" pitchFamily="34" charset="0"/>
              </a:rPr>
              <a:t>neo</a:t>
            </a:r>
            <a:r>
              <a:rPr lang="en-GB" sz="2400" b="1" u="sng" dirty="0">
                <a:solidFill>
                  <a:srgbClr val="FF0000"/>
                </a:solidFill>
                <a:latin typeface="Arial Black" panose="020B0A04020102020204" pitchFamily="34" charset="0"/>
              </a:rPr>
              <a:t>l</a:t>
            </a:r>
            <a:r>
              <a:rPr lang="en-GB" sz="2400" b="1" dirty="0">
                <a:solidFill>
                  <a:srgbClr val="FF0000"/>
                </a:solidFill>
                <a:latin typeface="Arial Black" panose="020B0A04020102020204" pitchFamily="34" charset="0"/>
              </a:rPr>
              <a:t>iberalism differ from other iterations of liberalism?</a:t>
            </a:r>
          </a:p>
          <a:p>
            <a:pPr algn="ctr"/>
            <a:endParaRPr lang="en-GB" sz="2400" b="1" dirty="0">
              <a:solidFill>
                <a:srgbClr val="FF0000"/>
              </a:solidFill>
              <a:latin typeface="Arial Black" panose="020B0A04020102020204" pitchFamily="34" charset="0"/>
            </a:endParaRPr>
          </a:p>
          <a:p>
            <a:pPr algn="ctr"/>
            <a:r>
              <a:rPr lang="en-GB" sz="2400" b="1" dirty="0">
                <a:solidFill>
                  <a:srgbClr val="FF0000"/>
                </a:solidFill>
                <a:latin typeface="Arial Black" panose="020B0A04020102020204" pitchFamily="34" charset="0"/>
              </a:rPr>
              <a:t>What and who do neoliberals oppose, and why?</a:t>
            </a:r>
          </a:p>
          <a:p>
            <a:pPr algn="ctr"/>
            <a:endParaRPr lang="en-GB" sz="2400" b="1" dirty="0">
              <a:solidFill>
                <a:srgbClr val="FF0000"/>
              </a:solidFill>
              <a:latin typeface="Arial Black" panose="020B0A04020102020204" pitchFamily="34" charset="0"/>
            </a:endParaRPr>
          </a:p>
          <a:p>
            <a:pPr algn="ctr"/>
            <a:r>
              <a:rPr lang="en-GB" sz="2400" b="1" dirty="0">
                <a:solidFill>
                  <a:srgbClr val="FF0000"/>
                </a:solidFill>
                <a:latin typeface="Arial Black" panose="020B0A04020102020204" pitchFamily="34" charset="0"/>
              </a:rPr>
              <a:t>Who are neoliberalism’s opponents, and what are some of their alternative beliefs?</a:t>
            </a:r>
          </a:p>
          <a:p>
            <a:pPr algn="ctr"/>
            <a:endParaRPr lang="en-GB" sz="24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51996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dirty="0"/>
              <a:t>“… [There are] </a:t>
            </a:r>
            <a:r>
              <a:rPr lang="en-GB" b="1" dirty="0"/>
              <a:t>specific features of this neo-liberalism which absolutely oppose them to everything one generally thinks one is criticizing when one criticizes the liberal policy of neo-liberalism</a:t>
            </a:r>
            <a:r>
              <a:rPr lang="en-GB" dirty="0"/>
              <a:t>.</a:t>
            </a:r>
            <a:endParaRPr lang="en-US" dirty="0"/>
          </a:p>
          <a:p>
            <a:pPr marL="45720" indent="0" algn="just">
              <a:buNone/>
            </a:pPr>
            <a:r>
              <a:rPr lang="en-GB" dirty="0"/>
              <a:t>	“ … </a:t>
            </a:r>
            <a:r>
              <a:rPr lang="en-GB" b="1" dirty="0"/>
              <a:t>In all the texts of the neo-liberals you find the theme that government is active, vigilant, and intervening in a liberal regime</a:t>
            </a:r>
            <a:r>
              <a:rPr lang="en-GB" dirty="0"/>
              <a:t>, and formulae that neither the classical liberalism of the nineteenth century nor the contemporary.</a:t>
            </a:r>
            <a:r>
              <a:rPr lang="en-US" sz="3200" dirty="0"/>
              <a:t>”</a:t>
            </a:r>
          </a:p>
          <a:p>
            <a:pPr algn="r">
              <a:buFontTx/>
              <a:buChar char="-"/>
            </a:pPr>
            <a:r>
              <a:rPr lang="en-GB" sz="1400" dirty="0"/>
              <a:t>Michel Foucault, </a:t>
            </a:r>
            <a:r>
              <a:rPr lang="en-GB" sz="1400" i="1" dirty="0"/>
              <a:t>The Birth of </a:t>
            </a:r>
            <a:r>
              <a:rPr lang="en-GB" sz="1400" i="1" dirty="0" err="1"/>
              <a:t>Biopolitics</a:t>
            </a:r>
            <a:r>
              <a:rPr lang="en-GB" sz="1400" i="1" dirty="0"/>
              <a:t>: Lectures at the </a:t>
            </a:r>
            <a:r>
              <a:rPr lang="en-GB" sz="1400" i="1" dirty="0" err="1"/>
              <a:t>Collège</a:t>
            </a:r>
            <a:r>
              <a:rPr lang="en-GB" sz="1400" i="1" dirty="0"/>
              <a:t> de France, 1978–1979</a:t>
            </a:r>
            <a:r>
              <a:rPr lang="en-GB" sz="1400" dirty="0"/>
              <a:t> (Palgrave MacMillan: Basingstoke, Hampshire, 2008), pp. 133–134</a:t>
            </a:r>
            <a:r>
              <a:rPr lang="en-GB" sz="1200" dirty="0"/>
              <a:t>. </a:t>
            </a:r>
            <a:endParaRPr lang="en-GB" dirty="0"/>
          </a:p>
        </p:txBody>
      </p:sp>
      <p:sp>
        <p:nvSpPr>
          <p:cNvPr id="3" name="Title 2"/>
          <p:cNvSpPr>
            <a:spLocks noGrp="1"/>
          </p:cNvSpPr>
          <p:nvPr>
            <p:ph type="title"/>
          </p:nvPr>
        </p:nvSpPr>
        <p:spPr/>
        <p:txBody>
          <a:bodyPr/>
          <a:lstStyle/>
          <a:p>
            <a:pPr algn="ctr"/>
            <a:r>
              <a:rPr lang="en-GB" dirty="0">
                <a:latin typeface="Arial Black" panose="020B0A04020102020204" pitchFamily="34" charset="0"/>
              </a:rPr>
              <a:t>NEOLIBERAL ‘GOVERMENTALITY’</a:t>
            </a:r>
            <a:endParaRPr lang="en-US" dirty="0">
              <a:latin typeface="Arial Black" panose="020B0A04020102020204" pitchFamily="34" charset="0"/>
            </a:endParaRPr>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3263162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1373" y="365124"/>
            <a:ext cx="8408191" cy="6084661"/>
          </a:xfrm>
        </p:spPr>
        <p:txBody>
          <a:bodyPr>
            <a:normAutofit/>
          </a:bodyPr>
          <a:lstStyle/>
          <a:p>
            <a:pPr marL="45720" indent="0" algn="just">
              <a:buNone/>
            </a:pPr>
            <a:r>
              <a:rPr lang="en-GB" sz="3200" dirty="0"/>
              <a:t>“</a:t>
            </a:r>
            <a:r>
              <a:rPr lang="en-GB" sz="3200" b="1" dirty="0"/>
              <a:t>We should not be under any illusion that today’s neo-liberalism is, as is too often said, the resurgence or recurrence of old forms of liberal economics which were formulated in the eighteenth and nineteenth centuries </a:t>
            </a:r>
            <a:r>
              <a:rPr lang="en-GB" sz="3200" dirty="0"/>
              <a:t>and are now being reactivated by capitalism for a variety of reasons to do with its impotence and crises … 	“In actual fact, something much more important is at stake in modern neo-liberalism. </a:t>
            </a:r>
            <a:r>
              <a:rPr lang="en-GB" sz="3200" b="1" dirty="0">
                <a:solidFill>
                  <a:srgbClr val="FF0000"/>
                </a:solidFill>
              </a:rPr>
              <a:t>What is at issue is whether a market economy can in fact serve as the principle, form, and model for a state</a:t>
            </a:r>
            <a:r>
              <a:rPr lang="en-GB" sz="3200" dirty="0">
                <a:solidFill>
                  <a:srgbClr val="FF0000"/>
                </a:solidFill>
              </a:rPr>
              <a:t>.”</a:t>
            </a:r>
            <a:endParaRPr lang="en-US" sz="3200" dirty="0">
              <a:solidFill>
                <a:srgbClr val="FF0000"/>
              </a:solidFill>
            </a:endParaRPr>
          </a:p>
          <a:p>
            <a:pPr algn="r">
              <a:buFontTx/>
              <a:buChar char="-"/>
            </a:pPr>
            <a:r>
              <a:rPr lang="en-GB" sz="2400" dirty="0"/>
              <a:t>Foucault, </a:t>
            </a:r>
            <a:r>
              <a:rPr lang="en-GB" sz="2400" i="1" dirty="0"/>
              <a:t>Birth of </a:t>
            </a:r>
            <a:r>
              <a:rPr lang="en-GB" sz="2400" i="1" dirty="0" err="1"/>
              <a:t>Biopolitics</a:t>
            </a:r>
            <a:r>
              <a:rPr lang="en-GB" sz="2400" dirty="0"/>
              <a:t>, pp. 117–118.</a:t>
            </a:r>
          </a:p>
          <a:p>
            <a:pPr marL="45720" indent="0" algn="just">
              <a:buNone/>
            </a:pPr>
            <a:endParaRPr lang="en-GB" dirty="0"/>
          </a:p>
          <a:p>
            <a:pPr algn="just">
              <a:buFontTx/>
              <a:buChar char="-"/>
            </a:pPr>
            <a:endParaRPr lang="en-GB" dirty="0"/>
          </a:p>
          <a:p>
            <a:pPr algn="just">
              <a:buFontTx/>
              <a:buChar char="-"/>
            </a:pPr>
            <a:endParaRPr lang="en-GB" dirty="0"/>
          </a:p>
          <a:p>
            <a:pPr marL="45720" indent="0" algn="just">
              <a:buNone/>
            </a:pPr>
            <a:endParaRPr lang="en-GB" dirty="0"/>
          </a:p>
        </p:txBody>
      </p:sp>
      <p:pic>
        <p:nvPicPr>
          <p:cNvPr id="5" name="Picture 4"/>
          <p:cNvPicPr>
            <a:picLocks noChangeAspect="1"/>
          </p:cNvPicPr>
          <p:nvPr/>
        </p:nvPicPr>
        <p:blipFill>
          <a:blip r:embed="rId3"/>
          <a:stretch>
            <a:fillRect/>
          </a:stretch>
        </p:blipFill>
        <p:spPr>
          <a:xfrm>
            <a:off x="8830937" y="365124"/>
            <a:ext cx="3361063" cy="5039075"/>
          </a:xfrm>
          <a:prstGeom prst="rect">
            <a:avLst/>
          </a:prstGeom>
        </p:spPr>
      </p:pic>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39945846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0243" y="163286"/>
            <a:ext cx="8115300" cy="6515100"/>
          </a:xfrm>
        </p:spPr>
        <p:txBody>
          <a:bodyPr>
            <a:normAutofit lnSpcReduction="10000"/>
          </a:bodyPr>
          <a:lstStyle/>
          <a:p>
            <a:pPr marL="45720" indent="0" algn="just">
              <a:buNone/>
            </a:pPr>
            <a:r>
              <a:rPr lang="en-GB" sz="3600" dirty="0"/>
              <a:t>“The point to underline is that </a:t>
            </a:r>
            <a:r>
              <a:rPr lang="en-GB" sz="3600" b="1" dirty="0">
                <a:solidFill>
                  <a:srgbClr val="FF0000"/>
                </a:solidFill>
              </a:rPr>
              <a:t>neo-liberal governmental intervention is no less dense, frequent, active, and continuous than in any other system</a:t>
            </a:r>
            <a:r>
              <a:rPr lang="en-GB" sz="3600" dirty="0"/>
              <a:t>. But what is important is to see what the point of application of these governmental interventions is now. </a:t>
            </a:r>
            <a:r>
              <a:rPr lang="en-GB" sz="3600" b="1" dirty="0"/>
              <a:t>Since this is a liberal regime, it is understood that government must not intervene on effects of the market. </a:t>
            </a:r>
            <a:r>
              <a:rPr lang="en-GB" sz="3600" b="1" dirty="0">
                <a:solidFill>
                  <a:srgbClr val="7030A0"/>
                </a:solidFill>
              </a:rPr>
              <a:t>Nor must neo-liberalism, or neo-liberal government, correct the destructive effects of the market on society </a:t>
            </a:r>
            <a:r>
              <a:rPr lang="en-GB" sz="3600" dirty="0"/>
              <a:t>…”</a:t>
            </a:r>
          </a:p>
          <a:p>
            <a:pPr marL="45720" indent="0" algn="r">
              <a:buNone/>
            </a:pPr>
            <a:r>
              <a:rPr lang="en-GB" sz="2400" dirty="0"/>
              <a:t>Foucault, </a:t>
            </a:r>
            <a:r>
              <a:rPr lang="en-GB" sz="2400" i="1" dirty="0"/>
              <a:t>Birth of </a:t>
            </a:r>
            <a:r>
              <a:rPr lang="en-GB" sz="2400" i="1" dirty="0" err="1"/>
              <a:t>Biopolitics</a:t>
            </a:r>
            <a:r>
              <a:rPr lang="en-GB" sz="2400" dirty="0"/>
              <a:t>, p. 145</a:t>
            </a:r>
          </a:p>
          <a:p>
            <a:pPr>
              <a:buFontTx/>
              <a:buChar char="-"/>
            </a:pPr>
            <a:endParaRPr lang="en-US" dirty="0"/>
          </a:p>
          <a:p>
            <a:pPr marL="45720" indent="0">
              <a:buNone/>
            </a:pPr>
            <a:endParaRPr lang="en-GB" dirty="0"/>
          </a:p>
        </p:txBody>
      </p:sp>
      <p:sp>
        <p:nvSpPr>
          <p:cNvPr id="3" name="Title 2"/>
          <p:cNvSpPr>
            <a:spLocks noGrp="1"/>
          </p:cNvSpPr>
          <p:nvPr>
            <p:ph type="title"/>
          </p:nvPr>
        </p:nvSpPr>
        <p:spPr/>
        <p:txBody>
          <a:bodyPr/>
          <a:lstStyle/>
          <a:p>
            <a:endParaRPr lang="en-GB"/>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10333313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0243" y="163286"/>
            <a:ext cx="8115300" cy="6515100"/>
          </a:xfrm>
        </p:spPr>
        <p:txBody>
          <a:bodyPr>
            <a:normAutofit lnSpcReduction="10000"/>
          </a:bodyPr>
          <a:lstStyle/>
          <a:p>
            <a:pPr marL="45720" indent="0" algn="just">
              <a:buNone/>
            </a:pPr>
            <a:r>
              <a:rPr lang="en-GB" sz="3600" dirty="0"/>
              <a:t>“… </a:t>
            </a:r>
            <a:r>
              <a:rPr lang="en-GB" sz="3600" b="1" dirty="0"/>
              <a:t>Government must not form a counterpoint or a screen, as it were, between society and economic processes. It has to intervene on society as such, in its fabric and depth</a:t>
            </a:r>
            <a:r>
              <a:rPr lang="en-GB" sz="3600" dirty="0"/>
              <a:t>. </a:t>
            </a:r>
            <a:r>
              <a:rPr lang="en-GB" sz="3600" b="1" dirty="0"/>
              <a:t>Basically, it has to intervene on society so that </a:t>
            </a:r>
            <a:r>
              <a:rPr lang="en-GB" sz="3600" b="1" dirty="0">
                <a:solidFill>
                  <a:srgbClr val="7030A0"/>
                </a:solidFill>
              </a:rPr>
              <a:t>competitive mechanisms can play a regulatory role at every moment and every point in society</a:t>
            </a:r>
            <a:r>
              <a:rPr lang="en-GB" sz="3600" b="1" dirty="0"/>
              <a:t> </a:t>
            </a:r>
            <a:r>
              <a:rPr lang="en-GB" sz="3600" dirty="0"/>
              <a:t>and by intervening in this way its objective will become possible, that is to say, </a:t>
            </a:r>
            <a:r>
              <a:rPr lang="en-GB" sz="3600" b="1" dirty="0">
                <a:solidFill>
                  <a:srgbClr val="FF0000"/>
                </a:solidFill>
              </a:rPr>
              <a:t>a general regulation of society by the market</a:t>
            </a:r>
            <a:r>
              <a:rPr lang="en-GB" sz="3600" dirty="0"/>
              <a:t>.”</a:t>
            </a:r>
            <a:endParaRPr lang="en-US" sz="3600" dirty="0"/>
          </a:p>
          <a:p>
            <a:pPr algn="r">
              <a:buFontTx/>
              <a:buChar char="-"/>
            </a:pPr>
            <a:r>
              <a:rPr lang="en-GB" dirty="0"/>
              <a:t>Foucault, </a:t>
            </a:r>
            <a:r>
              <a:rPr lang="en-GB" i="1" dirty="0"/>
              <a:t>Birth of </a:t>
            </a:r>
            <a:r>
              <a:rPr lang="en-GB" i="1" dirty="0" err="1"/>
              <a:t>Biopolitics</a:t>
            </a:r>
            <a:r>
              <a:rPr lang="en-GB" dirty="0"/>
              <a:t>, p. 145</a:t>
            </a:r>
          </a:p>
          <a:p>
            <a:pPr>
              <a:buFontTx/>
              <a:buChar char="-"/>
            </a:pPr>
            <a:endParaRPr lang="en-US" dirty="0"/>
          </a:p>
          <a:p>
            <a:pPr marL="45720" indent="0">
              <a:buNone/>
            </a:pPr>
            <a:endParaRPr lang="en-GB" dirty="0"/>
          </a:p>
        </p:txBody>
      </p:sp>
      <p:sp>
        <p:nvSpPr>
          <p:cNvPr id="3" name="Title 2"/>
          <p:cNvSpPr>
            <a:spLocks noGrp="1"/>
          </p:cNvSpPr>
          <p:nvPr>
            <p:ph type="title"/>
          </p:nvPr>
        </p:nvSpPr>
        <p:spPr/>
        <p:txBody>
          <a:bodyPr/>
          <a:lstStyle/>
          <a:p>
            <a:endParaRPr lang="en-GB" dirty="0"/>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33117971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028700"/>
            <a:ext cx="10845801" cy="5829299"/>
          </a:xfrm>
        </p:spPr>
        <p:txBody>
          <a:bodyPr>
            <a:normAutofit lnSpcReduction="10000"/>
          </a:bodyPr>
          <a:lstStyle/>
          <a:p>
            <a:pPr marL="731520" indent="-685800" algn="just"/>
            <a:r>
              <a:rPr lang="en-GB" dirty="0"/>
              <a:t>Neoliberalism </a:t>
            </a:r>
            <a:r>
              <a:rPr lang="en-GB" u="sng" dirty="0"/>
              <a:t>does</a:t>
            </a:r>
            <a:r>
              <a:rPr lang="en-GB" dirty="0"/>
              <a:t> envisage an active role for governments in the market – but only as guarantor of the market’s sovereignty</a:t>
            </a:r>
          </a:p>
          <a:p>
            <a:pPr marL="731520" indent="-685800" algn="just"/>
            <a:endParaRPr lang="en-GB" dirty="0"/>
          </a:p>
          <a:p>
            <a:pPr marL="731520" indent="-685800" algn="just"/>
            <a:r>
              <a:rPr lang="en-GB" dirty="0"/>
              <a:t>In neoliberalism, governments </a:t>
            </a:r>
            <a:r>
              <a:rPr lang="en-GB" u="sng" dirty="0"/>
              <a:t>should not</a:t>
            </a:r>
            <a:r>
              <a:rPr lang="en-GB" dirty="0"/>
              <a:t> intervene to </a:t>
            </a:r>
            <a:r>
              <a:rPr lang="en-GB" i="1" dirty="0">
                <a:solidFill>
                  <a:srgbClr val="7030A0"/>
                </a:solidFill>
              </a:rPr>
              <a:t>correct</a:t>
            </a:r>
            <a:r>
              <a:rPr lang="en-GB" i="1" dirty="0"/>
              <a:t> </a:t>
            </a:r>
            <a:r>
              <a:rPr lang="en-GB" dirty="0"/>
              <a:t>the market; instead, governments should intervene </a:t>
            </a:r>
            <a:r>
              <a:rPr lang="en-GB" b="1" dirty="0"/>
              <a:t>only to </a:t>
            </a:r>
            <a:r>
              <a:rPr lang="en-GB" dirty="0"/>
              <a:t>ensure the market’s smooth running   </a:t>
            </a:r>
          </a:p>
          <a:p>
            <a:pPr marL="731520" indent="-685800" algn="just"/>
            <a:endParaRPr lang="en-GB" dirty="0"/>
          </a:p>
          <a:p>
            <a:pPr marL="731520" indent="-685800" algn="just"/>
            <a:r>
              <a:rPr lang="en-GB" dirty="0"/>
              <a:t>Ultimate goal of neoliberalism is to </a:t>
            </a:r>
            <a:r>
              <a:rPr lang="en-GB" b="1" i="1" dirty="0"/>
              <a:t>dissolve difference </a:t>
            </a:r>
            <a:r>
              <a:rPr lang="en-GB" dirty="0"/>
              <a:t>between the market and the state; to create a </a:t>
            </a:r>
            <a:r>
              <a:rPr lang="en-GB" sz="4800" b="1" dirty="0">
                <a:solidFill>
                  <a:srgbClr val="7030A0"/>
                </a:solidFill>
              </a:rPr>
              <a:t>market society </a:t>
            </a:r>
            <a:r>
              <a:rPr lang="en-GB" dirty="0"/>
              <a:t>in which free market forces play an active, regulatory role in every aspect of social, cultural and political life </a:t>
            </a:r>
          </a:p>
          <a:p>
            <a:pPr marL="45720" indent="0" algn="r">
              <a:buNone/>
            </a:pPr>
            <a:r>
              <a:rPr lang="en-GB" sz="5400" dirty="0"/>
              <a:t>AKA Market Liberalism</a:t>
            </a:r>
          </a:p>
          <a:p>
            <a:pPr marL="731520" indent="-685800" algn="just"/>
            <a:endParaRPr lang="en-GB" sz="5400" dirty="0"/>
          </a:p>
        </p:txBody>
      </p:sp>
      <p:sp>
        <p:nvSpPr>
          <p:cNvPr id="3" name="Title 2"/>
          <p:cNvSpPr>
            <a:spLocks noGrp="1"/>
          </p:cNvSpPr>
          <p:nvPr>
            <p:ph type="title"/>
          </p:nvPr>
        </p:nvSpPr>
        <p:spPr>
          <a:xfrm>
            <a:off x="-101600" y="0"/>
            <a:ext cx="12382500" cy="1325563"/>
          </a:xfrm>
        </p:spPr>
        <p:txBody>
          <a:bodyPr>
            <a:normAutofit/>
          </a:bodyPr>
          <a:lstStyle/>
          <a:p>
            <a:pPr algn="ctr"/>
            <a:r>
              <a:rPr lang="en-GB" sz="3600" dirty="0">
                <a:latin typeface="Arial Black" panose="020B0A04020102020204" pitchFamily="34" charset="0"/>
              </a:rPr>
              <a:t>Foucault’s NEOLIBERAL ‘GOVERMENTALITY’</a:t>
            </a:r>
            <a:endParaRPr lang="en-US" sz="3600" dirty="0">
              <a:latin typeface="Arial Black" panose="020B0A04020102020204" pitchFamily="34" charset="0"/>
            </a:endParaRPr>
          </a:p>
        </p:txBody>
      </p:sp>
    </p:spTree>
    <p:extLst>
      <p:ext uri="{BB962C8B-B14F-4D97-AF65-F5344CB8AC3E}">
        <p14:creationId xmlns:p14="http://schemas.microsoft.com/office/powerpoint/2010/main" val="13726514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sz="3600" dirty="0">
                <a:latin typeface="Arial Black" panose="020B0A04020102020204" pitchFamily="34" charset="0"/>
              </a:rPr>
              <a:t>BIOPOLTICS</a:t>
            </a:r>
          </a:p>
          <a:p>
            <a:pPr algn="just"/>
            <a:r>
              <a:rPr lang="en-US" dirty="0"/>
              <a:t>Administration and regulation of human and non-human life at the levels of the population and the individual body.</a:t>
            </a:r>
          </a:p>
          <a:p>
            <a:pPr lvl="1" algn="just">
              <a:buFontTx/>
              <a:buChar char="-"/>
            </a:pPr>
            <a:r>
              <a:rPr lang="en-US" dirty="0"/>
              <a:t>Modern state sought to manage conditions of birth and death, health and disease, race and sexuality, and other dimensions of human well-being in order to foster life</a:t>
            </a:r>
          </a:p>
          <a:p>
            <a:pPr lvl="1" algn="just">
              <a:buFontTx/>
              <a:buChar char="-"/>
            </a:pPr>
            <a:r>
              <a:rPr lang="en-US" dirty="0"/>
              <a:t>Required the proliferation of new kinds of knowledge such as demography, epidemiology, criminology and statistics to constituted ‘the population’ as an object of state power</a:t>
            </a:r>
            <a:endParaRPr lang="en-GB" dirty="0"/>
          </a:p>
          <a:p>
            <a:pPr algn="just">
              <a:buFontTx/>
              <a:buChar char="-"/>
            </a:pPr>
            <a:endParaRPr lang="en-GB" dirty="0"/>
          </a:p>
          <a:p>
            <a:pPr marL="45720" indent="0" algn="just">
              <a:buNone/>
            </a:pPr>
            <a:endParaRPr lang="en-GB" dirty="0"/>
          </a:p>
        </p:txBody>
      </p:sp>
      <p:sp>
        <p:nvSpPr>
          <p:cNvPr id="3" name="Title 2"/>
          <p:cNvSpPr>
            <a:spLocks noGrp="1"/>
          </p:cNvSpPr>
          <p:nvPr>
            <p:ph type="title"/>
          </p:nvPr>
        </p:nvSpPr>
        <p:spPr>
          <a:xfrm>
            <a:off x="596900" y="365126"/>
            <a:ext cx="8234037" cy="1104446"/>
          </a:xfrm>
        </p:spPr>
        <p:txBody>
          <a:bodyPr>
            <a:normAutofit fontScale="90000"/>
          </a:bodyPr>
          <a:lstStyle/>
          <a:p>
            <a:r>
              <a:rPr lang="en-GB" dirty="0">
                <a:latin typeface="Arial Black" panose="020B0A04020102020204" pitchFamily="34" charset="0"/>
              </a:rPr>
              <a:t>NEOLIBERAL ‘GOVERMENTALITY’</a:t>
            </a:r>
            <a:endParaRPr lang="en-US" dirty="0">
              <a:latin typeface="Arial Black" panose="020B0A04020102020204" pitchFamily="34" charset="0"/>
            </a:endParaRPr>
          </a:p>
        </p:txBody>
      </p:sp>
      <p:pic>
        <p:nvPicPr>
          <p:cNvPr id="6" name="Picture 5"/>
          <p:cNvPicPr>
            <a:picLocks noChangeAspect="1"/>
          </p:cNvPicPr>
          <p:nvPr/>
        </p:nvPicPr>
        <p:blipFill>
          <a:blip r:embed="rId3"/>
          <a:stretch>
            <a:fillRect/>
          </a:stretch>
        </p:blipFill>
        <p:spPr>
          <a:xfrm>
            <a:off x="8830937" y="365124"/>
            <a:ext cx="3361063" cy="5039075"/>
          </a:xfrm>
          <a:prstGeom prst="rect">
            <a:avLst/>
          </a:prstGeom>
        </p:spPr>
      </p:pic>
    </p:spTree>
    <p:extLst>
      <p:ext uri="{BB962C8B-B14F-4D97-AF65-F5344CB8AC3E}">
        <p14:creationId xmlns:p14="http://schemas.microsoft.com/office/powerpoint/2010/main" val="1891722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3319</TotalTime>
  <Words>2663</Words>
  <Application>Microsoft Office PowerPoint</Application>
  <PresentationFormat>Widescreen</PresentationFormat>
  <Paragraphs>275</Paragraphs>
  <Slides>40</Slides>
  <Notes>39</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40</vt:i4>
      </vt:variant>
    </vt:vector>
  </HeadingPairs>
  <TitlesOfParts>
    <vt:vector size="46" baseType="lpstr">
      <vt:lpstr>Arial</vt:lpstr>
      <vt:lpstr>Arial Black</vt:lpstr>
      <vt:lpstr>Calibri</vt:lpstr>
      <vt:lpstr>Calibri Light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Keynesian Economics</vt:lpstr>
      <vt:lpstr>Keynesian Economics</vt:lpstr>
      <vt:lpstr>PowerPoint Presentation</vt:lpstr>
      <vt:lpstr>The Road to Serfdom (1944)</vt:lpstr>
      <vt:lpstr>The Road to Serfdom (1944)</vt:lpstr>
      <vt:lpstr>The Road to Serfdom (1944)</vt:lpstr>
      <vt:lpstr>The Road to Serfdom (1944)</vt:lpstr>
      <vt:lpstr>The Road to Serfdom (1944)</vt:lpstr>
      <vt:lpstr>PowerPoint Presentation</vt:lpstr>
      <vt:lpstr>PowerPoint Presentation</vt:lpstr>
      <vt:lpstr>PowerPoint Presentation</vt:lpstr>
      <vt:lpstr>PowerPoint Presentation</vt:lpstr>
      <vt:lpstr>PowerPoint Presentation</vt:lpstr>
      <vt:lpstr>PowerPoint Presentation</vt:lpstr>
      <vt:lpstr>vs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NEOLIBERAL ‘GOVERMENTALITY’</vt:lpstr>
      <vt:lpstr>PowerPoint Presentation</vt:lpstr>
      <vt:lpstr>PowerPoint Presentation</vt:lpstr>
      <vt:lpstr>PowerPoint Presentation</vt:lpstr>
      <vt:lpstr>Foucault’s NEOLIBERAL ‘GOVERMENTALITY’</vt:lpstr>
      <vt:lpstr>NEOLIBERAL ‘GOVERMENTALITY’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46</cp:revision>
  <cp:lastPrinted>2019-02-11T08:39:34Z</cp:lastPrinted>
  <dcterms:created xsi:type="dcterms:W3CDTF">2019-01-15T16:31:44Z</dcterms:created>
  <dcterms:modified xsi:type="dcterms:W3CDTF">2024-10-14T16:16:20Z</dcterms:modified>
</cp:coreProperties>
</file>