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 id="280" r:id="rId16"/>
    <p:sldId id="304" r:id="rId17"/>
    <p:sldId id="302" r:id="rId18"/>
    <p:sldId id="303" r:id="rId19"/>
    <p:sldId id="281" r:id="rId20"/>
    <p:sldId id="282" r:id="rId21"/>
    <p:sldId id="283" r:id="rId22"/>
    <p:sldId id="284" r:id="rId23"/>
    <p:sldId id="285" r:id="rId24"/>
    <p:sldId id="286" r:id="rId25"/>
    <p:sldId id="290" r:id="rId26"/>
    <p:sldId id="279" r:id="rId27"/>
    <p:sldId id="291" r:id="rId28"/>
    <p:sldId id="293" r:id="rId29"/>
    <p:sldId id="294" r:id="rId30"/>
    <p:sldId id="295" r:id="rId31"/>
    <p:sldId id="296" r:id="rId32"/>
    <p:sldId id="298" r:id="rId33"/>
    <p:sldId id="297" r:id="rId34"/>
    <p:sldId id="299" r:id="rId35"/>
    <p:sldId id="300" r:id="rId36"/>
    <p:sldId id="305" r:id="rId37"/>
    <p:sldId id="306" r:id="rId38"/>
    <p:sldId id="301" r:id="rId39"/>
    <p:sldId id="30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smogony" id="{E72977C1-486D-4421-994E-09F26F8A39F0}">
          <p14:sldIdLst>
            <p14:sldId id="256"/>
            <p14:sldId id="266"/>
            <p14:sldId id="267"/>
            <p14:sldId id="268"/>
            <p14:sldId id="269"/>
            <p14:sldId id="270"/>
            <p14:sldId id="271"/>
            <p14:sldId id="272"/>
            <p14:sldId id="273"/>
            <p14:sldId id="274"/>
            <p14:sldId id="275"/>
            <p14:sldId id="276"/>
            <p14:sldId id="277"/>
          </p14:sldIdLst>
        </p14:section>
        <p14:section name="Theogony" id="{0A68D8D5-6325-8D4F-9BAB-7B783651EEE5}">
          <p14:sldIdLst>
            <p14:sldId id="278"/>
            <p14:sldId id="280"/>
            <p14:sldId id="304"/>
            <p14:sldId id="302"/>
            <p14:sldId id="303"/>
            <p14:sldId id="281"/>
            <p14:sldId id="282"/>
            <p14:sldId id="283"/>
            <p14:sldId id="284"/>
            <p14:sldId id="285"/>
            <p14:sldId id="286"/>
            <p14:sldId id="290"/>
          </p14:sldIdLst>
        </p14:section>
        <p14:section name="Orphic Theogonies" id="{D6519B3E-3702-9947-90F6-D32CC11A8FDA}">
          <p14:sldIdLst>
            <p14:sldId id="279"/>
            <p14:sldId id="291"/>
            <p14:sldId id="293"/>
            <p14:sldId id="294"/>
            <p14:sldId id="295"/>
            <p14:sldId id="296"/>
            <p14:sldId id="298"/>
            <p14:sldId id="297"/>
            <p14:sldId id="299"/>
            <p14:sldId id="300"/>
            <p14:sldId id="305"/>
            <p14:sldId id="306"/>
            <p14:sldId id="301"/>
            <p14:sldId id="307"/>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154" autoAdjust="0"/>
    <p:restoredTop sz="94660"/>
  </p:normalViewPr>
  <p:slideViewPr>
    <p:cSldViewPr snapToGrid="0">
      <p:cViewPr varScale="1">
        <p:scale>
          <a:sx n="79" d="100"/>
          <a:sy n="79" d="100"/>
        </p:scale>
        <p:origin x="126" y="3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17/10/2017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17/10/2017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17/10/2017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17/10/2017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17/10/2017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3 – Gods </a:t>
            </a:r>
            <a:r>
              <a:rPr lang="en-GB" b="1" smtClean="0"/>
              <a:t>and monsters</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week</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Looked as heroes vs monsters</a:t>
            </a:r>
          </a:p>
          <a:p>
            <a:pPr lvl="1">
              <a:buFont typeface="Arial" panose="020B0604020202020204" pitchFamily="34" charset="0"/>
              <a:buChar char="•"/>
            </a:pPr>
            <a:r>
              <a:rPr lang="en-GB" sz="2400" dirty="0" smtClean="0"/>
              <a:t>conflict between the familiar and the other</a:t>
            </a:r>
          </a:p>
          <a:p>
            <a:pPr lvl="1">
              <a:buFont typeface="Arial" panose="020B0604020202020204" pitchFamily="34" charset="0"/>
              <a:buChar char="•"/>
            </a:pPr>
            <a:r>
              <a:rPr lang="en-GB" sz="2400" dirty="0" smtClean="0"/>
              <a:t>contrast and conflict between hybrid/monstrous bodies and anthropomorphic figures</a:t>
            </a:r>
          </a:p>
          <a:p>
            <a:pPr lvl="1">
              <a:buFont typeface="Arial" panose="020B0604020202020204" pitchFamily="34" charset="0"/>
              <a:buChar char="•"/>
            </a:pPr>
            <a:r>
              <a:rPr lang="en-GB" sz="2400" dirty="0" smtClean="0"/>
              <a:t>connection to ideas about social values/behaviours of the ‘other’</a:t>
            </a:r>
          </a:p>
          <a:p>
            <a:pPr lvl="1">
              <a:buFont typeface="Arial" panose="020B0604020202020204" pitchFamily="34" charset="0"/>
              <a:buChar char="•"/>
            </a:pPr>
            <a:r>
              <a:rPr lang="en-GB" sz="2400" dirty="0" smtClean="0"/>
              <a:t>questioning the behaviour/familiarity/otherness of the heroes</a:t>
            </a:r>
          </a:p>
          <a:p>
            <a:pPr lvl="1">
              <a:buFont typeface="Arial" panose="020B0604020202020204" pitchFamily="34" charset="0"/>
              <a:buChar char="•"/>
            </a:pPr>
            <a:r>
              <a:rPr lang="en-GB" sz="2400" dirty="0" smtClean="0"/>
              <a:t>ideas about the times and places that monsters and heroes belong</a:t>
            </a:r>
            <a:endParaRPr lang="en-GB" sz="2400" dirty="0"/>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800" dirty="0" smtClean="0"/>
              <a:t>Building on those themes</a:t>
            </a:r>
          </a:p>
          <a:p>
            <a:pPr>
              <a:buFont typeface="Arial" panose="020B0604020202020204" pitchFamily="34" charset="0"/>
              <a:buChar char="•"/>
            </a:pPr>
            <a:r>
              <a:rPr lang="en-GB" sz="2800" dirty="0"/>
              <a:t> </a:t>
            </a:r>
            <a:r>
              <a:rPr lang="en-GB" sz="2800" dirty="0" smtClean="0"/>
              <a:t>Exploring gods in cosmogony</a:t>
            </a:r>
          </a:p>
          <a:p>
            <a:pPr>
              <a:buFont typeface="Arial" panose="020B0604020202020204" pitchFamily="34" charset="0"/>
              <a:buChar char="•"/>
            </a:pPr>
            <a:r>
              <a:rPr lang="en-GB" sz="2800" dirty="0"/>
              <a:t> </a:t>
            </a:r>
            <a:r>
              <a:rPr lang="en-GB" sz="2800" dirty="0" smtClean="0"/>
              <a:t>Frequently represented as battles between gods and monsters</a:t>
            </a:r>
          </a:p>
          <a:p>
            <a:pPr lvl="1">
              <a:buFont typeface="Arial" panose="020B0604020202020204" pitchFamily="34" charset="0"/>
              <a:buChar char="•"/>
            </a:pPr>
            <a:r>
              <a:rPr lang="en-GB" sz="2400" dirty="0" smtClean="0"/>
              <a:t>outwardly similar dynamic to the battles between heroes and monsters</a:t>
            </a:r>
          </a:p>
          <a:p>
            <a:pPr lvl="2">
              <a:buFont typeface="Arial" panose="020B0604020202020204" pitchFamily="34" charset="0"/>
              <a:buChar char="•"/>
            </a:pPr>
            <a:r>
              <a:rPr lang="en-GB" sz="2000" dirty="0" smtClean="0"/>
              <a:t>familiar vs unfamiliar bodies</a:t>
            </a:r>
          </a:p>
          <a:p>
            <a:pPr lvl="2">
              <a:buFont typeface="Arial" panose="020B0604020202020204" pitchFamily="34" charset="0"/>
              <a:buChar char="•"/>
            </a:pPr>
            <a:r>
              <a:rPr lang="en-GB" sz="2000" dirty="0" smtClean="0"/>
              <a:t>types of monstrosity</a:t>
            </a:r>
          </a:p>
          <a:p>
            <a:pPr lvl="2">
              <a:buFont typeface="Arial" panose="020B0604020202020204" pitchFamily="34" charset="0"/>
              <a:buChar char="•"/>
            </a:pPr>
            <a:r>
              <a:rPr lang="en-GB" sz="2000" dirty="0" smtClean="0"/>
              <a:t>questions of location and chronology</a:t>
            </a:r>
          </a:p>
          <a:p>
            <a:pPr lvl="2">
              <a:buFont typeface="Arial" panose="020B0604020202020204" pitchFamily="34" charset="0"/>
              <a:buChar char="•"/>
            </a:pPr>
            <a:r>
              <a:rPr lang="en-GB" sz="2000" dirty="0" smtClean="0"/>
              <a:t>‘our’ side wins, familiar and comforting narrative</a:t>
            </a:r>
          </a:p>
          <a:p>
            <a:pPr lvl="1">
              <a:buFont typeface="Arial" panose="020B0604020202020204" pitchFamily="34" charset="0"/>
              <a:buChar char="•"/>
            </a:pPr>
            <a:r>
              <a:rPr lang="en-GB" sz="2400" dirty="0" smtClean="0"/>
              <a:t>Some significant differences</a:t>
            </a:r>
          </a:p>
          <a:p>
            <a:pPr lvl="1">
              <a:buFont typeface="Arial" panose="020B0604020202020204" pitchFamily="34" charset="0"/>
              <a:buChar char="•"/>
            </a:pPr>
            <a:endParaRPr lang="en-GB" sz="2400" dirty="0"/>
          </a:p>
        </p:txBody>
      </p:sp>
    </p:spTree>
    <p:extLst>
      <p:ext uri="{BB962C8B-B14F-4D97-AF65-F5344CB8AC3E}">
        <p14:creationId xmlns:p14="http://schemas.microsoft.com/office/powerpoint/2010/main" val="1123433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Gods not heroes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Heroes are cleaning up the end of the process of creation, the last vestiges of the early cosmos lying around</a:t>
            </a:r>
          </a:p>
          <a:p>
            <a:pPr>
              <a:buFont typeface="Arial" panose="020B0604020202020204" pitchFamily="34" charset="0"/>
              <a:buChar char="•"/>
            </a:pPr>
            <a:r>
              <a:rPr lang="en-GB" sz="2400" dirty="0"/>
              <a:t> </a:t>
            </a:r>
            <a:r>
              <a:rPr lang="en-GB" sz="2400" dirty="0" smtClean="0"/>
              <a:t>Gods vs monstrous opponents in cosmogony accounts represent the battle between opposing powers/forces that the universe is based on</a:t>
            </a:r>
          </a:p>
          <a:p>
            <a:pPr lvl="1">
              <a:buFont typeface="Arial" panose="020B0604020202020204" pitchFamily="34" charset="0"/>
              <a:buChar char="•"/>
            </a:pPr>
            <a:r>
              <a:rPr lang="en-GB" sz="2000" dirty="0" smtClean="0"/>
              <a:t>Zeus/order/new gods vs opponent/disorder/older powers</a:t>
            </a:r>
          </a:p>
          <a:p>
            <a:pPr lvl="1">
              <a:buFont typeface="Arial" panose="020B0604020202020204" pitchFamily="34" charset="0"/>
              <a:buChar char="•"/>
            </a:pPr>
            <a:r>
              <a:rPr lang="en-GB" sz="2000" dirty="0" smtClean="0"/>
              <a:t>Much broader impact, bigger </a:t>
            </a:r>
            <a:r>
              <a:rPr lang="en-GB" sz="2000" dirty="0" smtClean="0"/>
              <a:t>stakes</a:t>
            </a:r>
            <a:endParaRPr lang="en-GB" sz="2000" dirty="0" smtClean="0"/>
          </a:p>
          <a:p>
            <a:pPr lvl="1">
              <a:buFont typeface="Arial" panose="020B0604020202020204" pitchFamily="34" charset="0"/>
              <a:buChar char="•"/>
            </a:pPr>
            <a:r>
              <a:rPr lang="en-GB" sz="2000" dirty="0" smtClean="0"/>
              <a:t>implications for the existence or stability of the cosmos</a:t>
            </a:r>
          </a:p>
          <a:p>
            <a:pPr>
              <a:buFont typeface="Arial" panose="020B0604020202020204" pitchFamily="34" charset="0"/>
              <a:buChar char="•"/>
            </a:pPr>
            <a:r>
              <a:rPr lang="en-GB" sz="2400" dirty="0" smtClean="0"/>
              <a:t> We will contrast this battling narrative with the ways that monsters were integrated into the cosmos in different narratives</a:t>
            </a:r>
          </a:p>
          <a:p>
            <a:pPr lvl="1">
              <a:buFont typeface="Arial" panose="020B0604020202020204" pitchFamily="34" charset="0"/>
              <a:buChar char="•"/>
            </a:pPr>
            <a:endParaRPr lang="en-GB" sz="1600" dirty="0"/>
          </a:p>
        </p:txBody>
      </p:sp>
    </p:spTree>
    <p:extLst>
      <p:ext uri="{BB962C8B-B14F-4D97-AF65-F5344CB8AC3E}">
        <p14:creationId xmlns:p14="http://schemas.microsoft.com/office/powerpoint/2010/main" val="590904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Cosmogony</a:t>
            </a:r>
            <a:endParaRPr lang="en-GB" dirty="0"/>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400" dirty="0" smtClean="0"/>
              <a:t> Cosmogonies and theogonies tell the narratives of the origins of the cosmos</a:t>
            </a:r>
          </a:p>
          <a:p>
            <a:pPr>
              <a:buFont typeface="Arial" panose="020B0604020202020204" pitchFamily="34" charset="0"/>
              <a:buChar char="•"/>
            </a:pPr>
            <a:r>
              <a:rPr lang="en-GB" sz="2400" dirty="0"/>
              <a:t> </a:t>
            </a:r>
            <a:r>
              <a:rPr lang="en-GB" sz="2400" dirty="0" smtClean="0"/>
              <a:t>Can be explicitly mythological narratives, also appear in philosophical texts</a:t>
            </a:r>
          </a:p>
          <a:p>
            <a:pPr>
              <a:buFont typeface="Arial" panose="020B0604020202020204" pitchFamily="34" charset="0"/>
              <a:buChar char="•"/>
            </a:pPr>
            <a:r>
              <a:rPr lang="en-GB" sz="2400" dirty="0"/>
              <a:t> </a:t>
            </a:r>
            <a:r>
              <a:rPr lang="en-GB" sz="2400" dirty="0" smtClean="0"/>
              <a:t>Internationally, there are some beginnings to creation narratives that appear over and over again:</a:t>
            </a:r>
          </a:p>
          <a:p>
            <a:pPr lvl="1">
              <a:buFont typeface="Arial" panose="020B0604020202020204" pitchFamily="34" charset="0"/>
              <a:buChar char="•"/>
            </a:pPr>
            <a:r>
              <a:rPr lang="en-GB" sz="2000" dirty="0" smtClean="0"/>
              <a:t>water</a:t>
            </a:r>
          </a:p>
          <a:p>
            <a:pPr lvl="1">
              <a:buFont typeface="Arial" panose="020B0604020202020204" pitchFamily="34" charset="0"/>
              <a:buChar char="•"/>
            </a:pPr>
            <a:r>
              <a:rPr lang="en-GB" sz="2000" dirty="0" smtClean="0"/>
              <a:t>night</a:t>
            </a:r>
          </a:p>
          <a:p>
            <a:pPr lvl="1">
              <a:buFont typeface="Arial" panose="020B0604020202020204" pitchFamily="34" charset="0"/>
              <a:buChar char="•"/>
            </a:pPr>
            <a:r>
              <a:rPr lang="en-GB" sz="2000" dirty="0" smtClean="0"/>
              <a:t>chaos</a:t>
            </a:r>
          </a:p>
          <a:p>
            <a:pPr>
              <a:buFont typeface="Arial" panose="020B0604020202020204" pitchFamily="34" charset="0"/>
              <a:buChar char="•"/>
            </a:pPr>
            <a:r>
              <a:rPr lang="en-GB" sz="2400" dirty="0"/>
              <a:t> </a:t>
            </a:r>
            <a:r>
              <a:rPr lang="en-GB" sz="2400" dirty="0" smtClean="0"/>
              <a:t>These tend to begin the world in the same way</a:t>
            </a:r>
          </a:p>
          <a:p>
            <a:pPr lvl="1">
              <a:buFont typeface="Arial" panose="020B0604020202020204" pitchFamily="34" charset="0"/>
              <a:buChar char="•"/>
            </a:pPr>
            <a:r>
              <a:rPr lang="en-GB" sz="2000" dirty="0" smtClean="0"/>
              <a:t>emergence of first being/land</a:t>
            </a:r>
          </a:p>
          <a:p>
            <a:pPr lvl="1">
              <a:buFont typeface="Arial" panose="020B0604020202020204" pitchFamily="34" charset="0"/>
              <a:buChar char="•"/>
            </a:pPr>
            <a:r>
              <a:rPr lang="en-GB" sz="2000" dirty="0" smtClean="0"/>
              <a:t>illumination</a:t>
            </a:r>
          </a:p>
          <a:p>
            <a:pPr lvl="1">
              <a:buFont typeface="Arial" panose="020B0604020202020204" pitchFamily="34" charset="0"/>
              <a:buChar char="•"/>
            </a:pPr>
            <a:r>
              <a:rPr lang="en-GB" sz="2000" dirty="0" smtClean="0"/>
              <a:t>differentiation</a:t>
            </a:r>
            <a:endParaRPr lang="en-GB" sz="2000" dirty="0"/>
          </a:p>
        </p:txBody>
      </p:sp>
    </p:spTree>
    <p:extLst>
      <p:ext uri="{BB962C8B-B14F-4D97-AF65-F5344CB8AC3E}">
        <p14:creationId xmlns:p14="http://schemas.microsoft.com/office/powerpoint/2010/main" val="3449634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Cosmogony + monsters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In addition to these primordial media, monsters/hybrid/abnormally bodied creatures are used as a way of signalling that the universe is in a state where the normal categories have not yet been established</a:t>
            </a:r>
          </a:p>
          <a:p>
            <a:pPr>
              <a:buFont typeface="Arial" panose="020B0604020202020204" pitchFamily="34" charset="0"/>
              <a:buChar char="•"/>
            </a:pPr>
            <a:r>
              <a:rPr lang="en-GB" sz="2400" dirty="0" smtClean="0"/>
              <a:t> Often appear next in the sequence after the first entities/media</a:t>
            </a:r>
            <a:endParaRPr lang="en-GB" sz="2200" dirty="0"/>
          </a:p>
          <a:p>
            <a:pPr>
              <a:buFont typeface="Arial" panose="020B0604020202020204" pitchFamily="34" charset="0"/>
              <a:buChar char="•"/>
            </a:pPr>
            <a:r>
              <a:rPr lang="en-GB" sz="2400" dirty="0" smtClean="0"/>
              <a:t> They can act as the first stage of differentiation</a:t>
            </a:r>
          </a:p>
          <a:p>
            <a:pPr>
              <a:buFont typeface="Arial" panose="020B0604020202020204" pitchFamily="34" charset="0"/>
              <a:buChar char="•"/>
            </a:pPr>
            <a:r>
              <a:rPr lang="en-GB" sz="2400" dirty="0"/>
              <a:t> </a:t>
            </a:r>
            <a:r>
              <a:rPr lang="en-GB" sz="2400" dirty="0" smtClean="0"/>
              <a:t>Or a ‘trial and error’ type period </a:t>
            </a:r>
            <a:endParaRPr lang="en-GB" sz="2800" dirty="0" smtClean="0"/>
          </a:p>
        </p:txBody>
      </p:sp>
    </p:spTree>
    <p:extLst>
      <p:ext uri="{BB962C8B-B14F-4D97-AF65-F5344CB8AC3E}">
        <p14:creationId xmlns:p14="http://schemas.microsoft.com/office/powerpoint/2010/main" val="729964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Monstrous cosmogonies in the Mediterranean/Near East</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dirty="0" smtClean="0"/>
              <a:t> Some of these features of cosmogony appear all over the world</a:t>
            </a:r>
          </a:p>
          <a:p>
            <a:pPr lvl="1">
              <a:buFont typeface="Arial" panose="020B0604020202020204" pitchFamily="34" charset="0"/>
              <a:buChar char="•"/>
            </a:pPr>
            <a:r>
              <a:rPr lang="en-GB" sz="2000" dirty="0" smtClean="0"/>
              <a:t>water origin especially</a:t>
            </a:r>
          </a:p>
          <a:p>
            <a:pPr>
              <a:buFont typeface="Arial" panose="020B0604020202020204" pitchFamily="34" charset="0"/>
              <a:buChar char="•"/>
            </a:pPr>
            <a:r>
              <a:rPr lang="en-GB" sz="2400" dirty="0" smtClean="0"/>
              <a:t> In the ancient Mediterranean and Near East, the narrative of the primary god battling a monstrous serpentine/marine opponent is particularly prevalent</a:t>
            </a:r>
          </a:p>
          <a:p>
            <a:pPr>
              <a:buFont typeface="Arial" panose="020B0604020202020204" pitchFamily="34" charset="0"/>
              <a:buChar char="•"/>
            </a:pPr>
            <a:r>
              <a:rPr lang="en-GB" sz="2400" dirty="0"/>
              <a:t> </a:t>
            </a:r>
            <a:r>
              <a:rPr lang="en-GB" sz="2400" dirty="0" smtClean="0"/>
              <a:t>Transmission of information around the ancient world – cultural links</a:t>
            </a:r>
          </a:p>
          <a:p>
            <a:pPr>
              <a:buFont typeface="Arial" panose="020B0604020202020204" pitchFamily="34" charset="0"/>
              <a:buChar char="•"/>
            </a:pPr>
            <a:r>
              <a:rPr lang="en-GB" sz="2400" dirty="0"/>
              <a:t> </a:t>
            </a:r>
            <a:r>
              <a:rPr lang="en-GB" sz="2400" dirty="0" smtClean="0"/>
              <a:t>Each culture used it a bit differently, absorbed into own cultural framework</a:t>
            </a:r>
          </a:p>
          <a:p>
            <a:pPr marL="0" indent="0" algn="r">
              <a:buNone/>
            </a:pPr>
            <a:endParaRPr lang="en-GB" dirty="0" smtClean="0"/>
          </a:p>
          <a:p>
            <a:pPr marL="0" indent="0" algn="r">
              <a:buNone/>
            </a:pPr>
            <a:endParaRPr lang="en-GB" dirty="0"/>
          </a:p>
          <a:p>
            <a:pPr marL="0" indent="0" algn="r">
              <a:buNone/>
            </a:pPr>
            <a:r>
              <a:rPr lang="en-GB" dirty="0" smtClean="0"/>
              <a:t>Read: Lopez-Ruiz </a:t>
            </a:r>
            <a:r>
              <a:rPr lang="en-GB" dirty="0" smtClean="0"/>
              <a:t>(2010). </a:t>
            </a:r>
            <a:r>
              <a:rPr lang="en-GB" i="1" dirty="0" smtClean="0"/>
              <a:t>When </a:t>
            </a:r>
            <a:r>
              <a:rPr lang="en-GB" i="1" dirty="0" smtClean="0"/>
              <a:t>the Gods Were </a:t>
            </a:r>
            <a:r>
              <a:rPr lang="en-GB" i="1" dirty="0" smtClean="0"/>
              <a:t>Born. </a:t>
            </a:r>
            <a:r>
              <a:rPr lang="en-GB" dirty="0" smtClean="0"/>
              <a:t>Cambridge, MA: Harvard University Press.</a:t>
            </a:r>
            <a:endParaRPr lang="en-GB" dirty="0" smtClean="0"/>
          </a:p>
        </p:txBody>
      </p:sp>
    </p:spTree>
    <p:extLst>
      <p:ext uri="{BB962C8B-B14F-4D97-AF65-F5344CB8AC3E}">
        <p14:creationId xmlns:p14="http://schemas.microsoft.com/office/powerpoint/2010/main" val="3223190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Hesiod’s </a:t>
            </a:r>
            <a:r>
              <a:rPr lang="en-GB" i="1" dirty="0" err="1" smtClean="0"/>
              <a:t>Theogony</a:t>
            </a:r>
            <a:endParaRPr lang="en-GB" dirty="0"/>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400" dirty="0" smtClean="0"/>
              <a:t> Archaic Greek text</a:t>
            </a:r>
          </a:p>
          <a:p>
            <a:pPr lvl="1">
              <a:buFont typeface="Arial" panose="020B0604020202020204" pitchFamily="34" charset="0"/>
              <a:buChar char="•"/>
            </a:pPr>
            <a:r>
              <a:rPr lang="en-GB" sz="2000" dirty="0" smtClean="0"/>
              <a:t>Period of increased interaction between parts of the ancient Mediterranean/Near East</a:t>
            </a:r>
          </a:p>
          <a:p>
            <a:pPr>
              <a:buFont typeface="Arial" panose="020B0604020202020204" pitchFamily="34" charset="0"/>
              <a:buChar char="•"/>
            </a:pPr>
            <a:r>
              <a:rPr lang="en-GB" sz="2400" dirty="0"/>
              <a:t> </a:t>
            </a:r>
            <a:r>
              <a:rPr lang="en-GB" sz="2400" dirty="0" smtClean="0"/>
              <a:t>According the biography in the </a:t>
            </a:r>
            <a:r>
              <a:rPr lang="en-GB" sz="2400" i="1" dirty="0" smtClean="0"/>
              <a:t>Works and Days</a:t>
            </a:r>
            <a:r>
              <a:rPr lang="en-GB" sz="2400" dirty="0" smtClean="0"/>
              <a:t>, Hesiod’s family moved from Cyme to </a:t>
            </a:r>
            <a:r>
              <a:rPr lang="en-GB" sz="2400" dirty="0" err="1" smtClean="0"/>
              <a:t>Ascra</a:t>
            </a:r>
            <a:endParaRPr lang="en-GB" sz="2400" dirty="0" smtClean="0"/>
          </a:p>
          <a:p>
            <a:pPr lvl="1">
              <a:buFont typeface="Arial" panose="020B0604020202020204" pitchFamily="34" charset="0"/>
              <a:buChar char="•"/>
            </a:pPr>
            <a:r>
              <a:rPr lang="en-GB" sz="2000" dirty="0" smtClean="0"/>
              <a:t>So possibly grew up in area where there would have been cultural interaction with Near Eastern traditions</a:t>
            </a:r>
          </a:p>
          <a:p>
            <a:pPr lvl="1">
              <a:buFont typeface="Arial" panose="020B0604020202020204" pitchFamily="34" charset="0"/>
              <a:buChar char="•"/>
            </a:pPr>
            <a:r>
              <a:rPr lang="en-GB" sz="2000" dirty="0" smtClean="0"/>
              <a:t>Or story to explain them in his text</a:t>
            </a:r>
          </a:p>
          <a:p>
            <a:pPr>
              <a:buFont typeface="Arial" panose="020B0604020202020204" pitchFamily="34" charset="0"/>
              <a:buChar char="•"/>
            </a:pPr>
            <a:r>
              <a:rPr lang="en-GB" sz="2400" dirty="0"/>
              <a:t> </a:t>
            </a:r>
            <a:r>
              <a:rPr lang="en-GB" sz="2400" dirty="0" smtClean="0"/>
              <a:t>Battle between Zeus and </a:t>
            </a:r>
            <a:r>
              <a:rPr lang="en-GB" sz="2400" dirty="0" err="1" smtClean="0"/>
              <a:t>Typhoeus</a:t>
            </a:r>
            <a:r>
              <a:rPr lang="en-GB" sz="2400" dirty="0" smtClean="0"/>
              <a:t> has some of the key features of god vs serpentine opponent narrative</a:t>
            </a:r>
          </a:p>
          <a:p>
            <a:pPr lvl="1">
              <a:buFont typeface="Arial" panose="020B0604020202020204" pitchFamily="34" charset="0"/>
              <a:buChar char="•"/>
            </a:pPr>
            <a:r>
              <a:rPr lang="en-GB" sz="2000" dirty="0" err="1" smtClean="0"/>
              <a:t>Typheous</a:t>
            </a:r>
            <a:r>
              <a:rPr lang="en-GB" sz="2000" dirty="0" smtClean="0"/>
              <a:t>’ form</a:t>
            </a:r>
          </a:p>
          <a:p>
            <a:pPr lvl="1">
              <a:buFont typeface="Arial" panose="020B0604020202020204" pitchFamily="34" charset="0"/>
              <a:buChar char="•"/>
            </a:pPr>
            <a:r>
              <a:rPr lang="en-GB" sz="2000" dirty="0" smtClean="0"/>
              <a:t>Links to the sea</a:t>
            </a:r>
          </a:p>
          <a:p>
            <a:pPr lvl="1">
              <a:buFont typeface="Arial" panose="020B0604020202020204" pitchFamily="34" charset="0"/>
              <a:buChar char="•"/>
            </a:pPr>
            <a:r>
              <a:rPr lang="en-GB" sz="2000" dirty="0" smtClean="0"/>
              <a:t>Parents connect him to the early parts of the cosmos, as does his disordered body</a:t>
            </a:r>
          </a:p>
        </p:txBody>
      </p:sp>
    </p:spTree>
    <p:extLst>
      <p:ext uri="{BB962C8B-B14F-4D97-AF65-F5344CB8AC3E}">
        <p14:creationId xmlns:p14="http://schemas.microsoft.com/office/powerpoint/2010/main" val="2463939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Enuma</a:t>
            </a:r>
            <a:r>
              <a:rPr lang="en-GB" i="1" dirty="0" smtClean="0"/>
              <a:t> </a:t>
            </a:r>
            <a:r>
              <a:rPr lang="en-GB" i="1" dirty="0" err="1" smtClean="0"/>
              <a:t>Elish</a:t>
            </a:r>
            <a:endParaRPr lang="en-GB" i="1"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800" dirty="0" smtClean="0"/>
              <a:t>Babylonian creation myth</a:t>
            </a:r>
          </a:p>
          <a:p>
            <a:pPr>
              <a:buFont typeface="Arial" panose="020B0604020202020204" pitchFamily="34" charset="0"/>
              <a:buChar char="•"/>
            </a:pPr>
            <a:r>
              <a:rPr lang="en-GB" sz="2800" dirty="0"/>
              <a:t> </a:t>
            </a:r>
            <a:r>
              <a:rPr lang="en-GB" sz="2800" dirty="0" smtClean="0"/>
              <a:t>Focuses on the battle between Marduk a</a:t>
            </a:r>
            <a:r>
              <a:rPr lang="en-US" sz="2800" dirty="0" err="1" smtClean="0"/>
              <a:t>nd</a:t>
            </a:r>
            <a:r>
              <a:rPr lang="en-GB" sz="2800" dirty="0" smtClean="0"/>
              <a:t> Tiamat</a:t>
            </a:r>
          </a:p>
          <a:p>
            <a:pPr>
              <a:buFont typeface="Arial" panose="020B0604020202020204" pitchFamily="34" charset="0"/>
              <a:buChar char="•"/>
            </a:pPr>
            <a:r>
              <a:rPr lang="en-GB" sz="2800" dirty="0"/>
              <a:t> </a:t>
            </a:r>
            <a:r>
              <a:rPr lang="en-GB" sz="2800" dirty="0" smtClean="0"/>
              <a:t>Retinue:</a:t>
            </a:r>
            <a:r>
              <a:rPr lang="en-GB" sz="2800" dirty="0" smtClean="0"/>
              <a:t> </a:t>
            </a:r>
          </a:p>
          <a:p>
            <a:pPr lvl="1">
              <a:buFont typeface="Arial" panose="020B0604020202020204" pitchFamily="34" charset="0"/>
              <a:buChar char="•"/>
            </a:pPr>
            <a:r>
              <a:rPr lang="en-GB" sz="2400" dirty="0" smtClean="0"/>
              <a:t>the </a:t>
            </a:r>
            <a:r>
              <a:rPr lang="en-GB" sz="2400" dirty="0"/>
              <a:t>Viper, the Raging-Serpent, and </a:t>
            </a:r>
            <a:r>
              <a:rPr lang="en-GB" sz="2400" dirty="0" err="1"/>
              <a:t>Lahamu</a:t>
            </a:r>
            <a:r>
              <a:rPr lang="en-GB" sz="2400" dirty="0"/>
              <a:t>, </a:t>
            </a:r>
            <a:endParaRPr lang="en-GB" sz="2400" dirty="0"/>
          </a:p>
          <a:p>
            <a:pPr lvl="1">
              <a:buFont typeface="Arial" panose="020B0604020202020204" pitchFamily="34" charset="0"/>
              <a:buChar char="•"/>
            </a:pPr>
            <a:r>
              <a:rPr lang="en-GB" sz="2400" dirty="0" smtClean="0"/>
              <a:t>The </a:t>
            </a:r>
            <a:r>
              <a:rPr lang="en-GB" sz="2400" dirty="0"/>
              <a:t>Great-lion, the Gruesome Hound, the Scorpion-man, </a:t>
            </a:r>
            <a:endParaRPr lang="en-GB" sz="2400" dirty="0"/>
          </a:p>
          <a:p>
            <a:pPr lvl="1">
              <a:buFont typeface="Arial" panose="020B0604020202020204" pitchFamily="34" charset="0"/>
              <a:buChar char="•"/>
            </a:pPr>
            <a:r>
              <a:rPr lang="en-GB" sz="2400" dirty="0" smtClean="0"/>
              <a:t>The </a:t>
            </a:r>
            <a:r>
              <a:rPr lang="en-GB" sz="2400" dirty="0"/>
              <a:t>destructive spirits of wrath, the Fish-man and the Fish-</a:t>
            </a:r>
            <a:r>
              <a:rPr lang="en-GB" sz="2400" dirty="0" smtClean="0"/>
              <a:t>ram</a:t>
            </a:r>
            <a:r>
              <a:rPr lang="en-GB" sz="2400" dirty="0"/>
              <a:t> </a:t>
            </a:r>
            <a:endParaRPr lang="en-GB" sz="2400" dirty="0" smtClean="0"/>
          </a:p>
          <a:p>
            <a:pPr lvl="1">
              <a:buFont typeface="Arial" panose="020B0604020202020204" pitchFamily="34" charset="0"/>
              <a:buChar char="•"/>
            </a:pPr>
            <a:r>
              <a:rPr lang="en-GB" sz="2400" dirty="0" smtClean="0"/>
              <a:t>(</a:t>
            </a:r>
            <a:r>
              <a:rPr lang="en-GB" sz="2400" dirty="0"/>
              <a:t>i.40-2, ii.27-9, iii.31-3) </a:t>
            </a:r>
          </a:p>
        </p:txBody>
      </p:sp>
    </p:spTree>
    <p:extLst>
      <p:ext uri="{BB962C8B-B14F-4D97-AF65-F5344CB8AC3E}">
        <p14:creationId xmlns:p14="http://schemas.microsoft.com/office/powerpoint/2010/main" val="2295609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Biblical examples</a:t>
            </a: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smtClean="0"/>
          </a:p>
          <a:p>
            <a:r>
              <a:rPr lang="en-GB" sz="2400" dirty="0" smtClean="0"/>
              <a:t>Awake</a:t>
            </a:r>
            <a:r>
              <a:rPr lang="en-GB" sz="2400" dirty="0"/>
              <a:t>, awake, put on strength, O arm of the LORD; awake, as in days of old, the generations of long ago. Was it not you who cut </a:t>
            </a:r>
            <a:r>
              <a:rPr lang="en-GB" sz="2400" dirty="0" err="1"/>
              <a:t>Rahab</a:t>
            </a:r>
            <a:r>
              <a:rPr lang="en-GB" sz="2400" dirty="0"/>
              <a:t> in pieces, who pierced the dragon? Was it not you who dried up the sea, the waters of the great deep, who made the depths of the sea a way for the redeemed to pass over? </a:t>
            </a:r>
          </a:p>
          <a:p>
            <a:r>
              <a:rPr lang="en-GB" sz="2400" dirty="0"/>
              <a:t>(Isa. 51:9-10</a:t>
            </a:r>
            <a:r>
              <a:rPr lang="en-GB" sz="2400" dirty="0" smtClean="0"/>
              <a:t>)</a:t>
            </a:r>
            <a:endParaRPr lang="en-GB" sz="2400" dirty="0"/>
          </a:p>
          <a:p>
            <a:r>
              <a:rPr lang="en-GB" sz="2400" dirty="0"/>
              <a:t>You divided the sea by your might; you broke the heads of the sea monsters on the waters. You crushed the heads of Leviathan; you gave him as food for the creatures of the wilderness.</a:t>
            </a:r>
          </a:p>
          <a:p>
            <a:r>
              <a:rPr lang="en-GB" sz="2400" dirty="0"/>
              <a:t> (Ps. 74:13-14)</a:t>
            </a:r>
          </a:p>
          <a:p>
            <a:pPr marL="0" indent="0">
              <a:buNone/>
            </a:pPr>
            <a:endParaRPr lang="en-GB" dirty="0"/>
          </a:p>
          <a:p>
            <a:endParaRPr lang="en-GB" dirty="0"/>
          </a:p>
        </p:txBody>
      </p:sp>
    </p:spTree>
    <p:extLst>
      <p:ext uri="{BB962C8B-B14F-4D97-AF65-F5344CB8AC3E}">
        <p14:creationId xmlns:p14="http://schemas.microsoft.com/office/powerpoint/2010/main" val="706792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Empedocles</a:t>
            </a:r>
            <a:endParaRPr lang="en-GB" dirty="0"/>
          </a:p>
        </p:txBody>
      </p:sp>
      <p:sp>
        <p:nvSpPr>
          <p:cNvPr id="3" name="Content Placeholder 2"/>
          <p:cNvSpPr>
            <a:spLocks noGrp="1"/>
          </p:cNvSpPr>
          <p:nvPr>
            <p:ph idx="1"/>
          </p:nvPr>
        </p:nvSpPr>
        <p:spPr/>
        <p:txBody>
          <a:bodyPr/>
          <a:lstStyle/>
          <a:p>
            <a:r>
              <a:rPr lang="en-US" dirty="0"/>
              <a:t>(57) On it (the earth) many heads sprung up without necks and arms  wandered bare and bereft of shoulders. Eyes strayed up and down in want  of foreheads. </a:t>
            </a:r>
          </a:p>
          <a:p>
            <a:r>
              <a:rPr lang="en-US" dirty="0" smtClean="0"/>
              <a:t>(</a:t>
            </a:r>
            <a:r>
              <a:rPr lang="en-US" dirty="0"/>
              <a:t>58) Solitary limbs wandered seeking for union.</a:t>
            </a:r>
          </a:p>
          <a:p>
            <a:r>
              <a:rPr lang="en-US" dirty="0"/>
              <a:t>(59) But, as divinity was mingled still further with divinity, these things joined together as each might chance, and many other things besides them continually arose.</a:t>
            </a:r>
          </a:p>
          <a:p>
            <a:r>
              <a:rPr lang="en-US" dirty="0"/>
              <a:t>(60) Shambling creatures with countless hands.</a:t>
            </a:r>
          </a:p>
          <a:p>
            <a:r>
              <a:rPr lang="en-US" dirty="0"/>
              <a:t>(61) Many creatures with faces and breasts looking in different directions were born; some, offspring of oxen with faces of men, while others, again, arose as offspring of men with the heads of oxen, and creatures in whom the nature of women and men was mingled, furnished with sterile parts.</a:t>
            </a:r>
            <a:endParaRPr lang="en-GB" dirty="0"/>
          </a:p>
        </p:txBody>
      </p:sp>
    </p:spTree>
    <p:extLst>
      <p:ext uri="{BB962C8B-B14F-4D97-AF65-F5344CB8AC3E}">
        <p14:creationId xmlns:p14="http://schemas.microsoft.com/office/powerpoint/2010/main" val="2233594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cosmogony	</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 </a:t>
            </a:r>
            <a:endParaRPr lang="en-GB" sz="2400" dirty="0" smtClean="0"/>
          </a:p>
          <a:p>
            <a:pPr>
              <a:buFont typeface="Arial" panose="020B0604020202020204" pitchFamily="34" charset="0"/>
              <a:buChar char="•"/>
            </a:pPr>
            <a:r>
              <a:rPr lang="en-GB" sz="2400" dirty="0" smtClean="0"/>
              <a:t> Monsters </a:t>
            </a:r>
            <a:r>
              <a:rPr lang="en-GB" sz="2400" dirty="0" smtClean="0"/>
              <a:t>in cosmogony are ‘good to think with’ in cosmogonic narratives</a:t>
            </a:r>
          </a:p>
          <a:p>
            <a:pPr>
              <a:buFont typeface="Arial" panose="020B0604020202020204" pitchFamily="34" charset="0"/>
              <a:buChar char="•"/>
            </a:pPr>
            <a:r>
              <a:rPr lang="en-GB" sz="2400" dirty="0"/>
              <a:t> </a:t>
            </a:r>
            <a:r>
              <a:rPr lang="en-GB" sz="2400" dirty="0" smtClean="0"/>
              <a:t>Allow an exploration of the development of the cosmos</a:t>
            </a:r>
          </a:p>
          <a:p>
            <a:pPr>
              <a:buFont typeface="Arial" panose="020B0604020202020204" pitchFamily="34" charset="0"/>
              <a:buChar char="•"/>
            </a:pPr>
            <a:r>
              <a:rPr lang="en-GB" sz="2400" dirty="0"/>
              <a:t> </a:t>
            </a:r>
            <a:r>
              <a:rPr lang="en-GB" sz="2400" dirty="0" smtClean="0"/>
              <a:t>Adopted in different locations through tradition/transmission</a:t>
            </a:r>
          </a:p>
          <a:p>
            <a:pPr>
              <a:buFont typeface="Arial" panose="020B0604020202020204" pitchFamily="34" charset="0"/>
              <a:buChar char="•"/>
            </a:pPr>
            <a:r>
              <a:rPr lang="en-GB" sz="2400" dirty="0"/>
              <a:t> </a:t>
            </a:r>
            <a:r>
              <a:rPr lang="en-GB" sz="2400" dirty="0" smtClean="0"/>
              <a:t>But used and absorbed into different cultures/areas within the cultures because they’re useful</a:t>
            </a:r>
            <a:endParaRPr lang="en-GB" sz="2400" dirty="0"/>
          </a:p>
        </p:txBody>
      </p:sp>
    </p:spTree>
    <p:extLst>
      <p:ext uri="{BB962C8B-B14F-4D97-AF65-F5344CB8AC3E}">
        <p14:creationId xmlns:p14="http://schemas.microsoft.com/office/powerpoint/2010/main" val="2652664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lvl="0">
              <a:buFont typeface="Arial" panose="020B0604020202020204" pitchFamily="34" charset="0"/>
              <a:buChar char="•"/>
            </a:pPr>
            <a:r>
              <a:rPr lang="en-GB" sz="2800" dirty="0" smtClean="0"/>
              <a:t> To </a:t>
            </a:r>
            <a:r>
              <a:rPr lang="en-GB" sz="2800" dirty="0" smtClean="0"/>
              <a:t>what extent do the </a:t>
            </a:r>
            <a:r>
              <a:rPr lang="en-GB" sz="2800" dirty="0"/>
              <a:t>monsters in Empedocles’ cosmogony and those in the ‘battle’ narratives fulfil the same function</a:t>
            </a:r>
            <a:r>
              <a:rPr lang="en-GB" sz="2800" dirty="0" smtClean="0"/>
              <a:t>?</a:t>
            </a:r>
          </a:p>
          <a:p>
            <a:pPr marL="0" lvl="0" indent="0">
              <a:buNone/>
            </a:pPr>
            <a:endParaRPr lang="en-GB" sz="2800" dirty="0"/>
          </a:p>
          <a:p>
            <a:pPr lvl="0">
              <a:buFont typeface="Arial" panose="020B0604020202020204" pitchFamily="34" charset="0"/>
              <a:buChar char="•"/>
            </a:pPr>
            <a:r>
              <a:rPr lang="en-GB" sz="2800" dirty="0" smtClean="0"/>
              <a:t> What </a:t>
            </a:r>
            <a:r>
              <a:rPr lang="en-GB" sz="2800" dirty="0"/>
              <a:t>are the similarities/differences in the dynamics?</a:t>
            </a:r>
          </a:p>
          <a:p>
            <a:endParaRPr lang="en-GB" dirty="0"/>
          </a:p>
        </p:txBody>
      </p:sp>
    </p:spTree>
    <p:extLst>
      <p:ext uri="{BB962C8B-B14F-4D97-AF65-F5344CB8AC3E}">
        <p14:creationId xmlns:p14="http://schemas.microsoft.com/office/powerpoint/2010/main" val="2953497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Hesiod’s </a:t>
            </a:r>
            <a:r>
              <a:rPr lang="en-GB" i="1" dirty="0" smtClean="0"/>
              <a:t>Theogony</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400" dirty="0" smtClean="0"/>
              <a:t> We’ve seen some of the use of monsters in the </a:t>
            </a:r>
            <a:r>
              <a:rPr lang="en-GB" sz="2400" i="1" dirty="0" smtClean="0"/>
              <a:t>Theogony</a:t>
            </a:r>
            <a:r>
              <a:rPr lang="en-GB" sz="2400" dirty="0" smtClean="0"/>
              <a:t> a</a:t>
            </a:r>
            <a:r>
              <a:rPr lang="en-US" sz="2400" dirty="0" err="1" smtClean="0"/>
              <a:t>nd</a:t>
            </a:r>
            <a:r>
              <a:rPr lang="en-GB" sz="2400" dirty="0" smtClean="0"/>
              <a:t> how this fitted into the teleology towards Zeus’ rule a</a:t>
            </a:r>
            <a:r>
              <a:rPr lang="en-US" sz="2400" dirty="0" err="1" smtClean="0"/>
              <a:t>nd</a:t>
            </a:r>
            <a:r>
              <a:rPr lang="en-GB" sz="2400" dirty="0" smtClean="0"/>
              <a:t> the chronology of the text</a:t>
            </a:r>
          </a:p>
          <a:p>
            <a:pPr>
              <a:buFont typeface="Arial"/>
              <a:buChar char="•"/>
            </a:pPr>
            <a:r>
              <a:rPr lang="en-GB" sz="2400" dirty="0"/>
              <a:t> </a:t>
            </a:r>
            <a:r>
              <a:rPr lang="en-GB" sz="2400" dirty="0" smtClean="0"/>
              <a:t>There are battles between the gods and their opponents</a:t>
            </a:r>
          </a:p>
          <a:p>
            <a:pPr lvl="1">
              <a:buFont typeface="Arial"/>
              <a:buChar char="•"/>
            </a:pPr>
            <a:r>
              <a:rPr lang="en-GB" sz="2000" dirty="0" smtClean="0"/>
              <a:t>In particular Typhoeus</a:t>
            </a:r>
          </a:p>
          <a:p>
            <a:pPr>
              <a:buFont typeface="Arial"/>
              <a:buChar char="•"/>
            </a:pPr>
            <a:r>
              <a:rPr lang="en-GB" sz="2400" dirty="0"/>
              <a:t> </a:t>
            </a:r>
            <a:r>
              <a:rPr lang="en-GB" sz="2400" dirty="0" smtClean="0"/>
              <a:t>Do we identify as much with the gods as with the hero in this type of narrative?</a:t>
            </a:r>
          </a:p>
          <a:p>
            <a:pPr>
              <a:buFont typeface="Arial"/>
              <a:buChar char="•"/>
            </a:pPr>
            <a:r>
              <a:rPr lang="en-GB" sz="2400" dirty="0"/>
              <a:t> </a:t>
            </a:r>
            <a:r>
              <a:rPr lang="en-GB" sz="2400" dirty="0" smtClean="0"/>
              <a:t>Not just battles with monsters in the </a:t>
            </a:r>
            <a:r>
              <a:rPr lang="en-GB" sz="2400" i="1" dirty="0"/>
              <a:t>T</a:t>
            </a:r>
            <a:r>
              <a:rPr lang="en-GB" sz="2400" i="1" dirty="0" smtClean="0"/>
              <a:t>heogony, </a:t>
            </a:r>
            <a:r>
              <a:rPr lang="en-GB" sz="2400" dirty="0" smtClean="0"/>
              <a:t>they are used in other ways in Zeus’ cosmos</a:t>
            </a:r>
            <a:endParaRPr lang="en-GB" sz="2400" dirty="0"/>
          </a:p>
        </p:txBody>
      </p:sp>
    </p:spTree>
    <p:extLst>
      <p:ext uri="{BB962C8B-B14F-4D97-AF65-F5344CB8AC3E}">
        <p14:creationId xmlns:p14="http://schemas.microsoft.com/office/powerpoint/2010/main" val="1630782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Typhoeus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a:t>
            </a:r>
            <a:r>
              <a:rPr lang="en-US" sz="2800" dirty="0" smtClean="0"/>
              <a:t>Olympians face various challenges, e.g. Titans</a:t>
            </a:r>
          </a:p>
          <a:p>
            <a:pPr>
              <a:buFont typeface="Arial"/>
              <a:buChar char="•"/>
            </a:pPr>
            <a:r>
              <a:rPr lang="en-US" sz="2800" dirty="0"/>
              <a:t> </a:t>
            </a:r>
            <a:r>
              <a:rPr lang="en-US" sz="2800" dirty="0" smtClean="0"/>
              <a:t>Main single opponent is Typhoeus</a:t>
            </a:r>
          </a:p>
          <a:p>
            <a:pPr lvl="1">
              <a:buFont typeface="Arial"/>
              <a:buChar char="•"/>
            </a:pPr>
            <a:r>
              <a:rPr lang="en-US" sz="2400" dirty="0" smtClean="0"/>
              <a:t>Many similar characteristics to the offspring of Phorkys and Keto</a:t>
            </a:r>
          </a:p>
          <a:p>
            <a:pPr lvl="1">
              <a:buFont typeface="Arial"/>
              <a:buChar char="•"/>
            </a:pPr>
            <a:r>
              <a:rPr lang="en-US" sz="2400" dirty="0" smtClean="0"/>
              <a:t>Incorporates all of their abnormalities into one body</a:t>
            </a:r>
          </a:p>
          <a:p>
            <a:pPr>
              <a:buFont typeface="Arial"/>
              <a:buChar char="•"/>
            </a:pPr>
            <a:r>
              <a:rPr lang="en-US" sz="2800" dirty="0" smtClean="0"/>
              <a:t> Child of very early entities: Gaia and Tartaros</a:t>
            </a:r>
          </a:p>
          <a:p>
            <a:pPr>
              <a:buFont typeface="Arial"/>
              <a:buChar char="•"/>
            </a:pPr>
            <a:r>
              <a:rPr lang="en-US" sz="2800" dirty="0"/>
              <a:t> </a:t>
            </a:r>
            <a:r>
              <a:rPr lang="en-US" sz="2800" dirty="0" smtClean="0"/>
              <a:t>Represents a possible alternative cosmogony</a:t>
            </a:r>
            <a:endParaRPr lang="en-US" sz="2800" dirty="0"/>
          </a:p>
        </p:txBody>
      </p:sp>
    </p:spTree>
    <p:extLst>
      <p:ext uri="{BB962C8B-B14F-4D97-AF65-F5344CB8AC3E}">
        <p14:creationId xmlns:p14="http://schemas.microsoft.com/office/powerpoint/2010/main" val="167512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Typhoeus</a:t>
            </a:r>
            <a:endParaRPr lang="en-GB" dirty="0"/>
          </a:p>
        </p:txBody>
      </p:sp>
      <p:sp>
        <p:nvSpPr>
          <p:cNvPr id="3" name="Content Placeholder 2"/>
          <p:cNvSpPr>
            <a:spLocks noGrp="1"/>
          </p:cNvSpPr>
          <p:nvPr>
            <p:ph idx="1"/>
          </p:nvPr>
        </p:nvSpPr>
        <p:spPr>
          <a:xfrm>
            <a:off x="1097280" y="1845734"/>
            <a:ext cx="10058400" cy="4640410"/>
          </a:xfrm>
        </p:spPr>
        <p:txBody>
          <a:bodyPr>
            <a:normAutofit fontScale="92500"/>
          </a:bodyPr>
          <a:lstStyle/>
          <a:p>
            <a:pPr marL="0" indent="0">
              <a:buNone/>
            </a:pPr>
            <a:r>
              <a:rPr lang="en-GB" sz="2800" dirty="0"/>
              <a:t>His </a:t>
            </a:r>
            <a:r>
              <a:rPr lang="en-GB" sz="2800" b="1" dirty="0"/>
              <a:t>hands</a:t>
            </a:r>
            <a:r>
              <a:rPr lang="en-GB" sz="2800" dirty="0"/>
              <a:t> †are holding deeds upon strength,† and tireless the strong god’s </a:t>
            </a:r>
            <a:r>
              <a:rPr lang="en-GB" sz="2800" b="1" dirty="0"/>
              <a:t>feet</a:t>
            </a:r>
            <a:r>
              <a:rPr lang="en-GB" sz="2800" dirty="0"/>
              <a:t>; and from his </a:t>
            </a:r>
            <a:r>
              <a:rPr lang="en-GB" sz="2800" b="1" dirty="0"/>
              <a:t>shoulders</a:t>
            </a:r>
            <a:r>
              <a:rPr lang="en-GB" sz="2800" dirty="0"/>
              <a:t> there were a </a:t>
            </a:r>
            <a:r>
              <a:rPr lang="en-GB" sz="2800" b="1" dirty="0"/>
              <a:t>hundred heads of a snake</a:t>
            </a:r>
            <a:r>
              <a:rPr lang="en-GB" sz="2800" dirty="0"/>
              <a:t>, a terrible dragon’s, licking with their dark tongues; and on his prodigious heads </a:t>
            </a:r>
            <a:r>
              <a:rPr lang="en-GB" sz="2800" b="1" dirty="0"/>
              <a:t>fire sparkled from his eyes</a:t>
            </a:r>
            <a:r>
              <a:rPr lang="en-GB" sz="2800" dirty="0"/>
              <a:t> under the eyebrows, and from all of his heads fire burned as he glared. And there were </a:t>
            </a:r>
            <a:r>
              <a:rPr lang="en-GB" sz="2800" b="1" dirty="0"/>
              <a:t>voices in all his terrible heads, sending forth all kinds of sounds, inconceivable</a:t>
            </a:r>
            <a:r>
              <a:rPr lang="en-GB" sz="2800" dirty="0"/>
              <a:t>: for sometimes they would utter sounds </a:t>
            </a:r>
            <a:r>
              <a:rPr lang="en-GB" sz="2800" b="1" dirty="0"/>
              <a:t>as though for the gods to understand</a:t>
            </a:r>
            <a:r>
              <a:rPr lang="en-GB" sz="2800" dirty="0"/>
              <a:t>, and at other times the sound of a loud-bellowing, majestic bull, unstoppable in its strength, at other times that of a lion, with a ruthless spirit, at other times like young dogs, a wonder to hear, and at other times he hissed, and the high mountains echoed from below. </a:t>
            </a:r>
          </a:p>
          <a:p>
            <a:pPr marL="0" indent="0" algn="r">
              <a:buNone/>
            </a:pPr>
            <a:r>
              <a:rPr lang="en-GB" sz="2800" dirty="0" err="1"/>
              <a:t>Hes</a:t>
            </a:r>
            <a:r>
              <a:rPr lang="en-GB" sz="2800" dirty="0"/>
              <a:t>. </a:t>
            </a:r>
            <a:r>
              <a:rPr lang="en-GB" sz="2800" i="1" dirty="0"/>
              <a:t>Th. </a:t>
            </a:r>
            <a:r>
              <a:rPr lang="en-GB" sz="2800" dirty="0"/>
              <a:t>823-35</a:t>
            </a:r>
          </a:p>
          <a:p>
            <a:endParaRPr lang="en-GB" dirty="0"/>
          </a:p>
        </p:txBody>
      </p:sp>
    </p:spTree>
    <p:extLst>
      <p:ext uri="{BB962C8B-B14F-4D97-AF65-F5344CB8AC3E}">
        <p14:creationId xmlns:p14="http://schemas.microsoft.com/office/powerpoint/2010/main" val="13180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c 540 BCE</a:t>
            </a:r>
            <a:endParaRPr lang="en-US" dirty="0"/>
          </a:p>
        </p:txBody>
      </p:sp>
      <p:pic>
        <p:nvPicPr>
          <p:cNvPr id="5" name="Picture 4"/>
          <p:cNvPicPr>
            <a:picLocks noChangeAspect="1"/>
          </p:cNvPicPr>
          <p:nvPr/>
        </p:nvPicPr>
        <p:blipFill>
          <a:blip r:embed="rId2"/>
          <a:stretch>
            <a:fillRect/>
          </a:stretch>
        </p:blipFill>
        <p:spPr>
          <a:xfrm>
            <a:off x="4114799" y="237065"/>
            <a:ext cx="7497515" cy="6265333"/>
          </a:xfrm>
          <a:prstGeom prst="rect">
            <a:avLst/>
          </a:prstGeom>
        </p:spPr>
      </p:pic>
    </p:spTree>
    <p:extLst>
      <p:ext uri="{BB962C8B-B14F-4D97-AF65-F5344CB8AC3E}">
        <p14:creationId xmlns:p14="http://schemas.microsoft.com/office/powerpoint/2010/main" val="1349896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719667" y="6316133"/>
            <a:ext cx="10515600" cy="541867"/>
          </a:xfrm>
        </p:spPr>
        <p:txBody>
          <a:bodyPr>
            <a:normAutofit/>
          </a:bodyPr>
          <a:lstStyle/>
          <a:p>
            <a:pPr marL="0" indent="0">
              <a:buNone/>
            </a:pPr>
            <a:r>
              <a:rPr lang="en-US" dirty="0" smtClean="0"/>
              <a:t>, 560-500 BCE				c 600 BCE</a:t>
            </a:r>
            <a:endParaRPr lang="en-US" dirty="0"/>
          </a:p>
        </p:txBody>
      </p:sp>
      <p:pic>
        <p:nvPicPr>
          <p:cNvPr id="4" name="Picture 3"/>
          <p:cNvPicPr>
            <a:picLocks noChangeAspect="1"/>
          </p:cNvPicPr>
          <p:nvPr/>
        </p:nvPicPr>
        <p:blipFill rotWithShape="1">
          <a:blip r:embed="rId2"/>
          <a:srcRect b="8007"/>
          <a:stretch/>
        </p:blipFill>
        <p:spPr>
          <a:xfrm>
            <a:off x="690033" y="647698"/>
            <a:ext cx="5792666" cy="5312835"/>
          </a:xfrm>
          <a:prstGeom prst="rect">
            <a:avLst/>
          </a:prstGeom>
        </p:spPr>
      </p:pic>
      <p:pic>
        <p:nvPicPr>
          <p:cNvPr id="5" name="Picture 4"/>
          <p:cNvPicPr>
            <a:picLocks noChangeAspect="1"/>
          </p:cNvPicPr>
          <p:nvPr/>
        </p:nvPicPr>
        <p:blipFill rotWithShape="1">
          <a:blip r:embed="rId3"/>
          <a:srcRect b="5244"/>
          <a:stretch/>
        </p:blipFill>
        <p:spPr>
          <a:xfrm>
            <a:off x="7268632" y="313265"/>
            <a:ext cx="3704167" cy="5823957"/>
          </a:xfrm>
          <a:prstGeom prst="rect">
            <a:avLst/>
          </a:prstGeom>
        </p:spPr>
      </p:pic>
    </p:spTree>
    <p:extLst>
      <p:ext uri="{BB962C8B-B14F-4D97-AF65-F5344CB8AC3E}">
        <p14:creationId xmlns:p14="http://schemas.microsoft.com/office/powerpoint/2010/main" val="879645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Sound</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800" dirty="0" smtClean="0"/>
              <a:t> </a:t>
            </a:r>
            <a:r>
              <a:rPr lang="en-US" sz="2800" dirty="0" err="1" smtClean="0"/>
              <a:t>Goslin</a:t>
            </a:r>
            <a:r>
              <a:rPr lang="en-US" sz="2800" dirty="0" smtClean="0"/>
              <a:t> (2010) </a:t>
            </a:r>
            <a:r>
              <a:rPr lang="en-US" sz="2800" dirty="0" smtClean="0"/>
              <a:t>explores the sound used in this passage in detail</a:t>
            </a:r>
          </a:p>
          <a:p>
            <a:pPr>
              <a:buFont typeface="Arial"/>
              <a:buChar char="•"/>
            </a:pPr>
            <a:r>
              <a:rPr lang="en-US" sz="2800" dirty="0"/>
              <a:t> </a:t>
            </a:r>
            <a:r>
              <a:rPr lang="en-US" sz="2800" dirty="0" smtClean="0"/>
              <a:t>Sound highlights the process of ordering Zeus has already enacted: </a:t>
            </a:r>
          </a:p>
          <a:p>
            <a:pPr lvl="1">
              <a:buFont typeface="Arial"/>
              <a:buChar char="•"/>
            </a:pPr>
            <a:r>
              <a:rPr lang="en-GB" sz="2400" dirty="0"/>
              <a:t>He thundered hard and strong, and all around the earth echoed terrifyingly, and the broad sky above, and the sea, and the streams of Ocean, and Tartaros in the earth</a:t>
            </a:r>
            <a:r>
              <a:rPr lang="en-GB" sz="2400" dirty="0" smtClean="0"/>
              <a:t>. </a:t>
            </a:r>
            <a:r>
              <a:rPr lang="en-GB" sz="2400" dirty="0" smtClean="0"/>
              <a:t>(839-41)</a:t>
            </a:r>
            <a:r>
              <a:rPr lang="en-US" sz="2400" dirty="0" smtClean="0"/>
              <a:t> </a:t>
            </a:r>
            <a:endParaRPr lang="en-US" sz="2400" dirty="0" smtClean="0"/>
          </a:p>
          <a:p>
            <a:pPr>
              <a:buFont typeface="Arial"/>
              <a:buChar char="•"/>
            </a:pPr>
            <a:r>
              <a:rPr lang="en-US" sz="2800" dirty="0" smtClean="0"/>
              <a:t>Part of the representation of the two possible cosmogonies that could represent the outcome of the is shown through the sound</a:t>
            </a:r>
          </a:p>
          <a:p>
            <a:pPr>
              <a:buFont typeface="Arial"/>
              <a:buChar char="•"/>
            </a:pPr>
            <a:r>
              <a:rPr lang="en-US" sz="2800" dirty="0"/>
              <a:t> </a:t>
            </a:r>
            <a:r>
              <a:rPr lang="en-US" sz="2800" dirty="0" smtClean="0"/>
              <a:t>If there is to be a universe in which speech and song exist, Zeus must triumph</a:t>
            </a:r>
          </a:p>
        </p:txBody>
      </p:sp>
    </p:spTree>
    <p:extLst>
      <p:ext uri="{BB962C8B-B14F-4D97-AF65-F5344CB8AC3E}">
        <p14:creationId xmlns:p14="http://schemas.microsoft.com/office/powerpoint/2010/main" val="912033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Cyclopes and Hekatoncheires</a:t>
            </a:r>
            <a:endParaRPr lang="en-US" dirty="0"/>
          </a:p>
        </p:txBody>
      </p:sp>
      <p:sp>
        <p:nvSpPr>
          <p:cNvPr id="3" name="Content Placeholder 2"/>
          <p:cNvSpPr>
            <a:spLocks noGrp="1"/>
          </p:cNvSpPr>
          <p:nvPr>
            <p:ph idx="1"/>
          </p:nvPr>
        </p:nvSpPr>
        <p:spPr>
          <a:xfrm>
            <a:off x="1097280" y="1845734"/>
            <a:ext cx="10058400" cy="4884250"/>
          </a:xfrm>
        </p:spPr>
        <p:txBody>
          <a:bodyPr>
            <a:normAutofit/>
          </a:bodyPr>
          <a:lstStyle/>
          <a:p>
            <a:pPr>
              <a:buFont typeface="Arial"/>
              <a:buChar char="•"/>
            </a:pPr>
            <a:r>
              <a:rPr lang="en-US" sz="2800" dirty="0" smtClean="0"/>
              <a:t> Two groups of children of Gaia and Ouranos</a:t>
            </a:r>
          </a:p>
          <a:p>
            <a:pPr>
              <a:buFont typeface="Arial"/>
              <a:buChar char="•"/>
            </a:pPr>
            <a:r>
              <a:rPr lang="en-US" sz="2800" dirty="0"/>
              <a:t> </a:t>
            </a:r>
            <a:r>
              <a:rPr lang="en-US" sz="2800" dirty="0" smtClean="0"/>
              <a:t>Not killed off by heroes</a:t>
            </a:r>
          </a:p>
          <a:p>
            <a:pPr lvl="1">
              <a:buFont typeface="Arial"/>
              <a:buChar char="•"/>
            </a:pPr>
            <a:r>
              <a:rPr lang="en-US" sz="2400" dirty="0" smtClean="0"/>
              <a:t>In some instances, treated like the gods, e.g. being given their food</a:t>
            </a:r>
          </a:p>
          <a:p>
            <a:pPr>
              <a:buFont typeface="Arial"/>
              <a:buChar char="•"/>
            </a:pPr>
            <a:r>
              <a:rPr lang="en-US" sz="2800" dirty="0"/>
              <a:t> </a:t>
            </a:r>
            <a:r>
              <a:rPr lang="en-US" sz="2800" dirty="0" smtClean="0"/>
              <a:t>Help the Olympians</a:t>
            </a:r>
          </a:p>
          <a:p>
            <a:pPr lvl="1">
              <a:buFont typeface="Arial"/>
              <a:buChar char="•"/>
            </a:pPr>
            <a:r>
              <a:rPr lang="en-GB" sz="2400" dirty="0" smtClean="0"/>
              <a:t>The Cyclopes </a:t>
            </a:r>
            <a:r>
              <a:rPr lang="en-GB" sz="2400" dirty="0"/>
              <a:t>provide Zeus with the weapon that enables him to defeat his enemies, the thunderbolt (503-06), </a:t>
            </a:r>
            <a:endParaRPr lang="en-GB" sz="2400" dirty="0" smtClean="0"/>
          </a:p>
          <a:p>
            <a:pPr lvl="1">
              <a:buFont typeface="Arial"/>
              <a:buChar char="•"/>
            </a:pPr>
            <a:r>
              <a:rPr lang="en-GB" sz="2400" dirty="0" smtClean="0"/>
              <a:t>The Hekatoncheires </a:t>
            </a:r>
            <a:r>
              <a:rPr lang="en-GB" sz="2400" dirty="0"/>
              <a:t>act as guards in the underworld once Zeus has defeated the Titans and thrown them into Tartaros (734-35). </a:t>
            </a:r>
            <a:endParaRPr lang="en-US" sz="2400" dirty="0" smtClean="0"/>
          </a:p>
          <a:p>
            <a:pPr>
              <a:buFont typeface="Arial"/>
              <a:buChar char="•"/>
            </a:pPr>
            <a:r>
              <a:rPr lang="en-US" sz="2800" dirty="0" smtClean="0"/>
              <a:t> Why are these groups treated differently to the offspring of Phorkys and Keto?</a:t>
            </a:r>
            <a:endParaRPr lang="en-US" sz="2800" dirty="0"/>
          </a:p>
        </p:txBody>
      </p:sp>
    </p:spTree>
    <p:extLst>
      <p:ext uri="{BB962C8B-B14F-4D97-AF65-F5344CB8AC3E}">
        <p14:creationId xmlns:p14="http://schemas.microsoft.com/office/powerpoint/2010/main" val="2074075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Peripheral and Subterranean Spaces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800" dirty="0" smtClean="0"/>
              <a:t> Among the offspring of Phorkys and Keto, some lived at the edge of the world or under the ground</a:t>
            </a:r>
          </a:p>
          <a:p>
            <a:pPr>
              <a:buFont typeface="Arial"/>
              <a:buChar char="•"/>
            </a:pPr>
            <a:r>
              <a:rPr lang="en-US" sz="2800" dirty="0"/>
              <a:t> </a:t>
            </a:r>
            <a:r>
              <a:rPr lang="en-US" sz="2800" dirty="0" smtClean="0"/>
              <a:t>Cyclopes and Hekatoncheires are also placed in this space</a:t>
            </a:r>
          </a:p>
          <a:p>
            <a:pPr>
              <a:buFont typeface="Arial"/>
              <a:buChar char="•"/>
            </a:pPr>
            <a:r>
              <a:rPr lang="en-US" sz="2800" dirty="0"/>
              <a:t> </a:t>
            </a:r>
            <a:r>
              <a:rPr lang="en-US" sz="2800" dirty="0" smtClean="0"/>
              <a:t>Underworld not so much a realm of the dead in Hesiod as a prison for the elements of the universe that do not fit in Zeus’ ordered cosmos</a:t>
            </a:r>
          </a:p>
          <a:p>
            <a:pPr lvl="1">
              <a:buFont typeface="Arial"/>
              <a:buChar char="•"/>
            </a:pPr>
            <a:r>
              <a:rPr lang="en-US" sz="2400" dirty="0" smtClean="0"/>
              <a:t>The periphery, especially the western edge of the world, blurs with this space</a:t>
            </a:r>
            <a:endParaRPr lang="en-US" sz="2400" dirty="0"/>
          </a:p>
        </p:txBody>
      </p:sp>
    </p:spTree>
    <p:extLst>
      <p:ext uri="{BB962C8B-B14F-4D97-AF65-F5344CB8AC3E}">
        <p14:creationId xmlns:p14="http://schemas.microsoft.com/office/powerpoint/2010/main" val="1630494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and Stasis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800" dirty="0" smtClean="0"/>
              <a:t> The underworld is a location of stasis</a:t>
            </a:r>
          </a:p>
          <a:p>
            <a:pPr lvl="1">
              <a:buFont typeface="Arial"/>
              <a:buChar char="•"/>
            </a:pPr>
            <a:r>
              <a:rPr lang="en-US" sz="2400" dirty="0" smtClean="0"/>
              <a:t>Monsters/deities/dead trapped there in an eternally unchanging location</a:t>
            </a:r>
          </a:p>
          <a:p>
            <a:pPr lvl="1">
              <a:buFont typeface="Arial"/>
              <a:buChar char="•"/>
            </a:pPr>
            <a:r>
              <a:rPr lang="en-US" sz="2400" dirty="0" smtClean="0"/>
              <a:t>Any actions that occur there are repetitive</a:t>
            </a:r>
          </a:p>
          <a:p>
            <a:pPr lvl="1">
              <a:buFont typeface="Arial"/>
              <a:buChar char="•"/>
            </a:pPr>
            <a:endParaRPr lang="en-US" sz="2400" dirty="0" smtClean="0"/>
          </a:p>
          <a:p>
            <a:pPr>
              <a:buFont typeface="Arial"/>
              <a:buChar char="•"/>
            </a:pPr>
            <a:r>
              <a:rPr lang="en-US" sz="2800" dirty="0" smtClean="0"/>
              <a:t> In </a:t>
            </a:r>
            <a:r>
              <a:rPr lang="en-US" sz="2800" dirty="0"/>
              <a:t>front of these, </a:t>
            </a:r>
            <a:r>
              <a:rPr lang="en-US" sz="2800" dirty="0" err="1"/>
              <a:t>Iapetus</a:t>
            </a:r>
            <a:r>
              <a:rPr lang="en-US" sz="2800" dirty="0"/>
              <a:t>’ </a:t>
            </a:r>
            <a:r>
              <a:rPr lang="en-US" sz="2800" dirty="0" smtClean="0"/>
              <a:t>son </a:t>
            </a:r>
            <a:r>
              <a:rPr lang="en-US" sz="2800" dirty="0"/>
              <a:t>holds the broad sky with his head and tireless hands, standing immovable, where Night and Day passing near greet one another as they cross the great bronze threshold. </a:t>
            </a:r>
            <a:r>
              <a:rPr lang="en-US" sz="2800" dirty="0" smtClean="0"/>
              <a:t>(746-50)</a:t>
            </a:r>
            <a:endParaRPr lang="en-US" sz="2800" dirty="0"/>
          </a:p>
        </p:txBody>
      </p:sp>
    </p:spTree>
    <p:extLst>
      <p:ext uri="{BB962C8B-B14F-4D97-AF65-F5344CB8AC3E}">
        <p14:creationId xmlns:p14="http://schemas.microsoft.com/office/powerpoint/2010/main" val="2934434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and Stasis</a:t>
            </a:r>
            <a:endParaRPr lang="en-US" dirty="0"/>
          </a:p>
        </p:txBody>
      </p:sp>
      <p:sp>
        <p:nvSpPr>
          <p:cNvPr id="3" name="Content Placeholder 2"/>
          <p:cNvSpPr>
            <a:spLocks noGrp="1"/>
          </p:cNvSpPr>
          <p:nvPr>
            <p:ph idx="1"/>
          </p:nvPr>
        </p:nvSpPr>
        <p:spPr>
          <a:xfrm>
            <a:off x="1097280" y="1845734"/>
            <a:ext cx="10058400" cy="5012266"/>
          </a:xfrm>
        </p:spPr>
        <p:txBody>
          <a:bodyPr>
            <a:normAutofit/>
          </a:bodyPr>
          <a:lstStyle/>
          <a:p>
            <a:pPr>
              <a:buFont typeface="Arial"/>
              <a:buChar char="•"/>
            </a:pPr>
            <a:r>
              <a:rPr lang="en-US" sz="2800" dirty="0"/>
              <a:t> </a:t>
            </a:r>
            <a:r>
              <a:rPr lang="en-US" sz="2800" dirty="0" smtClean="0"/>
              <a:t>Purves </a:t>
            </a:r>
            <a:r>
              <a:rPr lang="en-US" sz="2800" dirty="0" smtClean="0"/>
              <a:t>(2010) </a:t>
            </a:r>
            <a:r>
              <a:rPr lang="en-US" sz="2800" i="1" dirty="0" smtClean="0"/>
              <a:t>Space </a:t>
            </a:r>
            <a:r>
              <a:rPr lang="en-US" sz="2800" i="1" dirty="0" smtClean="0"/>
              <a:t>and Time in </a:t>
            </a:r>
            <a:r>
              <a:rPr lang="en-US" sz="2800" i="1" dirty="0"/>
              <a:t>A</a:t>
            </a:r>
            <a:r>
              <a:rPr lang="en-US" sz="2800" i="1" dirty="0" smtClean="0"/>
              <a:t>ncient Greek Narrative</a:t>
            </a:r>
            <a:endParaRPr lang="en-US" sz="2800" dirty="0" smtClean="0"/>
          </a:p>
          <a:p>
            <a:pPr lvl="1">
              <a:buFont typeface="Arial"/>
              <a:buChar char="•"/>
            </a:pPr>
            <a:r>
              <a:rPr lang="en-US" sz="2400" i="1" dirty="0" smtClean="0"/>
              <a:t>Works and Days</a:t>
            </a:r>
            <a:r>
              <a:rPr lang="en-US" sz="2400" dirty="0" smtClean="0"/>
              <a:t> – Jars placed underground to preserve food</a:t>
            </a:r>
          </a:p>
          <a:p>
            <a:pPr lvl="1">
              <a:buFont typeface="Arial"/>
              <a:buChar char="•"/>
            </a:pPr>
            <a:r>
              <a:rPr lang="en-US" sz="2400" i="1" dirty="0" smtClean="0"/>
              <a:t>Theogony</a:t>
            </a:r>
            <a:r>
              <a:rPr lang="en-US" sz="2400" dirty="0" smtClean="0"/>
              <a:t> – Tartaros/subterranean spaces work in a similar way</a:t>
            </a:r>
          </a:p>
          <a:p>
            <a:pPr>
              <a:buFont typeface="Arial"/>
              <a:buChar char="•"/>
            </a:pPr>
            <a:r>
              <a:rPr lang="en-US" sz="2400" dirty="0"/>
              <a:t> </a:t>
            </a:r>
            <a:r>
              <a:rPr lang="en-US" sz="2400" dirty="0" smtClean="0"/>
              <a:t>So the dead and the unwanted creatures kept trapped by the way that time moves in this space</a:t>
            </a:r>
          </a:p>
          <a:p>
            <a:pPr>
              <a:buFont typeface="Arial"/>
              <a:buChar char="•"/>
            </a:pPr>
            <a:r>
              <a:rPr lang="en-US" sz="2400" dirty="0"/>
              <a:t> </a:t>
            </a:r>
            <a:r>
              <a:rPr lang="en-US" sz="2400" dirty="0" smtClean="0"/>
              <a:t>Element of the primordial cosmos left </a:t>
            </a:r>
          </a:p>
          <a:p>
            <a:pPr lvl="1">
              <a:buFont typeface="Arial"/>
              <a:buChar char="•"/>
            </a:pPr>
            <a:r>
              <a:rPr lang="en-US" sz="2000" dirty="0"/>
              <a:t>a great chasm, whose bottom one would not reach in a whole long year, once one was inside the gates, but one would be borne hither and thither by one distressful blast after another—it is terrible for the immortal gods as well, this </a:t>
            </a:r>
            <a:r>
              <a:rPr lang="en-US" sz="2000" dirty="0" smtClean="0"/>
              <a:t>monstrosity (740-44)</a:t>
            </a:r>
          </a:p>
          <a:p>
            <a:pPr>
              <a:buFont typeface="Arial"/>
              <a:buChar char="•"/>
            </a:pPr>
            <a:r>
              <a:rPr lang="en-US" sz="2400" dirty="0"/>
              <a:t> </a:t>
            </a:r>
            <a:r>
              <a:rPr lang="en-US" sz="2400" dirty="0" smtClean="0"/>
              <a:t>This is place time has never progressed,</a:t>
            </a:r>
            <a:r>
              <a:rPr lang="en-US" sz="2400" dirty="0"/>
              <a:t> </a:t>
            </a:r>
            <a:r>
              <a:rPr lang="en-US" sz="2400" dirty="0" smtClean="0"/>
              <a:t>so the creatures and things in it cannot affect the mortal world, which is </a:t>
            </a:r>
            <a:r>
              <a:rPr lang="en-US" sz="2400" dirty="0" err="1" smtClean="0"/>
              <a:t>characterised</a:t>
            </a:r>
            <a:r>
              <a:rPr lang="en-US" sz="2400" dirty="0" smtClean="0"/>
              <a:t> by its progression </a:t>
            </a:r>
          </a:p>
        </p:txBody>
      </p:sp>
    </p:spTree>
    <p:extLst>
      <p:ext uri="{BB962C8B-B14F-4D97-AF65-F5344CB8AC3E}">
        <p14:creationId xmlns:p14="http://schemas.microsoft.com/office/powerpoint/2010/main" val="2225983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Opponents/helpers?</a:t>
            </a:r>
            <a:endParaRPr lang="en-US" dirty="0"/>
          </a:p>
        </p:txBody>
      </p:sp>
      <p:sp>
        <p:nvSpPr>
          <p:cNvPr id="3" name="Content Placeholder 2"/>
          <p:cNvSpPr>
            <a:spLocks noGrp="1"/>
          </p:cNvSpPr>
          <p:nvPr>
            <p:ph idx="1"/>
          </p:nvPr>
        </p:nvSpPr>
        <p:spPr/>
        <p:txBody>
          <a:bodyPr/>
          <a:lstStyle/>
          <a:p>
            <a:pPr>
              <a:buFont typeface="Arial"/>
              <a:buChar char="•"/>
            </a:pPr>
            <a:r>
              <a:rPr lang="en-US" sz="2800" dirty="0" smtClean="0"/>
              <a:t> Monstrous opponents in the </a:t>
            </a:r>
            <a:r>
              <a:rPr lang="en-US" sz="2800" i="1" dirty="0" smtClean="0"/>
              <a:t>Theogony</a:t>
            </a:r>
            <a:endParaRPr lang="en-US" sz="2800" dirty="0" smtClean="0"/>
          </a:p>
          <a:p>
            <a:pPr lvl="1">
              <a:buFont typeface="Arial"/>
              <a:buChar char="•"/>
            </a:pPr>
            <a:r>
              <a:rPr lang="en-US" sz="2400" dirty="0" smtClean="0"/>
              <a:t>Typhoeus</a:t>
            </a:r>
          </a:p>
          <a:p>
            <a:pPr lvl="1">
              <a:buFont typeface="Arial"/>
              <a:buChar char="•"/>
            </a:pPr>
            <a:r>
              <a:rPr lang="en-US" sz="2400" dirty="0" smtClean="0"/>
              <a:t>Offspring of Phorkys and Keto</a:t>
            </a:r>
          </a:p>
          <a:p>
            <a:pPr>
              <a:buFont typeface="Arial"/>
              <a:buChar char="•"/>
            </a:pPr>
            <a:r>
              <a:rPr lang="en-US" sz="2800" dirty="0" smtClean="0"/>
              <a:t> Helpers</a:t>
            </a:r>
          </a:p>
          <a:p>
            <a:pPr lvl="1">
              <a:buFont typeface="Arial"/>
              <a:buChar char="•"/>
            </a:pPr>
            <a:r>
              <a:rPr lang="en-US" sz="2400" dirty="0" smtClean="0"/>
              <a:t>Cyclopes and Hekatoncheires</a:t>
            </a:r>
          </a:p>
          <a:p>
            <a:pPr lvl="1">
              <a:buFont typeface="Arial"/>
              <a:buChar char="•"/>
            </a:pPr>
            <a:r>
              <a:rPr lang="en-US" sz="2400" dirty="0"/>
              <a:t>Offspring of Phorkys and </a:t>
            </a:r>
            <a:r>
              <a:rPr lang="en-US" sz="2400" dirty="0" smtClean="0"/>
              <a:t>Keto</a:t>
            </a:r>
          </a:p>
          <a:p>
            <a:pPr>
              <a:buFont typeface="Arial"/>
              <a:buChar char="•"/>
            </a:pPr>
            <a:r>
              <a:rPr lang="en-US" sz="2800" dirty="0"/>
              <a:t> </a:t>
            </a:r>
            <a:r>
              <a:rPr lang="en-US" sz="2800" dirty="0" smtClean="0"/>
              <a:t>Different treatment?</a:t>
            </a:r>
          </a:p>
          <a:p>
            <a:pPr lvl="1">
              <a:buFont typeface="Arial"/>
              <a:buChar char="•"/>
            </a:pPr>
            <a:endParaRPr lang="en-US" dirty="0"/>
          </a:p>
        </p:txBody>
      </p:sp>
    </p:spTree>
    <p:extLst>
      <p:ext uri="{BB962C8B-B14F-4D97-AF65-F5344CB8AC3E}">
        <p14:creationId xmlns:p14="http://schemas.microsoft.com/office/powerpoint/2010/main" val="4191023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a:xfrm>
            <a:off x="1097280" y="2535936"/>
            <a:ext cx="10058400" cy="3333158"/>
          </a:xfrm>
        </p:spPr>
        <p:txBody>
          <a:bodyPr/>
          <a:lstStyle/>
          <a:p>
            <a:pPr lvl="0">
              <a:buFont typeface="Arial"/>
              <a:buChar char="•"/>
            </a:pPr>
            <a:r>
              <a:rPr lang="en-GB" sz="3200" dirty="0" smtClean="0"/>
              <a:t> Focusing on the </a:t>
            </a:r>
            <a:r>
              <a:rPr lang="en-GB" sz="3200" i="1" dirty="0" smtClean="0"/>
              <a:t>Homeric Hymn to Apollo</a:t>
            </a:r>
            <a:endParaRPr lang="en-GB" sz="3200" i="1" dirty="0"/>
          </a:p>
          <a:p>
            <a:pPr lvl="1">
              <a:buFont typeface="Arial"/>
              <a:buChar char="•"/>
            </a:pPr>
            <a:r>
              <a:rPr lang="en-GB" sz="2800" dirty="0" smtClean="0"/>
              <a:t>How </a:t>
            </a:r>
            <a:r>
              <a:rPr lang="en-GB" sz="2800" dirty="0"/>
              <a:t>different is this to </a:t>
            </a:r>
            <a:r>
              <a:rPr lang="en-GB" sz="2800" dirty="0" smtClean="0"/>
              <a:t>hero vs. monster narratives, </a:t>
            </a:r>
            <a:r>
              <a:rPr lang="en-GB" sz="2800" dirty="0"/>
              <a:t>like that of Cadmus and the </a:t>
            </a:r>
            <a:r>
              <a:rPr lang="en-GB" sz="2800" dirty="0" smtClean="0"/>
              <a:t>Dragon, </a:t>
            </a:r>
            <a:r>
              <a:rPr lang="en-GB" sz="2800" dirty="0"/>
              <a:t>which we discussed last week</a:t>
            </a:r>
            <a:r>
              <a:rPr lang="en-GB" sz="2800" dirty="0" smtClean="0"/>
              <a:t>?</a:t>
            </a:r>
          </a:p>
          <a:p>
            <a:pPr lvl="1">
              <a:buFont typeface="Arial"/>
              <a:buChar char="•"/>
            </a:pPr>
            <a:r>
              <a:rPr lang="en-GB" sz="2800" dirty="0" smtClean="0"/>
              <a:t>Does it overlap with </a:t>
            </a:r>
            <a:r>
              <a:rPr lang="en-GB" sz="2800" dirty="0"/>
              <a:t>topics from the </a:t>
            </a:r>
            <a:r>
              <a:rPr lang="en-GB" sz="2800" i="1" dirty="0"/>
              <a:t>Theogony</a:t>
            </a:r>
            <a:r>
              <a:rPr lang="en-GB" sz="2800" dirty="0"/>
              <a:t>?</a:t>
            </a:r>
          </a:p>
          <a:p>
            <a:endParaRPr lang="en-US" dirty="0"/>
          </a:p>
        </p:txBody>
      </p:sp>
    </p:spTree>
    <p:extLst>
      <p:ext uri="{BB962C8B-B14F-4D97-AF65-F5344CB8AC3E}">
        <p14:creationId xmlns:p14="http://schemas.microsoft.com/office/powerpoint/2010/main" val="1774312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Orphic Theogonies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800" dirty="0" smtClean="0"/>
              <a:t> </a:t>
            </a:r>
            <a:r>
              <a:rPr lang="en-US" sz="2800" i="1" dirty="0" smtClean="0"/>
              <a:t>Rhapsodic Theogony</a:t>
            </a:r>
            <a:r>
              <a:rPr lang="en-US" sz="2800" dirty="0" smtClean="0"/>
              <a:t> and </a:t>
            </a:r>
            <a:r>
              <a:rPr lang="en-US" sz="2800" i="1" dirty="0" smtClean="0"/>
              <a:t>Hieronyman and Hellanicus Theogony</a:t>
            </a:r>
            <a:r>
              <a:rPr lang="en-US" sz="2800" dirty="0" smtClean="0"/>
              <a:t> </a:t>
            </a:r>
          </a:p>
          <a:p>
            <a:pPr>
              <a:buFont typeface="Arial"/>
              <a:buChar char="•"/>
            </a:pPr>
            <a:r>
              <a:rPr lang="en-US" sz="2800" dirty="0" smtClean="0"/>
              <a:t> Fragmentary </a:t>
            </a:r>
            <a:r>
              <a:rPr lang="en-US" sz="2800" dirty="0" smtClean="0"/>
              <a:t>texts, ascribed to Orpheus</a:t>
            </a:r>
          </a:p>
          <a:p>
            <a:pPr>
              <a:buFont typeface="Arial"/>
              <a:buChar char="•"/>
            </a:pPr>
            <a:r>
              <a:rPr lang="en-US" sz="2800" dirty="0"/>
              <a:t> </a:t>
            </a:r>
            <a:r>
              <a:rPr lang="en-US" sz="2800" dirty="0" smtClean="0"/>
              <a:t>Survive through quotations</a:t>
            </a:r>
          </a:p>
          <a:p>
            <a:pPr lvl="1">
              <a:buFont typeface="Arial"/>
              <a:buChar char="•"/>
            </a:pPr>
            <a:r>
              <a:rPr lang="en-US" sz="2400" dirty="0" smtClean="0"/>
              <a:t>Mainly in the writings of the </a:t>
            </a:r>
            <a:r>
              <a:rPr lang="en-US" sz="2400" dirty="0" err="1" smtClean="0"/>
              <a:t>Neoplatonics</a:t>
            </a:r>
            <a:r>
              <a:rPr lang="en-US" sz="2400" dirty="0" smtClean="0"/>
              <a:t> and Christian Apologists</a:t>
            </a:r>
          </a:p>
          <a:p>
            <a:pPr lvl="1">
              <a:buFont typeface="Arial"/>
              <a:buChar char="•"/>
            </a:pPr>
            <a:r>
              <a:rPr lang="en-US" sz="2400" dirty="0" smtClean="0"/>
              <a:t>Strong interpretative biases</a:t>
            </a:r>
            <a:endParaRPr lang="en-US" sz="1600" dirty="0" smtClean="0"/>
          </a:p>
          <a:p>
            <a:pPr>
              <a:buFont typeface="Arial"/>
              <a:buChar char="•"/>
            </a:pPr>
            <a:r>
              <a:rPr lang="en-US" sz="2800" dirty="0"/>
              <a:t> </a:t>
            </a:r>
            <a:r>
              <a:rPr lang="en-US" sz="2800" dirty="0" smtClean="0"/>
              <a:t>Have hybrid deities in a very different role to Typhoeus</a:t>
            </a:r>
          </a:p>
          <a:p>
            <a:pPr lvl="1">
              <a:buFont typeface="Arial"/>
              <a:buChar char="•"/>
            </a:pPr>
            <a:r>
              <a:rPr lang="en-US" sz="2400" dirty="0" smtClean="0"/>
              <a:t>Part of the process of creation</a:t>
            </a:r>
            <a:endParaRPr lang="en-US" sz="2400" dirty="0"/>
          </a:p>
        </p:txBody>
      </p:sp>
    </p:spTree>
    <p:extLst>
      <p:ext uri="{BB962C8B-B14F-4D97-AF65-F5344CB8AC3E}">
        <p14:creationId xmlns:p14="http://schemas.microsoft.com/office/powerpoint/2010/main" val="3836458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Orphism</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3200" dirty="0" smtClean="0"/>
              <a:t> Religious group?</a:t>
            </a:r>
          </a:p>
          <a:p>
            <a:pPr lvl="1">
              <a:buFont typeface="Arial"/>
              <a:buChar char="•"/>
            </a:pPr>
            <a:r>
              <a:rPr lang="en-US" sz="2800" dirty="0" smtClean="0"/>
              <a:t>Plato refers to </a:t>
            </a:r>
            <a:r>
              <a:rPr lang="en-US" sz="2800" dirty="0" err="1" smtClean="0"/>
              <a:t>Orphics</a:t>
            </a:r>
            <a:r>
              <a:rPr lang="en-US" sz="2800" dirty="0" smtClean="0"/>
              <a:t> using texts</a:t>
            </a:r>
          </a:p>
          <a:p>
            <a:pPr lvl="1">
              <a:buFont typeface="Arial"/>
              <a:buChar char="•"/>
            </a:pPr>
            <a:r>
              <a:rPr lang="en-US" sz="2800" dirty="0" smtClean="0"/>
              <a:t>Some evidence of religious groups</a:t>
            </a:r>
          </a:p>
          <a:p>
            <a:pPr lvl="1">
              <a:buFont typeface="Arial"/>
              <a:buChar char="•"/>
            </a:pPr>
            <a:r>
              <a:rPr lang="en-US" sz="2800" dirty="0" smtClean="0"/>
              <a:t>Gold tablets</a:t>
            </a:r>
          </a:p>
          <a:p>
            <a:pPr>
              <a:buFont typeface="Arial"/>
              <a:buChar char="•"/>
            </a:pPr>
            <a:r>
              <a:rPr lang="en-US" sz="3200" dirty="0"/>
              <a:t> </a:t>
            </a:r>
            <a:r>
              <a:rPr lang="en-US" sz="3200" dirty="0" smtClean="0"/>
              <a:t>Using these texts?</a:t>
            </a:r>
            <a:endParaRPr lang="en-US" sz="3200" dirty="0"/>
          </a:p>
        </p:txBody>
      </p:sp>
    </p:spTree>
    <p:extLst>
      <p:ext uri="{BB962C8B-B14F-4D97-AF65-F5344CB8AC3E}">
        <p14:creationId xmlns:p14="http://schemas.microsoft.com/office/powerpoint/2010/main" val="34709826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Chronos</a:t>
            </a:r>
            <a:endParaRPr lang="en-US" dirty="0"/>
          </a:p>
        </p:txBody>
      </p:sp>
      <p:sp>
        <p:nvSpPr>
          <p:cNvPr id="3" name="Content Placeholder 2"/>
          <p:cNvSpPr>
            <a:spLocks noGrp="1"/>
          </p:cNvSpPr>
          <p:nvPr>
            <p:ph idx="1"/>
          </p:nvPr>
        </p:nvSpPr>
        <p:spPr>
          <a:xfrm>
            <a:off x="1097280" y="1845734"/>
            <a:ext cx="10058400" cy="4884250"/>
          </a:xfrm>
        </p:spPr>
        <p:txBody>
          <a:bodyPr>
            <a:normAutofit/>
          </a:bodyPr>
          <a:lstStyle/>
          <a:p>
            <a:pPr>
              <a:buFont typeface="Arial"/>
              <a:buChar char="•"/>
            </a:pPr>
            <a:r>
              <a:rPr lang="en-US" sz="2800" dirty="0" smtClean="0"/>
              <a:t> Personification of time</a:t>
            </a:r>
          </a:p>
          <a:p>
            <a:pPr>
              <a:buFont typeface="Arial"/>
              <a:buChar char="•"/>
            </a:pPr>
            <a:r>
              <a:rPr lang="en-US" sz="2800" dirty="0"/>
              <a:t> </a:t>
            </a:r>
            <a:r>
              <a:rPr lang="en-US" sz="2800" dirty="0" smtClean="0"/>
              <a:t>Described as ‘</a:t>
            </a:r>
            <a:r>
              <a:rPr lang="en-US" sz="2800" dirty="0" err="1" smtClean="0"/>
              <a:t>unaging</a:t>
            </a:r>
            <a:r>
              <a:rPr lang="en-US" sz="2800" dirty="0" smtClean="0"/>
              <a:t>’, i.e. </a:t>
            </a:r>
            <a:r>
              <a:rPr lang="en-US" sz="2800" dirty="0" err="1" smtClean="0"/>
              <a:t>unmeasurable</a:t>
            </a:r>
            <a:r>
              <a:rPr lang="en-US" sz="2800" dirty="0" smtClean="0"/>
              <a:t> </a:t>
            </a:r>
          </a:p>
          <a:p>
            <a:pPr lvl="1">
              <a:buFont typeface="Arial"/>
              <a:buChar char="•"/>
            </a:pPr>
            <a:r>
              <a:rPr lang="en-US" sz="2400" dirty="0" smtClean="0"/>
              <a:t>Process of time progressing not yet come into being</a:t>
            </a:r>
          </a:p>
          <a:p>
            <a:pPr>
              <a:buFont typeface="Arial"/>
              <a:buChar char="•"/>
            </a:pPr>
            <a:r>
              <a:rPr lang="en-US" sz="2800" dirty="0"/>
              <a:t> </a:t>
            </a:r>
            <a:r>
              <a:rPr lang="en-US" sz="2800" dirty="0" smtClean="0"/>
              <a:t>Offspring:</a:t>
            </a:r>
          </a:p>
          <a:p>
            <a:pPr lvl="1">
              <a:buFont typeface="Arial"/>
              <a:buChar char="•"/>
            </a:pPr>
            <a:r>
              <a:rPr lang="en-US" sz="2400" dirty="0" smtClean="0"/>
              <a:t>Aither, Chaos Erebos</a:t>
            </a:r>
          </a:p>
          <a:p>
            <a:pPr lvl="1">
              <a:buFont typeface="Arial"/>
              <a:buChar char="•"/>
            </a:pPr>
            <a:r>
              <a:rPr lang="en-US" sz="2400" dirty="0" smtClean="0"/>
              <a:t>The egg, from which Phanes appears</a:t>
            </a:r>
          </a:p>
          <a:p>
            <a:pPr>
              <a:buFont typeface="Arial"/>
              <a:buChar char="•"/>
            </a:pPr>
            <a:r>
              <a:rPr lang="en-US" sz="2800" dirty="0"/>
              <a:t> </a:t>
            </a:r>
            <a:r>
              <a:rPr lang="en-US" sz="2800" dirty="0" smtClean="0"/>
              <a:t>Creates first bits of the universe</a:t>
            </a:r>
          </a:p>
          <a:p>
            <a:pPr>
              <a:buFont typeface="Arial"/>
              <a:buChar char="•"/>
            </a:pPr>
            <a:r>
              <a:rPr lang="en-US" sz="2800" dirty="0"/>
              <a:t> </a:t>
            </a:r>
            <a:r>
              <a:rPr lang="en-US" sz="2800" dirty="0" smtClean="0"/>
              <a:t>His type of time and most of his offspring are intangible</a:t>
            </a:r>
            <a:endParaRPr lang="en-US" sz="2800" dirty="0"/>
          </a:p>
        </p:txBody>
      </p:sp>
    </p:spTree>
    <p:extLst>
      <p:ext uri="{BB962C8B-B14F-4D97-AF65-F5344CB8AC3E}">
        <p14:creationId xmlns:p14="http://schemas.microsoft.com/office/powerpoint/2010/main" val="2248753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Chronos</a:t>
            </a:r>
            <a:endParaRPr lang="en-US" dirty="0"/>
          </a:p>
        </p:txBody>
      </p:sp>
      <p:sp>
        <p:nvSpPr>
          <p:cNvPr id="3" name="Content Placeholder 2"/>
          <p:cNvSpPr>
            <a:spLocks noGrp="1"/>
          </p:cNvSpPr>
          <p:nvPr>
            <p:ph idx="1"/>
          </p:nvPr>
        </p:nvSpPr>
        <p:spPr>
          <a:xfrm>
            <a:off x="1097280" y="2319866"/>
            <a:ext cx="10058400" cy="3549227"/>
          </a:xfrm>
        </p:spPr>
        <p:txBody>
          <a:bodyPr/>
          <a:lstStyle/>
          <a:p>
            <a:r>
              <a:rPr lang="en-GB" sz="3200" dirty="0"/>
              <a:t>He is a serpent with the heads of a bull and a lion attached to him, and between them he has the face of a god, and wings on his shoulders, and he is called ageless Time (Chronos) and Herakles. </a:t>
            </a:r>
            <a:endParaRPr lang="en-GB" sz="3200" dirty="0" smtClean="0"/>
          </a:p>
          <a:p>
            <a:pPr algn="r"/>
            <a:r>
              <a:rPr lang="en-GB" sz="3200" dirty="0" smtClean="0"/>
              <a:t> </a:t>
            </a:r>
            <a:r>
              <a:rPr lang="en-GB" sz="3200" i="1" dirty="0" smtClean="0"/>
              <a:t>HHT</a:t>
            </a:r>
            <a:r>
              <a:rPr lang="en-GB" sz="3200" dirty="0" smtClean="0"/>
              <a:t> Fr</a:t>
            </a:r>
            <a:r>
              <a:rPr lang="en-GB" sz="3200" dirty="0" smtClean="0"/>
              <a:t>. 76.I</a:t>
            </a:r>
            <a:endParaRPr lang="en-GB" sz="3200" dirty="0"/>
          </a:p>
          <a:p>
            <a:endParaRPr lang="en-US" dirty="0"/>
          </a:p>
        </p:txBody>
      </p:sp>
    </p:spTree>
    <p:extLst>
      <p:ext uri="{BB962C8B-B14F-4D97-AF65-F5344CB8AC3E}">
        <p14:creationId xmlns:p14="http://schemas.microsoft.com/office/powerpoint/2010/main" val="1060954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Phanes</a:t>
            </a:r>
            <a:endParaRPr lang="en-US" dirty="0"/>
          </a:p>
        </p:txBody>
      </p:sp>
      <p:sp>
        <p:nvSpPr>
          <p:cNvPr id="3" name="Content Placeholder 2"/>
          <p:cNvSpPr>
            <a:spLocks noGrp="1"/>
          </p:cNvSpPr>
          <p:nvPr>
            <p:ph idx="1"/>
          </p:nvPr>
        </p:nvSpPr>
        <p:spPr>
          <a:xfrm>
            <a:off x="809413" y="1828801"/>
            <a:ext cx="6468416" cy="4023360"/>
          </a:xfrm>
        </p:spPr>
        <p:txBody>
          <a:bodyPr/>
          <a:lstStyle/>
          <a:p>
            <a:pPr>
              <a:buFont typeface="Arial"/>
              <a:buChar char="•"/>
            </a:pPr>
            <a:r>
              <a:rPr lang="en-US" sz="2800" dirty="0" smtClean="0"/>
              <a:t> Born out of the egg produced by Chronos</a:t>
            </a:r>
          </a:p>
          <a:p>
            <a:pPr>
              <a:buFont typeface="Arial"/>
              <a:buChar char="•"/>
            </a:pPr>
            <a:r>
              <a:rPr lang="en-US" sz="2800" dirty="0"/>
              <a:t> </a:t>
            </a:r>
            <a:r>
              <a:rPr lang="en-US" sz="2800" dirty="0" smtClean="0"/>
              <a:t>Also hybrid</a:t>
            </a:r>
          </a:p>
          <a:p>
            <a:pPr lvl="1">
              <a:buFont typeface="Arial"/>
              <a:buChar char="•"/>
            </a:pPr>
            <a:r>
              <a:rPr lang="en-US" sz="2400" dirty="0" smtClean="0"/>
              <a:t>same creatures, different configuration</a:t>
            </a:r>
          </a:p>
          <a:p>
            <a:pPr>
              <a:buFont typeface="Arial"/>
              <a:buChar char="•"/>
            </a:pPr>
            <a:r>
              <a:rPr lang="en-US" sz="2800" dirty="0"/>
              <a:t> </a:t>
            </a:r>
            <a:r>
              <a:rPr lang="en-US" sz="2800" dirty="0" smtClean="0"/>
              <a:t>Seems to be associated with/identified as the sun</a:t>
            </a:r>
          </a:p>
          <a:p>
            <a:pPr lvl="1">
              <a:buFont typeface="Arial"/>
              <a:buChar char="•"/>
            </a:pPr>
            <a:r>
              <a:rPr lang="en-US" sz="2400" dirty="0" smtClean="0"/>
              <a:t>emergence of measurable time</a:t>
            </a:r>
          </a:p>
          <a:p>
            <a:pPr>
              <a:buFont typeface="Arial"/>
              <a:buChar char="•"/>
            </a:pPr>
            <a:endParaRPr lang="en-US" dirty="0" smtClean="0"/>
          </a:p>
        </p:txBody>
      </p:sp>
      <p:pic>
        <p:nvPicPr>
          <p:cNvPr id="4" name="Picture 2" descr="Relief with Phan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7829" y="0"/>
            <a:ext cx="4914171"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347389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Phanes</a:t>
            </a:r>
            <a:endParaRPr lang="en-US" dirty="0"/>
          </a:p>
        </p:txBody>
      </p:sp>
      <p:sp>
        <p:nvSpPr>
          <p:cNvPr id="3" name="Content Placeholder 2"/>
          <p:cNvSpPr>
            <a:spLocks noGrp="1"/>
          </p:cNvSpPr>
          <p:nvPr>
            <p:ph idx="1"/>
          </p:nvPr>
        </p:nvSpPr>
        <p:spPr/>
        <p:txBody>
          <a:bodyPr>
            <a:normAutofit/>
          </a:bodyPr>
          <a:lstStyle/>
          <a:p>
            <a:r>
              <a:rPr lang="en-GB" sz="2400" dirty="0"/>
              <a:t>And in addition to these [water, matter and Chronos] a third, double-bodied god had gold wings upon his shoulders, he had growing upon his sides the heads of bulls, upon his head a monstrous serpent resembling the forms of every kind of wild animal</a:t>
            </a:r>
            <a:r>
              <a:rPr lang="en-GB" sz="2400" dirty="0" smtClean="0"/>
              <a:t>.</a:t>
            </a:r>
            <a:r>
              <a:rPr lang="en-US" sz="2400" dirty="0"/>
              <a:t> </a:t>
            </a:r>
            <a:r>
              <a:rPr lang="en-US" sz="2400" dirty="0" smtClean="0"/>
              <a:t>(</a:t>
            </a:r>
            <a:r>
              <a:rPr lang="en-US" sz="2400" i="1" dirty="0" smtClean="0"/>
              <a:t>HHT</a:t>
            </a:r>
            <a:r>
              <a:rPr lang="en-US" sz="2400" dirty="0" smtClean="0"/>
              <a:t> 80.I</a:t>
            </a:r>
            <a:r>
              <a:rPr lang="en-US" sz="2400" dirty="0" smtClean="0"/>
              <a:t>)</a:t>
            </a:r>
          </a:p>
          <a:p>
            <a:pPr>
              <a:buFont typeface="Arial"/>
              <a:buChar char="•"/>
            </a:pPr>
            <a:r>
              <a:rPr lang="en-US" sz="2400" dirty="0" smtClean="0"/>
              <a:t> </a:t>
            </a:r>
            <a:r>
              <a:rPr lang="en-US" sz="2400" dirty="0" smtClean="0"/>
              <a:t>Frequently </a:t>
            </a:r>
            <a:r>
              <a:rPr lang="en-US" sz="2400" dirty="0" smtClean="0"/>
              <a:t>described as bright/shining </a:t>
            </a:r>
          </a:p>
          <a:p>
            <a:pPr lvl="1">
              <a:buFont typeface="Arial"/>
              <a:buChar char="•"/>
            </a:pPr>
            <a:r>
              <a:rPr lang="en-US" sz="2000" dirty="0"/>
              <a:t>Descriptions of him in a chariot, making an eternal </a:t>
            </a:r>
            <a:r>
              <a:rPr lang="en-US" sz="2000" dirty="0" smtClean="0"/>
              <a:t>journey</a:t>
            </a:r>
          </a:p>
          <a:p>
            <a:pPr>
              <a:buFont typeface="Arial"/>
              <a:buChar char="•"/>
            </a:pPr>
            <a:r>
              <a:rPr lang="en-US" sz="2400" dirty="0" smtClean="0"/>
              <a:t> Referred to using masculine names, but also described as ‘androgyny’</a:t>
            </a:r>
          </a:p>
          <a:p>
            <a:pPr>
              <a:buFont typeface="Arial"/>
              <a:buChar char="•"/>
            </a:pPr>
            <a:r>
              <a:rPr lang="en-US" sz="2400" dirty="0" smtClean="0"/>
              <a:t> Some references to four [sets of] eyes, and four faces</a:t>
            </a:r>
          </a:p>
          <a:p>
            <a:pPr>
              <a:buFont typeface="Arial"/>
              <a:buChar char="•"/>
            </a:pPr>
            <a:r>
              <a:rPr lang="en-US" sz="2400" dirty="0"/>
              <a:t> </a:t>
            </a:r>
            <a:r>
              <a:rPr lang="en-US" sz="2400" dirty="0" smtClean="0"/>
              <a:t>Makes sounds like bulls and lions</a:t>
            </a:r>
          </a:p>
        </p:txBody>
      </p:sp>
    </p:spTree>
    <p:extLst>
      <p:ext uri="{BB962C8B-B14F-4D97-AF65-F5344CB8AC3E}">
        <p14:creationId xmlns:p14="http://schemas.microsoft.com/office/powerpoint/2010/main" val="5333926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Breaking the Egg</a:t>
            </a:r>
            <a:endParaRPr lang="en-US" dirty="0"/>
          </a:p>
        </p:txBody>
      </p:sp>
      <p:sp>
        <p:nvSpPr>
          <p:cNvPr id="3" name="Content Placeholder 2"/>
          <p:cNvSpPr>
            <a:spLocks noGrp="1"/>
          </p:cNvSpPr>
          <p:nvPr>
            <p:ph idx="1"/>
          </p:nvPr>
        </p:nvSpPr>
        <p:spPr/>
        <p:txBody>
          <a:bodyPr/>
          <a:lstStyle/>
          <a:p>
            <a:pPr marL="0" indent="0">
              <a:buNone/>
            </a:pPr>
            <a:endParaRPr lang="en-GB" sz="2400" dirty="0" smtClean="0"/>
          </a:p>
          <a:p>
            <a:pPr marL="0" indent="0">
              <a:buNone/>
            </a:pPr>
            <a:r>
              <a:rPr lang="en-GB" sz="2400" dirty="0" smtClean="0"/>
              <a:t>[</a:t>
            </a:r>
            <a:r>
              <a:rPr lang="en-GB" sz="2400" dirty="0"/>
              <a:t>The egg], when it had been fulfilled by the force of the begetter, broke in two through friction. The sky was completed from the upper part, and the earth was produced from the lower part. And third, the double-bodied god went forth. </a:t>
            </a:r>
            <a:r>
              <a:rPr lang="en-GB" sz="2400" dirty="0" smtClean="0"/>
              <a:t>(</a:t>
            </a:r>
            <a:r>
              <a:rPr lang="en-GB" sz="2400" i="1" dirty="0" smtClean="0"/>
              <a:t>HHT</a:t>
            </a:r>
            <a:r>
              <a:rPr lang="en-GB" sz="2400" dirty="0" smtClean="0"/>
              <a:t> Fr</a:t>
            </a:r>
            <a:r>
              <a:rPr lang="en-GB" sz="2400" dirty="0"/>
              <a:t>. 80.II</a:t>
            </a:r>
            <a:r>
              <a:rPr lang="en-GB" sz="2400" dirty="0" smtClean="0"/>
              <a:t>)</a:t>
            </a:r>
          </a:p>
          <a:p>
            <a:pPr marL="0" indent="0">
              <a:buNone/>
            </a:pPr>
            <a:endParaRPr lang="en-GB" sz="2400" dirty="0"/>
          </a:p>
          <a:p>
            <a:pPr marL="0" indent="0">
              <a:buNone/>
            </a:pPr>
            <a:r>
              <a:rPr lang="en-GB" sz="2400" dirty="0"/>
              <a:t>And then Phanes broke the cloud, the bright tunic, and was first to leap from the top part of the wide-yawning, split egg and jump up, Protogonos, man-woman and very honoured. </a:t>
            </a:r>
            <a:r>
              <a:rPr lang="en-GB" sz="2400" dirty="0" smtClean="0"/>
              <a:t>(</a:t>
            </a:r>
            <a:r>
              <a:rPr lang="en-GB" sz="2400" i="1" dirty="0" smtClean="0"/>
              <a:t>RT</a:t>
            </a:r>
            <a:r>
              <a:rPr lang="en-GB" sz="2400" dirty="0" smtClean="0"/>
              <a:t> Fr</a:t>
            </a:r>
            <a:r>
              <a:rPr lang="en-GB" sz="2400" dirty="0"/>
              <a:t>. 121)</a:t>
            </a:r>
          </a:p>
          <a:p>
            <a:endParaRPr lang="en-US" dirty="0"/>
          </a:p>
        </p:txBody>
      </p:sp>
    </p:spTree>
    <p:extLst>
      <p:ext uri="{BB962C8B-B14F-4D97-AF65-F5344CB8AC3E}">
        <p14:creationId xmlns:p14="http://schemas.microsoft.com/office/powerpoint/2010/main" val="2734268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Phanes creations</a:t>
            </a:r>
            <a:endParaRPr lang="en-US" dirty="0"/>
          </a:p>
        </p:txBody>
      </p:sp>
      <p:sp>
        <p:nvSpPr>
          <p:cNvPr id="3" name="Content Placeholder 2"/>
          <p:cNvSpPr>
            <a:spLocks noGrp="1"/>
          </p:cNvSpPr>
          <p:nvPr>
            <p:ph idx="1"/>
          </p:nvPr>
        </p:nvSpPr>
        <p:spPr>
          <a:xfrm>
            <a:off x="1097280" y="2377440"/>
            <a:ext cx="10058400" cy="3491654"/>
          </a:xfrm>
        </p:spPr>
        <p:txBody>
          <a:bodyPr>
            <a:normAutofit/>
          </a:bodyPr>
          <a:lstStyle/>
          <a:p>
            <a:pPr>
              <a:buFont typeface="Arial"/>
              <a:buChar char="•"/>
            </a:pPr>
            <a:r>
              <a:rPr lang="en-US" sz="2800" dirty="0" smtClean="0"/>
              <a:t> Phanes creates the heavens/earth when emerges from the egg</a:t>
            </a:r>
          </a:p>
          <a:p>
            <a:pPr>
              <a:buFont typeface="Arial"/>
              <a:buChar char="•"/>
            </a:pPr>
            <a:r>
              <a:rPr lang="en-US" sz="2800" dirty="0"/>
              <a:t> </a:t>
            </a:r>
            <a:r>
              <a:rPr lang="en-US" sz="2800" dirty="0" smtClean="0"/>
              <a:t>Also listed in various parts of the fragments as having created the other physical elements of the cosmos:</a:t>
            </a:r>
          </a:p>
          <a:p>
            <a:pPr lvl="1">
              <a:buFont typeface="Arial"/>
              <a:buChar char="•"/>
            </a:pPr>
            <a:r>
              <a:rPr lang="en-US" sz="2400" dirty="0" smtClean="0"/>
              <a:t>sun, moon, stars, sea, race of gold, home of the gods etc.</a:t>
            </a:r>
            <a:endParaRPr lang="en-US" sz="2400" dirty="0"/>
          </a:p>
        </p:txBody>
      </p:sp>
    </p:spTree>
    <p:extLst>
      <p:ext uri="{BB962C8B-B14F-4D97-AF65-F5344CB8AC3E}">
        <p14:creationId xmlns:p14="http://schemas.microsoft.com/office/powerpoint/2010/main" val="22216316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Zeus</a:t>
            </a:r>
            <a:endParaRPr lang="en-US" dirty="0"/>
          </a:p>
        </p:txBody>
      </p:sp>
      <p:sp>
        <p:nvSpPr>
          <p:cNvPr id="3" name="Content Placeholder 2"/>
          <p:cNvSpPr>
            <a:spLocks noGrp="1"/>
          </p:cNvSpPr>
          <p:nvPr>
            <p:ph idx="1"/>
          </p:nvPr>
        </p:nvSpPr>
        <p:spPr>
          <a:xfrm>
            <a:off x="1097280" y="1845734"/>
            <a:ext cx="10058400" cy="4725754"/>
          </a:xfrm>
        </p:spPr>
        <p:txBody>
          <a:bodyPr/>
          <a:lstStyle/>
          <a:p>
            <a:r>
              <a:rPr lang="en-GB" sz="2800" dirty="0"/>
              <a:t>So then containing the might of first-born </a:t>
            </a:r>
            <a:r>
              <a:rPr lang="en-GB" sz="2800" dirty="0" err="1"/>
              <a:t>Erikepaios</a:t>
            </a:r>
            <a:r>
              <a:rPr lang="en-GB" sz="2800" dirty="0"/>
              <a:t>, he had taken the form of all things into his hollow belly, and he combined the power and strength of the god with his own limbs, thus in the course of this all things that had been produced were crafted in Zeus: broad </a:t>
            </a:r>
            <a:r>
              <a:rPr lang="en-GB" sz="2800" dirty="0" err="1"/>
              <a:t>aither</a:t>
            </a:r>
            <a:r>
              <a:rPr lang="en-GB" sz="2800" dirty="0"/>
              <a:t> and bright, lofty heavens, the home of the barren sea and the glorious earth, great Ocean and the underworlds, lowest beneath the earth, and the rivers and the boundless sea and all other things, and the great immortal gods and goddesses, whatever had come to pass and whatever was yet to come, it became one, and it came to be together in the belly of Zeus.</a:t>
            </a:r>
          </a:p>
          <a:p>
            <a:pPr algn="r"/>
            <a:r>
              <a:rPr lang="en-GB" sz="2800" dirty="0" smtClean="0"/>
              <a:t>(</a:t>
            </a:r>
            <a:r>
              <a:rPr lang="en-GB" sz="2800" i="1" dirty="0" smtClean="0"/>
              <a:t>RT</a:t>
            </a:r>
            <a:r>
              <a:rPr lang="en-GB" sz="2800" dirty="0" smtClean="0"/>
              <a:t> Fr</a:t>
            </a:r>
            <a:r>
              <a:rPr lang="en-GB" sz="2800" dirty="0"/>
              <a:t>. 241)</a:t>
            </a:r>
          </a:p>
          <a:p>
            <a:endParaRPr lang="en-US" dirty="0"/>
          </a:p>
        </p:txBody>
      </p:sp>
    </p:spTree>
    <p:extLst>
      <p:ext uri="{BB962C8B-B14F-4D97-AF65-F5344CB8AC3E}">
        <p14:creationId xmlns:p14="http://schemas.microsoft.com/office/powerpoint/2010/main" val="39917258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Progression of bodies</a:t>
            </a:r>
            <a:endParaRPr lang="en-US" dirty="0"/>
          </a:p>
        </p:txBody>
      </p:sp>
      <p:sp>
        <p:nvSpPr>
          <p:cNvPr id="3" name="Content Placeholder 2"/>
          <p:cNvSpPr>
            <a:spLocks noGrp="1"/>
          </p:cNvSpPr>
          <p:nvPr>
            <p:ph idx="1"/>
          </p:nvPr>
        </p:nvSpPr>
        <p:spPr>
          <a:xfrm>
            <a:off x="1097280" y="2511552"/>
            <a:ext cx="10058400" cy="3357542"/>
          </a:xfrm>
        </p:spPr>
        <p:txBody>
          <a:bodyPr>
            <a:normAutofit/>
          </a:bodyPr>
          <a:lstStyle/>
          <a:p>
            <a:pPr>
              <a:buFont typeface="Arial"/>
              <a:buChar char="•"/>
            </a:pPr>
            <a:r>
              <a:rPr lang="en-US" sz="2800" dirty="0" smtClean="0"/>
              <a:t> Bodies of Chronos, Phanes and Zeus manifest the changing  nature of the cosmos</a:t>
            </a:r>
          </a:p>
          <a:p>
            <a:pPr lvl="1">
              <a:buFont typeface="Arial"/>
              <a:buChar char="•"/>
            </a:pPr>
            <a:r>
              <a:rPr lang="en-US" sz="2400" dirty="0" smtClean="0"/>
              <a:t>least anthropomorphic </a:t>
            </a:r>
            <a:r>
              <a:rPr lang="en-US" sz="2400" dirty="0" smtClean="0">
                <a:sym typeface="Wingdings"/>
              </a:rPr>
              <a:t> most anthropomorphic </a:t>
            </a:r>
          </a:p>
          <a:p>
            <a:pPr>
              <a:buFont typeface="Arial"/>
              <a:buChar char="•"/>
            </a:pPr>
            <a:r>
              <a:rPr lang="en-US" sz="2800" dirty="0">
                <a:sym typeface="Wingdings"/>
              </a:rPr>
              <a:t> </a:t>
            </a:r>
            <a:r>
              <a:rPr lang="en-US" sz="2800" dirty="0" smtClean="0">
                <a:sym typeface="Wingdings"/>
              </a:rPr>
              <a:t>Monstrosity a way of seeing how the differentiation into categories is progressing</a:t>
            </a:r>
            <a:endParaRPr lang="en-US" sz="2800" dirty="0"/>
          </a:p>
        </p:txBody>
      </p:sp>
    </p:spTree>
    <p:extLst>
      <p:ext uri="{BB962C8B-B14F-4D97-AF65-F5344CB8AC3E}">
        <p14:creationId xmlns:p14="http://schemas.microsoft.com/office/powerpoint/2010/main" val="10326591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Peaceful transmission of power</a:t>
            </a:r>
            <a:endParaRPr lang="en-US" dirty="0"/>
          </a:p>
        </p:txBody>
      </p:sp>
      <p:sp>
        <p:nvSpPr>
          <p:cNvPr id="3" name="Content Placeholder 2"/>
          <p:cNvSpPr>
            <a:spLocks noGrp="1"/>
          </p:cNvSpPr>
          <p:nvPr>
            <p:ph idx="1"/>
          </p:nvPr>
        </p:nvSpPr>
        <p:spPr>
          <a:xfrm>
            <a:off x="1097280" y="2328672"/>
            <a:ext cx="10058400" cy="3540422"/>
          </a:xfrm>
        </p:spPr>
        <p:txBody>
          <a:bodyPr>
            <a:normAutofit/>
          </a:bodyPr>
          <a:lstStyle/>
          <a:p>
            <a:pPr>
              <a:buFont typeface="Arial"/>
              <a:buChar char="•"/>
            </a:pPr>
            <a:r>
              <a:rPr lang="en-US" sz="2800" dirty="0" smtClean="0"/>
              <a:t> In Hesiod, the transfer of power between gods if often full of violence</a:t>
            </a:r>
          </a:p>
          <a:p>
            <a:pPr>
              <a:buFont typeface="Arial"/>
              <a:buChar char="•"/>
            </a:pPr>
            <a:r>
              <a:rPr lang="en-US" sz="2800" dirty="0"/>
              <a:t> </a:t>
            </a:r>
            <a:r>
              <a:rPr lang="en-US" sz="2800" dirty="0" smtClean="0"/>
              <a:t>In the Orphic theogonies, these sometimes reappear, but there are also more peaceful transfers</a:t>
            </a:r>
          </a:p>
          <a:p>
            <a:pPr>
              <a:buFont typeface="Arial"/>
              <a:buChar char="•"/>
            </a:pPr>
            <a:r>
              <a:rPr lang="en-US" sz="2800" dirty="0"/>
              <a:t> </a:t>
            </a:r>
            <a:r>
              <a:rPr lang="en-US" sz="2800" dirty="0" smtClean="0"/>
              <a:t>Phanes and Night</a:t>
            </a:r>
          </a:p>
          <a:p>
            <a:pPr lvl="1">
              <a:buFont typeface="Arial"/>
              <a:buChar char="•"/>
            </a:pPr>
            <a:r>
              <a:rPr lang="en-GB" sz="2400" dirty="0" smtClean="0"/>
              <a:t>He </a:t>
            </a:r>
            <a:r>
              <a:rPr lang="en-GB" sz="2400" dirty="0"/>
              <a:t>placed the glorious staff into the hands of the goddess Night, in order that she would possess royal </a:t>
            </a:r>
            <a:r>
              <a:rPr lang="en-GB" sz="2400" dirty="0" smtClean="0"/>
              <a:t>honour, </a:t>
            </a:r>
            <a:r>
              <a:rPr lang="en-GB" sz="2400" dirty="0" smtClean="0"/>
              <a:t>(</a:t>
            </a:r>
            <a:r>
              <a:rPr lang="en-GB" sz="2400" i="1" dirty="0" smtClean="0"/>
              <a:t>RT</a:t>
            </a:r>
            <a:r>
              <a:rPr lang="en-GB" sz="2400" dirty="0" smtClean="0"/>
              <a:t> Fr</a:t>
            </a:r>
            <a:r>
              <a:rPr lang="en-GB" sz="2400" dirty="0"/>
              <a:t>. </a:t>
            </a:r>
            <a:r>
              <a:rPr lang="en-GB" sz="2400" dirty="0" smtClean="0"/>
              <a:t>168) </a:t>
            </a:r>
            <a:endParaRPr lang="en-US" sz="2400" dirty="0"/>
          </a:p>
        </p:txBody>
      </p:sp>
    </p:spTree>
    <p:extLst>
      <p:ext uri="{BB962C8B-B14F-4D97-AF65-F5344CB8AC3E}">
        <p14:creationId xmlns:p14="http://schemas.microsoft.com/office/powerpoint/2010/main" val="160156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Different view of monstrosity</a:t>
            </a:r>
            <a:endParaRPr lang="en-US" dirty="0"/>
          </a:p>
        </p:txBody>
      </p:sp>
      <p:sp>
        <p:nvSpPr>
          <p:cNvPr id="3" name="Content Placeholder 2"/>
          <p:cNvSpPr>
            <a:spLocks noGrp="1"/>
          </p:cNvSpPr>
          <p:nvPr>
            <p:ph idx="1"/>
          </p:nvPr>
        </p:nvSpPr>
        <p:spPr>
          <a:xfrm>
            <a:off x="1097280" y="2389632"/>
            <a:ext cx="10058400" cy="3479462"/>
          </a:xfrm>
        </p:spPr>
        <p:txBody>
          <a:bodyPr>
            <a:normAutofit/>
          </a:bodyPr>
          <a:lstStyle/>
          <a:p>
            <a:pPr>
              <a:buFont typeface="Arial"/>
              <a:buChar char="•"/>
            </a:pPr>
            <a:r>
              <a:rPr lang="en-US" sz="2800" dirty="0" smtClean="0"/>
              <a:t> Monstrosity is not associated in the Orphic theogonies with violence and threat</a:t>
            </a:r>
          </a:p>
          <a:p>
            <a:pPr>
              <a:buFont typeface="Arial"/>
              <a:buChar char="•"/>
            </a:pPr>
            <a:r>
              <a:rPr lang="en-US" sz="2800" dirty="0"/>
              <a:t> </a:t>
            </a:r>
            <a:r>
              <a:rPr lang="en-US" sz="2800" dirty="0" smtClean="0"/>
              <a:t>Chronos, Phanes and Zeus are the deities that create the cosmos</a:t>
            </a:r>
          </a:p>
          <a:p>
            <a:pPr>
              <a:buFont typeface="Arial"/>
              <a:buChar char="•"/>
            </a:pPr>
            <a:r>
              <a:rPr lang="en-US" sz="2800" dirty="0"/>
              <a:t> </a:t>
            </a:r>
            <a:r>
              <a:rPr lang="en-US" sz="2800" dirty="0" smtClean="0"/>
              <a:t>Hybridity as unconstrained fecundity, rather than danger</a:t>
            </a:r>
            <a:endParaRPr lang="en-US" sz="2800" dirty="0"/>
          </a:p>
        </p:txBody>
      </p:sp>
    </p:spTree>
    <p:extLst>
      <p:ext uri="{BB962C8B-B14F-4D97-AF65-F5344CB8AC3E}">
        <p14:creationId xmlns:p14="http://schemas.microsoft.com/office/powerpoint/2010/main" val="37573620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lstStyle/>
          <a:p>
            <a:pPr>
              <a:buFont typeface="Arial"/>
              <a:buChar char="•"/>
            </a:pPr>
            <a:r>
              <a:rPr lang="en-GB" sz="2800" dirty="0" smtClean="0"/>
              <a:t> Using the description of the final stages of the Orphic theogonies on your </a:t>
            </a:r>
            <a:r>
              <a:rPr lang="en-GB" sz="2800" dirty="0" err="1" smtClean="0"/>
              <a:t>handout</a:t>
            </a:r>
            <a:r>
              <a:rPr lang="en-GB" sz="2800" dirty="0" smtClean="0"/>
              <a:t>:</a:t>
            </a:r>
          </a:p>
          <a:p>
            <a:pPr lvl="1">
              <a:buFont typeface="Arial"/>
              <a:buChar char="•"/>
            </a:pPr>
            <a:r>
              <a:rPr lang="en-GB" sz="2400" dirty="0"/>
              <a:t> </a:t>
            </a:r>
            <a:r>
              <a:rPr lang="en-GB" sz="2400" dirty="0" smtClean="0"/>
              <a:t>Cosmogony/aetiology </a:t>
            </a:r>
            <a:r>
              <a:rPr lang="en-GB" sz="2400" dirty="0" smtClean="0"/>
              <a:t>are necessarily </a:t>
            </a:r>
            <a:r>
              <a:rPr lang="en-GB" sz="2400" dirty="0"/>
              <a:t>teleological, so what does this different ending and the different early gods say about the cosmos?</a:t>
            </a:r>
          </a:p>
          <a:p>
            <a:pPr lvl="1">
              <a:buFont typeface="Arial"/>
              <a:buChar char="•"/>
            </a:pPr>
            <a:r>
              <a:rPr lang="en-GB" sz="2400" dirty="0" smtClean="0"/>
              <a:t> Does </a:t>
            </a:r>
            <a:r>
              <a:rPr lang="en-GB" sz="2400" dirty="0"/>
              <a:t>this ending influence how we think of the roles of hybrids in the early </a:t>
            </a:r>
            <a:r>
              <a:rPr lang="en-GB" sz="2400" dirty="0" smtClean="0"/>
              <a:t>cosmos</a:t>
            </a:r>
            <a:endParaRPr lang="en-GB" sz="2400" dirty="0"/>
          </a:p>
          <a:p>
            <a:pPr lvl="1">
              <a:buFont typeface="Arial"/>
              <a:buChar char="•"/>
            </a:pPr>
            <a:r>
              <a:rPr lang="en-GB" sz="2800" dirty="0" smtClean="0"/>
              <a:t> </a:t>
            </a:r>
            <a:r>
              <a:rPr lang="en-GB" sz="2400" dirty="0" smtClean="0"/>
              <a:t>How </a:t>
            </a:r>
            <a:r>
              <a:rPr lang="en-GB" sz="2400" dirty="0"/>
              <a:t>is this different to Hesiod?</a:t>
            </a:r>
          </a:p>
          <a:p>
            <a:endParaRPr lang="en-US" dirty="0"/>
          </a:p>
        </p:txBody>
      </p:sp>
    </p:spTree>
    <p:extLst>
      <p:ext uri="{BB962C8B-B14F-4D97-AF65-F5344CB8AC3E}">
        <p14:creationId xmlns:p14="http://schemas.microsoft.com/office/powerpoint/2010/main" val="2094883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Monstrosity is often used to depict the undefined early stages of the cosmos</a:t>
            </a:r>
          </a:p>
          <a:p>
            <a:pPr>
              <a:buFont typeface="Arial" panose="020B0604020202020204" pitchFamily="34" charset="0"/>
              <a:buChar char="•"/>
            </a:pPr>
            <a:r>
              <a:rPr lang="en-GB" sz="2800" dirty="0"/>
              <a:t> </a:t>
            </a:r>
            <a:r>
              <a:rPr lang="en-GB" sz="2800" dirty="0" smtClean="0"/>
              <a:t>Hesiodic cosmogony connects monstrosity to threat, and this was one of the key representations of creation in antiquity</a:t>
            </a:r>
          </a:p>
          <a:p>
            <a:pPr lvl="1">
              <a:buFont typeface="Arial" panose="020B0604020202020204" pitchFamily="34" charset="0"/>
              <a:buChar char="•"/>
            </a:pPr>
            <a:r>
              <a:rPr lang="en-GB" sz="2600" dirty="0" smtClean="0"/>
              <a:t>Parallels to the heroic narratives last week</a:t>
            </a:r>
          </a:p>
          <a:p>
            <a:pPr>
              <a:buFont typeface="Arial" panose="020B0604020202020204" pitchFamily="34" charset="0"/>
              <a:buChar char="•"/>
            </a:pPr>
            <a:r>
              <a:rPr lang="en-GB" sz="2800" dirty="0"/>
              <a:t> </a:t>
            </a:r>
            <a:r>
              <a:rPr lang="en-GB" sz="2800" dirty="0" smtClean="0"/>
              <a:t>Not the only way to depict hybridity and the gods/early cosmos</a:t>
            </a:r>
          </a:p>
          <a:p>
            <a:pPr>
              <a:buFont typeface="Arial" panose="020B0604020202020204" pitchFamily="34" charset="0"/>
              <a:buChar char="•"/>
            </a:pPr>
            <a:endParaRPr lang="en-GB" sz="2800" dirty="0" smtClean="0"/>
          </a:p>
          <a:p>
            <a:endParaRPr lang="en-GB" dirty="0"/>
          </a:p>
        </p:txBody>
      </p:sp>
    </p:spTree>
    <p:extLst>
      <p:ext uri="{BB962C8B-B14F-4D97-AF65-F5344CB8AC3E}">
        <p14:creationId xmlns:p14="http://schemas.microsoft.com/office/powerpoint/2010/main" val="1579851152"/>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345</TotalTime>
  <Words>2542</Words>
  <Application>Microsoft Office PowerPoint</Application>
  <PresentationFormat>Widescreen</PresentationFormat>
  <Paragraphs>228</Paragraphs>
  <Slides>39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Calibri Light</vt:lpstr>
      <vt:lpstr>Wingdings</vt:lpstr>
      <vt:lpstr>Retrospect</vt:lpstr>
      <vt:lpstr>Monsters, Ghosts and Revenants</vt:lpstr>
      <vt:lpstr>Last week</vt:lpstr>
      <vt:lpstr>This week</vt:lpstr>
      <vt:lpstr>Gods not heroes</vt:lpstr>
      <vt:lpstr>Cosmogony</vt:lpstr>
      <vt:lpstr>Cosmogony + monsters</vt:lpstr>
      <vt:lpstr>Monstrous cosmogonies in the Mediterranean/Near East</vt:lpstr>
      <vt:lpstr>Hesiod’s Theogony</vt:lpstr>
      <vt:lpstr>Enuma Elish</vt:lpstr>
      <vt:lpstr>Biblical examples</vt:lpstr>
      <vt:lpstr>Empedocles</vt:lpstr>
      <vt:lpstr>Monsters in cosmogony </vt:lpstr>
      <vt:lpstr>Discussion</vt:lpstr>
      <vt:lpstr>Hesiod’s Theogony</vt:lpstr>
      <vt:lpstr>Typhoeus</vt:lpstr>
      <vt:lpstr>Typhoeus</vt:lpstr>
      <vt:lpstr>PowerPoint Presentation</vt:lpstr>
      <vt:lpstr>PowerPoint Presentation</vt:lpstr>
      <vt:lpstr>Sound</vt:lpstr>
      <vt:lpstr>Cyclopes and Hekatoncheires</vt:lpstr>
      <vt:lpstr>Peripheral and Subterranean Spaces</vt:lpstr>
      <vt:lpstr>Time and Stasis</vt:lpstr>
      <vt:lpstr>Time and Stasis</vt:lpstr>
      <vt:lpstr>Opponents/helpers?</vt:lpstr>
      <vt:lpstr>Discussion</vt:lpstr>
      <vt:lpstr>Orphic Theogonies</vt:lpstr>
      <vt:lpstr>Orphism</vt:lpstr>
      <vt:lpstr>Chronos</vt:lpstr>
      <vt:lpstr>Chronos</vt:lpstr>
      <vt:lpstr>Phanes</vt:lpstr>
      <vt:lpstr>Phanes</vt:lpstr>
      <vt:lpstr>Breaking the Egg</vt:lpstr>
      <vt:lpstr>Phanes creations</vt:lpstr>
      <vt:lpstr>Zeus</vt:lpstr>
      <vt:lpstr>Progression of bodies</vt:lpstr>
      <vt:lpstr>Peaceful transmission of power</vt:lpstr>
      <vt:lpstr>Different view of monstrosity</vt:lpstr>
      <vt:lpstr>Discussion</vt:lpstr>
      <vt:lpstr>Conclusions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29</cp:revision>
  <dcterms:created xsi:type="dcterms:W3CDTF">2016-07-06T10:16:44Z</dcterms:created>
  <dcterms:modified xsi:type="dcterms:W3CDTF">2017-10-17T16:17:33Z</dcterms:modified>
</cp:coreProperties>
</file>