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73" r:id="rId14"/>
    <p:sldId id="268" r:id="rId15"/>
    <p:sldId id="269" r:id="rId16"/>
    <p:sldId id="271" r:id="rId17"/>
    <p:sldId id="274"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6" d="100"/>
          <a:sy n="66" d="100"/>
        </p:scale>
        <p:origin x="-1506" y="-1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B500D07-6C08-4655-8DF3-958656EAD4D5}" type="datetimeFigureOut">
              <a:rPr lang="en-GB" smtClean="0"/>
              <a:pPr/>
              <a:t>08/03/2013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6A1499-F16B-45D3-8441-DEE2BD150BE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B500D07-6C08-4655-8DF3-958656EAD4D5}" type="datetimeFigureOut">
              <a:rPr lang="en-GB" smtClean="0"/>
              <a:pPr/>
              <a:t>08/03/2013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6A1499-F16B-45D3-8441-DEE2BD150BE2}" type="slidenum">
              <a:rPr lang="en-GB" smtClean="0"/>
              <a:pPr/>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B500D07-6C08-4655-8DF3-958656EAD4D5}" type="datetimeFigureOut">
              <a:rPr lang="en-GB" smtClean="0"/>
              <a:pPr/>
              <a:t>08/03/2013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6A1499-F16B-45D3-8441-DEE2BD150BE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6B500D07-6C08-4655-8DF3-958656EAD4D5}" type="datetimeFigureOut">
              <a:rPr lang="en-GB" smtClean="0"/>
              <a:pPr/>
              <a:t>08/03/2013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6A1499-F16B-45D3-8441-DEE2BD150BE2}" type="slidenum">
              <a:rPr lang="en-GB" smtClean="0"/>
              <a:pPr/>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B500D07-6C08-4655-8DF3-958656EAD4D5}" type="datetimeFigureOut">
              <a:rPr lang="en-GB" smtClean="0"/>
              <a:pPr/>
              <a:t>08/03/2013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6A1499-F16B-45D3-8441-DEE2BD150BE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B500D07-6C08-4655-8DF3-958656EAD4D5}" type="datetimeFigureOut">
              <a:rPr lang="en-GB" smtClean="0"/>
              <a:pPr/>
              <a:t>08/03/2013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6A1499-F16B-45D3-8441-DEE2BD150BE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6B500D07-6C08-4655-8DF3-958656EAD4D5}" type="datetimeFigureOut">
              <a:rPr lang="en-GB" smtClean="0"/>
              <a:pPr/>
              <a:t>08/03/2013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6A1499-F16B-45D3-8441-DEE2BD150BE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6B500D07-6C08-4655-8DF3-958656EAD4D5}" type="datetimeFigureOut">
              <a:rPr lang="en-GB" smtClean="0"/>
              <a:pPr/>
              <a:t>08/03/2013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6A1499-F16B-45D3-8441-DEE2BD150BE2}" type="slidenum">
              <a:rPr lang="en-GB" smtClean="0"/>
              <a:pPr/>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B500D07-6C08-4655-8DF3-958656EAD4D5}" type="datetimeFigureOut">
              <a:rPr lang="en-GB" smtClean="0"/>
              <a:pPr/>
              <a:t>08/03/2013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6A1499-F16B-45D3-8441-DEE2BD150BE2}" type="slidenum">
              <a:rPr lang="en-GB" smtClean="0"/>
              <a:pPr/>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B500D07-6C08-4655-8DF3-958656EAD4D5}" type="datetimeFigureOut">
              <a:rPr lang="en-GB" smtClean="0"/>
              <a:pPr/>
              <a:t>08/03/2013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6A1499-F16B-45D3-8441-DEE2BD150BE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6B500D07-6C08-4655-8DF3-958656EAD4D5}" type="datetimeFigureOut">
              <a:rPr lang="en-GB" smtClean="0"/>
              <a:pPr/>
              <a:t>08/03/2013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6A1499-F16B-45D3-8441-DEE2BD150BE2}" type="slidenum">
              <a:rPr lang="en-GB" smtClean="0"/>
              <a:pPr/>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6B500D07-6C08-4655-8DF3-958656EAD4D5}" type="datetimeFigureOut">
              <a:rPr lang="en-GB" smtClean="0"/>
              <a:pPr/>
              <a:t>08/03/2013</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FF6A1499-F16B-45D3-8441-DEE2BD150BE2}" type="slidenum">
              <a:rPr lang="en-GB" smtClean="0"/>
              <a:pPr/>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476672"/>
            <a:ext cx="7772400" cy="1470025"/>
          </a:xfrm>
        </p:spPr>
        <p:txBody>
          <a:bodyPr>
            <a:normAutofit/>
            <a:scene3d>
              <a:camera prst="orthographicFront"/>
              <a:lightRig rig="balanced" dir="t">
                <a:rot lat="0" lon="0" rev="2100000"/>
              </a:lightRig>
            </a:scene3d>
            <a:sp3d extrusionH="57150" prstMaterial="metal">
              <a:bevelT w="38100" h="25400"/>
              <a:contourClr>
                <a:schemeClr val="bg2"/>
              </a:contourClr>
            </a:sp3d>
          </a:bodyPr>
          <a:lstStyle/>
          <a:p>
            <a:r>
              <a:rPr lang="en-GB" sz="4400" cap="none" dirty="0" smtClean="0">
                <a:ln w="50800"/>
                <a:solidFill>
                  <a:schemeClr val="tx1">
                    <a:lumMod val="85000"/>
                    <a:lumOff val="15000"/>
                  </a:schemeClr>
                </a:solidFill>
                <a:effectLst/>
              </a:rPr>
              <a:t>Natural Resources Wales</a:t>
            </a:r>
            <a:br>
              <a:rPr lang="en-GB" sz="4400" cap="none" dirty="0" smtClean="0">
                <a:ln w="50800"/>
                <a:solidFill>
                  <a:schemeClr val="tx1">
                    <a:lumMod val="85000"/>
                    <a:lumOff val="15000"/>
                  </a:schemeClr>
                </a:solidFill>
                <a:effectLst/>
              </a:rPr>
            </a:br>
            <a:r>
              <a:rPr lang="en-GB" sz="2800" cap="none" dirty="0">
                <a:ln w="50800"/>
                <a:solidFill>
                  <a:schemeClr val="tx1">
                    <a:lumMod val="85000"/>
                    <a:lumOff val="15000"/>
                  </a:schemeClr>
                </a:solidFill>
                <a:effectLst/>
              </a:rPr>
              <a:t>Governance of the Environment</a:t>
            </a:r>
          </a:p>
        </p:txBody>
      </p:sp>
      <p:sp>
        <p:nvSpPr>
          <p:cNvPr id="3" name="Subtitle 2"/>
          <p:cNvSpPr>
            <a:spLocks noGrp="1"/>
          </p:cNvSpPr>
          <p:nvPr>
            <p:ph type="subTitle" idx="1"/>
          </p:nvPr>
        </p:nvSpPr>
        <p:spPr>
          <a:xfrm>
            <a:off x="539552" y="2132856"/>
            <a:ext cx="7992888" cy="3168352"/>
          </a:xfrm>
        </p:spPr>
        <p:txBody>
          <a:bodyPr>
            <a:normAutofit/>
          </a:bodyPr>
          <a:lstStyle/>
          <a:p>
            <a:r>
              <a:rPr lang="en-GB" sz="2400" dirty="0" smtClean="0">
                <a:solidFill>
                  <a:schemeClr val="bg1">
                    <a:lumMod val="85000"/>
                    <a:lumOff val="15000"/>
                  </a:schemeClr>
                </a:solidFill>
              </a:rPr>
              <a:t>Natural Resources include physical resources (air, land, water) and the ecosystems (biodiversity). Management ranges from advice and regulatory intervention to protecting the environment to active development of ecosystems for uses such as recreation and harvest.</a:t>
            </a:r>
            <a:endParaRPr lang="en-GB" sz="2400" dirty="0">
              <a:solidFill>
                <a:schemeClr val="bg1">
                  <a:lumMod val="85000"/>
                  <a:lumOff val="15000"/>
                </a:schemeClr>
              </a:solidFill>
            </a:endParaRPr>
          </a:p>
        </p:txBody>
      </p:sp>
    </p:spTree>
    <p:extLst>
      <p:ext uri="{BB962C8B-B14F-4D97-AF65-F5344CB8AC3E}">
        <p14:creationId xmlns:p14="http://schemas.microsoft.com/office/powerpoint/2010/main" val="25579552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endParaRPr lang="en-GB" sz="1600" dirty="0" smtClean="0">
              <a:solidFill>
                <a:schemeClr val="tx1">
                  <a:lumMod val="85000"/>
                  <a:lumOff val="15000"/>
                </a:schemeClr>
              </a:solidFill>
              <a:latin typeface="Cambria" pitchFamily="18" charset="0"/>
            </a:endParaRPr>
          </a:p>
          <a:p>
            <a:r>
              <a:rPr lang="en-GB" sz="1600" dirty="0" smtClean="0">
                <a:solidFill>
                  <a:schemeClr val="tx1">
                    <a:lumMod val="85000"/>
                    <a:lumOff val="15000"/>
                  </a:schemeClr>
                </a:solidFill>
                <a:latin typeface="Cambria" pitchFamily="18" charset="0"/>
              </a:rPr>
              <a:t>Create a new body to bring together the functions of Countryside Council of Wales, Forestry Commission and Environmental Agency</a:t>
            </a:r>
          </a:p>
          <a:p>
            <a:endParaRPr lang="en-GB" sz="1600" dirty="0">
              <a:solidFill>
                <a:schemeClr val="tx1">
                  <a:lumMod val="85000"/>
                  <a:lumOff val="15000"/>
                </a:schemeClr>
              </a:solidFill>
              <a:latin typeface="Cambria" pitchFamily="18" charset="0"/>
            </a:endParaRPr>
          </a:p>
          <a:p>
            <a:r>
              <a:rPr lang="en-GB" sz="1600" dirty="0" smtClean="0">
                <a:solidFill>
                  <a:schemeClr val="tx1">
                    <a:lumMod val="85000"/>
                    <a:lumOff val="15000"/>
                  </a:schemeClr>
                </a:solidFill>
                <a:latin typeface="Cambria" pitchFamily="18" charset="0"/>
              </a:rPr>
              <a:t>Sustainable development (One Wales; One Planet)</a:t>
            </a:r>
          </a:p>
          <a:p>
            <a:endParaRPr lang="en-GB" sz="1600" dirty="0">
              <a:solidFill>
                <a:schemeClr val="tx1">
                  <a:lumMod val="85000"/>
                  <a:lumOff val="15000"/>
                </a:schemeClr>
              </a:solidFill>
              <a:latin typeface="Cambria" pitchFamily="18" charset="0"/>
            </a:endParaRPr>
          </a:p>
          <a:p>
            <a:r>
              <a:rPr lang="en-GB" sz="1600" dirty="0">
                <a:solidFill>
                  <a:schemeClr val="tx1">
                    <a:lumMod val="85000"/>
                    <a:lumOff val="15000"/>
                  </a:schemeClr>
                </a:solidFill>
                <a:latin typeface="Cambria" pitchFamily="18" charset="0"/>
              </a:rPr>
              <a:t>Centres around the Ecosystem </a:t>
            </a:r>
            <a:r>
              <a:rPr lang="en-GB" sz="1600" dirty="0" smtClean="0">
                <a:solidFill>
                  <a:schemeClr val="tx1">
                    <a:lumMod val="85000"/>
                    <a:lumOff val="15000"/>
                  </a:schemeClr>
                </a:solidFill>
                <a:latin typeface="Cambria" pitchFamily="18" charset="0"/>
              </a:rPr>
              <a:t>Approach</a:t>
            </a:r>
          </a:p>
          <a:p>
            <a:endParaRPr lang="en-GB" sz="1600" dirty="0">
              <a:solidFill>
                <a:schemeClr val="tx1">
                  <a:lumMod val="85000"/>
                  <a:lumOff val="15000"/>
                </a:schemeClr>
              </a:solidFill>
              <a:latin typeface="Cambria" pitchFamily="18" charset="0"/>
            </a:endParaRPr>
          </a:p>
          <a:p>
            <a:r>
              <a:rPr lang="en-GB" sz="1600" dirty="0" smtClean="0">
                <a:solidFill>
                  <a:schemeClr val="tx1">
                    <a:lumMod val="85000"/>
                    <a:lumOff val="15000"/>
                  </a:schemeClr>
                </a:solidFill>
                <a:latin typeface="Cambria" pitchFamily="18" charset="0"/>
              </a:rPr>
              <a:t>Simplifying institutional arrangements</a:t>
            </a:r>
            <a:endParaRPr lang="en-GB" sz="1600" dirty="0">
              <a:solidFill>
                <a:schemeClr val="tx1">
                  <a:lumMod val="85000"/>
                  <a:lumOff val="15000"/>
                </a:schemeClr>
              </a:solidFill>
              <a:latin typeface="Cambria" pitchFamily="18" charset="0"/>
            </a:endParaRPr>
          </a:p>
          <a:p>
            <a:endParaRPr lang="en-GB" sz="1600" dirty="0" smtClean="0">
              <a:solidFill>
                <a:schemeClr val="tx1">
                  <a:lumMod val="85000"/>
                  <a:lumOff val="15000"/>
                </a:schemeClr>
              </a:solidFill>
              <a:latin typeface="Cambria" pitchFamily="18" charset="0"/>
            </a:endParaRPr>
          </a:p>
        </p:txBody>
      </p:sp>
      <p:sp>
        <p:nvSpPr>
          <p:cNvPr id="2" name="Title 1"/>
          <p:cNvSpPr>
            <a:spLocks noGrp="1"/>
          </p:cNvSpPr>
          <p:nvPr>
            <p:ph type="title"/>
          </p:nvPr>
        </p:nvSpPr>
        <p:spPr/>
        <p:txBody>
          <a:bodyPr>
            <a:normAutofit/>
          </a:bodyPr>
          <a:lstStyle/>
          <a:p>
            <a:r>
              <a:rPr lang="en-GB" sz="2800" i="1" u="sng" dirty="0" smtClean="0">
                <a:solidFill>
                  <a:schemeClr val="tx1">
                    <a:lumMod val="85000"/>
                    <a:lumOff val="15000"/>
                  </a:schemeClr>
                </a:solidFill>
              </a:rPr>
              <a:t>Sustaining </a:t>
            </a:r>
            <a:r>
              <a:rPr lang="en-GB" sz="2800" i="1" u="sng" dirty="0" smtClean="0">
                <a:solidFill>
                  <a:schemeClr val="tx1">
                    <a:lumMod val="85000"/>
                    <a:lumOff val="15000"/>
                  </a:schemeClr>
                </a:solidFill>
              </a:rPr>
              <a:t>a Living Wales</a:t>
            </a:r>
            <a:endParaRPr lang="en-GB" sz="2800" i="1" u="sng" dirty="0">
              <a:solidFill>
                <a:schemeClr val="tx1">
                  <a:lumMod val="85000"/>
                  <a:lumOff val="15000"/>
                </a:schemeClr>
              </a:solidFill>
            </a:endParaRPr>
          </a:p>
        </p:txBody>
      </p:sp>
    </p:spTree>
    <p:extLst>
      <p:ext uri="{BB962C8B-B14F-4D97-AF65-F5344CB8AC3E}">
        <p14:creationId xmlns:p14="http://schemas.microsoft.com/office/powerpoint/2010/main" val="799373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2132856"/>
            <a:ext cx="7704856" cy="4525963"/>
          </a:xfrm>
        </p:spPr>
        <p:txBody>
          <a:bodyPr>
            <a:normAutofit fontScale="77500" lnSpcReduction="20000"/>
          </a:bodyPr>
          <a:lstStyle/>
          <a:p>
            <a:pPr marL="0" indent="0">
              <a:buNone/>
            </a:pPr>
            <a:r>
              <a:rPr lang="en-GB" sz="2600" b="1" i="1" u="sng" dirty="0">
                <a:solidFill>
                  <a:schemeClr val="tx1">
                    <a:lumMod val="85000"/>
                    <a:lumOff val="15000"/>
                  </a:schemeClr>
                </a:solidFill>
              </a:rPr>
              <a:t>Benefits</a:t>
            </a:r>
            <a:r>
              <a:rPr lang="en-GB" sz="2600" b="1" i="1" dirty="0">
                <a:solidFill>
                  <a:schemeClr val="tx1">
                    <a:lumMod val="85000"/>
                    <a:lumOff val="15000"/>
                  </a:schemeClr>
                </a:solidFill>
              </a:rPr>
              <a:t> </a:t>
            </a:r>
          </a:p>
          <a:p>
            <a:pPr lvl="0"/>
            <a:r>
              <a:rPr lang="en-GB" sz="2600" dirty="0" smtClean="0">
                <a:solidFill>
                  <a:schemeClr val="tx1">
                    <a:lumMod val="85000"/>
                    <a:lumOff val="15000"/>
                  </a:schemeClr>
                </a:solidFill>
              </a:rPr>
              <a:t>Sharing </a:t>
            </a:r>
            <a:r>
              <a:rPr lang="en-GB" sz="2600" dirty="0">
                <a:solidFill>
                  <a:schemeClr val="tx1">
                    <a:lumMod val="85000"/>
                    <a:lumOff val="15000"/>
                  </a:schemeClr>
                </a:solidFill>
              </a:rPr>
              <a:t>resources, skill sets and more legal powers for planning, making the process more efficient by simplifying and integrating regulatory approaches aligned to the future Environment and Planning Bills.   </a:t>
            </a:r>
          </a:p>
          <a:p>
            <a:pPr lvl="0"/>
            <a:r>
              <a:rPr lang="en-GB" sz="2600" dirty="0">
                <a:solidFill>
                  <a:schemeClr val="tx1">
                    <a:lumMod val="85000"/>
                    <a:lumOff val="15000"/>
                  </a:schemeClr>
                </a:solidFill>
              </a:rPr>
              <a:t>The change will free up resources for reinvestment, targeting ‘front line’ priorities.  Overall saving £68m over 10 years</a:t>
            </a:r>
          </a:p>
          <a:p>
            <a:pPr marL="0" indent="0">
              <a:buNone/>
            </a:pPr>
            <a:endParaRPr lang="en-GB" i="1" dirty="0" smtClean="0">
              <a:solidFill>
                <a:schemeClr val="tx1">
                  <a:lumMod val="85000"/>
                  <a:lumOff val="15000"/>
                </a:schemeClr>
              </a:solidFill>
            </a:endParaRPr>
          </a:p>
          <a:p>
            <a:pPr marL="0" indent="0">
              <a:buNone/>
            </a:pPr>
            <a:r>
              <a:rPr lang="en-GB" sz="2600" b="1" i="1" u="sng" dirty="0" smtClean="0">
                <a:solidFill>
                  <a:schemeClr val="tx1">
                    <a:lumMod val="85000"/>
                    <a:lumOff val="15000"/>
                  </a:schemeClr>
                </a:solidFill>
              </a:rPr>
              <a:t>Stakeholder concerns</a:t>
            </a:r>
            <a:endParaRPr lang="en-GB" sz="2600" b="1" u="sng" dirty="0">
              <a:solidFill>
                <a:schemeClr val="tx1">
                  <a:lumMod val="85000"/>
                  <a:lumOff val="15000"/>
                </a:schemeClr>
              </a:solidFill>
            </a:endParaRPr>
          </a:p>
          <a:p>
            <a:r>
              <a:rPr lang="en-GB" sz="2600" i="1" dirty="0" smtClean="0">
                <a:solidFill>
                  <a:schemeClr val="tx1">
                    <a:lumMod val="85000"/>
                    <a:lumOff val="15000"/>
                  </a:schemeClr>
                </a:solidFill>
              </a:rPr>
              <a:t>F.C</a:t>
            </a:r>
            <a:r>
              <a:rPr lang="en-GB" sz="2600" i="1" dirty="0">
                <a:solidFill>
                  <a:schemeClr val="tx1">
                    <a:lumMod val="85000"/>
                    <a:lumOff val="15000"/>
                  </a:schemeClr>
                </a:solidFill>
              </a:rPr>
              <a:t>:	</a:t>
            </a:r>
            <a:r>
              <a:rPr lang="en-GB" sz="2600" i="1" dirty="0" smtClean="0">
                <a:solidFill>
                  <a:schemeClr val="tx1">
                    <a:lumMod val="85000"/>
                    <a:lumOff val="15000"/>
                  </a:schemeClr>
                </a:solidFill>
              </a:rPr>
              <a:t>Concern</a:t>
            </a:r>
            <a:r>
              <a:rPr lang="en-GB" sz="2600" dirty="0">
                <a:solidFill>
                  <a:schemeClr val="tx1">
                    <a:lumMod val="85000"/>
                    <a:lumOff val="15000"/>
                  </a:schemeClr>
                </a:solidFill>
              </a:rPr>
              <a:t>:</a:t>
            </a:r>
            <a:r>
              <a:rPr lang="en-GB" sz="2600" dirty="0" smtClean="0">
                <a:solidFill>
                  <a:schemeClr val="tx1">
                    <a:lumMod val="85000"/>
                    <a:lumOff val="15000"/>
                  </a:schemeClr>
                </a:solidFill>
              </a:rPr>
              <a:t> </a:t>
            </a:r>
            <a:r>
              <a:rPr lang="en-GB" sz="2600" dirty="0">
                <a:solidFill>
                  <a:schemeClr val="tx1">
                    <a:lumMod val="85000"/>
                    <a:lumOff val="15000"/>
                  </a:schemeClr>
                </a:solidFill>
              </a:rPr>
              <a:t>Timber supply, public ownership and forestry skills.                            </a:t>
            </a:r>
            <a:r>
              <a:rPr lang="en-GB" sz="2600" dirty="0" smtClean="0">
                <a:solidFill>
                  <a:schemeClr val="tx1">
                    <a:lumMod val="85000"/>
                    <a:lumOff val="15000"/>
                  </a:schemeClr>
                </a:solidFill>
              </a:rPr>
              <a:t>Response: Support </a:t>
            </a:r>
            <a:r>
              <a:rPr lang="en-GB" sz="2600" dirty="0">
                <a:solidFill>
                  <a:schemeClr val="tx1">
                    <a:lumMod val="85000"/>
                    <a:lumOff val="15000"/>
                  </a:schemeClr>
                </a:solidFill>
              </a:rPr>
              <a:t>for Rural economy </a:t>
            </a:r>
            <a:r>
              <a:rPr lang="en-GB" sz="2600" dirty="0" smtClean="0">
                <a:solidFill>
                  <a:schemeClr val="tx1">
                    <a:lumMod val="85000"/>
                    <a:lumOff val="15000"/>
                  </a:schemeClr>
                </a:solidFill>
              </a:rPr>
              <a:t>and increasing </a:t>
            </a:r>
            <a:r>
              <a:rPr lang="en-GB" sz="2600" dirty="0" smtClean="0">
                <a:solidFill>
                  <a:schemeClr val="tx1">
                    <a:lumMod val="85000"/>
                    <a:lumOff val="15000"/>
                  </a:schemeClr>
                </a:solidFill>
              </a:rPr>
              <a:t>woodland cover </a:t>
            </a:r>
            <a:r>
              <a:rPr lang="en-GB" sz="2600" dirty="0">
                <a:solidFill>
                  <a:schemeClr val="tx1">
                    <a:lumMod val="85000"/>
                    <a:lumOff val="15000"/>
                  </a:schemeClr>
                </a:solidFill>
              </a:rPr>
              <a:t>in Wales.  Allocate </a:t>
            </a:r>
            <a:r>
              <a:rPr lang="en-GB" sz="2600" dirty="0" smtClean="0">
                <a:solidFill>
                  <a:schemeClr val="tx1">
                    <a:lumMod val="85000"/>
                    <a:lumOff val="15000"/>
                  </a:schemeClr>
                </a:solidFill>
              </a:rPr>
              <a:t>policy resources </a:t>
            </a:r>
            <a:r>
              <a:rPr lang="en-GB" sz="2600" dirty="0">
                <a:solidFill>
                  <a:schemeClr val="tx1">
                    <a:lumMod val="85000"/>
                    <a:lumOff val="15000"/>
                  </a:schemeClr>
                </a:solidFill>
              </a:rPr>
              <a:t>to </a:t>
            </a:r>
            <a:r>
              <a:rPr lang="en-GB" sz="2600" dirty="0" smtClean="0">
                <a:solidFill>
                  <a:schemeClr val="tx1">
                    <a:lumMod val="85000"/>
                    <a:lumOff val="15000"/>
                  </a:schemeClr>
                </a:solidFill>
              </a:rPr>
              <a:t>the </a:t>
            </a:r>
            <a:r>
              <a:rPr lang="en-GB" sz="2600" dirty="0" smtClean="0">
                <a:solidFill>
                  <a:schemeClr val="tx1">
                    <a:lumMod val="85000"/>
                    <a:lumOff val="15000"/>
                  </a:schemeClr>
                </a:solidFill>
              </a:rPr>
              <a:t>forestry </a:t>
            </a:r>
            <a:r>
              <a:rPr lang="en-GB" sz="2600" dirty="0">
                <a:solidFill>
                  <a:schemeClr val="tx1">
                    <a:lumMod val="85000"/>
                    <a:lumOff val="15000"/>
                  </a:schemeClr>
                </a:solidFill>
              </a:rPr>
              <a:t>within the Welsh Government.</a:t>
            </a:r>
          </a:p>
          <a:p>
            <a:r>
              <a:rPr lang="en-GB" sz="2600" i="1" dirty="0" smtClean="0">
                <a:solidFill>
                  <a:schemeClr val="tx1">
                    <a:lumMod val="85000"/>
                    <a:lumOff val="15000"/>
                  </a:schemeClr>
                </a:solidFill>
              </a:rPr>
              <a:t>Industry: </a:t>
            </a:r>
            <a:r>
              <a:rPr lang="en-GB" sz="2600" dirty="0" smtClean="0">
                <a:solidFill>
                  <a:schemeClr val="tx1">
                    <a:lumMod val="85000"/>
                    <a:lumOff val="15000"/>
                  </a:schemeClr>
                </a:solidFill>
              </a:rPr>
              <a:t>Concern</a:t>
            </a:r>
            <a:r>
              <a:rPr lang="en-GB" sz="2600" dirty="0">
                <a:solidFill>
                  <a:schemeClr val="tx1">
                    <a:lumMod val="85000"/>
                    <a:lumOff val="15000"/>
                  </a:schemeClr>
                </a:solidFill>
              </a:rPr>
              <a:t>– Increased regulation and </a:t>
            </a:r>
            <a:r>
              <a:rPr lang="en-GB" sz="2600" dirty="0" smtClean="0">
                <a:solidFill>
                  <a:schemeClr val="tx1">
                    <a:lumMod val="85000"/>
                    <a:lumOff val="15000"/>
                  </a:schemeClr>
                </a:solidFill>
              </a:rPr>
              <a:t>stifle development </a:t>
            </a:r>
            <a:r>
              <a:rPr lang="en-GB" sz="2600" i="1" dirty="0" smtClean="0">
                <a:solidFill>
                  <a:schemeClr val="tx1">
                    <a:lumMod val="85000"/>
                    <a:lumOff val="15000"/>
                  </a:schemeClr>
                </a:solidFill>
              </a:rPr>
              <a:t>Response</a:t>
            </a:r>
            <a:r>
              <a:rPr lang="en-GB" sz="2600" dirty="0" smtClean="0">
                <a:solidFill>
                  <a:schemeClr val="tx1">
                    <a:lumMod val="85000"/>
                    <a:lumOff val="15000"/>
                  </a:schemeClr>
                </a:solidFill>
              </a:rPr>
              <a:t> : </a:t>
            </a:r>
            <a:r>
              <a:rPr lang="en-GB" sz="2600" dirty="0" smtClean="0">
                <a:solidFill>
                  <a:schemeClr val="tx1">
                    <a:lumMod val="85000"/>
                    <a:lumOff val="15000"/>
                  </a:schemeClr>
                </a:solidFill>
              </a:rPr>
              <a:t>One </a:t>
            </a:r>
            <a:r>
              <a:rPr lang="en-GB" sz="2600" dirty="0">
                <a:solidFill>
                  <a:schemeClr val="tx1">
                    <a:lumMod val="85000"/>
                    <a:lumOff val="15000"/>
                  </a:schemeClr>
                </a:solidFill>
              </a:rPr>
              <a:t>single body will simplify planning.</a:t>
            </a:r>
          </a:p>
          <a:p>
            <a:pPr marL="0" indent="0" algn="ctr">
              <a:buNone/>
            </a:pPr>
            <a:endParaRPr lang="en-GB" sz="2600" dirty="0">
              <a:solidFill>
                <a:schemeClr val="tx1">
                  <a:lumMod val="85000"/>
                  <a:lumOff val="15000"/>
                </a:schemeClr>
              </a:solidFill>
            </a:endParaRPr>
          </a:p>
        </p:txBody>
      </p:sp>
      <p:sp>
        <p:nvSpPr>
          <p:cNvPr id="2" name="Title 1"/>
          <p:cNvSpPr>
            <a:spLocks noGrp="1"/>
          </p:cNvSpPr>
          <p:nvPr>
            <p:ph type="title"/>
          </p:nvPr>
        </p:nvSpPr>
        <p:spPr/>
        <p:txBody>
          <a:bodyPr>
            <a:normAutofit fontScale="90000"/>
          </a:bodyPr>
          <a:lstStyle/>
          <a:p>
            <a:pPr lvl="0">
              <a:spcBef>
                <a:spcPct val="20000"/>
              </a:spcBef>
            </a:pPr>
            <a:r>
              <a:rPr lang="en-GB" sz="3200" b="1" i="1" u="sng" dirty="0" smtClean="0">
                <a:solidFill>
                  <a:prstClr val="black"/>
                </a:solidFill>
                <a:ea typeface="+mn-ea"/>
                <a:cs typeface="+mn-cs"/>
              </a:rPr>
              <a:t/>
            </a:r>
            <a:br>
              <a:rPr lang="en-GB" sz="3200" b="1" i="1" u="sng" dirty="0" smtClean="0">
                <a:solidFill>
                  <a:prstClr val="black"/>
                </a:solidFill>
                <a:ea typeface="+mn-ea"/>
                <a:cs typeface="+mn-cs"/>
              </a:rPr>
            </a:br>
            <a:r>
              <a:rPr lang="en-GB" sz="3200" b="1" i="1" u="sng" dirty="0" smtClean="0">
                <a:solidFill>
                  <a:prstClr val="black"/>
                </a:solidFill>
                <a:ea typeface="+mn-ea"/>
                <a:cs typeface="+mn-cs"/>
              </a:rPr>
              <a:t>What </a:t>
            </a:r>
            <a:r>
              <a:rPr lang="en-GB" sz="3200" b="1" i="1" u="sng" dirty="0">
                <a:solidFill>
                  <a:prstClr val="black"/>
                </a:solidFill>
                <a:ea typeface="+mn-ea"/>
                <a:cs typeface="+mn-cs"/>
              </a:rPr>
              <a:t>is the case for change?</a:t>
            </a:r>
            <a:r>
              <a:rPr lang="en-GB" sz="3200" dirty="0">
                <a:solidFill>
                  <a:prstClr val="black"/>
                </a:solidFill>
                <a:ea typeface="+mn-ea"/>
                <a:cs typeface="+mn-cs"/>
              </a:rPr>
              <a:t/>
            </a:r>
            <a:br>
              <a:rPr lang="en-GB" sz="3200" dirty="0">
                <a:solidFill>
                  <a:prstClr val="black"/>
                </a:solidFill>
                <a:ea typeface="+mn-ea"/>
                <a:cs typeface="+mn-cs"/>
              </a:rPr>
            </a:br>
            <a:endParaRPr lang="en-GB" dirty="0"/>
          </a:p>
        </p:txBody>
      </p:sp>
    </p:spTree>
    <p:extLst>
      <p:ext uri="{BB962C8B-B14F-4D97-AF65-F5344CB8AC3E}">
        <p14:creationId xmlns:p14="http://schemas.microsoft.com/office/powerpoint/2010/main" val="25401156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2060848"/>
            <a:ext cx="8229600" cy="4608512"/>
          </a:xfrm>
        </p:spPr>
        <p:txBody>
          <a:bodyPr>
            <a:normAutofit fontScale="25000" lnSpcReduction="20000"/>
          </a:bodyPr>
          <a:lstStyle/>
          <a:p>
            <a:pPr marL="0" indent="0">
              <a:lnSpc>
                <a:spcPct val="115000"/>
              </a:lnSpc>
              <a:spcAft>
                <a:spcPts val="1000"/>
              </a:spcAft>
              <a:buNone/>
            </a:pPr>
            <a:r>
              <a:rPr lang="en-GB" sz="6400" b="1" dirty="0">
                <a:solidFill>
                  <a:schemeClr val="bg1">
                    <a:lumMod val="85000"/>
                    <a:lumOff val="15000"/>
                  </a:schemeClr>
                </a:solidFill>
                <a:ea typeface="Times New Roman"/>
                <a:cs typeface="Calibri"/>
              </a:rPr>
              <a:t>The </a:t>
            </a:r>
            <a:r>
              <a:rPr lang="en-GB" sz="6400" b="1" dirty="0">
                <a:solidFill>
                  <a:schemeClr val="tx1">
                    <a:lumMod val="85000"/>
                    <a:lumOff val="15000"/>
                  </a:schemeClr>
                </a:solidFill>
                <a:ea typeface="Times New Roman"/>
                <a:cs typeface="Calibri"/>
              </a:rPr>
              <a:t>Public Body’s Act 2011</a:t>
            </a:r>
            <a:r>
              <a:rPr lang="en-GB" sz="5500" b="1" dirty="0">
                <a:solidFill>
                  <a:schemeClr val="tx1">
                    <a:lumMod val="85000"/>
                    <a:lumOff val="15000"/>
                  </a:schemeClr>
                </a:solidFill>
                <a:ea typeface="Times New Roman"/>
                <a:cs typeface="Calibri"/>
              </a:rPr>
              <a:t>	</a:t>
            </a:r>
            <a:r>
              <a:rPr lang="en-GB" sz="5500" dirty="0">
                <a:solidFill>
                  <a:schemeClr val="tx1">
                    <a:lumMod val="85000"/>
                    <a:lumOff val="15000"/>
                  </a:schemeClr>
                </a:solidFill>
                <a:ea typeface="Times New Roman"/>
                <a:cs typeface="Calibri"/>
              </a:rPr>
              <a:t>	</a:t>
            </a:r>
            <a:endParaRPr lang="en-GB" sz="55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6400" dirty="0">
                <a:solidFill>
                  <a:schemeClr val="tx1">
                    <a:lumMod val="85000"/>
                    <a:lumOff val="15000"/>
                  </a:schemeClr>
                </a:solidFill>
                <a:ea typeface="Times New Roman"/>
                <a:cs typeface="Calibri"/>
              </a:rPr>
              <a:t>Welsh Minister to create a new body with the functions from the existing 3 body’s</a:t>
            </a:r>
            <a:endParaRPr lang="en-GB" sz="64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6400" dirty="0">
                <a:solidFill>
                  <a:schemeClr val="tx1">
                    <a:lumMod val="85000"/>
                    <a:lumOff val="15000"/>
                  </a:schemeClr>
                </a:solidFill>
                <a:ea typeface="Times New Roman"/>
                <a:cs typeface="Calibri"/>
              </a:rPr>
              <a:t>Modify existing policy’s</a:t>
            </a:r>
            <a:endParaRPr lang="en-GB" sz="64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6400" dirty="0">
                <a:solidFill>
                  <a:schemeClr val="tx1">
                    <a:lumMod val="85000"/>
                    <a:lumOff val="15000"/>
                  </a:schemeClr>
                </a:solidFill>
                <a:ea typeface="Times New Roman"/>
                <a:cs typeface="Calibri"/>
              </a:rPr>
              <a:t>Transfer existing policy’s</a:t>
            </a:r>
            <a:endParaRPr lang="en-GB" sz="64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6400" dirty="0">
                <a:solidFill>
                  <a:schemeClr val="tx1">
                    <a:lumMod val="85000"/>
                    <a:lumOff val="15000"/>
                  </a:schemeClr>
                </a:solidFill>
                <a:ea typeface="Times New Roman"/>
                <a:cs typeface="Calibri"/>
              </a:rPr>
              <a:t>Transfer function of a Welsh regional flood and coastline committee</a:t>
            </a:r>
            <a:endParaRPr lang="en-GB" sz="64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6400" dirty="0">
                <a:solidFill>
                  <a:schemeClr val="tx1">
                    <a:lumMod val="85000"/>
                    <a:lumOff val="15000"/>
                  </a:schemeClr>
                </a:solidFill>
                <a:ea typeface="Times New Roman"/>
                <a:cs typeface="Calibri"/>
              </a:rPr>
              <a:t>Modify arrangements for internal drainage boards - meeting a certain criteria</a:t>
            </a:r>
            <a:endParaRPr lang="en-GB" sz="64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6400" dirty="0">
                <a:solidFill>
                  <a:schemeClr val="tx1">
                    <a:lumMod val="85000"/>
                    <a:lumOff val="15000"/>
                  </a:schemeClr>
                </a:solidFill>
                <a:ea typeface="Times New Roman"/>
                <a:cs typeface="Calibri"/>
              </a:rPr>
              <a:t>Section 16 of Public Body’s </a:t>
            </a:r>
            <a:r>
              <a:rPr lang="en-GB" sz="6400" dirty="0" smtClean="0">
                <a:solidFill>
                  <a:schemeClr val="tx1">
                    <a:lumMod val="85000"/>
                    <a:lumOff val="15000"/>
                  </a:schemeClr>
                </a:solidFill>
                <a:ea typeface="Times New Roman"/>
                <a:cs typeface="Calibri"/>
              </a:rPr>
              <a:t>Act (PBA) </a:t>
            </a:r>
            <a:r>
              <a:rPr lang="en-GB" sz="6400" dirty="0">
                <a:solidFill>
                  <a:schemeClr val="tx1">
                    <a:lumMod val="85000"/>
                    <a:lumOff val="15000"/>
                  </a:schemeClr>
                </a:solidFill>
                <a:ea typeface="Times New Roman"/>
                <a:cs typeface="Calibri"/>
              </a:rPr>
              <a:t>states that ministers can only make an order if it serves the purpose of improving functions having regard to efficiency, effectiveness and economy.  Orders may only be made if it doesn’t remove protection or conflict with existing functions.</a:t>
            </a:r>
            <a:endParaRPr lang="en-GB" sz="64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6400" dirty="0">
                <a:solidFill>
                  <a:schemeClr val="tx1">
                    <a:lumMod val="85000"/>
                    <a:lumOff val="15000"/>
                  </a:schemeClr>
                </a:solidFill>
                <a:ea typeface="Times New Roman"/>
                <a:cs typeface="Calibri"/>
              </a:rPr>
              <a:t>The main protection issues are forestry and all environmental standards must be maintained across the board at all times</a:t>
            </a:r>
            <a:endParaRPr lang="en-GB" sz="64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6400" dirty="0">
                <a:solidFill>
                  <a:schemeClr val="tx1">
                    <a:lumMod val="85000"/>
                    <a:lumOff val="15000"/>
                  </a:schemeClr>
                </a:solidFill>
                <a:ea typeface="Times New Roman"/>
                <a:cs typeface="Calibri"/>
              </a:rPr>
              <a:t>The new body will also have the power to designate protected sites</a:t>
            </a:r>
            <a:endParaRPr lang="en-GB" sz="64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6400" dirty="0">
                <a:solidFill>
                  <a:schemeClr val="tx1">
                    <a:lumMod val="85000"/>
                    <a:lumOff val="15000"/>
                  </a:schemeClr>
                </a:solidFill>
                <a:ea typeface="Times New Roman"/>
                <a:cs typeface="Calibri"/>
              </a:rPr>
              <a:t>Section 17 of the PBA states that the secretary of state must oversee all decisions</a:t>
            </a:r>
            <a:endParaRPr lang="en-GB" sz="6400" dirty="0">
              <a:solidFill>
                <a:schemeClr val="tx1">
                  <a:lumMod val="85000"/>
                  <a:lumOff val="15000"/>
                </a:schemeClr>
              </a:solidFill>
              <a:ea typeface="Times New Roman"/>
              <a:cs typeface="Times New Roman"/>
            </a:endParaRPr>
          </a:p>
          <a:p>
            <a:pPr lvl="0" algn="just">
              <a:lnSpc>
                <a:spcPct val="115000"/>
              </a:lnSpc>
              <a:spcAft>
                <a:spcPts val="1000"/>
              </a:spcAft>
              <a:buFont typeface="Symbol"/>
              <a:buChar char=""/>
            </a:pPr>
            <a:r>
              <a:rPr lang="en-GB" sz="6400" dirty="0">
                <a:solidFill>
                  <a:schemeClr val="tx1">
                    <a:lumMod val="85000"/>
                    <a:lumOff val="15000"/>
                  </a:schemeClr>
                </a:solidFill>
                <a:ea typeface="Times New Roman"/>
                <a:cs typeface="Calibri"/>
              </a:rPr>
              <a:t>The PBA will also provide Welsh Ministers with the power to make most of these changes, however there are legal and practical restraints.  Brand new functions cannot be made</a:t>
            </a:r>
            <a:endParaRPr lang="en-GB" sz="6400" dirty="0">
              <a:solidFill>
                <a:schemeClr val="tx1">
                  <a:lumMod val="85000"/>
                  <a:lumOff val="15000"/>
                </a:schemeClr>
              </a:solidFill>
              <a:ea typeface="Times New Roman"/>
              <a:cs typeface="Times New Roman"/>
            </a:endParaRPr>
          </a:p>
        </p:txBody>
      </p:sp>
      <p:sp>
        <p:nvSpPr>
          <p:cNvPr id="2" name="Title 1"/>
          <p:cNvSpPr>
            <a:spLocks noGrp="1"/>
          </p:cNvSpPr>
          <p:nvPr>
            <p:ph type="title"/>
          </p:nvPr>
        </p:nvSpPr>
        <p:spPr/>
        <p:txBody>
          <a:bodyPr>
            <a:normAutofit/>
          </a:bodyPr>
          <a:lstStyle/>
          <a:p>
            <a:r>
              <a:rPr lang="en-GB" sz="1600" dirty="0"/>
              <a:t> </a:t>
            </a:r>
            <a:br>
              <a:rPr lang="en-GB" sz="1600" dirty="0"/>
            </a:br>
            <a:r>
              <a:rPr lang="en-GB" sz="2800" b="1" i="1" u="sng" dirty="0" smtClean="0">
                <a:solidFill>
                  <a:schemeClr val="bg1"/>
                </a:solidFill>
              </a:rPr>
              <a:t>Legal </a:t>
            </a:r>
            <a:r>
              <a:rPr lang="en-GB" sz="2800" b="1" i="1" u="sng" dirty="0">
                <a:solidFill>
                  <a:schemeClr val="bg1"/>
                </a:solidFill>
              </a:rPr>
              <a:t>Powers</a:t>
            </a:r>
            <a:r>
              <a:rPr lang="en-GB" sz="1600" dirty="0">
                <a:solidFill>
                  <a:schemeClr val="bg1"/>
                </a:solidFill>
              </a:rPr>
              <a:t/>
            </a:r>
            <a:br>
              <a:rPr lang="en-GB" sz="1600" dirty="0">
                <a:solidFill>
                  <a:schemeClr val="bg1"/>
                </a:solidFill>
              </a:rPr>
            </a:br>
            <a:endParaRPr lang="en-GB" sz="1600" dirty="0">
              <a:solidFill>
                <a:schemeClr val="bg1"/>
              </a:solidFill>
            </a:endParaRPr>
          </a:p>
        </p:txBody>
      </p:sp>
    </p:spTree>
    <p:extLst>
      <p:ext uri="{BB962C8B-B14F-4D97-AF65-F5344CB8AC3E}">
        <p14:creationId xmlns:p14="http://schemas.microsoft.com/office/powerpoint/2010/main" val="1829380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0" end="10"/>
                                            </p:txEl>
                                          </p:spTgt>
                                        </p:tgtEl>
                                        <p:attrNameLst>
                                          <p:attrName>style.visibility</p:attrName>
                                        </p:attrNameLst>
                                      </p:cBhvr>
                                      <p:to>
                                        <p:strVal val="visible"/>
                                      </p:to>
                                    </p:set>
                                    <p:animEffect transition="in" filter="fade">
                                      <p:cBhvr>
                                        <p:cTn id="77" dur="1000"/>
                                        <p:tgtEl>
                                          <p:spTgt spid="3">
                                            <p:txEl>
                                              <p:pRg st="10" end="10"/>
                                            </p:txEl>
                                          </p:spTgt>
                                        </p:tgtEl>
                                      </p:cBhvr>
                                    </p:animEffect>
                                    <p:anim calcmode="lin" valueType="num">
                                      <p:cBhvr>
                                        <p:cTn id="7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916832"/>
            <a:ext cx="3195877" cy="4209331"/>
          </a:xfrm>
        </p:spPr>
        <p:txBody>
          <a:bodyPr>
            <a:normAutofit/>
          </a:bodyPr>
          <a:lstStyle/>
          <a:p>
            <a:pPr marL="0" lvl="0" indent="0">
              <a:buNone/>
            </a:pPr>
            <a:endParaRPr lang="en-GB" sz="1800" dirty="0" smtClean="0">
              <a:solidFill>
                <a:schemeClr val="tx1">
                  <a:lumMod val="85000"/>
                  <a:lumOff val="15000"/>
                </a:schemeClr>
              </a:solidFill>
            </a:endParaRPr>
          </a:p>
          <a:p>
            <a:pPr lvl="0"/>
            <a:r>
              <a:rPr lang="en-GB" sz="1800" dirty="0" smtClean="0">
                <a:solidFill>
                  <a:schemeClr val="tx1">
                    <a:lumMod val="85000"/>
                    <a:lumOff val="15000"/>
                  </a:schemeClr>
                </a:solidFill>
              </a:rPr>
              <a:t>In </a:t>
            </a:r>
            <a:r>
              <a:rPr lang="en-GB" sz="1800" dirty="0">
                <a:solidFill>
                  <a:schemeClr val="tx1">
                    <a:lumMod val="85000"/>
                    <a:lumOff val="15000"/>
                  </a:schemeClr>
                </a:solidFill>
              </a:rPr>
              <a:t>the first phase power under the PBA will be used to create the new body also modify various functions to avoid duplications and conflicting functions</a:t>
            </a:r>
          </a:p>
          <a:p>
            <a:pPr lvl="0"/>
            <a:r>
              <a:rPr lang="en-GB" sz="1800" dirty="0">
                <a:solidFill>
                  <a:schemeClr val="tx1">
                    <a:lumMod val="85000"/>
                    <a:lumOff val="15000"/>
                  </a:schemeClr>
                </a:solidFill>
              </a:rPr>
              <a:t>The new body will allow opportunity to review priorities and changes</a:t>
            </a:r>
          </a:p>
          <a:p>
            <a:pPr lvl="0"/>
            <a:r>
              <a:rPr lang="en-GB" sz="1800" dirty="0">
                <a:solidFill>
                  <a:schemeClr val="tx1">
                    <a:lumMod val="85000"/>
                    <a:lumOff val="15000"/>
                  </a:schemeClr>
                </a:solidFill>
              </a:rPr>
              <a:t>To explore the UK Governments with the possibility of transferring functions to new body</a:t>
            </a:r>
          </a:p>
          <a:p>
            <a:endParaRPr lang="en-GB" sz="1800" dirty="0">
              <a:solidFill>
                <a:schemeClr val="tx1">
                  <a:lumMod val="85000"/>
                  <a:lumOff val="15000"/>
                </a:schemeClr>
              </a:solidFill>
            </a:endParaRPr>
          </a:p>
        </p:txBody>
      </p:sp>
      <p:sp>
        <p:nvSpPr>
          <p:cNvPr id="2" name="Title 1"/>
          <p:cNvSpPr>
            <a:spLocks noGrp="1"/>
          </p:cNvSpPr>
          <p:nvPr>
            <p:ph type="title"/>
          </p:nvPr>
        </p:nvSpPr>
        <p:spPr/>
        <p:txBody>
          <a:bodyPr>
            <a:normAutofit/>
          </a:bodyPr>
          <a:lstStyle/>
          <a:p>
            <a:r>
              <a:rPr lang="en-GB" sz="3600" dirty="0">
                <a:solidFill>
                  <a:schemeClr val="tx1">
                    <a:lumMod val="85000"/>
                    <a:lumOff val="15000"/>
                  </a:schemeClr>
                </a:solidFill>
                <a:cs typeface="Calibri" pitchFamily="34" charset="0"/>
              </a:rPr>
              <a:t>A</a:t>
            </a:r>
            <a:r>
              <a:rPr lang="en-GB" sz="3600" dirty="0" smtClean="0">
                <a:solidFill>
                  <a:schemeClr val="tx1">
                    <a:lumMod val="85000"/>
                    <a:lumOff val="15000"/>
                  </a:schemeClr>
                </a:solidFill>
                <a:effectLst/>
                <a:cs typeface="Calibri" pitchFamily="34" charset="0"/>
              </a:rPr>
              <a:t>pproach</a:t>
            </a:r>
            <a:endParaRPr lang="en-GB" sz="3600" dirty="0">
              <a:solidFill>
                <a:schemeClr val="tx1">
                  <a:lumMod val="85000"/>
                  <a:lumOff val="15000"/>
                </a:schemeClr>
              </a:solidFill>
              <a:effectLst/>
              <a:cs typeface="Calibri" pitchFamily="34" charset="0"/>
            </a:endParaRPr>
          </a:p>
        </p:txBody>
      </p:sp>
    </p:spTree>
    <p:extLst>
      <p:ext uri="{BB962C8B-B14F-4D97-AF65-F5344CB8AC3E}">
        <p14:creationId xmlns:p14="http://schemas.microsoft.com/office/powerpoint/2010/main" val="2199992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heel(8)">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8"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heel(8)">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8"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heel(8)">
                                      <p:cBhvr>
                                        <p:cTn id="17"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2060848"/>
            <a:ext cx="8229600" cy="4929411"/>
          </a:xfrm>
        </p:spPr>
        <p:txBody>
          <a:bodyPr>
            <a:normAutofit fontScale="85000" lnSpcReduction="10000"/>
          </a:bodyPr>
          <a:lstStyle/>
          <a:p>
            <a:pPr marL="0" indent="0" algn="just">
              <a:lnSpc>
                <a:spcPct val="115000"/>
              </a:lnSpc>
              <a:spcAft>
                <a:spcPts val="1000"/>
              </a:spcAft>
              <a:buNone/>
            </a:pPr>
            <a:r>
              <a:rPr lang="en-GB" sz="2100" b="1" i="1" u="sng" dirty="0" smtClean="0">
                <a:solidFill>
                  <a:schemeClr val="tx1">
                    <a:lumMod val="85000"/>
                    <a:lumOff val="15000"/>
                  </a:schemeClr>
                </a:solidFill>
                <a:effectLst/>
                <a:latin typeface="Georgia"/>
                <a:ea typeface="Times New Roman"/>
                <a:cs typeface="Calibri"/>
              </a:rPr>
              <a:t>Sustainable development</a:t>
            </a:r>
            <a:r>
              <a:rPr lang="en-GB" sz="2100" dirty="0">
                <a:solidFill>
                  <a:schemeClr val="tx1">
                    <a:lumMod val="85000"/>
                    <a:lumOff val="15000"/>
                  </a:schemeClr>
                </a:solidFill>
                <a:ea typeface="Times New Roman"/>
                <a:cs typeface="Calibri"/>
              </a:rPr>
              <a:t> </a:t>
            </a:r>
            <a:endParaRPr lang="en-GB" sz="2100" dirty="0">
              <a:solidFill>
                <a:schemeClr val="tx1">
                  <a:lumMod val="85000"/>
                  <a:lumOff val="15000"/>
                </a:schemeClr>
              </a:solidFill>
              <a:ea typeface="Times New Roman"/>
              <a:cs typeface="Times New Roman"/>
            </a:endParaRPr>
          </a:p>
          <a:p>
            <a:pPr lvl="0" algn="just">
              <a:lnSpc>
                <a:spcPct val="115000"/>
              </a:lnSpc>
              <a:spcAft>
                <a:spcPts val="1000"/>
              </a:spcAft>
              <a:buFont typeface="Symbol"/>
              <a:buChar char=""/>
            </a:pPr>
            <a:r>
              <a:rPr lang="en-GB" sz="1700" dirty="0">
                <a:solidFill>
                  <a:schemeClr val="tx1">
                    <a:lumMod val="85000"/>
                    <a:lumOff val="15000"/>
                  </a:schemeClr>
                </a:solidFill>
                <a:ea typeface="Times New Roman"/>
                <a:cs typeface="Calibri"/>
              </a:rPr>
              <a:t>The new body would have sustainable development as its main principle and would work within the legal framework provided by international, European and domestic legislation and guided </a:t>
            </a:r>
            <a:r>
              <a:rPr lang="en-GB" sz="1700" dirty="0" smtClean="0">
                <a:solidFill>
                  <a:schemeClr val="tx1">
                    <a:lumMod val="85000"/>
                    <a:lumOff val="15000"/>
                  </a:schemeClr>
                </a:solidFill>
                <a:ea typeface="Times New Roman"/>
                <a:cs typeface="Calibri"/>
              </a:rPr>
              <a:t>by </a:t>
            </a:r>
            <a:r>
              <a:rPr lang="en-GB" sz="1700" dirty="0">
                <a:solidFill>
                  <a:schemeClr val="tx1">
                    <a:lumMod val="85000"/>
                    <a:lumOff val="15000"/>
                  </a:schemeClr>
                </a:solidFill>
                <a:ea typeface="Times New Roman"/>
                <a:cs typeface="Calibri"/>
              </a:rPr>
              <a:t>the policies of the Welsh Assembly Government</a:t>
            </a:r>
            <a:r>
              <a:rPr lang="en-GB" sz="1700" dirty="0" smtClean="0">
                <a:solidFill>
                  <a:schemeClr val="tx1">
                    <a:lumMod val="85000"/>
                    <a:lumOff val="15000"/>
                  </a:schemeClr>
                </a:solidFill>
                <a:ea typeface="Times New Roman"/>
                <a:cs typeface="Calibri"/>
              </a:rPr>
              <a:t>.</a:t>
            </a:r>
          </a:p>
          <a:p>
            <a:pPr marL="0" indent="0" algn="just">
              <a:lnSpc>
                <a:spcPct val="115000"/>
              </a:lnSpc>
              <a:spcAft>
                <a:spcPts val="1000"/>
              </a:spcAft>
              <a:buNone/>
            </a:pPr>
            <a:r>
              <a:rPr lang="en-GB" sz="2100" b="1" i="1" u="sng" dirty="0" smtClean="0">
                <a:solidFill>
                  <a:schemeClr val="tx1">
                    <a:lumMod val="85000"/>
                    <a:lumOff val="15000"/>
                  </a:schemeClr>
                </a:solidFill>
                <a:effectLst/>
                <a:latin typeface="Georgia"/>
                <a:ea typeface="Times New Roman"/>
                <a:cs typeface="Calibri"/>
              </a:rPr>
              <a:t>Aims and Ambitions</a:t>
            </a:r>
            <a:r>
              <a:rPr lang="en-GB" sz="2100" b="1" i="1" dirty="0" smtClean="0">
                <a:solidFill>
                  <a:schemeClr val="tx1">
                    <a:lumMod val="85000"/>
                    <a:lumOff val="15000"/>
                  </a:schemeClr>
                </a:solidFill>
                <a:effectLst/>
                <a:latin typeface="Georgia"/>
                <a:ea typeface="Times New Roman"/>
                <a:cs typeface="Calibri"/>
              </a:rPr>
              <a:t> </a:t>
            </a:r>
            <a:endParaRPr lang="en-GB" sz="21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1700" dirty="0">
                <a:solidFill>
                  <a:schemeClr val="tx1">
                    <a:lumMod val="85000"/>
                    <a:lumOff val="15000"/>
                  </a:schemeClr>
                </a:solidFill>
                <a:ea typeface="Times New Roman"/>
                <a:cs typeface="Calibri"/>
              </a:rPr>
              <a:t>“To maintain, improve and develop Wales’ natural resources, to deliver benefit to the people and economy of Wales now and into the future.” They want an independent, respected and professional role in the future sustainable development of Wales. There are a number of strategic outcomes to help reach this overall aim:</a:t>
            </a:r>
            <a:endParaRPr lang="en-GB" sz="1700" dirty="0">
              <a:solidFill>
                <a:schemeClr val="tx1">
                  <a:lumMod val="85000"/>
                  <a:lumOff val="15000"/>
                </a:schemeClr>
              </a:solidFill>
              <a:ea typeface="Times New Roman"/>
              <a:cs typeface="Times New Roman"/>
            </a:endParaRPr>
          </a:p>
          <a:p>
            <a:pPr lvl="0" algn="just">
              <a:lnSpc>
                <a:spcPct val="115000"/>
              </a:lnSpc>
              <a:buFont typeface="+mj-lt"/>
              <a:buAutoNum type="arabicPeriod"/>
            </a:pPr>
            <a:r>
              <a:rPr lang="en-GB" sz="1700" dirty="0">
                <a:solidFill>
                  <a:schemeClr val="tx1">
                    <a:lumMod val="85000"/>
                    <a:lumOff val="15000"/>
                  </a:schemeClr>
                </a:solidFill>
                <a:ea typeface="Times New Roman"/>
                <a:cs typeface="Calibri"/>
              </a:rPr>
              <a:t>Contribute to protecting public health and safety and to promoting economic, social and environmental well-being and outdoor recreation.</a:t>
            </a:r>
            <a:endParaRPr lang="en-GB" sz="1700" dirty="0">
              <a:solidFill>
                <a:schemeClr val="tx1">
                  <a:lumMod val="85000"/>
                  <a:lumOff val="15000"/>
                </a:schemeClr>
              </a:solidFill>
              <a:ea typeface="Times New Roman"/>
              <a:cs typeface="Times New Roman"/>
            </a:endParaRPr>
          </a:p>
          <a:p>
            <a:pPr lvl="0" algn="just">
              <a:lnSpc>
                <a:spcPct val="115000"/>
              </a:lnSpc>
              <a:buFont typeface="+mj-lt"/>
              <a:buAutoNum type="arabicPeriod"/>
            </a:pPr>
            <a:r>
              <a:rPr lang="en-GB" sz="1700" dirty="0">
                <a:solidFill>
                  <a:schemeClr val="tx1">
                    <a:lumMod val="85000"/>
                    <a:lumOff val="15000"/>
                  </a:schemeClr>
                </a:solidFill>
                <a:ea typeface="Times New Roman"/>
                <a:cs typeface="Calibri"/>
              </a:rPr>
              <a:t>Prevent, minimise, remedy or mitigate the harmful effect on the environment of pollution, alien species and disease.</a:t>
            </a:r>
            <a:endParaRPr lang="en-GB" sz="1700" dirty="0">
              <a:solidFill>
                <a:schemeClr val="tx1">
                  <a:lumMod val="85000"/>
                  <a:lumOff val="15000"/>
                </a:schemeClr>
              </a:solidFill>
              <a:ea typeface="Times New Roman"/>
              <a:cs typeface="Times New Roman"/>
            </a:endParaRPr>
          </a:p>
          <a:p>
            <a:pPr lvl="0" algn="just">
              <a:lnSpc>
                <a:spcPct val="115000"/>
              </a:lnSpc>
              <a:buFont typeface="+mj-lt"/>
              <a:buAutoNum type="arabicPeriod"/>
            </a:pPr>
            <a:r>
              <a:rPr lang="en-GB" sz="1700" dirty="0">
                <a:solidFill>
                  <a:schemeClr val="tx1">
                    <a:lumMod val="85000"/>
                    <a:lumOff val="15000"/>
                  </a:schemeClr>
                </a:solidFill>
                <a:ea typeface="Times New Roman"/>
                <a:cs typeface="Calibri"/>
              </a:rPr>
              <a:t>Further the conservation, restoration and enhancement of ecosystems</a:t>
            </a:r>
            <a:endParaRPr lang="en-GB" sz="1700" dirty="0">
              <a:solidFill>
                <a:schemeClr val="tx1">
                  <a:lumMod val="85000"/>
                  <a:lumOff val="15000"/>
                </a:schemeClr>
              </a:solidFill>
              <a:ea typeface="Times New Roman"/>
              <a:cs typeface="Times New Roman"/>
            </a:endParaRPr>
          </a:p>
          <a:p>
            <a:pPr lvl="0" algn="just">
              <a:lnSpc>
                <a:spcPct val="115000"/>
              </a:lnSpc>
              <a:buFont typeface="+mj-lt"/>
              <a:buAutoNum type="arabicPeriod"/>
            </a:pPr>
            <a:r>
              <a:rPr lang="en-GB" sz="1700" dirty="0">
                <a:solidFill>
                  <a:schemeClr val="tx1">
                    <a:lumMod val="85000"/>
                    <a:lumOff val="15000"/>
                  </a:schemeClr>
                </a:solidFill>
                <a:ea typeface="Times New Roman"/>
                <a:cs typeface="Calibri"/>
              </a:rPr>
              <a:t>Secure the sustainable use, management and consumption of natural resources and ecosystem services.</a:t>
            </a:r>
            <a:endParaRPr lang="en-GB" sz="1700" dirty="0">
              <a:solidFill>
                <a:schemeClr val="tx1">
                  <a:lumMod val="85000"/>
                  <a:lumOff val="15000"/>
                </a:schemeClr>
              </a:solidFill>
              <a:ea typeface="Times New Roman"/>
              <a:cs typeface="Times New Roman"/>
            </a:endParaRPr>
          </a:p>
          <a:p>
            <a:pPr lvl="0" algn="just">
              <a:lnSpc>
                <a:spcPct val="115000"/>
              </a:lnSpc>
              <a:spcAft>
                <a:spcPts val="1000"/>
              </a:spcAft>
              <a:buFont typeface="+mj-lt"/>
              <a:buAutoNum type="arabicPeriod"/>
            </a:pPr>
            <a:r>
              <a:rPr lang="en-GB" sz="1700" dirty="0">
                <a:solidFill>
                  <a:schemeClr val="tx1">
                    <a:lumMod val="85000"/>
                    <a:lumOff val="15000"/>
                  </a:schemeClr>
                </a:solidFill>
                <a:ea typeface="Times New Roman"/>
                <a:cs typeface="Calibri"/>
              </a:rPr>
              <a:t>Contribute to both the mitigating and adapting to the effects of climate change.</a:t>
            </a:r>
            <a:endParaRPr lang="en-GB" sz="1700" dirty="0">
              <a:solidFill>
                <a:schemeClr val="tx1">
                  <a:lumMod val="85000"/>
                  <a:lumOff val="15000"/>
                </a:schemeClr>
              </a:solidFill>
              <a:ea typeface="Times New Roman"/>
              <a:cs typeface="Times New Roman"/>
            </a:endParaRPr>
          </a:p>
          <a:p>
            <a:pPr algn="just">
              <a:lnSpc>
                <a:spcPct val="115000"/>
              </a:lnSpc>
              <a:spcAft>
                <a:spcPts val="1000"/>
              </a:spcAft>
            </a:pPr>
            <a:endParaRPr lang="en-GB" sz="1400" dirty="0">
              <a:solidFill>
                <a:schemeClr val="bg1">
                  <a:lumMod val="85000"/>
                  <a:lumOff val="15000"/>
                </a:schemeClr>
              </a:solidFill>
              <a:ea typeface="Times New Roman"/>
              <a:cs typeface="Times New Roman"/>
            </a:endParaRPr>
          </a:p>
          <a:p>
            <a:pPr lvl="0" algn="just">
              <a:lnSpc>
                <a:spcPct val="115000"/>
              </a:lnSpc>
              <a:spcAft>
                <a:spcPts val="1000"/>
              </a:spcAft>
              <a:buFont typeface="Symbol"/>
              <a:buChar char=""/>
            </a:pPr>
            <a:endParaRPr lang="en-GB" sz="1600" dirty="0">
              <a:solidFill>
                <a:schemeClr val="bg1">
                  <a:lumMod val="85000"/>
                  <a:lumOff val="15000"/>
                </a:schemeClr>
              </a:solidFill>
              <a:ea typeface="Times New Roman"/>
              <a:cs typeface="Times New Roman"/>
            </a:endParaRPr>
          </a:p>
        </p:txBody>
      </p:sp>
      <p:sp>
        <p:nvSpPr>
          <p:cNvPr id="2" name="Title 1"/>
          <p:cNvSpPr>
            <a:spLocks noGrp="1"/>
          </p:cNvSpPr>
          <p:nvPr>
            <p:ph type="title"/>
          </p:nvPr>
        </p:nvSpPr>
        <p:spPr/>
        <p:txBody>
          <a:bodyPr>
            <a:normAutofit/>
          </a:bodyPr>
          <a:lstStyle/>
          <a:p>
            <a:pPr>
              <a:lnSpc>
                <a:spcPct val="115000"/>
              </a:lnSpc>
              <a:spcAft>
                <a:spcPts val="1000"/>
              </a:spcAft>
            </a:pPr>
            <a:r>
              <a:rPr lang="en-GB" sz="2800" b="1" i="1" u="sng" dirty="0" smtClean="0">
                <a:solidFill>
                  <a:schemeClr val="bg1"/>
                </a:solidFill>
                <a:effectLst/>
                <a:latin typeface="Georgia"/>
                <a:ea typeface="Times New Roman"/>
                <a:cs typeface="Calibri"/>
              </a:rPr>
              <a:t>Purpose </a:t>
            </a:r>
            <a:r>
              <a:rPr lang="en-GB" sz="2800" b="1" i="1" u="sng" dirty="0" smtClean="0">
                <a:solidFill>
                  <a:schemeClr val="bg1"/>
                </a:solidFill>
                <a:effectLst/>
                <a:latin typeface="Georgia"/>
                <a:ea typeface="Times New Roman"/>
                <a:cs typeface="Calibri"/>
              </a:rPr>
              <a:t>of the new body</a:t>
            </a:r>
            <a:r>
              <a:rPr lang="en-GB" sz="2800" dirty="0">
                <a:solidFill>
                  <a:schemeClr val="bg1">
                    <a:lumMod val="85000"/>
                    <a:lumOff val="15000"/>
                  </a:schemeClr>
                </a:solidFill>
                <a:ea typeface="Times New Roman"/>
                <a:cs typeface="Times New Roman"/>
              </a:rPr>
              <a:t/>
            </a:r>
            <a:br>
              <a:rPr lang="en-GB" sz="2800" dirty="0">
                <a:solidFill>
                  <a:schemeClr val="bg1">
                    <a:lumMod val="85000"/>
                    <a:lumOff val="15000"/>
                  </a:schemeClr>
                </a:solidFill>
                <a:ea typeface="Times New Roman"/>
                <a:cs typeface="Times New Roman"/>
              </a:rPr>
            </a:br>
            <a:endParaRPr lang="en-GB" sz="2800" dirty="0">
              <a:solidFill>
                <a:schemeClr val="bg1">
                  <a:lumMod val="85000"/>
                  <a:lumOff val="15000"/>
                </a:schemeClr>
              </a:solidFill>
            </a:endParaRPr>
          </a:p>
        </p:txBody>
      </p:sp>
    </p:spTree>
    <p:extLst>
      <p:ext uri="{BB962C8B-B14F-4D97-AF65-F5344CB8AC3E}">
        <p14:creationId xmlns:p14="http://schemas.microsoft.com/office/powerpoint/2010/main" val="3201950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circle(in)">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circle(in)">
                                      <p:cBhvr>
                                        <p:cTn id="47"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96752"/>
            <a:ext cx="7859216" cy="4929411"/>
          </a:xfrm>
        </p:spPr>
        <p:txBody>
          <a:bodyPr>
            <a:normAutofit lnSpcReduction="10000"/>
          </a:bodyPr>
          <a:lstStyle/>
          <a:p>
            <a:pPr lvl="0" algn="just">
              <a:lnSpc>
                <a:spcPct val="115000"/>
              </a:lnSpc>
              <a:buFont typeface="Symbol"/>
              <a:buChar char=""/>
            </a:pPr>
            <a:r>
              <a:rPr lang="en-GB" sz="1600" dirty="0" smtClean="0">
                <a:solidFill>
                  <a:schemeClr val="tx1">
                    <a:lumMod val="85000"/>
                    <a:lumOff val="15000"/>
                  </a:schemeClr>
                </a:solidFill>
                <a:ea typeface="Times New Roman"/>
                <a:cs typeface="Calibri"/>
              </a:rPr>
              <a:t>Functions </a:t>
            </a:r>
            <a:r>
              <a:rPr lang="en-GB" sz="1600" dirty="0">
                <a:solidFill>
                  <a:schemeClr val="tx1">
                    <a:lumMod val="85000"/>
                    <a:lumOff val="15000"/>
                  </a:schemeClr>
                </a:solidFill>
                <a:ea typeface="Times New Roman"/>
                <a:cs typeface="Calibri"/>
              </a:rPr>
              <a:t>that require, or allow the body to carry out work, these will often be associated with specific activates or work areas.</a:t>
            </a:r>
            <a:endParaRPr lang="en-GB" sz="16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1600" dirty="0">
                <a:solidFill>
                  <a:schemeClr val="tx1">
                    <a:lumMod val="85000"/>
                    <a:lumOff val="15000"/>
                  </a:schemeClr>
                </a:solidFill>
                <a:ea typeface="Times New Roman"/>
                <a:cs typeface="Calibri"/>
              </a:rPr>
              <a:t>General Powers (such as ability to raise changes or to take prosecutions) which enable the body to fulfil its functions across a wide range of its work.</a:t>
            </a:r>
            <a:endParaRPr lang="en-GB" sz="16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1600" dirty="0">
                <a:solidFill>
                  <a:schemeClr val="tx1">
                    <a:lumMod val="85000"/>
                    <a:lumOff val="15000"/>
                  </a:schemeClr>
                </a:solidFill>
                <a:ea typeface="Times New Roman"/>
                <a:cs typeface="Calibri"/>
              </a:rPr>
              <a:t>Duties to consider issues when carrying out its function, E.g. conservation or the cost and benefit of a course of action.</a:t>
            </a:r>
            <a:endParaRPr lang="en-GB" sz="1600" dirty="0">
              <a:solidFill>
                <a:schemeClr val="tx1">
                  <a:lumMod val="85000"/>
                  <a:lumOff val="15000"/>
                </a:schemeClr>
              </a:solidFill>
              <a:ea typeface="Times New Roman"/>
              <a:cs typeface="Times New Roman"/>
            </a:endParaRPr>
          </a:p>
          <a:p>
            <a:pPr lvl="0" algn="just">
              <a:lnSpc>
                <a:spcPct val="115000"/>
              </a:lnSpc>
              <a:spcAft>
                <a:spcPts val="1000"/>
              </a:spcAft>
              <a:buFont typeface="Symbol"/>
              <a:buChar char=""/>
            </a:pPr>
            <a:r>
              <a:rPr lang="en-GB" sz="1600" dirty="0">
                <a:solidFill>
                  <a:schemeClr val="tx1">
                    <a:lumMod val="85000"/>
                    <a:lumOff val="15000"/>
                  </a:schemeClr>
                </a:solidFill>
                <a:ea typeface="Times New Roman"/>
                <a:cs typeface="Calibri"/>
              </a:rPr>
              <a:t>Body to comply with general legislation, health and safety, welsh language, and equality legislation.</a:t>
            </a:r>
            <a:endParaRPr lang="en-GB" sz="1600" dirty="0">
              <a:solidFill>
                <a:schemeClr val="tx1">
                  <a:lumMod val="85000"/>
                  <a:lumOff val="15000"/>
                </a:schemeClr>
              </a:solidFill>
              <a:ea typeface="Times New Roman"/>
              <a:cs typeface="Times New Roman"/>
            </a:endParaRPr>
          </a:p>
          <a:p>
            <a:pPr marL="0" indent="0" algn="just">
              <a:lnSpc>
                <a:spcPct val="115000"/>
              </a:lnSpc>
              <a:spcAft>
                <a:spcPts val="1000"/>
              </a:spcAft>
              <a:buNone/>
            </a:pPr>
            <a:r>
              <a:rPr lang="en-GB" sz="1800" b="1" i="1" u="sng" dirty="0" smtClean="0">
                <a:solidFill>
                  <a:schemeClr val="tx1">
                    <a:lumMod val="85000"/>
                    <a:lumOff val="15000"/>
                  </a:schemeClr>
                </a:solidFill>
                <a:effectLst/>
                <a:latin typeface="Georgia"/>
                <a:ea typeface="Times New Roman"/>
                <a:cs typeface="Calibri"/>
              </a:rPr>
              <a:t>Navigation</a:t>
            </a:r>
            <a:endParaRPr lang="en-GB" sz="18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1600" dirty="0">
                <a:solidFill>
                  <a:schemeClr val="tx1">
                    <a:lumMod val="85000"/>
                    <a:lumOff val="15000"/>
                  </a:schemeClr>
                </a:solidFill>
                <a:ea typeface="Times New Roman"/>
                <a:cs typeface="Calibri"/>
              </a:rPr>
              <a:t>Functions and powers of British waterways transferred to mutual organisation in 2013.</a:t>
            </a:r>
            <a:endParaRPr lang="en-GB" sz="14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1600" dirty="0">
                <a:solidFill>
                  <a:schemeClr val="tx1">
                    <a:lumMod val="85000"/>
                    <a:lumOff val="15000"/>
                  </a:schemeClr>
                </a:solidFill>
                <a:ea typeface="Times New Roman"/>
                <a:cs typeface="Calibri"/>
              </a:rPr>
              <a:t>The Dee conservancy is the harbour, navigation and local light house, authority for most of the Dee estuary in north wales, environmental agency wales now carries out all duties and obligations of the conservancy. To transfer the conservancy functions from the environment agency to the new body.</a:t>
            </a:r>
            <a:endParaRPr lang="en-GB" sz="1400" dirty="0">
              <a:solidFill>
                <a:schemeClr val="tx1">
                  <a:lumMod val="85000"/>
                  <a:lumOff val="15000"/>
                </a:schemeClr>
              </a:solidFill>
              <a:ea typeface="Times New Roman"/>
              <a:cs typeface="Times New Roman"/>
            </a:endParaRPr>
          </a:p>
          <a:p>
            <a:pPr lvl="0" algn="just">
              <a:lnSpc>
                <a:spcPct val="115000"/>
              </a:lnSpc>
              <a:spcAft>
                <a:spcPts val="1000"/>
              </a:spcAft>
              <a:buFont typeface="Symbol"/>
              <a:buChar char=""/>
            </a:pPr>
            <a:r>
              <a:rPr lang="en-GB" sz="1600" dirty="0">
                <a:solidFill>
                  <a:schemeClr val="tx1">
                    <a:lumMod val="85000"/>
                    <a:lumOff val="15000"/>
                  </a:schemeClr>
                </a:solidFill>
                <a:ea typeface="Times New Roman"/>
                <a:cs typeface="Calibri"/>
              </a:rPr>
              <a:t>No changes in relation to the environment agency’s function in relation to the wye.</a:t>
            </a:r>
            <a:endParaRPr lang="en-GB" sz="1400" dirty="0">
              <a:solidFill>
                <a:schemeClr val="tx1">
                  <a:lumMod val="85000"/>
                  <a:lumOff val="15000"/>
                </a:schemeClr>
              </a:solidFill>
              <a:ea typeface="Times New Roman"/>
              <a:cs typeface="Times New Roman"/>
            </a:endParaRPr>
          </a:p>
          <a:p>
            <a:endParaRPr lang="en-GB" sz="1600" dirty="0">
              <a:solidFill>
                <a:schemeClr val="tx1">
                  <a:lumMod val="85000"/>
                  <a:lumOff val="15000"/>
                </a:schemeClr>
              </a:solidFill>
            </a:endParaRPr>
          </a:p>
        </p:txBody>
      </p:sp>
      <p:sp>
        <p:nvSpPr>
          <p:cNvPr id="2" name="Title 1"/>
          <p:cNvSpPr>
            <a:spLocks noGrp="1"/>
          </p:cNvSpPr>
          <p:nvPr>
            <p:ph type="title"/>
          </p:nvPr>
        </p:nvSpPr>
        <p:spPr>
          <a:xfrm>
            <a:off x="0" y="188640"/>
            <a:ext cx="7024744" cy="1143000"/>
          </a:xfrm>
        </p:spPr>
        <p:txBody>
          <a:bodyPr>
            <a:normAutofit fontScale="90000"/>
          </a:bodyPr>
          <a:lstStyle/>
          <a:p>
            <a:pPr>
              <a:lnSpc>
                <a:spcPct val="115000"/>
              </a:lnSpc>
              <a:spcAft>
                <a:spcPts val="1000"/>
              </a:spcAft>
            </a:pPr>
            <a:r>
              <a:rPr lang="en-GB" sz="3100" b="1" i="1" u="sng" dirty="0" smtClean="0">
                <a:solidFill>
                  <a:schemeClr val="tx1">
                    <a:lumMod val="85000"/>
                    <a:lumOff val="15000"/>
                  </a:schemeClr>
                </a:solidFill>
                <a:effectLst/>
                <a:latin typeface="Georgia"/>
                <a:ea typeface="Times New Roman"/>
                <a:cs typeface="Calibri"/>
              </a:rPr>
              <a:t>The </a:t>
            </a:r>
            <a:r>
              <a:rPr lang="en-GB" sz="3100" b="1" i="1" u="sng" dirty="0" smtClean="0">
                <a:solidFill>
                  <a:schemeClr val="tx1">
                    <a:lumMod val="85000"/>
                    <a:lumOff val="15000"/>
                  </a:schemeClr>
                </a:solidFill>
                <a:effectLst/>
                <a:latin typeface="Georgia"/>
                <a:ea typeface="Times New Roman"/>
                <a:cs typeface="Calibri"/>
              </a:rPr>
              <a:t>functions of the body</a:t>
            </a:r>
            <a:r>
              <a:rPr lang="en-GB" sz="4000" dirty="0">
                <a:solidFill>
                  <a:schemeClr val="tx1">
                    <a:lumMod val="85000"/>
                    <a:lumOff val="15000"/>
                  </a:schemeClr>
                </a:solidFill>
                <a:ea typeface="Times New Roman"/>
                <a:cs typeface="Times New Roman"/>
              </a:rPr>
              <a:t/>
            </a:r>
            <a:br>
              <a:rPr lang="en-GB" sz="4000" dirty="0">
                <a:solidFill>
                  <a:schemeClr val="tx1">
                    <a:lumMod val="85000"/>
                    <a:lumOff val="15000"/>
                  </a:schemeClr>
                </a:solidFill>
                <a:ea typeface="Times New Roman"/>
                <a:cs typeface="Times New Roman"/>
              </a:rPr>
            </a:br>
            <a:endParaRPr lang="en-GB" dirty="0">
              <a:solidFill>
                <a:schemeClr val="tx1">
                  <a:lumMod val="85000"/>
                  <a:lumOff val="15000"/>
                </a:schemeClr>
              </a:solidFill>
            </a:endParaRPr>
          </a:p>
        </p:txBody>
      </p:sp>
    </p:spTree>
    <p:extLst>
      <p:ext uri="{BB962C8B-B14F-4D97-AF65-F5344CB8AC3E}">
        <p14:creationId xmlns:p14="http://schemas.microsoft.com/office/powerpoint/2010/main" val="7403022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88640"/>
            <a:ext cx="8229600" cy="6480720"/>
          </a:xfrm>
        </p:spPr>
        <p:txBody>
          <a:bodyPr>
            <a:normAutofit fontScale="47500" lnSpcReduction="20000"/>
          </a:bodyPr>
          <a:lstStyle/>
          <a:p>
            <a:pPr marL="0" indent="0" algn="ctr">
              <a:lnSpc>
                <a:spcPct val="115000"/>
              </a:lnSpc>
              <a:spcAft>
                <a:spcPts val="1000"/>
              </a:spcAft>
              <a:buNone/>
            </a:pPr>
            <a:r>
              <a:rPr lang="en-GB" sz="3400" dirty="0" smtClean="0">
                <a:latin typeface="+mj-lt"/>
                <a:ea typeface="Times New Roman"/>
                <a:cs typeface="Calibri"/>
              </a:rPr>
              <a:t>Continued..</a:t>
            </a:r>
            <a:endParaRPr lang="en-GB" sz="3400" dirty="0">
              <a:latin typeface="+mj-lt"/>
              <a:ea typeface="Times New Roman"/>
              <a:cs typeface="Calibri"/>
            </a:endParaRPr>
          </a:p>
          <a:p>
            <a:pPr marL="0" indent="0" algn="just">
              <a:lnSpc>
                <a:spcPct val="115000"/>
              </a:lnSpc>
              <a:spcAft>
                <a:spcPts val="1000"/>
              </a:spcAft>
              <a:buNone/>
            </a:pPr>
            <a:endParaRPr lang="en-GB" b="1" i="1" u="sng" dirty="0" smtClean="0">
              <a:solidFill>
                <a:schemeClr val="tx1">
                  <a:lumMod val="85000"/>
                  <a:lumOff val="15000"/>
                </a:schemeClr>
              </a:solidFill>
              <a:effectLst/>
              <a:latin typeface="Georgia"/>
              <a:ea typeface="Times New Roman"/>
              <a:cs typeface="Calibri"/>
            </a:endParaRPr>
          </a:p>
          <a:p>
            <a:pPr marL="0" indent="0" algn="just">
              <a:lnSpc>
                <a:spcPct val="115000"/>
              </a:lnSpc>
              <a:spcAft>
                <a:spcPts val="1000"/>
              </a:spcAft>
              <a:buNone/>
            </a:pPr>
            <a:r>
              <a:rPr lang="en-GB" sz="3800" b="1" i="1" u="sng" dirty="0" smtClean="0">
                <a:solidFill>
                  <a:schemeClr val="tx1">
                    <a:lumMod val="85000"/>
                    <a:lumOff val="15000"/>
                  </a:schemeClr>
                </a:solidFill>
                <a:effectLst/>
                <a:latin typeface="Georgia"/>
                <a:ea typeface="Times New Roman"/>
                <a:cs typeface="Calibri"/>
              </a:rPr>
              <a:t>Changes to welsh government functions</a:t>
            </a:r>
            <a:endParaRPr lang="en-GB" sz="3800" dirty="0" smtClean="0">
              <a:solidFill>
                <a:schemeClr val="tx1">
                  <a:lumMod val="85000"/>
                  <a:lumOff val="15000"/>
                </a:schemeClr>
              </a:solidFill>
              <a:ea typeface="Times New Roman"/>
              <a:cs typeface="Times New Roman"/>
            </a:endParaRPr>
          </a:p>
          <a:p>
            <a:pPr lvl="0" algn="just">
              <a:lnSpc>
                <a:spcPct val="115000"/>
              </a:lnSpc>
              <a:spcAft>
                <a:spcPts val="1000"/>
              </a:spcAft>
              <a:buFont typeface="Symbol"/>
              <a:buChar char=""/>
            </a:pPr>
            <a:r>
              <a:rPr lang="en-GB" sz="3800" dirty="0" smtClean="0">
                <a:solidFill>
                  <a:schemeClr val="tx1">
                    <a:lumMod val="85000"/>
                    <a:lumOff val="15000"/>
                  </a:schemeClr>
                </a:solidFill>
                <a:ea typeface="Times New Roman"/>
                <a:cs typeface="Calibri"/>
              </a:rPr>
              <a:t>Business </a:t>
            </a:r>
            <a:r>
              <a:rPr lang="en-GB" sz="3800" dirty="0">
                <a:solidFill>
                  <a:schemeClr val="tx1">
                    <a:lumMod val="85000"/>
                    <a:lumOff val="15000"/>
                  </a:schemeClr>
                </a:solidFill>
                <a:ea typeface="Times New Roman"/>
                <a:cs typeface="Calibri"/>
              </a:rPr>
              <a:t>cases functions undertaken by Welsh government and others to be transferred to new body which includes existing functions of the three bodies to be moved to the Welsh government.</a:t>
            </a:r>
            <a:endParaRPr lang="en-GB" sz="3800" dirty="0">
              <a:solidFill>
                <a:schemeClr val="tx1">
                  <a:lumMod val="85000"/>
                  <a:lumOff val="15000"/>
                </a:schemeClr>
              </a:solidFill>
              <a:ea typeface="Times New Roman"/>
              <a:cs typeface="Times New Roman"/>
            </a:endParaRPr>
          </a:p>
          <a:p>
            <a:pPr marL="0" indent="0" algn="just">
              <a:lnSpc>
                <a:spcPct val="115000"/>
              </a:lnSpc>
              <a:spcAft>
                <a:spcPts val="1000"/>
              </a:spcAft>
              <a:buNone/>
            </a:pPr>
            <a:r>
              <a:rPr lang="en-GB" sz="3800" b="1" i="1" u="sng" dirty="0" smtClean="0">
                <a:solidFill>
                  <a:schemeClr val="tx1">
                    <a:lumMod val="85000"/>
                    <a:lumOff val="15000"/>
                  </a:schemeClr>
                </a:solidFill>
                <a:effectLst/>
                <a:latin typeface="Georgia"/>
                <a:ea typeface="Times New Roman"/>
                <a:cs typeface="Calibri"/>
              </a:rPr>
              <a:t>Marine Licensing (Marine and Coastal Access Act 2009)</a:t>
            </a:r>
            <a:endParaRPr lang="en-GB" sz="3800" dirty="0">
              <a:solidFill>
                <a:schemeClr val="tx1">
                  <a:lumMod val="85000"/>
                  <a:lumOff val="15000"/>
                </a:schemeClr>
              </a:solidFill>
              <a:ea typeface="Times New Roman"/>
              <a:cs typeface="Times New Roman"/>
            </a:endParaRPr>
          </a:p>
          <a:p>
            <a:pPr algn="just">
              <a:lnSpc>
                <a:spcPct val="115000"/>
              </a:lnSpc>
              <a:spcAft>
                <a:spcPts val="1000"/>
              </a:spcAft>
            </a:pPr>
            <a:r>
              <a:rPr lang="en-GB" sz="3800" dirty="0">
                <a:solidFill>
                  <a:schemeClr val="tx1">
                    <a:lumMod val="85000"/>
                    <a:lumOff val="15000"/>
                  </a:schemeClr>
                </a:solidFill>
                <a:ea typeface="Times New Roman"/>
                <a:cs typeface="Calibri"/>
              </a:rPr>
              <a:t>Marine licensing currently undertaken by small team to move to new body reasons why;</a:t>
            </a:r>
            <a:endParaRPr lang="en-GB" sz="38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3800" dirty="0">
                <a:solidFill>
                  <a:schemeClr val="tx1">
                    <a:lumMod val="85000"/>
                    <a:lumOff val="15000"/>
                  </a:schemeClr>
                </a:solidFill>
                <a:ea typeface="Times New Roman"/>
                <a:cs typeface="Calibri"/>
              </a:rPr>
              <a:t>Simplify regulations and provide a single point of contact; these permits are often aligned with others which would be provided by a single body.</a:t>
            </a:r>
            <a:endParaRPr lang="en-GB" sz="38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3800" dirty="0">
                <a:solidFill>
                  <a:schemeClr val="tx1">
                    <a:lumMod val="85000"/>
                    <a:lumOff val="15000"/>
                  </a:schemeClr>
                </a:solidFill>
                <a:ea typeface="Times New Roman"/>
                <a:cs typeface="Calibri"/>
              </a:rPr>
              <a:t>Embedding this team within a wider, much larger, regulatory group improves resilience.</a:t>
            </a:r>
            <a:endParaRPr lang="en-GB" sz="38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3800" dirty="0">
                <a:solidFill>
                  <a:schemeClr val="tx1">
                    <a:lumMod val="85000"/>
                    <a:lumOff val="15000"/>
                  </a:schemeClr>
                </a:solidFill>
                <a:ea typeface="Times New Roman"/>
                <a:cs typeface="Calibri"/>
              </a:rPr>
              <a:t>Placing the decisions with the new body enables the welsh ministers to fulfil the appellate role.</a:t>
            </a:r>
            <a:endParaRPr lang="en-GB" sz="3800" dirty="0">
              <a:solidFill>
                <a:schemeClr val="tx1">
                  <a:lumMod val="85000"/>
                  <a:lumOff val="15000"/>
                </a:schemeClr>
              </a:solidFill>
              <a:ea typeface="Times New Roman"/>
              <a:cs typeface="Times New Roman"/>
            </a:endParaRPr>
          </a:p>
          <a:p>
            <a:pPr lvl="0" algn="just">
              <a:lnSpc>
                <a:spcPct val="115000"/>
              </a:lnSpc>
              <a:spcAft>
                <a:spcPts val="1000"/>
              </a:spcAft>
              <a:buFont typeface="Symbol"/>
              <a:buChar char=""/>
            </a:pPr>
            <a:r>
              <a:rPr lang="en-GB" sz="3800" dirty="0">
                <a:solidFill>
                  <a:schemeClr val="tx1">
                    <a:lumMod val="85000"/>
                    <a:lumOff val="15000"/>
                  </a:schemeClr>
                </a:solidFill>
                <a:ea typeface="Times New Roman"/>
                <a:cs typeface="Calibri"/>
              </a:rPr>
              <a:t>Within sustainable development context, includes the UK marine policy statement which must act within licencing, include National Marine plans will be developed for Welsh seas. Therefore transfer marine licencing to new body.</a:t>
            </a:r>
            <a:endParaRPr lang="en-GB" sz="3800" dirty="0">
              <a:solidFill>
                <a:schemeClr val="tx1">
                  <a:lumMod val="85000"/>
                  <a:lumOff val="15000"/>
                </a:schemeClr>
              </a:solidFill>
              <a:ea typeface="Times New Roman"/>
              <a:cs typeface="Times New Roman"/>
            </a:endParaRPr>
          </a:p>
          <a:p>
            <a:endParaRPr lang="en-GB" dirty="0">
              <a:solidFill>
                <a:schemeClr val="tx1">
                  <a:lumMod val="85000"/>
                  <a:lumOff val="15000"/>
                </a:schemeClr>
              </a:solidFill>
            </a:endParaRPr>
          </a:p>
        </p:txBody>
      </p:sp>
    </p:spTree>
    <p:extLst>
      <p:ext uri="{BB962C8B-B14F-4D97-AF65-F5344CB8AC3E}">
        <p14:creationId xmlns:p14="http://schemas.microsoft.com/office/powerpoint/2010/main" val="15602679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88640"/>
            <a:ext cx="8229600" cy="6552728"/>
          </a:xfrm>
        </p:spPr>
        <p:txBody>
          <a:bodyPr>
            <a:normAutofit fontScale="77500" lnSpcReduction="20000"/>
          </a:bodyPr>
          <a:lstStyle/>
          <a:p>
            <a:pPr marL="0" indent="0" algn="ctr">
              <a:lnSpc>
                <a:spcPct val="115000"/>
              </a:lnSpc>
              <a:spcAft>
                <a:spcPts val="1000"/>
              </a:spcAft>
              <a:buNone/>
            </a:pPr>
            <a:r>
              <a:rPr lang="en-GB" sz="2600" dirty="0" smtClean="0">
                <a:effectLst/>
                <a:latin typeface="+mj-lt"/>
                <a:ea typeface="Times New Roman"/>
                <a:cs typeface="Calibri"/>
              </a:rPr>
              <a:t>Continued..</a:t>
            </a:r>
          </a:p>
          <a:p>
            <a:pPr marL="0" indent="0" algn="just">
              <a:lnSpc>
                <a:spcPct val="115000"/>
              </a:lnSpc>
              <a:spcAft>
                <a:spcPts val="1000"/>
              </a:spcAft>
              <a:buNone/>
            </a:pPr>
            <a:endParaRPr lang="en-GB" b="1" i="1" u="sng" dirty="0">
              <a:solidFill>
                <a:schemeClr val="tx1">
                  <a:lumMod val="85000"/>
                  <a:lumOff val="15000"/>
                </a:schemeClr>
              </a:solidFill>
              <a:latin typeface="Georgia"/>
              <a:ea typeface="Times New Roman"/>
              <a:cs typeface="Calibri"/>
            </a:endParaRPr>
          </a:p>
          <a:p>
            <a:pPr marL="0" indent="0" algn="just">
              <a:lnSpc>
                <a:spcPct val="115000"/>
              </a:lnSpc>
              <a:spcAft>
                <a:spcPts val="1000"/>
              </a:spcAft>
              <a:buNone/>
            </a:pPr>
            <a:r>
              <a:rPr lang="en-GB" b="1" i="1" u="sng" dirty="0" smtClean="0">
                <a:solidFill>
                  <a:schemeClr val="tx1">
                    <a:lumMod val="85000"/>
                    <a:lumOff val="15000"/>
                  </a:schemeClr>
                </a:solidFill>
                <a:effectLst/>
                <a:latin typeface="Georgia"/>
                <a:ea typeface="Times New Roman"/>
                <a:cs typeface="Calibri"/>
              </a:rPr>
              <a:t>Wildlife Licensing</a:t>
            </a:r>
            <a:endParaRPr lang="en-GB" sz="2800" dirty="0">
              <a:solidFill>
                <a:schemeClr val="tx1">
                  <a:lumMod val="85000"/>
                  <a:lumOff val="15000"/>
                </a:schemeClr>
              </a:solidFill>
              <a:ea typeface="Times New Roman"/>
              <a:cs typeface="Times New Roman"/>
            </a:endParaRPr>
          </a:p>
          <a:p>
            <a:pPr lvl="0" algn="just">
              <a:lnSpc>
                <a:spcPct val="115000"/>
              </a:lnSpc>
              <a:buFont typeface="Symbol"/>
              <a:buChar char=""/>
            </a:pPr>
            <a:r>
              <a:rPr lang="en-GB" dirty="0">
                <a:solidFill>
                  <a:schemeClr val="tx1">
                    <a:lumMod val="85000"/>
                    <a:lumOff val="15000"/>
                  </a:schemeClr>
                </a:solidFill>
                <a:ea typeface="Times New Roman"/>
                <a:cs typeface="Calibri"/>
              </a:rPr>
              <a:t>Welsh government is responsible for licencing also CCW have functions of issuing, </a:t>
            </a:r>
            <a:endParaRPr lang="en-GB" sz="2800" dirty="0">
              <a:solidFill>
                <a:schemeClr val="tx1">
                  <a:lumMod val="85000"/>
                  <a:lumOff val="15000"/>
                </a:schemeClr>
              </a:solidFill>
              <a:ea typeface="Times New Roman"/>
              <a:cs typeface="Times New Roman"/>
            </a:endParaRPr>
          </a:p>
          <a:p>
            <a:pPr lvl="0" algn="just">
              <a:lnSpc>
                <a:spcPct val="115000"/>
              </a:lnSpc>
              <a:buFont typeface="Symbol"/>
              <a:buChar char=""/>
            </a:pPr>
            <a:r>
              <a:rPr lang="en-GB" dirty="0">
                <a:solidFill>
                  <a:schemeClr val="tx1">
                    <a:lumMod val="85000"/>
                    <a:lumOff val="15000"/>
                  </a:schemeClr>
                </a:solidFill>
                <a:ea typeface="Times New Roman"/>
                <a:cs typeface="Calibri"/>
              </a:rPr>
              <a:t>Badger Licensing to be integrated into Welsh government (not new </a:t>
            </a:r>
            <a:r>
              <a:rPr lang="en-GB" dirty="0" smtClean="0">
                <a:solidFill>
                  <a:schemeClr val="tx1">
                    <a:lumMod val="85000"/>
                    <a:lumOff val="15000"/>
                  </a:schemeClr>
                </a:solidFill>
                <a:ea typeface="Times New Roman"/>
                <a:cs typeface="Calibri"/>
              </a:rPr>
              <a:t>body)</a:t>
            </a:r>
            <a:endParaRPr lang="en-GB" sz="2800" dirty="0" smtClean="0">
              <a:solidFill>
                <a:schemeClr val="tx1">
                  <a:lumMod val="85000"/>
                  <a:lumOff val="15000"/>
                </a:schemeClr>
              </a:solidFill>
              <a:ea typeface="Times New Roman"/>
              <a:cs typeface="Times New Roman"/>
            </a:endParaRPr>
          </a:p>
          <a:p>
            <a:pPr lvl="0" algn="just">
              <a:lnSpc>
                <a:spcPct val="115000"/>
              </a:lnSpc>
              <a:buFont typeface="Symbol"/>
              <a:buChar char=""/>
            </a:pPr>
            <a:r>
              <a:rPr lang="en-GB" dirty="0" smtClean="0">
                <a:solidFill>
                  <a:schemeClr val="tx1">
                    <a:lumMod val="85000"/>
                    <a:lumOff val="15000"/>
                  </a:schemeClr>
                </a:solidFill>
                <a:ea typeface="Times New Roman"/>
                <a:cs typeface="Calibri"/>
              </a:rPr>
              <a:t>European </a:t>
            </a:r>
            <a:r>
              <a:rPr lang="en-GB" dirty="0">
                <a:solidFill>
                  <a:schemeClr val="tx1">
                    <a:lumMod val="85000"/>
                    <a:lumOff val="15000"/>
                  </a:schemeClr>
                </a:solidFill>
                <a:ea typeface="Times New Roman"/>
                <a:cs typeface="Calibri"/>
              </a:rPr>
              <a:t>Protected Species to be moved to new body.</a:t>
            </a:r>
            <a:endParaRPr lang="en-GB" sz="2800" dirty="0">
              <a:solidFill>
                <a:schemeClr val="tx1">
                  <a:lumMod val="85000"/>
                  <a:lumOff val="15000"/>
                </a:schemeClr>
              </a:solidFill>
              <a:ea typeface="Times New Roman"/>
              <a:cs typeface="Times New Roman"/>
            </a:endParaRPr>
          </a:p>
          <a:p>
            <a:pPr marL="0" indent="0" algn="just">
              <a:lnSpc>
                <a:spcPct val="115000"/>
              </a:lnSpc>
              <a:spcAft>
                <a:spcPts val="1000"/>
              </a:spcAft>
              <a:buNone/>
            </a:pPr>
            <a:r>
              <a:rPr lang="en-GB" b="1" i="1" u="sng" dirty="0" smtClean="0">
                <a:solidFill>
                  <a:schemeClr val="tx1">
                    <a:lumMod val="85000"/>
                    <a:lumOff val="15000"/>
                  </a:schemeClr>
                </a:solidFill>
                <a:effectLst/>
                <a:latin typeface="Georgia"/>
                <a:ea typeface="Times New Roman"/>
                <a:cs typeface="Calibri"/>
              </a:rPr>
              <a:t>Tree and Plant Health</a:t>
            </a:r>
            <a:endParaRPr lang="en-GB" sz="2800" dirty="0">
              <a:solidFill>
                <a:schemeClr val="tx1">
                  <a:lumMod val="85000"/>
                  <a:lumOff val="15000"/>
                </a:schemeClr>
              </a:solidFill>
              <a:ea typeface="Times New Roman"/>
              <a:cs typeface="Times New Roman"/>
            </a:endParaRPr>
          </a:p>
          <a:p>
            <a:pPr lvl="0" algn="just">
              <a:lnSpc>
                <a:spcPct val="115000"/>
              </a:lnSpc>
              <a:buFont typeface="Symbol"/>
              <a:buChar char=""/>
            </a:pPr>
            <a:r>
              <a:rPr lang="en-GB" dirty="0">
                <a:solidFill>
                  <a:schemeClr val="tx1">
                    <a:lumMod val="85000"/>
                    <a:lumOff val="15000"/>
                  </a:schemeClr>
                </a:solidFill>
                <a:ea typeface="Times New Roman"/>
                <a:cs typeface="Calibri"/>
              </a:rPr>
              <a:t>Tree health to move to new body responsible for border cross agencies. </a:t>
            </a:r>
            <a:endParaRPr lang="en-GB" sz="2800" dirty="0">
              <a:solidFill>
                <a:schemeClr val="tx1">
                  <a:lumMod val="85000"/>
                  <a:lumOff val="15000"/>
                </a:schemeClr>
              </a:solidFill>
              <a:ea typeface="Times New Roman"/>
              <a:cs typeface="Times New Roman"/>
            </a:endParaRPr>
          </a:p>
          <a:p>
            <a:pPr lvl="0" algn="just">
              <a:lnSpc>
                <a:spcPct val="115000"/>
              </a:lnSpc>
              <a:buFont typeface="Symbol"/>
              <a:buChar char=""/>
            </a:pPr>
            <a:r>
              <a:rPr lang="en-GB" dirty="0">
                <a:solidFill>
                  <a:schemeClr val="tx1">
                    <a:lumMod val="85000"/>
                    <a:lumOff val="15000"/>
                  </a:schemeClr>
                </a:solidFill>
                <a:ea typeface="Times New Roman"/>
                <a:cs typeface="Calibri"/>
              </a:rPr>
              <a:t>To remain fully committed to working on tree and plant health issues at a UK level when appropriate. </a:t>
            </a:r>
            <a:endParaRPr lang="en-GB" sz="2800" dirty="0">
              <a:solidFill>
                <a:schemeClr val="tx1">
                  <a:lumMod val="85000"/>
                  <a:lumOff val="15000"/>
                </a:schemeClr>
              </a:solidFill>
              <a:ea typeface="Times New Roman"/>
              <a:cs typeface="Times New Roman"/>
            </a:endParaRPr>
          </a:p>
          <a:p>
            <a:pPr lvl="0" algn="just">
              <a:lnSpc>
                <a:spcPct val="115000"/>
              </a:lnSpc>
              <a:spcAft>
                <a:spcPts val="1000"/>
              </a:spcAft>
              <a:buFont typeface="Symbol"/>
              <a:buChar char=""/>
            </a:pPr>
            <a:r>
              <a:rPr lang="en-GB" dirty="0">
                <a:solidFill>
                  <a:schemeClr val="tx1">
                    <a:lumMod val="85000"/>
                    <a:lumOff val="15000"/>
                  </a:schemeClr>
                </a:solidFill>
                <a:ea typeface="Times New Roman"/>
                <a:cs typeface="Calibri"/>
              </a:rPr>
              <a:t>Specialist research required to help us develop both policy and operations response.</a:t>
            </a:r>
            <a:endParaRPr lang="en-GB" sz="2800" dirty="0">
              <a:solidFill>
                <a:schemeClr val="tx1">
                  <a:lumMod val="85000"/>
                  <a:lumOff val="15000"/>
                </a:schemeClr>
              </a:solidFill>
              <a:ea typeface="Times New Roman"/>
              <a:cs typeface="Times New Roman"/>
            </a:endParaRPr>
          </a:p>
          <a:p>
            <a:pPr marL="0" indent="0" algn="just">
              <a:lnSpc>
                <a:spcPct val="115000"/>
              </a:lnSpc>
              <a:spcAft>
                <a:spcPts val="1000"/>
              </a:spcAft>
              <a:buNone/>
            </a:pPr>
            <a:r>
              <a:rPr lang="en-GB" b="1" i="1" u="sng" dirty="0" err="1" smtClean="0">
                <a:solidFill>
                  <a:schemeClr val="tx1">
                    <a:lumMod val="85000"/>
                    <a:lumOff val="15000"/>
                  </a:schemeClr>
                </a:solidFill>
                <a:effectLst/>
                <a:latin typeface="Georgia"/>
                <a:ea typeface="Times New Roman"/>
                <a:cs typeface="Calibri"/>
              </a:rPr>
              <a:t>Agri</a:t>
            </a:r>
            <a:r>
              <a:rPr lang="en-GB" b="1" i="1" u="sng" dirty="0" smtClean="0">
                <a:solidFill>
                  <a:schemeClr val="tx1">
                    <a:lumMod val="85000"/>
                    <a:lumOff val="15000"/>
                  </a:schemeClr>
                </a:solidFill>
                <a:effectLst/>
                <a:latin typeface="Georgia"/>
                <a:ea typeface="Times New Roman"/>
                <a:cs typeface="Calibri"/>
              </a:rPr>
              <a:t> Environment and Sea Fisheries</a:t>
            </a:r>
            <a:endParaRPr lang="en-GB" sz="2800" dirty="0">
              <a:solidFill>
                <a:schemeClr val="tx1">
                  <a:lumMod val="85000"/>
                  <a:lumOff val="15000"/>
                </a:schemeClr>
              </a:solidFill>
              <a:ea typeface="Times New Roman"/>
              <a:cs typeface="Times New Roman"/>
            </a:endParaRPr>
          </a:p>
          <a:p>
            <a:pPr lvl="0" algn="just">
              <a:lnSpc>
                <a:spcPct val="115000"/>
              </a:lnSpc>
              <a:spcAft>
                <a:spcPts val="1000"/>
              </a:spcAft>
              <a:buFont typeface="Symbol"/>
              <a:buChar char=""/>
            </a:pPr>
            <a:r>
              <a:rPr lang="en-GB" dirty="0">
                <a:solidFill>
                  <a:schemeClr val="tx1">
                    <a:lumMod val="85000"/>
                    <a:lumOff val="15000"/>
                  </a:schemeClr>
                </a:solidFill>
                <a:ea typeface="Times New Roman"/>
                <a:cs typeface="Calibri"/>
              </a:rPr>
              <a:t>Fisheries management is governed by the EU Common Fisheries Policy (CFP)  which is subject to reform, a need for significant policy and political input from the Welsh government.</a:t>
            </a:r>
            <a:endParaRPr lang="en-GB" sz="2800" dirty="0">
              <a:solidFill>
                <a:schemeClr val="tx1">
                  <a:lumMod val="85000"/>
                  <a:lumOff val="15000"/>
                </a:schemeClr>
              </a:solidFill>
              <a:ea typeface="Times New Roman"/>
              <a:cs typeface="Times New Roman"/>
            </a:endParaRPr>
          </a:p>
          <a:p>
            <a:endParaRPr lang="en-GB" dirty="0">
              <a:solidFill>
                <a:schemeClr val="tx1">
                  <a:lumMod val="85000"/>
                  <a:lumOff val="15000"/>
                </a:schemeClr>
              </a:solidFill>
            </a:endParaRPr>
          </a:p>
        </p:txBody>
      </p:sp>
    </p:spTree>
    <p:extLst>
      <p:ext uri="{BB962C8B-B14F-4D97-AF65-F5344CB8AC3E}">
        <p14:creationId xmlns:p14="http://schemas.microsoft.com/office/powerpoint/2010/main" val="29070239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260648"/>
            <a:ext cx="8229600" cy="6336704"/>
          </a:xfrm>
        </p:spPr>
        <p:txBody>
          <a:bodyPr>
            <a:normAutofit fontScale="40000" lnSpcReduction="20000"/>
          </a:bodyPr>
          <a:lstStyle/>
          <a:p>
            <a:pPr marL="0" indent="0" algn="ctr">
              <a:lnSpc>
                <a:spcPct val="115000"/>
              </a:lnSpc>
              <a:spcAft>
                <a:spcPts val="1000"/>
              </a:spcAft>
              <a:buNone/>
            </a:pPr>
            <a:r>
              <a:rPr lang="en-GB" sz="4000" dirty="0" smtClean="0">
                <a:effectLst/>
                <a:latin typeface="+mj-lt"/>
                <a:ea typeface="Times New Roman"/>
                <a:cs typeface="Calibri"/>
              </a:rPr>
              <a:t>Continued…</a:t>
            </a:r>
          </a:p>
          <a:p>
            <a:pPr marL="0" indent="0" algn="just">
              <a:lnSpc>
                <a:spcPct val="115000"/>
              </a:lnSpc>
              <a:spcAft>
                <a:spcPts val="1000"/>
              </a:spcAft>
              <a:buNone/>
            </a:pPr>
            <a:r>
              <a:rPr lang="en-GB" sz="3800" b="1" i="1" u="sng" dirty="0" smtClean="0">
                <a:solidFill>
                  <a:schemeClr val="tx1">
                    <a:lumMod val="85000"/>
                    <a:lumOff val="15000"/>
                  </a:schemeClr>
                </a:solidFill>
                <a:effectLst/>
                <a:latin typeface="Georgia"/>
                <a:ea typeface="Times New Roman"/>
                <a:cs typeface="Calibri"/>
              </a:rPr>
              <a:t>Research and Evidence</a:t>
            </a:r>
            <a:endParaRPr lang="en-GB" sz="38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3400" dirty="0">
                <a:solidFill>
                  <a:schemeClr val="tx1">
                    <a:lumMod val="85000"/>
                    <a:lumOff val="15000"/>
                  </a:schemeClr>
                </a:solidFill>
                <a:ea typeface="Times New Roman"/>
                <a:cs typeface="Calibri"/>
              </a:rPr>
              <a:t>Central co-ordination and establishment of a single framework for external research, Wales’ environment research hub to be led by the Welsh government - body would retain research and investigative resources work within framework established by the Welsh government.</a:t>
            </a:r>
            <a:endParaRPr lang="en-GB" sz="34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3400" dirty="0">
                <a:solidFill>
                  <a:schemeClr val="tx1">
                    <a:lumMod val="85000"/>
                    <a:lumOff val="15000"/>
                  </a:schemeClr>
                </a:solidFill>
                <a:ea typeface="Times New Roman"/>
                <a:cs typeface="Calibri"/>
              </a:rPr>
              <a:t>Forest research under taken at national level funded by </a:t>
            </a:r>
            <a:r>
              <a:rPr lang="en-GB" sz="3400" dirty="0" err="1">
                <a:solidFill>
                  <a:schemeClr val="tx1">
                    <a:lumMod val="85000"/>
                    <a:lumOff val="15000"/>
                  </a:schemeClr>
                </a:solidFill>
                <a:ea typeface="Times New Roman"/>
                <a:cs typeface="Calibri"/>
              </a:rPr>
              <a:t>defra</a:t>
            </a:r>
            <a:r>
              <a:rPr lang="en-GB" sz="3400" dirty="0">
                <a:solidFill>
                  <a:schemeClr val="tx1">
                    <a:lumMod val="85000"/>
                    <a:lumOff val="15000"/>
                  </a:schemeClr>
                </a:solidFill>
                <a:ea typeface="Times New Roman"/>
                <a:cs typeface="Calibri"/>
              </a:rPr>
              <a:t> on behalf of the three bodies, new bodies continue to support and participate in these arrangements.</a:t>
            </a:r>
            <a:endParaRPr lang="en-GB" sz="3400" dirty="0">
              <a:solidFill>
                <a:schemeClr val="tx1">
                  <a:lumMod val="85000"/>
                  <a:lumOff val="15000"/>
                </a:schemeClr>
              </a:solidFill>
              <a:ea typeface="Times New Roman"/>
              <a:cs typeface="Times New Roman"/>
            </a:endParaRPr>
          </a:p>
          <a:p>
            <a:pPr lvl="0" algn="just">
              <a:lnSpc>
                <a:spcPct val="115000"/>
              </a:lnSpc>
              <a:spcAft>
                <a:spcPts val="1000"/>
              </a:spcAft>
              <a:buFont typeface="Symbol"/>
              <a:buChar char=""/>
            </a:pPr>
            <a:r>
              <a:rPr lang="en-GB" sz="3400" dirty="0">
                <a:solidFill>
                  <a:schemeClr val="tx1">
                    <a:lumMod val="85000"/>
                    <a:lumOff val="15000"/>
                  </a:schemeClr>
                </a:solidFill>
                <a:ea typeface="Times New Roman"/>
                <a:cs typeface="Calibri"/>
              </a:rPr>
              <a:t>New body would gather evidence of environmental issues on the ground in Wales to inform </a:t>
            </a:r>
            <a:r>
              <a:rPr lang="en-GB" dirty="0">
                <a:solidFill>
                  <a:schemeClr val="tx1">
                    <a:lumMod val="85000"/>
                    <a:lumOff val="15000"/>
                  </a:schemeClr>
                </a:solidFill>
                <a:ea typeface="Times New Roman"/>
                <a:cs typeface="Calibri"/>
              </a:rPr>
              <a:t>interventions.</a:t>
            </a:r>
            <a:endParaRPr lang="en-GB" sz="2800" dirty="0">
              <a:solidFill>
                <a:schemeClr val="tx1">
                  <a:lumMod val="85000"/>
                  <a:lumOff val="15000"/>
                </a:schemeClr>
              </a:solidFill>
              <a:ea typeface="Times New Roman"/>
              <a:cs typeface="Times New Roman"/>
            </a:endParaRPr>
          </a:p>
          <a:p>
            <a:pPr marL="0" indent="0" algn="just">
              <a:lnSpc>
                <a:spcPct val="115000"/>
              </a:lnSpc>
              <a:spcAft>
                <a:spcPts val="1000"/>
              </a:spcAft>
              <a:buNone/>
            </a:pPr>
            <a:r>
              <a:rPr lang="en-GB" sz="3800" b="1" i="1" u="sng" dirty="0" smtClean="0">
                <a:solidFill>
                  <a:schemeClr val="tx1">
                    <a:lumMod val="85000"/>
                    <a:lumOff val="15000"/>
                  </a:schemeClr>
                </a:solidFill>
                <a:effectLst/>
                <a:latin typeface="Georgia"/>
                <a:ea typeface="Times New Roman"/>
                <a:cs typeface="Calibri"/>
              </a:rPr>
              <a:t>Internal Drainage Boards (IDB)</a:t>
            </a:r>
            <a:endParaRPr lang="en-GB" sz="3800" dirty="0">
              <a:solidFill>
                <a:schemeClr val="tx1">
                  <a:lumMod val="85000"/>
                  <a:lumOff val="15000"/>
                </a:schemeClr>
              </a:solidFill>
              <a:ea typeface="Times New Roman"/>
              <a:cs typeface="Times New Roman"/>
            </a:endParaRPr>
          </a:p>
          <a:p>
            <a:pPr algn="just">
              <a:lnSpc>
                <a:spcPct val="115000"/>
              </a:lnSpc>
              <a:spcAft>
                <a:spcPts val="1000"/>
              </a:spcAft>
            </a:pPr>
            <a:r>
              <a:rPr lang="en-GB" sz="3400" dirty="0">
                <a:solidFill>
                  <a:schemeClr val="tx1">
                    <a:lumMod val="85000"/>
                    <a:lumOff val="15000"/>
                  </a:schemeClr>
                </a:solidFill>
                <a:ea typeface="Times New Roman"/>
                <a:cs typeface="Calibri"/>
              </a:rPr>
              <a:t>IDBs are independent statutory bodies responsible for land drainage in areas of special need under the Environment Agency</a:t>
            </a:r>
            <a:endParaRPr lang="en-GB" sz="34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3400" dirty="0">
                <a:solidFill>
                  <a:schemeClr val="tx1">
                    <a:lumMod val="85000"/>
                    <a:lumOff val="15000"/>
                  </a:schemeClr>
                </a:solidFill>
                <a:ea typeface="Times New Roman"/>
                <a:cs typeface="Calibri"/>
              </a:rPr>
              <a:t>Cover 20,000 hectares; raise over £1.3 million of levies each year to fund actives in their areas.</a:t>
            </a:r>
            <a:endParaRPr lang="en-GB" sz="3400" dirty="0">
              <a:solidFill>
                <a:schemeClr val="tx1">
                  <a:lumMod val="85000"/>
                  <a:lumOff val="15000"/>
                </a:schemeClr>
              </a:solidFill>
              <a:ea typeface="Times New Roman"/>
              <a:cs typeface="Times New Roman"/>
            </a:endParaRPr>
          </a:p>
          <a:p>
            <a:pPr lvl="0" algn="just">
              <a:lnSpc>
                <a:spcPct val="115000"/>
              </a:lnSpc>
              <a:spcAft>
                <a:spcPts val="1000"/>
              </a:spcAft>
              <a:buFont typeface="Symbol"/>
              <a:buChar char=""/>
            </a:pPr>
            <a:r>
              <a:rPr lang="en-GB" sz="3400" dirty="0">
                <a:solidFill>
                  <a:schemeClr val="tx1">
                    <a:lumMod val="85000"/>
                    <a:lumOff val="15000"/>
                  </a:schemeClr>
                </a:solidFill>
                <a:ea typeface="Times New Roman"/>
                <a:cs typeface="Calibri"/>
              </a:rPr>
              <a:t>Main advantages; better Governance, merging these functions into the new body would place governance and financial arrangements within a more robust structure</a:t>
            </a:r>
            <a:r>
              <a:rPr lang="en-GB" sz="3400" dirty="0" smtClean="0">
                <a:solidFill>
                  <a:schemeClr val="tx1">
                    <a:lumMod val="85000"/>
                    <a:lumOff val="15000"/>
                  </a:schemeClr>
                </a:solidFill>
                <a:ea typeface="Times New Roman"/>
                <a:cs typeface="Calibri"/>
              </a:rPr>
              <a:t>.</a:t>
            </a:r>
          </a:p>
          <a:p>
            <a:pPr marL="0" indent="0" algn="just">
              <a:lnSpc>
                <a:spcPct val="115000"/>
              </a:lnSpc>
              <a:spcAft>
                <a:spcPts val="1000"/>
              </a:spcAft>
              <a:buNone/>
            </a:pPr>
            <a:r>
              <a:rPr lang="en-GB" sz="3800" b="1" i="1" u="sng" dirty="0" smtClean="0">
                <a:solidFill>
                  <a:schemeClr val="tx1">
                    <a:lumMod val="85000"/>
                    <a:lumOff val="15000"/>
                  </a:schemeClr>
                </a:solidFill>
                <a:effectLst/>
                <a:latin typeface="Georgia"/>
                <a:ea typeface="Times New Roman"/>
                <a:cs typeface="Calibri"/>
              </a:rPr>
              <a:t>Resilience and Economies of Scale</a:t>
            </a:r>
            <a:endParaRPr lang="en-GB" sz="3800" dirty="0">
              <a:solidFill>
                <a:schemeClr val="tx1">
                  <a:lumMod val="85000"/>
                  <a:lumOff val="15000"/>
                </a:schemeClr>
              </a:solidFill>
              <a:ea typeface="Times New Roman"/>
              <a:cs typeface="Times New Roman"/>
            </a:endParaRPr>
          </a:p>
          <a:p>
            <a:pPr lvl="0" algn="just">
              <a:lnSpc>
                <a:spcPct val="115000"/>
              </a:lnSpc>
              <a:spcAft>
                <a:spcPts val="1000"/>
              </a:spcAft>
              <a:buFont typeface="Symbol"/>
              <a:buChar char=""/>
            </a:pPr>
            <a:r>
              <a:rPr lang="en-GB" sz="3400" dirty="0">
                <a:solidFill>
                  <a:schemeClr val="tx1">
                    <a:lumMod val="85000"/>
                    <a:lumOff val="15000"/>
                  </a:schemeClr>
                </a:solidFill>
                <a:ea typeface="Times New Roman"/>
                <a:cs typeface="Calibri"/>
              </a:rPr>
              <a:t>Simplification of funding arrangements, a merger would simplify these arrangements. Further consideration with both IDBs and </a:t>
            </a:r>
            <a:r>
              <a:rPr lang="en-GB" sz="3400" dirty="0" err="1">
                <a:solidFill>
                  <a:schemeClr val="tx1">
                    <a:lumMod val="85000"/>
                    <a:lumOff val="15000"/>
                  </a:schemeClr>
                </a:solidFill>
                <a:ea typeface="Times New Roman"/>
                <a:cs typeface="Calibri"/>
              </a:rPr>
              <a:t>D</a:t>
            </a:r>
            <a:r>
              <a:rPr lang="en-GB" sz="3400" dirty="0" err="1" smtClean="0">
                <a:solidFill>
                  <a:schemeClr val="tx1">
                    <a:lumMod val="85000"/>
                    <a:lumOff val="15000"/>
                  </a:schemeClr>
                </a:solidFill>
                <a:ea typeface="Times New Roman"/>
                <a:cs typeface="Calibri"/>
              </a:rPr>
              <a:t>efra</a:t>
            </a:r>
            <a:r>
              <a:rPr lang="en-GB" sz="3400" dirty="0" smtClean="0">
                <a:solidFill>
                  <a:schemeClr val="tx1">
                    <a:lumMod val="85000"/>
                    <a:lumOff val="15000"/>
                  </a:schemeClr>
                </a:solidFill>
                <a:ea typeface="Times New Roman"/>
                <a:cs typeface="Calibri"/>
              </a:rPr>
              <a:t> </a:t>
            </a:r>
            <a:r>
              <a:rPr lang="en-GB" sz="3400" dirty="0">
                <a:solidFill>
                  <a:schemeClr val="tx1">
                    <a:lumMod val="85000"/>
                    <a:lumOff val="15000"/>
                  </a:schemeClr>
                </a:solidFill>
                <a:ea typeface="Times New Roman"/>
                <a:cs typeface="Calibri"/>
              </a:rPr>
              <a:t>before a final decision is made. </a:t>
            </a:r>
            <a:endParaRPr lang="en-GB" sz="3400" dirty="0">
              <a:solidFill>
                <a:schemeClr val="tx1">
                  <a:lumMod val="85000"/>
                  <a:lumOff val="15000"/>
                </a:schemeClr>
              </a:solidFill>
              <a:ea typeface="Times New Roman"/>
              <a:cs typeface="Times New Roman"/>
            </a:endParaRPr>
          </a:p>
          <a:p>
            <a:pPr lvl="0" algn="just">
              <a:lnSpc>
                <a:spcPct val="115000"/>
              </a:lnSpc>
              <a:spcAft>
                <a:spcPts val="1000"/>
              </a:spcAft>
              <a:buFont typeface="Symbol"/>
              <a:buChar char=""/>
            </a:pPr>
            <a:endParaRPr lang="en-GB" sz="3400" dirty="0" smtClean="0">
              <a:solidFill>
                <a:schemeClr val="tx1">
                  <a:lumMod val="85000"/>
                  <a:lumOff val="15000"/>
                </a:schemeClr>
              </a:solidFill>
              <a:ea typeface="Times New Roman"/>
              <a:cs typeface="Calibri"/>
            </a:endParaRPr>
          </a:p>
          <a:p>
            <a:pPr lvl="0" algn="just">
              <a:lnSpc>
                <a:spcPct val="115000"/>
              </a:lnSpc>
              <a:spcAft>
                <a:spcPts val="1000"/>
              </a:spcAft>
              <a:buFont typeface="Symbol"/>
              <a:buChar char=""/>
            </a:pPr>
            <a:endParaRPr lang="en-GB" sz="3400" dirty="0">
              <a:solidFill>
                <a:schemeClr val="tx1">
                  <a:lumMod val="85000"/>
                  <a:lumOff val="15000"/>
                </a:schemeClr>
              </a:solidFill>
              <a:ea typeface="Times New Roman"/>
              <a:cs typeface="Times New Roman"/>
            </a:endParaRPr>
          </a:p>
        </p:txBody>
      </p:sp>
    </p:spTree>
    <p:extLst>
      <p:ext uri="{BB962C8B-B14F-4D97-AF65-F5344CB8AC3E}">
        <p14:creationId xmlns:p14="http://schemas.microsoft.com/office/powerpoint/2010/main" val="21969915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4704"/>
            <a:ext cx="8229600" cy="5976664"/>
          </a:xfrm>
        </p:spPr>
        <p:txBody>
          <a:bodyPr>
            <a:normAutofit fontScale="55000" lnSpcReduction="20000"/>
          </a:bodyPr>
          <a:lstStyle/>
          <a:p>
            <a:pPr marL="0" indent="0" algn="just">
              <a:lnSpc>
                <a:spcPct val="115000"/>
              </a:lnSpc>
              <a:spcAft>
                <a:spcPts val="1000"/>
              </a:spcAft>
              <a:buNone/>
            </a:pPr>
            <a:endParaRPr lang="en-GB" b="1" i="1" u="sng" dirty="0" smtClean="0">
              <a:solidFill>
                <a:schemeClr val="tx1">
                  <a:lumMod val="85000"/>
                  <a:lumOff val="15000"/>
                </a:schemeClr>
              </a:solidFill>
              <a:effectLst/>
              <a:latin typeface="Georgia"/>
              <a:ea typeface="Times New Roman"/>
              <a:cs typeface="Times New Roman"/>
            </a:endParaRPr>
          </a:p>
          <a:p>
            <a:pPr marL="0" indent="0" algn="just">
              <a:lnSpc>
                <a:spcPct val="115000"/>
              </a:lnSpc>
              <a:spcAft>
                <a:spcPts val="1000"/>
              </a:spcAft>
              <a:buNone/>
            </a:pPr>
            <a:r>
              <a:rPr lang="en-GB" b="1" i="1" u="sng" dirty="0" smtClean="0">
                <a:solidFill>
                  <a:schemeClr val="tx1">
                    <a:lumMod val="85000"/>
                    <a:lumOff val="15000"/>
                  </a:schemeClr>
                </a:solidFill>
                <a:effectLst/>
                <a:latin typeface="Georgia"/>
                <a:ea typeface="Times New Roman"/>
                <a:cs typeface="Times New Roman"/>
              </a:rPr>
              <a:t>Status of the body</a:t>
            </a:r>
            <a:endParaRPr lang="en-GB" sz="28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2900" dirty="0">
                <a:solidFill>
                  <a:schemeClr val="tx1">
                    <a:lumMod val="85000"/>
                    <a:lumOff val="15000"/>
                  </a:schemeClr>
                </a:solidFill>
                <a:ea typeface="Times New Roman"/>
                <a:cs typeface="Calibri"/>
              </a:rPr>
              <a:t>New body will be est. as a Welsh Government Sponsored Body (WGSB)</a:t>
            </a:r>
            <a:endParaRPr lang="en-GB" sz="29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2900" dirty="0">
                <a:solidFill>
                  <a:schemeClr val="tx1">
                    <a:lumMod val="85000"/>
                    <a:lumOff val="15000"/>
                  </a:schemeClr>
                </a:solidFill>
                <a:ea typeface="Times New Roman"/>
                <a:cs typeface="Calibri"/>
              </a:rPr>
              <a:t>Board will be independent of the Welsh Government</a:t>
            </a:r>
            <a:endParaRPr lang="en-GB" sz="29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2900" dirty="0">
                <a:solidFill>
                  <a:schemeClr val="tx1">
                    <a:lumMod val="85000"/>
                    <a:lumOff val="15000"/>
                  </a:schemeClr>
                </a:solidFill>
                <a:ea typeface="Times New Roman"/>
                <a:cs typeface="Calibri"/>
              </a:rPr>
              <a:t>The 12 members of the board will be appointed based on foremost ability  although it is  expected they have experience environmental protection, local government, forestry, agriculture </a:t>
            </a:r>
            <a:r>
              <a:rPr lang="en-GB" sz="2900" dirty="0" smtClean="0">
                <a:solidFill>
                  <a:schemeClr val="tx1">
                    <a:lumMod val="85000"/>
                    <a:lumOff val="15000"/>
                  </a:schemeClr>
                </a:solidFill>
                <a:ea typeface="Times New Roman"/>
                <a:cs typeface="Calibri"/>
              </a:rPr>
              <a:t>etc.…</a:t>
            </a:r>
            <a:endParaRPr lang="en-GB" sz="29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2900" dirty="0">
                <a:solidFill>
                  <a:schemeClr val="tx1">
                    <a:lumMod val="85000"/>
                    <a:lumOff val="15000"/>
                  </a:schemeClr>
                </a:solidFill>
                <a:ea typeface="Times New Roman"/>
                <a:cs typeface="Calibri"/>
              </a:rPr>
              <a:t>Board roles: Provide effective leadership, define and develop strategic direction and set challenging objectives.</a:t>
            </a:r>
            <a:endParaRPr lang="en-GB" sz="2900" dirty="0">
              <a:solidFill>
                <a:schemeClr val="tx1">
                  <a:lumMod val="85000"/>
                  <a:lumOff val="15000"/>
                </a:schemeClr>
              </a:solidFill>
              <a:ea typeface="Times New Roman"/>
              <a:cs typeface="Times New Roman"/>
            </a:endParaRPr>
          </a:p>
          <a:p>
            <a:pPr lvl="0" algn="just">
              <a:lnSpc>
                <a:spcPct val="115000"/>
              </a:lnSpc>
              <a:spcAft>
                <a:spcPts val="1000"/>
              </a:spcAft>
              <a:buFont typeface="Symbol"/>
              <a:buChar char=""/>
            </a:pPr>
            <a:r>
              <a:rPr lang="en-GB" sz="2900" dirty="0">
                <a:solidFill>
                  <a:schemeClr val="tx1">
                    <a:lumMod val="85000"/>
                    <a:lumOff val="15000"/>
                  </a:schemeClr>
                </a:solidFill>
                <a:ea typeface="Times New Roman"/>
                <a:cs typeface="Calibri"/>
              </a:rPr>
              <a:t>Members to be appointed based on ability</a:t>
            </a:r>
            <a:r>
              <a:rPr lang="en-GB" dirty="0">
                <a:solidFill>
                  <a:schemeClr val="tx1">
                    <a:lumMod val="85000"/>
                    <a:lumOff val="15000"/>
                  </a:schemeClr>
                </a:solidFill>
                <a:ea typeface="Times New Roman"/>
                <a:cs typeface="Calibri"/>
              </a:rPr>
              <a:t>,</a:t>
            </a:r>
            <a:endParaRPr lang="en-GB" sz="2800" dirty="0">
              <a:solidFill>
                <a:schemeClr val="tx1">
                  <a:lumMod val="85000"/>
                  <a:lumOff val="15000"/>
                </a:schemeClr>
              </a:solidFill>
              <a:ea typeface="Times New Roman"/>
              <a:cs typeface="Times New Roman"/>
            </a:endParaRPr>
          </a:p>
          <a:p>
            <a:pPr marL="0" indent="0">
              <a:lnSpc>
                <a:spcPct val="115000"/>
              </a:lnSpc>
              <a:spcAft>
                <a:spcPts val="1000"/>
              </a:spcAft>
              <a:buNone/>
            </a:pPr>
            <a:r>
              <a:rPr lang="en-GB" b="1" i="1" u="sng" dirty="0" smtClean="0">
                <a:solidFill>
                  <a:schemeClr val="tx1">
                    <a:lumMod val="85000"/>
                    <a:lumOff val="15000"/>
                  </a:schemeClr>
                </a:solidFill>
                <a:effectLst/>
                <a:latin typeface="Georgia"/>
                <a:ea typeface="Times New Roman"/>
                <a:cs typeface="Calibri"/>
              </a:rPr>
              <a:t>Governance arrangements for the new body</a:t>
            </a:r>
            <a:endParaRPr lang="en-GB" sz="28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2900" dirty="0">
                <a:solidFill>
                  <a:schemeClr val="tx1">
                    <a:lumMod val="85000"/>
                    <a:lumOff val="15000"/>
                  </a:schemeClr>
                </a:solidFill>
                <a:ea typeface="Times New Roman"/>
                <a:cs typeface="Calibri"/>
              </a:rPr>
              <a:t>Ensure new body is achieving performance and targets</a:t>
            </a:r>
            <a:endParaRPr lang="en-GB" sz="2900" dirty="0">
              <a:solidFill>
                <a:schemeClr val="tx1">
                  <a:lumMod val="85000"/>
                  <a:lumOff val="15000"/>
                </a:schemeClr>
              </a:solidFill>
              <a:ea typeface="Times New Roman"/>
              <a:cs typeface="Times New Roman"/>
            </a:endParaRPr>
          </a:p>
          <a:p>
            <a:pPr lvl="0" algn="just">
              <a:lnSpc>
                <a:spcPct val="115000"/>
              </a:lnSpc>
              <a:spcAft>
                <a:spcPts val="1000"/>
              </a:spcAft>
              <a:buFont typeface="Symbol"/>
              <a:buChar char=""/>
            </a:pPr>
            <a:r>
              <a:rPr lang="en-GB" sz="2900" dirty="0">
                <a:solidFill>
                  <a:schemeClr val="tx1">
                    <a:lumMod val="85000"/>
                    <a:lumOff val="15000"/>
                  </a:schemeClr>
                </a:solidFill>
                <a:ea typeface="Times New Roman"/>
                <a:cs typeface="Calibri"/>
              </a:rPr>
              <a:t>New body’s CEO is personally responsible for stewardship of public </a:t>
            </a:r>
            <a:r>
              <a:rPr lang="en-GB" sz="2900" dirty="0" smtClean="0">
                <a:solidFill>
                  <a:schemeClr val="tx1">
                    <a:lumMod val="85000"/>
                    <a:lumOff val="15000"/>
                  </a:schemeClr>
                </a:solidFill>
                <a:ea typeface="Times New Roman"/>
                <a:cs typeface="Calibri"/>
              </a:rPr>
              <a:t>funds</a:t>
            </a:r>
          </a:p>
          <a:p>
            <a:pPr marL="0" indent="0" algn="just">
              <a:lnSpc>
                <a:spcPct val="115000"/>
              </a:lnSpc>
              <a:spcAft>
                <a:spcPts val="1000"/>
              </a:spcAft>
              <a:buNone/>
            </a:pPr>
            <a:r>
              <a:rPr lang="en-GB" sz="2700" b="1" i="1" u="sng" dirty="0" smtClean="0">
                <a:solidFill>
                  <a:schemeClr val="tx1">
                    <a:lumMod val="85000"/>
                    <a:lumOff val="15000"/>
                  </a:schemeClr>
                </a:solidFill>
                <a:effectLst/>
                <a:latin typeface="Georgia"/>
                <a:ea typeface="Times New Roman"/>
                <a:cs typeface="Calibri"/>
              </a:rPr>
              <a:t>International and cross-border governance</a:t>
            </a:r>
            <a:endParaRPr lang="en-GB" sz="27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2900" dirty="0">
                <a:solidFill>
                  <a:schemeClr val="tx1">
                    <a:lumMod val="85000"/>
                    <a:lumOff val="15000"/>
                  </a:schemeClr>
                </a:solidFill>
                <a:ea typeface="Times New Roman"/>
                <a:cs typeface="Calibri"/>
              </a:rPr>
              <a:t>EU engagement will stay under the UK umbrella</a:t>
            </a:r>
            <a:endParaRPr lang="en-GB" sz="29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2900" dirty="0">
                <a:solidFill>
                  <a:schemeClr val="tx1">
                    <a:lumMod val="85000"/>
                    <a:lumOff val="15000"/>
                  </a:schemeClr>
                </a:solidFill>
                <a:ea typeface="Times New Roman"/>
                <a:cs typeface="Calibri"/>
              </a:rPr>
              <a:t>New body to continue working with joint working groups (JNCC, </a:t>
            </a:r>
            <a:r>
              <a:rPr lang="en-GB" sz="2900" dirty="0" err="1">
                <a:solidFill>
                  <a:schemeClr val="tx1">
                    <a:lumMod val="85000"/>
                    <a:lumOff val="15000"/>
                  </a:schemeClr>
                </a:solidFill>
                <a:ea typeface="Times New Roman"/>
                <a:cs typeface="Calibri"/>
              </a:rPr>
              <a:t>Defra</a:t>
            </a:r>
            <a:r>
              <a:rPr lang="en-GB" sz="2900" dirty="0">
                <a:solidFill>
                  <a:schemeClr val="tx1">
                    <a:lumMod val="85000"/>
                    <a:lumOff val="15000"/>
                  </a:schemeClr>
                </a:solidFill>
                <a:ea typeface="Times New Roman"/>
                <a:cs typeface="Calibri"/>
              </a:rPr>
              <a:t> </a:t>
            </a:r>
            <a:r>
              <a:rPr lang="en-GB" sz="2900" dirty="0" err="1">
                <a:solidFill>
                  <a:schemeClr val="tx1">
                    <a:lumMod val="85000"/>
                    <a:lumOff val="15000"/>
                  </a:schemeClr>
                </a:solidFill>
                <a:ea typeface="Times New Roman"/>
                <a:cs typeface="Calibri"/>
              </a:rPr>
              <a:t>ect</a:t>
            </a:r>
            <a:r>
              <a:rPr lang="en-GB" sz="2900" dirty="0">
                <a:solidFill>
                  <a:schemeClr val="tx1">
                    <a:lumMod val="85000"/>
                    <a:lumOff val="15000"/>
                  </a:schemeClr>
                </a:solidFill>
                <a:ea typeface="Times New Roman"/>
                <a:cs typeface="Calibri"/>
              </a:rPr>
              <a:t>…)</a:t>
            </a:r>
            <a:endParaRPr lang="en-GB" sz="2900" dirty="0">
              <a:solidFill>
                <a:schemeClr val="tx1">
                  <a:lumMod val="85000"/>
                  <a:lumOff val="15000"/>
                </a:schemeClr>
              </a:solidFill>
              <a:ea typeface="Times New Roman"/>
              <a:cs typeface="Times New Roman"/>
            </a:endParaRPr>
          </a:p>
          <a:p>
            <a:pPr lvl="0" algn="just">
              <a:lnSpc>
                <a:spcPct val="115000"/>
              </a:lnSpc>
              <a:spcAft>
                <a:spcPts val="1000"/>
              </a:spcAft>
              <a:buFont typeface="Symbol"/>
              <a:buChar char=""/>
            </a:pPr>
            <a:r>
              <a:rPr lang="en-GB" sz="2900" dirty="0">
                <a:solidFill>
                  <a:schemeClr val="tx1">
                    <a:lumMod val="85000"/>
                    <a:lumOff val="15000"/>
                  </a:schemeClr>
                </a:solidFill>
                <a:ea typeface="Times New Roman"/>
                <a:cs typeface="Calibri"/>
              </a:rPr>
              <a:t>Cross border issues (river basin management) are on-going to establish best solutions</a:t>
            </a:r>
            <a:r>
              <a:rPr lang="en-GB" sz="3300" dirty="0">
                <a:solidFill>
                  <a:schemeClr val="tx1">
                    <a:lumMod val="85000"/>
                    <a:lumOff val="15000"/>
                  </a:schemeClr>
                </a:solidFill>
                <a:ea typeface="Times New Roman"/>
                <a:cs typeface="Calibri"/>
              </a:rPr>
              <a:t>. </a:t>
            </a:r>
            <a:endParaRPr lang="en-GB" sz="3300" dirty="0">
              <a:solidFill>
                <a:schemeClr val="tx1">
                  <a:lumMod val="85000"/>
                  <a:lumOff val="15000"/>
                </a:schemeClr>
              </a:solidFill>
              <a:ea typeface="Times New Roman"/>
              <a:cs typeface="Times New Roman"/>
            </a:endParaRPr>
          </a:p>
          <a:p>
            <a:pPr lvl="0" algn="just">
              <a:lnSpc>
                <a:spcPct val="115000"/>
              </a:lnSpc>
              <a:spcAft>
                <a:spcPts val="1000"/>
              </a:spcAft>
              <a:buFont typeface="Symbol"/>
              <a:buChar char=""/>
            </a:pPr>
            <a:endParaRPr lang="en-GB" sz="3300" dirty="0">
              <a:ea typeface="Times New Roman"/>
              <a:cs typeface="Times New Roman"/>
            </a:endParaRPr>
          </a:p>
          <a:p>
            <a:endParaRPr lang="en-GB" dirty="0"/>
          </a:p>
        </p:txBody>
      </p:sp>
      <p:sp>
        <p:nvSpPr>
          <p:cNvPr id="2" name="Title 1"/>
          <p:cNvSpPr>
            <a:spLocks noGrp="1"/>
          </p:cNvSpPr>
          <p:nvPr>
            <p:ph type="title"/>
          </p:nvPr>
        </p:nvSpPr>
        <p:spPr/>
        <p:txBody>
          <a:bodyPr>
            <a:normAutofit fontScale="90000"/>
          </a:bodyPr>
          <a:lstStyle/>
          <a:p>
            <a:pPr>
              <a:lnSpc>
                <a:spcPct val="115000"/>
              </a:lnSpc>
              <a:spcAft>
                <a:spcPts val="1000"/>
              </a:spcAft>
            </a:pPr>
            <a:r>
              <a:rPr lang="en-GB" sz="2700" b="1" i="1" u="sng" dirty="0" smtClean="0">
                <a:solidFill>
                  <a:schemeClr val="bg1"/>
                </a:solidFill>
                <a:effectLst/>
                <a:latin typeface="Georgia"/>
                <a:ea typeface="Times New Roman"/>
                <a:cs typeface="Times New Roman"/>
              </a:rPr>
              <a:t>Section 6: Governance, Accountability and Transparency</a:t>
            </a:r>
            <a:r>
              <a:rPr lang="en-GB" sz="4000" dirty="0">
                <a:solidFill>
                  <a:schemeClr val="bg1">
                    <a:lumMod val="85000"/>
                    <a:lumOff val="15000"/>
                  </a:schemeClr>
                </a:solidFill>
                <a:ea typeface="Times New Roman"/>
                <a:cs typeface="Times New Roman"/>
              </a:rPr>
              <a:t/>
            </a:r>
            <a:br>
              <a:rPr lang="en-GB" sz="4000" dirty="0">
                <a:solidFill>
                  <a:schemeClr val="bg1">
                    <a:lumMod val="85000"/>
                    <a:lumOff val="15000"/>
                  </a:schemeClr>
                </a:solidFill>
                <a:ea typeface="Times New Roman"/>
                <a:cs typeface="Times New Roman"/>
              </a:rPr>
            </a:br>
            <a:endParaRPr lang="en-GB" dirty="0">
              <a:solidFill>
                <a:schemeClr val="bg1">
                  <a:lumMod val="85000"/>
                  <a:lumOff val="15000"/>
                </a:schemeClr>
              </a:solidFill>
            </a:endParaRPr>
          </a:p>
        </p:txBody>
      </p:sp>
    </p:spTree>
    <p:extLst>
      <p:ext uri="{BB962C8B-B14F-4D97-AF65-F5344CB8AC3E}">
        <p14:creationId xmlns:p14="http://schemas.microsoft.com/office/powerpoint/2010/main" val="39795365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6408712"/>
          </a:xfrm>
        </p:spPr>
        <p:txBody>
          <a:bodyPr>
            <a:normAutofit fontScale="25000" lnSpcReduction="20000"/>
          </a:bodyPr>
          <a:lstStyle/>
          <a:p>
            <a:pPr marL="0" indent="0" algn="ctr">
              <a:lnSpc>
                <a:spcPct val="115000"/>
              </a:lnSpc>
              <a:spcAft>
                <a:spcPts val="1000"/>
              </a:spcAft>
              <a:buNone/>
            </a:pPr>
            <a:r>
              <a:rPr lang="en-GB" sz="6400" dirty="0" smtClean="0">
                <a:solidFill>
                  <a:schemeClr val="tx1">
                    <a:lumMod val="85000"/>
                    <a:lumOff val="15000"/>
                  </a:schemeClr>
                </a:solidFill>
                <a:effectLst/>
                <a:latin typeface="+mj-lt"/>
                <a:ea typeface="Times New Roman"/>
                <a:cs typeface="Calibri"/>
              </a:rPr>
              <a:t>Continued..</a:t>
            </a:r>
          </a:p>
          <a:p>
            <a:pPr marL="0" indent="0" algn="just">
              <a:lnSpc>
                <a:spcPct val="115000"/>
              </a:lnSpc>
              <a:spcAft>
                <a:spcPts val="1000"/>
              </a:spcAft>
              <a:buNone/>
            </a:pPr>
            <a:r>
              <a:rPr lang="en-GB" sz="6000" b="1" i="1" u="sng" dirty="0" smtClean="0">
                <a:solidFill>
                  <a:schemeClr val="tx1">
                    <a:lumMod val="85000"/>
                    <a:lumOff val="15000"/>
                  </a:schemeClr>
                </a:solidFill>
                <a:effectLst/>
                <a:latin typeface="Georgia"/>
                <a:ea typeface="Times New Roman"/>
                <a:cs typeface="Calibri"/>
              </a:rPr>
              <a:t>Accountability to the Welsh Government</a:t>
            </a:r>
            <a:endParaRPr lang="en-GB" sz="60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6400" dirty="0">
                <a:solidFill>
                  <a:schemeClr val="tx1">
                    <a:lumMod val="85000"/>
                    <a:lumOff val="15000"/>
                  </a:schemeClr>
                </a:solidFill>
                <a:ea typeface="Times New Roman"/>
                <a:cs typeface="Calibri"/>
              </a:rPr>
              <a:t>As a WGSB the new body is accountable to Welsh Ministers and Assembly Committees</a:t>
            </a:r>
            <a:endParaRPr lang="en-GB" sz="64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6400" dirty="0">
                <a:solidFill>
                  <a:schemeClr val="tx1">
                    <a:lumMod val="85000"/>
                    <a:lumOff val="15000"/>
                  </a:schemeClr>
                </a:solidFill>
                <a:ea typeface="Times New Roman"/>
                <a:cs typeface="Calibri"/>
              </a:rPr>
              <a:t>Two year probation period for the new body</a:t>
            </a:r>
            <a:endParaRPr lang="en-GB" sz="6400" dirty="0">
              <a:solidFill>
                <a:schemeClr val="tx1">
                  <a:lumMod val="85000"/>
                  <a:lumOff val="15000"/>
                </a:schemeClr>
              </a:solidFill>
              <a:ea typeface="Times New Roman"/>
              <a:cs typeface="Times New Roman"/>
            </a:endParaRPr>
          </a:p>
          <a:p>
            <a:pPr lvl="0" algn="just">
              <a:lnSpc>
                <a:spcPct val="115000"/>
              </a:lnSpc>
              <a:spcAft>
                <a:spcPts val="1000"/>
              </a:spcAft>
              <a:buFont typeface="Symbol"/>
              <a:buChar char=""/>
            </a:pPr>
            <a:r>
              <a:rPr lang="en-GB" sz="6400" dirty="0">
                <a:solidFill>
                  <a:schemeClr val="tx1">
                    <a:lumMod val="85000"/>
                    <a:lumOff val="15000"/>
                  </a:schemeClr>
                </a:solidFill>
                <a:ea typeface="Times New Roman"/>
                <a:cs typeface="Calibri"/>
              </a:rPr>
              <a:t>New Body accountable to Welsh Government and is to adhere to all Framework directives (funding</a:t>
            </a:r>
            <a:r>
              <a:rPr lang="en-GB" sz="4900" dirty="0">
                <a:solidFill>
                  <a:schemeClr val="tx1">
                    <a:lumMod val="85000"/>
                    <a:lumOff val="15000"/>
                  </a:schemeClr>
                </a:solidFill>
                <a:ea typeface="Times New Roman"/>
                <a:cs typeface="Calibri"/>
              </a:rPr>
              <a:t>)</a:t>
            </a:r>
            <a:endParaRPr lang="en-GB" sz="4900" dirty="0">
              <a:solidFill>
                <a:schemeClr val="tx1">
                  <a:lumMod val="85000"/>
                  <a:lumOff val="15000"/>
                </a:schemeClr>
              </a:solidFill>
              <a:ea typeface="Times New Roman"/>
              <a:cs typeface="Times New Roman"/>
            </a:endParaRPr>
          </a:p>
          <a:p>
            <a:pPr marL="0" indent="0" algn="just">
              <a:lnSpc>
                <a:spcPct val="115000"/>
              </a:lnSpc>
              <a:spcAft>
                <a:spcPts val="1000"/>
              </a:spcAft>
              <a:buNone/>
            </a:pPr>
            <a:r>
              <a:rPr lang="en-GB" sz="6000" b="1" i="1" u="sng" dirty="0" smtClean="0">
                <a:solidFill>
                  <a:schemeClr val="tx1">
                    <a:lumMod val="85000"/>
                    <a:lumOff val="15000"/>
                  </a:schemeClr>
                </a:solidFill>
                <a:effectLst/>
                <a:latin typeface="Georgia"/>
                <a:ea typeface="Times New Roman"/>
                <a:cs typeface="Calibri"/>
              </a:rPr>
              <a:t>Stakeholder engagement proposals</a:t>
            </a:r>
            <a:endParaRPr lang="en-GB" sz="60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6400" dirty="0">
                <a:solidFill>
                  <a:schemeClr val="tx1">
                    <a:lumMod val="85000"/>
                    <a:lumOff val="15000"/>
                  </a:schemeClr>
                </a:solidFill>
                <a:ea typeface="Times New Roman"/>
                <a:cs typeface="Calibri"/>
              </a:rPr>
              <a:t>New body to have effective engagement with stakeholders (businesses, government, landowners, agriculture, NGO’s etc..)</a:t>
            </a:r>
            <a:endParaRPr lang="en-GB" sz="64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6400" dirty="0">
                <a:solidFill>
                  <a:schemeClr val="tx1">
                    <a:lumMod val="85000"/>
                    <a:lumOff val="15000"/>
                  </a:schemeClr>
                </a:solidFill>
                <a:ea typeface="Times New Roman"/>
                <a:cs typeface="Calibri"/>
              </a:rPr>
              <a:t>Forestry committee (est. by the forestry commission) is to be replaced by the board of the new body</a:t>
            </a:r>
            <a:endParaRPr lang="en-GB" sz="6400" dirty="0">
              <a:solidFill>
                <a:schemeClr val="tx1">
                  <a:lumMod val="85000"/>
                  <a:lumOff val="15000"/>
                </a:schemeClr>
              </a:solidFill>
              <a:ea typeface="Times New Roman"/>
              <a:cs typeface="Times New Roman"/>
            </a:endParaRPr>
          </a:p>
          <a:p>
            <a:pPr lvl="0" algn="just">
              <a:lnSpc>
                <a:spcPct val="115000"/>
              </a:lnSpc>
              <a:spcAft>
                <a:spcPts val="1000"/>
              </a:spcAft>
              <a:buFont typeface="Symbol"/>
              <a:buChar char=""/>
            </a:pPr>
            <a:r>
              <a:rPr lang="en-GB" sz="6400" dirty="0">
                <a:solidFill>
                  <a:schemeClr val="tx1">
                    <a:lumMod val="85000"/>
                    <a:lumOff val="15000"/>
                  </a:schemeClr>
                </a:solidFill>
                <a:ea typeface="Times New Roman"/>
                <a:cs typeface="Calibri"/>
              </a:rPr>
              <a:t>Currently the EA has two advisory committees (Regional and Local Fisheries Advisory Committee (EPAC) and the Environment Protection Advisory Committee, in some cases Local FAC  as these committees are not tackling environmental challenges such as the Water Framework Directive due to constraints the new board will take the place of these committees</a:t>
            </a:r>
            <a:endParaRPr lang="en-GB" sz="6400" dirty="0">
              <a:solidFill>
                <a:schemeClr val="tx1">
                  <a:lumMod val="85000"/>
                  <a:lumOff val="15000"/>
                </a:schemeClr>
              </a:solidFill>
              <a:ea typeface="Times New Roman"/>
              <a:cs typeface="Times New Roman"/>
            </a:endParaRPr>
          </a:p>
          <a:p>
            <a:pPr lvl="0" algn="just">
              <a:lnSpc>
                <a:spcPct val="115000"/>
              </a:lnSpc>
              <a:buFont typeface="Symbol"/>
              <a:buChar char=""/>
            </a:pPr>
            <a:r>
              <a:rPr lang="en-GB" sz="6400" dirty="0">
                <a:solidFill>
                  <a:schemeClr val="tx1">
                    <a:lumMod val="85000"/>
                    <a:lumOff val="15000"/>
                  </a:schemeClr>
                </a:solidFill>
                <a:ea typeface="Times New Roman"/>
                <a:cs typeface="Calibri"/>
              </a:rPr>
              <a:t>Nevertheless, effective management with stakeholder is essential to success of the new body.</a:t>
            </a:r>
            <a:endParaRPr lang="en-GB" sz="6400" dirty="0">
              <a:solidFill>
                <a:schemeClr val="tx1">
                  <a:lumMod val="85000"/>
                  <a:lumOff val="15000"/>
                </a:schemeClr>
              </a:solidFill>
              <a:ea typeface="Times New Roman"/>
              <a:cs typeface="Times New Roman"/>
            </a:endParaRPr>
          </a:p>
          <a:p>
            <a:endParaRPr lang="en-GB" sz="3800" dirty="0">
              <a:solidFill>
                <a:schemeClr val="tx1">
                  <a:lumMod val="85000"/>
                  <a:lumOff val="15000"/>
                </a:schemeClr>
              </a:solidFill>
            </a:endParaRPr>
          </a:p>
        </p:txBody>
      </p:sp>
    </p:spTree>
    <p:extLst>
      <p:ext uri="{BB962C8B-B14F-4D97-AF65-F5344CB8AC3E}">
        <p14:creationId xmlns:p14="http://schemas.microsoft.com/office/powerpoint/2010/main" val="27698080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20688"/>
            <a:ext cx="8229600" cy="4709160"/>
          </a:xfrm>
        </p:spPr>
        <p:txBody>
          <a:bodyPr>
            <a:normAutofit/>
          </a:bodyPr>
          <a:lstStyle/>
          <a:p>
            <a:pPr marL="137160" lvl="0" indent="0" algn="ctr">
              <a:buClr>
                <a:prstClr val="white">
                  <a:shade val="95000"/>
                </a:prstClr>
              </a:buClr>
              <a:buNone/>
            </a:pPr>
            <a:r>
              <a:rPr lang="en-GB" sz="1600" dirty="0" smtClean="0">
                <a:solidFill>
                  <a:schemeClr val="tx1">
                    <a:lumMod val="85000"/>
                    <a:lumOff val="15000"/>
                  </a:schemeClr>
                </a:solidFill>
              </a:rPr>
              <a:t>Continued..</a:t>
            </a:r>
          </a:p>
          <a:p>
            <a:pPr lvl="0">
              <a:lnSpc>
                <a:spcPct val="115000"/>
              </a:lnSpc>
              <a:buClr>
                <a:prstClr val="white">
                  <a:shade val="95000"/>
                </a:prstClr>
              </a:buClr>
              <a:buFont typeface="Symbol"/>
              <a:buChar char=""/>
            </a:pPr>
            <a:endParaRPr lang="en-GB" sz="1600" dirty="0" smtClean="0">
              <a:solidFill>
                <a:prstClr val="black">
                  <a:lumMod val="85000"/>
                  <a:lumOff val="15000"/>
                </a:prstClr>
              </a:solidFill>
              <a:latin typeface="Cambria" pitchFamily="18" charset="0"/>
              <a:ea typeface="Times New Roman"/>
              <a:cs typeface="Calibri"/>
            </a:endParaRPr>
          </a:p>
          <a:p>
            <a:pPr lvl="0">
              <a:lnSpc>
                <a:spcPct val="115000"/>
              </a:lnSpc>
              <a:buClr>
                <a:prstClr val="white">
                  <a:shade val="95000"/>
                </a:prstClr>
              </a:buClr>
              <a:buFont typeface="Symbol"/>
              <a:buChar char=""/>
            </a:pPr>
            <a:r>
              <a:rPr lang="en-GB" sz="1600" dirty="0" smtClean="0">
                <a:solidFill>
                  <a:prstClr val="black">
                    <a:lumMod val="85000"/>
                    <a:lumOff val="15000"/>
                  </a:prstClr>
                </a:solidFill>
                <a:latin typeface="Cambria" pitchFamily="18" charset="0"/>
                <a:ea typeface="Times New Roman"/>
                <a:cs typeface="Calibri"/>
              </a:rPr>
              <a:t>EA </a:t>
            </a:r>
            <a:r>
              <a:rPr lang="en-GB" sz="1600" dirty="0">
                <a:solidFill>
                  <a:prstClr val="black">
                    <a:lumMod val="85000"/>
                    <a:lumOff val="15000"/>
                  </a:prstClr>
                </a:solidFill>
                <a:latin typeface="Cambria" pitchFamily="18" charset="0"/>
                <a:ea typeface="Times New Roman"/>
                <a:cs typeface="Calibri"/>
              </a:rPr>
              <a:t>regional flood and coastal committee, Flood Risk Management Wales to continue although they will be restructured</a:t>
            </a:r>
            <a:endParaRPr lang="en-GB" sz="1600" dirty="0">
              <a:solidFill>
                <a:prstClr val="black">
                  <a:lumMod val="85000"/>
                  <a:lumOff val="15000"/>
                </a:prstClr>
              </a:solidFill>
              <a:latin typeface="Cambria" pitchFamily="18" charset="0"/>
              <a:ea typeface="Times New Roman"/>
              <a:cs typeface="Times New Roman"/>
            </a:endParaRPr>
          </a:p>
          <a:p>
            <a:pPr lvl="0">
              <a:lnSpc>
                <a:spcPct val="115000"/>
              </a:lnSpc>
              <a:spcAft>
                <a:spcPts val="1000"/>
              </a:spcAft>
              <a:buClr>
                <a:prstClr val="white">
                  <a:shade val="95000"/>
                </a:prstClr>
              </a:buClr>
              <a:buFont typeface="Symbol"/>
              <a:buChar char=""/>
            </a:pPr>
            <a:r>
              <a:rPr lang="en-GB" sz="1600" dirty="0">
                <a:solidFill>
                  <a:prstClr val="black">
                    <a:lumMod val="85000"/>
                    <a:lumOff val="15000"/>
                  </a:prstClr>
                </a:solidFill>
                <a:latin typeface="Cambria" pitchFamily="18" charset="0"/>
                <a:ea typeface="Times New Roman"/>
                <a:cs typeface="Calibri"/>
              </a:rPr>
              <a:t>New body to run local committees as it sees fit and responsible for maintaining good relations with stakeholders (old and new</a:t>
            </a:r>
            <a:r>
              <a:rPr lang="en-GB" sz="1600" dirty="0" smtClean="0">
                <a:solidFill>
                  <a:prstClr val="black">
                    <a:lumMod val="85000"/>
                    <a:lumOff val="15000"/>
                  </a:prstClr>
                </a:solidFill>
                <a:latin typeface="Cambria" pitchFamily="18" charset="0"/>
                <a:ea typeface="Times New Roman"/>
                <a:cs typeface="Calibri"/>
              </a:rPr>
              <a:t>).</a:t>
            </a:r>
          </a:p>
          <a:p>
            <a:pPr lvl="0">
              <a:lnSpc>
                <a:spcPct val="115000"/>
              </a:lnSpc>
              <a:spcAft>
                <a:spcPts val="1000"/>
              </a:spcAft>
              <a:buClr>
                <a:prstClr val="white">
                  <a:shade val="95000"/>
                </a:prstClr>
              </a:buClr>
              <a:buFont typeface="Symbol"/>
              <a:buChar char=""/>
            </a:pPr>
            <a:r>
              <a:rPr lang="en-GB" sz="1600" dirty="0" smtClean="0">
                <a:solidFill>
                  <a:prstClr val="black">
                    <a:lumMod val="85000"/>
                    <a:lumOff val="15000"/>
                  </a:prstClr>
                </a:solidFill>
                <a:latin typeface="Cambria" pitchFamily="18" charset="0"/>
                <a:ea typeface="Times New Roman"/>
                <a:cs typeface="Calibri"/>
              </a:rPr>
              <a:t>New body to issue permits</a:t>
            </a:r>
            <a:endParaRPr lang="en-GB" sz="1600" dirty="0">
              <a:solidFill>
                <a:prstClr val="black">
                  <a:lumMod val="85000"/>
                  <a:lumOff val="15000"/>
                </a:prstClr>
              </a:solidFill>
              <a:latin typeface="Cambria" pitchFamily="18" charset="0"/>
              <a:ea typeface="Times New Roman"/>
              <a:cs typeface="Times New Roman"/>
            </a:endParaRPr>
          </a:p>
          <a:p>
            <a:pPr marL="137160" lvl="0" indent="0">
              <a:buClr>
                <a:prstClr val="white">
                  <a:shade val="95000"/>
                </a:prstClr>
              </a:buClr>
              <a:buNone/>
            </a:pPr>
            <a:endParaRPr lang="en-GB" sz="1600" b="1" i="1" u="sng" dirty="0" smtClean="0">
              <a:solidFill>
                <a:prstClr val="black"/>
              </a:solidFill>
            </a:endParaRPr>
          </a:p>
          <a:p>
            <a:pPr marL="137160" lvl="0" indent="0">
              <a:buClr>
                <a:prstClr val="white">
                  <a:shade val="95000"/>
                </a:prstClr>
              </a:buClr>
              <a:buNone/>
            </a:pPr>
            <a:r>
              <a:rPr lang="en-GB" sz="1600" b="1" i="1" u="sng" dirty="0" smtClean="0">
                <a:solidFill>
                  <a:prstClr val="black"/>
                </a:solidFill>
              </a:rPr>
              <a:t>Strategic </a:t>
            </a:r>
            <a:r>
              <a:rPr lang="en-GB" sz="1600" b="1" i="1" u="sng" dirty="0">
                <a:solidFill>
                  <a:prstClr val="black"/>
                </a:solidFill>
              </a:rPr>
              <a:t>Environment Assessment (SEA) Directive &amp; Habitat Directive</a:t>
            </a:r>
          </a:p>
          <a:p>
            <a:pPr lvl="0">
              <a:buClr>
                <a:prstClr val="white">
                  <a:shade val="95000"/>
                </a:prstClr>
              </a:buClr>
            </a:pPr>
            <a:endParaRPr lang="en-GB" sz="1400" b="1" i="1" u="sng" dirty="0">
              <a:solidFill>
                <a:prstClr val="black"/>
              </a:solidFill>
              <a:latin typeface="Cambria" pitchFamily="18" charset="0"/>
            </a:endParaRPr>
          </a:p>
          <a:p>
            <a:pPr lvl="0">
              <a:buClr>
                <a:prstClr val="white">
                  <a:shade val="95000"/>
                </a:prstClr>
              </a:buClr>
              <a:buFont typeface="Wingdings" pitchFamily="2" charset="2"/>
              <a:buChar char="§"/>
            </a:pPr>
            <a:r>
              <a:rPr lang="en-GB" sz="1600" dirty="0">
                <a:solidFill>
                  <a:schemeClr val="tx1">
                    <a:lumMod val="85000"/>
                    <a:lumOff val="15000"/>
                  </a:schemeClr>
                </a:solidFill>
                <a:latin typeface="Cambria" pitchFamily="18" charset="0"/>
              </a:rPr>
              <a:t>New body responsible for plans or programmes subject to SEA Directive</a:t>
            </a:r>
          </a:p>
          <a:p>
            <a:pPr lvl="0">
              <a:buClr>
                <a:prstClr val="white">
                  <a:shade val="95000"/>
                </a:prstClr>
              </a:buClr>
              <a:buFont typeface="Wingdings" pitchFamily="2" charset="2"/>
              <a:buChar char="§"/>
            </a:pPr>
            <a:r>
              <a:rPr lang="en-GB" sz="1600" dirty="0" smtClean="0">
                <a:solidFill>
                  <a:schemeClr val="tx1">
                    <a:lumMod val="85000"/>
                    <a:lumOff val="15000"/>
                  </a:schemeClr>
                </a:solidFill>
                <a:latin typeface="Cambria" pitchFamily="18" charset="0"/>
              </a:rPr>
              <a:t>Responsible </a:t>
            </a:r>
            <a:r>
              <a:rPr lang="en-GB" sz="1600" dirty="0">
                <a:solidFill>
                  <a:schemeClr val="tx1">
                    <a:lumMod val="85000"/>
                    <a:lumOff val="15000"/>
                  </a:schemeClr>
                </a:solidFill>
                <a:latin typeface="Cambria" pitchFamily="18" charset="0"/>
              </a:rPr>
              <a:t>for licensing of European Protected Species</a:t>
            </a:r>
          </a:p>
          <a:p>
            <a:pPr lvl="0">
              <a:buClr>
                <a:prstClr val="white">
                  <a:shade val="95000"/>
                </a:prstClr>
              </a:buClr>
              <a:buFont typeface="Wingdings" pitchFamily="2" charset="2"/>
              <a:buChar char="§"/>
            </a:pPr>
            <a:r>
              <a:rPr lang="en-GB" sz="1600" dirty="0" smtClean="0">
                <a:solidFill>
                  <a:schemeClr val="tx1">
                    <a:lumMod val="85000"/>
                    <a:lumOff val="15000"/>
                  </a:schemeClr>
                </a:solidFill>
                <a:latin typeface="Cambria" pitchFamily="18" charset="0"/>
              </a:rPr>
              <a:t>Undertake </a:t>
            </a:r>
            <a:r>
              <a:rPr lang="en-GB" sz="1600" dirty="0">
                <a:solidFill>
                  <a:schemeClr val="tx1">
                    <a:lumMod val="85000"/>
                    <a:lumOff val="15000"/>
                  </a:schemeClr>
                </a:solidFill>
                <a:latin typeface="Cambria" pitchFamily="18" charset="0"/>
              </a:rPr>
              <a:t>appropriate assessment of Habitats Directive</a:t>
            </a:r>
          </a:p>
          <a:p>
            <a:pPr lvl="0">
              <a:buClr>
                <a:prstClr val="white">
                  <a:shade val="95000"/>
                </a:prstClr>
              </a:buClr>
              <a:buFont typeface="Wingdings" pitchFamily="2" charset="2"/>
              <a:buChar char="§"/>
            </a:pPr>
            <a:endParaRPr lang="en-GB" sz="1600" b="1" i="1" u="sng" dirty="0">
              <a:solidFill>
                <a:schemeClr val="tx1">
                  <a:lumMod val="85000"/>
                  <a:lumOff val="15000"/>
                </a:schemeClr>
              </a:solidFill>
            </a:endParaRPr>
          </a:p>
        </p:txBody>
      </p:sp>
    </p:spTree>
    <p:extLst>
      <p:ext uri="{BB962C8B-B14F-4D97-AF65-F5344CB8AC3E}">
        <p14:creationId xmlns:p14="http://schemas.microsoft.com/office/powerpoint/2010/main" val="13060247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6712"/>
            <a:ext cx="8229600" cy="5289451"/>
          </a:xfrm>
        </p:spPr>
        <p:txBody>
          <a:bodyPr>
            <a:normAutofit fontScale="62500" lnSpcReduction="20000"/>
          </a:bodyPr>
          <a:lstStyle/>
          <a:p>
            <a:pPr marL="0" indent="0">
              <a:lnSpc>
                <a:spcPct val="115000"/>
              </a:lnSpc>
              <a:spcAft>
                <a:spcPts val="1000"/>
              </a:spcAft>
              <a:buNone/>
            </a:pPr>
            <a:endParaRPr lang="en-GB" b="1" i="1" u="sng" dirty="0" smtClean="0">
              <a:effectLst/>
              <a:latin typeface="Georgia"/>
              <a:ea typeface="Times New Roman"/>
              <a:cs typeface="Times New Roman"/>
            </a:endParaRPr>
          </a:p>
          <a:p>
            <a:pPr marL="0" indent="0">
              <a:lnSpc>
                <a:spcPct val="115000"/>
              </a:lnSpc>
              <a:spcAft>
                <a:spcPts val="1000"/>
              </a:spcAft>
              <a:buNone/>
            </a:pPr>
            <a:r>
              <a:rPr lang="en-GB" b="1" i="1" u="sng" dirty="0" smtClean="0">
                <a:solidFill>
                  <a:schemeClr val="bg1">
                    <a:lumMod val="85000"/>
                    <a:lumOff val="15000"/>
                  </a:schemeClr>
                </a:solidFill>
                <a:effectLst/>
                <a:latin typeface="Georgia"/>
                <a:ea typeface="Times New Roman"/>
                <a:cs typeface="Times New Roman"/>
              </a:rPr>
              <a:t> </a:t>
            </a:r>
            <a:r>
              <a:rPr lang="en-GB" sz="2900" b="1" i="1" u="sng" dirty="0" smtClean="0">
                <a:solidFill>
                  <a:schemeClr val="tx1">
                    <a:lumMod val="85000"/>
                    <a:lumOff val="15000"/>
                  </a:schemeClr>
                </a:solidFill>
                <a:effectLst/>
                <a:latin typeface="Georgia"/>
                <a:ea typeface="Times New Roman"/>
                <a:cs typeface="Times New Roman"/>
              </a:rPr>
              <a:t>Shadow Body</a:t>
            </a:r>
            <a:endParaRPr lang="en-GB" sz="2900" dirty="0">
              <a:solidFill>
                <a:schemeClr val="tx1">
                  <a:lumMod val="85000"/>
                  <a:lumOff val="15000"/>
                </a:schemeClr>
              </a:solidFill>
              <a:ea typeface="Times New Roman"/>
              <a:cs typeface="Times New Roman"/>
            </a:endParaRPr>
          </a:p>
          <a:p>
            <a:pPr lvl="0">
              <a:lnSpc>
                <a:spcPct val="115000"/>
              </a:lnSpc>
              <a:buFont typeface="Symbol"/>
              <a:buChar char=""/>
            </a:pPr>
            <a:r>
              <a:rPr lang="en-GB" sz="2900" dirty="0">
                <a:solidFill>
                  <a:schemeClr val="tx1">
                    <a:lumMod val="85000"/>
                    <a:lumOff val="15000"/>
                  </a:schemeClr>
                </a:solidFill>
                <a:latin typeface="Cambria" pitchFamily="18" charset="0"/>
                <a:ea typeface="Times New Roman"/>
                <a:cs typeface="Calibri"/>
              </a:rPr>
              <a:t>The shadow body would be sponsored by the Welsh Government and would be responsible to Welsh Ministers and the sponsoring department.  </a:t>
            </a:r>
            <a:endParaRPr lang="en-GB" sz="2900" dirty="0">
              <a:solidFill>
                <a:schemeClr val="tx1">
                  <a:lumMod val="85000"/>
                  <a:lumOff val="15000"/>
                </a:schemeClr>
              </a:solidFill>
              <a:latin typeface="Cambria" pitchFamily="18" charset="0"/>
              <a:ea typeface="Times New Roman"/>
              <a:cs typeface="Times New Roman"/>
            </a:endParaRPr>
          </a:p>
          <a:p>
            <a:pPr lvl="0">
              <a:lnSpc>
                <a:spcPct val="115000"/>
              </a:lnSpc>
              <a:buFont typeface="Symbol"/>
              <a:buChar char=""/>
            </a:pPr>
            <a:r>
              <a:rPr lang="en-GB" sz="2900" dirty="0">
                <a:solidFill>
                  <a:schemeClr val="tx1">
                    <a:lumMod val="85000"/>
                    <a:lumOff val="15000"/>
                  </a:schemeClr>
                </a:solidFill>
                <a:latin typeface="Cambria" pitchFamily="18" charset="0"/>
                <a:ea typeface="Times New Roman"/>
                <a:cs typeface="Calibri"/>
              </a:rPr>
              <a:t>Preparatory work is progressing through a series of Welsh Government led work streams. This work builds upon the transition plan set out in the business case.</a:t>
            </a:r>
            <a:endParaRPr lang="en-GB" sz="2900" dirty="0">
              <a:solidFill>
                <a:schemeClr val="tx1">
                  <a:lumMod val="85000"/>
                  <a:lumOff val="15000"/>
                </a:schemeClr>
              </a:solidFill>
              <a:latin typeface="Cambria" pitchFamily="18" charset="0"/>
              <a:ea typeface="Times New Roman"/>
              <a:cs typeface="Times New Roman"/>
            </a:endParaRPr>
          </a:p>
          <a:p>
            <a:pPr lvl="0">
              <a:lnSpc>
                <a:spcPct val="115000"/>
              </a:lnSpc>
              <a:buFont typeface="Symbol"/>
              <a:buChar char=""/>
            </a:pPr>
            <a:r>
              <a:rPr lang="en-GB" sz="2900" dirty="0">
                <a:solidFill>
                  <a:schemeClr val="tx1">
                    <a:lumMod val="85000"/>
                    <a:lumOff val="15000"/>
                  </a:schemeClr>
                </a:solidFill>
                <a:latin typeface="Cambria" pitchFamily="18" charset="0"/>
                <a:ea typeface="Times New Roman"/>
                <a:cs typeface="Calibri"/>
              </a:rPr>
              <a:t> The responsibility for delivery of the remaining implementation projects would transfer to the shadow body.</a:t>
            </a:r>
            <a:endParaRPr lang="en-GB" sz="2900" dirty="0">
              <a:solidFill>
                <a:schemeClr val="tx1">
                  <a:lumMod val="85000"/>
                  <a:lumOff val="15000"/>
                </a:schemeClr>
              </a:solidFill>
              <a:latin typeface="Cambria" pitchFamily="18" charset="0"/>
              <a:ea typeface="Times New Roman"/>
              <a:cs typeface="Times New Roman"/>
            </a:endParaRPr>
          </a:p>
          <a:p>
            <a:pPr marL="0" indent="0">
              <a:lnSpc>
                <a:spcPct val="115000"/>
              </a:lnSpc>
              <a:spcAft>
                <a:spcPts val="1000"/>
              </a:spcAft>
              <a:buNone/>
            </a:pPr>
            <a:endParaRPr lang="en-GB" b="1" i="1" u="sng" dirty="0" smtClean="0">
              <a:solidFill>
                <a:schemeClr val="tx1">
                  <a:lumMod val="85000"/>
                  <a:lumOff val="15000"/>
                </a:schemeClr>
              </a:solidFill>
              <a:effectLst/>
              <a:latin typeface="Georgia"/>
              <a:ea typeface="Times New Roman"/>
              <a:cs typeface="Times New Roman"/>
            </a:endParaRPr>
          </a:p>
          <a:p>
            <a:pPr marL="0" indent="0">
              <a:lnSpc>
                <a:spcPct val="115000"/>
              </a:lnSpc>
              <a:spcAft>
                <a:spcPts val="1000"/>
              </a:spcAft>
              <a:buNone/>
            </a:pPr>
            <a:r>
              <a:rPr lang="en-GB" sz="2900" b="1" i="1" u="sng" dirty="0" smtClean="0">
                <a:solidFill>
                  <a:schemeClr val="tx1">
                    <a:lumMod val="85000"/>
                    <a:lumOff val="15000"/>
                  </a:schemeClr>
                </a:solidFill>
                <a:effectLst/>
                <a:latin typeface="Georgia"/>
                <a:ea typeface="Times New Roman"/>
                <a:cs typeface="Times New Roman"/>
              </a:rPr>
              <a:t>Managing the Legacy</a:t>
            </a:r>
            <a:endParaRPr lang="en-GB" sz="2900" dirty="0">
              <a:solidFill>
                <a:schemeClr val="tx1">
                  <a:lumMod val="85000"/>
                  <a:lumOff val="15000"/>
                </a:schemeClr>
              </a:solidFill>
              <a:ea typeface="Times New Roman"/>
              <a:cs typeface="Times New Roman"/>
            </a:endParaRPr>
          </a:p>
          <a:p>
            <a:pPr lvl="0">
              <a:lnSpc>
                <a:spcPct val="115000"/>
              </a:lnSpc>
              <a:spcAft>
                <a:spcPts val="1000"/>
              </a:spcAft>
              <a:buFont typeface="Symbol"/>
              <a:buChar char=""/>
            </a:pPr>
            <a:r>
              <a:rPr lang="en-GB" sz="2900" dirty="0">
                <a:solidFill>
                  <a:schemeClr val="tx1">
                    <a:lumMod val="85000"/>
                    <a:lumOff val="15000"/>
                  </a:schemeClr>
                </a:solidFill>
                <a:latin typeface="Cambria" pitchFamily="18" charset="0"/>
                <a:ea typeface="Times New Roman"/>
                <a:cs typeface="Calibri"/>
              </a:rPr>
              <a:t>During this process it is essential that the existing bodies continue the professional management of their on-going delivery responsibilities until the day that the functions are transferred to the new body (Vesting Day). </a:t>
            </a:r>
            <a:endParaRPr lang="en-GB" sz="2900" dirty="0">
              <a:solidFill>
                <a:schemeClr val="tx1">
                  <a:lumMod val="85000"/>
                  <a:lumOff val="15000"/>
                </a:schemeClr>
              </a:solidFill>
              <a:latin typeface="Cambria" pitchFamily="18" charset="0"/>
              <a:ea typeface="Times New Roman"/>
              <a:cs typeface="Times New Roman"/>
            </a:endParaRPr>
          </a:p>
          <a:p>
            <a:r>
              <a:rPr lang="en-GB" sz="2900" dirty="0">
                <a:solidFill>
                  <a:schemeClr val="tx1">
                    <a:lumMod val="85000"/>
                    <a:lumOff val="15000"/>
                  </a:schemeClr>
                </a:solidFill>
                <a:latin typeface="Cambria" pitchFamily="18" charset="0"/>
                <a:ea typeface="Times New Roman"/>
              </a:rPr>
              <a:t>It will be vital to ensure business continuity for the services provided, before resources and responsibility have fully transferred to the new body on vesting</a:t>
            </a:r>
            <a:r>
              <a:rPr lang="en-GB" dirty="0">
                <a:solidFill>
                  <a:schemeClr val="tx1">
                    <a:lumMod val="85000"/>
                    <a:lumOff val="15000"/>
                  </a:schemeClr>
                </a:solidFill>
                <a:ea typeface="Times New Roman"/>
              </a:rPr>
              <a:t>.</a:t>
            </a:r>
            <a:endParaRPr lang="en-GB" dirty="0">
              <a:solidFill>
                <a:schemeClr val="tx1">
                  <a:lumMod val="85000"/>
                  <a:lumOff val="15000"/>
                </a:schemeClr>
              </a:solidFill>
            </a:endParaRPr>
          </a:p>
        </p:txBody>
      </p:sp>
      <p:sp>
        <p:nvSpPr>
          <p:cNvPr id="2" name="Title 1"/>
          <p:cNvSpPr>
            <a:spLocks noGrp="1"/>
          </p:cNvSpPr>
          <p:nvPr>
            <p:ph type="title"/>
          </p:nvPr>
        </p:nvSpPr>
        <p:spPr>
          <a:xfrm>
            <a:off x="457200" y="274638"/>
            <a:ext cx="8229600" cy="778098"/>
          </a:xfrm>
        </p:spPr>
        <p:txBody>
          <a:bodyPr>
            <a:normAutofit fontScale="90000"/>
          </a:bodyPr>
          <a:lstStyle/>
          <a:p>
            <a:pPr>
              <a:lnSpc>
                <a:spcPct val="115000"/>
              </a:lnSpc>
              <a:spcAft>
                <a:spcPts val="1000"/>
              </a:spcAft>
            </a:pPr>
            <a:r>
              <a:rPr lang="en-GB" sz="3100" b="1" i="1" u="sng" dirty="0" smtClean="0">
                <a:effectLst/>
                <a:latin typeface="Georgia"/>
                <a:ea typeface="Times New Roman"/>
                <a:cs typeface="Times New Roman"/>
              </a:rPr>
              <a:t/>
            </a:r>
            <a:br>
              <a:rPr lang="en-GB" sz="3100" b="1" i="1" u="sng" dirty="0" smtClean="0">
                <a:effectLst/>
                <a:latin typeface="Georgia"/>
                <a:ea typeface="Times New Roman"/>
                <a:cs typeface="Times New Roman"/>
              </a:rPr>
            </a:br>
            <a:r>
              <a:rPr lang="en-GB" sz="3100" b="1" i="1" u="sng" dirty="0" smtClean="0">
                <a:solidFill>
                  <a:schemeClr val="bg1"/>
                </a:solidFill>
                <a:effectLst/>
                <a:latin typeface="Georgia"/>
                <a:ea typeface="Times New Roman"/>
                <a:cs typeface="Times New Roman"/>
              </a:rPr>
              <a:t>Section 7 Managing the Change</a:t>
            </a:r>
            <a:r>
              <a:rPr lang="en-GB" sz="4000" dirty="0">
                <a:solidFill>
                  <a:schemeClr val="bg1"/>
                </a:solidFill>
                <a:ea typeface="Times New Roman"/>
                <a:cs typeface="Times New Roman"/>
              </a:rPr>
              <a:t/>
            </a:r>
            <a:br>
              <a:rPr lang="en-GB" sz="4000" dirty="0">
                <a:solidFill>
                  <a:schemeClr val="bg1"/>
                </a:solidFill>
                <a:ea typeface="Times New Roman"/>
                <a:cs typeface="Times New Roman"/>
              </a:rPr>
            </a:br>
            <a:endParaRPr lang="en-GB" dirty="0">
              <a:solidFill>
                <a:schemeClr val="bg1"/>
              </a:solidFill>
            </a:endParaRPr>
          </a:p>
        </p:txBody>
      </p:sp>
    </p:spTree>
    <p:extLst>
      <p:ext uri="{BB962C8B-B14F-4D97-AF65-F5344CB8AC3E}">
        <p14:creationId xmlns:p14="http://schemas.microsoft.com/office/powerpoint/2010/main" val="7759873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793507"/>
          </a:xfrm>
        </p:spPr>
        <p:txBody>
          <a:bodyPr>
            <a:normAutofit fontScale="85000" lnSpcReduction="10000"/>
          </a:bodyPr>
          <a:lstStyle/>
          <a:p>
            <a:pPr marL="0" indent="0" algn="ctr">
              <a:lnSpc>
                <a:spcPct val="115000"/>
              </a:lnSpc>
              <a:spcAft>
                <a:spcPts val="1000"/>
              </a:spcAft>
              <a:buNone/>
            </a:pPr>
            <a:r>
              <a:rPr lang="en-GB" sz="2300" dirty="0" smtClean="0">
                <a:solidFill>
                  <a:schemeClr val="tx1">
                    <a:lumMod val="85000"/>
                    <a:lumOff val="15000"/>
                  </a:schemeClr>
                </a:solidFill>
                <a:latin typeface="+mj-lt"/>
                <a:ea typeface="Times New Roman"/>
                <a:cs typeface="Times New Roman"/>
              </a:rPr>
              <a:t>Continued..</a:t>
            </a:r>
            <a:endParaRPr lang="en-GB" sz="2300" dirty="0" smtClean="0">
              <a:solidFill>
                <a:schemeClr val="tx1">
                  <a:lumMod val="85000"/>
                  <a:lumOff val="15000"/>
                </a:schemeClr>
              </a:solidFill>
              <a:effectLst/>
              <a:latin typeface="+mj-lt"/>
              <a:ea typeface="Times New Roman"/>
              <a:cs typeface="Times New Roman"/>
            </a:endParaRPr>
          </a:p>
          <a:p>
            <a:pPr marL="0" indent="0">
              <a:lnSpc>
                <a:spcPct val="115000"/>
              </a:lnSpc>
              <a:spcAft>
                <a:spcPts val="1000"/>
              </a:spcAft>
              <a:buNone/>
            </a:pPr>
            <a:endParaRPr lang="en-GB" b="1" i="1" u="sng" dirty="0">
              <a:solidFill>
                <a:schemeClr val="tx1">
                  <a:lumMod val="85000"/>
                  <a:lumOff val="15000"/>
                </a:schemeClr>
              </a:solidFill>
              <a:latin typeface="Georgia"/>
              <a:ea typeface="Times New Roman"/>
              <a:cs typeface="Times New Roman"/>
            </a:endParaRPr>
          </a:p>
          <a:p>
            <a:pPr marL="0" indent="0">
              <a:lnSpc>
                <a:spcPct val="115000"/>
              </a:lnSpc>
              <a:spcAft>
                <a:spcPts val="1000"/>
              </a:spcAft>
              <a:buNone/>
            </a:pPr>
            <a:r>
              <a:rPr lang="en-GB" sz="2600" b="1" i="1" u="sng" dirty="0" smtClean="0">
                <a:solidFill>
                  <a:schemeClr val="tx1">
                    <a:lumMod val="85000"/>
                    <a:lumOff val="15000"/>
                  </a:schemeClr>
                </a:solidFill>
                <a:effectLst/>
                <a:latin typeface="Georgia"/>
                <a:ea typeface="Times New Roman"/>
                <a:cs typeface="Times New Roman"/>
              </a:rPr>
              <a:t>Cross Border Management</a:t>
            </a:r>
            <a:endParaRPr lang="en-GB" sz="2600" dirty="0">
              <a:solidFill>
                <a:schemeClr val="tx1">
                  <a:lumMod val="85000"/>
                  <a:lumOff val="15000"/>
                </a:schemeClr>
              </a:solidFill>
              <a:ea typeface="Times New Roman"/>
              <a:cs typeface="Times New Roman"/>
            </a:endParaRPr>
          </a:p>
          <a:p>
            <a:pPr lvl="0">
              <a:lnSpc>
                <a:spcPct val="115000"/>
              </a:lnSpc>
              <a:buFont typeface="Symbol"/>
              <a:buChar char=""/>
            </a:pPr>
            <a:r>
              <a:rPr lang="en-GB" dirty="0" smtClean="0">
                <a:solidFill>
                  <a:schemeClr val="tx1">
                    <a:lumMod val="85000"/>
                    <a:lumOff val="15000"/>
                  </a:schemeClr>
                </a:solidFill>
                <a:effectLst/>
                <a:ea typeface="Times New Roman"/>
                <a:cs typeface="Times New Roman"/>
              </a:rPr>
              <a:t>There are a range of practical cross border management arrangements which would need to be arranged during the implementation phase, such as the management of the River Dee, Wye and Severn.</a:t>
            </a:r>
            <a:endParaRPr lang="en-GB" sz="2800" dirty="0">
              <a:solidFill>
                <a:schemeClr val="tx1">
                  <a:lumMod val="85000"/>
                  <a:lumOff val="15000"/>
                </a:schemeClr>
              </a:solidFill>
              <a:ea typeface="Times New Roman"/>
              <a:cs typeface="Times New Roman"/>
            </a:endParaRPr>
          </a:p>
          <a:p>
            <a:pPr lvl="0">
              <a:lnSpc>
                <a:spcPct val="115000"/>
              </a:lnSpc>
              <a:spcAft>
                <a:spcPts val="1000"/>
              </a:spcAft>
              <a:buFont typeface="Symbol"/>
              <a:buChar char=""/>
            </a:pPr>
            <a:r>
              <a:rPr lang="en-GB" dirty="0" smtClean="0">
                <a:solidFill>
                  <a:schemeClr val="tx1">
                    <a:lumMod val="85000"/>
                    <a:lumOff val="15000"/>
                  </a:schemeClr>
                </a:solidFill>
                <a:effectLst/>
                <a:ea typeface="Times New Roman"/>
                <a:cs typeface="Times New Roman"/>
              </a:rPr>
              <a:t> There would be a need to establish arrangements with natural England for cross border National Nature Reserves</a:t>
            </a:r>
            <a:r>
              <a:rPr lang="en-GB" dirty="0" smtClean="0">
                <a:solidFill>
                  <a:schemeClr val="tx1">
                    <a:lumMod val="85000"/>
                    <a:lumOff val="15000"/>
                  </a:schemeClr>
                </a:solidFill>
                <a:effectLst/>
                <a:latin typeface="Georgia"/>
                <a:ea typeface="Times New Roman"/>
                <a:cs typeface="Times New Roman"/>
              </a:rPr>
              <a:t>.</a:t>
            </a:r>
            <a:endParaRPr lang="en-GB" sz="2800" dirty="0">
              <a:solidFill>
                <a:schemeClr val="tx1">
                  <a:lumMod val="85000"/>
                  <a:lumOff val="15000"/>
                </a:schemeClr>
              </a:solidFill>
              <a:ea typeface="Times New Roman"/>
              <a:cs typeface="Times New Roman"/>
            </a:endParaRPr>
          </a:p>
          <a:p>
            <a:pPr marL="0" indent="0">
              <a:lnSpc>
                <a:spcPct val="115000"/>
              </a:lnSpc>
              <a:spcAft>
                <a:spcPts val="1000"/>
              </a:spcAft>
              <a:buNone/>
            </a:pPr>
            <a:r>
              <a:rPr lang="en-GB" sz="2600" b="1" i="1" u="sng" dirty="0" smtClean="0">
                <a:solidFill>
                  <a:schemeClr val="tx1">
                    <a:lumMod val="85000"/>
                    <a:lumOff val="15000"/>
                  </a:schemeClr>
                </a:solidFill>
                <a:effectLst/>
                <a:latin typeface="Georgia"/>
                <a:ea typeface="Times New Roman"/>
                <a:cs typeface="Times New Roman"/>
              </a:rPr>
              <a:t>Funding Arrangements </a:t>
            </a:r>
            <a:endParaRPr lang="en-GB" sz="2600" dirty="0">
              <a:solidFill>
                <a:schemeClr val="tx1">
                  <a:lumMod val="85000"/>
                  <a:lumOff val="15000"/>
                </a:schemeClr>
              </a:solidFill>
              <a:ea typeface="Times New Roman"/>
              <a:cs typeface="Times New Roman"/>
            </a:endParaRPr>
          </a:p>
          <a:p>
            <a:pPr lvl="0">
              <a:lnSpc>
                <a:spcPct val="115000"/>
              </a:lnSpc>
              <a:spcAft>
                <a:spcPts val="1000"/>
              </a:spcAft>
              <a:buFont typeface="Symbol"/>
              <a:buChar char=""/>
            </a:pPr>
            <a:r>
              <a:rPr lang="en-GB" dirty="0">
                <a:solidFill>
                  <a:schemeClr val="tx1">
                    <a:lumMod val="85000"/>
                    <a:lumOff val="15000"/>
                  </a:schemeClr>
                </a:solidFill>
                <a:ea typeface="Times New Roman"/>
                <a:cs typeface="Calibri"/>
              </a:rPr>
              <a:t>Total funding is expected to be £166 million. The main source will be a grant from Welsh Ministers, European funding and commercial income. The Environment Agency also has borrowing powers that can be used.</a:t>
            </a:r>
            <a:endParaRPr lang="en-GB" sz="2800" dirty="0">
              <a:solidFill>
                <a:schemeClr val="tx1">
                  <a:lumMod val="85000"/>
                  <a:lumOff val="15000"/>
                </a:schemeClr>
              </a:solidFill>
              <a:ea typeface="Times New Roman"/>
              <a:cs typeface="Times New Roman"/>
            </a:endParaRPr>
          </a:p>
          <a:p>
            <a:pPr marL="0" indent="0">
              <a:lnSpc>
                <a:spcPct val="115000"/>
              </a:lnSpc>
              <a:spcAft>
                <a:spcPts val="1000"/>
              </a:spcAft>
              <a:buNone/>
            </a:pPr>
            <a:r>
              <a:rPr lang="en-GB" dirty="0">
                <a:solidFill>
                  <a:schemeClr val="tx1">
                    <a:lumMod val="85000"/>
                    <a:lumOff val="15000"/>
                  </a:schemeClr>
                </a:solidFill>
                <a:ea typeface="Times New Roman"/>
                <a:cs typeface="Times New Roman"/>
              </a:rPr>
              <a:t> </a:t>
            </a:r>
            <a:endParaRPr lang="en-GB" sz="2800" dirty="0">
              <a:solidFill>
                <a:schemeClr val="tx1">
                  <a:lumMod val="85000"/>
                  <a:lumOff val="15000"/>
                </a:schemeClr>
              </a:solidFill>
              <a:ea typeface="Times New Roman"/>
              <a:cs typeface="Times New Roman"/>
            </a:endParaRPr>
          </a:p>
          <a:p>
            <a:endParaRPr lang="en-GB" dirty="0">
              <a:solidFill>
                <a:schemeClr val="tx1">
                  <a:lumMod val="85000"/>
                  <a:lumOff val="15000"/>
                </a:schemeClr>
              </a:solidFill>
            </a:endParaRPr>
          </a:p>
        </p:txBody>
      </p:sp>
    </p:spTree>
    <p:extLst>
      <p:ext uri="{BB962C8B-B14F-4D97-AF65-F5344CB8AC3E}">
        <p14:creationId xmlns:p14="http://schemas.microsoft.com/office/powerpoint/2010/main" val="173278486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137160" indent="0">
              <a:buNone/>
            </a:pPr>
            <a:r>
              <a:rPr lang="en-GB" dirty="0" smtClean="0">
                <a:solidFill>
                  <a:schemeClr val="tx1">
                    <a:lumMod val="85000"/>
                    <a:lumOff val="15000"/>
                  </a:schemeClr>
                </a:solidFill>
                <a:latin typeface="Cambria" pitchFamily="18" charset="0"/>
              </a:rPr>
              <a:t>In spite of current efforts to conserve, protect and improve our environment and biodiversity, we are sill losing precious habitats and species.  In view of this it is clear a change is needed.  An overall feeling of confidence is felt with respect to the new body being independent from the Government.  Overall  this change has come to meet EU Directives, this on the whole looks to be a positive change.</a:t>
            </a:r>
            <a:endParaRPr lang="en-GB" dirty="0">
              <a:solidFill>
                <a:schemeClr val="tx1">
                  <a:lumMod val="85000"/>
                  <a:lumOff val="15000"/>
                </a:schemeClr>
              </a:solidFill>
              <a:latin typeface="Cambria" pitchFamily="18" charset="0"/>
            </a:endParaRPr>
          </a:p>
        </p:txBody>
      </p:sp>
      <p:sp>
        <p:nvSpPr>
          <p:cNvPr id="2" name="Title 1"/>
          <p:cNvSpPr>
            <a:spLocks noGrp="1"/>
          </p:cNvSpPr>
          <p:nvPr>
            <p:ph type="title"/>
          </p:nvPr>
        </p:nvSpPr>
        <p:spPr/>
        <p:txBody>
          <a:bodyPr>
            <a:normAutofit/>
          </a:bodyPr>
          <a:lstStyle/>
          <a:p>
            <a:r>
              <a:rPr lang="en-GB" sz="1800" dirty="0" smtClean="0">
                <a:solidFill>
                  <a:schemeClr val="tx1">
                    <a:lumMod val="85000"/>
                    <a:lumOff val="15000"/>
                  </a:schemeClr>
                </a:solidFill>
              </a:rPr>
              <a:t>Conclusion</a:t>
            </a:r>
            <a:endParaRPr lang="en-GB" sz="1800" dirty="0">
              <a:solidFill>
                <a:schemeClr val="tx1">
                  <a:lumMod val="85000"/>
                  <a:lumOff val="15000"/>
                </a:schemeClr>
              </a:solidFill>
            </a:endParaRPr>
          </a:p>
        </p:txBody>
      </p:sp>
    </p:spTree>
    <p:extLst>
      <p:ext uri="{BB962C8B-B14F-4D97-AF65-F5344CB8AC3E}">
        <p14:creationId xmlns:p14="http://schemas.microsoft.com/office/powerpoint/2010/main" val="26871852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395536" y="908720"/>
          <a:ext cx="8301311" cy="5659228"/>
        </p:xfrm>
        <a:graphic>
          <a:graphicData uri="http://schemas.openxmlformats.org/drawingml/2006/table">
            <a:tbl>
              <a:tblPr/>
              <a:tblGrid>
                <a:gridCol w="1224136"/>
                <a:gridCol w="3204776"/>
                <a:gridCol w="40754"/>
                <a:gridCol w="310197"/>
                <a:gridCol w="285522"/>
                <a:gridCol w="352499"/>
                <a:gridCol w="310197"/>
                <a:gridCol w="285522"/>
                <a:gridCol w="338398"/>
                <a:gridCol w="327823"/>
                <a:gridCol w="338398"/>
                <a:gridCol w="296098"/>
                <a:gridCol w="310197"/>
                <a:gridCol w="676794"/>
              </a:tblGrid>
              <a:tr h="234066">
                <a:tc>
                  <a:txBody>
                    <a:bodyPr/>
                    <a:lstStyle/>
                    <a:p>
                      <a:pPr algn="l" fontAlgn="b"/>
                      <a:endParaRPr lang="en-GB" sz="900" b="0" i="0" u="none" strike="noStrike" dirty="0">
                        <a:solidFill>
                          <a:srgbClr val="000000"/>
                        </a:solidFill>
                        <a:latin typeface="Calibri"/>
                      </a:endParaRPr>
                    </a:p>
                  </a:txBody>
                  <a:tcPr marL="7677" marR="7677" marT="7677"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1</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2</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3</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4</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5</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6</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7</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8</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9</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10</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900" b="0" i="0" u="none" strike="noStrike">
                        <a:solidFill>
                          <a:srgbClr val="000000"/>
                        </a:solidFill>
                        <a:latin typeface="Calibri"/>
                      </a:endParaRPr>
                    </a:p>
                  </a:txBody>
                  <a:tcPr marL="7677" marR="7677" marT="7677" marB="0" anchor="b">
                    <a:lnL w="6350" cap="flat" cmpd="sng" algn="ctr">
                      <a:solidFill>
                        <a:srgbClr val="000000"/>
                      </a:solidFill>
                      <a:prstDash val="solid"/>
                      <a:round/>
                      <a:headEnd type="none" w="med" len="med"/>
                      <a:tailEnd type="none" w="med" len="med"/>
                    </a:lnL>
                    <a:lnR>
                      <a:noFill/>
                    </a:lnR>
                    <a:lnT>
                      <a:noFill/>
                    </a:lnT>
                    <a:lnB>
                      <a:noFill/>
                    </a:lnB>
                  </a:tcPr>
                </a:tc>
              </a:tr>
              <a:tr h="639022">
                <a:tc>
                  <a:txBody>
                    <a:bodyPr/>
                    <a:lstStyle/>
                    <a:p>
                      <a:pPr algn="l" fontAlgn="b"/>
                      <a:r>
                        <a:rPr lang="en-GB" sz="1600" b="0" i="0" u="none" strike="noStrike">
                          <a:solidFill>
                            <a:srgbClr val="000000"/>
                          </a:solidFill>
                          <a:latin typeface="Calibri"/>
                        </a:rPr>
                        <a:t>Section 1:</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600" b="0" i="0" u="none" strike="noStrike" dirty="0">
                          <a:solidFill>
                            <a:srgbClr val="000000"/>
                          </a:solidFill>
                          <a:latin typeface="Calibri"/>
                        </a:rPr>
                        <a:t>Sustaining a Living Wales</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900" b="0" i="0" u="none" strike="noStrike" dirty="0">
                          <a:solidFill>
                            <a:srgbClr val="000000"/>
                          </a:solidFill>
                          <a:latin typeface="Calibri"/>
                        </a:rPr>
                        <a:t> </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dirty="0">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FF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900" b="0" i="0" u="none" strike="noStrike">
                        <a:solidFill>
                          <a:srgbClr val="000000"/>
                        </a:solidFill>
                        <a:latin typeface="Calibri"/>
                      </a:endParaRPr>
                    </a:p>
                  </a:txBody>
                  <a:tcPr marL="7677" marR="7677" marT="7677" marB="0" anchor="b">
                    <a:lnL w="6350" cap="flat" cmpd="sng" algn="ctr">
                      <a:solidFill>
                        <a:srgbClr val="000000"/>
                      </a:solidFill>
                      <a:prstDash val="solid"/>
                      <a:round/>
                      <a:headEnd type="none" w="med" len="med"/>
                      <a:tailEnd type="none" w="med" len="med"/>
                    </a:lnL>
                    <a:lnR>
                      <a:noFill/>
                    </a:lnR>
                    <a:lnT>
                      <a:noFill/>
                    </a:lnT>
                    <a:lnB>
                      <a:noFill/>
                    </a:lnB>
                  </a:tcPr>
                </a:tc>
              </a:tr>
              <a:tr h="848128">
                <a:tc>
                  <a:txBody>
                    <a:bodyPr/>
                    <a:lstStyle/>
                    <a:p>
                      <a:pPr algn="l" fontAlgn="b"/>
                      <a:r>
                        <a:rPr lang="en-GB" sz="1600" b="0" i="0" u="none" strike="noStrike">
                          <a:solidFill>
                            <a:srgbClr val="000000"/>
                          </a:solidFill>
                          <a:latin typeface="Calibri"/>
                        </a:rPr>
                        <a:t>Section 2:</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600" b="0" i="0" u="none" strike="noStrike" dirty="0">
                          <a:solidFill>
                            <a:srgbClr val="000000"/>
                          </a:solidFill>
                          <a:latin typeface="Calibri"/>
                        </a:rPr>
                        <a:t>What is the case for Change</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900" b="0" i="0" u="none" strike="noStrike">
                          <a:solidFill>
                            <a:srgbClr val="000000"/>
                          </a:solidFill>
                          <a:latin typeface="Calibri"/>
                        </a:rPr>
                        <a:t> </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FF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900" b="0" i="0" u="none" strike="noStrike">
                        <a:solidFill>
                          <a:srgbClr val="000000"/>
                        </a:solidFill>
                        <a:latin typeface="Calibri"/>
                      </a:endParaRPr>
                    </a:p>
                  </a:txBody>
                  <a:tcPr marL="7677" marR="7677" marT="7677" marB="0" anchor="b">
                    <a:lnL w="6350" cap="flat" cmpd="sng" algn="ctr">
                      <a:solidFill>
                        <a:srgbClr val="000000"/>
                      </a:solidFill>
                      <a:prstDash val="solid"/>
                      <a:round/>
                      <a:headEnd type="none" w="med" len="med"/>
                      <a:tailEnd type="none" w="med" len="med"/>
                    </a:lnL>
                    <a:lnR>
                      <a:noFill/>
                    </a:lnR>
                    <a:lnT>
                      <a:noFill/>
                    </a:lnT>
                    <a:lnB>
                      <a:noFill/>
                    </a:lnB>
                  </a:tcPr>
                </a:tc>
              </a:tr>
              <a:tr h="429916">
                <a:tc>
                  <a:txBody>
                    <a:bodyPr/>
                    <a:lstStyle/>
                    <a:p>
                      <a:pPr algn="l" fontAlgn="b"/>
                      <a:r>
                        <a:rPr lang="en-GB" sz="1600" b="0" i="0" u="none" strike="noStrike">
                          <a:solidFill>
                            <a:srgbClr val="000000"/>
                          </a:solidFill>
                          <a:latin typeface="Calibri"/>
                        </a:rPr>
                        <a:t>Section 3:</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600" b="0" i="0" u="none" strike="noStrike" dirty="0">
                          <a:solidFill>
                            <a:srgbClr val="000000"/>
                          </a:solidFill>
                          <a:latin typeface="Calibri"/>
                        </a:rPr>
                        <a:t>Legal Powers</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900" b="0" i="0" u="none" strike="noStrike">
                          <a:solidFill>
                            <a:srgbClr val="000000"/>
                          </a:solidFill>
                          <a:latin typeface="Calibri"/>
                        </a:rPr>
                        <a:t> </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FF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900" b="0" i="0" u="none" strike="noStrike">
                        <a:solidFill>
                          <a:srgbClr val="000000"/>
                        </a:solidFill>
                        <a:latin typeface="Calibri"/>
                      </a:endParaRPr>
                    </a:p>
                  </a:txBody>
                  <a:tcPr marL="7677" marR="7677" marT="7677" marB="0" anchor="b">
                    <a:lnL w="6350" cap="flat" cmpd="sng" algn="ctr">
                      <a:solidFill>
                        <a:srgbClr val="000000"/>
                      </a:solidFill>
                      <a:prstDash val="solid"/>
                      <a:round/>
                      <a:headEnd type="none" w="med" len="med"/>
                      <a:tailEnd type="none" w="med" len="med"/>
                    </a:lnL>
                    <a:lnR>
                      <a:noFill/>
                    </a:lnR>
                    <a:lnT>
                      <a:noFill/>
                    </a:lnT>
                    <a:lnB>
                      <a:noFill/>
                    </a:lnB>
                  </a:tcPr>
                </a:tc>
              </a:tr>
              <a:tr h="639022">
                <a:tc>
                  <a:txBody>
                    <a:bodyPr/>
                    <a:lstStyle/>
                    <a:p>
                      <a:pPr algn="l" fontAlgn="b"/>
                      <a:r>
                        <a:rPr lang="en-GB" sz="1600" b="0" i="0" u="none" strike="noStrike">
                          <a:solidFill>
                            <a:srgbClr val="000000"/>
                          </a:solidFill>
                          <a:latin typeface="Calibri"/>
                        </a:rPr>
                        <a:t>Section 4:</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600" b="0" i="0" u="none" strike="noStrike" dirty="0">
                          <a:solidFill>
                            <a:srgbClr val="000000"/>
                          </a:solidFill>
                          <a:latin typeface="Calibri"/>
                        </a:rPr>
                        <a:t>Purpose of the New Body</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900" b="0" i="0" u="none" strike="noStrike">
                          <a:solidFill>
                            <a:srgbClr val="000000"/>
                          </a:solidFill>
                          <a:latin typeface="Calibri"/>
                        </a:rPr>
                        <a:t> </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FF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900" b="0" i="0" u="none" strike="noStrike">
                        <a:solidFill>
                          <a:srgbClr val="000000"/>
                        </a:solidFill>
                        <a:latin typeface="Calibri"/>
                      </a:endParaRPr>
                    </a:p>
                  </a:txBody>
                  <a:tcPr marL="7677" marR="7677" marT="7677" marB="0" anchor="b">
                    <a:lnL w="6350" cap="flat" cmpd="sng" algn="ctr">
                      <a:solidFill>
                        <a:srgbClr val="000000"/>
                      </a:solidFill>
                      <a:prstDash val="solid"/>
                      <a:round/>
                      <a:headEnd type="none" w="med" len="med"/>
                      <a:tailEnd type="none" w="med" len="med"/>
                    </a:lnL>
                    <a:lnR>
                      <a:noFill/>
                    </a:lnR>
                    <a:lnT>
                      <a:noFill/>
                    </a:lnT>
                    <a:lnB>
                      <a:noFill/>
                    </a:lnB>
                  </a:tcPr>
                </a:tc>
              </a:tr>
              <a:tr h="639022">
                <a:tc>
                  <a:txBody>
                    <a:bodyPr/>
                    <a:lstStyle/>
                    <a:p>
                      <a:pPr algn="l" fontAlgn="b"/>
                      <a:r>
                        <a:rPr lang="en-GB" sz="1600" b="0" i="0" u="none" strike="noStrike">
                          <a:solidFill>
                            <a:srgbClr val="000000"/>
                          </a:solidFill>
                          <a:latin typeface="Calibri"/>
                        </a:rPr>
                        <a:t>Section 5:</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600" b="0" i="0" u="none" strike="noStrike" dirty="0">
                          <a:solidFill>
                            <a:srgbClr val="000000"/>
                          </a:solidFill>
                          <a:latin typeface="Calibri"/>
                        </a:rPr>
                        <a:t>Functions of the Body</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900" b="0" i="0" u="none" strike="noStrike">
                          <a:solidFill>
                            <a:srgbClr val="000000"/>
                          </a:solidFill>
                          <a:latin typeface="Calibri"/>
                        </a:rPr>
                        <a:t> </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FF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900" b="0" i="0" u="none" strike="noStrike">
                        <a:solidFill>
                          <a:srgbClr val="000000"/>
                        </a:solidFill>
                        <a:latin typeface="Calibri"/>
                      </a:endParaRPr>
                    </a:p>
                  </a:txBody>
                  <a:tcPr marL="7677" marR="7677" marT="7677" marB="0" anchor="b">
                    <a:lnL w="6350" cap="flat" cmpd="sng" algn="ctr">
                      <a:solidFill>
                        <a:srgbClr val="000000"/>
                      </a:solidFill>
                      <a:prstDash val="solid"/>
                      <a:round/>
                      <a:headEnd type="none" w="med" len="med"/>
                      <a:tailEnd type="none" w="med" len="med"/>
                    </a:lnL>
                    <a:lnR>
                      <a:noFill/>
                    </a:lnR>
                    <a:lnT>
                      <a:noFill/>
                    </a:lnT>
                    <a:lnB>
                      <a:noFill/>
                    </a:lnB>
                  </a:tcPr>
                </a:tc>
              </a:tr>
              <a:tr h="654766">
                <a:tc>
                  <a:txBody>
                    <a:bodyPr/>
                    <a:lstStyle/>
                    <a:p>
                      <a:pPr algn="l" fontAlgn="b"/>
                      <a:r>
                        <a:rPr lang="en-GB" sz="1600" b="0" i="0" u="none" strike="noStrike">
                          <a:solidFill>
                            <a:srgbClr val="000000"/>
                          </a:solidFill>
                          <a:latin typeface="Calibri"/>
                        </a:rPr>
                        <a:t>Section 6:</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600" b="0" i="0" u="none" strike="noStrike" dirty="0">
                          <a:solidFill>
                            <a:srgbClr val="000000"/>
                          </a:solidFill>
                          <a:latin typeface="Calibri"/>
                        </a:rPr>
                        <a:t>Governance, Accountability &amp; Transparency</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900" b="0" i="0" u="none" strike="noStrike">
                          <a:solidFill>
                            <a:srgbClr val="000000"/>
                          </a:solidFill>
                          <a:latin typeface="Calibri"/>
                        </a:rPr>
                        <a:t> </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FF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900" b="0" i="0" u="none" strike="noStrike">
                        <a:solidFill>
                          <a:srgbClr val="000000"/>
                        </a:solidFill>
                        <a:latin typeface="Calibri"/>
                      </a:endParaRPr>
                    </a:p>
                  </a:txBody>
                  <a:tcPr marL="7677" marR="7677" marT="7677" marB="0" anchor="b">
                    <a:lnL w="6350" cap="flat" cmpd="sng" algn="ctr">
                      <a:solidFill>
                        <a:srgbClr val="000000"/>
                      </a:solidFill>
                      <a:prstDash val="solid"/>
                      <a:round/>
                      <a:headEnd type="none" w="med" len="med"/>
                      <a:tailEnd type="none" w="med" len="med"/>
                    </a:lnL>
                    <a:lnR>
                      <a:noFill/>
                    </a:lnR>
                    <a:lnT>
                      <a:noFill/>
                    </a:lnT>
                    <a:lnB>
                      <a:noFill/>
                    </a:lnB>
                  </a:tcPr>
                </a:tc>
              </a:tr>
              <a:tr h="639022">
                <a:tc>
                  <a:txBody>
                    <a:bodyPr/>
                    <a:lstStyle/>
                    <a:p>
                      <a:pPr algn="l" fontAlgn="b"/>
                      <a:r>
                        <a:rPr lang="en-GB" sz="1600" b="0" i="0" u="none" strike="noStrike">
                          <a:solidFill>
                            <a:srgbClr val="000000"/>
                          </a:solidFill>
                          <a:latin typeface="Calibri"/>
                        </a:rPr>
                        <a:t>Section 7:</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600" b="0" i="0" u="none" strike="noStrike" dirty="0">
                          <a:solidFill>
                            <a:srgbClr val="000000"/>
                          </a:solidFill>
                          <a:latin typeface="Calibri"/>
                        </a:rPr>
                        <a:t>Managing the Change</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900" b="0" i="0" u="none" strike="noStrike">
                          <a:solidFill>
                            <a:srgbClr val="000000"/>
                          </a:solidFill>
                          <a:latin typeface="Calibri"/>
                        </a:rPr>
                        <a:t> </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FF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900" b="0" i="0" u="none" strike="noStrike">
                          <a:solidFill>
                            <a:srgbClr val="000000"/>
                          </a:solidFill>
                          <a:latin typeface="Calibri"/>
                        </a:rPr>
                        <a:t>O</a:t>
                      </a:r>
                    </a:p>
                  </a:txBody>
                  <a:tcPr marL="7677" marR="7677" marT="76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900" b="0" i="0" u="none" strike="noStrike">
                        <a:solidFill>
                          <a:srgbClr val="000000"/>
                        </a:solidFill>
                        <a:latin typeface="Calibri"/>
                      </a:endParaRPr>
                    </a:p>
                  </a:txBody>
                  <a:tcPr marL="7677" marR="7677" marT="7677" marB="0" anchor="b">
                    <a:lnL w="6350" cap="flat" cmpd="sng" algn="ctr">
                      <a:solidFill>
                        <a:srgbClr val="000000"/>
                      </a:solidFill>
                      <a:prstDash val="solid"/>
                      <a:round/>
                      <a:headEnd type="none" w="med" len="med"/>
                      <a:tailEnd type="none" w="med" len="med"/>
                    </a:lnL>
                    <a:lnR>
                      <a:noFill/>
                    </a:lnR>
                    <a:lnT>
                      <a:noFill/>
                    </a:lnT>
                    <a:lnB>
                      <a:noFill/>
                    </a:lnB>
                  </a:tcPr>
                </a:tc>
              </a:tr>
              <a:tr h="234066">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900" b="0" i="0" u="none" strike="noStrike" dirty="0">
                        <a:solidFill>
                          <a:srgbClr val="000000"/>
                        </a:solidFill>
                        <a:latin typeface="Calibri"/>
                      </a:endParaRPr>
                    </a:p>
                  </a:txBody>
                  <a:tcPr marL="7677" marR="7677" marT="7677"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r>
              <a:tr h="234066">
                <a:tc>
                  <a:txBody>
                    <a:bodyPr/>
                    <a:lstStyle/>
                    <a:p>
                      <a:pPr algn="l" fontAlgn="b"/>
                      <a:r>
                        <a:rPr lang="en-GB" sz="900" b="0" i="0" u="none" strike="noStrike">
                          <a:solidFill>
                            <a:srgbClr val="000000"/>
                          </a:solidFill>
                          <a:latin typeface="Calibri"/>
                        </a:rPr>
                        <a:t>Key:</a:t>
                      </a: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r>
              <a:tr h="234066">
                <a:tc gridSpan="2">
                  <a:txBody>
                    <a:bodyPr/>
                    <a:lstStyle/>
                    <a:p>
                      <a:pPr algn="l" fontAlgn="b"/>
                      <a:r>
                        <a:rPr lang="en-GB" sz="900" b="0" i="0" u="none" strike="noStrike">
                          <a:solidFill>
                            <a:srgbClr val="000000"/>
                          </a:solidFill>
                          <a:latin typeface="Calibri"/>
                        </a:rPr>
                        <a:t>1 Strongly Disagree</a:t>
                      </a:r>
                    </a:p>
                  </a:txBody>
                  <a:tcPr marL="7677" marR="7677" marT="7677" marB="0" anchor="b">
                    <a:lnL>
                      <a:noFill/>
                    </a:lnL>
                    <a:lnR>
                      <a:noFill/>
                    </a:lnR>
                    <a:lnT>
                      <a:noFill/>
                    </a:lnT>
                    <a:lnB>
                      <a:noFill/>
                    </a:lnB>
                  </a:tcPr>
                </a:tc>
                <a:tc hMerge="1">
                  <a:txBody>
                    <a:bodyPr/>
                    <a:lstStyle/>
                    <a:p>
                      <a:endParaRPr lang="en-GB"/>
                    </a:p>
                  </a:txBody>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r>
              <a:tr h="234066">
                <a:tc gridSpan="2">
                  <a:txBody>
                    <a:bodyPr/>
                    <a:lstStyle/>
                    <a:p>
                      <a:pPr algn="l" fontAlgn="b"/>
                      <a:r>
                        <a:rPr lang="en-GB" sz="900" b="0" i="0" u="none" strike="noStrike" dirty="0">
                          <a:solidFill>
                            <a:srgbClr val="000000"/>
                          </a:solidFill>
                          <a:latin typeface="Calibri"/>
                        </a:rPr>
                        <a:t>10 - Strongly Agree</a:t>
                      </a:r>
                    </a:p>
                  </a:txBody>
                  <a:tcPr marL="7677" marR="7677" marT="7677" marB="0" anchor="b">
                    <a:lnL>
                      <a:noFill/>
                    </a:lnL>
                    <a:lnR>
                      <a:noFill/>
                    </a:lnR>
                    <a:lnT>
                      <a:noFill/>
                    </a:lnT>
                    <a:lnB>
                      <a:noFill/>
                    </a:lnB>
                  </a:tcPr>
                </a:tc>
                <a:tc hMerge="1">
                  <a:txBody>
                    <a:bodyPr/>
                    <a:lstStyle/>
                    <a:p>
                      <a:endParaRPr lang="en-GB"/>
                    </a:p>
                  </a:txBody>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677" marR="7677" marT="7677" marB="0" anchor="b">
                    <a:lnL>
                      <a:noFill/>
                    </a:lnL>
                    <a:lnR>
                      <a:noFill/>
                    </a:lnR>
                    <a:lnT>
                      <a:noFill/>
                    </a:lnT>
                    <a:lnB>
                      <a:noFill/>
                    </a:lnB>
                  </a:tcPr>
                </a:tc>
                <a:tc>
                  <a:txBody>
                    <a:bodyPr/>
                    <a:lstStyle/>
                    <a:p>
                      <a:pPr algn="l" fontAlgn="b"/>
                      <a:endParaRPr lang="en-GB" sz="900" b="0" i="0" u="none" strike="noStrike" dirty="0">
                        <a:solidFill>
                          <a:srgbClr val="000000"/>
                        </a:solidFill>
                        <a:latin typeface="Calibri"/>
                      </a:endParaRPr>
                    </a:p>
                  </a:txBody>
                  <a:tcPr marL="7677" marR="7677" marT="7677" marB="0" anchor="b">
                    <a:lnL>
                      <a:noFill/>
                    </a:lnL>
                    <a:lnR>
                      <a:noFill/>
                    </a:lnR>
                    <a:lnT>
                      <a:noFill/>
                    </a:lnT>
                    <a:lnB>
                      <a:noFill/>
                    </a:lnB>
                  </a:tcPr>
                </a:tc>
              </a:tr>
            </a:tbl>
          </a:graphicData>
        </a:graphic>
      </p:graphicFrame>
      <p:sp>
        <p:nvSpPr>
          <p:cNvPr id="6" name="TextBox 5"/>
          <p:cNvSpPr txBox="1"/>
          <p:nvPr/>
        </p:nvSpPr>
        <p:spPr>
          <a:xfrm>
            <a:off x="467544" y="476672"/>
            <a:ext cx="1728192" cy="369332"/>
          </a:xfrm>
          <a:prstGeom prst="rect">
            <a:avLst/>
          </a:prstGeom>
          <a:noFill/>
        </p:spPr>
        <p:txBody>
          <a:bodyPr wrap="square" rtlCol="0">
            <a:spAutoFit/>
          </a:bodyPr>
          <a:lstStyle/>
          <a:p>
            <a:r>
              <a:rPr lang="en-GB" dirty="0" smtClean="0"/>
              <a:t>Likert Scale</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226</TotalTime>
  <Words>1899</Words>
  <Application>Microsoft Office PowerPoint</Application>
  <PresentationFormat>On-screen Show (4:3)</PresentationFormat>
  <Paragraphs>249</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Waveform</vt:lpstr>
      <vt:lpstr>Natural Resources Wales Governance of the Environment</vt:lpstr>
      <vt:lpstr>Sustaining a Living Wales</vt:lpstr>
      <vt:lpstr> What is the case for change? </vt:lpstr>
      <vt:lpstr>  Legal Powers </vt:lpstr>
      <vt:lpstr>Approach</vt:lpstr>
      <vt:lpstr>Purpose of the new body </vt:lpstr>
      <vt:lpstr>The functions of the body </vt:lpstr>
      <vt:lpstr>PowerPoint Presentation</vt:lpstr>
      <vt:lpstr>PowerPoint Presentation</vt:lpstr>
      <vt:lpstr>PowerPoint Presentation</vt:lpstr>
      <vt:lpstr>Section 6: Governance, Accountability and Transparency </vt:lpstr>
      <vt:lpstr>PowerPoint Presentation</vt:lpstr>
      <vt:lpstr>PowerPoint Presentation</vt:lpstr>
      <vt:lpstr> Section 7 Managing the Change </vt:lpstr>
      <vt:lpstr>PowerPoint Presentation</vt:lpstr>
      <vt:lpstr>Conclusion</vt:lpstr>
      <vt:lpstr>PowerPoint Presentation</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Governance of the Environment  Natural Resources Wales</dc:title>
  <dc:creator>Ceri</dc:creator>
  <cp:lastModifiedBy>Chris</cp:lastModifiedBy>
  <cp:revision>25</cp:revision>
  <dcterms:created xsi:type="dcterms:W3CDTF">2012-03-25T08:23:12Z</dcterms:created>
  <dcterms:modified xsi:type="dcterms:W3CDTF">2013-03-08T12:04:58Z</dcterms:modified>
</cp:coreProperties>
</file>