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28"/>
  </p:notesMasterIdLst>
  <p:sldIdLst>
    <p:sldId id="256" r:id="rId5"/>
    <p:sldId id="258" r:id="rId6"/>
    <p:sldId id="261" r:id="rId7"/>
    <p:sldId id="277" r:id="rId8"/>
    <p:sldId id="280" r:id="rId9"/>
    <p:sldId id="267" r:id="rId10"/>
    <p:sldId id="281" r:id="rId11"/>
    <p:sldId id="282" r:id="rId12"/>
    <p:sldId id="270" r:id="rId13"/>
    <p:sldId id="283" r:id="rId14"/>
    <p:sldId id="278" r:id="rId15"/>
    <p:sldId id="271" r:id="rId16"/>
    <p:sldId id="272" r:id="rId17"/>
    <p:sldId id="274" r:id="rId18"/>
    <p:sldId id="262" r:id="rId19"/>
    <p:sldId id="263" r:id="rId20"/>
    <p:sldId id="264" r:id="rId21"/>
    <p:sldId id="265" r:id="rId22"/>
    <p:sldId id="268" r:id="rId23"/>
    <p:sldId id="284" r:id="rId24"/>
    <p:sldId id="276" r:id="rId25"/>
    <p:sldId id="279" r:id="rId26"/>
    <p:sldId id="29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80"/>
    <p:restoredTop sz="94663"/>
  </p:normalViewPr>
  <p:slideViewPr>
    <p:cSldViewPr snapToGrid="0">
      <p:cViewPr varScale="1">
        <p:scale>
          <a:sx n="91" d="100"/>
          <a:sy n="91" d="100"/>
        </p:scale>
        <p:origin x="54"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E48251-7F21-4E02-86BE-D139EDD2F4FC}" type="datetimeFigureOut">
              <a:rPr lang="en-GB" smtClean="0"/>
              <a:t>19/03/2024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9D477-DDD5-441A-B73B-C4F5049D88D9}" type="slidenum">
              <a:rPr lang="en-GB" smtClean="0"/>
              <a:t>‹#›</a:t>
            </a:fld>
            <a:endParaRPr lang="en-GB"/>
          </a:p>
        </p:txBody>
      </p:sp>
    </p:spTree>
    <p:extLst>
      <p:ext uri="{BB962C8B-B14F-4D97-AF65-F5344CB8AC3E}">
        <p14:creationId xmlns:p14="http://schemas.microsoft.com/office/powerpoint/2010/main" val="570441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f-9NL0rcuC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slu107quS6k"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E9D477-DDD5-441A-B73B-C4F5049D88D9}" type="slidenum">
              <a:rPr lang="en-GB" smtClean="0"/>
              <a:t>4</a:t>
            </a:fld>
            <a:endParaRPr lang="en-GB"/>
          </a:p>
        </p:txBody>
      </p:sp>
    </p:spTree>
    <p:extLst>
      <p:ext uri="{BB962C8B-B14F-4D97-AF65-F5344CB8AC3E}">
        <p14:creationId xmlns:p14="http://schemas.microsoft.com/office/powerpoint/2010/main" val="335163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https://www.bbc.co.uk/sport/46484421</a:t>
            </a:r>
          </a:p>
        </p:txBody>
      </p:sp>
      <p:sp>
        <p:nvSpPr>
          <p:cNvPr id="4" name="Slide Number Placeholder 3"/>
          <p:cNvSpPr>
            <a:spLocks noGrp="1"/>
          </p:cNvSpPr>
          <p:nvPr>
            <p:ph type="sldNum" sz="quarter" idx="10"/>
          </p:nvPr>
        </p:nvSpPr>
        <p:spPr/>
        <p:txBody>
          <a:bodyPr/>
          <a:lstStyle/>
          <a:p>
            <a:fld id="{F1E9D477-DDD5-441A-B73B-C4F5049D88D9}" type="slidenum">
              <a:rPr lang="en-GB" smtClean="0"/>
              <a:t>5</a:t>
            </a:fld>
            <a:endParaRPr lang="en-GB"/>
          </a:p>
        </p:txBody>
      </p:sp>
    </p:spTree>
    <p:extLst>
      <p:ext uri="{BB962C8B-B14F-4D97-AF65-F5344CB8AC3E}">
        <p14:creationId xmlns:p14="http://schemas.microsoft.com/office/powerpoint/2010/main" val="2620444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https://fsta.org/research/industry-demographics/</a:t>
            </a:r>
          </a:p>
        </p:txBody>
      </p:sp>
      <p:sp>
        <p:nvSpPr>
          <p:cNvPr id="4" name="Slide Number Placeholder 3"/>
          <p:cNvSpPr>
            <a:spLocks noGrp="1"/>
          </p:cNvSpPr>
          <p:nvPr>
            <p:ph type="sldNum" sz="quarter" idx="10"/>
          </p:nvPr>
        </p:nvSpPr>
        <p:spPr/>
        <p:txBody>
          <a:bodyPr/>
          <a:lstStyle/>
          <a:p>
            <a:fld id="{F1E9D477-DDD5-441A-B73B-C4F5049D88D9}" type="slidenum">
              <a:rPr lang="en-GB" smtClean="0"/>
              <a:t>7</a:t>
            </a:fld>
            <a:endParaRPr lang="en-GB"/>
          </a:p>
        </p:txBody>
      </p:sp>
    </p:spTree>
    <p:extLst>
      <p:ext uri="{BB962C8B-B14F-4D97-AF65-F5344CB8AC3E}">
        <p14:creationId xmlns:p14="http://schemas.microsoft.com/office/powerpoint/2010/main" val="3704827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http://www.susted.com/wordpress/content/sustainability-and-the-olympics-the-case-of-the-2016-rio-summer-games_2018_01/</a:t>
            </a:r>
          </a:p>
          <a:p>
            <a:endParaRPr lang="en-GB" dirty="0"/>
          </a:p>
        </p:txBody>
      </p:sp>
      <p:sp>
        <p:nvSpPr>
          <p:cNvPr id="4" name="Slide Number Placeholder 3"/>
          <p:cNvSpPr>
            <a:spLocks noGrp="1"/>
          </p:cNvSpPr>
          <p:nvPr>
            <p:ph type="sldNum" sz="quarter" idx="10"/>
          </p:nvPr>
        </p:nvSpPr>
        <p:spPr/>
        <p:txBody>
          <a:bodyPr/>
          <a:lstStyle/>
          <a:p>
            <a:fld id="{F1E9D477-DDD5-441A-B73B-C4F5049D88D9}" type="slidenum">
              <a:rPr lang="en-GB" smtClean="0"/>
              <a:t>9</a:t>
            </a:fld>
            <a:endParaRPr lang="en-GB"/>
          </a:p>
        </p:txBody>
      </p:sp>
    </p:spTree>
    <p:extLst>
      <p:ext uri="{BB962C8B-B14F-4D97-AF65-F5344CB8AC3E}">
        <p14:creationId xmlns:p14="http://schemas.microsoft.com/office/powerpoint/2010/main" val="2782042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 Left – Rio </a:t>
            </a:r>
          </a:p>
          <a:p>
            <a:r>
              <a:rPr lang="en-GB" dirty="0"/>
              <a:t>Bottom</a:t>
            </a:r>
            <a:r>
              <a:rPr lang="en-GB" baseline="0" dirty="0"/>
              <a:t> Left – </a:t>
            </a:r>
            <a:r>
              <a:rPr lang="en-GB" baseline="0" dirty="0" err="1"/>
              <a:t>Anthens</a:t>
            </a:r>
            <a:r>
              <a:rPr lang="en-GB" baseline="0" dirty="0"/>
              <a:t> 2004</a:t>
            </a:r>
          </a:p>
          <a:p>
            <a:r>
              <a:rPr lang="en-GB" baseline="0" dirty="0"/>
              <a:t>Bottom Middle – Beijing BMX 2008</a:t>
            </a:r>
          </a:p>
          <a:p>
            <a:r>
              <a:rPr lang="en-GB" baseline="0" dirty="0" err="1"/>
              <a:t>Sarajevos</a:t>
            </a:r>
            <a:r>
              <a:rPr lang="en-GB" baseline="0" dirty="0"/>
              <a:t> ski jump 1984</a:t>
            </a:r>
          </a:p>
          <a:p>
            <a:endParaRPr lang="en-GB" dirty="0"/>
          </a:p>
        </p:txBody>
      </p:sp>
      <p:sp>
        <p:nvSpPr>
          <p:cNvPr id="4" name="Slide Number Placeholder 3"/>
          <p:cNvSpPr>
            <a:spLocks noGrp="1"/>
          </p:cNvSpPr>
          <p:nvPr>
            <p:ph type="sldNum" sz="quarter" idx="10"/>
          </p:nvPr>
        </p:nvSpPr>
        <p:spPr/>
        <p:txBody>
          <a:bodyPr/>
          <a:lstStyle/>
          <a:p>
            <a:fld id="{F1E9D477-DDD5-441A-B73B-C4F5049D88D9}" type="slidenum">
              <a:rPr lang="en-GB" smtClean="0"/>
              <a:t>11</a:t>
            </a:fld>
            <a:endParaRPr lang="en-GB"/>
          </a:p>
        </p:txBody>
      </p:sp>
    </p:spTree>
    <p:extLst>
      <p:ext uri="{BB962C8B-B14F-4D97-AF65-F5344CB8AC3E}">
        <p14:creationId xmlns:p14="http://schemas.microsoft.com/office/powerpoint/2010/main" val="3003178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https://www.uefa.com/community/news/newsid=2064391.html</a:t>
            </a:r>
          </a:p>
          <a:p>
            <a:endParaRPr lang="en-GB" dirty="0"/>
          </a:p>
        </p:txBody>
      </p:sp>
      <p:sp>
        <p:nvSpPr>
          <p:cNvPr id="4" name="Slide Number Placeholder 3"/>
          <p:cNvSpPr>
            <a:spLocks noGrp="1"/>
          </p:cNvSpPr>
          <p:nvPr>
            <p:ph type="sldNum" sz="quarter" idx="10"/>
          </p:nvPr>
        </p:nvSpPr>
        <p:spPr/>
        <p:txBody>
          <a:bodyPr/>
          <a:lstStyle/>
          <a:p>
            <a:fld id="{F1E9D477-DDD5-441A-B73B-C4F5049D88D9}" type="slidenum">
              <a:rPr lang="en-GB" smtClean="0"/>
              <a:t>12</a:t>
            </a:fld>
            <a:endParaRPr lang="en-GB"/>
          </a:p>
        </p:txBody>
      </p:sp>
    </p:spTree>
    <p:extLst>
      <p:ext uri="{BB962C8B-B14F-4D97-AF65-F5344CB8AC3E}">
        <p14:creationId xmlns:p14="http://schemas.microsoft.com/office/powerpoint/2010/main" val="2511682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https://www.youtube.com/watch?v=f-9NL0rcuCs</a:t>
            </a:r>
            <a:endParaRPr lang="en-GB" sz="1200" dirty="0"/>
          </a:p>
          <a:p>
            <a:r>
              <a:rPr lang="en-GB" dirty="0"/>
              <a:t> </a:t>
            </a:r>
          </a:p>
        </p:txBody>
      </p:sp>
      <p:sp>
        <p:nvSpPr>
          <p:cNvPr id="4" name="Slide Number Placeholder 3"/>
          <p:cNvSpPr>
            <a:spLocks noGrp="1"/>
          </p:cNvSpPr>
          <p:nvPr>
            <p:ph type="sldNum" sz="quarter" idx="10"/>
          </p:nvPr>
        </p:nvSpPr>
        <p:spPr/>
        <p:txBody>
          <a:bodyPr/>
          <a:lstStyle/>
          <a:p>
            <a:fld id="{F1E9D477-DDD5-441A-B73B-C4F5049D88D9}" type="slidenum">
              <a:rPr lang="en-GB" smtClean="0"/>
              <a:t>15</a:t>
            </a:fld>
            <a:endParaRPr lang="en-GB"/>
          </a:p>
        </p:txBody>
      </p:sp>
    </p:spTree>
    <p:extLst>
      <p:ext uri="{BB962C8B-B14F-4D97-AF65-F5344CB8AC3E}">
        <p14:creationId xmlns:p14="http://schemas.microsoft.com/office/powerpoint/2010/main" val="448672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https://www.youtube.com/watch?v=slu107quS6k</a:t>
            </a:r>
            <a:endParaRPr lang="en-GB" dirty="0"/>
          </a:p>
        </p:txBody>
      </p:sp>
      <p:sp>
        <p:nvSpPr>
          <p:cNvPr id="4" name="Slide Number Placeholder 3"/>
          <p:cNvSpPr>
            <a:spLocks noGrp="1"/>
          </p:cNvSpPr>
          <p:nvPr>
            <p:ph type="sldNum" sz="quarter" idx="10"/>
          </p:nvPr>
        </p:nvSpPr>
        <p:spPr/>
        <p:txBody>
          <a:bodyPr/>
          <a:lstStyle/>
          <a:p>
            <a:fld id="{F1E9D477-DDD5-441A-B73B-C4F5049D88D9}" type="slidenum">
              <a:rPr lang="en-GB" smtClean="0"/>
              <a:t>19</a:t>
            </a:fld>
            <a:endParaRPr lang="en-GB"/>
          </a:p>
        </p:txBody>
      </p:sp>
    </p:spTree>
    <p:extLst>
      <p:ext uri="{BB962C8B-B14F-4D97-AF65-F5344CB8AC3E}">
        <p14:creationId xmlns:p14="http://schemas.microsoft.com/office/powerpoint/2010/main" val="22377963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3FFD26B-B3A0-4141-8A9D-E33810A46EAD}"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3765121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FFD26B-B3A0-4141-8A9D-E33810A46EAD}"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186070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3FFD26B-B3A0-4141-8A9D-E33810A46EAD}"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2558096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FFD26B-B3A0-4141-8A9D-E33810A46EAD}" type="datetimeFigureOut">
              <a:rPr lang="en-GB" smtClean="0"/>
              <a:t>19/03/2024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4146282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FFD26B-B3A0-4141-8A9D-E33810A46EAD}" type="datetimeFigureOut">
              <a:rPr lang="en-GB" smtClean="0"/>
              <a:t>19/03/2024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3112523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FFD26B-B3A0-4141-8A9D-E33810A46EAD}" type="datetimeFigureOut">
              <a:rPr lang="en-GB" smtClean="0"/>
              <a:t>19/03/2024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354505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FFD26B-B3A0-4141-8A9D-E33810A46EAD}" type="datetimeFigureOut">
              <a:rPr lang="en-GB" smtClean="0"/>
              <a:t>19/03/2024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782408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3FFD26B-B3A0-4141-8A9D-E33810A46EAD}" type="datetimeFigureOut">
              <a:rPr lang="en-GB" smtClean="0"/>
              <a:t>19/03/2024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1191513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3FFD26B-B3A0-4141-8A9D-E33810A46EAD}" type="datetimeFigureOut">
              <a:rPr lang="en-GB" smtClean="0"/>
              <a:t>19/03/2024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3538462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FFD26B-B3A0-4141-8A9D-E33810A46EAD}"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403828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FFD26B-B3A0-4141-8A9D-E33810A46EAD}" type="datetimeFigureOut">
              <a:rPr lang="en-GB" smtClean="0"/>
              <a:t>19/03/2024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C9884-585B-4BC3-8424-D999E296C114}" type="slidenum">
              <a:rPr lang="en-GB" smtClean="0"/>
              <a:t>‹#›</a:t>
            </a:fld>
            <a:endParaRPr lang="en-GB"/>
          </a:p>
        </p:txBody>
      </p:sp>
    </p:spTree>
    <p:extLst>
      <p:ext uri="{BB962C8B-B14F-4D97-AF65-F5344CB8AC3E}">
        <p14:creationId xmlns:p14="http://schemas.microsoft.com/office/powerpoint/2010/main" val="1246772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FFD26B-B3A0-4141-8A9D-E33810A46EAD}" type="datetimeFigureOut">
              <a:rPr lang="en-GB" smtClean="0"/>
              <a:t>19/03/2024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8C9884-585B-4BC3-8424-D999E296C114}" type="slidenum">
              <a:rPr lang="en-GB" smtClean="0"/>
              <a:t>‹#›</a:t>
            </a:fld>
            <a:endParaRPr lang="en-GB"/>
          </a:p>
        </p:txBody>
      </p:sp>
    </p:spTree>
    <p:extLst>
      <p:ext uri="{BB962C8B-B14F-4D97-AF65-F5344CB8AC3E}">
        <p14:creationId xmlns:p14="http://schemas.microsoft.com/office/powerpoint/2010/main" val="329126651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29.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png"/><Relationship Id="rId4" Type="http://schemas.openxmlformats.org/officeDocument/2006/relationships/image" Target="../media/image42.jpeg"/></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9.jpg"/></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26948" r="909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7DB0ECD-BBE2-4E9C-9F65-4687DC1BA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846144"/>
            <a:ext cx="10883900" cy="2720079"/>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32104" y="3118212"/>
            <a:ext cx="9832583" cy="1716712"/>
          </a:xfrm>
        </p:spPr>
        <p:txBody>
          <a:bodyPr>
            <a:normAutofit/>
          </a:bodyPr>
          <a:lstStyle/>
          <a:p>
            <a:pPr algn="l"/>
            <a:r>
              <a:rPr lang="en-GB"/>
              <a:t>Global Sporting events</a:t>
            </a:r>
          </a:p>
        </p:txBody>
      </p:sp>
      <p:sp>
        <p:nvSpPr>
          <p:cNvPr id="3" name="Subtitle 2"/>
          <p:cNvSpPr>
            <a:spLocks noGrp="1"/>
          </p:cNvSpPr>
          <p:nvPr>
            <p:ph type="subTitle" idx="1"/>
          </p:nvPr>
        </p:nvSpPr>
        <p:spPr>
          <a:xfrm>
            <a:off x="832104" y="4862356"/>
            <a:ext cx="9832583" cy="476973"/>
          </a:xfrm>
        </p:spPr>
        <p:txBody>
          <a:bodyPr>
            <a:normAutofit/>
          </a:bodyPr>
          <a:lstStyle/>
          <a:p>
            <a:pPr algn="l"/>
            <a:r>
              <a:rPr lang="en-GB"/>
              <a:t>Building spectators and participants. </a:t>
            </a:r>
          </a:p>
        </p:txBody>
      </p:sp>
    </p:spTree>
    <p:extLst>
      <p:ext uri="{BB962C8B-B14F-4D97-AF65-F5344CB8AC3E}">
        <p14:creationId xmlns:p14="http://schemas.microsoft.com/office/powerpoint/2010/main" val="131586524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a:normAutofit/>
          </a:bodyPr>
          <a:lstStyle/>
          <a:p>
            <a:r>
              <a:rPr lang="en-GB" dirty="0"/>
              <a:t>Todays aims ?</a:t>
            </a:r>
          </a:p>
        </p:txBody>
      </p:sp>
      <p:cxnSp>
        <p:nvCxnSpPr>
          <p:cNvPr id="73" name="Straight Arrow Connector 72">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55321" y="2575034"/>
            <a:ext cx="5120113" cy="3462228"/>
          </a:xfrm>
        </p:spPr>
        <p:txBody>
          <a:bodyPr>
            <a:normAutofit/>
          </a:bodyPr>
          <a:lstStyle/>
          <a:p>
            <a:pPr lvl="0"/>
            <a:r>
              <a:rPr lang="en-GB" dirty="0"/>
              <a:t>Discuss the global sporting events within the international sports market in relation to building spectators and participants. </a:t>
            </a:r>
          </a:p>
          <a:p>
            <a:pPr lvl="0"/>
            <a:r>
              <a:rPr lang="en-GB" dirty="0"/>
              <a:t>Investigate and analyse different case studies.</a:t>
            </a:r>
          </a:p>
          <a:p>
            <a:endParaRPr lang="en-GB" sz="1800" dirty="0"/>
          </a:p>
        </p:txBody>
      </p:sp>
      <p:pic>
        <p:nvPicPr>
          <p:cNvPr id="2052" name="Picture 4" descr="Image result for objectives clip art"/>
          <p:cNvPicPr>
            <a:picLocks noChangeAspect="1" noChangeArrowheads="1"/>
          </p:cNvPicPr>
          <p:nvPr/>
        </p:nvPicPr>
        <p:blipFill rotWithShape="1">
          <a:blip r:embed="rId2">
            <a:extLst>
              <a:ext uri="{28A0092B-C50C-407E-A947-70E740481C1C}">
                <a14:useLocalDpi xmlns:a14="http://schemas.microsoft.com/office/drawing/2010/main" val="0"/>
              </a:ext>
            </a:extLst>
          </a:blip>
          <a:srcRect l="3548" r="26541"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320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a:xfrm>
            <a:off x="904877" y="2415322"/>
            <a:ext cx="3451730" cy="2399869"/>
          </a:xfrm>
        </p:spPr>
        <p:txBody>
          <a:bodyPr>
            <a:normAutofit/>
          </a:bodyPr>
          <a:lstStyle/>
          <a:p>
            <a:pPr algn="ctr"/>
            <a:r>
              <a:rPr lang="en-GB" sz="4000">
                <a:solidFill>
                  <a:srgbClr val="FFFFFF"/>
                </a:solidFill>
              </a:rPr>
              <a:t>Global Sporting Events</a:t>
            </a:r>
          </a:p>
        </p:txBody>
      </p:sp>
      <p:sp>
        <p:nvSpPr>
          <p:cNvPr id="3" name="Content Placeholder 2"/>
          <p:cNvSpPr>
            <a:spLocks noGrp="1"/>
          </p:cNvSpPr>
          <p:nvPr>
            <p:ph idx="1"/>
          </p:nvPr>
        </p:nvSpPr>
        <p:spPr>
          <a:xfrm>
            <a:off x="5120640" y="804672"/>
            <a:ext cx="6281928" cy="5248656"/>
          </a:xfrm>
        </p:spPr>
        <p:txBody>
          <a:bodyPr anchor="ctr">
            <a:normAutofit/>
          </a:bodyPr>
          <a:lstStyle/>
          <a:p>
            <a:pPr marL="0" indent="0">
              <a:buNone/>
            </a:pPr>
            <a:r>
              <a:rPr lang="en-GB" sz="2000" b="1" dirty="0"/>
              <a:t>Globalisation</a:t>
            </a:r>
            <a:r>
              <a:rPr lang="en-GB" sz="2000" dirty="0"/>
              <a:t> – is the process by which business or other organisations develop international influence or start operating on an international scale. </a:t>
            </a:r>
          </a:p>
          <a:p>
            <a:pPr marL="0" indent="0">
              <a:buNone/>
            </a:pPr>
            <a:r>
              <a:rPr lang="en-GB" sz="2000" dirty="0"/>
              <a:t>Within sport: when an event or a competition involves more than one country and develops on a global level. </a:t>
            </a:r>
          </a:p>
          <a:p>
            <a:endParaRPr lang="en-GB" sz="2000" dirty="0"/>
          </a:p>
          <a:p>
            <a:r>
              <a:rPr lang="en-GB" sz="2000" b="1" dirty="0" err="1"/>
              <a:t>Masterman</a:t>
            </a:r>
            <a:r>
              <a:rPr lang="en-GB" sz="2000" b="1" dirty="0"/>
              <a:t>, 2014 and Foster, O’ Reilly and Davila, 2016.</a:t>
            </a:r>
          </a:p>
        </p:txBody>
      </p:sp>
    </p:spTree>
    <p:extLst>
      <p:ext uri="{BB962C8B-B14F-4D97-AF65-F5344CB8AC3E}">
        <p14:creationId xmlns:p14="http://schemas.microsoft.com/office/powerpoint/2010/main" val="282912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4574" y="3520000"/>
            <a:ext cx="5046196" cy="1795803"/>
          </a:xfrm>
        </p:spPr>
        <p:txBody>
          <a:bodyPr vert="horz" lIns="91440" tIns="45720" rIns="91440" bIns="45720" rtlCol="0" anchor="b">
            <a:normAutofit/>
          </a:bodyPr>
          <a:lstStyle/>
          <a:p>
            <a:r>
              <a:rPr lang="en-US" sz="4100" kern="1200">
                <a:solidFill>
                  <a:schemeClr val="tx1"/>
                </a:solidFill>
                <a:latin typeface="+mj-lt"/>
                <a:ea typeface="+mj-ea"/>
                <a:cs typeface="+mj-cs"/>
              </a:rPr>
              <a:t>Global Sporting Events – how many can we think of?</a:t>
            </a:r>
          </a:p>
        </p:txBody>
      </p:sp>
      <p:pic>
        <p:nvPicPr>
          <p:cNvPr id="5122" name="Picture 2" descr="Image result for super bowl logo"/>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730290" y="968991"/>
            <a:ext cx="2736304" cy="2223248"/>
          </a:xfrm>
          <a:prstGeom prst="rect">
            <a:avLst/>
          </a:prstGeom>
          <a:noFill/>
          <a:extLst>
            <a:ext uri="{909E8E84-426E-40DD-AFC4-6F175D3DCCD1}">
              <a14:hiddenFill xmlns:a14="http://schemas.microsoft.com/office/drawing/2010/main">
                <a:solidFill>
                  <a:srgbClr val="FFFFFF"/>
                </a:solidFill>
              </a14:hiddenFill>
            </a:ext>
          </a:extLst>
        </p:spPr>
      </p:pic>
      <p:sp>
        <p:nvSpPr>
          <p:cNvPr id="137" name="Freeform: Shape 136">
            <a:extLst>
              <a:ext uri="{FF2B5EF4-FFF2-40B4-BE49-F238E27FC236}">
                <a16:creationId xmlns:a16="http://schemas.microsoft.com/office/drawing/2014/main" id="{7BC0F8B1-F985-469B-8332-13DBC7665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791963" y="451044"/>
            <a:ext cx="2308583" cy="2741196"/>
          </a:xfrm>
          <a:custGeom>
            <a:avLst/>
            <a:gdLst>
              <a:gd name="connsiteX0" fmla="*/ 2308583 w 2308583"/>
              <a:gd name="connsiteY0" fmla="*/ 2741196 h 2741196"/>
              <a:gd name="connsiteX1" fmla="*/ 462 w 2308583"/>
              <a:gd name="connsiteY1" fmla="*/ 2741196 h 2741196"/>
              <a:gd name="connsiteX2" fmla="*/ 0 w 2308583"/>
              <a:gd name="connsiteY2" fmla="*/ 2469337 h 2741196"/>
              <a:gd name="connsiteX3" fmla="*/ 2022607 w 2308583"/>
              <a:gd name="connsiteY3" fmla="*/ 2470269 h 2741196"/>
              <a:gd name="connsiteX4" fmla="*/ 2022607 w 2308583"/>
              <a:gd name="connsiteY4" fmla="*/ 0 h 2741196"/>
              <a:gd name="connsiteX5" fmla="*/ 2308583 w 2308583"/>
              <a:gd name="connsiteY5" fmla="*/ 0 h 274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2741196">
                <a:moveTo>
                  <a:pt x="2308583" y="2741196"/>
                </a:moveTo>
                <a:lnTo>
                  <a:pt x="462" y="2741196"/>
                </a:lnTo>
                <a:cubicBezTo>
                  <a:pt x="-462" y="2647366"/>
                  <a:pt x="923" y="2563167"/>
                  <a:pt x="0" y="2469337"/>
                </a:cubicBezTo>
                <a:lnTo>
                  <a:pt x="2022607" y="2470269"/>
                </a:lnTo>
                <a:lnTo>
                  <a:pt x="2022607" y="0"/>
                </a:lnTo>
                <a:lnTo>
                  <a:pt x="2308583" y="0"/>
                </a:lnTo>
                <a:close/>
              </a:path>
            </a:pathLst>
          </a:custGeom>
          <a:solidFill>
            <a:schemeClr val="tx1">
              <a:lumMod val="95000"/>
              <a:lumOff val="5000"/>
              <a:alpha val="75000"/>
            </a:schemeClr>
          </a:solidFill>
          <a:ln w="0">
            <a:noFill/>
            <a:prstDash val="solid"/>
            <a:round/>
            <a:headEnd/>
            <a:tailEnd/>
          </a:ln>
        </p:spPr>
        <p:txBody>
          <a:bodyPr/>
          <a:lstStyle/>
          <a:p>
            <a:endParaRPr lang="en-GB"/>
          </a:p>
        </p:txBody>
      </p:sp>
      <p:pic>
        <p:nvPicPr>
          <p:cNvPr id="2050" name="Picture 2" descr="Image result for olympics"/>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354603" y="918605"/>
            <a:ext cx="3868173" cy="17890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ix nations logo"/>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479971" y="1460655"/>
            <a:ext cx="2837871" cy="730752"/>
          </a:xfrm>
          <a:prstGeom prst="rect">
            <a:avLst/>
          </a:prstGeom>
          <a:noFill/>
          <a:extLst>
            <a:ext uri="{909E8E84-426E-40DD-AFC4-6F175D3DCCD1}">
              <a14:hiddenFill xmlns:a14="http://schemas.microsoft.com/office/drawing/2010/main">
                <a:solidFill>
                  <a:srgbClr val="FFFFFF"/>
                </a:solidFill>
              </a14:hiddenFill>
            </a:ext>
          </a:extLst>
        </p:spPr>
      </p:pic>
      <p:sp>
        <p:nvSpPr>
          <p:cNvPr id="139" name="Freeform: Shape 138">
            <a:extLst>
              <a:ext uri="{FF2B5EF4-FFF2-40B4-BE49-F238E27FC236}">
                <a16:creationId xmlns:a16="http://schemas.microsoft.com/office/drawing/2014/main" id="{89D15953-1642-4DD6-AD9E-01AA19247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9466977" y="434000"/>
            <a:ext cx="2308583" cy="1114404"/>
          </a:xfrm>
          <a:custGeom>
            <a:avLst/>
            <a:gdLst>
              <a:gd name="connsiteX0" fmla="*/ 462 w 2308583"/>
              <a:gd name="connsiteY0" fmla="*/ 1114404 h 1114404"/>
              <a:gd name="connsiteX1" fmla="*/ 2308583 w 2308583"/>
              <a:gd name="connsiteY1" fmla="*/ 1114404 h 1114404"/>
              <a:gd name="connsiteX2" fmla="*/ 2308583 w 2308583"/>
              <a:gd name="connsiteY2" fmla="*/ 0 h 1114404"/>
              <a:gd name="connsiteX3" fmla="*/ 2022607 w 2308583"/>
              <a:gd name="connsiteY3" fmla="*/ 0 h 1114404"/>
              <a:gd name="connsiteX4" fmla="*/ 2022607 w 2308583"/>
              <a:gd name="connsiteY4" fmla="*/ 843477 h 1114404"/>
              <a:gd name="connsiteX5" fmla="*/ 0 w 2308583"/>
              <a:gd name="connsiteY5" fmla="*/ 842545 h 1114404"/>
              <a:gd name="connsiteX6" fmla="*/ 462 w 2308583"/>
              <a:gd name="connsiteY6" fmla="*/ 1114404 h 1114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8583" h="1114404">
                <a:moveTo>
                  <a:pt x="462" y="1114404"/>
                </a:moveTo>
                <a:lnTo>
                  <a:pt x="2308583" y="1114404"/>
                </a:lnTo>
                <a:lnTo>
                  <a:pt x="2308583" y="0"/>
                </a:lnTo>
                <a:lnTo>
                  <a:pt x="2022607" y="0"/>
                </a:lnTo>
                <a:lnTo>
                  <a:pt x="2022607" y="843477"/>
                </a:lnTo>
                <a:lnTo>
                  <a:pt x="0" y="842545"/>
                </a:lnTo>
                <a:cubicBezTo>
                  <a:pt x="923" y="936375"/>
                  <a:pt x="-462" y="1020574"/>
                  <a:pt x="462" y="1114404"/>
                </a:cubicBezTo>
                <a:close/>
              </a:path>
            </a:pathLst>
          </a:custGeom>
          <a:solidFill>
            <a:schemeClr val="tx1">
              <a:lumMod val="95000"/>
              <a:lumOff val="5000"/>
              <a:alpha val="75000"/>
            </a:schemeClr>
          </a:solidFill>
          <a:ln w="0">
            <a:noFill/>
            <a:prstDash val="solid"/>
            <a:round/>
            <a:headEnd/>
            <a:tailEnd/>
          </a:ln>
        </p:spPr>
        <p:txBody>
          <a:bodyPr/>
          <a:lstStyle/>
          <a:p>
            <a:endParaRPr lang="en-GB"/>
          </a:p>
        </p:txBody>
      </p:sp>
      <p:cxnSp>
        <p:nvCxnSpPr>
          <p:cNvPr id="141" name="Straight Connector 140">
            <a:extLst>
              <a:ext uri="{FF2B5EF4-FFF2-40B4-BE49-F238E27FC236}">
                <a16:creationId xmlns:a16="http://schemas.microsoft.com/office/drawing/2014/main" id="{1918D9D3-1370-4FF6-9DFC-9F87F90395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4400" y="5377218"/>
            <a:ext cx="4387755" cy="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Logo, company name&#10;&#10;Description automatically generated"/>
          <p:cNvPicPr>
            <a:picLocks noChangeAspect="1"/>
          </p:cNvPicPr>
          <p:nvPr/>
        </p:nvPicPr>
        <p:blipFill>
          <a:blip r:embed="rId6"/>
          <a:stretch>
            <a:fillRect/>
          </a:stretch>
        </p:blipFill>
        <p:spPr>
          <a:xfrm>
            <a:off x="6243851" y="3550754"/>
            <a:ext cx="1978925" cy="2173118"/>
          </a:xfrm>
          <a:prstGeom prst="rect">
            <a:avLst/>
          </a:prstGeom>
        </p:spPr>
      </p:pic>
      <p:pic>
        <p:nvPicPr>
          <p:cNvPr id="6" name="Picture 5"/>
          <p:cNvPicPr>
            <a:picLocks noChangeAspect="1"/>
          </p:cNvPicPr>
          <p:nvPr/>
        </p:nvPicPr>
        <p:blipFill>
          <a:blip r:embed="rId7"/>
          <a:stretch>
            <a:fillRect/>
          </a:stretch>
        </p:blipFill>
        <p:spPr>
          <a:xfrm>
            <a:off x="9034072" y="3022979"/>
            <a:ext cx="2722728" cy="2722728"/>
          </a:xfrm>
          <a:prstGeom prst="rect">
            <a:avLst/>
          </a:prstGeom>
        </p:spPr>
      </p:pic>
      <p:sp>
        <p:nvSpPr>
          <p:cNvPr id="143" name="Freeform 6">
            <a:extLst>
              <a:ext uri="{FF2B5EF4-FFF2-40B4-BE49-F238E27FC236}">
                <a16:creationId xmlns:a16="http://schemas.microsoft.com/office/drawing/2014/main" id="{FBF3780C-749F-4B50-9E1D-F2B1F6DBB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76833" y="2919002"/>
            <a:ext cx="2525072" cy="3398994"/>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1">
              <a:lumMod val="95000"/>
              <a:lumOff val="5000"/>
              <a:alpha val="75000"/>
            </a:schemeClr>
          </a:solidFill>
          <a:ln w="0">
            <a:noFill/>
            <a:prstDash val="solid"/>
            <a:round/>
            <a:headEnd/>
            <a:tailEnd/>
          </a:ln>
        </p:spPr>
        <p:txBody>
          <a:bodyPr/>
          <a:lstStyle/>
          <a:p>
            <a:endParaRPr lang="en-GB"/>
          </a:p>
        </p:txBody>
      </p:sp>
      <p:sp>
        <p:nvSpPr>
          <p:cNvPr id="4" name="AutoShape 6" descr="Image result for fifa world cup"/>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2658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5987" y="122047"/>
            <a:ext cx="6096000" cy="3693319"/>
          </a:xfrm>
          <a:prstGeom prst="rect">
            <a:avLst/>
          </a:prstGeom>
        </p:spPr>
        <p:txBody>
          <a:bodyPr>
            <a:spAutoFit/>
          </a:bodyPr>
          <a:lstStyle/>
          <a:p>
            <a:pPr fontAlgn="base"/>
            <a:r>
              <a:rPr lang="en-GB" b="1" i="0" dirty="0">
                <a:solidFill>
                  <a:srgbClr val="121212"/>
                </a:solidFill>
                <a:effectLst/>
                <a:latin typeface="ReithSans"/>
              </a:rPr>
              <a:t>2019 unmissable events</a:t>
            </a:r>
          </a:p>
          <a:p>
            <a:pPr fontAlgn="base"/>
            <a:r>
              <a:rPr lang="en-GB" b="0" i="0" dirty="0">
                <a:solidFill>
                  <a:srgbClr val="252525"/>
                </a:solidFill>
                <a:effectLst/>
                <a:latin typeface="ReithSans"/>
              </a:rPr>
              <a:t>6 April: Horse racing - The Grand National, Aintree</a:t>
            </a:r>
          </a:p>
          <a:p>
            <a:pPr fontAlgn="base"/>
            <a:r>
              <a:rPr lang="en-GB" b="0" i="0" dirty="0">
                <a:solidFill>
                  <a:srgbClr val="252525"/>
                </a:solidFill>
                <a:effectLst/>
                <a:latin typeface="ReithSans"/>
              </a:rPr>
              <a:t>11-14 April: Golf - The Masters, Augusta</a:t>
            </a:r>
          </a:p>
          <a:p>
            <a:pPr fontAlgn="base"/>
            <a:r>
              <a:rPr lang="en-GB" b="0" i="0" dirty="0">
                <a:solidFill>
                  <a:srgbClr val="252525"/>
                </a:solidFill>
                <a:effectLst/>
                <a:latin typeface="ReithSans"/>
              </a:rPr>
              <a:t>4 May: Football - Women's FA Cup final, Wembley Stadium</a:t>
            </a:r>
          </a:p>
          <a:p>
            <a:pPr fontAlgn="base"/>
            <a:r>
              <a:rPr lang="en-GB" b="0" i="0" dirty="0">
                <a:solidFill>
                  <a:srgbClr val="252525"/>
                </a:solidFill>
                <a:effectLst/>
                <a:latin typeface="ReithSans"/>
              </a:rPr>
              <a:t>18 May: Football - FA Cup final, Wembley Stadium</a:t>
            </a:r>
          </a:p>
          <a:p>
            <a:pPr fontAlgn="base"/>
            <a:r>
              <a:rPr lang="en-GB" b="0" i="0" dirty="0">
                <a:solidFill>
                  <a:srgbClr val="252525"/>
                </a:solidFill>
                <a:effectLst/>
                <a:latin typeface="ReithSans"/>
              </a:rPr>
              <a:t>30 May-15 July: Cricket - World Cup, England</a:t>
            </a:r>
          </a:p>
          <a:p>
            <a:pPr fontAlgn="base"/>
            <a:r>
              <a:rPr lang="en-GB" b="0" i="0" dirty="0">
                <a:solidFill>
                  <a:srgbClr val="252525"/>
                </a:solidFill>
                <a:effectLst/>
                <a:latin typeface="ReithSans"/>
              </a:rPr>
              <a:t>1 June: Football - Champions League final, Madrid</a:t>
            </a:r>
          </a:p>
          <a:p>
            <a:pPr fontAlgn="base"/>
            <a:r>
              <a:rPr lang="en-GB" b="0" i="0" dirty="0">
                <a:solidFill>
                  <a:srgbClr val="252525"/>
                </a:solidFill>
                <a:effectLst/>
                <a:latin typeface="ReithSans"/>
              </a:rPr>
              <a:t>1 June: Boxing - Anthony Joshua defends his world heavyweight titles v Jarrell Miller, New York</a:t>
            </a:r>
          </a:p>
          <a:p>
            <a:pPr fontAlgn="base"/>
            <a:r>
              <a:rPr lang="en-GB" b="0" i="0" dirty="0">
                <a:solidFill>
                  <a:srgbClr val="252525"/>
                </a:solidFill>
                <a:effectLst/>
                <a:latin typeface="ReithSans"/>
              </a:rPr>
              <a:t>6 June: Football - Nations League semi-final: England v Netherlands</a:t>
            </a:r>
          </a:p>
          <a:p>
            <a:pPr fontAlgn="base"/>
            <a:r>
              <a:rPr lang="en-GB" b="0" i="0" dirty="0">
                <a:solidFill>
                  <a:srgbClr val="252525"/>
                </a:solidFill>
                <a:effectLst/>
                <a:latin typeface="ReithSans"/>
              </a:rPr>
              <a:t>7 June-7 July: Football - Women's World Cup, France</a:t>
            </a:r>
          </a:p>
          <a:p>
            <a:pPr fontAlgn="base"/>
            <a:endParaRPr lang="en-GB" b="0" i="0" dirty="0">
              <a:solidFill>
                <a:srgbClr val="252525"/>
              </a:solidFill>
              <a:effectLst/>
              <a:latin typeface="ReithSans"/>
            </a:endParaRPr>
          </a:p>
        </p:txBody>
      </p:sp>
      <p:sp>
        <p:nvSpPr>
          <p:cNvPr id="5" name="Rectangle 4"/>
          <p:cNvSpPr/>
          <p:nvPr/>
        </p:nvSpPr>
        <p:spPr>
          <a:xfrm>
            <a:off x="6096000" y="3441680"/>
            <a:ext cx="6096000" cy="3416320"/>
          </a:xfrm>
          <a:prstGeom prst="rect">
            <a:avLst/>
          </a:prstGeom>
        </p:spPr>
        <p:txBody>
          <a:bodyPr>
            <a:spAutoFit/>
          </a:bodyPr>
          <a:lstStyle/>
          <a:p>
            <a:pPr fontAlgn="base"/>
            <a:r>
              <a:rPr lang="en-GB" b="0" i="0" dirty="0">
                <a:solidFill>
                  <a:srgbClr val="252525"/>
                </a:solidFill>
                <a:effectLst/>
                <a:latin typeface="ReithSans"/>
              </a:rPr>
              <a:t>1-14 July: Tennis - Wimbledon</a:t>
            </a:r>
          </a:p>
          <a:p>
            <a:pPr fontAlgn="base"/>
            <a:r>
              <a:rPr lang="en-GB" b="0" i="0" dirty="0">
                <a:solidFill>
                  <a:srgbClr val="252525"/>
                </a:solidFill>
                <a:effectLst/>
                <a:latin typeface="ReithSans"/>
              </a:rPr>
              <a:t>6-28 July: Cycling - Tour de France</a:t>
            </a:r>
          </a:p>
          <a:p>
            <a:pPr fontAlgn="base"/>
            <a:r>
              <a:rPr lang="en-GB" b="0" i="0" dirty="0">
                <a:solidFill>
                  <a:srgbClr val="252525"/>
                </a:solidFill>
                <a:effectLst/>
                <a:latin typeface="ReithSans"/>
              </a:rPr>
              <a:t>12-14 July: Formula 1 - British Grand Prix, Silverstone</a:t>
            </a:r>
          </a:p>
          <a:p>
            <a:pPr fontAlgn="base"/>
            <a:r>
              <a:rPr lang="en-GB" b="0" i="0" dirty="0">
                <a:solidFill>
                  <a:srgbClr val="252525"/>
                </a:solidFill>
                <a:effectLst/>
                <a:latin typeface="ReithSans"/>
              </a:rPr>
              <a:t>12-21 July: Netball - World Cup, Liverpool</a:t>
            </a:r>
          </a:p>
          <a:p>
            <a:pPr fontAlgn="base"/>
            <a:r>
              <a:rPr lang="en-GB" b="0" i="0" dirty="0">
                <a:solidFill>
                  <a:srgbClr val="252525"/>
                </a:solidFill>
                <a:effectLst/>
                <a:latin typeface="ReithSans"/>
              </a:rPr>
              <a:t>18-21 July: Golf - The Open, Royal </a:t>
            </a:r>
            <a:r>
              <a:rPr lang="en-GB" b="0" i="0" dirty="0" err="1">
                <a:solidFill>
                  <a:srgbClr val="252525"/>
                </a:solidFill>
                <a:effectLst/>
                <a:latin typeface="ReithSans"/>
              </a:rPr>
              <a:t>Portrush</a:t>
            </a:r>
            <a:endParaRPr lang="en-GB" b="0" i="0" dirty="0">
              <a:solidFill>
                <a:srgbClr val="252525"/>
              </a:solidFill>
              <a:effectLst/>
              <a:latin typeface="ReithSans"/>
            </a:endParaRPr>
          </a:p>
          <a:p>
            <a:pPr fontAlgn="base"/>
            <a:r>
              <a:rPr lang="en-GB" b="0" i="0" dirty="0">
                <a:solidFill>
                  <a:srgbClr val="252525"/>
                </a:solidFill>
                <a:effectLst/>
                <a:latin typeface="ReithSans"/>
              </a:rPr>
              <a:t>1 Aug-16 Sept: Cricket - Ashes Test series: England v Australia</a:t>
            </a:r>
          </a:p>
          <a:p>
            <a:pPr fontAlgn="base"/>
            <a:r>
              <a:rPr lang="en-GB" b="0" i="0" dirty="0">
                <a:solidFill>
                  <a:srgbClr val="252525"/>
                </a:solidFill>
                <a:effectLst/>
                <a:latin typeface="ReithSans"/>
              </a:rPr>
              <a:t>20 Sept-2 Nov: Rugby union - World Cup, Japan</a:t>
            </a:r>
          </a:p>
          <a:p>
            <a:pPr fontAlgn="base"/>
            <a:r>
              <a:rPr lang="en-GB" b="0" i="0" dirty="0">
                <a:solidFill>
                  <a:srgbClr val="252525"/>
                </a:solidFill>
                <a:effectLst/>
                <a:latin typeface="ReithSans"/>
              </a:rPr>
              <a:t>21-29 Sept: Cycling - Road World Championships, Yorkshire</a:t>
            </a:r>
          </a:p>
          <a:p>
            <a:pPr fontAlgn="base"/>
            <a:r>
              <a:rPr lang="en-GB" b="0" i="0" dirty="0">
                <a:solidFill>
                  <a:srgbClr val="252525"/>
                </a:solidFill>
                <a:effectLst/>
                <a:latin typeface="ReithSans"/>
              </a:rPr>
              <a:t>28 Sept-6 Oct: Athletics - World Championships, Doha</a:t>
            </a:r>
          </a:p>
          <a:p>
            <a:pPr fontAlgn="base"/>
            <a:r>
              <a:rPr lang="en-GB" b="0" i="0" dirty="0">
                <a:solidFill>
                  <a:srgbClr val="252525"/>
                </a:solidFill>
                <a:effectLst/>
                <a:latin typeface="ReithSans"/>
              </a:rPr>
              <a:t>7-15 Nov: Para-athletics - World Championships, Dubai</a:t>
            </a:r>
            <a:endParaRPr lang="en-GB" dirty="0"/>
          </a:p>
        </p:txBody>
      </p:sp>
      <p:pic>
        <p:nvPicPr>
          <p:cNvPr id="11266" name="Picture 2" descr="Image result for calendar clip 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6986" y="309195"/>
            <a:ext cx="2518190" cy="2642464"/>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1739817" y="3921811"/>
            <a:ext cx="2752354" cy="2709275"/>
          </a:xfrm>
          <a:prstGeom prst="ellipse">
            <a:avLst/>
          </a:prstGeom>
          <a:solidFill>
            <a:schemeClr val="tx1"/>
          </a:solidFill>
          <a:ln w="174625" cmpd="thinThick">
            <a:solidFill>
              <a:schemeClr val="tx1"/>
            </a:solidFill>
          </a:ln>
        </p:spPr>
        <p:txBody>
          <a:bodyPr vert="horz" lIns="91440" tIns="45720" rIns="91440" bIns="45720" rtlCol="0" anchor="ctr">
            <a:normAutofit/>
          </a:bodyPr>
          <a:lstStyle/>
          <a:p>
            <a:pPr algn="ctr"/>
            <a:r>
              <a:rPr lang="en-US" sz="2600" dirty="0">
                <a:solidFill>
                  <a:schemeClr val="bg1"/>
                </a:solidFill>
              </a:rPr>
              <a:t>Global Sporting Events</a:t>
            </a:r>
          </a:p>
        </p:txBody>
      </p:sp>
    </p:spTree>
    <p:extLst>
      <p:ext uri="{BB962C8B-B14F-4D97-AF65-F5344CB8AC3E}">
        <p14:creationId xmlns:p14="http://schemas.microsoft.com/office/powerpoint/2010/main" val="960202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532" y="643467"/>
            <a:ext cx="11210925" cy="744836"/>
          </a:xfrm>
          <a:prstGeom prst="ellipse">
            <a:avLst/>
          </a:prstGeom>
        </p:spPr>
        <p:txBody>
          <a:bodyPr vert="horz" lIns="91440" tIns="45720" rIns="91440" bIns="45720" rtlCol="0" anchor="ctr">
            <a:normAutofit/>
          </a:bodyPr>
          <a:lstStyle/>
          <a:p>
            <a:pPr algn="ctr"/>
            <a:r>
              <a:rPr lang="en-US" sz="3000">
                <a:solidFill>
                  <a:schemeClr val="bg1"/>
                </a:solidFill>
              </a:rPr>
              <a:t>Sports Engagement Platforms</a:t>
            </a:r>
          </a:p>
        </p:txBody>
      </p:sp>
      <p:pic>
        <p:nvPicPr>
          <p:cNvPr id="32" name="Picture 31"/>
          <p:cNvPicPr>
            <a:picLocks noChangeAspect="1"/>
          </p:cNvPicPr>
          <p:nvPr/>
        </p:nvPicPr>
        <p:blipFill rotWithShape="1">
          <a:blip r:embed="rId2"/>
          <a:srcRect t="18638"/>
          <a:stretch/>
        </p:blipFill>
        <p:spPr>
          <a:xfrm>
            <a:off x="1379343" y="1675227"/>
            <a:ext cx="9562378" cy="5182773"/>
          </a:xfrm>
          <a:prstGeom prst="rect">
            <a:avLst/>
          </a:prstGeom>
        </p:spPr>
      </p:pic>
    </p:spTree>
    <p:extLst>
      <p:ext uri="{BB962C8B-B14F-4D97-AF65-F5344CB8AC3E}">
        <p14:creationId xmlns:p14="http://schemas.microsoft.com/office/powerpoint/2010/main" val="268884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fade">
                                      <p:cBhvr>
                                        <p:cTn id="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7365" y="802955"/>
            <a:ext cx="6318649" cy="1454051"/>
          </a:xfrm>
        </p:spPr>
        <p:txBody>
          <a:bodyPr>
            <a:normAutofit/>
          </a:bodyPr>
          <a:lstStyle/>
          <a:p>
            <a:r>
              <a:rPr lang="en-GB" sz="3600">
                <a:solidFill>
                  <a:srgbClr val="000000"/>
                </a:solidFill>
              </a:rPr>
              <a:t>Different Platforms</a:t>
            </a:r>
          </a:p>
        </p:txBody>
      </p:sp>
      <p:sp>
        <p:nvSpPr>
          <p:cNvPr id="3" name="Content Placeholder 2"/>
          <p:cNvSpPr>
            <a:spLocks noGrp="1"/>
          </p:cNvSpPr>
          <p:nvPr>
            <p:ph idx="1"/>
          </p:nvPr>
        </p:nvSpPr>
        <p:spPr>
          <a:xfrm>
            <a:off x="803807" y="2421682"/>
            <a:ext cx="4650524" cy="3639289"/>
          </a:xfrm>
        </p:spPr>
        <p:txBody>
          <a:bodyPr anchor="ctr">
            <a:normAutofit/>
          </a:bodyPr>
          <a:lstStyle/>
          <a:p>
            <a:r>
              <a:rPr lang="en-GB" sz="2000" dirty="0">
                <a:solidFill>
                  <a:srgbClr val="000000"/>
                </a:solidFill>
              </a:rPr>
              <a:t>Sport on the field – make the game faster e.g. 24 second clock in basketball</a:t>
            </a:r>
          </a:p>
          <a:p>
            <a:r>
              <a:rPr lang="en-GB" sz="2000" dirty="0">
                <a:solidFill>
                  <a:srgbClr val="000000"/>
                </a:solidFill>
              </a:rPr>
              <a:t>Club/Event -  deep fan attachment to a club e.g. playing “friendlies” in different sporting markets</a:t>
            </a:r>
          </a:p>
          <a:p>
            <a:r>
              <a:rPr lang="en-GB" sz="2000" dirty="0">
                <a:solidFill>
                  <a:srgbClr val="000000"/>
                </a:solidFill>
              </a:rPr>
              <a:t>Sporting Venues – high emotional fan appeal e.g. Liverpool</a:t>
            </a:r>
          </a:p>
          <a:p>
            <a:r>
              <a:rPr lang="en-GB" sz="2000" dirty="0">
                <a:solidFill>
                  <a:srgbClr val="000000"/>
                </a:solidFill>
              </a:rPr>
              <a:t>Broadcast Media – Storytelling- TV and radio e.g. match of the day</a:t>
            </a:r>
          </a:p>
          <a:p>
            <a:endParaRPr lang="en-GB" sz="2000" dirty="0">
              <a:solidFill>
                <a:srgbClr val="000000"/>
              </a:solidFill>
            </a:endParaRPr>
          </a:p>
          <a:p>
            <a:endParaRPr lang="en-GB" sz="2000" dirty="0">
              <a:solidFill>
                <a:srgbClr val="000000"/>
              </a:solidFill>
            </a:endParaRPr>
          </a:p>
        </p:txBody>
      </p:sp>
      <p:sp>
        <p:nvSpPr>
          <p:cNvPr id="81" name="Oval 80">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294" name="Picture 6" descr="Image result for liverpoo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22815" y="3478741"/>
            <a:ext cx="1189153" cy="1606964"/>
          </a:xfrm>
          <a:prstGeom prst="rect">
            <a:avLst/>
          </a:prstGeom>
          <a:noFill/>
          <a:extLst>
            <a:ext uri="{909E8E84-426E-40DD-AFC4-6F175D3DCCD1}">
              <a14:hiddenFill xmlns:a14="http://schemas.microsoft.com/office/drawing/2010/main">
                <a:solidFill>
                  <a:srgbClr val="FFFFFF"/>
                </a:solidFill>
              </a14:hiddenFill>
            </a:ext>
          </a:extLst>
        </p:spPr>
      </p:pic>
      <p:sp>
        <p:nvSpPr>
          <p:cNvPr id="85"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292" name="Picture 4" descr="Image result for basketball clipar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356127" y="442188"/>
            <a:ext cx="1999488" cy="1979494"/>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Image result for match of the da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47690" y="4709115"/>
            <a:ext cx="1581306" cy="184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02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0F6CDC51-8D27-4BF4-AB33-7D5905E8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1" name="Picture 140">
            <a:extLst>
              <a:ext uri="{FF2B5EF4-FFF2-40B4-BE49-F238E27FC236}">
                <a16:creationId xmlns:a16="http://schemas.microsoft.com/office/drawing/2014/main" id="{24FB90F3-DFB9-42D4-B851-120249962A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672" y="802955"/>
            <a:ext cx="5145024" cy="1454051"/>
          </a:xfrm>
        </p:spPr>
        <p:txBody>
          <a:bodyPr>
            <a:normAutofit/>
          </a:bodyPr>
          <a:lstStyle/>
          <a:p>
            <a:r>
              <a:rPr lang="en-GB" sz="4000">
                <a:solidFill>
                  <a:srgbClr val="000000"/>
                </a:solidFill>
              </a:rPr>
              <a:t>Different Platforms</a:t>
            </a:r>
          </a:p>
        </p:txBody>
      </p:sp>
      <p:sp>
        <p:nvSpPr>
          <p:cNvPr id="143" name="Freeform 60">
            <a:extLst>
              <a:ext uri="{FF2B5EF4-FFF2-40B4-BE49-F238E27FC236}">
                <a16:creationId xmlns:a16="http://schemas.microsoft.com/office/drawing/2014/main" id="{DF4CE22F-8463-44F2-BE50-65D9B503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8720" y="0"/>
            <a:ext cx="3762182" cy="2258435"/>
          </a:xfrm>
          <a:custGeom>
            <a:avLst/>
            <a:gdLst>
              <a:gd name="connsiteX0" fmla="*/ 39946 w 3960192"/>
              <a:gd name="connsiteY0" fmla="*/ 0 h 2377300"/>
              <a:gd name="connsiteX1" fmla="*/ 3920247 w 3960192"/>
              <a:gd name="connsiteY1" fmla="*/ 0 h 2377300"/>
              <a:gd name="connsiteX2" fmla="*/ 3949969 w 3960192"/>
              <a:gd name="connsiteY2" fmla="*/ 194751 h 2377300"/>
              <a:gd name="connsiteX3" fmla="*/ 3960192 w 3960192"/>
              <a:gd name="connsiteY3" fmla="*/ 397204 h 2377300"/>
              <a:gd name="connsiteX4" fmla="*/ 1980096 w 3960192"/>
              <a:gd name="connsiteY4" fmla="*/ 2377300 h 2377300"/>
              <a:gd name="connsiteX5" fmla="*/ 0 w 3960192"/>
              <a:gd name="connsiteY5" fmla="*/ 397204 h 2377300"/>
              <a:gd name="connsiteX6" fmla="*/ 10224 w 3960192"/>
              <a:gd name="connsiteY6" fmla="*/ 194751 h 237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377300">
                <a:moveTo>
                  <a:pt x="39946" y="0"/>
                </a:moveTo>
                <a:lnTo>
                  <a:pt x="3920247" y="0"/>
                </a:lnTo>
                <a:lnTo>
                  <a:pt x="3949969" y="194751"/>
                </a:lnTo>
                <a:cubicBezTo>
                  <a:pt x="3956729" y="261316"/>
                  <a:pt x="3960192" y="328856"/>
                  <a:pt x="3960192" y="397204"/>
                </a:cubicBezTo>
                <a:cubicBezTo>
                  <a:pt x="3960192" y="1490781"/>
                  <a:pt x="3073673" y="2377300"/>
                  <a:pt x="1980096" y="2377300"/>
                </a:cubicBezTo>
                <a:cubicBezTo>
                  <a:pt x="886519" y="2377300"/>
                  <a:pt x="0" y="1490781"/>
                  <a:pt x="0" y="397204"/>
                </a:cubicBezTo>
                <a:cubicBezTo>
                  <a:pt x="0" y="328856"/>
                  <a:pt x="3463" y="261316"/>
                  <a:pt x="10224" y="194751"/>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04672" y="2421682"/>
            <a:ext cx="5145024" cy="3639289"/>
          </a:xfrm>
        </p:spPr>
        <p:txBody>
          <a:bodyPr anchor="ctr">
            <a:normAutofit/>
          </a:bodyPr>
          <a:lstStyle/>
          <a:p>
            <a:r>
              <a:rPr lang="en-GB" sz="2000" dirty="0">
                <a:solidFill>
                  <a:srgbClr val="000000"/>
                </a:solidFill>
              </a:rPr>
              <a:t>Print Media – declining with limited interest</a:t>
            </a:r>
          </a:p>
          <a:p>
            <a:r>
              <a:rPr lang="en-GB" sz="2000" dirty="0">
                <a:solidFill>
                  <a:srgbClr val="000000"/>
                </a:solidFill>
              </a:rPr>
              <a:t>Social Media- increasing in content and coverage available. </a:t>
            </a:r>
          </a:p>
          <a:p>
            <a:r>
              <a:rPr lang="en-GB" sz="2000" dirty="0">
                <a:solidFill>
                  <a:srgbClr val="000000"/>
                </a:solidFill>
              </a:rPr>
              <a:t>Fantasy Sports – Involves players creating their own ‘teams’ who compete against one another based on real life results. In 2017 59 million people play fantasy sports in USA and Canada according to FSTA.</a:t>
            </a:r>
          </a:p>
          <a:p>
            <a:r>
              <a:rPr lang="en-GB" sz="2000" dirty="0">
                <a:solidFill>
                  <a:srgbClr val="000000"/>
                </a:solidFill>
              </a:rPr>
              <a:t>Sports gambling- Huge growth leading to more sports gaining in prize money and revenue. </a:t>
            </a:r>
          </a:p>
          <a:p>
            <a:endParaRPr lang="en-GB" sz="2000" dirty="0">
              <a:solidFill>
                <a:srgbClr val="000000"/>
              </a:solidFill>
            </a:endParaRPr>
          </a:p>
        </p:txBody>
      </p:sp>
      <p:sp>
        <p:nvSpPr>
          <p:cNvPr id="145" name="Freeform 67">
            <a:extLst>
              <a:ext uri="{FF2B5EF4-FFF2-40B4-BE49-F238E27FC236}">
                <a16:creationId xmlns:a16="http://schemas.microsoft.com/office/drawing/2014/main" id="{3FA1383B-2709-4E36-8FF8-7A73721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7503" y="3006774"/>
            <a:ext cx="4734497" cy="3851226"/>
          </a:xfrm>
          <a:custGeom>
            <a:avLst/>
            <a:gdLst>
              <a:gd name="connsiteX0" fmla="*/ 2718646 w 4647408"/>
              <a:gd name="connsiteY0" fmla="*/ 0 h 3780384"/>
              <a:gd name="connsiteX1" fmla="*/ 4641019 w 4647408"/>
              <a:gd name="connsiteY1" fmla="*/ 796273 h 3780384"/>
              <a:gd name="connsiteX2" fmla="*/ 4647408 w 4647408"/>
              <a:gd name="connsiteY2" fmla="*/ 803303 h 3780384"/>
              <a:gd name="connsiteX3" fmla="*/ 4647408 w 4647408"/>
              <a:gd name="connsiteY3" fmla="*/ 3780384 h 3780384"/>
              <a:gd name="connsiteX4" fmla="*/ 215340 w 4647408"/>
              <a:gd name="connsiteY4" fmla="*/ 3780384 h 3780384"/>
              <a:gd name="connsiteX5" fmla="*/ 213645 w 4647408"/>
              <a:gd name="connsiteY5" fmla="*/ 3776866 h 3780384"/>
              <a:gd name="connsiteX6" fmla="*/ 0 w 4647408"/>
              <a:gd name="connsiteY6" fmla="*/ 2718646 h 3780384"/>
              <a:gd name="connsiteX7" fmla="*/ 2718646 w 4647408"/>
              <a:gd name="connsiteY7" fmla="*/ 0 h 378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47408" h="3780384">
                <a:moveTo>
                  <a:pt x="2718646" y="0"/>
                </a:moveTo>
                <a:cubicBezTo>
                  <a:pt x="3469379" y="0"/>
                  <a:pt x="4149041" y="304295"/>
                  <a:pt x="4641019" y="796273"/>
                </a:cubicBezTo>
                <a:lnTo>
                  <a:pt x="4647408" y="803303"/>
                </a:lnTo>
                <a:lnTo>
                  <a:pt x="4647408" y="3780384"/>
                </a:lnTo>
                <a:lnTo>
                  <a:pt x="215340" y="3780384"/>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318" name="Picture 6" descr="Image result for social media"/>
          <p:cNvPicPr>
            <a:picLocks noChangeAspect="1" noChangeArrowheads="1"/>
          </p:cNvPicPr>
          <p:nvPr/>
        </p:nvPicPr>
        <p:blipFill rotWithShape="1">
          <a:blip r:embed="rId3">
            <a:extLst>
              <a:ext uri="{28A0092B-C50C-407E-A947-70E740481C1C}">
                <a14:useLocalDpi xmlns:a14="http://schemas.microsoft.com/office/drawing/2010/main" val="0"/>
              </a:ext>
            </a:extLst>
          </a:blip>
          <a:srcRect b="10628"/>
          <a:stretch/>
        </p:blipFill>
        <p:spPr bwMode="auto">
          <a:xfrm>
            <a:off x="7457503" y="52301"/>
            <a:ext cx="1759016" cy="1579953"/>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Image result for fantasy sport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86923" y="3974631"/>
            <a:ext cx="2651637" cy="2220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70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Sustainability </a:t>
            </a:r>
          </a:p>
        </p:txBody>
      </p:sp>
      <p:sp>
        <p:nvSpPr>
          <p:cNvPr id="13"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Image result for olympic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9349" y="2592302"/>
            <a:ext cx="3661831" cy="169359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614876" y="2067738"/>
            <a:ext cx="5712220" cy="4436318"/>
          </a:xfrm>
        </p:spPr>
        <p:txBody>
          <a:bodyPr anchor="ctr">
            <a:normAutofit/>
          </a:bodyPr>
          <a:lstStyle/>
          <a:p>
            <a:r>
              <a:rPr lang="en-GB" sz="1400" dirty="0">
                <a:solidFill>
                  <a:srgbClr val="000000"/>
                </a:solidFill>
              </a:rPr>
              <a:t>The condition of meeting the needs of the present without compromising the ability of future generations to meet their own needs. (World Commission on Environment and Development, 1987)</a:t>
            </a:r>
          </a:p>
          <a:p>
            <a:r>
              <a:rPr lang="en-GB" sz="1400" dirty="0">
                <a:solidFill>
                  <a:srgbClr val="000000"/>
                </a:solidFill>
              </a:rPr>
              <a:t>Lillehammer 1994 – first ‘green’ games. Winter Olympics.</a:t>
            </a:r>
          </a:p>
          <a:p>
            <a:pPr lvl="1"/>
            <a:r>
              <a:rPr lang="en-GB" sz="1400" dirty="0">
                <a:solidFill>
                  <a:srgbClr val="000000"/>
                </a:solidFill>
              </a:rPr>
              <a:t>20 sustainability projects such as:</a:t>
            </a:r>
          </a:p>
          <a:p>
            <a:pPr lvl="1"/>
            <a:r>
              <a:rPr lang="en-GB" sz="1400" dirty="0">
                <a:solidFill>
                  <a:srgbClr val="000000"/>
                </a:solidFill>
              </a:rPr>
              <a:t>Relocation of the speed skating arena to protect a sanctuary of rare birds</a:t>
            </a:r>
          </a:p>
          <a:p>
            <a:pPr lvl="1"/>
            <a:r>
              <a:rPr lang="en-GB" sz="1400" dirty="0">
                <a:solidFill>
                  <a:srgbClr val="000000"/>
                </a:solidFill>
              </a:rPr>
              <a:t>Construction of an underground ice hockey venue in order to preserve energy</a:t>
            </a:r>
          </a:p>
          <a:p>
            <a:pPr lvl="1"/>
            <a:r>
              <a:rPr lang="en-GB" sz="1400" dirty="0">
                <a:solidFill>
                  <a:srgbClr val="000000"/>
                </a:solidFill>
              </a:rPr>
              <a:t>Stone from the construction of the ski jumping venue was then used to create the medals. </a:t>
            </a:r>
          </a:p>
          <a:p>
            <a:pPr lvl="1"/>
            <a:r>
              <a:rPr lang="en-GB" sz="1400" dirty="0">
                <a:solidFill>
                  <a:srgbClr val="000000"/>
                </a:solidFill>
              </a:rPr>
              <a:t>All sports arenas have been made available to the public </a:t>
            </a:r>
          </a:p>
          <a:p>
            <a:r>
              <a:rPr lang="en-GB" sz="1400" dirty="0">
                <a:solidFill>
                  <a:srgbClr val="000000"/>
                </a:solidFill>
              </a:rPr>
              <a:t>Lillehammer organising committee received the UNEP Global 500 Award</a:t>
            </a:r>
          </a:p>
          <a:p>
            <a:r>
              <a:rPr lang="en-GB" sz="1400" dirty="0">
                <a:solidFill>
                  <a:srgbClr val="000000"/>
                </a:solidFill>
              </a:rPr>
              <a:t>Environment made it to the three pillars of the Olympic Movement (Sport and Culture)</a:t>
            </a:r>
          </a:p>
          <a:p>
            <a:endParaRPr lang="en-GB" sz="1200" dirty="0">
              <a:solidFill>
                <a:srgbClr val="000000"/>
              </a:solidFill>
            </a:endParaRPr>
          </a:p>
          <a:p>
            <a:endParaRPr lang="en-GB" sz="1100" dirty="0">
              <a:solidFill>
                <a:srgbClr val="000000"/>
              </a:solidFill>
            </a:endParaRPr>
          </a:p>
        </p:txBody>
      </p:sp>
    </p:spTree>
    <p:extLst>
      <p:ext uri="{BB962C8B-B14F-4D97-AF65-F5344CB8AC3E}">
        <p14:creationId xmlns:p14="http://schemas.microsoft.com/office/powerpoint/2010/main" val="2801006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ysgardsbakkene Ski Jumping Arena in Lillyhammer, Norw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1890" y="725905"/>
            <a:ext cx="7416299" cy="4948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3525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before and after olympic venu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0634" y="0"/>
            <a:ext cx="5920596" cy="33275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rotWithShape="1">
          <a:blip r:embed="rId4"/>
          <a:srcRect l="55500" t="24988" r="9062" b="11981"/>
          <a:stretch/>
        </p:blipFill>
        <p:spPr>
          <a:xfrm>
            <a:off x="8571230" y="0"/>
            <a:ext cx="3620770" cy="3620770"/>
          </a:xfrm>
          <a:prstGeom prst="rect">
            <a:avLst/>
          </a:prstGeom>
        </p:spPr>
      </p:pic>
      <p:pic>
        <p:nvPicPr>
          <p:cNvPr id="5" name="Picture 4"/>
          <p:cNvPicPr>
            <a:picLocks noChangeAspect="1"/>
          </p:cNvPicPr>
          <p:nvPr/>
        </p:nvPicPr>
        <p:blipFill>
          <a:blip r:embed="rId5"/>
          <a:stretch>
            <a:fillRect/>
          </a:stretch>
        </p:blipFill>
        <p:spPr>
          <a:xfrm>
            <a:off x="6882859" y="3327526"/>
            <a:ext cx="5337444" cy="3549400"/>
          </a:xfrm>
          <a:prstGeom prst="rect">
            <a:avLst/>
          </a:prstGeom>
        </p:spPr>
      </p:pic>
      <p:pic>
        <p:nvPicPr>
          <p:cNvPr id="6148" name="Picture 4" descr="https://mondrian.mashable.com/uploads%252Fcard%252Fimage%252F171326%252FGettyImages-453209402.jpg%252Ffit-in__1200x9600.jpg?signature=-lg7bYO1HL8CXh760pD3tw1ENqk=&amp;source=https%3A%2F%2Fblueprint-api-production.s3.amazonaws.com"/>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50634" y="3327525"/>
            <a:ext cx="5026380" cy="3549400"/>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p:cNvSpPr>
            <a:spLocks noGrp="1"/>
          </p:cNvSpPr>
          <p:nvPr>
            <p:ph idx="1"/>
          </p:nvPr>
        </p:nvSpPr>
        <p:spPr>
          <a:xfrm rot="16200000">
            <a:off x="-1194281" y="2780713"/>
            <a:ext cx="5901397" cy="1093623"/>
          </a:xfrm>
        </p:spPr>
        <p:txBody>
          <a:bodyPr>
            <a:normAutofit/>
          </a:bodyPr>
          <a:lstStyle/>
          <a:p>
            <a:pPr marL="530352" lvl="1" indent="0">
              <a:buNone/>
            </a:pPr>
            <a:r>
              <a:rPr lang="en-GB" sz="3600" i="0" dirty="0"/>
              <a:t>Olympics Before and After</a:t>
            </a:r>
          </a:p>
        </p:txBody>
      </p:sp>
    </p:spTree>
    <p:extLst>
      <p:ext uri="{BB962C8B-B14F-4D97-AF65-F5344CB8AC3E}">
        <p14:creationId xmlns:p14="http://schemas.microsoft.com/office/powerpoint/2010/main" val="2830261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5032255" y="222213"/>
            <a:ext cx="4977976" cy="1454051"/>
          </a:xfrm>
        </p:spPr>
        <p:txBody>
          <a:bodyPr>
            <a:normAutofit/>
          </a:bodyPr>
          <a:lstStyle/>
          <a:p>
            <a:r>
              <a:rPr lang="en-GB" dirty="0">
                <a:solidFill>
                  <a:srgbClr val="000000"/>
                </a:solidFill>
              </a:rPr>
              <a:t>Financial Fair Play  (UEFA, 2015)</a:t>
            </a:r>
          </a:p>
        </p:txBody>
      </p:sp>
      <p:sp>
        <p:nvSpPr>
          <p:cNvPr id="7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42" name="Picture 2" descr="Image result for uefa log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254" y="1629089"/>
            <a:ext cx="3620021" cy="362002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450691" y="1676264"/>
            <a:ext cx="6577124" cy="4963249"/>
          </a:xfrm>
        </p:spPr>
        <p:txBody>
          <a:bodyPr anchor="ctr">
            <a:normAutofit/>
          </a:bodyPr>
          <a:lstStyle/>
          <a:p>
            <a:r>
              <a:rPr lang="en-GB" sz="2000" dirty="0">
                <a:solidFill>
                  <a:srgbClr val="000000"/>
                </a:solidFill>
              </a:rPr>
              <a:t>Financial fair Play is about improving the overall financial health of European club football</a:t>
            </a:r>
          </a:p>
          <a:p>
            <a:r>
              <a:rPr lang="en-GB" sz="2000" dirty="0">
                <a:solidFill>
                  <a:srgbClr val="000000"/>
                </a:solidFill>
              </a:rPr>
              <a:t>Approved in 2010</a:t>
            </a:r>
          </a:p>
          <a:p>
            <a:r>
              <a:rPr lang="en-GB" sz="2000" dirty="0">
                <a:solidFill>
                  <a:srgbClr val="000000"/>
                </a:solidFill>
              </a:rPr>
              <a:t>Break-even requirements – restricting clubs from accumulating debt.</a:t>
            </a:r>
          </a:p>
          <a:p>
            <a:r>
              <a:rPr lang="en-GB" sz="2000" dirty="0">
                <a:solidFill>
                  <a:srgbClr val="000000"/>
                </a:solidFill>
              </a:rPr>
              <a:t>In order to promote investment in stadiums, training facilities, youth development and women’s football (since 2015), all such costs are excluded form the break-even calculation. </a:t>
            </a:r>
          </a:p>
          <a:p>
            <a:r>
              <a:rPr lang="en-GB" sz="2000" dirty="0">
                <a:solidFill>
                  <a:srgbClr val="000000"/>
                </a:solidFill>
              </a:rPr>
              <a:t>Since 2011 six clubs have been denied access to the UEFA competitions because they have not paid wages to players or fees to other clubs for transfers and one club has been excluded from UEFA competitions due to a failure to comply with break-even requirements – Red Star Belgrade</a:t>
            </a:r>
          </a:p>
          <a:p>
            <a:r>
              <a:rPr lang="en-GB" sz="2000" dirty="0">
                <a:solidFill>
                  <a:srgbClr val="000000"/>
                </a:solidFill>
              </a:rPr>
              <a:t>AC Milan – 2018 </a:t>
            </a:r>
          </a:p>
        </p:txBody>
      </p:sp>
    </p:spTree>
    <p:extLst>
      <p:ext uri="{BB962C8B-B14F-4D97-AF65-F5344CB8AC3E}">
        <p14:creationId xmlns:p14="http://schemas.microsoft.com/office/powerpoint/2010/main" val="3810408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a:solidFill>
                  <a:srgbClr val="000000"/>
                </a:solidFill>
              </a:rPr>
              <a:t>Case Study: Man City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0574" y="2421682"/>
            <a:ext cx="4977578" cy="4253438"/>
          </a:xfrm>
        </p:spPr>
        <p:txBody>
          <a:bodyPr anchor="ctr">
            <a:normAutofit fontScale="92500" lnSpcReduction="10000"/>
          </a:bodyPr>
          <a:lstStyle/>
          <a:p>
            <a:r>
              <a:rPr lang="en-GB" sz="2000" dirty="0">
                <a:solidFill>
                  <a:srgbClr val="000000"/>
                </a:solidFill>
              </a:rPr>
              <a:t>In 2014 Man City broke the FFP rules and was fined £49m</a:t>
            </a:r>
          </a:p>
          <a:p>
            <a:r>
              <a:rPr lang="en-GB" sz="2000" dirty="0">
                <a:solidFill>
                  <a:srgbClr val="000000"/>
                </a:solidFill>
              </a:rPr>
              <a:t>German News Magazine published leaked documents implicating the PL club </a:t>
            </a:r>
          </a:p>
          <a:p>
            <a:r>
              <a:rPr lang="en-GB" sz="2000" dirty="0">
                <a:solidFill>
                  <a:srgbClr val="000000"/>
                </a:solidFill>
              </a:rPr>
              <a:t>Disguising the source of revenue from sponsorship deals tied to the club’s owners in Abu Dhabi.</a:t>
            </a:r>
          </a:p>
          <a:p>
            <a:r>
              <a:rPr lang="en-GB" sz="2000" dirty="0">
                <a:solidFill>
                  <a:srgbClr val="000000"/>
                </a:solidFill>
              </a:rPr>
              <a:t>Man City welcomes the investigation</a:t>
            </a:r>
          </a:p>
          <a:p>
            <a:r>
              <a:rPr lang="en-GB" sz="2000" dirty="0">
                <a:solidFill>
                  <a:srgbClr val="000000"/>
                </a:solidFill>
              </a:rPr>
              <a:t>FFP rules are designed to ensure the amount clubs spend on their players and wages is approximately equal to what they earn in commercial revenue and prize money. </a:t>
            </a:r>
          </a:p>
          <a:p>
            <a:r>
              <a:rPr lang="en-GB" sz="2000" dirty="0">
                <a:solidFill>
                  <a:srgbClr val="000000"/>
                </a:solidFill>
              </a:rPr>
              <a:t>If Man City is to be found guilty they could get banned from UEFA competitions</a:t>
            </a:r>
          </a:p>
        </p:txBody>
      </p:sp>
      <p:pic>
        <p:nvPicPr>
          <p:cNvPr id="8194" name="Picture 2" descr="Image result for man city log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2839" y="1668780"/>
            <a:ext cx="3420521" cy="3420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063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17254" y="525439"/>
            <a:ext cx="3336545" cy="1657614"/>
          </a:xfrm>
        </p:spPr>
        <p:txBody>
          <a:bodyPr>
            <a:normAutofit/>
          </a:bodyPr>
          <a:lstStyle/>
          <a:p>
            <a:r>
              <a:rPr lang="en-GB" sz="3600"/>
              <a:t>Activity</a:t>
            </a:r>
          </a:p>
        </p:txBody>
      </p:sp>
      <p:pic>
        <p:nvPicPr>
          <p:cNvPr id="1028" name="Picture 4" descr="Image result for world surf leagu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261" y="375320"/>
            <a:ext cx="3848658" cy="3848658"/>
          </a:xfrm>
          <a:prstGeom prst="rect">
            <a:avLst/>
          </a:prstGeom>
          <a:noFill/>
          <a:extLst>
            <a:ext uri="{909E8E84-426E-40DD-AFC4-6F175D3DCCD1}">
              <a14:hiddenFill xmlns:a14="http://schemas.microsoft.com/office/drawing/2010/main">
                <a:solidFill>
                  <a:srgbClr val="FFFFFF"/>
                </a:solidFill>
              </a14:hiddenFill>
            </a:ext>
          </a:extLst>
        </p:spPr>
      </p:pic>
      <p:cxnSp>
        <p:nvCxnSpPr>
          <p:cNvPr id="1048" name="Straight Connector 1047">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4572000"/>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38" name="Picture 14" descr="Image result for tour de france logo"/>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10000" b="90000" l="10000" r="90000">
                        <a14:foregroundMark x1="31067" y1="46667" x2="31067" y2="46667"/>
                        <a14:foregroundMark x1="38933" y1="58125" x2="38933" y2="58125"/>
                        <a14:foregroundMark x1="45733" y1="49792" x2="45733" y2="49792"/>
                        <a14:foregroundMark x1="54800" y1="38333" x2="54800" y2="38333"/>
                        <a14:foregroundMark x1="41867" y1="16042" x2="41867" y2="16042"/>
                        <a14:foregroundMark x1="47467" y1="16250" x2="47467" y2="16250"/>
                        <a14:foregroundMark x1="20800" y1="50417" x2="20800" y2="50417"/>
                        <a14:foregroundMark x1="23200" y1="51042" x2="23200" y2="51042"/>
                        <a14:foregroundMark x1="21600" y1="68542" x2="21600" y2="68542"/>
                        <a14:foregroundMark x1="30667" y1="81250" x2="30667" y2="81250"/>
                        <a14:foregroundMark x1="42133" y1="85417" x2="42133" y2="85417"/>
                        <a14:foregroundMark x1="54400" y1="75208" x2="54400" y2="75208"/>
                        <a14:foregroundMark x1="62667" y1="69167" x2="62667" y2="69167"/>
                        <a14:backgroundMark x1="19600" y1="53333" x2="19600" y2="53333"/>
                        <a14:backgroundMark x1="73333" y1="61250" x2="73333" y2="61250"/>
                      </a14:backgroundRemoval>
                    </a14:imgEffect>
                  </a14:imgLayer>
                </a14:imgProps>
              </a:ext>
              <a:ext uri="{28A0092B-C50C-407E-A947-70E740481C1C}">
                <a14:useLocalDpi xmlns:a14="http://schemas.microsoft.com/office/drawing/2010/main" val="0"/>
              </a:ext>
            </a:extLst>
          </a:blip>
          <a:stretch>
            <a:fillRect/>
          </a:stretch>
        </p:blipFill>
        <p:spPr bwMode="auto">
          <a:xfrm>
            <a:off x="4925503" y="375320"/>
            <a:ext cx="2590019" cy="1657612"/>
          </a:xfrm>
          <a:prstGeom prst="rect">
            <a:avLst/>
          </a:prstGeom>
          <a:noFill/>
          <a:extLst>
            <a:ext uri="{909E8E84-426E-40DD-AFC4-6F175D3DCCD1}">
              <a14:hiddenFill xmlns:a14="http://schemas.microsoft.com/office/drawing/2010/main">
                <a:solidFill>
                  <a:srgbClr val="FFFFFF"/>
                </a:solidFill>
              </a14:hiddenFill>
            </a:ext>
          </a:extLst>
        </p:spPr>
      </p:pic>
      <p:cxnSp>
        <p:nvCxnSpPr>
          <p:cNvPr id="1050" name="Straight Connector 1049">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32" name="Picture 8" descr="Image result for Ryder cup"/>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317111" y="2424609"/>
            <a:ext cx="1799367" cy="1799367"/>
          </a:xfrm>
          <a:prstGeom prst="rect">
            <a:avLst/>
          </a:prstGeom>
          <a:noFill/>
          <a:extLst>
            <a:ext uri="{909E8E84-426E-40DD-AFC4-6F175D3DCCD1}">
              <a14:hiddenFill xmlns:a14="http://schemas.microsoft.com/office/drawing/2010/main">
                <a:solidFill>
                  <a:srgbClr val="FFFFFF"/>
                </a:solidFill>
              </a14:hiddenFill>
            </a:ext>
          </a:extLst>
        </p:spPr>
      </p:pic>
      <p:cxnSp>
        <p:nvCxnSpPr>
          <p:cNvPr id="1052" name="Straight Connector 1051">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30" name="Picture 6" descr="Image result for asian games"/>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780747" y="4911833"/>
            <a:ext cx="1464777" cy="144801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grand national logo"/>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703676" y="4911833"/>
            <a:ext cx="3282692" cy="144802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017254" y="2274491"/>
            <a:ext cx="3336546" cy="3902472"/>
          </a:xfrm>
        </p:spPr>
        <p:txBody>
          <a:bodyPr>
            <a:normAutofit/>
          </a:bodyPr>
          <a:lstStyle/>
          <a:p>
            <a:r>
              <a:rPr lang="en-GB" sz="2000" dirty="0"/>
              <a:t>For the next 10 /15 minutes investigate a case study of a global sporting event, and note down key information as for example:</a:t>
            </a:r>
          </a:p>
          <a:p>
            <a:pPr lvl="1"/>
            <a:r>
              <a:rPr lang="en-GB" sz="2000" dirty="0"/>
              <a:t>Starting year</a:t>
            </a:r>
          </a:p>
          <a:p>
            <a:pPr lvl="1"/>
            <a:r>
              <a:rPr lang="en-GB" sz="2000" dirty="0"/>
              <a:t>What countries compete in this event</a:t>
            </a:r>
          </a:p>
          <a:p>
            <a:pPr lvl="1"/>
            <a:r>
              <a:rPr lang="en-GB" sz="2000" dirty="0"/>
              <a:t>Attendance</a:t>
            </a:r>
          </a:p>
          <a:p>
            <a:pPr lvl="1"/>
            <a:r>
              <a:rPr lang="en-GB" sz="2000" dirty="0"/>
              <a:t>Ticket pricing</a:t>
            </a:r>
          </a:p>
          <a:p>
            <a:pPr lvl="1"/>
            <a:r>
              <a:rPr lang="en-GB" sz="2000" dirty="0"/>
              <a:t>Who won the event last time it happened</a:t>
            </a:r>
          </a:p>
          <a:p>
            <a:pPr lvl="1"/>
            <a:endParaRPr lang="en-GB" sz="2000" dirty="0"/>
          </a:p>
        </p:txBody>
      </p:sp>
      <p:cxnSp>
        <p:nvCxnSpPr>
          <p:cNvPr id="1054" name="Straight Connector 1053">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730262"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1029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 name="Rectangle 78">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 name="Picture 80">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7365" y="802955"/>
            <a:ext cx="6318649" cy="1454051"/>
          </a:xfrm>
        </p:spPr>
        <p:txBody>
          <a:bodyPr>
            <a:normAutofit/>
          </a:bodyPr>
          <a:lstStyle/>
          <a:p>
            <a:r>
              <a:rPr lang="en-GB" sz="3600">
                <a:solidFill>
                  <a:srgbClr val="000000"/>
                </a:solidFill>
              </a:rPr>
              <a:t>African Cup of Nations</a:t>
            </a:r>
          </a:p>
        </p:txBody>
      </p:sp>
      <p:sp>
        <p:nvSpPr>
          <p:cNvPr id="3" name="Content Placeholder 2"/>
          <p:cNvSpPr>
            <a:spLocks noGrp="1"/>
          </p:cNvSpPr>
          <p:nvPr>
            <p:ph idx="1"/>
          </p:nvPr>
        </p:nvSpPr>
        <p:spPr>
          <a:xfrm>
            <a:off x="803807" y="2421682"/>
            <a:ext cx="4650524" cy="4227992"/>
          </a:xfrm>
        </p:spPr>
        <p:txBody>
          <a:bodyPr anchor="ctr">
            <a:normAutofit fontScale="85000" lnSpcReduction="20000"/>
          </a:bodyPr>
          <a:lstStyle/>
          <a:p>
            <a:r>
              <a:rPr lang="en-GB" sz="2000" dirty="0">
                <a:solidFill>
                  <a:srgbClr val="000000"/>
                </a:solidFill>
              </a:rPr>
              <a:t>32</a:t>
            </a:r>
            <a:r>
              <a:rPr lang="en-GB" sz="2000" baseline="30000" dirty="0">
                <a:solidFill>
                  <a:srgbClr val="000000"/>
                </a:solidFill>
              </a:rPr>
              <a:t>nd</a:t>
            </a:r>
            <a:r>
              <a:rPr lang="en-GB" sz="2000" dirty="0">
                <a:solidFill>
                  <a:srgbClr val="000000"/>
                </a:solidFill>
              </a:rPr>
              <a:t> edition</a:t>
            </a:r>
          </a:p>
          <a:p>
            <a:r>
              <a:rPr lang="en-GB" sz="2000" dirty="0">
                <a:solidFill>
                  <a:srgbClr val="000000"/>
                </a:solidFill>
              </a:rPr>
              <a:t>Every two years</a:t>
            </a:r>
          </a:p>
          <a:p>
            <a:r>
              <a:rPr lang="en-GB" sz="2000" dirty="0">
                <a:solidFill>
                  <a:srgbClr val="000000"/>
                </a:solidFill>
              </a:rPr>
              <a:t>2019 – first time 24 teams compete instead of 16</a:t>
            </a:r>
          </a:p>
          <a:p>
            <a:r>
              <a:rPr lang="en-GB" sz="2000" dirty="0">
                <a:solidFill>
                  <a:srgbClr val="000000"/>
                </a:solidFill>
              </a:rPr>
              <a:t>2019 – first time the cup is June/July instead of Jan/Feb – PL</a:t>
            </a:r>
          </a:p>
          <a:p>
            <a:r>
              <a:rPr lang="en-GB" sz="2000" dirty="0">
                <a:solidFill>
                  <a:srgbClr val="000000"/>
                </a:solidFill>
              </a:rPr>
              <a:t>Egypt- hosting country</a:t>
            </a:r>
          </a:p>
          <a:p>
            <a:r>
              <a:rPr lang="en-GB" sz="2000" dirty="0">
                <a:solidFill>
                  <a:srgbClr val="000000"/>
                </a:solidFill>
              </a:rPr>
              <a:t>Chad- banned from 2019 edition</a:t>
            </a:r>
          </a:p>
          <a:p>
            <a:r>
              <a:rPr lang="en-GB" sz="2000" dirty="0">
                <a:solidFill>
                  <a:srgbClr val="000000"/>
                </a:solidFill>
              </a:rPr>
              <a:t>Morocco was banned from 2017 edition- appealed ban for 2019 through court of arbitration for sport. Failing to host 2017.</a:t>
            </a:r>
          </a:p>
          <a:p>
            <a:r>
              <a:rPr lang="en-GB" sz="2000" dirty="0">
                <a:solidFill>
                  <a:srgbClr val="000000"/>
                </a:solidFill>
              </a:rPr>
              <a:t>Algeria won- defeating Senegal in the final</a:t>
            </a:r>
          </a:p>
          <a:p>
            <a:r>
              <a:rPr lang="en-GB" sz="2000" dirty="0">
                <a:solidFill>
                  <a:srgbClr val="000000"/>
                </a:solidFill>
              </a:rPr>
              <a:t>Total sponsored the competition and had naming rights</a:t>
            </a:r>
          </a:p>
          <a:p>
            <a:r>
              <a:rPr lang="en-GB" sz="2000" dirty="0">
                <a:solidFill>
                  <a:srgbClr val="000000"/>
                </a:solidFill>
              </a:rPr>
              <a:t>$4.5 million to the winning country</a:t>
            </a:r>
          </a:p>
        </p:txBody>
      </p:sp>
      <p:sp>
        <p:nvSpPr>
          <p:cNvPr id="83" name="Oval 82">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8" name="Picture 8" descr="Image result for cameroon football tea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54017" y="210817"/>
            <a:ext cx="2417493" cy="242958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african cup of natio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4730" y="3478741"/>
            <a:ext cx="1265324" cy="1606964"/>
          </a:xfrm>
          <a:prstGeom prst="rect">
            <a:avLst/>
          </a:prstGeom>
          <a:noFill/>
          <a:extLst>
            <a:ext uri="{909E8E84-426E-40DD-AFC4-6F175D3DCCD1}">
              <a14:hiddenFill xmlns:a14="http://schemas.microsoft.com/office/drawing/2010/main">
                <a:solidFill>
                  <a:srgbClr val="FFFFFF"/>
                </a:solidFill>
              </a14:hiddenFill>
            </a:ext>
          </a:extLst>
        </p:spPr>
      </p:pic>
      <p:sp>
        <p:nvSpPr>
          <p:cNvPr id="87"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30" name="Picture 10" descr="Pierre-Emerick Aubameya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533568" y="5032317"/>
            <a:ext cx="2432116" cy="1617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120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0" name="Rectangle 72">
            <a:extLst>
              <a:ext uri="{FF2B5EF4-FFF2-40B4-BE49-F238E27FC236}">
                <a16:creationId xmlns:a16="http://schemas.microsoft.com/office/drawing/2014/main" id="{DEE5C6BA-FE2A-4C38-8D88-E70C06E54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53E66F28-0926-4CFB-BDAB-646CAB184C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672" y="802955"/>
            <a:ext cx="4977976" cy="1454051"/>
          </a:xfrm>
        </p:spPr>
        <p:txBody>
          <a:bodyPr>
            <a:normAutofit/>
          </a:bodyPr>
          <a:lstStyle/>
          <a:p>
            <a:r>
              <a:rPr lang="en-GB">
                <a:solidFill>
                  <a:srgbClr val="000000"/>
                </a:solidFill>
              </a:rPr>
              <a:t>African Cup of Nations</a:t>
            </a:r>
          </a:p>
        </p:txBody>
      </p:sp>
      <p:sp>
        <p:nvSpPr>
          <p:cNvPr id="77" name="Freeform 60">
            <a:extLst>
              <a:ext uri="{FF2B5EF4-FFF2-40B4-BE49-F238E27FC236}">
                <a16:creationId xmlns:a16="http://schemas.microsoft.com/office/drawing/2014/main" id="{DE9FA85F-F0FB-4952-A05F-04CC67B18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3099" y="1"/>
            <a:ext cx="3960192" cy="2251543"/>
          </a:xfrm>
          <a:custGeom>
            <a:avLst/>
            <a:gdLst>
              <a:gd name="connsiteX0" fmla="*/ 20753 w 3960192"/>
              <a:gd name="connsiteY0" fmla="*/ 0 h 2251543"/>
              <a:gd name="connsiteX1" fmla="*/ 3939439 w 3960192"/>
              <a:gd name="connsiteY1" fmla="*/ 0 h 2251543"/>
              <a:gd name="connsiteX2" fmla="*/ 3949969 w 3960192"/>
              <a:gd name="connsiteY2" fmla="*/ 68994 h 2251543"/>
              <a:gd name="connsiteX3" fmla="*/ 3960192 w 3960192"/>
              <a:gd name="connsiteY3" fmla="*/ 271447 h 2251543"/>
              <a:gd name="connsiteX4" fmla="*/ 1980096 w 3960192"/>
              <a:gd name="connsiteY4" fmla="*/ 2251543 h 2251543"/>
              <a:gd name="connsiteX5" fmla="*/ 0 w 3960192"/>
              <a:gd name="connsiteY5" fmla="*/ 271447 h 2251543"/>
              <a:gd name="connsiteX6" fmla="*/ 10223 w 3960192"/>
              <a:gd name="connsiteY6" fmla="*/ 68994 h 2251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251543">
                <a:moveTo>
                  <a:pt x="20753" y="0"/>
                </a:moveTo>
                <a:lnTo>
                  <a:pt x="3939439" y="0"/>
                </a:lnTo>
                <a:lnTo>
                  <a:pt x="3949969" y="68994"/>
                </a:lnTo>
                <a:cubicBezTo>
                  <a:pt x="3956729" y="135559"/>
                  <a:pt x="3960192" y="203099"/>
                  <a:pt x="3960192" y="271447"/>
                </a:cubicBezTo>
                <a:cubicBezTo>
                  <a:pt x="3960192" y="1365024"/>
                  <a:pt x="3073673" y="2251543"/>
                  <a:pt x="1980096" y="2251543"/>
                </a:cubicBezTo>
                <a:cubicBezTo>
                  <a:pt x="886519" y="2251543"/>
                  <a:pt x="0" y="1365024"/>
                  <a:pt x="0" y="271447"/>
                </a:cubicBezTo>
                <a:cubicBezTo>
                  <a:pt x="0" y="203099"/>
                  <a:pt x="3463" y="135559"/>
                  <a:pt x="10223" y="6899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8" name="Picture 4" descr="Image result for fcfa"/>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991" r="1" b="1"/>
          <a:stretch/>
        </p:blipFill>
        <p:spPr bwMode="auto">
          <a:xfrm>
            <a:off x="6632714" y="1"/>
            <a:ext cx="3674754" cy="2106932"/>
          </a:xfrm>
          <a:custGeom>
            <a:avLst/>
            <a:gdLst>
              <a:gd name="connsiteX0" fmla="*/ 21954 w 3674754"/>
              <a:gd name="connsiteY0" fmla="*/ 0 h 2106932"/>
              <a:gd name="connsiteX1" fmla="*/ 3652800 w 3674754"/>
              <a:gd name="connsiteY1" fmla="*/ 0 h 2106932"/>
              <a:gd name="connsiteX2" fmla="*/ 3665268 w 3674754"/>
              <a:gd name="connsiteY2" fmla="*/ 81694 h 2106932"/>
              <a:gd name="connsiteX3" fmla="*/ 3674754 w 3674754"/>
              <a:gd name="connsiteY3" fmla="*/ 269555 h 2106932"/>
              <a:gd name="connsiteX4" fmla="*/ 1837377 w 3674754"/>
              <a:gd name="connsiteY4" fmla="*/ 2106932 h 2106932"/>
              <a:gd name="connsiteX5" fmla="*/ 0 w 3674754"/>
              <a:gd name="connsiteY5" fmla="*/ 269555 h 2106932"/>
              <a:gd name="connsiteX6" fmla="*/ 9486 w 3674754"/>
              <a:gd name="connsiteY6" fmla="*/ 81694 h 2106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4754" h="2106932">
                <a:moveTo>
                  <a:pt x="21954" y="0"/>
                </a:moveTo>
                <a:lnTo>
                  <a:pt x="3652800" y="0"/>
                </a:lnTo>
                <a:lnTo>
                  <a:pt x="3665268" y="81694"/>
                </a:lnTo>
                <a:cubicBezTo>
                  <a:pt x="3671541" y="143461"/>
                  <a:pt x="3674754" y="206133"/>
                  <a:pt x="3674754" y="269555"/>
                </a:cubicBezTo>
                <a:cubicBezTo>
                  <a:pt x="3674754" y="1284311"/>
                  <a:pt x="2852132" y="2106932"/>
                  <a:pt x="1837377" y="2106932"/>
                </a:cubicBezTo>
                <a:cubicBezTo>
                  <a:pt x="822622" y="2106932"/>
                  <a:pt x="0" y="1284311"/>
                  <a:pt x="0" y="269555"/>
                </a:cubicBezTo>
                <a:cubicBezTo>
                  <a:pt x="0" y="206133"/>
                  <a:pt x="3214" y="143461"/>
                  <a:pt x="9486" y="81694"/>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04672" y="2421682"/>
            <a:ext cx="4977578" cy="3639289"/>
          </a:xfrm>
        </p:spPr>
        <p:txBody>
          <a:bodyPr anchor="ctr">
            <a:normAutofit/>
          </a:bodyPr>
          <a:lstStyle/>
          <a:p>
            <a:r>
              <a:rPr lang="en-GB" sz="2000">
                <a:solidFill>
                  <a:srgbClr val="000000"/>
                </a:solidFill>
              </a:rPr>
              <a:t>Tickets were between 500 and 40,000 FCFA </a:t>
            </a:r>
          </a:p>
          <a:p>
            <a:pPr lvl="1"/>
            <a:r>
              <a:rPr lang="en-GB" sz="2000">
                <a:solidFill>
                  <a:srgbClr val="000000"/>
                </a:solidFill>
              </a:rPr>
              <a:t>$0.80 and $63 </a:t>
            </a:r>
          </a:p>
          <a:p>
            <a:pPr lvl="1"/>
            <a:r>
              <a:rPr lang="en-GB" sz="2000">
                <a:solidFill>
                  <a:srgbClr val="000000"/>
                </a:solidFill>
              </a:rPr>
              <a:t>£0.70p and £53</a:t>
            </a:r>
          </a:p>
          <a:p>
            <a:r>
              <a:rPr lang="en-GB" sz="2000">
                <a:solidFill>
                  <a:srgbClr val="000000"/>
                </a:solidFill>
              </a:rPr>
              <a:t>Opening Ceremony between 2,000 and 20,000</a:t>
            </a:r>
          </a:p>
          <a:p>
            <a:pPr lvl="1"/>
            <a:r>
              <a:rPr lang="en-GB" sz="2000">
                <a:solidFill>
                  <a:srgbClr val="000000"/>
                </a:solidFill>
              </a:rPr>
              <a:t>$3 and $30</a:t>
            </a:r>
          </a:p>
          <a:p>
            <a:pPr lvl="1"/>
            <a:r>
              <a:rPr lang="en-GB" sz="2000">
                <a:solidFill>
                  <a:srgbClr val="000000"/>
                </a:solidFill>
              </a:rPr>
              <a:t>£2.6 and £26</a:t>
            </a:r>
          </a:p>
        </p:txBody>
      </p:sp>
      <p:sp>
        <p:nvSpPr>
          <p:cNvPr id="79" name="Freeform 68">
            <a:extLst>
              <a:ext uri="{FF2B5EF4-FFF2-40B4-BE49-F238E27FC236}">
                <a16:creationId xmlns:a16="http://schemas.microsoft.com/office/drawing/2014/main" id="{FEBD362A-CC27-47D9-8FC3-A5E91BA0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5296" y="2922177"/>
            <a:ext cx="4956705" cy="3945299"/>
          </a:xfrm>
          <a:custGeom>
            <a:avLst/>
            <a:gdLst>
              <a:gd name="connsiteX0" fmla="*/ 2718646 w 4956705"/>
              <a:gd name="connsiteY0" fmla="*/ 0 h 3945299"/>
              <a:gd name="connsiteX1" fmla="*/ 4816486 w 4956705"/>
              <a:gd name="connsiteY1" fmla="*/ 989335 h 3945299"/>
              <a:gd name="connsiteX2" fmla="*/ 4956705 w 4956705"/>
              <a:gd name="connsiteY2" fmla="*/ 1176848 h 3945299"/>
              <a:gd name="connsiteX3" fmla="*/ 4956705 w 4956705"/>
              <a:gd name="connsiteY3" fmla="*/ 3945299 h 3945299"/>
              <a:gd name="connsiteX4" fmla="*/ 294783 w 4956705"/>
              <a:gd name="connsiteY4" fmla="*/ 3945299 h 3945299"/>
              <a:gd name="connsiteX5" fmla="*/ 213645 w 4956705"/>
              <a:gd name="connsiteY5" fmla="*/ 3776866 h 3945299"/>
              <a:gd name="connsiteX6" fmla="*/ 0 w 4956705"/>
              <a:gd name="connsiteY6" fmla="*/ 2718646 h 3945299"/>
              <a:gd name="connsiteX7" fmla="*/ 2718646 w 4956705"/>
              <a:gd name="connsiteY7" fmla="*/ 0 h 3945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6705" h="3945299">
                <a:moveTo>
                  <a:pt x="2718646" y="0"/>
                </a:moveTo>
                <a:cubicBezTo>
                  <a:pt x="3563221" y="0"/>
                  <a:pt x="4317846" y="385123"/>
                  <a:pt x="4816486" y="989335"/>
                </a:cubicBezTo>
                <a:lnTo>
                  <a:pt x="4956705" y="1176848"/>
                </a:lnTo>
                <a:lnTo>
                  <a:pt x="4956705" y="3945299"/>
                </a:lnTo>
                <a:lnTo>
                  <a:pt x="294783" y="3945299"/>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Image result for money clip art"/>
          <p:cNvPicPr>
            <a:picLocks noChangeAspect="1" noChangeArrowheads="1"/>
          </p:cNvPicPr>
          <p:nvPr/>
        </p:nvPicPr>
        <p:blipFill rotWithShape="1">
          <a:blip r:embed="rId4" cstate="print">
            <a:alphaModFix/>
            <a:extLst>
              <a:ext uri="{28A0092B-C50C-407E-A947-70E740481C1C}">
                <a14:useLocalDpi xmlns:a14="http://schemas.microsoft.com/office/drawing/2010/main" val="0"/>
              </a:ext>
            </a:extLst>
          </a:blip>
          <a:srcRect t="4390" r="3" b="9621"/>
          <a:stretch/>
        </p:blipFill>
        <p:spPr bwMode="auto">
          <a:xfrm>
            <a:off x="7399326" y="3086207"/>
            <a:ext cx="4792674" cy="3781268"/>
          </a:xfrm>
          <a:custGeom>
            <a:avLst/>
            <a:gdLst>
              <a:gd name="connsiteX0" fmla="*/ 2554615 w 4792674"/>
              <a:gd name="connsiteY0" fmla="*/ 0 h 3781268"/>
              <a:gd name="connsiteX1" fmla="*/ 4672942 w 4792674"/>
              <a:gd name="connsiteY1" fmla="*/ 1126306 h 3781268"/>
              <a:gd name="connsiteX2" fmla="*/ 4792674 w 4792674"/>
              <a:gd name="connsiteY2" fmla="*/ 1323391 h 3781268"/>
              <a:gd name="connsiteX3" fmla="*/ 4792674 w 4792674"/>
              <a:gd name="connsiteY3" fmla="*/ 3781268 h 3781268"/>
              <a:gd name="connsiteX4" fmla="*/ 313779 w 4792674"/>
              <a:gd name="connsiteY4" fmla="*/ 3781268 h 3781268"/>
              <a:gd name="connsiteX5" fmla="*/ 308328 w 4792674"/>
              <a:gd name="connsiteY5" fmla="*/ 3772297 h 3781268"/>
              <a:gd name="connsiteX6" fmla="*/ 0 w 4792674"/>
              <a:gd name="connsiteY6" fmla="*/ 2554615 h 3781268"/>
              <a:gd name="connsiteX7" fmla="*/ 2554615 w 4792674"/>
              <a:gd name="connsiteY7" fmla="*/ 0 h 37812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92674" h="3781268">
                <a:moveTo>
                  <a:pt x="2554615" y="0"/>
                </a:moveTo>
                <a:cubicBezTo>
                  <a:pt x="3436412" y="0"/>
                  <a:pt x="4213859" y="446774"/>
                  <a:pt x="4672942" y="1126306"/>
                </a:cubicBezTo>
                <a:lnTo>
                  <a:pt x="4792674" y="1323391"/>
                </a:lnTo>
                <a:lnTo>
                  <a:pt x="4792674" y="3781268"/>
                </a:lnTo>
                <a:lnTo>
                  <a:pt x="313779" y="3781268"/>
                </a:lnTo>
                <a:lnTo>
                  <a:pt x="308328" y="3772297"/>
                </a:lnTo>
                <a:cubicBezTo>
                  <a:pt x="111694" y="3410325"/>
                  <a:pt x="0" y="2995514"/>
                  <a:pt x="0" y="2554615"/>
                </a:cubicBezTo>
                <a:cubicBezTo>
                  <a:pt x="0" y="1143740"/>
                  <a:pt x="1143740" y="0"/>
                  <a:pt x="255461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0052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4" name="Picture 6" descr="Image result for Stade de Franceville"/>
          <p:cNvPicPr>
            <a:picLocks noChangeAspect="1" noChangeArrowheads="1"/>
          </p:cNvPicPr>
          <p:nvPr/>
        </p:nvPicPr>
        <p:blipFill rotWithShape="1">
          <a:blip r:embed="rId2" cstate="print">
            <a:alphaModFix/>
            <a:extLst>
              <a:ext uri="{28A0092B-C50C-407E-A947-70E740481C1C}">
                <a14:useLocalDpi xmlns:a14="http://schemas.microsoft.com/office/drawing/2010/main" val="0"/>
              </a:ext>
            </a:extLst>
          </a:blip>
          <a:srcRect l="14736" r="18760" b="-5"/>
          <a:stretch/>
        </p:blipFill>
        <p:spPr bwMode="auto">
          <a:xfrm>
            <a:off x="5491133" y="286529"/>
            <a:ext cx="2275744" cy="2275744"/>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170" name="Picture 2" descr="Image result for Gabon stadium"/>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9906" r="23596" b="3"/>
          <a:stretch/>
        </p:blipFill>
        <p:spPr bwMode="auto">
          <a:xfrm>
            <a:off x="5734231" y="2527224"/>
            <a:ext cx="3316388" cy="3316386"/>
          </a:xfrm>
          <a:custGeom>
            <a:avLst/>
            <a:gdLst>
              <a:gd name="connsiteX0" fmla="*/ 3028805 w 6057610"/>
              <a:gd name="connsiteY0" fmla="*/ 0 h 6057610"/>
              <a:gd name="connsiteX1" fmla="*/ 6057610 w 6057610"/>
              <a:gd name="connsiteY1" fmla="*/ 3028805 h 6057610"/>
              <a:gd name="connsiteX2" fmla="*/ 3028805 w 6057610"/>
              <a:gd name="connsiteY2" fmla="*/ 6057610 h 6057610"/>
              <a:gd name="connsiteX3" fmla="*/ 0 w 6057610"/>
              <a:gd name="connsiteY3" fmla="*/ 3028805 h 6057610"/>
              <a:gd name="connsiteX4" fmla="*/ 3028805 w 6057610"/>
              <a:gd name="connsiteY4" fmla="*/ 0 h 6057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180" name="Picture 12" descr="Image result for Stade de Port-Gentil"/>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3740" r="6279" b="3"/>
          <a:stretch/>
        </p:blipFill>
        <p:spPr bwMode="auto">
          <a:xfrm>
            <a:off x="7786846" y="1"/>
            <a:ext cx="4405154" cy="3776782"/>
          </a:xfrm>
          <a:custGeom>
            <a:avLst/>
            <a:gdLst>
              <a:gd name="connsiteX0" fmla="*/ 279221 w 4405154"/>
              <a:gd name="connsiteY0" fmla="*/ 0 h 3776782"/>
              <a:gd name="connsiteX1" fmla="*/ 4405154 w 4405154"/>
              <a:gd name="connsiteY1" fmla="*/ 0 h 3776782"/>
              <a:gd name="connsiteX2" fmla="*/ 4405154 w 4405154"/>
              <a:gd name="connsiteY2" fmla="*/ 3055054 h 3776782"/>
              <a:gd name="connsiteX3" fmla="*/ 4266200 w 4405154"/>
              <a:gd name="connsiteY3" fmla="*/ 3181344 h 3776782"/>
              <a:gd name="connsiteX4" fmla="*/ 2607554 w 4405154"/>
              <a:gd name="connsiteY4" fmla="*/ 3776782 h 3776782"/>
              <a:gd name="connsiteX5" fmla="*/ 0 w 4405154"/>
              <a:gd name="connsiteY5" fmla="*/ 1169228 h 3776782"/>
              <a:gd name="connsiteX6" fmla="*/ 204915 w 4405154"/>
              <a:gd name="connsiteY6" fmla="*/ 154250 h 377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154" h="3776782">
                <a:moveTo>
                  <a:pt x="279221" y="0"/>
                </a:moveTo>
                <a:lnTo>
                  <a:pt x="4405154" y="0"/>
                </a:lnTo>
                <a:lnTo>
                  <a:pt x="4405154" y="3055054"/>
                </a:lnTo>
                <a:lnTo>
                  <a:pt x="4266200" y="3181344"/>
                </a:lnTo>
                <a:cubicBezTo>
                  <a:pt x="3815461" y="3553326"/>
                  <a:pt x="3237603" y="3776782"/>
                  <a:pt x="2607554" y="3776782"/>
                </a:cubicBezTo>
                <a:cubicBezTo>
                  <a:pt x="1167442" y="3776782"/>
                  <a:pt x="0" y="2609341"/>
                  <a:pt x="0" y="1169228"/>
                </a:cubicBezTo>
                <a:cubicBezTo>
                  <a:pt x="0" y="809200"/>
                  <a:pt x="72965" y="466214"/>
                  <a:pt x="204915" y="15425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178" name="Picture 10" descr="Image result for Stade dâOyem"/>
          <p:cNvPicPr>
            <a:picLocks noChangeAspect="1" noChangeArrowheads="1"/>
          </p:cNvPicPr>
          <p:nvPr/>
        </p:nvPicPr>
        <p:blipFill rotWithShape="1">
          <a:blip r:embed="rId5" cstate="print">
            <a:alphaModFix/>
            <a:extLst>
              <a:ext uri="{28A0092B-C50C-407E-A947-70E740481C1C}">
                <a14:useLocalDpi xmlns:a14="http://schemas.microsoft.com/office/drawing/2010/main" val="0"/>
              </a:ext>
            </a:extLst>
          </a:blip>
          <a:srcRect l="20114" r="11113" b="-1"/>
          <a:stretch/>
        </p:blipFill>
        <p:spPr bwMode="auto">
          <a:xfrm>
            <a:off x="8738478" y="3917271"/>
            <a:ext cx="3453522" cy="2950205"/>
          </a:xfrm>
          <a:custGeom>
            <a:avLst/>
            <a:gdLst>
              <a:gd name="connsiteX0" fmla="*/ 1901420 w 3453522"/>
              <a:gd name="connsiteY0" fmla="*/ 0 h 2950205"/>
              <a:gd name="connsiteX1" fmla="*/ 3368648 w 3453522"/>
              <a:gd name="connsiteY1" fmla="*/ 691940 h 2950205"/>
              <a:gd name="connsiteX2" fmla="*/ 3453522 w 3453522"/>
              <a:gd name="connsiteY2" fmla="*/ 805440 h 2950205"/>
              <a:gd name="connsiteX3" fmla="*/ 3453522 w 3453522"/>
              <a:gd name="connsiteY3" fmla="*/ 2950205 h 2950205"/>
              <a:gd name="connsiteX4" fmla="*/ 316036 w 3453522"/>
              <a:gd name="connsiteY4" fmla="*/ 2950205 h 2950205"/>
              <a:gd name="connsiteX5" fmla="*/ 229491 w 3453522"/>
              <a:gd name="connsiteY5" fmla="*/ 2807749 h 2950205"/>
              <a:gd name="connsiteX6" fmla="*/ 0 w 3453522"/>
              <a:gd name="connsiteY6" fmla="*/ 1901419 h 2950205"/>
              <a:gd name="connsiteX7" fmla="*/ 1901420 w 3453522"/>
              <a:gd name="connsiteY7" fmla="*/ 0 h 2950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53522" h="2950205">
                <a:moveTo>
                  <a:pt x="1901420" y="0"/>
                </a:moveTo>
                <a:cubicBezTo>
                  <a:pt x="2492116" y="0"/>
                  <a:pt x="3019900" y="269355"/>
                  <a:pt x="3368648" y="691940"/>
                </a:cubicBezTo>
                <a:lnTo>
                  <a:pt x="3453522" y="805440"/>
                </a:lnTo>
                <a:lnTo>
                  <a:pt x="3453522" y="2950205"/>
                </a:lnTo>
                <a:lnTo>
                  <a:pt x="316036" y="2950205"/>
                </a:lnTo>
                <a:lnTo>
                  <a:pt x="229491" y="2807749"/>
                </a:lnTo>
                <a:cubicBezTo>
                  <a:pt x="83134" y="2538330"/>
                  <a:pt x="0" y="2229583"/>
                  <a:pt x="0" y="1901419"/>
                </a:cubicBezTo>
                <a:cubicBezTo>
                  <a:pt x="0" y="851294"/>
                  <a:pt x="851295" y="0"/>
                  <a:pt x="1901420"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7182" name="Picture 80">
            <a:extLst>
              <a:ext uri="{FF2B5EF4-FFF2-40B4-BE49-F238E27FC236}">
                <a16:creationId xmlns:a16="http://schemas.microsoft.com/office/drawing/2014/main" id="{8557749F-B943-4D30-8F08-8AA92F25A8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11845" y="802955"/>
            <a:ext cx="4283082" cy="1454051"/>
          </a:xfrm>
        </p:spPr>
        <p:txBody>
          <a:bodyPr>
            <a:normAutofit fontScale="90000"/>
          </a:bodyPr>
          <a:lstStyle/>
          <a:p>
            <a:pPr algn="ctr"/>
            <a:r>
              <a:rPr lang="en-GB" sz="4000" dirty="0">
                <a:solidFill>
                  <a:srgbClr val="000000"/>
                </a:solidFill>
              </a:rPr>
              <a:t>African Cup of Nations Past and future</a:t>
            </a:r>
          </a:p>
        </p:txBody>
      </p:sp>
      <p:sp>
        <p:nvSpPr>
          <p:cNvPr id="3" name="Content Placeholder 2"/>
          <p:cNvSpPr>
            <a:spLocks noGrp="1"/>
          </p:cNvSpPr>
          <p:nvPr>
            <p:ph idx="1"/>
          </p:nvPr>
        </p:nvSpPr>
        <p:spPr>
          <a:xfrm>
            <a:off x="808232" y="2421682"/>
            <a:ext cx="4282740" cy="4203970"/>
          </a:xfrm>
        </p:spPr>
        <p:txBody>
          <a:bodyPr anchor="ctr">
            <a:normAutofit lnSpcReduction="10000"/>
          </a:bodyPr>
          <a:lstStyle/>
          <a:p>
            <a:pPr marL="0" indent="0">
              <a:buNone/>
            </a:pPr>
            <a:r>
              <a:rPr lang="en-GB" sz="2000" dirty="0">
                <a:solidFill>
                  <a:srgbClr val="000000"/>
                </a:solidFill>
              </a:rPr>
              <a:t>2017-Gabon hosted the games as Libya unsafe, huge turn out for the home nation games</a:t>
            </a:r>
          </a:p>
          <a:p>
            <a:pPr marL="0" indent="0">
              <a:buNone/>
            </a:pPr>
            <a:r>
              <a:rPr lang="en-GB" sz="2000" dirty="0">
                <a:solidFill>
                  <a:srgbClr val="000000"/>
                </a:solidFill>
              </a:rPr>
              <a:t>Games such as Algeria vs Tunisia had under 1,000</a:t>
            </a:r>
          </a:p>
          <a:p>
            <a:r>
              <a:rPr lang="en-GB" sz="2000" dirty="0">
                <a:solidFill>
                  <a:srgbClr val="000000"/>
                </a:solidFill>
              </a:rPr>
              <a:t>Stadiums are usually away from town’s</a:t>
            </a:r>
          </a:p>
          <a:p>
            <a:r>
              <a:rPr lang="en-GB" sz="2000" dirty="0">
                <a:solidFill>
                  <a:srgbClr val="000000"/>
                </a:solidFill>
              </a:rPr>
              <a:t>African experience in football is mainly emphasised on the Premier League /  European leagues</a:t>
            </a:r>
          </a:p>
          <a:p>
            <a:r>
              <a:rPr lang="en-GB" sz="2000" dirty="0">
                <a:solidFill>
                  <a:srgbClr val="000000"/>
                </a:solidFill>
              </a:rPr>
              <a:t>Little interest in African football compared to European offer</a:t>
            </a:r>
          </a:p>
          <a:p>
            <a:r>
              <a:rPr lang="en-GB" sz="2000" dirty="0">
                <a:solidFill>
                  <a:srgbClr val="000000"/>
                </a:solidFill>
              </a:rPr>
              <a:t>2021- Cameroon ? Now Jan 2022</a:t>
            </a:r>
          </a:p>
        </p:txBody>
      </p:sp>
    </p:spTree>
    <p:extLst>
      <p:ext uri="{BB962C8B-B14F-4D97-AF65-F5344CB8AC3E}">
        <p14:creationId xmlns:p14="http://schemas.microsoft.com/office/powerpoint/2010/main" val="1077991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F6CDC51-8D27-4BF4-AB33-7D5905E8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3726"/>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24FB90F3-DFB9-42D4-B851-120249962A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p:cNvSpPr>
            <a:spLocks noGrp="1"/>
          </p:cNvSpPr>
          <p:nvPr>
            <p:ph type="title"/>
          </p:nvPr>
        </p:nvSpPr>
        <p:spPr>
          <a:xfrm>
            <a:off x="804672" y="802955"/>
            <a:ext cx="5145024" cy="1454051"/>
          </a:xfrm>
        </p:spPr>
        <p:txBody>
          <a:bodyPr>
            <a:normAutofit/>
          </a:bodyPr>
          <a:lstStyle/>
          <a:p>
            <a:r>
              <a:rPr lang="en-GB" sz="4000">
                <a:solidFill>
                  <a:srgbClr val="000000"/>
                </a:solidFill>
              </a:rPr>
              <a:t>Total Africa Women's Cup of Nations</a:t>
            </a:r>
          </a:p>
        </p:txBody>
      </p:sp>
      <p:sp>
        <p:nvSpPr>
          <p:cNvPr id="77" name="Freeform 60">
            <a:extLst>
              <a:ext uri="{FF2B5EF4-FFF2-40B4-BE49-F238E27FC236}">
                <a16:creationId xmlns:a16="http://schemas.microsoft.com/office/drawing/2014/main" id="{DF4CE22F-8463-44F2-BE50-65D9B503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8720" y="0"/>
            <a:ext cx="3762182" cy="2258435"/>
          </a:xfrm>
          <a:custGeom>
            <a:avLst/>
            <a:gdLst>
              <a:gd name="connsiteX0" fmla="*/ 39946 w 3960192"/>
              <a:gd name="connsiteY0" fmla="*/ 0 h 2377300"/>
              <a:gd name="connsiteX1" fmla="*/ 3920247 w 3960192"/>
              <a:gd name="connsiteY1" fmla="*/ 0 h 2377300"/>
              <a:gd name="connsiteX2" fmla="*/ 3949969 w 3960192"/>
              <a:gd name="connsiteY2" fmla="*/ 194751 h 2377300"/>
              <a:gd name="connsiteX3" fmla="*/ 3960192 w 3960192"/>
              <a:gd name="connsiteY3" fmla="*/ 397204 h 2377300"/>
              <a:gd name="connsiteX4" fmla="*/ 1980096 w 3960192"/>
              <a:gd name="connsiteY4" fmla="*/ 2377300 h 2377300"/>
              <a:gd name="connsiteX5" fmla="*/ 0 w 3960192"/>
              <a:gd name="connsiteY5" fmla="*/ 397204 h 2377300"/>
              <a:gd name="connsiteX6" fmla="*/ 10224 w 3960192"/>
              <a:gd name="connsiteY6" fmla="*/ 194751 h 2377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0192" h="2377300">
                <a:moveTo>
                  <a:pt x="39946" y="0"/>
                </a:moveTo>
                <a:lnTo>
                  <a:pt x="3920247" y="0"/>
                </a:lnTo>
                <a:lnTo>
                  <a:pt x="3949969" y="194751"/>
                </a:lnTo>
                <a:cubicBezTo>
                  <a:pt x="3956729" y="261316"/>
                  <a:pt x="3960192" y="328856"/>
                  <a:pt x="3960192" y="397204"/>
                </a:cubicBezTo>
                <a:cubicBezTo>
                  <a:pt x="3960192" y="1490781"/>
                  <a:pt x="3073673" y="2377300"/>
                  <a:pt x="1980096" y="2377300"/>
                </a:cubicBezTo>
                <a:cubicBezTo>
                  <a:pt x="886519" y="2377300"/>
                  <a:pt x="0" y="1490781"/>
                  <a:pt x="0" y="397204"/>
                </a:cubicBezTo>
                <a:cubicBezTo>
                  <a:pt x="0" y="328856"/>
                  <a:pt x="3463" y="261316"/>
                  <a:pt x="10224" y="194751"/>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6" name="Picture 4" descr="Image result for Nigeria  football team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6375" y="266436"/>
            <a:ext cx="1366871" cy="13668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04672" y="2013719"/>
            <a:ext cx="5145024" cy="3639289"/>
          </a:xfrm>
        </p:spPr>
        <p:txBody>
          <a:bodyPr anchor="ctr">
            <a:normAutofit/>
          </a:bodyPr>
          <a:lstStyle/>
          <a:p>
            <a:r>
              <a:rPr lang="en-GB" sz="2000" dirty="0">
                <a:solidFill>
                  <a:srgbClr val="000000"/>
                </a:solidFill>
              </a:rPr>
              <a:t>Eleven editions</a:t>
            </a:r>
          </a:p>
          <a:p>
            <a:r>
              <a:rPr lang="en-GB" sz="2000" dirty="0">
                <a:solidFill>
                  <a:srgbClr val="000000"/>
                </a:solidFill>
              </a:rPr>
              <a:t>Nigeria has won 9 out of 11</a:t>
            </a:r>
          </a:p>
          <a:p>
            <a:r>
              <a:rPr lang="en-GB" sz="2000" dirty="0">
                <a:solidFill>
                  <a:srgbClr val="000000"/>
                </a:solidFill>
              </a:rPr>
              <a:t>Republic of the Congo will host 2020 cup</a:t>
            </a:r>
          </a:p>
          <a:p>
            <a:r>
              <a:rPr lang="en-GB" sz="2000" dirty="0">
                <a:solidFill>
                  <a:srgbClr val="000000"/>
                </a:solidFill>
              </a:rPr>
              <a:t>Nigeria team was gifted $207,000 for winning in 2018 </a:t>
            </a:r>
          </a:p>
        </p:txBody>
      </p:sp>
      <p:sp>
        <p:nvSpPr>
          <p:cNvPr id="79" name="Freeform 67">
            <a:extLst>
              <a:ext uri="{FF2B5EF4-FFF2-40B4-BE49-F238E27FC236}">
                <a16:creationId xmlns:a16="http://schemas.microsoft.com/office/drawing/2014/main" id="{3FA1383B-2709-4E36-8FF8-7A73721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7503" y="3006774"/>
            <a:ext cx="4734497" cy="3851226"/>
          </a:xfrm>
          <a:custGeom>
            <a:avLst/>
            <a:gdLst>
              <a:gd name="connsiteX0" fmla="*/ 2718646 w 4647408"/>
              <a:gd name="connsiteY0" fmla="*/ 0 h 3780384"/>
              <a:gd name="connsiteX1" fmla="*/ 4641019 w 4647408"/>
              <a:gd name="connsiteY1" fmla="*/ 796273 h 3780384"/>
              <a:gd name="connsiteX2" fmla="*/ 4647408 w 4647408"/>
              <a:gd name="connsiteY2" fmla="*/ 803303 h 3780384"/>
              <a:gd name="connsiteX3" fmla="*/ 4647408 w 4647408"/>
              <a:gd name="connsiteY3" fmla="*/ 3780384 h 3780384"/>
              <a:gd name="connsiteX4" fmla="*/ 215340 w 4647408"/>
              <a:gd name="connsiteY4" fmla="*/ 3780384 h 3780384"/>
              <a:gd name="connsiteX5" fmla="*/ 213645 w 4647408"/>
              <a:gd name="connsiteY5" fmla="*/ 3776866 h 3780384"/>
              <a:gd name="connsiteX6" fmla="*/ 0 w 4647408"/>
              <a:gd name="connsiteY6" fmla="*/ 2718646 h 3780384"/>
              <a:gd name="connsiteX7" fmla="*/ 2718646 w 4647408"/>
              <a:gd name="connsiteY7" fmla="*/ 0 h 378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47408" h="3780384">
                <a:moveTo>
                  <a:pt x="2718646" y="0"/>
                </a:moveTo>
                <a:cubicBezTo>
                  <a:pt x="3469379" y="0"/>
                  <a:pt x="4149041" y="304295"/>
                  <a:pt x="4641019" y="796273"/>
                </a:cubicBezTo>
                <a:lnTo>
                  <a:pt x="4647408" y="803303"/>
                </a:lnTo>
                <a:lnTo>
                  <a:pt x="4647408" y="3780384"/>
                </a:lnTo>
                <a:lnTo>
                  <a:pt x="215340" y="3780384"/>
                </a:lnTo>
                <a:lnTo>
                  <a:pt x="213645" y="3776866"/>
                </a:lnTo>
                <a:cubicBezTo>
                  <a:pt x="76074" y="3451612"/>
                  <a:pt x="0" y="3094013"/>
                  <a:pt x="0" y="2718646"/>
                </a:cubicBezTo>
                <a:cubicBezTo>
                  <a:pt x="0" y="1217179"/>
                  <a:pt x="1217179" y="0"/>
                  <a:pt x="271864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194" name="Picture 2" descr="Image result for Womens cup of natio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5441" y="3989614"/>
            <a:ext cx="2002120" cy="2548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7391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799A8B4F-0FED-46C0-9186-5A8E116D8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8905" y="0"/>
            <a:ext cx="648309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DA6861EE-7660-46C9-80BD-173B8F7454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7365" y="802955"/>
            <a:ext cx="6318649" cy="1454051"/>
          </a:xfrm>
        </p:spPr>
        <p:txBody>
          <a:bodyPr>
            <a:normAutofit/>
          </a:bodyPr>
          <a:lstStyle/>
          <a:p>
            <a:r>
              <a:rPr lang="en-GB" sz="3600">
                <a:solidFill>
                  <a:srgbClr val="000000"/>
                </a:solidFill>
              </a:rPr>
              <a:t>African sporting corruption</a:t>
            </a:r>
          </a:p>
        </p:txBody>
      </p:sp>
      <p:sp>
        <p:nvSpPr>
          <p:cNvPr id="3" name="Content Placeholder 2"/>
          <p:cNvSpPr>
            <a:spLocks noGrp="1"/>
          </p:cNvSpPr>
          <p:nvPr>
            <p:ph idx="1"/>
          </p:nvPr>
        </p:nvSpPr>
        <p:spPr>
          <a:xfrm>
            <a:off x="414440" y="2309289"/>
            <a:ext cx="5448879" cy="4900552"/>
          </a:xfrm>
        </p:spPr>
        <p:txBody>
          <a:bodyPr anchor="ctr">
            <a:normAutofit/>
          </a:bodyPr>
          <a:lstStyle/>
          <a:p>
            <a:r>
              <a:rPr lang="en-GB" sz="2000" dirty="0">
                <a:solidFill>
                  <a:srgbClr val="000000"/>
                </a:solidFill>
              </a:rPr>
              <a:t>CAF (confederation of African football) president Ahmad trying to fight football corruption</a:t>
            </a:r>
          </a:p>
          <a:p>
            <a:r>
              <a:rPr lang="en-GB" sz="2000" dirty="0" err="1">
                <a:solidFill>
                  <a:srgbClr val="000000"/>
                </a:solidFill>
              </a:rPr>
              <a:t>Kwesi</a:t>
            </a:r>
            <a:r>
              <a:rPr lang="en-GB" sz="2000" dirty="0">
                <a:solidFill>
                  <a:srgbClr val="000000"/>
                </a:solidFill>
              </a:rPr>
              <a:t> </a:t>
            </a:r>
            <a:r>
              <a:rPr lang="en-GB" sz="2000" dirty="0" err="1">
                <a:solidFill>
                  <a:srgbClr val="000000"/>
                </a:solidFill>
              </a:rPr>
              <a:t>Nyantakyi</a:t>
            </a:r>
            <a:r>
              <a:rPr lang="en-GB" sz="2000" dirty="0">
                <a:solidFill>
                  <a:srgbClr val="000000"/>
                </a:solidFill>
              </a:rPr>
              <a:t> resigned from CAF and FIFA for “accepting” £43,000 in cash from an undercover reporter. </a:t>
            </a:r>
            <a:r>
              <a:rPr lang="en-GB" sz="2000" dirty="0" err="1">
                <a:solidFill>
                  <a:srgbClr val="000000"/>
                </a:solidFill>
              </a:rPr>
              <a:t>Kwesi</a:t>
            </a:r>
            <a:r>
              <a:rPr lang="en-GB" sz="2000" dirty="0">
                <a:solidFill>
                  <a:srgbClr val="000000"/>
                </a:solidFill>
              </a:rPr>
              <a:t> was trying to create a fake agency to pocket an extra 20% of a sponsorship deal worth $15 million which would have made him $3.7 million richer.  </a:t>
            </a:r>
            <a:r>
              <a:rPr lang="en-GB" sz="2000" u="sng" dirty="0">
                <a:solidFill>
                  <a:srgbClr val="000000"/>
                </a:solidFill>
              </a:rPr>
              <a:t>Banned and $500,000 fine. </a:t>
            </a:r>
          </a:p>
          <a:p>
            <a:r>
              <a:rPr lang="en-GB" sz="2000" dirty="0" err="1">
                <a:solidFill>
                  <a:srgbClr val="000000"/>
                </a:solidFill>
              </a:rPr>
              <a:t>Salisu</a:t>
            </a:r>
            <a:r>
              <a:rPr lang="en-GB" sz="2000" dirty="0">
                <a:solidFill>
                  <a:srgbClr val="000000"/>
                </a:solidFill>
              </a:rPr>
              <a:t> Yusuf – Nigeria Football Federation (NFF) banned coach and fined him $5000.  Caught receiving $1,000 in cash to manipulate the decision of what players make the starting team for the African Cup of Nations. </a:t>
            </a:r>
          </a:p>
          <a:p>
            <a:endParaRPr lang="en-GB" sz="1700" dirty="0">
              <a:solidFill>
                <a:srgbClr val="000000"/>
              </a:solidFill>
            </a:endParaRPr>
          </a:p>
          <a:p>
            <a:endParaRPr lang="en-GB" sz="1700" dirty="0">
              <a:solidFill>
                <a:srgbClr val="000000"/>
              </a:solidFill>
            </a:endParaRPr>
          </a:p>
          <a:p>
            <a:endParaRPr lang="en-GB" sz="1700" dirty="0">
              <a:solidFill>
                <a:srgbClr val="000000"/>
              </a:solidFill>
            </a:endParaRPr>
          </a:p>
        </p:txBody>
      </p:sp>
      <p:sp>
        <p:nvSpPr>
          <p:cNvPr id="79" name="Oval 78">
            <a:extLst>
              <a:ext uri="{FF2B5EF4-FFF2-40B4-BE49-F238E27FC236}">
                <a16:creationId xmlns:a16="http://schemas.microsoft.com/office/drawing/2014/main" id="{38A69B74-22E3-47CC-823F-18BE7930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636" y="2960687"/>
            <a:ext cx="2668748" cy="2668748"/>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71">
            <a:extLst>
              <a:ext uri="{FF2B5EF4-FFF2-40B4-BE49-F238E27FC236}">
                <a16:creationId xmlns:a16="http://schemas.microsoft.com/office/drawing/2014/main" id="{1778637B-5DB8-4A75-B2E6-FC2B1BB9A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014" y="2"/>
            <a:ext cx="4034987" cy="3428147"/>
          </a:xfrm>
          <a:custGeom>
            <a:avLst/>
            <a:gdLst>
              <a:gd name="connsiteX0" fmla="*/ 350825 w 4034987"/>
              <a:gd name="connsiteY0" fmla="*/ 0 h 3428147"/>
              <a:gd name="connsiteX1" fmla="*/ 4034987 w 4034987"/>
              <a:gd name="connsiteY1" fmla="*/ 0 h 3428147"/>
              <a:gd name="connsiteX2" fmla="*/ 4034987 w 4034987"/>
              <a:gd name="connsiteY2" fmla="*/ 2505205 h 3428147"/>
              <a:gd name="connsiteX3" fmla="*/ 3951822 w 4034987"/>
              <a:gd name="connsiteY3" fmla="*/ 2616420 h 3428147"/>
              <a:gd name="connsiteX4" fmla="*/ 2230590 w 4034987"/>
              <a:gd name="connsiteY4" fmla="*/ 3428147 h 3428147"/>
              <a:gd name="connsiteX5" fmla="*/ 0 w 4034987"/>
              <a:gd name="connsiteY5" fmla="*/ 1197557 h 3428147"/>
              <a:gd name="connsiteX6" fmla="*/ 269220 w 4034987"/>
              <a:gd name="connsiteY6" fmla="*/ 134326 h 342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34987" h="3428147">
                <a:moveTo>
                  <a:pt x="350825" y="0"/>
                </a:moveTo>
                <a:lnTo>
                  <a:pt x="4034987" y="0"/>
                </a:lnTo>
                <a:lnTo>
                  <a:pt x="4034987" y="2505205"/>
                </a:lnTo>
                <a:lnTo>
                  <a:pt x="3951822" y="2616420"/>
                </a:lnTo>
                <a:cubicBezTo>
                  <a:pt x="3542699" y="3112162"/>
                  <a:pt x="2923546" y="3428147"/>
                  <a:pt x="2230590" y="3428147"/>
                </a:cubicBezTo>
                <a:cubicBezTo>
                  <a:pt x="998669" y="3428147"/>
                  <a:pt x="0" y="2429478"/>
                  <a:pt x="0" y="1197557"/>
                </a:cubicBezTo>
                <a:cubicBezTo>
                  <a:pt x="0" y="812582"/>
                  <a:pt x="97526" y="450385"/>
                  <a:pt x="269220" y="134326"/>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220" name="Picture 4" descr="Image result for Kwesi Nyantaky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9844" y="375696"/>
            <a:ext cx="3205839" cy="2099824"/>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Image result for caf logo"/>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53433" y="3478741"/>
            <a:ext cx="1727918" cy="1606964"/>
          </a:xfrm>
          <a:prstGeom prst="rect">
            <a:avLst/>
          </a:prstGeom>
          <a:noFill/>
          <a:extLst>
            <a:ext uri="{909E8E84-426E-40DD-AFC4-6F175D3DCCD1}">
              <a14:hiddenFill xmlns:a14="http://schemas.microsoft.com/office/drawing/2010/main">
                <a:solidFill>
                  <a:srgbClr val="FFFFFF"/>
                </a:solidFill>
              </a14:hiddenFill>
            </a:ext>
          </a:extLst>
        </p:spPr>
      </p:pic>
      <p:sp>
        <p:nvSpPr>
          <p:cNvPr id="83" name="Freeform 75">
            <a:extLst>
              <a:ext uri="{FF2B5EF4-FFF2-40B4-BE49-F238E27FC236}">
                <a16:creationId xmlns:a16="http://schemas.microsoft.com/office/drawing/2014/main" id="{0035A30C-45F3-4EFB-B2E8-6E2A11843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59131" y="4258570"/>
            <a:ext cx="3132869" cy="2599430"/>
          </a:xfrm>
          <a:custGeom>
            <a:avLst/>
            <a:gdLst>
              <a:gd name="connsiteX0" fmla="*/ 1612418 w 3061881"/>
              <a:gd name="connsiteY0" fmla="*/ 0 h 2540529"/>
              <a:gd name="connsiteX1" fmla="*/ 3030226 w 3061881"/>
              <a:gd name="connsiteY1" fmla="*/ 843844 h 2540529"/>
              <a:gd name="connsiteX2" fmla="*/ 3061881 w 3061881"/>
              <a:gd name="connsiteY2" fmla="*/ 909556 h 2540529"/>
              <a:gd name="connsiteX3" fmla="*/ 3061881 w 3061881"/>
              <a:gd name="connsiteY3" fmla="*/ 2315281 h 2540529"/>
              <a:gd name="connsiteX4" fmla="*/ 3030226 w 3061881"/>
              <a:gd name="connsiteY4" fmla="*/ 2380992 h 2540529"/>
              <a:gd name="connsiteX5" fmla="*/ 2949460 w 3061881"/>
              <a:gd name="connsiteY5" fmla="*/ 2513937 h 2540529"/>
              <a:gd name="connsiteX6" fmla="*/ 2929575 w 3061881"/>
              <a:gd name="connsiteY6" fmla="*/ 2540529 h 2540529"/>
              <a:gd name="connsiteX7" fmla="*/ 295261 w 3061881"/>
              <a:gd name="connsiteY7" fmla="*/ 2540529 h 2540529"/>
              <a:gd name="connsiteX8" fmla="*/ 275376 w 3061881"/>
              <a:gd name="connsiteY8" fmla="*/ 2513937 h 2540529"/>
              <a:gd name="connsiteX9" fmla="*/ 0 w 3061881"/>
              <a:gd name="connsiteY9" fmla="*/ 1612418 h 2540529"/>
              <a:gd name="connsiteX10" fmla="*/ 1612418 w 3061881"/>
              <a:gd name="connsiteY10" fmla="*/ 0 h 254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61881" h="2540529">
                <a:moveTo>
                  <a:pt x="1612418" y="0"/>
                </a:moveTo>
                <a:cubicBezTo>
                  <a:pt x="2224646" y="0"/>
                  <a:pt x="2757180" y="341213"/>
                  <a:pt x="3030226" y="843844"/>
                </a:cubicBezTo>
                <a:lnTo>
                  <a:pt x="3061881" y="909556"/>
                </a:lnTo>
                <a:lnTo>
                  <a:pt x="3061881" y="2315281"/>
                </a:lnTo>
                <a:lnTo>
                  <a:pt x="3030226" y="2380992"/>
                </a:lnTo>
                <a:cubicBezTo>
                  <a:pt x="3005404" y="2426686"/>
                  <a:pt x="2978437" y="2471046"/>
                  <a:pt x="2949460" y="2513937"/>
                </a:cubicBezTo>
                <a:lnTo>
                  <a:pt x="2929575" y="2540529"/>
                </a:lnTo>
                <a:lnTo>
                  <a:pt x="295261" y="2540529"/>
                </a:lnTo>
                <a:lnTo>
                  <a:pt x="275376" y="2513937"/>
                </a:lnTo>
                <a:cubicBezTo>
                  <a:pt x="101518" y="2256593"/>
                  <a:pt x="0" y="1946361"/>
                  <a:pt x="0" y="1612418"/>
                </a:cubicBezTo>
                <a:cubicBezTo>
                  <a:pt x="0" y="721904"/>
                  <a:pt x="721904" y="0"/>
                  <a:pt x="1612418"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222" name="Picture 6" descr="Image result for Salisu Yusu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533568" y="5126562"/>
            <a:ext cx="2432116" cy="1428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5644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9C1A7F-9D10-3C4E-AB07-FA041B521987}"/>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9</a:t>
            </a:r>
            <a:r>
              <a:rPr lang="en-US" sz="5400" baseline="30000" dirty="0">
                <a:solidFill>
                  <a:srgbClr val="FFFFFF"/>
                </a:solidFill>
              </a:rPr>
              <a:t>th</a:t>
            </a:r>
            <a:r>
              <a:rPr lang="en-US" sz="5400" dirty="0">
                <a:solidFill>
                  <a:srgbClr val="FFFFFF"/>
                </a:solidFill>
              </a:rPr>
              <a:t> Richest African Man</a:t>
            </a:r>
          </a:p>
        </p:txBody>
      </p:sp>
      <p:cxnSp>
        <p:nvCxnSpPr>
          <p:cNvPr id="14" name="Straight Connector 13">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text&#10;&#10;Description automatically generated">
            <a:extLst>
              <a:ext uri="{FF2B5EF4-FFF2-40B4-BE49-F238E27FC236}">
                <a16:creationId xmlns:a16="http://schemas.microsoft.com/office/drawing/2014/main" id="{2A8DFE4C-12ED-C042-833E-DC21A18DD16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61001" y="2426818"/>
            <a:ext cx="4997048" cy="3997637"/>
          </a:xfrm>
          <a:prstGeom prst="rect">
            <a:avLst/>
          </a:prstGeom>
        </p:spPr>
      </p:pic>
      <p:cxnSp>
        <p:nvCxnSpPr>
          <p:cNvPr id="16" name="Straight Connector 15">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indoor, screenshot&#10;&#10;Description automatically generated">
            <a:extLst>
              <a:ext uri="{FF2B5EF4-FFF2-40B4-BE49-F238E27FC236}">
                <a16:creationId xmlns:a16="http://schemas.microsoft.com/office/drawing/2014/main" id="{68571690-9AC0-1B45-B6D9-04780D47AA9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45073" y="3818666"/>
            <a:ext cx="5455917" cy="1213941"/>
          </a:xfrm>
          <a:prstGeom prst="rect">
            <a:avLst/>
          </a:prstGeom>
        </p:spPr>
      </p:pic>
    </p:spTree>
    <p:extLst>
      <p:ext uri="{BB962C8B-B14F-4D97-AF65-F5344CB8AC3E}">
        <p14:creationId xmlns:p14="http://schemas.microsoft.com/office/powerpoint/2010/main" val="4217684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531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a:solidFill>
                  <a:srgbClr val="FFFFFF"/>
                </a:solidFill>
              </a:rPr>
              <a:t>Past Student Experience – Jack Rees</a:t>
            </a:r>
          </a:p>
        </p:txBody>
      </p:sp>
      <p:pic>
        <p:nvPicPr>
          <p:cNvPr id="4" name="Picture 3"/>
          <p:cNvPicPr>
            <a:picLocks noChangeAspect="1"/>
          </p:cNvPicPr>
          <p:nvPr/>
        </p:nvPicPr>
        <p:blipFill rotWithShape="1">
          <a:blip r:embed="rId2"/>
          <a:srcRect l="8062" r="7560" b="-1"/>
          <a:stretch/>
        </p:blipFill>
        <p:spPr>
          <a:xfrm>
            <a:off x="327549" y="2454903"/>
            <a:ext cx="3442801" cy="4080254"/>
          </a:xfrm>
          <a:prstGeom prst="rect">
            <a:avLst/>
          </a:prstGeom>
        </p:spPr>
      </p:pic>
      <p:pic>
        <p:nvPicPr>
          <p:cNvPr id="4100" name="Picture 4" descr="Image result for img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103"/>
          <a:stretch/>
        </p:blipFill>
        <p:spPr bwMode="auto">
          <a:xfrm>
            <a:off x="3942260" y="2454902"/>
            <a:ext cx="3442803" cy="195818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group of people posing for a photo&#10;&#10;Description automatically generated with medium confidence">
            <a:extLst>
              <a:ext uri="{FF2B5EF4-FFF2-40B4-BE49-F238E27FC236}">
                <a16:creationId xmlns:a16="http://schemas.microsoft.com/office/drawing/2014/main" id="{F68C9526-BDB2-1D44-97EA-B0843BDC126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715" r="191"/>
          <a:stretch/>
        </p:blipFill>
        <p:spPr>
          <a:xfrm>
            <a:off x="3941061" y="4572285"/>
            <a:ext cx="3447288" cy="1956816"/>
          </a:xfrm>
          <a:prstGeom prst="rect">
            <a:avLst/>
          </a:prstGeom>
        </p:spPr>
      </p:pic>
      <p:sp>
        <p:nvSpPr>
          <p:cNvPr id="76" name="Rectangle 7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957973" y="763523"/>
            <a:ext cx="3511296" cy="5330952"/>
          </a:xfrm>
        </p:spPr>
        <p:txBody>
          <a:bodyPr anchor="ctr">
            <a:normAutofit/>
          </a:bodyPr>
          <a:lstStyle/>
          <a:p>
            <a:r>
              <a:rPr lang="en-GB" sz="1900">
                <a:solidFill>
                  <a:srgbClr val="FFFFFF"/>
                </a:solidFill>
              </a:rPr>
              <a:t>Scottish Government employed IMG to run the Solheim cup</a:t>
            </a:r>
          </a:p>
          <a:p>
            <a:r>
              <a:rPr lang="en-GB" sz="1900">
                <a:solidFill>
                  <a:srgbClr val="FFFFFF"/>
                </a:solidFill>
              </a:rPr>
              <a:t>Co-ordinator for the event</a:t>
            </a:r>
          </a:p>
          <a:p>
            <a:r>
              <a:rPr lang="en-GB" sz="1900">
                <a:solidFill>
                  <a:srgbClr val="FFFFFF"/>
                </a:solidFill>
              </a:rPr>
              <a:t>Jack is the main point for the catering, waste and transport suppliers</a:t>
            </a:r>
          </a:p>
          <a:p>
            <a:r>
              <a:rPr lang="en-GB" sz="1900">
                <a:solidFill>
                  <a:srgbClr val="FFFFFF"/>
                </a:solidFill>
              </a:rPr>
              <a:t>Coordinating the ticket sales</a:t>
            </a:r>
          </a:p>
          <a:p>
            <a:r>
              <a:rPr lang="en-GB" sz="1900">
                <a:solidFill>
                  <a:srgbClr val="FFFFFF"/>
                </a:solidFill>
              </a:rPr>
              <a:t>Coordinating the Gala dinner</a:t>
            </a:r>
          </a:p>
          <a:p>
            <a:r>
              <a:rPr lang="en-GB" sz="1900">
                <a:solidFill>
                  <a:srgbClr val="FFFFFF"/>
                </a:solidFill>
              </a:rPr>
              <a:t>Marketing the event</a:t>
            </a:r>
          </a:p>
          <a:p>
            <a:r>
              <a:rPr lang="en-GB" sz="1900">
                <a:solidFill>
                  <a:srgbClr val="FFFFFF"/>
                </a:solidFill>
              </a:rPr>
              <a:t>Assisting in creating branded products</a:t>
            </a:r>
          </a:p>
          <a:p>
            <a:r>
              <a:rPr lang="en-GB" sz="1900">
                <a:solidFill>
                  <a:srgbClr val="FFFFFF"/>
                </a:solidFill>
              </a:rPr>
              <a:t>Leading on sustainability of the Solheim cup, as the Scottish Government wants to make this the most sustainable cup.</a:t>
            </a:r>
          </a:p>
        </p:txBody>
      </p:sp>
    </p:spTree>
    <p:extLst>
      <p:ext uri="{BB962C8B-B14F-4D97-AF65-F5344CB8AC3E}">
        <p14:creationId xmlns:p14="http://schemas.microsoft.com/office/powerpoint/2010/main" val="2399541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a:solidFill>
                  <a:srgbClr val="FFFFFF"/>
                </a:solidFill>
              </a:rPr>
              <a:t>Solheim Cup</a:t>
            </a:r>
          </a:p>
        </p:txBody>
      </p:sp>
      <p:pic>
        <p:nvPicPr>
          <p:cNvPr id="4" name="Picture 2" descr="Image result for solheim cup"/>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35534" r="1" b="27614"/>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1" name="Rectangle 3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r>
              <a:rPr lang="en-GB" sz="1700">
                <a:solidFill>
                  <a:srgbClr val="FFFFFF"/>
                </a:solidFill>
              </a:rPr>
              <a:t>Started in 1990 to rival the Ryder cup</a:t>
            </a:r>
          </a:p>
          <a:p>
            <a:r>
              <a:rPr lang="en-GB" sz="1700">
                <a:solidFill>
                  <a:srgbClr val="FFFFFF"/>
                </a:solidFill>
              </a:rPr>
              <a:t>Expected to have over 100,000 spectators over the weekend- actual 90,000</a:t>
            </a:r>
          </a:p>
          <a:p>
            <a:r>
              <a:rPr lang="en-GB" sz="1700">
                <a:solidFill>
                  <a:srgbClr val="FFFFFF"/>
                </a:solidFill>
              </a:rPr>
              <a:t>Tickets have been sold across the globe</a:t>
            </a:r>
          </a:p>
          <a:p>
            <a:r>
              <a:rPr lang="en-GB" sz="1700">
                <a:solidFill>
                  <a:srgbClr val="FFFFFF"/>
                </a:solidFill>
              </a:rPr>
              <a:t>Budget of £6.1m</a:t>
            </a:r>
          </a:p>
          <a:p>
            <a:r>
              <a:rPr lang="en-GB" sz="1700">
                <a:solidFill>
                  <a:srgbClr val="FFFFFF"/>
                </a:solidFill>
              </a:rPr>
              <a:t>TV coverage in 25 countries</a:t>
            </a:r>
          </a:p>
          <a:p>
            <a:r>
              <a:rPr lang="en-GB" sz="1700">
                <a:solidFill>
                  <a:srgbClr val="FFFFFF"/>
                </a:solidFill>
              </a:rPr>
              <a:t>Women compete for 2 years in respective tours to qualify</a:t>
            </a:r>
          </a:p>
          <a:p>
            <a:r>
              <a:rPr lang="en-GB" sz="1700">
                <a:solidFill>
                  <a:srgbClr val="FFFFFF"/>
                </a:solidFill>
              </a:rPr>
              <a:t>Also run a Solheim cup for juniors</a:t>
            </a:r>
          </a:p>
          <a:p>
            <a:r>
              <a:rPr lang="en-GB" sz="1700">
                <a:solidFill>
                  <a:srgbClr val="FFFFFF"/>
                </a:solidFill>
              </a:rPr>
              <a:t>Over 15 sponsor such as Rolex, PING and Aberdeen Standard Investment</a:t>
            </a:r>
          </a:p>
          <a:p>
            <a:endParaRPr lang="en-GB" sz="1700">
              <a:solidFill>
                <a:srgbClr val="FFFFFF"/>
              </a:solidFill>
            </a:endParaRPr>
          </a:p>
        </p:txBody>
      </p:sp>
    </p:spTree>
    <p:extLst>
      <p:ext uri="{BB962C8B-B14F-4D97-AF65-F5344CB8AC3E}">
        <p14:creationId xmlns:p14="http://schemas.microsoft.com/office/powerpoint/2010/main" val="38943203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F5243-B1AE-3544-8DC3-4EBD4D9C340D}"/>
              </a:ext>
            </a:extLst>
          </p:cNvPr>
          <p:cNvSpPr>
            <a:spLocks noGrp="1"/>
          </p:cNvSpPr>
          <p:nvPr>
            <p:ph type="title"/>
          </p:nvPr>
        </p:nvSpPr>
        <p:spPr>
          <a:xfrm>
            <a:off x="1295400" y="-243055"/>
            <a:ext cx="9601200" cy="1485900"/>
          </a:xfrm>
        </p:spPr>
        <p:txBody>
          <a:bodyPr/>
          <a:lstStyle/>
          <a:p>
            <a:r>
              <a:rPr lang="en-US" dirty="0"/>
              <a:t>Assignment</a:t>
            </a:r>
          </a:p>
        </p:txBody>
      </p:sp>
      <p:sp>
        <p:nvSpPr>
          <p:cNvPr id="4" name="TextBox 3">
            <a:extLst>
              <a:ext uri="{FF2B5EF4-FFF2-40B4-BE49-F238E27FC236}">
                <a16:creationId xmlns:a16="http://schemas.microsoft.com/office/drawing/2014/main" id="{93E0AE1D-95D1-574B-A8A1-55FD382BFA5B}"/>
              </a:ext>
            </a:extLst>
          </p:cNvPr>
          <p:cNvSpPr txBox="1"/>
          <p:nvPr/>
        </p:nvSpPr>
        <p:spPr>
          <a:xfrm>
            <a:off x="884420" y="859123"/>
            <a:ext cx="10972800" cy="6186309"/>
          </a:xfrm>
          <a:prstGeom prst="rect">
            <a:avLst/>
          </a:prstGeom>
          <a:noFill/>
        </p:spPr>
        <p:txBody>
          <a:bodyPr wrap="square" rtlCol="0">
            <a:spAutoFit/>
          </a:bodyPr>
          <a:lstStyle/>
          <a:p>
            <a:r>
              <a:rPr lang="en-GB" b="1" u="sng" dirty="0"/>
              <a:t>TASK A</a:t>
            </a:r>
            <a:r>
              <a:rPr lang="en-GB" b="1" dirty="0"/>
              <a:t> </a:t>
            </a:r>
            <a:r>
              <a:rPr lang="en-GB" dirty="0"/>
              <a:t>(5000 maximum) </a:t>
            </a:r>
          </a:p>
          <a:p>
            <a:r>
              <a:rPr lang="en-GB" dirty="0"/>
              <a:t> </a:t>
            </a:r>
          </a:p>
          <a:p>
            <a:r>
              <a:rPr lang="en-GB" dirty="0"/>
              <a:t>Students will submit an individual report.</a:t>
            </a:r>
          </a:p>
          <a:p>
            <a:r>
              <a:rPr lang="en-GB" dirty="0"/>
              <a:t> </a:t>
            </a:r>
          </a:p>
          <a:p>
            <a:r>
              <a:rPr lang="en-GB" dirty="0"/>
              <a:t>Critically evaluate the Professional Team Sport environment and ascertain the differences between the US and the UK model? Additionally, consider if their relationship is getting closer or more distant. </a:t>
            </a:r>
          </a:p>
          <a:p>
            <a:r>
              <a:rPr lang="en-GB" dirty="0"/>
              <a:t> </a:t>
            </a:r>
          </a:p>
          <a:p>
            <a:r>
              <a:rPr lang="en-GB" dirty="0"/>
              <a:t>NOTE: Traditionally we have thought of the English model as being characterised by ‘utility maximisation’ (winning on the pitch) and the American by ‘profit maximisation’.  </a:t>
            </a:r>
          </a:p>
          <a:p>
            <a:r>
              <a:rPr lang="en-GB" dirty="0"/>
              <a:t> </a:t>
            </a:r>
          </a:p>
          <a:p>
            <a:r>
              <a:rPr lang="en-GB" dirty="0"/>
              <a:t>Consider the following key emerging themes: </a:t>
            </a:r>
          </a:p>
          <a:p>
            <a:r>
              <a:rPr lang="en-GB" dirty="0"/>
              <a:t> </a:t>
            </a:r>
          </a:p>
          <a:p>
            <a:pPr lvl="0"/>
            <a:r>
              <a:rPr lang="en-GB" dirty="0"/>
              <a:t>Club ownership</a:t>
            </a:r>
          </a:p>
          <a:p>
            <a:pPr lvl="0"/>
            <a:r>
              <a:rPr lang="en-GB" dirty="0"/>
              <a:t>League Structure </a:t>
            </a:r>
          </a:p>
          <a:p>
            <a:pPr lvl="0"/>
            <a:r>
              <a:rPr lang="en-GB" dirty="0"/>
              <a:t>Merchandising and sponsorship </a:t>
            </a:r>
          </a:p>
          <a:p>
            <a:pPr lvl="0"/>
            <a:r>
              <a:rPr lang="en-GB" dirty="0"/>
              <a:t>TV Broadcasting rights </a:t>
            </a:r>
          </a:p>
          <a:p>
            <a:pPr lvl="0"/>
            <a:r>
              <a:rPr lang="en-GB" dirty="0"/>
              <a:t>Globalisation </a:t>
            </a:r>
          </a:p>
          <a:p>
            <a:pPr lvl="0"/>
            <a:r>
              <a:rPr lang="en-GB" dirty="0"/>
              <a:t>Stadiums  </a:t>
            </a:r>
          </a:p>
          <a:p>
            <a:pPr lvl="0"/>
            <a:endParaRPr lang="en-GB" dirty="0"/>
          </a:p>
          <a:p>
            <a:pPr algn="ctr"/>
            <a:r>
              <a:rPr lang="en-GB" u="sng" dirty="0"/>
              <a:t>Report format required with a structured contents page and </a:t>
            </a:r>
            <a:endParaRPr lang="en-GB" dirty="0"/>
          </a:p>
          <a:p>
            <a:pPr algn="ctr"/>
            <a:r>
              <a:rPr lang="en-GB" u="sng" dirty="0"/>
              <a:t>A range of references from a variety of credible sources. </a:t>
            </a:r>
            <a:endParaRPr lang="en-GB" dirty="0"/>
          </a:p>
          <a:p>
            <a:endParaRPr lang="en-US" dirty="0"/>
          </a:p>
        </p:txBody>
      </p:sp>
    </p:spTree>
    <p:extLst>
      <p:ext uri="{BB962C8B-B14F-4D97-AF65-F5344CB8AC3E}">
        <p14:creationId xmlns:p14="http://schemas.microsoft.com/office/powerpoint/2010/main" val="1767615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35a58e6-9f95-4161-a30d-a0bf2b54da0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5" ma:contentTypeDescription="Create a new document." ma:contentTypeScope="" ma:versionID="bfc1702a732c83a0f7a0916b1744e73e">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c44419a4d1beacea02895aae2a6d7ade"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9B09C5-1FEF-4584-8742-51526DCA1E10}">
  <ds:schemaRefs>
    <ds:schemaRef ds:uri="http://schemas.microsoft.com/office/2006/metadata/properties"/>
    <ds:schemaRef ds:uri="http://purl.org/dc/dcmitype/"/>
    <ds:schemaRef ds:uri="http://purl.org/dc/elements/1.1/"/>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75da08c6-bc3b-4dbf-a82b-e760d15ae57b"/>
    <ds:schemaRef ds:uri="635a58e6-9f95-4161-a30d-a0bf2b54da0d"/>
  </ds:schemaRefs>
</ds:datastoreItem>
</file>

<file path=customXml/itemProps2.xml><?xml version="1.0" encoding="utf-8"?>
<ds:datastoreItem xmlns:ds="http://schemas.openxmlformats.org/officeDocument/2006/customXml" ds:itemID="{F00B5049-9783-4A61-B225-7E8AC640E0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5a58e6-9f95-4161-a30d-a0bf2b54da0d"/>
    <ds:schemaRef ds:uri="75da08c6-bc3b-4dbf-a82b-e760d15ae5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EFEFF8-522D-44B6-B8AE-1669C2C790C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1558</Words>
  <Application>Microsoft Office PowerPoint</Application>
  <PresentationFormat>Widescreen</PresentationFormat>
  <Paragraphs>168</Paragraphs>
  <Slides>23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ReithSans</vt:lpstr>
      <vt:lpstr>Arial</vt:lpstr>
      <vt:lpstr>Calibri</vt:lpstr>
      <vt:lpstr>Calibri Light</vt:lpstr>
      <vt:lpstr>Office Theme</vt:lpstr>
      <vt:lpstr>Global Sporting events</vt:lpstr>
      <vt:lpstr>Todays aims ?</vt:lpstr>
      <vt:lpstr>Global Sporting Events</vt:lpstr>
      <vt:lpstr>Global Sporting Events – how many can we think of?</vt:lpstr>
      <vt:lpstr>Global Sporting Events</vt:lpstr>
      <vt:lpstr>Sports Engagement Platforms</vt:lpstr>
      <vt:lpstr>Different Platforms</vt:lpstr>
      <vt:lpstr>Different Platforms</vt:lpstr>
      <vt:lpstr>Sustainability </vt:lpstr>
      <vt:lpstr>PowerPoint Presentation</vt:lpstr>
      <vt:lpstr>PowerPoint Presentation</vt:lpstr>
      <vt:lpstr>Financial Fair Play  (UEFA, 2015)</vt:lpstr>
      <vt:lpstr>Case Study: Man City </vt:lpstr>
      <vt:lpstr>Activity</vt:lpstr>
      <vt:lpstr>African Cup of Nations</vt:lpstr>
      <vt:lpstr>African Cup of Nations</vt:lpstr>
      <vt:lpstr>African Cup of Nations Past and future</vt:lpstr>
      <vt:lpstr>Total Africa Women's Cup of Nations</vt:lpstr>
      <vt:lpstr>African sporting corruption</vt:lpstr>
      <vt:lpstr>9th Richest African Man</vt:lpstr>
      <vt:lpstr>Past Student Experience – Jack Rees</vt:lpstr>
      <vt:lpstr>Solheim Cup</vt:lpstr>
      <vt:lpstr>Assignment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SilvaSurgyPereira (P147900)</dc:creator>
  <cp:lastModifiedBy>Mark Napieralla</cp:lastModifiedBy>
  <cp:revision>65</cp:revision>
  <dcterms:created xsi:type="dcterms:W3CDTF">2019-03-12T16:54:15Z</dcterms:created>
  <dcterms:modified xsi:type="dcterms:W3CDTF">2024-03-19T13:32:28Z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