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8" r:id="rId2"/>
    <p:sldId id="259" r:id="rId3"/>
    <p:sldId id="262" r:id="rId4"/>
    <p:sldId id="263" r:id="rId5"/>
    <p:sldId id="264"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AEBB59-8FFF-C287-684E-47ADEEDAD84A}" v="85" dt="2024-01-31T16:58:27.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651" autoAdjust="0"/>
  </p:normalViewPr>
  <p:slideViewPr>
    <p:cSldViewPr snapToGrid="0">
      <p:cViewPr varScale="1">
        <p:scale>
          <a:sx n="83" d="100"/>
          <a:sy n="83" d="100"/>
        </p:scale>
        <p:origin x="249"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49D11F-9E02-4F8B-B401-A8BF1B82C69C}" type="doc">
      <dgm:prSet loTypeId="urn:microsoft.com/office/officeart/2009/3/layout/StepUpProcess" loCatId="process" qsTypeId="urn:microsoft.com/office/officeart/2005/8/quickstyle/3d2" qsCatId="3D" csTypeId="urn:microsoft.com/office/officeart/2005/8/colors/colorful4" csCatId="colorful" phldr="1"/>
      <dgm:spPr/>
    </dgm:pt>
    <dgm:pt modelId="{91D510DC-9D29-4F87-A8B4-0E25ED52E6DA}">
      <dgm:prSet phldrT="[Text]" custT="1"/>
      <dgm:spPr/>
      <dgm:t>
        <a:bodyPr/>
        <a:lstStyle/>
        <a:p>
          <a:r>
            <a:rPr lang="en-GB" sz="1400" dirty="0"/>
            <a:t>Organising &amp; Coding</a:t>
          </a:r>
        </a:p>
      </dgm:t>
    </dgm:pt>
    <dgm:pt modelId="{0B724811-9F9F-4612-AC16-65ED75143456}" type="parTrans" cxnId="{AC48E07D-5789-4826-93C5-CF3640CD0F5B}">
      <dgm:prSet/>
      <dgm:spPr/>
      <dgm:t>
        <a:bodyPr/>
        <a:lstStyle/>
        <a:p>
          <a:endParaRPr lang="en-GB" sz="1400"/>
        </a:p>
      </dgm:t>
    </dgm:pt>
    <dgm:pt modelId="{26D7B9DA-1161-4B13-BEE8-64CD8A44586B}" type="sibTrans" cxnId="{AC48E07D-5789-4826-93C5-CF3640CD0F5B}">
      <dgm:prSet/>
      <dgm:spPr/>
      <dgm:t>
        <a:bodyPr/>
        <a:lstStyle/>
        <a:p>
          <a:endParaRPr lang="en-GB" sz="1400"/>
        </a:p>
      </dgm:t>
    </dgm:pt>
    <dgm:pt modelId="{0ABA8325-E55D-48E9-AA1B-1E038CB386C4}">
      <dgm:prSet phldrT="[Text]" custT="1"/>
      <dgm:spPr/>
      <dgm:t>
        <a:bodyPr/>
        <a:lstStyle/>
        <a:p>
          <a:r>
            <a:rPr lang="en-GB" sz="1400" dirty="0"/>
            <a:t>Choosing Analysis method</a:t>
          </a:r>
        </a:p>
      </dgm:t>
    </dgm:pt>
    <dgm:pt modelId="{02CF669E-6CC2-4B19-90E0-A13498B951EC}" type="parTrans" cxnId="{B86AA449-1ABC-4DEA-A76A-AA5655353CD0}">
      <dgm:prSet/>
      <dgm:spPr/>
      <dgm:t>
        <a:bodyPr/>
        <a:lstStyle/>
        <a:p>
          <a:endParaRPr lang="en-GB" sz="1400"/>
        </a:p>
      </dgm:t>
    </dgm:pt>
    <dgm:pt modelId="{DF93D3BA-0601-4BA9-A518-D573F3FAEDB1}" type="sibTrans" cxnId="{B86AA449-1ABC-4DEA-A76A-AA5655353CD0}">
      <dgm:prSet/>
      <dgm:spPr/>
      <dgm:t>
        <a:bodyPr/>
        <a:lstStyle/>
        <a:p>
          <a:endParaRPr lang="en-GB" sz="1400"/>
        </a:p>
      </dgm:t>
    </dgm:pt>
    <dgm:pt modelId="{4CEBFB7E-6851-4FFF-80D0-DAF472654CF5}">
      <dgm:prSet phldrT="[Text]" custT="1"/>
      <dgm:spPr/>
      <dgm:t>
        <a:bodyPr/>
        <a:lstStyle/>
        <a:p>
          <a:pPr rtl="0"/>
          <a:r>
            <a:rPr lang="en-GB" sz="1400" dirty="0"/>
            <a:t>Interpreting/</a:t>
          </a:r>
          <a:r>
            <a:rPr lang="en-GB" sz="1400" dirty="0">
              <a:latin typeface="Myriad Pro"/>
            </a:rPr>
            <a:t> </a:t>
          </a:r>
          <a:r>
            <a:rPr lang="en-GB" sz="1400" dirty="0"/>
            <a:t>discussing data</a:t>
          </a:r>
        </a:p>
      </dgm:t>
    </dgm:pt>
    <dgm:pt modelId="{11DE2223-F323-4FF3-8187-B2B1A79B9EF6}" type="parTrans" cxnId="{1D28770F-6509-47C7-8B99-0753D7A34283}">
      <dgm:prSet/>
      <dgm:spPr/>
      <dgm:t>
        <a:bodyPr/>
        <a:lstStyle/>
        <a:p>
          <a:endParaRPr lang="en-GB" sz="1400"/>
        </a:p>
      </dgm:t>
    </dgm:pt>
    <dgm:pt modelId="{118BA915-6487-4A6E-AC67-5A3F94F14699}" type="sibTrans" cxnId="{1D28770F-6509-47C7-8B99-0753D7A34283}">
      <dgm:prSet/>
      <dgm:spPr/>
      <dgm:t>
        <a:bodyPr/>
        <a:lstStyle/>
        <a:p>
          <a:endParaRPr lang="en-GB" sz="1400"/>
        </a:p>
      </dgm:t>
    </dgm:pt>
    <dgm:pt modelId="{7EF19FFD-D61E-401E-AAD2-65703205E327}">
      <dgm:prSet phldrT="[Text]" custT="1"/>
      <dgm:spPr/>
      <dgm:t>
        <a:bodyPr/>
        <a:lstStyle/>
        <a:p>
          <a:r>
            <a:rPr lang="en-GB" sz="1400" dirty="0"/>
            <a:t>Presentation of findings</a:t>
          </a:r>
        </a:p>
      </dgm:t>
    </dgm:pt>
    <dgm:pt modelId="{7117135B-6223-4325-8AA9-0F3F449C71D2}" type="parTrans" cxnId="{00C41B21-C8EF-47BC-A931-89D4F94344CD}">
      <dgm:prSet/>
      <dgm:spPr/>
      <dgm:t>
        <a:bodyPr/>
        <a:lstStyle/>
        <a:p>
          <a:endParaRPr lang="en-GB" sz="1400"/>
        </a:p>
      </dgm:t>
    </dgm:pt>
    <dgm:pt modelId="{A39605C3-BDF7-4AAE-AA5A-8E1BEECAED94}" type="sibTrans" cxnId="{00C41B21-C8EF-47BC-A931-89D4F94344CD}">
      <dgm:prSet/>
      <dgm:spPr/>
      <dgm:t>
        <a:bodyPr/>
        <a:lstStyle/>
        <a:p>
          <a:endParaRPr lang="en-GB" sz="1400"/>
        </a:p>
      </dgm:t>
    </dgm:pt>
    <dgm:pt modelId="{EBD4468A-BE73-4041-AB08-5452733A3C17}" type="pres">
      <dgm:prSet presAssocID="{DE49D11F-9E02-4F8B-B401-A8BF1B82C69C}" presName="rootnode" presStyleCnt="0">
        <dgm:presLayoutVars>
          <dgm:chMax/>
          <dgm:chPref/>
          <dgm:dir/>
          <dgm:animLvl val="lvl"/>
        </dgm:presLayoutVars>
      </dgm:prSet>
      <dgm:spPr/>
    </dgm:pt>
    <dgm:pt modelId="{B6C5BC17-1583-45C8-94CB-71B14467F4CA}" type="pres">
      <dgm:prSet presAssocID="{91D510DC-9D29-4F87-A8B4-0E25ED52E6DA}" presName="composite" presStyleCnt="0"/>
      <dgm:spPr/>
    </dgm:pt>
    <dgm:pt modelId="{EFD35ACE-CE2B-4154-9E42-619F6B090A99}" type="pres">
      <dgm:prSet presAssocID="{91D510DC-9D29-4F87-A8B4-0E25ED52E6DA}" presName="LShape" presStyleLbl="alignNode1" presStyleIdx="0" presStyleCnt="7"/>
      <dgm:spPr/>
    </dgm:pt>
    <dgm:pt modelId="{E3EA5164-A31A-4D91-AC86-DD9E0C2E9677}" type="pres">
      <dgm:prSet presAssocID="{91D510DC-9D29-4F87-A8B4-0E25ED52E6DA}" presName="ParentText" presStyleLbl="revTx" presStyleIdx="0" presStyleCnt="4">
        <dgm:presLayoutVars>
          <dgm:chMax val="0"/>
          <dgm:chPref val="0"/>
          <dgm:bulletEnabled val="1"/>
        </dgm:presLayoutVars>
      </dgm:prSet>
      <dgm:spPr/>
    </dgm:pt>
    <dgm:pt modelId="{0BCB9C0B-2729-4F43-AEFD-89AF139CEE38}" type="pres">
      <dgm:prSet presAssocID="{91D510DC-9D29-4F87-A8B4-0E25ED52E6DA}" presName="Triangle" presStyleLbl="alignNode1" presStyleIdx="1" presStyleCnt="7"/>
      <dgm:spPr/>
    </dgm:pt>
    <dgm:pt modelId="{329FE900-DE56-462A-86D6-C93549F79C2C}" type="pres">
      <dgm:prSet presAssocID="{26D7B9DA-1161-4B13-BEE8-64CD8A44586B}" presName="sibTrans" presStyleCnt="0"/>
      <dgm:spPr/>
    </dgm:pt>
    <dgm:pt modelId="{28BA22A0-58DF-406B-8CA8-311CBDAA6E9C}" type="pres">
      <dgm:prSet presAssocID="{26D7B9DA-1161-4B13-BEE8-64CD8A44586B}" presName="space" presStyleCnt="0"/>
      <dgm:spPr/>
    </dgm:pt>
    <dgm:pt modelId="{FC8B7EC8-747C-4604-B427-45F036878CA9}" type="pres">
      <dgm:prSet presAssocID="{0ABA8325-E55D-48E9-AA1B-1E038CB386C4}" presName="composite" presStyleCnt="0"/>
      <dgm:spPr/>
    </dgm:pt>
    <dgm:pt modelId="{D61E75F1-2EAE-4041-B226-999DEC12E259}" type="pres">
      <dgm:prSet presAssocID="{0ABA8325-E55D-48E9-AA1B-1E038CB386C4}" presName="LShape" presStyleLbl="alignNode1" presStyleIdx="2" presStyleCnt="7"/>
      <dgm:spPr/>
    </dgm:pt>
    <dgm:pt modelId="{B866E76B-1980-456B-821D-6D13B9B9FCC6}" type="pres">
      <dgm:prSet presAssocID="{0ABA8325-E55D-48E9-AA1B-1E038CB386C4}" presName="ParentText" presStyleLbl="revTx" presStyleIdx="1" presStyleCnt="4">
        <dgm:presLayoutVars>
          <dgm:chMax val="0"/>
          <dgm:chPref val="0"/>
          <dgm:bulletEnabled val="1"/>
        </dgm:presLayoutVars>
      </dgm:prSet>
      <dgm:spPr/>
    </dgm:pt>
    <dgm:pt modelId="{667FD511-6D68-45BF-8F50-2B6F33BF14E1}" type="pres">
      <dgm:prSet presAssocID="{0ABA8325-E55D-48E9-AA1B-1E038CB386C4}" presName="Triangle" presStyleLbl="alignNode1" presStyleIdx="3" presStyleCnt="7"/>
      <dgm:spPr/>
    </dgm:pt>
    <dgm:pt modelId="{702640E9-E91D-49E1-B517-160DC358FB49}" type="pres">
      <dgm:prSet presAssocID="{DF93D3BA-0601-4BA9-A518-D573F3FAEDB1}" presName="sibTrans" presStyleCnt="0"/>
      <dgm:spPr/>
    </dgm:pt>
    <dgm:pt modelId="{AD23BD67-AD03-4F73-9E14-6C8A026E367A}" type="pres">
      <dgm:prSet presAssocID="{DF93D3BA-0601-4BA9-A518-D573F3FAEDB1}" presName="space" presStyleCnt="0"/>
      <dgm:spPr/>
    </dgm:pt>
    <dgm:pt modelId="{4ADBFE6B-6144-4A96-A3D0-35FCD7F17BAD}" type="pres">
      <dgm:prSet presAssocID="{4CEBFB7E-6851-4FFF-80D0-DAF472654CF5}" presName="composite" presStyleCnt="0"/>
      <dgm:spPr/>
    </dgm:pt>
    <dgm:pt modelId="{9EE96F20-4663-4351-B331-D7707D40BAA1}" type="pres">
      <dgm:prSet presAssocID="{4CEBFB7E-6851-4FFF-80D0-DAF472654CF5}" presName="LShape" presStyleLbl="alignNode1" presStyleIdx="4" presStyleCnt="7"/>
      <dgm:spPr/>
    </dgm:pt>
    <dgm:pt modelId="{942BF8A4-C6D8-442B-B5D0-ED5F5E2D4251}" type="pres">
      <dgm:prSet presAssocID="{4CEBFB7E-6851-4FFF-80D0-DAF472654CF5}" presName="ParentText" presStyleLbl="revTx" presStyleIdx="2" presStyleCnt="4">
        <dgm:presLayoutVars>
          <dgm:chMax val="0"/>
          <dgm:chPref val="0"/>
          <dgm:bulletEnabled val="1"/>
        </dgm:presLayoutVars>
      </dgm:prSet>
      <dgm:spPr/>
    </dgm:pt>
    <dgm:pt modelId="{FB389C9E-93BB-42F0-99F0-30D9531F310B}" type="pres">
      <dgm:prSet presAssocID="{4CEBFB7E-6851-4FFF-80D0-DAF472654CF5}" presName="Triangle" presStyleLbl="alignNode1" presStyleIdx="5" presStyleCnt="7"/>
      <dgm:spPr/>
    </dgm:pt>
    <dgm:pt modelId="{15AB9D2D-2FAE-432D-8646-14E6F61261FE}" type="pres">
      <dgm:prSet presAssocID="{118BA915-6487-4A6E-AC67-5A3F94F14699}" presName="sibTrans" presStyleCnt="0"/>
      <dgm:spPr/>
    </dgm:pt>
    <dgm:pt modelId="{2FF89B17-DAE3-42D8-A61E-E35213DDB914}" type="pres">
      <dgm:prSet presAssocID="{118BA915-6487-4A6E-AC67-5A3F94F14699}" presName="space" presStyleCnt="0"/>
      <dgm:spPr/>
    </dgm:pt>
    <dgm:pt modelId="{18EC3D08-436D-4141-BDB1-4A6048A243AB}" type="pres">
      <dgm:prSet presAssocID="{7EF19FFD-D61E-401E-AAD2-65703205E327}" presName="composite" presStyleCnt="0"/>
      <dgm:spPr/>
    </dgm:pt>
    <dgm:pt modelId="{EFBD5C7E-BAD5-4CD2-97E6-F5A36EC15DD5}" type="pres">
      <dgm:prSet presAssocID="{7EF19FFD-D61E-401E-AAD2-65703205E327}" presName="LShape" presStyleLbl="alignNode1" presStyleIdx="6" presStyleCnt="7"/>
      <dgm:spPr/>
    </dgm:pt>
    <dgm:pt modelId="{78EB0BD8-04C9-4E4B-89B6-F57E09C880CF}" type="pres">
      <dgm:prSet presAssocID="{7EF19FFD-D61E-401E-AAD2-65703205E327}" presName="ParentText" presStyleLbl="revTx" presStyleIdx="3" presStyleCnt="4">
        <dgm:presLayoutVars>
          <dgm:chMax val="0"/>
          <dgm:chPref val="0"/>
          <dgm:bulletEnabled val="1"/>
        </dgm:presLayoutVars>
      </dgm:prSet>
      <dgm:spPr/>
    </dgm:pt>
  </dgm:ptLst>
  <dgm:cxnLst>
    <dgm:cxn modelId="{05FBE602-658D-4767-AB1F-908B534781CF}" type="presOf" srcId="{DE49D11F-9E02-4F8B-B401-A8BF1B82C69C}" destId="{EBD4468A-BE73-4041-AB08-5452733A3C17}" srcOrd="0" destOrd="0" presId="urn:microsoft.com/office/officeart/2009/3/layout/StepUpProcess"/>
    <dgm:cxn modelId="{1D28770F-6509-47C7-8B99-0753D7A34283}" srcId="{DE49D11F-9E02-4F8B-B401-A8BF1B82C69C}" destId="{4CEBFB7E-6851-4FFF-80D0-DAF472654CF5}" srcOrd="2" destOrd="0" parTransId="{11DE2223-F323-4FF3-8187-B2B1A79B9EF6}" sibTransId="{118BA915-6487-4A6E-AC67-5A3F94F14699}"/>
    <dgm:cxn modelId="{00C41B21-C8EF-47BC-A931-89D4F94344CD}" srcId="{DE49D11F-9E02-4F8B-B401-A8BF1B82C69C}" destId="{7EF19FFD-D61E-401E-AAD2-65703205E327}" srcOrd="3" destOrd="0" parTransId="{7117135B-6223-4325-8AA9-0F3F449C71D2}" sibTransId="{A39605C3-BDF7-4AAE-AA5A-8E1BEECAED94}"/>
    <dgm:cxn modelId="{B86AA449-1ABC-4DEA-A76A-AA5655353CD0}" srcId="{DE49D11F-9E02-4F8B-B401-A8BF1B82C69C}" destId="{0ABA8325-E55D-48E9-AA1B-1E038CB386C4}" srcOrd="1" destOrd="0" parTransId="{02CF669E-6CC2-4B19-90E0-A13498B951EC}" sibTransId="{DF93D3BA-0601-4BA9-A518-D573F3FAEDB1}"/>
    <dgm:cxn modelId="{2343FC74-61A5-4882-958A-54713398B0B0}" type="presOf" srcId="{7EF19FFD-D61E-401E-AAD2-65703205E327}" destId="{78EB0BD8-04C9-4E4B-89B6-F57E09C880CF}" srcOrd="0" destOrd="0" presId="urn:microsoft.com/office/officeart/2009/3/layout/StepUpProcess"/>
    <dgm:cxn modelId="{AC48E07D-5789-4826-93C5-CF3640CD0F5B}" srcId="{DE49D11F-9E02-4F8B-B401-A8BF1B82C69C}" destId="{91D510DC-9D29-4F87-A8B4-0E25ED52E6DA}" srcOrd="0" destOrd="0" parTransId="{0B724811-9F9F-4612-AC16-65ED75143456}" sibTransId="{26D7B9DA-1161-4B13-BEE8-64CD8A44586B}"/>
    <dgm:cxn modelId="{E69C1B80-54F9-4FA9-A0A6-F5BDD91861D5}" type="presOf" srcId="{4CEBFB7E-6851-4FFF-80D0-DAF472654CF5}" destId="{942BF8A4-C6D8-442B-B5D0-ED5F5E2D4251}" srcOrd="0" destOrd="0" presId="urn:microsoft.com/office/officeart/2009/3/layout/StepUpProcess"/>
    <dgm:cxn modelId="{4141FDC5-C4A5-4966-B8E3-CE8F5DBF4964}" type="presOf" srcId="{91D510DC-9D29-4F87-A8B4-0E25ED52E6DA}" destId="{E3EA5164-A31A-4D91-AC86-DD9E0C2E9677}" srcOrd="0" destOrd="0" presId="urn:microsoft.com/office/officeart/2009/3/layout/StepUpProcess"/>
    <dgm:cxn modelId="{FAE555FE-7F39-4E9A-9916-BC026D459222}" type="presOf" srcId="{0ABA8325-E55D-48E9-AA1B-1E038CB386C4}" destId="{B866E76B-1980-456B-821D-6D13B9B9FCC6}" srcOrd="0" destOrd="0" presId="urn:microsoft.com/office/officeart/2009/3/layout/StepUpProcess"/>
    <dgm:cxn modelId="{BD29174B-73C9-4DC5-B65C-879EC2448D13}" type="presParOf" srcId="{EBD4468A-BE73-4041-AB08-5452733A3C17}" destId="{B6C5BC17-1583-45C8-94CB-71B14467F4CA}" srcOrd="0" destOrd="0" presId="urn:microsoft.com/office/officeart/2009/3/layout/StepUpProcess"/>
    <dgm:cxn modelId="{9ECECE2C-3A19-4D91-9AF0-FC2041639204}" type="presParOf" srcId="{B6C5BC17-1583-45C8-94CB-71B14467F4CA}" destId="{EFD35ACE-CE2B-4154-9E42-619F6B090A99}" srcOrd="0" destOrd="0" presId="urn:microsoft.com/office/officeart/2009/3/layout/StepUpProcess"/>
    <dgm:cxn modelId="{3DBD62C4-AF4B-407B-8AAC-D7776BB73F8C}" type="presParOf" srcId="{B6C5BC17-1583-45C8-94CB-71B14467F4CA}" destId="{E3EA5164-A31A-4D91-AC86-DD9E0C2E9677}" srcOrd="1" destOrd="0" presId="urn:microsoft.com/office/officeart/2009/3/layout/StepUpProcess"/>
    <dgm:cxn modelId="{3D51DD65-B546-4501-BA73-5D0AC6DE4329}" type="presParOf" srcId="{B6C5BC17-1583-45C8-94CB-71B14467F4CA}" destId="{0BCB9C0B-2729-4F43-AEFD-89AF139CEE38}" srcOrd="2" destOrd="0" presId="urn:microsoft.com/office/officeart/2009/3/layout/StepUpProcess"/>
    <dgm:cxn modelId="{CBE0ADC7-B8CA-46D4-A978-3D66530793DD}" type="presParOf" srcId="{EBD4468A-BE73-4041-AB08-5452733A3C17}" destId="{329FE900-DE56-462A-86D6-C93549F79C2C}" srcOrd="1" destOrd="0" presId="urn:microsoft.com/office/officeart/2009/3/layout/StepUpProcess"/>
    <dgm:cxn modelId="{5D82DABD-F59E-494B-BCFE-4072D2BFFD68}" type="presParOf" srcId="{329FE900-DE56-462A-86D6-C93549F79C2C}" destId="{28BA22A0-58DF-406B-8CA8-311CBDAA6E9C}" srcOrd="0" destOrd="0" presId="urn:microsoft.com/office/officeart/2009/3/layout/StepUpProcess"/>
    <dgm:cxn modelId="{F6B46AA7-7F53-4995-BBAA-7E2A5A937D5C}" type="presParOf" srcId="{EBD4468A-BE73-4041-AB08-5452733A3C17}" destId="{FC8B7EC8-747C-4604-B427-45F036878CA9}" srcOrd="2" destOrd="0" presId="urn:microsoft.com/office/officeart/2009/3/layout/StepUpProcess"/>
    <dgm:cxn modelId="{1C475E14-6C65-4D0E-A552-F8141F9478E4}" type="presParOf" srcId="{FC8B7EC8-747C-4604-B427-45F036878CA9}" destId="{D61E75F1-2EAE-4041-B226-999DEC12E259}" srcOrd="0" destOrd="0" presId="urn:microsoft.com/office/officeart/2009/3/layout/StepUpProcess"/>
    <dgm:cxn modelId="{D8655987-FE09-4D00-B171-A9DC1EA9B342}" type="presParOf" srcId="{FC8B7EC8-747C-4604-B427-45F036878CA9}" destId="{B866E76B-1980-456B-821D-6D13B9B9FCC6}" srcOrd="1" destOrd="0" presId="urn:microsoft.com/office/officeart/2009/3/layout/StepUpProcess"/>
    <dgm:cxn modelId="{92AF1877-3619-4348-B1EB-242C35C2E162}" type="presParOf" srcId="{FC8B7EC8-747C-4604-B427-45F036878CA9}" destId="{667FD511-6D68-45BF-8F50-2B6F33BF14E1}" srcOrd="2" destOrd="0" presId="urn:microsoft.com/office/officeart/2009/3/layout/StepUpProcess"/>
    <dgm:cxn modelId="{8E8DAAC3-2A1A-451A-A53C-3A34E9D267BE}" type="presParOf" srcId="{EBD4468A-BE73-4041-AB08-5452733A3C17}" destId="{702640E9-E91D-49E1-B517-160DC358FB49}" srcOrd="3" destOrd="0" presId="urn:microsoft.com/office/officeart/2009/3/layout/StepUpProcess"/>
    <dgm:cxn modelId="{1EFB3735-5C8D-4BBB-A4FD-5D28515CE105}" type="presParOf" srcId="{702640E9-E91D-49E1-B517-160DC358FB49}" destId="{AD23BD67-AD03-4F73-9E14-6C8A026E367A}" srcOrd="0" destOrd="0" presId="urn:microsoft.com/office/officeart/2009/3/layout/StepUpProcess"/>
    <dgm:cxn modelId="{E31934CB-7536-4411-BCFF-F6E4947325DA}" type="presParOf" srcId="{EBD4468A-BE73-4041-AB08-5452733A3C17}" destId="{4ADBFE6B-6144-4A96-A3D0-35FCD7F17BAD}" srcOrd="4" destOrd="0" presId="urn:microsoft.com/office/officeart/2009/3/layout/StepUpProcess"/>
    <dgm:cxn modelId="{59DF5D20-E63F-4223-BEA5-C10AB8D01733}" type="presParOf" srcId="{4ADBFE6B-6144-4A96-A3D0-35FCD7F17BAD}" destId="{9EE96F20-4663-4351-B331-D7707D40BAA1}" srcOrd="0" destOrd="0" presId="urn:microsoft.com/office/officeart/2009/3/layout/StepUpProcess"/>
    <dgm:cxn modelId="{11EBF1F3-F6CA-403E-84A4-3212F28446B7}" type="presParOf" srcId="{4ADBFE6B-6144-4A96-A3D0-35FCD7F17BAD}" destId="{942BF8A4-C6D8-442B-B5D0-ED5F5E2D4251}" srcOrd="1" destOrd="0" presId="urn:microsoft.com/office/officeart/2009/3/layout/StepUpProcess"/>
    <dgm:cxn modelId="{D67433C7-C5CD-4FC8-BAB9-3D99E69C4304}" type="presParOf" srcId="{4ADBFE6B-6144-4A96-A3D0-35FCD7F17BAD}" destId="{FB389C9E-93BB-42F0-99F0-30D9531F310B}" srcOrd="2" destOrd="0" presId="urn:microsoft.com/office/officeart/2009/3/layout/StepUpProcess"/>
    <dgm:cxn modelId="{CB5A3EFC-AC56-4384-AA9A-2B64BDB46903}" type="presParOf" srcId="{EBD4468A-BE73-4041-AB08-5452733A3C17}" destId="{15AB9D2D-2FAE-432D-8646-14E6F61261FE}" srcOrd="5" destOrd="0" presId="urn:microsoft.com/office/officeart/2009/3/layout/StepUpProcess"/>
    <dgm:cxn modelId="{06975A71-1DFB-4E3D-B777-7E10AFA3386F}" type="presParOf" srcId="{15AB9D2D-2FAE-432D-8646-14E6F61261FE}" destId="{2FF89B17-DAE3-42D8-A61E-E35213DDB914}" srcOrd="0" destOrd="0" presId="urn:microsoft.com/office/officeart/2009/3/layout/StepUpProcess"/>
    <dgm:cxn modelId="{AC3F540D-DBCC-4A7B-ADEB-2998B4061345}" type="presParOf" srcId="{EBD4468A-BE73-4041-AB08-5452733A3C17}" destId="{18EC3D08-436D-4141-BDB1-4A6048A243AB}" srcOrd="6" destOrd="0" presId="urn:microsoft.com/office/officeart/2009/3/layout/StepUpProcess"/>
    <dgm:cxn modelId="{CAB43DFE-D9A0-4E21-A53B-16CDBEF99DCE}" type="presParOf" srcId="{18EC3D08-436D-4141-BDB1-4A6048A243AB}" destId="{EFBD5C7E-BAD5-4CD2-97E6-F5A36EC15DD5}" srcOrd="0" destOrd="0" presId="urn:microsoft.com/office/officeart/2009/3/layout/StepUpProcess"/>
    <dgm:cxn modelId="{BA50ED45-CDDD-4D3B-AD8C-578AD1836760}" type="presParOf" srcId="{18EC3D08-436D-4141-BDB1-4A6048A243AB}" destId="{78EB0BD8-04C9-4E4B-89B6-F57E09C880C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1CC21-6EAA-46AD-B78C-B7EA3BA246E3}" type="doc">
      <dgm:prSet loTypeId="urn:microsoft.com/office/officeart/2005/8/layout/hList1" loCatId="list" qsTypeId="urn:microsoft.com/office/officeart/2005/8/quickstyle/simple5" qsCatId="simple" csTypeId="urn:microsoft.com/office/officeart/2005/8/colors/colorful4" csCatId="colorful" phldr="1"/>
      <dgm:spPr/>
      <dgm:t>
        <a:bodyPr/>
        <a:lstStyle/>
        <a:p>
          <a:endParaRPr lang="en-GB"/>
        </a:p>
      </dgm:t>
    </dgm:pt>
    <dgm:pt modelId="{CC4907F1-3D56-4FA9-B381-B7C2519E3CEC}">
      <dgm:prSet phldrT="[Text]"/>
      <dgm:spPr/>
      <dgm:t>
        <a:bodyPr/>
        <a:lstStyle/>
        <a:p>
          <a:r>
            <a:rPr lang="en-GB" dirty="0"/>
            <a:t>Initial Evaluation – assess and reduce</a:t>
          </a:r>
        </a:p>
      </dgm:t>
    </dgm:pt>
    <dgm:pt modelId="{2C6AAEB9-E935-4E1B-9F78-9978D1ED7523}" type="parTrans" cxnId="{5FE2777C-9281-4C83-8782-4CC2ABA210CD}">
      <dgm:prSet/>
      <dgm:spPr/>
      <dgm:t>
        <a:bodyPr/>
        <a:lstStyle/>
        <a:p>
          <a:endParaRPr lang="en-GB"/>
        </a:p>
      </dgm:t>
    </dgm:pt>
    <dgm:pt modelId="{CAD91052-9429-43EE-8E65-1F94EF5AB190}" type="sibTrans" cxnId="{5FE2777C-9281-4C83-8782-4CC2ABA210CD}">
      <dgm:prSet/>
      <dgm:spPr/>
      <dgm:t>
        <a:bodyPr/>
        <a:lstStyle/>
        <a:p>
          <a:endParaRPr lang="en-GB"/>
        </a:p>
      </dgm:t>
    </dgm:pt>
    <dgm:pt modelId="{88FAFCE1-110E-41B0-B7F2-8D098C957FC0}">
      <dgm:prSet phldrT="[Text]"/>
      <dgm:spPr/>
      <dgm:t>
        <a:bodyPr/>
        <a:lstStyle/>
        <a:p>
          <a:r>
            <a:rPr lang="en-GB" dirty="0"/>
            <a:t>‘Raw data’ </a:t>
          </a:r>
        </a:p>
      </dgm:t>
    </dgm:pt>
    <dgm:pt modelId="{F9EFB1F0-DD80-4E78-AB76-C4C3C789A0A7}" type="parTrans" cxnId="{05125380-BD47-42BB-AAD8-1CF99FCEC215}">
      <dgm:prSet/>
      <dgm:spPr/>
      <dgm:t>
        <a:bodyPr/>
        <a:lstStyle/>
        <a:p>
          <a:endParaRPr lang="en-GB"/>
        </a:p>
      </dgm:t>
    </dgm:pt>
    <dgm:pt modelId="{321DE5A3-A91B-495F-8551-6757CA875153}" type="sibTrans" cxnId="{05125380-BD47-42BB-AAD8-1CF99FCEC215}">
      <dgm:prSet/>
      <dgm:spPr/>
      <dgm:t>
        <a:bodyPr/>
        <a:lstStyle/>
        <a:p>
          <a:endParaRPr lang="en-GB"/>
        </a:p>
      </dgm:t>
    </dgm:pt>
    <dgm:pt modelId="{AADC5F01-2E58-4E4F-860A-B16C0D230BDA}">
      <dgm:prSet phldrT="[Text]"/>
      <dgm:spPr/>
      <dgm:t>
        <a:bodyPr/>
        <a:lstStyle/>
        <a:p>
          <a:r>
            <a:rPr lang="en-GB" dirty="0"/>
            <a:t>Coding</a:t>
          </a:r>
        </a:p>
      </dgm:t>
    </dgm:pt>
    <dgm:pt modelId="{BD24E2D7-A82E-4819-9D54-3EFB0E884C32}" type="parTrans" cxnId="{BA08D0B6-B184-42EF-883D-9F6EE6A3041F}">
      <dgm:prSet/>
      <dgm:spPr/>
      <dgm:t>
        <a:bodyPr/>
        <a:lstStyle/>
        <a:p>
          <a:endParaRPr lang="en-GB"/>
        </a:p>
      </dgm:t>
    </dgm:pt>
    <dgm:pt modelId="{D4A6D25E-101D-4928-8C59-8F9ECFF8F222}" type="sibTrans" cxnId="{BA08D0B6-B184-42EF-883D-9F6EE6A3041F}">
      <dgm:prSet/>
      <dgm:spPr/>
      <dgm:t>
        <a:bodyPr/>
        <a:lstStyle/>
        <a:p>
          <a:endParaRPr lang="en-GB"/>
        </a:p>
      </dgm:t>
    </dgm:pt>
    <dgm:pt modelId="{7A368ABE-A7DD-4E77-90DC-9BFC5E05708F}">
      <dgm:prSet/>
      <dgm:spPr/>
      <dgm:t>
        <a:bodyPr/>
        <a:lstStyle/>
        <a:p>
          <a:r>
            <a:rPr lang="en-GB" dirty="0"/>
            <a:t>To assess and reduce volume</a:t>
          </a:r>
        </a:p>
      </dgm:t>
    </dgm:pt>
    <dgm:pt modelId="{3F27A054-44F3-4642-AA47-D6F10CB4FBDF}" type="parTrans" cxnId="{23D64333-E54D-4332-9D5F-95AA438B5CC8}">
      <dgm:prSet/>
      <dgm:spPr/>
      <dgm:t>
        <a:bodyPr/>
        <a:lstStyle/>
        <a:p>
          <a:endParaRPr lang="en-GB"/>
        </a:p>
      </dgm:t>
    </dgm:pt>
    <dgm:pt modelId="{8E5985FC-1D88-4169-8283-67834C6204D3}" type="sibTrans" cxnId="{23D64333-E54D-4332-9D5F-95AA438B5CC8}">
      <dgm:prSet/>
      <dgm:spPr/>
      <dgm:t>
        <a:bodyPr/>
        <a:lstStyle/>
        <a:p>
          <a:endParaRPr lang="en-GB"/>
        </a:p>
      </dgm:t>
    </dgm:pt>
    <dgm:pt modelId="{D3D13495-81B1-4623-B3F7-E8AA3FD3926D}">
      <dgm:prSet/>
      <dgm:spPr/>
      <dgm:t>
        <a:bodyPr/>
        <a:lstStyle/>
        <a:p>
          <a:r>
            <a:rPr lang="en-GB" dirty="0"/>
            <a:t>Omit any irrelevant data</a:t>
          </a:r>
        </a:p>
      </dgm:t>
    </dgm:pt>
    <dgm:pt modelId="{36F95661-820A-4367-99C7-CBFEEE3323E8}" type="parTrans" cxnId="{625F7740-2035-43ED-A540-D9ECFFBB7996}">
      <dgm:prSet/>
      <dgm:spPr/>
      <dgm:t>
        <a:bodyPr/>
        <a:lstStyle/>
        <a:p>
          <a:endParaRPr lang="en-GB"/>
        </a:p>
      </dgm:t>
    </dgm:pt>
    <dgm:pt modelId="{21B1E51F-FE03-4EBF-BA6B-D12E5BF521C8}" type="sibTrans" cxnId="{625F7740-2035-43ED-A540-D9ECFFBB7996}">
      <dgm:prSet/>
      <dgm:spPr/>
      <dgm:t>
        <a:bodyPr/>
        <a:lstStyle/>
        <a:p>
          <a:endParaRPr lang="en-GB"/>
        </a:p>
      </dgm:t>
    </dgm:pt>
    <dgm:pt modelId="{CCE33C1A-2E31-4EAD-AAEF-2582C7F977F5}">
      <dgm:prSet/>
      <dgm:spPr/>
      <dgm:t>
        <a:bodyPr/>
        <a:lstStyle/>
        <a:p>
          <a:r>
            <a:rPr lang="en-GB" dirty="0"/>
            <a:t>Highlight significant and relevant data</a:t>
          </a:r>
        </a:p>
      </dgm:t>
    </dgm:pt>
    <dgm:pt modelId="{F577F660-307D-484C-BDF1-F779485B4F63}" type="parTrans" cxnId="{46F82DF3-5441-4BF1-8C57-A37C85D3D766}">
      <dgm:prSet/>
      <dgm:spPr/>
      <dgm:t>
        <a:bodyPr/>
        <a:lstStyle/>
        <a:p>
          <a:endParaRPr lang="en-GB"/>
        </a:p>
      </dgm:t>
    </dgm:pt>
    <dgm:pt modelId="{521B2555-A58A-4F7A-BF49-47D15C9FA5DD}" type="sibTrans" cxnId="{46F82DF3-5441-4BF1-8C57-A37C85D3D766}">
      <dgm:prSet/>
      <dgm:spPr/>
      <dgm:t>
        <a:bodyPr/>
        <a:lstStyle/>
        <a:p>
          <a:endParaRPr lang="en-GB"/>
        </a:p>
      </dgm:t>
    </dgm:pt>
    <dgm:pt modelId="{24AE7D19-E4B5-4125-9F13-A5EBC0606D14}">
      <dgm:prSet/>
      <dgm:spPr/>
      <dgm:t>
        <a:bodyPr/>
        <a:lstStyle/>
        <a:p>
          <a:r>
            <a:rPr lang="en-GB" dirty="0"/>
            <a:t>Its good practice to include all your ‘raw data’ as an Appendix</a:t>
          </a:r>
        </a:p>
      </dgm:t>
    </dgm:pt>
    <dgm:pt modelId="{F7E02D36-A6E5-4109-B489-69E6837E35BC}" type="parTrans" cxnId="{8CCA2D94-B491-481D-93A3-4BDE9B0F2A19}">
      <dgm:prSet/>
      <dgm:spPr/>
      <dgm:t>
        <a:bodyPr/>
        <a:lstStyle/>
        <a:p>
          <a:endParaRPr lang="en-GB"/>
        </a:p>
      </dgm:t>
    </dgm:pt>
    <dgm:pt modelId="{E45D15EF-1654-4A73-861C-22B0739B485B}" type="sibTrans" cxnId="{8CCA2D94-B491-481D-93A3-4BDE9B0F2A19}">
      <dgm:prSet/>
      <dgm:spPr/>
      <dgm:t>
        <a:bodyPr/>
        <a:lstStyle/>
        <a:p>
          <a:endParaRPr lang="en-GB"/>
        </a:p>
      </dgm:t>
    </dgm:pt>
    <dgm:pt modelId="{F755E5CA-1D02-4938-852B-B365F108D1A2}">
      <dgm:prSet/>
      <dgm:spPr/>
      <dgm:t>
        <a:bodyPr/>
        <a:lstStyle/>
        <a:p>
          <a:r>
            <a:rPr lang="en-GB" dirty="0"/>
            <a:t>A label used to describe specific content</a:t>
          </a:r>
        </a:p>
      </dgm:t>
    </dgm:pt>
    <dgm:pt modelId="{31EA83DB-9606-426A-9F6D-F23E284BE770}" type="parTrans" cxnId="{B9E4D464-D077-4BD2-A4ED-12D857E53B57}">
      <dgm:prSet/>
      <dgm:spPr/>
      <dgm:t>
        <a:bodyPr/>
        <a:lstStyle/>
        <a:p>
          <a:endParaRPr lang="en-GB"/>
        </a:p>
      </dgm:t>
    </dgm:pt>
    <dgm:pt modelId="{B34B35B4-51E3-4AE0-AB96-8FD09D24BC85}" type="sibTrans" cxnId="{B9E4D464-D077-4BD2-A4ED-12D857E53B57}">
      <dgm:prSet/>
      <dgm:spPr/>
      <dgm:t>
        <a:bodyPr/>
        <a:lstStyle/>
        <a:p>
          <a:endParaRPr lang="en-GB"/>
        </a:p>
      </dgm:t>
    </dgm:pt>
    <dgm:pt modelId="{59835478-6762-4E01-A049-9D5CCC661DCA}">
      <dgm:prSet/>
      <dgm:spPr/>
      <dgm:t>
        <a:bodyPr/>
        <a:lstStyle/>
        <a:p>
          <a:r>
            <a:rPr lang="en-GB" dirty="0"/>
            <a:t>Process of creating and assigning codes to categorise research data</a:t>
          </a:r>
        </a:p>
      </dgm:t>
    </dgm:pt>
    <dgm:pt modelId="{405C2359-FAB0-4714-A8DA-E1516FDE5EA4}" type="parTrans" cxnId="{2DA18C7A-A5BD-4818-9D6C-01E5B5A6F8E3}">
      <dgm:prSet/>
      <dgm:spPr/>
      <dgm:t>
        <a:bodyPr/>
        <a:lstStyle/>
        <a:p>
          <a:endParaRPr lang="en-GB"/>
        </a:p>
      </dgm:t>
    </dgm:pt>
    <dgm:pt modelId="{980089B2-72BF-4349-BAB6-A01FD8FBDCE3}" type="sibTrans" cxnId="{2DA18C7A-A5BD-4818-9D6C-01E5B5A6F8E3}">
      <dgm:prSet/>
      <dgm:spPr/>
      <dgm:t>
        <a:bodyPr/>
        <a:lstStyle/>
        <a:p>
          <a:endParaRPr lang="en-GB"/>
        </a:p>
      </dgm:t>
    </dgm:pt>
    <dgm:pt modelId="{C9BD9EB0-4E05-4593-A614-8EAE9622E80C}">
      <dgm:prSet/>
      <dgm:spPr/>
      <dgm:t>
        <a:bodyPr/>
        <a:lstStyle/>
        <a:p>
          <a:r>
            <a:rPr lang="en-GB" dirty="0"/>
            <a:t>Used to identify patterns/themes</a:t>
          </a:r>
        </a:p>
      </dgm:t>
    </dgm:pt>
    <dgm:pt modelId="{46F078BB-41DA-4D6B-A419-0365E7641C67}" type="parTrans" cxnId="{834998D2-58EF-4F6F-8434-875B9AE8DA06}">
      <dgm:prSet/>
      <dgm:spPr/>
      <dgm:t>
        <a:bodyPr/>
        <a:lstStyle/>
        <a:p>
          <a:endParaRPr lang="en-GB"/>
        </a:p>
      </dgm:t>
    </dgm:pt>
    <dgm:pt modelId="{27B198A7-8804-4D98-8578-5324A9B9136E}" type="sibTrans" cxnId="{834998D2-58EF-4F6F-8434-875B9AE8DA06}">
      <dgm:prSet/>
      <dgm:spPr/>
      <dgm:t>
        <a:bodyPr/>
        <a:lstStyle/>
        <a:p>
          <a:endParaRPr lang="en-GB"/>
        </a:p>
      </dgm:t>
    </dgm:pt>
    <dgm:pt modelId="{36A3D05A-BC7E-441A-B46D-930805F50CD1}" type="pres">
      <dgm:prSet presAssocID="{CFD1CC21-6EAA-46AD-B78C-B7EA3BA246E3}" presName="Name0" presStyleCnt="0">
        <dgm:presLayoutVars>
          <dgm:dir/>
          <dgm:animLvl val="lvl"/>
          <dgm:resizeHandles val="exact"/>
        </dgm:presLayoutVars>
      </dgm:prSet>
      <dgm:spPr/>
    </dgm:pt>
    <dgm:pt modelId="{EE033548-DF17-4BF2-9957-7FB1FDC7EE8C}" type="pres">
      <dgm:prSet presAssocID="{CC4907F1-3D56-4FA9-B381-B7C2519E3CEC}" presName="composite" presStyleCnt="0"/>
      <dgm:spPr/>
    </dgm:pt>
    <dgm:pt modelId="{5BA04AD6-C343-4D0E-A4A6-E6CE9300402C}" type="pres">
      <dgm:prSet presAssocID="{CC4907F1-3D56-4FA9-B381-B7C2519E3CEC}" presName="parTx" presStyleLbl="alignNode1" presStyleIdx="0" presStyleCnt="3">
        <dgm:presLayoutVars>
          <dgm:chMax val="0"/>
          <dgm:chPref val="0"/>
          <dgm:bulletEnabled val="1"/>
        </dgm:presLayoutVars>
      </dgm:prSet>
      <dgm:spPr/>
    </dgm:pt>
    <dgm:pt modelId="{F0213EF4-9D94-4B64-A7E5-C78DCA27EA49}" type="pres">
      <dgm:prSet presAssocID="{CC4907F1-3D56-4FA9-B381-B7C2519E3CEC}" presName="desTx" presStyleLbl="alignAccFollowNode1" presStyleIdx="0" presStyleCnt="3">
        <dgm:presLayoutVars>
          <dgm:bulletEnabled val="1"/>
        </dgm:presLayoutVars>
      </dgm:prSet>
      <dgm:spPr/>
    </dgm:pt>
    <dgm:pt modelId="{37676E1F-72A4-4C97-88BA-1D23BDC11582}" type="pres">
      <dgm:prSet presAssocID="{CAD91052-9429-43EE-8E65-1F94EF5AB190}" presName="space" presStyleCnt="0"/>
      <dgm:spPr/>
    </dgm:pt>
    <dgm:pt modelId="{885BC3EE-4D87-451C-97C0-DB6BF7D0FABA}" type="pres">
      <dgm:prSet presAssocID="{88FAFCE1-110E-41B0-B7F2-8D098C957FC0}" presName="composite" presStyleCnt="0"/>
      <dgm:spPr/>
    </dgm:pt>
    <dgm:pt modelId="{84BBF6EB-3BA7-46F4-8CDA-BCAB894F4F78}" type="pres">
      <dgm:prSet presAssocID="{88FAFCE1-110E-41B0-B7F2-8D098C957FC0}" presName="parTx" presStyleLbl="alignNode1" presStyleIdx="1" presStyleCnt="3">
        <dgm:presLayoutVars>
          <dgm:chMax val="0"/>
          <dgm:chPref val="0"/>
          <dgm:bulletEnabled val="1"/>
        </dgm:presLayoutVars>
      </dgm:prSet>
      <dgm:spPr/>
    </dgm:pt>
    <dgm:pt modelId="{DC5CDD71-003E-4134-9857-F8221B8E037B}" type="pres">
      <dgm:prSet presAssocID="{88FAFCE1-110E-41B0-B7F2-8D098C957FC0}" presName="desTx" presStyleLbl="alignAccFollowNode1" presStyleIdx="1" presStyleCnt="3">
        <dgm:presLayoutVars>
          <dgm:bulletEnabled val="1"/>
        </dgm:presLayoutVars>
      </dgm:prSet>
      <dgm:spPr/>
    </dgm:pt>
    <dgm:pt modelId="{110B1E38-3E0B-4534-BDAE-20B49701FF99}" type="pres">
      <dgm:prSet presAssocID="{321DE5A3-A91B-495F-8551-6757CA875153}" presName="space" presStyleCnt="0"/>
      <dgm:spPr/>
    </dgm:pt>
    <dgm:pt modelId="{D5FF8968-9E1E-4F8C-B359-5712FF9871BE}" type="pres">
      <dgm:prSet presAssocID="{AADC5F01-2E58-4E4F-860A-B16C0D230BDA}" presName="composite" presStyleCnt="0"/>
      <dgm:spPr/>
    </dgm:pt>
    <dgm:pt modelId="{891AA8BF-AE01-43D4-9002-C71E79F33A57}" type="pres">
      <dgm:prSet presAssocID="{AADC5F01-2E58-4E4F-860A-B16C0D230BDA}" presName="parTx" presStyleLbl="alignNode1" presStyleIdx="2" presStyleCnt="3">
        <dgm:presLayoutVars>
          <dgm:chMax val="0"/>
          <dgm:chPref val="0"/>
          <dgm:bulletEnabled val="1"/>
        </dgm:presLayoutVars>
      </dgm:prSet>
      <dgm:spPr/>
    </dgm:pt>
    <dgm:pt modelId="{248E1B31-95D6-4A09-B286-909C8B461023}" type="pres">
      <dgm:prSet presAssocID="{AADC5F01-2E58-4E4F-860A-B16C0D230BDA}" presName="desTx" presStyleLbl="alignAccFollowNode1" presStyleIdx="2" presStyleCnt="3">
        <dgm:presLayoutVars>
          <dgm:bulletEnabled val="1"/>
        </dgm:presLayoutVars>
      </dgm:prSet>
      <dgm:spPr/>
    </dgm:pt>
  </dgm:ptLst>
  <dgm:cxnLst>
    <dgm:cxn modelId="{9ACD7A23-289D-4724-AABF-1C6DA71CCD55}" type="presOf" srcId="{24AE7D19-E4B5-4125-9F13-A5EBC0606D14}" destId="{DC5CDD71-003E-4134-9857-F8221B8E037B}" srcOrd="0" destOrd="0" presId="urn:microsoft.com/office/officeart/2005/8/layout/hList1"/>
    <dgm:cxn modelId="{8B574730-B14E-4AF7-A845-78FF4959DF18}" type="presOf" srcId="{59835478-6762-4E01-A049-9D5CCC661DCA}" destId="{248E1B31-95D6-4A09-B286-909C8B461023}" srcOrd="0" destOrd="1" presId="urn:microsoft.com/office/officeart/2005/8/layout/hList1"/>
    <dgm:cxn modelId="{23D64333-E54D-4332-9D5F-95AA438B5CC8}" srcId="{CC4907F1-3D56-4FA9-B381-B7C2519E3CEC}" destId="{7A368ABE-A7DD-4E77-90DC-9BFC5E05708F}" srcOrd="0" destOrd="0" parTransId="{3F27A054-44F3-4642-AA47-D6F10CB4FBDF}" sibTransId="{8E5985FC-1D88-4169-8283-67834C6204D3}"/>
    <dgm:cxn modelId="{625F7740-2035-43ED-A540-D9ECFFBB7996}" srcId="{CC4907F1-3D56-4FA9-B381-B7C2519E3CEC}" destId="{D3D13495-81B1-4623-B3F7-E8AA3FD3926D}" srcOrd="1" destOrd="0" parTransId="{36F95661-820A-4367-99C7-CBFEEE3323E8}" sibTransId="{21B1E51F-FE03-4EBF-BA6B-D12E5BF521C8}"/>
    <dgm:cxn modelId="{7EBE6E61-B6FD-438D-93B1-7FA371C30FB0}" type="presOf" srcId="{F755E5CA-1D02-4938-852B-B365F108D1A2}" destId="{248E1B31-95D6-4A09-B286-909C8B461023}" srcOrd="0" destOrd="0" presId="urn:microsoft.com/office/officeart/2005/8/layout/hList1"/>
    <dgm:cxn modelId="{B9E4D464-D077-4BD2-A4ED-12D857E53B57}" srcId="{AADC5F01-2E58-4E4F-860A-B16C0D230BDA}" destId="{F755E5CA-1D02-4938-852B-B365F108D1A2}" srcOrd="0" destOrd="0" parTransId="{31EA83DB-9606-426A-9F6D-F23E284BE770}" sibTransId="{B34B35B4-51E3-4AE0-AB96-8FD09D24BC85}"/>
    <dgm:cxn modelId="{2DA18C7A-A5BD-4818-9D6C-01E5B5A6F8E3}" srcId="{AADC5F01-2E58-4E4F-860A-B16C0D230BDA}" destId="{59835478-6762-4E01-A049-9D5CCC661DCA}" srcOrd="1" destOrd="0" parTransId="{405C2359-FAB0-4714-A8DA-E1516FDE5EA4}" sibTransId="{980089B2-72BF-4349-BAB6-A01FD8FBDCE3}"/>
    <dgm:cxn modelId="{9DD9A67A-DD88-4A70-AE12-5611A7071AF5}" type="presOf" srcId="{AADC5F01-2E58-4E4F-860A-B16C0D230BDA}" destId="{891AA8BF-AE01-43D4-9002-C71E79F33A57}" srcOrd="0" destOrd="0" presId="urn:microsoft.com/office/officeart/2005/8/layout/hList1"/>
    <dgm:cxn modelId="{5FE2777C-9281-4C83-8782-4CC2ABA210CD}" srcId="{CFD1CC21-6EAA-46AD-B78C-B7EA3BA246E3}" destId="{CC4907F1-3D56-4FA9-B381-B7C2519E3CEC}" srcOrd="0" destOrd="0" parTransId="{2C6AAEB9-E935-4E1B-9F78-9978D1ED7523}" sibTransId="{CAD91052-9429-43EE-8E65-1F94EF5AB190}"/>
    <dgm:cxn modelId="{05125380-BD47-42BB-AAD8-1CF99FCEC215}" srcId="{CFD1CC21-6EAA-46AD-B78C-B7EA3BA246E3}" destId="{88FAFCE1-110E-41B0-B7F2-8D098C957FC0}" srcOrd="1" destOrd="0" parTransId="{F9EFB1F0-DD80-4E78-AB76-C4C3C789A0A7}" sibTransId="{321DE5A3-A91B-495F-8551-6757CA875153}"/>
    <dgm:cxn modelId="{1299BD88-40AE-43E5-959D-A7D5342A2FC5}" type="presOf" srcId="{88FAFCE1-110E-41B0-B7F2-8D098C957FC0}" destId="{84BBF6EB-3BA7-46F4-8CDA-BCAB894F4F78}" srcOrd="0" destOrd="0" presId="urn:microsoft.com/office/officeart/2005/8/layout/hList1"/>
    <dgm:cxn modelId="{249BD48F-5DC0-4A36-84E1-E9F2D49F477A}" type="presOf" srcId="{C9BD9EB0-4E05-4593-A614-8EAE9622E80C}" destId="{248E1B31-95D6-4A09-B286-909C8B461023}" srcOrd="0" destOrd="2" presId="urn:microsoft.com/office/officeart/2005/8/layout/hList1"/>
    <dgm:cxn modelId="{8CCA2D94-B491-481D-93A3-4BDE9B0F2A19}" srcId="{88FAFCE1-110E-41B0-B7F2-8D098C957FC0}" destId="{24AE7D19-E4B5-4125-9F13-A5EBC0606D14}" srcOrd="0" destOrd="0" parTransId="{F7E02D36-A6E5-4109-B489-69E6837E35BC}" sibTransId="{E45D15EF-1654-4A73-861C-22B0739B485B}"/>
    <dgm:cxn modelId="{37A0BD9E-CDAF-4D80-8534-FDAFAF247448}" type="presOf" srcId="{CCE33C1A-2E31-4EAD-AAEF-2582C7F977F5}" destId="{F0213EF4-9D94-4B64-A7E5-C78DCA27EA49}" srcOrd="0" destOrd="2" presId="urn:microsoft.com/office/officeart/2005/8/layout/hList1"/>
    <dgm:cxn modelId="{BA08D0B6-B184-42EF-883D-9F6EE6A3041F}" srcId="{CFD1CC21-6EAA-46AD-B78C-B7EA3BA246E3}" destId="{AADC5F01-2E58-4E4F-860A-B16C0D230BDA}" srcOrd="2" destOrd="0" parTransId="{BD24E2D7-A82E-4819-9D54-3EFB0E884C32}" sibTransId="{D4A6D25E-101D-4928-8C59-8F9ECFF8F222}"/>
    <dgm:cxn modelId="{FDAA2BBD-1910-4970-BB4D-33EE520DCD72}" type="presOf" srcId="{CC4907F1-3D56-4FA9-B381-B7C2519E3CEC}" destId="{5BA04AD6-C343-4D0E-A4A6-E6CE9300402C}" srcOrd="0" destOrd="0" presId="urn:microsoft.com/office/officeart/2005/8/layout/hList1"/>
    <dgm:cxn modelId="{9116CBC4-A208-4B04-ACEB-93B5CD58D31F}" type="presOf" srcId="{D3D13495-81B1-4623-B3F7-E8AA3FD3926D}" destId="{F0213EF4-9D94-4B64-A7E5-C78DCA27EA49}" srcOrd="0" destOrd="1" presId="urn:microsoft.com/office/officeart/2005/8/layout/hList1"/>
    <dgm:cxn modelId="{834998D2-58EF-4F6F-8434-875B9AE8DA06}" srcId="{AADC5F01-2E58-4E4F-860A-B16C0D230BDA}" destId="{C9BD9EB0-4E05-4593-A614-8EAE9622E80C}" srcOrd="2" destOrd="0" parTransId="{46F078BB-41DA-4D6B-A419-0365E7641C67}" sibTransId="{27B198A7-8804-4D98-8578-5324A9B9136E}"/>
    <dgm:cxn modelId="{304258E8-2C42-4E12-90BB-F4CCA101C152}" type="presOf" srcId="{CFD1CC21-6EAA-46AD-B78C-B7EA3BA246E3}" destId="{36A3D05A-BC7E-441A-B46D-930805F50CD1}" srcOrd="0" destOrd="0" presId="urn:microsoft.com/office/officeart/2005/8/layout/hList1"/>
    <dgm:cxn modelId="{B644D5E9-9CCA-4FE6-BA9C-79881E96B4AE}" type="presOf" srcId="{7A368ABE-A7DD-4E77-90DC-9BFC5E05708F}" destId="{F0213EF4-9D94-4B64-A7E5-C78DCA27EA49}" srcOrd="0" destOrd="0" presId="urn:microsoft.com/office/officeart/2005/8/layout/hList1"/>
    <dgm:cxn modelId="{46F82DF3-5441-4BF1-8C57-A37C85D3D766}" srcId="{CC4907F1-3D56-4FA9-B381-B7C2519E3CEC}" destId="{CCE33C1A-2E31-4EAD-AAEF-2582C7F977F5}" srcOrd="2" destOrd="0" parTransId="{F577F660-307D-484C-BDF1-F779485B4F63}" sibTransId="{521B2555-A58A-4F7A-BF49-47D15C9FA5DD}"/>
    <dgm:cxn modelId="{1E76231A-1918-4D5B-B8E8-1227A98D2727}" type="presParOf" srcId="{36A3D05A-BC7E-441A-B46D-930805F50CD1}" destId="{EE033548-DF17-4BF2-9957-7FB1FDC7EE8C}" srcOrd="0" destOrd="0" presId="urn:microsoft.com/office/officeart/2005/8/layout/hList1"/>
    <dgm:cxn modelId="{4D0F78D3-E472-4568-BF62-0933040174F6}" type="presParOf" srcId="{EE033548-DF17-4BF2-9957-7FB1FDC7EE8C}" destId="{5BA04AD6-C343-4D0E-A4A6-E6CE9300402C}" srcOrd="0" destOrd="0" presId="urn:microsoft.com/office/officeart/2005/8/layout/hList1"/>
    <dgm:cxn modelId="{6403310C-C8C9-48A5-A1F0-DD8FFF637182}" type="presParOf" srcId="{EE033548-DF17-4BF2-9957-7FB1FDC7EE8C}" destId="{F0213EF4-9D94-4B64-A7E5-C78DCA27EA49}" srcOrd="1" destOrd="0" presId="urn:microsoft.com/office/officeart/2005/8/layout/hList1"/>
    <dgm:cxn modelId="{F9489A93-607B-49C8-B946-4FE8729A8383}" type="presParOf" srcId="{36A3D05A-BC7E-441A-B46D-930805F50CD1}" destId="{37676E1F-72A4-4C97-88BA-1D23BDC11582}" srcOrd="1" destOrd="0" presId="urn:microsoft.com/office/officeart/2005/8/layout/hList1"/>
    <dgm:cxn modelId="{763C14F9-2005-4C9A-ABA0-B9041413ACBC}" type="presParOf" srcId="{36A3D05A-BC7E-441A-B46D-930805F50CD1}" destId="{885BC3EE-4D87-451C-97C0-DB6BF7D0FABA}" srcOrd="2" destOrd="0" presId="urn:microsoft.com/office/officeart/2005/8/layout/hList1"/>
    <dgm:cxn modelId="{39F77563-6754-4CC5-B5F7-57EB9F131783}" type="presParOf" srcId="{885BC3EE-4D87-451C-97C0-DB6BF7D0FABA}" destId="{84BBF6EB-3BA7-46F4-8CDA-BCAB894F4F78}" srcOrd="0" destOrd="0" presId="urn:microsoft.com/office/officeart/2005/8/layout/hList1"/>
    <dgm:cxn modelId="{EDF9F7D6-1F03-4FDC-A577-F7F8B6D8E0ED}" type="presParOf" srcId="{885BC3EE-4D87-451C-97C0-DB6BF7D0FABA}" destId="{DC5CDD71-003E-4134-9857-F8221B8E037B}" srcOrd="1" destOrd="0" presId="urn:microsoft.com/office/officeart/2005/8/layout/hList1"/>
    <dgm:cxn modelId="{C93DAFDC-D946-48CB-98C8-98EF7F9F4A88}" type="presParOf" srcId="{36A3D05A-BC7E-441A-B46D-930805F50CD1}" destId="{110B1E38-3E0B-4534-BDAE-20B49701FF99}" srcOrd="3" destOrd="0" presId="urn:microsoft.com/office/officeart/2005/8/layout/hList1"/>
    <dgm:cxn modelId="{3155C322-6CD4-438A-875C-A3148BB41568}" type="presParOf" srcId="{36A3D05A-BC7E-441A-B46D-930805F50CD1}" destId="{D5FF8968-9E1E-4F8C-B359-5712FF9871BE}" srcOrd="4" destOrd="0" presId="urn:microsoft.com/office/officeart/2005/8/layout/hList1"/>
    <dgm:cxn modelId="{FCBE800E-6CB8-48AB-B9F1-6EF021DF5509}" type="presParOf" srcId="{D5FF8968-9E1E-4F8C-B359-5712FF9871BE}" destId="{891AA8BF-AE01-43D4-9002-C71E79F33A57}" srcOrd="0" destOrd="0" presId="urn:microsoft.com/office/officeart/2005/8/layout/hList1"/>
    <dgm:cxn modelId="{86D9E645-81E2-47F0-A483-0005998E57F7}" type="presParOf" srcId="{D5FF8968-9E1E-4F8C-B359-5712FF9871BE}" destId="{248E1B31-95D6-4A09-B286-909C8B46102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4390CD-CC10-4CE6-ADC8-C681E7D3E99D}" type="doc">
      <dgm:prSet loTypeId="urn:microsoft.com/office/officeart/2005/8/layout/arrow3" loCatId="relationship" qsTypeId="urn:microsoft.com/office/officeart/2005/8/quickstyle/3d1" qsCatId="3D" csTypeId="urn:microsoft.com/office/officeart/2005/8/colors/colorful4" csCatId="colorful" phldr="1"/>
      <dgm:spPr/>
      <dgm:t>
        <a:bodyPr/>
        <a:lstStyle/>
        <a:p>
          <a:endParaRPr lang="en-GB"/>
        </a:p>
      </dgm:t>
    </dgm:pt>
    <dgm:pt modelId="{3688FD6B-AE98-437F-A430-7E6916F22CF9}">
      <dgm:prSet phldrT="[Text]"/>
      <dgm:spPr/>
      <dgm:t>
        <a:bodyPr/>
        <a:lstStyle/>
        <a:p>
          <a:r>
            <a:rPr lang="en-GB" b="1" dirty="0"/>
            <a:t>Deductive Coding </a:t>
          </a:r>
          <a:r>
            <a:rPr lang="en-GB" dirty="0"/>
            <a:t>– uses pre-determined codes</a:t>
          </a:r>
        </a:p>
      </dgm:t>
    </dgm:pt>
    <dgm:pt modelId="{D592E42C-173E-4EBF-8DA4-06E55F7E391B}" type="parTrans" cxnId="{3553B6FE-38D0-423E-B673-99771E3AAB80}">
      <dgm:prSet/>
      <dgm:spPr/>
      <dgm:t>
        <a:bodyPr/>
        <a:lstStyle/>
        <a:p>
          <a:endParaRPr lang="en-GB"/>
        </a:p>
      </dgm:t>
    </dgm:pt>
    <dgm:pt modelId="{1F63832A-1638-48DC-8F15-3254F02B5705}" type="sibTrans" cxnId="{3553B6FE-38D0-423E-B673-99771E3AAB80}">
      <dgm:prSet/>
      <dgm:spPr/>
      <dgm:t>
        <a:bodyPr/>
        <a:lstStyle/>
        <a:p>
          <a:endParaRPr lang="en-GB"/>
        </a:p>
      </dgm:t>
    </dgm:pt>
    <dgm:pt modelId="{F2D6A837-B45C-47D2-8801-2BE265F031E3}">
      <dgm:prSet phldrT="[Text]"/>
      <dgm:spPr/>
      <dgm:t>
        <a:bodyPr/>
        <a:lstStyle/>
        <a:p>
          <a:r>
            <a:rPr lang="en-GB" b="1" dirty="0"/>
            <a:t>Inductive Coding </a:t>
          </a:r>
          <a:r>
            <a:rPr lang="en-GB" dirty="0"/>
            <a:t>– codes emerge from data when examined</a:t>
          </a:r>
        </a:p>
        <a:p>
          <a:endParaRPr lang="en-GB" dirty="0"/>
        </a:p>
      </dgm:t>
    </dgm:pt>
    <dgm:pt modelId="{42F8C645-50C3-466F-892D-C0A0B23FA8B1}" type="parTrans" cxnId="{73CDB17D-944F-4B69-8640-51F3A37A1650}">
      <dgm:prSet/>
      <dgm:spPr/>
      <dgm:t>
        <a:bodyPr/>
        <a:lstStyle/>
        <a:p>
          <a:endParaRPr lang="en-GB"/>
        </a:p>
      </dgm:t>
    </dgm:pt>
    <dgm:pt modelId="{4CD5992D-5305-4DA0-93D8-7154FDAF70CA}" type="sibTrans" cxnId="{73CDB17D-944F-4B69-8640-51F3A37A1650}">
      <dgm:prSet/>
      <dgm:spPr/>
      <dgm:t>
        <a:bodyPr/>
        <a:lstStyle/>
        <a:p>
          <a:endParaRPr lang="en-GB"/>
        </a:p>
      </dgm:t>
    </dgm:pt>
    <dgm:pt modelId="{A5B9D422-E4A2-4A1E-907E-404C39FA8CD7}" type="pres">
      <dgm:prSet presAssocID="{614390CD-CC10-4CE6-ADC8-C681E7D3E99D}" presName="compositeShape" presStyleCnt="0">
        <dgm:presLayoutVars>
          <dgm:chMax val="2"/>
          <dgm:dir/>
          <dgm:resizeHandles val="exact"/>
        </dgm:presLayoutVars>
      </dgm:prSet>
      <dgm:spPr/>
    </dgm:pt>
    <dgm:pt modelId="{976E9F63-2180-43B2-8F22-A2108D3CB28F}" type="pres">
      <dgm:prSet presAssocID="{614390CD-CC10-4CE6-ADC8-C681E7D3E99D}" presName="divider" presStyleLbl="fgShp" presStyleIdx="0" presStyleCnt="1"/>
      <dgm:spPr/>
    </dgm:pt>
    <dgm:pt modelId="{8BCA4D96-4ED9-44F1-B8EB-5930939F1AF0}" type="pres">
      <dgm:prSet presAssocID="{3688FD6B-AE98-437F-A430-7E6916F22CF9}" presName="downArrow" presStyleLbl="node1" presStyleIdx="0" presStyleCnt="2"/>
      <dgm:spPr/>
    </dgm:pt>
    <dgm:pt modelId="{741B1715-19D1-4F04-978A-CEAF2364304B}" type="pres">
      <dgm:prSet presAssocID="{3688FD6B-AE98-437F-A430-7E6916F22CF9}" presName="downArrowText" presStyleLbl="revTx" presStyleIdx="0" presStyleCnt="2" custScaleX="136326">
        <dgm:presLayoutVars>
          <dgm:bulletEnabled val="1"/>
        </dgm:presLayoutVars>
      </dgm:prSet>
      <dgm:spPr/>
    </dgm:pt>
    <dgm:pt modelId="{6DE8EB2F-AEB6-426A-8F8B-429D23B2F1B6}" type="pres">
      <dgm:prSet presAssocID="{F2D6A837-B45C-47D2-8801-2BE265F031E3}" presName="upArrow" presStyleLbl="node1" presStyleIdx="1" presStyleCnt="2"/>
      <dgm:spPr/>
    </dgm:pt>
    <dgm:pt modelId="{B28B10EA-ABF6-4554-8854-6F3F61D74985}" type="pres">
      <dgm:prSet presAssocID="{F2D6A837-B45C-47D2-8801-2BE265F031E3}" presName="upArrowText" presStyleLbl="revTx" presStyleIdx="1" presStyleCnt="2" custScaleX="138490">
        <dgm:presLayoutVars>
          <dgm:bulletEnabled val="1"/>
        </dgm:presLayoutVars>
      </dgm:prSet>
      <dgm:spPr/>
    </dgm:pt>
  </dgm:ptLst>
  <dgm:cxnLst>
    <dgm:cxn modelId="{B8F6305F-5ECD-4E58-B646-D6AA27C0D708}" type="presOf" srcId="{614390CD-CC10-4CE6-ADC8-C681E7D3E99D}" destId="{A5B9D422-E4A2-4A1E-907E-404C39FA8CD7}" srcOrd="0" destOrd="0" presId="urn:microsoft.com/office/officeart/2005/8/layout/arrow3"/>
    <dgm:cxn modelId="{73CDB17D-944F-4B69-8640-51F3A37A1650}" srcId="{614390CD-CC10-4CE6-ADC8-C681E7D3E99D}" destId="{F2D6A837-B45C-47D2-8801-2BE265F031E3}" srcOrd="1" destOrd="0" parTransId="{42F8C645-50C3-466F-892D-C0A0B23FA8B1}" sibTransId="{4CD5992D-5305-4DA0-93D8-7154FDAF70CA}"/>
    <dgm:cxn modelId="{9C682DA2-39D7-4BD9-852E-DC50ACEDD237}" type="presOf" srcId="{3688FD6B-AE98-437F-A430-7E6916F22CF9}" destId="{741B1715-19D1-4F04-978A-CEAF2364304B}" srcOrd="0" destOrd="0" presId="urn:microsoft.com/office/officeart/2005/8/layout/arrow3"/>
    <dgm:cxn modelId="{F5B20ACE-B7C7-4AFD-90C9-CF653EB98AF3}" type="presOf" srcId="{F2D6A837-B45C-47D2-8801-2BE265F031E3}" destId="{B28B10EA-ABF6-4554-8854-6F3F61D74985}" srcOrd="0" destOrd="0" presId="urn:microsoft.com/office/officeart/2005/8/layout/arrow3"/>
    <dgm:cxn modelId="{3553B6FE-38D0-423E-B673-99771E3AAB80}" srcId="{614390CD-CC10-4CE6-ADC8-C681E7D3E99D}" destId="{3688FD6B-AE98-437F-A430-7E6916F22CF9}" srcOrd="0" destOrd="0" parTransId="{D592E42C-173E-4EBF-8DA4-06E55F7E391B}" sibTransId="{1F63832A-1638-48DC-8F15-3254F02B5705}"/>
    <dgm:cxn modelId="{CEA29026-67BF-40A1-8F53-A1A768A3656B}" type="presParOf" srcId="{A5B9D422-E4A2-4A1E-907E-404C39FA8CD7}" destId="{976E9F63-2180-43B2-8F22-A2108D3CB28F}" srcOrd="0" destOrd="0" presId="urn:microsoft.com/office/officeart/2005/8/layout/arrow3"/>
    <dgm:cxn modelId="{9FB600FF-7150-4C25-B211-E48A5CF0A3F5}" type="presParOf" srcId="{A5B9D422-E4A2-4A1E-907E-404C39FA8CD7}" destId="{8BCA4D96-4ED9-44F1-B8EB-5930939F1AF0}" srcOrd="1" destOrd="0" presId="urn:microsoft.com/office/officeart/2005/8/layout/arrow3"/>
    <dgm:cxn modelId="{877E3A8D-9343-4C82-9B32-18AE1C3AA41B}" type="presParOf" srcId="{A5B9D422-E4A2-4A1E-907E-404C39FA8CD7}" destId="{741B1715-19D1-4F04-978A-CEAF2364304B}" srcOrd="2" destOrd="0" presId="urn:microsoft.com/office/officeart/2005/8/layout/arrow3"/>
    <dgm:cxn modelId="{DF431475-FE4D-4F94-B890-163D26C6F674}" type="presParOf" srcId="{A5B9D422-E4A2-4A1E-907E-404C39FA8CD7}" destId="{6DE8EB2F-AEB6-426A-8F8B-429D23B2F1B6}" srcOrd="3" destOrd="0" presId="urn:microsoft.com/office/officeart/2005/8/layout/arrow3"/>
    <dgm:cxn modelId="{52770F89-0B40-47AA-82F6-CC1F70AC3D7A}" type="presParOf" srcId="{A5B9D422-E4A2-4A1E-907E-404C39FA8CD7}" destId="{B28B10EA-ABF6-4554-8854-6F3F61D74985}"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D09F32-407F-4FEA-A5A5-78781C9323A8}" type="doc">
      <dgm:prSet loTypeId="urn:microsoft.com/office/officeart/2005/8/layout/arrow4" loCatId="relationship" qsTypeId="urn:microsoft.com/office/officeart/2005/8/quickstyle/3d1" qsCatId="3D" csTypeId="urn:microsoft.com/office/officeart/2005/8/colors/colorful4" csCatId="colorful" phldr="1"/>
      <dgm:spPr/>
      <dgm:t>
        <a:bodyPr/>
        <a:lstStyle/>
        <a:p>
          <a:endParaRPr lang="en-GB"/>
        </a:p>
      </dgm:t>
    </dgm:pt>
    <dgm:pt modelId="{50F81A3F-2E71-44E4-878E-6FB74F2FE062}">
      <dgm:prSet phldrT="[Text]"/>
      <dgm:spPr/>
      <dgm:t>
        <a:bodyPr/>
        <a:lstStyle/>
        <a:p>
          <a:r>
            <a:rPr lang="en-GB" b="1" dirty="0"/>
            <a:t>Quantitative Analysis Method</a:t>
          </a:r>
        </a:p>
      </dgm:t>
    </dgm:pt>
    <dgm:pt modelId="{329490F4-7E1A-483C-9874-9284CB323467}" type="parTrans" cxnId="{F3B25F08-4F3E-4CA9-8740-54F21D30E0DE}">
      <dgm:prSet/>
      <dgm:spPr/>
      <dgm:t>
        <a:bodyPr/>
        <a:lstStyle/>
        <a:p>
          <a:endParaRPr lang="en-GB"/>
        </a:p>
      </dgm:t>
    </dgm:pt>
    <dgm:pt modelId="{0ED52D7B-4E35-4DE5-91E9-8C594FEC695C}" type="sibTrans" cxnId="{F3B25F08-4F3E-4CA9-8740-54F21D30E0DE}">
      <dgm:prSet/>
      <dgm:spPr/>
      <dgm:t>
        <a:bodyPr/>
        <a:lstStyle/>
        <a:p>
          <a:endParaRPr lang="en-GB"/>
        </a:p>
      </dgm:t>
    </dgm:pt>
    <dgm:pt modelId="{90F6B7B2-76DC-44E4-B4B0-82DE80F40DCA}">
      <dgm:prSet phldrT="[Text]"/>
      <dgm:spPr/>
      <dgm:t>
        <a:bodyPr/>
        <a:lstStyle/>
        <a:p>
          <a:r>
            <a:rPr lang="en-GB" dirty="0"/>
            <a:t>Numbers based data or data converted into numbers</a:t>
          </a:r>
        </a:p>
      </dgm:t>
    </dgm:pt>
    <dgm:pt modelId="{2126E118-3D59-4552-A8B1-67266FE66E9A}" type="parTrans" cxnId="{E8657E5A-FD52-4AC8-91CD-3675F6060DD9}">
      <dgm:prSet/>
      <dgm:spPr/>
      <dgm:t>
        <a:bodyPr/>
        <a:lstStyle/>
        <a:p>
          <a:endParaRPr lang="en-GB"/>
        </a:p>
      </dgm:t>
    </dgm:pt>
    <dgm:pt modelId="{468D2D70-9289-4291-B592-D190E2B24F0A}" type="sibTrans" cxnId="{E8657E5A-FD52-4AC8-91CD-3675F6060DD9}">
      <dgm:prSet/>
      <dgm:spPr/>
      <dgm:t>
        <a:bodyPr/>
        <a:lstStyle/>
        <a:p>
          <a:endParaRPr lang="en-GB"/>
        </a:p>
      </dgm:t>
    </dgm:pt>
    <dgm:pt modelId="{AEA8C3FC-3C90-49ED-BC55-46C5052B05FB}">
      <dgm:prSet phldrT="[Text]"/>
      <dgm:spPr/>
      <dgm:t>
        <a:bodyPr/>
        <a:lstStyle/>
        <a:p>
          <a:r>
            <a:rPr lang="en-GB" b="1" dirty="0"/>
            <a:t>Qualitative Analysis Method</a:t>
          </a:r>
        </a:p>
      </dgm:t>
    </dgm:pt>
    <dgm:pt modelId="{5A892CB4-5C94-4552-9939-C84A96DB1BC1}" type="parTrans" cxnId="{545B0286-B58B-4B12-B868-6D865B8E7367}">
      <dgm:prSet/>
      <dgm:spPr/>
      <dgm:t>
        <a:bodyPr/>
        <a:lstStyle/>
        <a:p>
          <a:endParaRPr lang="en-GB"/>
        </a:p>
      </dgm:t>
    </dgm:pt>
    <dgm:pt modelId="{3BB10B9C-0380-4EC6-8A07-EDC74B98455E}" type="sibTrans" cxnId="{545B0286-B58B-4B12-B868-6D865B8E7367}">
      <dgm:prSet/>
      <dgm:spPr/>
      <dgm:t>
        <a:bodyPr/>
        <a:lstStyle/>
        <a:p>
          <a:endParaRPr lang="en-GB"/>
        </a:p>
      </dgm:t>
    </dgm:pt>
    <dgm:pt modelId="{F97721CE-FA5C-460B-8C3B-B636D38453E2}">
      <dgm:prSet phldrT="[Text]"/>
      <dgm:spPr/>
      <dgm:t>
        <a:bodyPr/>
        <a:lstStyle/>
        <a:p>
          <a:r>
            <a:rPr lang="en-GB" dirty="0"/>
            <a:t>Focus on words, phrases or text</a:t>
          </a:r>
        </a:p>
      </dgm:t>
    </dgm:pt>
    <dgm:pt modelId="{FC4C39D7-DE6D-4A0E-B930-1A49272B9B30}" type="parTrans" cxnId="{822631DE-F56D-4006-99D7-4158AE9F71E3}">
      <dgm:prSet/>
      <dgm:spPr/>
      <dgm:t>
        <a:bodyPr/>
        <a:lstStyle/>
        <a:p>
          <a:endParaRPr lang="en-GB"/>
        </a:p>
      </dgm:t>
    </dgm:pt>
    <dgm:pt modelId="{A56C0927-2010-4AFD-A8EF-129412BD99ED}" type="sibTrans" cxnId="{822631DE-F56D-4006-99D7-4158AE9F71E3}">
      <dgm:prSet/>
      <dgm:spPr/>
      <dgm:t>
        <a:bodyPr/>
        <a:lstStyle/>
        <a:p>
          <a:endParaRPr lang="en-GB"/>
        </a:p>
      </dgm:t>
    </dgm:pt>
    <dgm:pt modelId="{F9B56B40-A64B-4E24-98BF-32060B480FAD}" type="pres">
      <dgm:prSet presAssocID="{C3D09F32-407F-4FEA-A5A5-78781C9323A8}" presName="compositeShape" presStyleCnt="0">
        <dgm:presLayoutVars>
          <dgm:chMax val="2"/>
          <dgm:dir/>
          <dgm:resizeHandles val="exact"/>
        </dgm:presLayoutVars>
      </dgm:prSet>
      <dgm:spPr/>
    </dgm:pt>
    <dgm:pt modelId="{43594A54-3775-4FBE-A397-657B95E58357}" type="pres">
      <dgm:prSet presAssocID="{50F81A3F-2E71-44E4-878E-6FB74F2FE062}" presName="upArrow" presStyleLbl="node1" presStyleIdx="0" presStyleCnt="2"/>
      <dgm:spPr/>
    </dgm:pt>
    <dgm:pt modelId="{D270C4B8-A671-4D3C-A239-A83EDF23647B}" type="pres">
      <dgm:prSet presAssocID="{50F81A3F-2E71-44E4-878E-6FB74F2FE062}" presName="upArrowText" presStyleLbl="revTx" presStyleIdx="0" presStyleCnt="2">
        <dgm:presLayoutVars>
          <dgm:chMax val="0"/>
          <dgm:bulletEnabled val="1"/>
        </dgm:presLayoutVars>
      </dgm:prSet>
      <dgm:spPr/>
    </dgm:pt>
    <dgm:pt modelId="{3BBAFF2B-2F91-417C-B525-CBC1A1B22AEF}" type="pres">
      <dgm:prSet presAssocID="{AEA8C3FC-3C90-49ED-BC55-46C5052B05FB}" presName="downArrow" presStyleLbl="node1" presStyleIdx="1" presStyleCnt="2"/>
      <dgm:spPr/>
    </dgm:pt>
    <dgm:pt modelId="{60996E75-EA61-4992-9F23-A0392DA70031}" type="pres">
      <dgm:prSet presAssocID="{AEA8C3FC-3C90-49ED-BC55-46C5052B05FB}" presName="downArrowText" presStyleLbl="revTx" presStyleIdx="1" presStyleCnt="2">
        <dgm:presLayoutVars>
          <dgm:chMax val="0"/>
          <dgm:bulletEnabled val="1"/>
        </dgm:presLayoutVars>
      </dgm:prSet>
      <dgm:spPr/>
    </dgm:pt>
  </dgm:ptLst>
  <dgm:cxnLst>
    <dgm:cxn modelId="{F86DB702-8512-4728-84A2-82E54604E486}" type="presOf" srcId="{50F81A3F-2E71-44E4-878E-6FB74F2FE062}" destId="{D270C4B8-A671-4D3C-A239-A83EDF23647B}" srcOrd="0" destOrd="0" presId="urn:microsoft.com/office/officeart/2005/8/layout/arrow4"/>
    <dgm:cxn modelId="{F3B25F08-4F3E-4CA9-8740-54F21D30E0DE}" srcId="{C3D09F32-407F-4FEA-A5A5-78781C9323A8}" destId="{50F81A3F-2E71-44E4-878E-6FB74F2FE062}" srcOrd="0" destOrd="0" parTransId="{329490F4-7E1A-483C-9874-9284CB323467}" sibTransId="{0ED52D7B-4E35-4DE5-91E9-8C594FEC695C}"/>
    <dgm:cxn modelId="{C4B46B1F-14DD-495A-BF2A-54F9997E5627}" type="presOf" srcId="{C3D09F32-407F-4FEA-A5A5-78781C9323A8}" destId="{F9B56B40-A64B-4E24-98BF-32060B480FAD}" srcOrd="0" destOrd="0" presId="urn:microsoft.com/office/officeart/2005/8/layout/arrow4"/>
    <dgm:cxn modelId="{68308934-CF1E-4533-B3A6-BD9BDCAB96A1}" type="presOf" srcId="{F97721CE-FA5C-460B-8C3B-B636D38453E2}" destId="{60996E75-EA61-4992-9F23-A0392DA70031}" srcOrd="0" destOrd="1" presId="urn:microsoft.com/office/officeart/2005/8/layout/arrow4"/>
    <dgm:cxn modelId="{8D8E8770-87E6-4BD0-8843-F3F4948AAB99}" type="presOf" srcId="{AEA8C3FC-3C90-49ED-BC55-46C5052B05FB}" destId="{60996E75-EA61-4992-9F23-A0392DA70031}" srcOrd="0" destOrd="0" presId="urn:microsoft.com/office/officeart/2005/8/layout/arrow4"/>
    <dgm:cxn modelId="{E8657E5A-FD52-4AC8-91CD-3675F6060DD9}" srcId="{50F81A3F-2E71-44E4-878E-6FB74F2FE062}" destId="{90F6B7B2-76DC-44E4-B4B0-82DE80F40DCA}" srcOrd="0" destOrd="0" parTransId="{2126E118-3D59-4552-A8B1-67266FE66E9A}" sibTransId="{468D2D70-9289-4291-B592-D190E2B24F0A}"/>
    <dgm:cxn modelId="{545B0286-B58B-4B12-B868-6D865B8E7367}" srcId="{C3D09F32-407F-4FEA-A5A5-78781C9323A8}" destId="{AEA8C3FC-3C90-49ED-BC55-46C5052B05FB}" srcOrd="1" destOrd="0" parTransId="{5A892CB4-5C94-4552-9939-C84A96DB1BC1}" sibTransId="{3BB10B9C-0380-4EC6-8A07-EDC74B98455E}"/>
    <dgm:cxn modelId="{F3FAAFBA-6FEB-46F0-B142-37245D327426}" type="presOf" srcId="{90F6B7B2-76DC-44E4-B4B0-82DE80F40DCA}" destId="{D270C4B8-A671-4D3C-A239-A83EDF23647B}" srcOrd="0" destOrd="1" presId="urn:microsoft.com/office/officeart/2005/8/layout/arrow4"/>
    <dgm:cxn modelId="{822631DE-F56D-4006-99D7-4158AE9F71E3}" srcId="{AEA8C3FC-3C90-49ED-BC55-46C5052B05FB}" destId="{F97721CE-FA5C-460B-8C3B-B636D38453E2}" srcOrd="0" destOrd="0" parTransId="{FC4C39D7-DE6D-4A0E-B930-1A49272B9B30}" sibTransId="{A56C0927-2010-4AFD-A8EF-129412BD99ED}"/>
    <dgm:cxn modelId="{5DE5C28E-633B-418E-AA06-2EA665CB466A}" type="presParOf" srcId="{F9B56B40-A64B-4E24-98BF-32060B480FAD}" destId="{43594A54-3775-4FBE-A397-657B95E58357}" srcOrd="0" destOrd="0" presId="urn:microsoft.com/office/officeart/2005/8/layout/arrow4"/>
    <dgm:cxn modelId="{2045F2C4-4C17-4D3F-93AD-50D0E7506778}" type="presParOf" srcId="{F9B56B40-A64B-4E24-98BF-32060B480FAD}" destId="{D270C4B8-A671-4D3C-A239-A83EDF23647B}" srcOrd="1" destOrd="0" presId="urn:microsoft.com/office/officeart/2005/8/layout/arrow4"/>
    <dgm:cxn modelId="{D62DF744-79D4-4420-BC98-503F540DE18A}" type="presParOf" srcId="{F9B56B40-A64B-4E24-98BF-32060B480FAD}" destId="{3BBAFF2B-2F91-417C-B525-CBC1A1B22AEF}" srcOrd="2" destOrd="0" presId="urn:microsoft.com/office/officeart/2005/8/layout/arrow4"/>
    <dgm:cxn modelId="{1E86CA27-B317-4492-8DD2-EF7F98D1147B}" type="presParOf" srcId="{F9B56B40-A64B-4E24-98BF-32060B480FAD}" destId="{60996E75-EA61-4992-9F23-A0392DA70031}"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B494A0-E968-46CF-BBA3-449B06312418}" type="doc">
      <dgm:prSet loTypeId="urn:microsoft.com/office/officeart/2008/layout/VerticalCurvedList" loCatId="list" qsTypeId="urn:microsoft.com/office/officeart/2005/8/quickstyle/3d1" qsCatId="3D" csTypeId="urn:microsoft.com/office/officeart/2005/8/colors/colorful4" csCatId="colorful" phldr="1"/>
      <dgm:spPr/>
      <dgm:t>
        <a:bodyPr/>
        <a:lstStyle/>
        <a:p>
          <a:endParaRPr lang="en-GB"/>
        </a:p>
      </dgm:t>
    </dgm:pt>
    <dgm:pt modelId="{C96DC088-FC67-43AF-B472-0CDD11E834B8}">
      <dgm:prSet/>
      <dgm:spPr/>
      <dgm:t>
        <a:bodyPr/>
        <a:lstStyle/>
        <a:p>
          <a:r>
            <a:rPr lang="en-GB" b="1" dirty="0"/>
            <a:t>Mean</a:t>
          </a:r>
          <a:r>
            <a:rPr lang="en-GB" dirty="0"/>
            <a:t> – the average of a range of numbers</a:t>
          </a:r>
        </a:p>
      </dgm:t>
    </dgm:pt>
    <dgm:pt modelId="{C384B440-2110-4470-AE58-7F46A13C3BE7}" type="parTrans" cxnId="{A20E9C55-E311-4550-9983-0F4432C31473}">
      <dgm:prSet/>
      <dgm:spPr/>
      <dgm:t>
        <a:bodyPr/>
        <a:lstStyle/>
        <a:p>
          <a:endParaRPr lang="en-GB"/>
        </a:p>
      </dgm:t>
    </dgm:pt>
    <dgm:pt modelId="{F31DD2C2-7E44-4449-A13C-12D0F655D2A8}" type="sibTrans" cxnId="{A20E9C55-E311-4550-9983-0F4432C31473}">
      <dgm:prSet/>
      <dgm:spPr/>
      <dgm:t>
        <a:bodyPr/>
        <a:lstStyle/>
        <a:p>
          <a:endParaRPr lang="en-GB"/>
        </a:p>
      </dgm:t>
    </dgm:pt>
    <dgm:pt modelId="{8ACDFF34-CED8-4AA8-8737-FD2958550C57}">
      <dgm:prSet/>
      <dgm:spPr/>
      <dgm:t>
        <a:bodyPr/>
        <a:lstStyle/>
        <a:p>
          <a:r>
            <a:rPr lang="en-GB" b="1" dirty="0"/>
            <a:t>Median</a:t>
          </a:r>
          <a:r>
            <a:rPr lang="en-GB" dirty="0"/>
            <a:t> – the midpoint in a range of numbers when arranged in numerical order</a:t>
          </a:r>
        </a:p>
      </dgm:t>
    </dgm:pt>
    <dgm:pt modelId="{827114DA-4ECE-47B1-B10B-BDD4258B97B8}" type="parTrans" cxnId="{E1BC7CC3-6B99-431D-8258-69664880A82F}">
      <dgm:prSet/>
      <dgm:spPr/>
      <dgm:t>
        <a:bodyPr/>
        <a:lstStyle/>
        <a:p>
          <a:endParaRPr lang="en-GB"/>
        </a:p>
      </dgm:t>
    </dgm:pt>
    <dgm:pt modelId="{9CC049E1-6225-4B69-BFD1-6FAFBD642389}" type="sibTrans" cxnId="{E1BC7CC3-6B99-431D-8258-69664880A82F}">
      <dgm:prSet/>
      <dgm:spPr/>
      <dgm:t>
        <a:bodyPr/>
        <a:lstStyle/>
        <a:p>
          <a:endParaRPr lang="en-GB"/>
        </a:p>
      </dgm:t>
    </dgm:pt>
    <dgm:pt modelId="{877C8BA3-EFF9-4D69-992B-FF1433D08B76}">
      <dgm:prSet/>
      <dgm:spPr/>
      <dgm:t>
        <a:bodyPr/>
        <a:lstStyle/>
        <a:p>
          <a:r>
            <a:rPr lang="en-GB" b="1" dirty="0"/>
            <a:t>Mode</a:t>
          </a:r>
          <a:r>
            <a:rPr lang="en-GB" dirty="0"/>
            <a:t> – the most commonly occurring number in a data set</a:t>
          </a:r>
        </a:p>
      </dgm:t>
    </dgm:pt>
    <dgm:pt modelId="{F0D0F682-69AF-4E56-BB92-A978C6115C4B}" type="parTrans" cxnId="{2FAC301E-8879-4AD4-99B0-89B972327ECC}">
      <dgm:prSet/>
      <dgm:spPr/>
      <dgm:t>
        <a:bodyPr/>
        <a:lstStyle/>
        <a:p>
          <a:endParaRPr lang="en-GB"/>
        </a:p>
      </dgm:t>
    </dgm:pt>
    <dgm:pt modelId="{20B9C247-58F2-4C69-B68A-C976AAAD8FF0}" type="sibTrans" cxnId="{2FAC301E-8879-4AD4-99B0-89B972327ECC}">
      <dgm:prSet/>
      <dgm:spPr/>
      <dgm:t>
        <a:bodyPr/>
        <a:lstStyle/>
        <a:p>
          <a:endParaRPr lang="en-GB"/>
        </a:p>
      </dgm:t>
    </dgm:pt>
    <dgm:pt modelId="{12ABF4D9-8D2C-49A6-85A3-BA7F44CA65D8}">
      <dgm:prSet/>
      <dgm:spPr/>
      <dgm:t>
        <a:bodyPr/>
        <a:lstStyle/>
        <a:p>
          <a:r>
            <a:rPr lang="en-GB" b="1" dirty="0"/>
            <a:t>Standard derivation </a:t>
          </a:r>
          <a:r>
            <a:rPr lang="en-GB" dirty="0"/>
            <a:t>– how dispersed a range of numbers are</a:t>
          </a:r>
        </a:p>
      </dgm:t>
    </dgm:pt>
    <dgm:pt modelId="{D82BFCFF-CA36-42E6-B8BF-B78B0ED96EC4}" type="parTrans" cxnId="{4695BE2D-744A-4D22-B261-7D3B28790D88}">
      <dgm:prSet/>
      <dgm:spPr/>
      <dgm:t>
        <a:bodyPr/>
        <a:lstStyle/>
        <a:p>
          <a:endParaRPr lang="en-GB"/>
        </a:p>
      </dgm:t>
    </dgm:pt>
    <dgm:pt modelId="{7C9EF0DF-87A3-4EF1-B7C3-F805A1ECB681}" type="sibTrans" cxnId="{4695BE2D-744A-4D22-B261-7D3B28790D88}">
      <dgm:prSet/>
      <dgm:spPr/>
      <dgm:t>
        <a:bodyPr/>
        <a:lstStyle/>
        <a:p>
          <a:endParaRPr lang="en-GB"/>
        </a:p>
      </dgm:t>
    </dgm:pt>
    <dgm:pt modelId="{C480A748-1C41-44CC-9E03-E3C8C060C13D}">
      <dgm:prSet/>
      <dgm:spPr/>
      <dgm:t>
        <a:bodyPr/>
        <a:lstStyle/>
        <a:p>
          <a:r>
            <a:rPr lang="en-GB" dirty="0"/>
            <a:t>‘</a:t>
          </a:r>
          <a:r>
            <a:rPr lang="en-GB" b="1" dirty="0"/>
            <a:t>Skewness’ </a:t>
          </a:r>
          <a:r>
            <a:rPr lang="en-GB" dirty="0"/>
            <a:t>– how symmetrical a range of numbers are</a:t>
          </a:r>
        </a:p>
      </dgm:t>
    </dgm:pt>
    <dgm:pt modelId="{64B151E2-FD57-4353-9371-5D91D3142235}" type="parTrans" cxnId="{4DCD0AC1-9177-4E16-8819-B40F9FB79BC9}">
      <dgm:prSet/>
      <dgm:spPr/>
      <dgm:t>
        <a:bodyPr/>
        <a:lstStyle/>
        <a:p>
          <a:endParaRPr lang="en-GB"/>
        </a:p>
      </dgm:t>
    </dgm:pt>
    <dgm:pt modelId="{66B12610-05E4-4B16-AB9C-A51112DA7DDE}" type="sibTrans" cxnId="{4DCD0AC1-9177-4E16-8819-B40F9FB79BC9}">
      <dgm:prSet/>
      <dgm:spPr/>
      <dgm:t>
        <a:bodyPr/>
        <a:lstStyle/>
        <a:p>
          <a:endParaRPr lang="en-GB"/>
        </a:p>
      </dgm:t>
    </dgm:pt>
    <dgm:pt modelId="{5FCBF825-3F10-4F12-AC2A-DBB694698AAA}" type="pres">
      <dgm:prSet presAssocID="{44B494A0-E968-46CF-BBA3-449B06312418}" presName="Name0" presStyleCnt="0">
        <dgm:presLayoutVars>
          <dgm:chMax val="7"/>
          <dgm:chPref val="7"/>
          <dgm:dir/>
        </dgm:presLayoutVars>
      </dgm:prSet>
      <dgm:spPr/>
    </dgm:pt>
    <dgm:pt modelId="{1BAD9EBC-2C22-485D-8CCB-683E6BBA9C93}" type="pres">
      <dgm:prSet presAssocID="{44B494A0-E968-46CF-BBA3-449B06312418}" presName="Name1" presStyleCnt="0"/>
      <dgm:spPr/>
    </dgm:pt>
    <dgm:pt modelId="{005267C8-1591-44F8-AFEE-CF9A97C91126}" type="pres">
      <dgm:prSet presAssocID="{44B494A0-E968-46CF-BBA3-449B06312418}" presName="cycle" presStyleCnt="0"/>
      <dgm:spPr/>
    </dgm:pt>
    <dgm:pt modelId="{795B4BE7-4F9C-4490-B10C-69DADB2DB96E}" type="pres">
      <dgm:prSet presAssocID="{44B494A0-E968-46CF-BBA3-449B06312418}" presName="srcNode" presStyleLbl="node1" presStyleIdx="0" presStyleCnt="5"/>
      <dgm:spPr/>
    </dgm:pt>
    <dgm:pt modelId="{FB71DC0E-F929-476E-82E6-5CDA70FB80C0}" type="pres">
      <dgm:prSet presAssocID="{44B494A0-E968-46CF-BBA3-449B06312418}" presName="conn" presStyleLbl="parChTrans1D2" presStyleIdx="0" presStyleCnt="1"/>
      <dgm:spPr/>
    </dgm:pt>
    <dgm:pt modelId="{A4E71BF2-E66A-4DC1-B560-3F45179F9984}" type="pres">
      <dgm:prSet presAssocID="{44B494A0-E968-46CF-BBA3-449B06312418}" presName="extraNode" presStyleLbl="node1" presStyleIdx="0" presStyleCnt="5"/>
      <dgm:spPr/>
    </dgm:pt>
    <dgm:pt modelId="{5D6FF324-5FB3-4B88-9BF8-EE596FAB7911}" type="pres">
      <dgm:prSet presAssocID="{44B494A0-E968-46CF-BBA3-449B06312418}" presName="dstNode" presStyleLbl="node1" presStyleIdx="0" presStyleCnt="5"/>
      <dgm:spPr/>
    </dgm:pt>
    <dgm:pt modelId="{2B1D112A-3161-444C-BC0B-34FA93E71D0B}" type="pres">
      <dgm:prSet presAssocID="{C96DC088-FC67-43AF-B472-0CDD11E834B8}" presName="text_1" presStyleLbl="node1" presStyleIdx="0" presStyleCnt="5">
        <dgm:presLayoutVars>
          <dgm:bulletEnabled val="1"/>
        </dgm:presLayoutVars>
      </dgm:prSet>
      <dgm:spPr/>
    </dgm:pt>
    <dgm:pt modelId="{C129810B-D969-46D1-B777-C196FB51B2C3}" type="pres">
      <dgm:prSet presAssocID="{C96DC088-FC67-43AF-B472-0CDD11E834B8}" presName="accent_1" presStyleCnt="0"/>
      <dgm:spPr/>
    </dgm:pt>
    <dgm:pt modelId="{DDD58ECD-1239-4481-A2E3-0611FFA53586}" type="pres">
      <dgm:prSet presAssocID="{C96DC088-FC67-43AF-B472-0CDD11E834B8}" presName="accentRepeatNode" presStyleLbl="solidFgAcc1" presStyleIdx="0" presStyleCnt="5"/>
      <dgm:spPr/>
    </dgm:pt>
    <dgm:pt modelId="{CD24A335-051F-461B-8D8B-2ACE0060CEB1}" type="pres">
      <dgm:prSet presAssocID="{8ACDFF34-CED8-4AA8-8737-FD2958550C57}" presName="text_2" presStyleLbl="node1" presStyleIdx="1" presStyleCnt="5">
        <dgm:presLayoutVars>
          <dgm:bulletEnabled val="1"/>
        </dgm:presLayoutVars>
      </dgm:prSet>
      <dgm:spPr/>
    </dgm:pt>
    <dgm:pt modelId="{8986AD18-2191-48B2-8400-FA06290D5D21}" type="pres">
      <dgm:prSet presAssocID="{8ACDFF34-CED8-4AA8-8737-FD2958550C57}" presName="accent_2" presStyleCnt="0"/>
      <dgm:spPr/>
    </dgm:pt>
    <dgm:pt modelId="{58EAB578-913A-4BDC-A31A-0422578EBACD}" type="pres">
      <dgm:prSet presAssocID="{8ACDFF34-CED8-4AA8-8737-FD2958550C57}" presName="accentRepeatNode" presStyleLbl="solidFgAcc1" presStyleIdx="1" presStyleCnt="5"/>
      <dgm:spPr/>
    </dgm:pt>
    <dgm:pt modelId="{B134E7A6-1BC9-44B8-B4DB-8B3720C2A159}" type="pres">
      <dgm:prSet presAssocID="{877C8BA3-EFF9-4D69-992B-FF1433D08B76}" presName="text_3" presStyleLbl="node1" presStyleIdx="2" presStyleCnt="5">
        <dgm:presLayoutVars>
          <dgm:bulletEnabled val="1"/>
        </dgm:presLayoutVars>
      </dgm:prSet>
      <dgm:spPr/>
    </dgm:pt>
    <dgm:pt modelId="{89A1B458-E9BF-47C0-914C-F52EB72811C3}" type="pres">
      <dgm:prSet presAssocID="{877C8BA3-EFF9-4D69-992B-FF1433D08B76}" presName="accent_3" presStyleCnt="0"/>
      <dgm:spPr/>
    </dgm:pt>
    <dgm:pt modelId="{FFDF04D0-6A66-42C5-B366-54A4852B1D89}" type="pres">
      <dgm:prSet presAssocID="{877C8BA3-EFF9-4D69-992B-FF1433D08B76}" presName="accentRepeatNode" presStyleLbl="solidFgAcc1" presStyleIdx="2" presStyleCnt="5"/>
      <dgm:spPr/>
    </dgm:pt>
    <dgm:pt modelId="{15254FE4-78AC-44EA-A7DE-8120C6F75C27}" type="pres">
      <dgm:prSet presAssocID="{12ABF4D9-8D2C-49A6-85A3-BA7F44CA65D8}" presName="text_4" presStyleLbl="node1" presStyleIdx="3" presStyleCnt="5">
        <dgm:presLayoutVars>
          <dgm:bulletEnabled val="1"/>
        </dgm:presLayoutVars>
      </dgm:prSet>
      <dgm:spPr/>
    </dgm:pt>
    <dgm:pt modelId="{5A6A3909-8257-41CE-B5C8-A78158E2840B}" type="pres">
      <dgm:prSet presAssocID="{12ABF4D9-8D2C-49A6-85A3-BA7F44CA65D8}" presName="accent_4" presStyleCnt="0"/>
      <dgm:spPr/>
    </dgm:pt>
    <dgm:pt modelId="{7D230183-ACB8-4538-ABDA-69873B22BD56}" type="pres">
      <dgm:prSet presAssocID="{12ABF4D9-8D2C-49A6-85A3-BA7F44CA65D8}" presName="accentRepeatNode" presStyleLbl="solidFgAcc1" presStyleIdx="3" presStyleCnt="5"/>
      <dgm:spPr/>
    </dgm:pt>
    <dgm:pt modelId="{6BA14978-1C1D-43B5-8C33-39DB4821A87A}" type="pres">
      <dgm:prSet presAssocID="{C480A748-1C41-44CC-9E03-E3C8C060C13D}" presName="text_5" presStyleLbl="node1" presStyleIdx="4" presStyleCnt="5">
        <dgm:presLayoutVars>
          <dgm:bulletEnabled val="1"/>
        </dgm:presLayoutVars>
      </dgm:prSet>
      <dgm:spPr/>
    </dgm:pt>
    <dgm:pt modelId="{D04B17DB-C9CA-4F8E-B71C-C241711A7C56}" type="pres">
      <dgm:prSet presAssocID="{C480A748-1C41-44CC-9E03-E3C8C060C13D}" presName="accent_5" presStyleCnt="0"/>
      <dgm:spPr/>
    </dgm:pt>
    <dgm:pt modelId="{0B6584A2-7B77-4822-9B11-ACF4806B2F80}" type="pres">
      <dgm:prSet presAssocID="{C480A748-1C41-44CC-9E03-E3C8C060C13D}" presName="accentRepeatNode" presStyleLbl="solidFgAcc1" presStyleIdx="4" presStyleCnt="5"/>
      <dgm:spPr/>
    </dgm:pt>
  </dgm:ptLst>
  <dgm:cxnLst>
    <dgm:cxn modelId="{E2C9B40F-98EC-49AA-A130-43E208217759}" type="presOf" srcId="{F31DD2C2-7E44-4449-A13C-12D0F655D2A8}" destId="{FB71DC0E-F929-476E-82E6-5CDA70FB80C0}" srcOrd="0" destOrd="0" presId="urn:microsoft.com/office/officeart/2008/layout/VerticalCurvedList"/>
    <dgm:cxn modelId="{2FAC301E-8879-4AD4-99B0-89B972327ECC}" srcId="{44B494A0-E968-46CF-BBA3-449B06312418}" destId="{877C8BA3-EFF9-4D69-992B-FF1433D08B76}" srcOrd="2" destOrd="0" parTransId="{F0D0F682-69AF-4E56-BB92-A978C6115C4B}" sibTransId="{20B9C247-58F2-4C69-B68A-C976AAAD8FF0}"/>
    <dgm:cxn modelId="{4695BE2D-744A-4D22-B261-7D3B28790D88}" srcId="{44B494A0-E968-46CF-BBA3-449B06312418}" destId="{12ABF4D9-8D2C-49A6-85A3-BA7F44CA65D8}" srcOrd="3" destOrd="0" parTransId="{D82BFCFF-CA36-42E6-B8BF-B78B0ED96EC4}" sibTransId="{7C9EF0DF-87A3-4EF1-B7C3-F805A1ECB681}"/>
    <dgm:cxn modelId="{89E03C34-2C33-4D2C-8624-C106985D32D6}" type="presOf" srcId="{C96DC088-FC67-43AF-B472-0CDD11E834B8}" destId="{2B1D112A-3161-444C-BC0B-34FA93E71D0B}" srcOrd="0" destOrd="0" presId="urn:microsoft.com/office/officeart/2008/layout/VerticalCurvedList"/>
    <dgm:cxn modelId="{5D9CB673-DD26-4CBC-9845-C28A50C00005}" type="presOf" srcId="{877C8BA3-EFF9-4D69-992B-FF1433D08B76}" destId="{B134E7A6-1BC9-44B8-B4DB-8B3720C2A159}" srcOrd="0" destOrd="0" presId="urn:microsoft.com/office/officeart/2008/layout/VerticalCurvedList"/>
    <dgm:cxn modelId="{A20E9C55-E311-4550-9983-0F4432C31473}" srcId="{44B494A0-E968-46CF-BBA3-449B06312418}" destId="{C96DC088-FC67-43AF-B472-0CDD11E834B8}" srcOrd="0" destOrd="0" parTransId="{C384B440-2110-4470-AE58-7F46A13C3BE7}" sibTransId="{F31DD2C2-7E44-4449-A13C-12D0F655D2A8}"/>
    <dgm:cxn modelId="{E3982B57-5F1D-4889-90C1-0B90FD1F85D6}" type="presOf" srcId="{C480A748-1C41-44CC-9E03-E3C8C060C13D}" destId="{6BA14978-1C1D-43B5-8C33-39DB4821A87A}" srcOrd="0" destOrd="0" presId="urn:microsoft.com/office/officeart/2008/layout/VerticalCurvedList"/>
    <dgm:cxn modelId="{65DC62A9-7E28-4544-8430-7DA2D5682369}" type="presOf" srcId="{44B494A0-E968-46CF-BBA3-449B06312418}" destId="{5FCBF825-3F10-4F12-AC2A-DBB694698AAA}" srcOrd="0" destOrd="0" presId="urn:microsoft.com/office/officeart/2008/layout/VerticalCurvedList"/>
    <dgm:cxn modelId="{4DCD0AC1-9177-4E16-8819-B40F9FB79BC9}" srcId="{44B494A0-E968-46CF-BBA3-449B06312418}" destId="{C480A748-1C41-44CC-9E03-E3C8C060C13D}" srcOrd="4" destOrd="0" parTransId="{64B151E2-FD57-4353-9371-5D91D3142235}" sibTransId="{66B12610-05E4-4B16-AB9C-A51112DA7DDE}"/>
    <dgm:cxn modelId="{E1BC7CC3-6B99-431D-8258-69664880A82F}" srcId="{44B494A0-E968-46CF-BBA3-449B06312418}" destId="{8ACDFF34-CED8-4AA8-8737-FD2958550C57}" srcOrd="1" destOrd="0" parTransId="{827114DA-4ECE-47B1-B10B-BDD4258B97B8}" sibTransId="{9CC049E1-6225-4B69-BFD1-6FAFBD642389}"/>
    <dgm:cxn modelId="{1EF938EE-12F2-49BB-A718-0F7DE859484B}" type="presOf" srcId="{8ACDFF34-CED8-4AA8-8737-FD2958550C57}" destId="{CD24A335-051F-461B-8D8B-2ACE0060CEB1}" srcOrd="0" destOrd="0" presId="urn:microsoft.com/office/officeart/2008/layout/VerticalCurvedList"/>
    <dgm:cxn modelId="{400D83FE-3AB1-4CBE-BCBD-A1ABBDE13E1D}" type="presOf" srcId="{12ABF4D9-8D2C-49A6-85A3-BA7F44CA65D8}" destId="{15254FE4-78AC-44EA-A7DE-8120C6F75C27}" srcOrd="0" destOrd="0" presId="urn:microsoft.com/office/officeart/2008/layout/VerticalCurvedList"/>
    <dgm:cxn modelId="{FE38F843-3BE0-4A02-87AA-7F7F7A6932F7}" type="presParOf" srcId="{5FCBF825-3F10-4F12-AC2A-DBB694698AAA}" destId="{1BAD9EBC-2C22-485D-8CCB-683E6BBA9C93}" srcOrd="0" destOrd="0" presId="urn:microsoft.com/office/officeart/2008/layout/VerticalCurvedList"/>
    <dgm:cxn modelId="{A6502894-8676-4222-BF64-E7B99DFB55FB}" type="presParOf" srcId="{1BAD9EBC-2C22-485D-8CCB-683E6BBA9C93}" destId="{005267C8-1591-44F8-AFEE-CF9A97C91126}" srcOrd="0" destOrd="0" presId="urn:microsoft.com/office/officeart/2008/layout/VerticalCurvedList"/>
    <dgm:cxn modelId="{96FA1C32-B400-49C2-99BC-831B7AFE96A5}" type="presParOf" srcId="{005267C8-1591-44F8-AFEE-CF9A97C91126}" destId="{795B4BE7-4F9C-4490-B10C-69DADB2DB96E}" srcOrd="0" destOrd="0" presId="urn:microsoft.com/office/officeart/2008/layout/VerticalCurvedList"/>
    <dgm:cxn modelId="{EA52661A-F1AA-4323-AC04-22266F626F26}" type="presParOf" srcId="{005267C8-1591-44F8-AFEE-CF9A97C91126}" destId="{FB71DC0E-F929-476E-82E6-5CDA70FB80C0}" srcOrd="1" destOrd="0" presId="urn:microsoft.com/office/officeart/2008/layout/VerticalCurvedList"/>
    <dgm:cxn modelId="{837E134D-D677-4F3C-ACE8-F6718F6BEADF}" type="presParOf" srcId="{005267C8-1591-44F8-AFEE-CF9A97C91126}" destId="{A4E71BF2-E66A-4DC1-B560-3F45179F9984}" srcOrd="2" destOrd="0" presId="urn:microsoft.com/office/officeart/2008/layout/VerticalCurvedList"/>
    <dgm:cxn modelId="{7C491D52-DD1A-4445-99A9-0905BA6F51FD}" type="presParOf" srcId="{005267C8-1591-44F8-AFEE-CF9A97C91126}" destId="{5D6FF324-5FB3-4B88-9BF8-EE596FAB7911}" srcOrd="3" destOrd="0" presId="urn:microsoft.com/office/officeart/2008/layout/VerticalCurvedList"/>
    <dgm:cxn modelId="{1B255CE9-BEAE-44D5-84FD-EBD3D0602BB5}" type="presParOf" srcId="{1BAD9EBC-2C22-485D-8CCB-683E6BBA9C93}" destId="{2B1D112A-3161-444C-BC0B-34FA93E71D0B}" srcOrd="1" destOrd="0" presId="urn:microsoft.com/office/officeart/2008/layout/VerticalCurvedList"/>
    <dgm:cxn modelId="{FACAA19F-E7EB-4F3E-A043-BE945B0E692F}" type="presParOf" srcId="{1BAD9EBC-2C22-485D-8CCB-683E6BBA9C93}" destId="{C129810B-D969-46D1-B777-C196FB51B2C3}" srcOrd="2" destOrd="0" presId="urn:microsoft.com/office/officeart/2008/layout/VerticalCurvedList"/>
    <dgm:cxn modelId="{4AA0C5AE-5752-4D78-AF49-E7A979D0DCC9}" type="presParOf" srcId="{C129810B-D969-46D1-B777-C196FB51B2C3}" destId="{DDD58ECD-1239-4481-A2E3-0611FFA53586}" srcOrd="0" destOrd="0" presId="urn:microsoft.com/office/officeart/2008/layout/VerticalCurvedList"/>
    <dgm:cxn modelId="{E41D880E-64C8-4BA0-9A0D-82A6B00B9118}" type="presParOf" srcId="{1BAD9EBC-2C22-485D-8CCB-683E6BBA9C93}" destId="{CD24A335-051F-461B-8D8B-2ACE0060CEB1}" srcOrd="3" destOrd="0" presId="urn:microsoft.com/office/officeart/2008/layout/VerticalCurvedList"/>
    <dgm:cxn modelId="{1F55F07A-E742-4024-8DA0-B0180AB5FDD3}" type="presParOf" srcId="{1BAD9EBC-2C22-485D-8CCB-683E6BBA9C93}" destId="{8986AD18-2191-48B2-8400-FA06290D5D21}" srcOrd="4" destOrd="0" presId="urn:microsoft.com/office/officeart/2008/layout/VerticalCurvedList"/>
    <dgm:cxn modelId="{85A3369B-8D73-48F1-83FF-996CC3582C1D}" type="presParOf" srcId="{8986AD18-2191-48B2-8400-FA06290D5D21}" destId="{58EAB578-913A-4BDC-A31A-0422578EBACD}" srcOrd="0" destOrd="0" presId="urn:microsoft.com/office/officeart/2008/layout/VerticalCurvedList"/>
    <dgm:cxn modelId="{5017D070-3367-4D82-9C20-06568812A4C5}" type="presParOf" srcId="{1BAD9EBC-2C22-485D-8CCB-683E6BBA9C93}" destId="{B134E7A6-1BC9-44B8-B4DB-8B3720C2A159}" srcOrd="5" destOrd="0" presId="urn:microsoft.com/office/officeart/2008/layout/VerticalCurvedList"/>
    <dgm:cxn modelId="{A408F28A-2C7A-4182-B490-BF86104E3C1B}" type="presParOf" srcId="{1BAD9EBC-2C22-485D-8CCB-683E6BBA9C93}" destId="{89A1B458-E9BF-47C0-914C-F52EB72811C3}" srcOrd="6" destOrd="0" presId="urn:microsoft.com/office/officeart/2008/layout/VerticalCurvedList"/>
    <dgm:cxn modelId="{829FA202-0AC4-4B29-9374-16147094D397}" type="presParOf" srcId="{89A1B458-E9BF-47C0-914C-F52EB72811C3}" destId="{FFDF04D0-6A66-42C5-B366-54A4852B1D89}" srcOrd="0" destOrd="0" presId="urn:microsoft.com/office/officeart/2008/layout/VerticalCurvedList"/>
    <dgm:cxn modelId="{5350BBAE-52FF-4F3A-8A26-65DB37D14DEF}" type="presParOf" srcId="{1BAD9EBC-2C22-485D-8CCB-683E6BBA9C93}" destId="{15254FE4-78AC-44EA-A7DE-8120C6F75C27}" srcOrd="7" destOrd="0" presId="urn:microsoft.com/office/officeart/2008/layout/VerticalCurvedList"/>
    <dgm:cxn modelId="{73988BD6-016F-4E9A-8256-1552879A433C}" type="presParOf" srcId="{1BAD9EBC-2C22-485D-8CCB-683E6BBA9C93}" destId="{5A6A3909-8257-41CE-B5C8-A78158E2840B}" srcOrd="8" destOrd="0" presId="urn:microsoft.com/office/officeart/2008/layout/VerticalCurvedList"/>
    <dgm:cxn modelId="{F00CC309-FB9B-428F-84DE-46CA512F6A68}" type="presParOf" srcId="{5A6A3909-8257-41CE-B5C8-A78158E2840B}" destId="{7D230183-ACB8-4538-ABDA-69873B22BD56}" srcOrd="0" destOrd="0" presId="urn:microsoft.com/office/officeart/2008/layout/VerticalCurvedList"/>
    <dgm:cxn modelId="{288FBB50-15EE-44E1-8BAB-8B6319A917AF}" type="presParOf" srcId="{1BAD9EBC-2C22-485D-8CCB-683E6BBA9C93}" destId="{6BA14978-1C1D-43B5-8C33-39DB4821A87A}" srcOrd="9" destOrd="0" presId="urn:microsoft.com/office/officeart/2008/layout/VerticalCurvedList"/>
    <dgm:cxn modelId="{BB31A8BA-EE43-41FC-AFDC-8FFBD45E8570}" type="presParOf" srcId="{1BAD9EBC-2C22-485D-8CCB-683E6BBA9C93}" destId="{D04B17DB-C9CA-4F8E-B71C-C241711A7C56}" srcOrd="10" destOrd="0" presId="urn:microsoft.com/office/officeart/2008/layout/VerticalCurvedList"/>
    <dgm:cxn modelId="{4D680B4E-2DF4-4682-853F-58873B59D05B}" type="presParOf" srcId="{D04B17DB-C9CA-4F8E-B71C-C241711A7C56}" destId="{0B6584A2-7B77-4822-9B11-ACF4806B2F8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F3239-ACD8-4FE8-BD2B-C2F3A8BD7DC3}"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298DA73C-FBF0-4836-976D-8A414605614F}">
      <dgm:prSet phldrT="[Text]"/>
      <dgm:spPr/>
      <dgm:t>
        <a:bodyPr/>
        <a:lstStyle/>
        <a:p>
          <a:r>
            <a:rPr lang="en-GB" dirty="0"/>
            <a:t>2 x Predictions that can be made</a:t>
          </a:r>
        </a:p>
      </dgm:t>
    </dgm:pt>
    <dgm:pt modelId="{984F65C8-DED5-4419-BC7E-AC71EF841E57}" type="parTrans" cxnId="{E9BBCB7F-99BD-48E5-9E7D-1A73DE6EC528}">
      <dgm:prSet/>
      <dgm:spPr/>
      <dgm:t>
        <a:bodyPr/>
        <a:lstStyle/>
        <a:p>
          <a:endParaRPr lang="en-GB"/>
        </a:p>
      </dgm:t>
    </dgm:pt>
    <dgm:pt modelId="{7B8F4EC0-E07A-4BA1-BD0E-077B2BDD77D8}" type="sibTrans" cxnId="{E9BBCB7F-99BD-48E5-9E7D-1A73DE6EC528}">
      <dgm:prSet/>
      <dgm:spPr/>
      <dgm:t>
        <a:bodyPr/>
        <a:lstStyle/>
        <a:p>
          <a:endParaRPr lang="en-GB"/>
        </a:p>
      </dgm:t>
    </dgm:pt>
    <dgm:pt modelId="{47AA071C-879B-40FB-B64C-C08277DAD7CE}">
      <dgm:prSet phldrT="[Text]"/>
      <dgm:spPr/>
      <dgm:t>
        <a:bodyPr/>
        <a:lstStyle/>
        <a:p>
          <a:r>
            <a:rPr lang="en-GB" dirty="0"/>
            <a:t>Differences between Groups</a:t>
          </a:r>
        </a:p>
      </dgm:t>
    </dgm:pt>
    <dgm:pt modelId="{AE764276-9BCE-4021-AE65-DB174EDC9F7F}" type="parTrans" cxnId="{282268CC-A8CC-45C3-9392-D4E8F0B75FFD}">
      <dgm:prSet/>
      <dgm:spPr/>
      <dgm:t>
        <a:bodyPr/>
        <a:lstStyle/>
        <a:p>
          <a:endParaRPr lang="en-GB"/>
        </a:p>
      </dgm:t>
    </dgm:pt>
    <dgm:pt modelId="{C7A45C11-E2BE-46EF-9365-A0FECD229FE1}" type="sibTrans" cxnId="{282268CC-A8CC-45C3-9392-D4E8F0B75FFD}">
      <dgm:prSet/>
      <dgm:spPr/>
      <dgm:t>
        <a:bodyPr/>
        <a:lstStyle/>
        <a:p>
          <a:endParaRPr lang="en-GB"/>
        </a:p>
      </dgm:t>
    </dgm:pt>
    <dgm:pt modelId="{41F7F2C1-832D-4918-9233-9E0B7291F938}">
      <dgm:prSet phldrT="[Text]"/>
      <dgm:spPr/>
      <dgm:t>
        <a:bodyPr/>
        <a:lstStyle/>
        <a:p>
          <a:r>
            <a:rPr lang="en-GB" dirty="0"/>
            <a:t>Relationship between variables</a:t>
          </a:r>
        </a:p>
      </dgm:t>
    </dgm:pt>
    <dgm:pt modelId="{E5FEE2A3-B8CF-4651-977C-7AFD3B6AF96C}" type="parTrans" cxnId="{4EA8629F-57F8-45DF-8241-9B48E6389263}">
      <dgm:prSet/>
      <dgm:spPr/>
      <dgm:t>
        <a:bodyPr/>
        <a:lstStyle/>
        <a:p>
          <a:endParaRPr lang="en-GB"/>
        </a:p>
      </dgm:t>
    </dgm:pt>
    <dgm:pt modelId="{9391ECCD-8CCF-4ECE-A14F-ECA6E36C2215}" type="sibTrans" cxnId="{4EA8629F-57F8-45DF-8241-9B48E6389263}">
      <dgm:prSet/>
      <dgm:spPr/>
      <dgm:t>
        <a:bodyPr/>
        <a:lstStyle/>
        <a:p>
          <a:endParaRPr lang="en-GB"/>
        </a:p>
      </dgm:t>
    </dgm:pt>
    <dgm:pt modelId="{07F993DD-9103-4AB2-9C68-4EF40E592D92}">
      <dgm:prSet phldrT="[Text]"/>
      <dgm:spPr/>
      <dgm:t>
        <a:bodyPr/>
        <a:lstStyle/>
        <a:p>
          <a:r>
            <a:rPr lang="en-GB" dirty="0"/>
            <a:t>4 x Types of Inferential Stats Methods</a:t>
          </a:r>
        </a:p>
      </dgm:t>
    </dgm:pt>
    <dgm:pt modelId="{54F79EF2-F0F6-4E51-96AD-23FCDF174C13}" type="parTrans" cxnId="{9CF2F783-D677-4B86-8FFD-A24E5AA1A68D}">
      <dgm:prSet/>
      <dgm:spPr/>
      <dgm:t>
        <a:bodyPr/>
        <a:lstStyle/>
        <a:p>
          <a:endParaRPr lang="en-GB"/>
        </a:p>
      </dgm:t>
    </dgm:pt>
    <dgm:pt modelId="{1C7F063D-65B5-4099-9E77-C76783D7610C}" type="sibTrans" cxnId="{9CF2F783-D677-4B86-8FFD-A24E5AA1A68D}">
      <dgm:prSet/>
      <dgm:spPr/>
      <dgm:t>
        <a:bodyPr/>
        <a:lstStyle/>
        <a:p>
          <a:endParaRPr lang="en-GB"/>
        </a:p>
      </dgm:t>
    </dgm:pt>
    <dgm:pt modelId="{44B2AC68-35A0-4618-9EFD-9ABCFBB5C522}">
      <dgm:prSet phldrT="[Text]"/>
      <dgm:spPr/>
      <dgm:t>
        <a:bodyPr/>
        <a:lstStyle/>
        <a:p>
          <a:r>
            <a:rPr lang="en-GB" dirty="0"/>
            <a:t>T-Tests</a:t>
          </a:r>
        </a:p>
      </dgm:t>
    </dgm:pt>
    <dgm:pt modelId="{947B64F2-4A0F-49C9-AC0F-19D1A2221C29}" type="parTrans" cxnId="{095923FD-48A0-40F8-B7A9-EBF9BAA6F1AF}">
      <dgm:prSet/>
      <dgm:spPr/>
      <dgm:t>
        <a:bodyPr/>
        <a:lstStyle/>
        <a:p>
          <a:endParaRPr lang="en-GB"/>
        </a:p>
      </dgm:t>
    </dgm:pt>
    <dgm:pt modelId="{2CEE299E-815B-4788-BD52-CFF0F10DF2F6}" type="sibTrans" cxnId="{095923FD-48A0-40F8-B7A9-EBF9BAA6F1AF}">
      <dgm:prSet/>
      <dgm:spPr/>
      <dgm:t>
        <a:bodyPr/>
        <a:lstStyle/>
        <a:p>
          <a:endParaRPr lang="en-GB"/>
        </a:p>
      </dgm:t>
    </dgm:pt>
    <dgm:pt modelId="{2E6159CB-66F8-4D9C-AF3C-B64298D83424}">
      <dgm:prSet phldrT="[Text]"/>
      <dgm:spPr/>
      <dgm:t>
        <a:bodyPr/>
        <a:lstStyle/>
        <a:p>
          <a:r>
            <a:rPr lang="en-GB" dirty="0"/>
            <a:t>ANOVA</a:t>
          </a:r>
        </a:p>
      </dgm:t>
    </dgm:pt>
    <dgm:pt modelId="{77120451-C9A8-4979-AB73-D43803429AC0}" type="parTrans" cxnId="{E0BC98AF-852A-4CAF-ACEC-B8C286FD713C}">
      <dgm:prSet/>
      <dgm:spPr/>
      <dgm:t>
        <a:bodyPr/>
        <a:lstStyle/>
        <a:p>
          <a:endParaRPr lang="en-GB"/>
        </a:p>
      </dgm:t>
    </dgm:pt>
    <dgm:pt modelId="{4E4D583E-7DC3-4B08-98EE-A683B0CC0082}" type="sibTrans" cxnId="{E0BC98AF-852A-4CAF-ACEC-B8C286FD713C}">
      <dgm:prSet/>
      <dgm:spPr/>
      <dgm:t>
        <a:bodyPr/>
        <a:lstStyle/>
        <a:p>
          <a:endParaRPr lang="en-GB"/>
        </a:p>
      </dgm:t>
    </dgm:pt>
    <dgm:pt modelId="{97A28C30-70F3-4C46-80B4-03DB87E09B43}">
      <dgm:prSet/>
      <dgm:spPr/>
      <dgm:t>
        <a:bodyPr/>
        <a:lstStyle/>
        <a:p>
          <a:r>
            <a:rPr lang="en-GB" dirty="0"/>
            <a:t>Correlation</a:t>
          </a:r>
        </a:p>
      </dgm:t>
    </dgm:pt>
    <dgm:pt modelId="{483BF843-2995-4CD4-B163-E89E1D957DE8}" type="parTrans" cxnId="{CC6E2CBF-BCD4-4352-B9BC-0F2E5C6D45B5}">
      <dgm:prSet/>
      <dgm:spPr/>
      <dgm:t>
        <a:bodyPr/>
        <a:lstStyle/>
        <a:p>
          <a:endParaRPr lang="en-GB"/>
        </a:p>
      </dgm:t>
    </dgm:pt>
    <dgm:pt modelId="{C151FDD3-CADF-4943-AE34-32C0088D4217}" type="sibTrans" cxnId="{CC6E2CBF-BCD4-4352-B9BC-0F2E5C6D45B5}">
      <dgm:prSet/>
      <dgm:spPr/>
      <dgm:t>
        <a:bodyPr/>
        <a:lstStyle/>
        <a:p>
          <a:endParaRPr lang="en-GB"/>
        </a:p>
      </dgm:t>
    </dgm:pt>
    <dgm:pt modelId="{16865E76-1DAC-4261-BD35-E0BEE36BC8F0}">
      <dgm:prSet/>
      <dgm:spPr/>
      <dgm:t>
        <a:bodyPr/>
        <a:lstStyle/>
        <a:p>
          <a:r>
            <a:rPr lang="en-GB" dirty="0"/>
            <a:t>Regression</a:t>
          </a:r>
        </a:p>
      </dgm:t>
    </dgm:pt>
    <dgm:pt modelId="{D31C76B8-43EB-46ED-A494-C50B02D3159D}" type="parTrans" cxnId="{8DA8F166-2752-4249-BDFB-24B6E8F3E2BC}">
      <dgm:prSet/>
      <dgm:spPr/>
      <dgm:t>
        <a:bodyPr/>
        <a:lstStyle/>
        <a:p>
          <a:endParaRPr lang="en-GB"/>
        </a:p>
      </dgm:t>
    </dgm:pt>
    <dgm:pt modelId="{8C3A31F7-8617-4B59-9311-D29580ACC784}" type="sibTrans" cxnId="{8DA8F166-2752-4249-BDFB-24B6E8F3E2BC}">
      <dgm:prSet/>
      <dgm:spPr/>
      <dgm:t>
        <a:bodyPr/>
        <a:lstStyle/>
        <a:p>
          <a:endParaRPr lang="en-GB"/>
        </a:p>
      </dgm:t>
    </dgm:pt>
    <dgm:pt modelId="{FF2048DD-177A-4F46-94EA-CE8BAE33A5EC}" type="pres">
      <dgm:prSet presAssocID="{07EF3239-ACD8-4FE8-BD2B-C2F3A8BD7DC3}" presName="linear" presStyleCnt="0">
        <dgm:presLayoutVars>
          <dgm:animLvl val="lvl"/>
          <dgm:resizeHandles val="exact"/>
        </dgm:presLayoutVars>
      </dgm:prSet>
      <dgm:spPr/>
    </dgm:pt>
    <dgm:pt modelId="{6AD6C1F6-0EDA-43DC-A3BF-59736E575CB6}" type="pres">
      <dgm:prSet presAssocID="{298DA73C-FBF0-4836-976D-8A414605614F}" presName="parentText" presStyleLbl="node1" presStyleIdx="0" presStyleCnt="2">
        <dgm:presLayoutVars>
          <dgm:chMax val="0"/>
          <dgm:bulletEnabled val="1"/>
        </dgm:presLayoutVars>
      </dgm:prSet>
      <dgm:spPr/>
    </dgm:pt>
    <dgm:pt modelId="{117EEECA-5B7D-4DDE-BCFE-ABAA9CF2BCCB}" type="pres">
      <dgm:prSet presAssocID="{298DA73C-FBF0-4836-976D-8A414605614F}" presName="childText" presStyleLbl="revTx" presStyleIdx="0" presStyleCnt="2">
        <dgm:presLayoutVars>
          <dgm:bulletEnabled val="1"/>
        </dgm:presLayoutVars>
      </dgm:prSet>
      <dgm:spPr/>
    </dgm:pt>
    <dgm:pt modelId="{9C326C08-0D1D-406D-9348-9B5DE00F5FA3}" type="pres">
      <dgm:prSet presAssocID="{07F993DD-9103-4AB2-9C68-4EF40E592D92}" presName="parentText" presStyleLbl="node1" presStyleIdx="1" presStyleCnt="2">
        <dgm:presLayoutVars>
          <dgm:chMax val="0"/>
          <dgm:bulletEnabled val="1"/>
        </dgm:presLayoutVars>
      </dgm:prSet>
      <dgm:spPr/>
    </dgm:pt>
    <dgm:pt modelId="{C883E930-66A9-4278-AD2F-EF8B2D235FE6}" type="pres">
      <dgm:prSet presAssocID="{07F993DD-9103-4AB2-9C68-4EF40E592D92}" presName="childText" presStyleLbl="revTx" presStyleIdx="1" presStyleCnt="2">
        <dgm:presLayoutVars>
          <dgm:bulletEnabled val="1"/>
        </dgm:presLayoutVars>
      </dgm:prSet>
      <dgm:spPr/>
    </dgm:pt>
  </dgm:ptLst>
  <dgm:cxnLst>
    <dgm:cxn modelId="{7BF63110-9634-473C-8B94-9B263C6A650E}" type="presOf" srcId="{2E6159CB-66F8-4D9C-AF3C-B64298D83424}" destId="{C883E930-66A9-4278-AD2F-EF8B2D235FE6}" srcOrd="0" destOrd="1" presId="urn:microsoft.com/office/officeart/2005/8/layout/vList2"/>
    <dgm:cxn modelId="{F5CA2A14-0CC7-4BFA-A2A5-ACA4D58E27E4}" type="presOf" srcId="{16865E76-1DAC-4261-BD35-E0BEE36BC8F0}" destId="{C883E930-66A9-4278-AD2F-EF8B2D235FE6}" srcOrd="0" destOrd="3" presId="urn:microsoft.com/office/officeart/2005/8/layout/vList2"/>
    <dgm:cxn modelId="{849DE930-B5E6-43F5-A86A-457D77DB4661}" type="presOf" srcId="{41F7F2C1-832D-4918-9233-9E0B7291F938}" destId="{117EEECA-5B7D-4DDE-BCFE-ABAA9CF2BCCB}" srcOrd="0" destOrd="1" presId="urn:microsoft.com/office/officeart/2005/8/layout/vList2"/>
    <dgm:cxn modelId="{CA7BB63E-F369-4B5B-92DB-AB1708EE0EF6}" type="presOf" srcId="{44B2AC68-35A0-4618-9EFD-9ABCFBB5C522}" destId="{C883E930-66A9-4278-AD2F-EF8B2D235FE6}" srcOrd="0" destOrd="0" presId="urn:microsoft.com/office/officeart/2005/8/layout/vList2"/>
    <dgm:cxn modelId="{8DA8F166-2752-4249-BDFB-24B6E8F3E2BC}" srcId="{07F993DD-9103-4AB2-9C68-4EF40E592D92}" destId="{16865E76-1DAC-4261-BD35-E0BEE36BC8F0}" srcOrd="3" destOrd="0" parTransId="{D31C76B8-43EB-46ED-A494-C50B02D3159D}" sibTransId="{8C3A31F7-8617-4B59-9311-D29580ACC784}"/>
    <dgm:cxn modelId="{1CC80D56-EA5B-4179-B1DE-ECBDA66F78C0}" type="presOf" srcId="{07F993DD-9103-4AB2-9C68-4EF40E592D92}" destId="{9C326C08-0D1D-406D-9348-9B5DE00F5FA3}" srcOrd="0" destOrd="0" presId="urn:microsoft.com/office/officeart/2005/8/layout/vList2"/>
    <dgm:cxn modelId="{AE2A7E76-9BE1-406F-8BD8-0BCFE1B6A87A}" type="presOf" srcId="{07EF3239-ACD8-4FE8-BD2B-C2F3A8BD7DC3}" destId="{FF2048DD-177A-4F46-94EA-CE8BAE33A5EC}" srcOrd="0" destOrd="0" presId="urn:microsoft.com/office/officeart/2005/8/layout/vList2"/>
    <dgm:cxn modelId="{B108A777-1999-43FC-88EA-09885B9D8341}" type="presOf" srcId="{47AA071C-879B-40FB-B64C-C08277DAD7CE}" destId="{117EEECA-5B7D-4DDE-BCFE-ABAA9CF2BCCB}" srcOrd="0" destOrd="0" presId="urn:microsoft.com/office/officeart/2005/8/layout/vList2"/>
    <dgm:cxn modelId="{3B3EC677-6EC1-41AC-A524-20A9F67266CF}" type="presOf" srcId="{298DA73C-FBF0-4836-976D-8A414605614F}" destId="{6AD6C1F6-0EDA-43DC-A3BF-59736E575CB6}" srcOrd="0" destOrd="0" presId="urn:microsoft.com/office/officeart/2005/8/layout/vList2"/>
    <dgm:cxn modelId="{E9BBCB7F-99BD-48E5-9E7D-1A73DE6EC528}" srcId="{07EF3239-ACD8-4FE8-BD2B-C2F3A8BD7DC3}" destId="{298DA73C-FBF0-4836-976D-8A414605614F}" srcOrd="0" destOrd="0" parTransId="{984F65C8-DED5-4419-BC7E-AC71EF841E57}" sibTransId="{7B8F4EC0-E07A-4BA1-BD0E-077B2BDD77D8}"/>
    <dgm:cxn modelId="{9CF2F783-D677-4B86-8FFD-A24E5AA1A68D}" srcId="{07EF3239-ACD8-4FE8-BD2B-C2F3A8BD7DC3}" destId="{07F993DD-9103-4AB2-9C68-4EF40E592D92}" srcOrd="1" destOrd="0" parTransId="{54F79EF2-F0F6-4E51-96AD-23FCDF174C13}" sibTransId="{1C7F063D-65B5-4099-9E77-C76783D7610C}"/>
    <dgm:cxn modelId="{4EA8629F-57F8-45DF-8241-9B48E6389263}" srcId="{298DA73C-FBF0-4836-976D-8A414605614F}" destId="{41F7F2C1-832D-4918-9233-9E0B7291F938}" srcOrd="1" destOrd="0" parTransId="{E5FEE2A3-B8CF-4651-977C-7AFD3B6AF96C}" sibTransId="{9391ECCD-8CCF-4ECE-A14F-ECA6E36C2215}"/>
    <dgm:cxn modelId="{E0BC98AF-852A-4CAF-ACEC-B8C286FD713C}" srcId="{07F993DD-9103-4AB2-9C68-4EF40E592D92}" destId="{2E6159CB-66F8-4D9C-AF3C-B64298D83424}" srcOrd="1" destOrd="0" parTransId="{77120451-C9A8-4979-AB73-D43803429AC0}" sibTransId="{4E4D583E-7DC3-4B08-98EE-A683B0CC0082}"/>
    <dgm:cxn modelId="{CAE8B3AF-6267-437F-8600-B5C205516A45}" type="presOf" srcId="{97A28C30-70F3-4C46-80B4-03DB87E09B43}" destId="{C883E930-66A9-4278-AD2F-EF8B2D235FE6}" srcOrd="0" destOrd="2" presId="urn:microsoft.com/office/officeart/2005/8/layout/vList2"/>
    <dgm:cxn modelId="{CC6E2CBF-BCD4-4352-B9BC-0F2E5C6D45B5}" srcId="{07F993DD-9103-4AB2-9C68-4EF40E592D92}" destId="{97A28C30-70F3-4C46-80B4-03DB87E09B43}" srcOrd="2" destOrd="0" parTransId="{483BF843-2995-4CD4-B163-E89E1D957DE8}" sibTransId="{C151FDD3-CADF-4943-AE34-32C0088D4217}"/>
    <dgm:cxn modelId="{282268CC-A8CC-45C3-9392-D4E8F0B75FFD}" srcId="{298DA73C-FBF0-4836-976D-8A414605614F}" destId="{47AA071C-879B-40FB-B64C-C08277DAD7CE}" srcOrd="0" destOrd="0" parTransId="{AE764276-9BCE-4021-AE65-DB174EDC9F7F}" sibTransId="{C7A45C11-E2BE-46EF-9365-A0FECD229FE1}"/>
    <dgm:cxn modelId="{095923FD-48A0-40F8-B7A9-EBF9BAA6F1AF}" srcId="{07F993DD-9103-4AB2-9C68-4EF40E592D92}" destId="{44B2AC68-35A0-4618-9EFD-9ABCFBB5C522}" srcOrd="0" destOrd="0" parTransId="{947B64F2-4A0F-49C9-AC0F-19D1A2221C29}" sibTransId="{2CEE299E-815B-4788-BD52-CFF0F10DF2F6}"/>
    <dgm:cxn modelId="{E41AB1CC-7892-4230-91F7-8AA234743E7A}" type="presParOf" srcId="{FF2048DD-177A-4F46-94EA-CE8BAE33A5EC}" destId="{6AD6C1F6-0EDA-43DC-A3BF-59736E575CB6}" srcOrd="0" destOrd="0" presId="urn:microsoft.com/office/officeart/2005/8/layout/vList2"/>
    <dgm:cxn modelId="{0C2B4425-BB38-45E1-B455-F89D4637F8F4}" type="presParOf" srcId="{FF2048DD-177A-4F46-94EA-CE8BAE33A5EC}" destId="{117EEECA-5B7D-4DDE-BCFE-ABAA9CF2BCCB}" srcOrd="1" destOrd="0" presId="urn:microsoft.com/office/officeart/2005/8/layout/vList2"/>
    <dgm:cxn modelId="{720CB5ED-8D5D-4789-B2EF-9021FCBBF262}" type="presParOf" srcId="{FF2048DD-177A-4F46-94EA-CE8BAE33A5EC}" destId="{9C326C08-0D1D-406D-9348-9B5DE00F5FA3}" srcOrd="2" destOrd="0" presId="urn:microsoft.com/office/officeart/2005/8/layout/vList2"/>
    <dgm:cxn modelId="{E105DBF7-A35E-4A69-8168-CD3BEA4F91AE}" type="presParOf" srcId="{FF2048DD-177A-4F46-94EA-CE8BAE33A5EC}" destId="{C883E930-66A9-4278-AD2F-EF8B2D235FE6}" srcOrd="3"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D3BE07-6F5B-49C5-9CAA-CBCEA0456F9F}" type="doc">
      <dgm:prSet loTypeId="urn:microsoft.com/office/officeart/2008/layout/HorizontalMultiLevelHierarchy" loCatId="hierarchy" qsTypeId="urn:microsoft.com/office/officeart/2005/8/quickstyle/simple5" qsCatId="simple" csTypeId="urn:microsoft.com/office/officeart/2005/8/colors/accent0_3" csCatId="mainScheme" phldr="1"/>
      <dgm:spPr/>
      <dgm:t>
        <a:bodyPr/>
        <a:lstStyle/>
        <a:p>
          <a:endParaRPr lang="en-GB"/>
        </a:p>
      </dgm:t>
    </dgm:pt>
    <dgm:pt modelId="{58C09F9A-EF1B-4BAC-AC43-23291B8D0CE7}">
      <dgm:prSet phldrT="[Text]"/>
      <dgm:spPr/>
      <dgm:t>
        <a:bodyPr/>
        <a:lstStyle/>
        <a:p>
          <a:r>
            <a:rPr lang="en-GB" dirty="0"/>
            <a:t>Qualitative data</a:t>
          </a:r>
        </a:p>
      </dgm:t>
    </dgm:pt>
    <dgm:pt modelId="{BB01BD57-EE75-4BF5-A8DA-3E2C4330D399}" type="parTrans" cxnId="{6AF80508-6E20-447F-821E-3B62BC743B11}">
      <dgm:prSet/>
      <dgm:spPr/>
      <dgm:t>
        <a:bodyPr/>
        <a:lstStyle/>
        <a:p>
          <a:endParaRPr lang="en-GB"/>
        </a:p>
      </dgm:t>
    </dgm:pt>
    <dgm:pt modelId="{44719081-9992-462D-8328-078F8A707C99}" type="sibTrans" cxnId="{6AF80508-6E20-447F-821E-3B62BC743B11}">
      <dgm:prSet/>
      <dgm:spPr/>
      <dgm:t>
        <a:bodyPr/>
        <a:lstStyle/>
        <a:p>
          <a:endParaRPr lang="en-GB"/>
        </a:p>
      </dgm:t>
    </dgm:pt>
    <dgm:pt modelId="{E3A73F26-14E0-406C-869A-4682D14E31BE}">
      <dgm:prSet phldrT="[Text]"/>
      <dgm:spPr/>
      <dgm:t>
        <a:bodyPr/>
        <a:lstStyle/>
        <a:p>
          <a:r>
            <a:rPr lang="en-GB" dirty="0"/>
            <a:t>Not numbers, not measured using stats or maths</a:t>
          </a:r>
        </a:p>
      </dgm:t>
    </dgm:pt>
    <dgm:pt modelId="{D6B517DD-2DBD-43BA-906D-BE3B4B9B5E23}" type="parTrans" cxnId="{F90C90E9-E665-453D-AADB-37A0012E5F1A}">
      <dgm:prSet/>
      <dgm:spPr/>
      <dgm:t>
        <a:bodyPr/>
        <a:lstStyle/>
        <a:p>
          <a:endParaRPr lang="en-GB"/>
        </a:p>
      </dgm:t>
    </dgm:pt>
    <dgm:pt modelId="{EAC23004-0C6C-4D62-9FC9-CE3F9CA93E8B}" type="sibTrans" cxnId="{F90C90E9-E665-453D-AADB-37A0012E5F1A}">
      <dgm:prSet/>
      <dgm:spPr/>
      <dgm:t>
        <a:bodyPr/>
        <a:lstStyle/>
        <a:p>
          <a:endParaRPr lang="en-GB"/>
        </a:p>
      </dgm:t>
    </dgm:pt>
    <dgm:pt modelId="{33B34D63-CFDB-4312-A941-90F0022C84F1}">
      <dgm:prSet phldrT="[Text]"/>
      <dgm:spPr/>
      <dgm:t>
        <a:bodyPr/>
        <a:lstStyle/>
        <a:p>
          <a:r>
            <a:rPr lang="en-GB" dirty="0"/>
            <a:t>Concentrates on words, descriptions, concepts and ideas</a:t>
          </a:r>
        </a:p>
      </dgm:t>
    </dgm:pt>
    <dgm:pt modelId="{128145A4-BF6A-431F-9DC5-394D87E0ABE3}" type="parTrans" cxnId="{737AE53F-FD0F-4A58-B1F4-AC889E10D2BB}">
      <dgm:prSet/>
      <dgm:spPr/>
      <dgm:t>
        <a:bodyPr/>
        <a:lstStyle/>
        <a:p>
          <a:endParaRPr lang="en-GB"/>
        </a:p>
      </dgm:t>
    </dgm:pt>
    <dgm:pt modelId="{B55B6492-9F55-41DB-BD56-C4DC19F744B0}" type="sibTrans" cxnId="{737AE53F-FD0F-4A58-B1F4-AC889E10D2BB}">
      <dgm:prSet/>
      <dgm:spPr/>
      <dgm:t>
        <a:bodyPr/>
        <a:lstStyle/>
        <a:p>
          <a:endParaRPr lang="en-GB"/>
        </a:p>
      </dgm:t>
    </dgm:pt>
    <dgm:pt modelId="{7107DE26-1F1E-4D04-B1D1-5AEF95AF7B10}">
      <dgm:prSet phldrT="[Text]"/>
      <dgm:spPr/>
      <dgm:t>
        <a:bodyPr/>
        <a:lstStyle/>
        <a:p>
          <a:r>
            <a:rPr lang="en-GB" dirty="0"/>
            <a:t>Includes interview notes, documents, open-ended survey responses, images and videos</a:t>
          </a:r>
        </a:p>
      </dgm:t>
    </dgm:pt>
    <dgm:pt modelId="{BA2968F9-B1C9-4C2F-A8C4-5A6508CC4E67}" type="parTrans" cxnId="{2B52AA6D-8E9E-42B7-9E70-6CA4C40728C1}">
      <dgm:prSet/>
      <dgm:spPr/>
      <dgm:t>
        <a:bodyPr/>
        <a:lstStyle/>
        <a:p>
          <a:endParaRPr lang="en-GB"/>
        </a:p>
      </dgm:t>
    </dgm:pt>
    <dgm:pt modelId="{FA88AC7D-B003-4B7C-A999-798304A9250A}" type="sibTrans" cxnId="{2B52AA6D-8E9E-42B7-9E70-6CA4C40728C1}">
      <dgm:prSet/>
      <dgm:spPr/>
      <dgm:t>
        <a:bodyPr/>
        <a:lstStyle/>
        <a:p>
          <a:endParaRPr lang="en-GB"/>
        </a:p>
      </dgm:t>
    </dgm:pt>
    <dgm:pt modelId="{2888B3D3-43BA-42CE-B3C5-0AF91907D19C}" type="pres">
      <dgm:prSet presAssocID="{3ED3BE07-6F5B-49C5-9CAA-CBCEA0456F9F}" presName="Name0" presStyleCnt="0">
        <dgm:presLayoutVars>
          <dgm:chPref val="1"/>
          <dgm:dir/>
          <dgm:animOne val="branch"/>
          <dgm:animLvl val="lvl"/>
          <dgm:resizeHandles val="exact"/>
        </dgm:presLayoutVars>
      </dgm:prSet>
      <dgm:spPr/>
    </dgm:pt>
    <dgm:pt modelId="{152FB06A-1C4F-4232-9D9C-E92501ADBB52}" type="pres">
      <dgm:prSet presAssocID="{58C09F9A-EF1B-4BAC-AC43-23291B8D0CE7}" presName="root1" presStyleCnt="0"/>
      <dgm:spPr/>
    </dgm:pt>
    <dgm:pt modelId="{BABD899B-9496-4F64-BA49-A02D6A2AE2FC}" type="pres">
      <dgm:prSet presAssocID="{58C09F9A-EF1B-4BAC-AC43-23291B8D0CE7}" presName="LevelOneTextNode" presStyleLbl="node0" presStyleIdx="0" presStyleCnt="1">
        <dgm:presLayoutVars>
          <dgm:chPref val="3"/>
        </dgm:presLayoutVars>
      </dgm:prSet>
      <dgm:spPr/>
    </dgm:pt>
    <dgm:pt modelId="{ECB580DF-5E5F-4CEE-8540-F99421B612ED}" type="pres">
      <dgm:prSet presAssocID="{58C09F9A-EF1B-4BAC-AC43-23291B8D0CE7}" presName="level2hierChild" presStyleCnt="0"/>
      <dgm:spPr/>
    </dgm:pt>
    <dgm:pt modelId="{7E32DE77-4ABF-4F60-9A76-0A038AFA9B56}" type="pres">
      <dgm:prSet presAssocID="{D6B517DD-2DBD-43BA-906D-BE3B4B9B5E23}" presName="conn2-1" presStyleLbl="parChTrans1D2" presStyleIdx="0" presStyleCnt="3"/>
      <dgm:spPr/>
    </dgm:pt>
    <dgm:pt modelId="{082B0B07-3BE0-4B60-AD73-85B16039839D}" type="pres">
      <dgm:prSet presAssocID="{D6B517DD-2DBD-43BA-906D-BE3B4B9B5E23}" presName="connTx" presStyleLbl="parChTrans1D2" presStyleIdx="0" presStyleCnt="3"/>
      <dgm:spPr/>
    </dgm:pt>
    <dgm:pt modelId="{37939FF1-C832-449B-854E-205BF848BD72}" type="pres">
      <dgm:prSet presAssocID="{E3A73F26-14E0-406C-869A-4682D14E31BE}" presName="root2" presStyleCnt="0"/>
      <dgm:spPr/>
    </dgm:pt>
    <dgm:pt modelId="{B8F7E457-F102-4F29-8456-32264F6E92F8}" type="pres">
      <dgm:prSet presAssocID="{E3A73F26-14E0-406C-869A-4682D14E31BE}" presName="LevelTwoTextNode" presStyleLbl="node2" presStyleIdx="0" presStyleCnt="3">
        <dgm:presLayoutVars>
          <dgm:chPref val="3"/>
        </dgm:presLayoutVars>
      </dgm:prSet>
      <dgm:spPr/>
    </dgm:pt>
    <dgm:pt modelId="{65BF2941-82B6-46AA-8AA1-C493E8D34A4F}" type="pres">
      <dgm:prSet presAssocID="{E3A73F26-14E0-406C-869A-4682D14E31BE}" presName="level3hierChild" presStyleCnt="0"/>
      <dgm:spPr/>
    </dgm:pt>
    <dgm:pt modelId="{2F6DB992-56DD-4512-8535-0E86F0D3EA71}" type="pres">
      <dgm:prSet presAssocID="{128145A4-BF6A-431F-9DC5-394D87E0ABE3}" presName="conn2-1" presStyleLbl="parChTrans1D2" presStyleIdx="1" presStyleCnt="3"/>
      <dgm:spPr/>
    </dgm:pt>
    <dgm:pt modelId="{37239E81-477D-4C80-A704-E72174B5A142}" type="pres">
      <dgm:prSet presAssocID="{128145A4-BF6A-431F-9DC5-394D87E0ABE3}" presName="connTx" presStyleLbl="parChTrans1D2" presStyleIdx="1" presStyleCnt="3"/>
      <dgm:spPr/>
    </dgm:pt>
    <dgm:pt modelId="{22C54528-DDFB-44E5-A422-D17FCA7AEB82}" type="pres">
      <dgm:prSet presAssocID="{33B34D63-CFDB-4312-A941-90F0022C84F1}" presName="root2" presStyleCnt="0"/>
      <dgm:spPr/>
    </dgm:pt>
    <dgm:pt modelId="{01E5FAE4-F081-415D-947E-14C1A6CDB590}" type="pres">
      <dgm:prSet presAssocID="{33B34D63-CFDB-4312-A941-90F0022C84F1}" presName="LevelTwoTextNode" presStyleLbl="node2" presStyleIdx="1" presStyleCnt="3">
        <dgm:presLayoutVars>
          <dgm:chPref val="3"/>
        </dgm:presLayoutVars>
      </dgm:prSet>
      <dgm:spPr/>
    </dgm:pt>
    <dgm:pt modelId="{05DD9440-6845-4916-9DAB-3778F9B05FAA}" type="pres">
      <dgm:prSet presAssocID="{33B34D63-CFDB-4312-A941-90F0022C84F1}" presName="level3hierChild" presStyleCnt="0"/>
      <dgm:spPr/>
    </dgm:pt>
    <dgm:pt modelId="{07BE8687-0E8D-4E41-B5A2-EAEB49F83C2E}" type="pres">
      <dgm:prSet presAssocID="{BA2968F9-B1C9-4C2F-A8C4-5A6508CC4E67}" presName="conn2-1" presStyleLbl="parChTrans1D2" presStyleIdx="2" presStyleCnt="3"/>
      <dgm:spPr/>
    </dgm:pt>
    <dgm:pt modelId="{565534B5-D6E7-47BF-A0E5-9694476C7EC1}" type="pres">
      <dgm:prSet presAssocID="{BA2968F9-B1C9-4C2F-A8C4-5A6508CC4E67}" presName="connTx" presStyleLbl="parChTrans1D2" presStyleIdx="2" presStyleCnt="3"/>
      <dgm:spPr/>
    </dgm:pt>
    <dgm:pt modelId="{DED2AB82-7FCA-4CC1-B3E4-C7C83E1486A1}" type="pres">
      <dgm:prSet presAssocID="{7107DE26-1F1E-4D04-B1D1-5AEF95AF7B10}" presName="root2" presStyleCnt="0"/>
      <dgm:spPr/>
    </dgm:pt>
    <dgm:pt modelId="{B69B35AD-AC4E-47B3-A0FC-4C0A00A2CE52}" type="pres">
      <dgm:prSet presAssocID="{7107DE26-1F1E-4D04-B1D1-5AEF95AF7B10}" presName="LevelTwoTextNode" presStyleLbl="node2" presStyleIdx="2" presStyleCnt="3">
        <dgm:presLayoutVars>
          <dgm:chPref val="3"/>
        </dgm:presLayoutVars>
      </dgm:prSet>
      <dgm:spPr/>
    </dgm:pt>
    <dgm:pt modelId="{1A2F3C36-F345-4744-89BC-DE828250BAE4}" type="pres">
      <dgm:prSet presAssocID="{7107DE26-1F1E-4D04-B1D1-5AEF95AF7B10}" presName="level3hierChild" presStyleCnt="0"/>
      <dgm:spPr/>
    </dgm:pt>
  </dgm:ptLst>
  <dgm:cxnLst>
    <dgm:cxn modelId="{6AF80508-6E20-447F-821E-3B62BC743B11}" srcId="{3ED3BE07-6F5B-49C5-9CAA-CBCEA0456F9F}" destId="{58C09F9A-EF1B-4BAC-AC43-23291B8D0CE7}" srcOrd="0" destOrd="0" parTransId="{BB01BD57-EE75-4BF5-A8DA-3E2C4330D399}" sibTransId="{44719081-9992-462D-8328-078F8A707C99}"/>
    <dgm:cxn modelId="{41F59F35-5BDC-40FE-8D6C-58ED5FED367A}" type="presOf" srcId="{128145A4-BF6A-431F-9DC5-394D87E0ABE3}" destId="{2F6DB992-56DD-4512-8535-0E86F0D3EA71}" srcOrd="0" destOrd="0" presId="urn:microsoft.com/office/officeart/2008/layout/HorizontalMultiLevelHierarchy"/>
    <dgm:cxn modelId="{737AE53F-FD0F-4A58-B1F4-AC889E10D2BB}" srcId="{58C09F9A-EF1B-4BAC-AC43-23291B8D0CE7}" destId="{33B34D63-CFDB-4312-A941-90F0022C84F1}" srcOrd="1" destOrd="0" parTransId="{128145A4-BF6A-431F-9DC5-394D87E0ABE3}" sibTransId="{B55B6492-9F55-41DB-BD56-C4DC19F744B0}"/>
    <dgm:cxn modelId="{5AE2BE4A-B0ED-4DB7-8C58-62ABA005694F}" type="presOf" srcId="{D6B517DD-2DBD-43BA-906D-BE3B4B9B5E23}" destId="{082B0B07-3BE0-4B60-AD73-85B16039839D}" srcOrd="1" destOrd="0" presId="urn:microsoft.com/office/officeart/2008/layout/HorizontalMultiLevelHierarchy"/>
    <dgm:cxn modelId="{2B52AA6D-8E9E-42B7-9E70-6CA4C40728C1}" srcId="{58C09F9A-EF1B-4BAC-AC43-23291B8D0CE7}" destId="{7107DE26-1F1E-4D04-B1D1-5AEF95AF7B10}" srcOrd="2" destOrd="0" parTransId="{BA2968F9-B1C9-4C2F-A8C4-5A6508CC4E67}" sibTransId="{FA88AC7D-B003-4B7C-A999-798304A9250A}"/>
    <dgm:cxn modelId="{8DD88570-23B7-4922-9506-3169188F35B0}" type="presOf" srcId="{E3A73F26-14E0-406C-869A-4682D14E31BE}" destId="{B8F7E457-F102-4F29-8456-32264F6E92F8}" srcOrd="0" destOrd="0" presId="urn:microsoft.com/office/officeart/2008/layout/HorizontalMultiLevelHierarchy"/>
    <dgm:cxn modelId="{20009556-9C60-4036-A3C9-9393EE966D1A}" type="presOf" srcId="{7107DE26-1F1E-4D04-B1D1-5AEF95AF7B10}" destId="{B69B35AD-AC4E-47B3-A0FC-4C0A00A2CE52}" srcOrd="0" destOrd="0" presId="urn:microsoft.com/office/officeart/2008/layout/HorizontalMultiLevelHierarchy"/>
    <dgm:cxn modelId="{1EE91C95-E266-4D09-8BF4-AB37AAFC4227}" type="presOf" srcId="{D6B517DD-2DBD-43BA-906D-BE3B4B9B5E23}" destId="{7E32DE77-4ABF-4F60-9A76-0A038AFA9B56}" srcOrd="0" destOrd="0" presId="urn:microsoft.com/office/officeart/2008/layout/HorizontalMultiLevelHierarchy"/>
    <dgm:cxn modelId="{06B3E3A9-3D2C-4792-A440-B99A1AAD65C7}" type="presOf" srcId="{3ED3BE07-6F5B-49C5-9CAA-CBCEA0456F9F}" destId="{2888B3D3-43BA-42CE-B3C5-0AF91907D19C}" srcOrd="0" destOrd="0" presId="urn:microsoft.com/office/officeart/2008/layout/HorizontalMultiLevelHierarchy"/>
    <dgm:cxn modelId="{731180AB-EFDB-4424-B8AC-32A632D959CD}" type="presOf" srcId="{BA2968F9-B1C9-4C2F-A8C4-5A6508CC4E67}" destId="{07BE8687-0E8D-4E41-B5A2-EAEB49F83C2E}" srcOrd="0" destOrd="0" presId="urn:microsoft.com/office/officeart/2008/layout/HorizontalMultiLevelHierarchy"/>
    <dgm:cxn modelId="{603AEBDF-B9DF-499F-8942-5ABDCB1BF88E}" type="presOf" srcId="{128145A4-BF6A-431F-9DC5-394D87E0ABE3}" destId="{37239E81-477D-4C80-A704-E72174B5A142}" srcOrd="1" destOrd="0" presId="urn:microsoft.com/office/officeart/2008/layout/HorizontalMultiLevelHierarchy"/>
    <dgm:cxn modelId="{0475E2E6-AC8E-4A1A-8447-DB5198BA9DAC}" type="presOf" srcId="{33B34D63-CFDB-4312-A941-90F0022C84F1}" destId="{01E5FAE4-F081-415D-947E-14C1A6CDB590}" srcOrd="0" destOrd="0" presId="urn:microsoft.com/office/officeart/2008/layout/HorizontalMultiLevelHierarchy"/>
    <dgm:cxn modelId="{F90C90E9-E665-453D-AADB-37A0012E5F1A}" srcId="{58C09F9A-EF1B-4BAC-AC43-23291B8D0CE7}" destId="{E3A73F26-14E0-406C-869A-4682D14E31BE}" srcOrd="0" destOrd="0" parTransId="{D6B517DD-2DBD-43BA-906D-BE3B4B9B5E23}" sibTransId="{EAC23004-0C6C-4D62-9FC9-CE3F9CA93E8B}"/>
    <dgm:cxn modelId="{F7F945ED-90EA-4D21-93C8-5DA30B303335}" type="presOf" srcId="{BA2968F9-B1C9-4C2F-A8C4-5A6508CC4E67}" destId="{565534B5-D6E7-47BF-A0E5-9694476C7EC1}" srcOrd="1" destOrd="0" presId="urn:microsoft.com/office/officeart/2008/layout/HorizontalMultiLevelHierarchy"/>
    <dgm:cxn modelId="{4FEEB7F4-A291-44E8-9189-15D5684FE8E9}" type="presOf" srcId="{58C09F9A-EF1B-4BAC-AC43-23291B8D0CE7}" destId="{BABD899B-9496-4F64-BA49-A02D6A2AE2FC}" srcOrd="0" destOrd="0" presId="urn:microsoft.com/office/officeart/2008/layout/HorizontalMultiLevelHierarchy"/>
    <dgm:cxn modelId="{DE00A300-88A8-46D6-A7E5-51492AC4A372}" type="presParOf" srcId="{2888B3D3-43BA-42CE-B3C5-0AF91907D19C}" destId="{152FB06A-1C4F-4232-9D9C-E92501ADBB52}" srcOrd="0" destOrd="0" presId="urn:microsoft.com/office/officeart/2008/layout/HorizontalMultiLevelHierarchy"/>
    <dgm:cxn modelId="{9BE3C52B-ABB0-4C49-BD99-10771616F971}" type="presParOf" srcId="{152FB06A-1C4F-4232-9D9C-E92501ADBB52}" destId="{BABD899B-9496-4F64-BA49-A02D6A2AE2FC}" srcOrd="0" destOrd="0" presId="urn:microsoft.com/office/officeart/2008/layout/HorizontalMultiLevelHierarchy"/>
    <dgm:cxn modelId="{CFEE7FEA-F205-4A6C-AEAF-D07CC939EC49}" type="presParOf" srcId="{152FB06A-1C4F-4232-9D9C-E92501ADBB52}" destId="{ECB580DF-5E5F-4CEE-8540-F99421B612ED}" srcOrd="1" destOrd="0" presId="urn:microsoft.com/office/officeart/2008/layout/HorizontalMultiLevelHierarchy"/>
    <dgm:cxn modelId="{EA6A06D3-9C2A-4BC6-812A-24FDFC86B7AA}" type="presParOf" srcId="{ECB580DF-5E5F-4CEE-8540-F99421B612ED}" destId="{7E32DE77-4ABF-4F60-9A76-0A038AFA9B56}" srcOrd="0" destOrd="0" presId="urn:microsoft.com/office/officeart/2008/layout/HorizontalMultiLevelHierarchy"/>
    <dgm:cxn modelId="{3B83F66F-FF93-46BF-8463-2FE7FE9F538A}" type="presParOf" srcId="{7E32DE77-4ABF-4F60-9A76-0A038AFA9B56}" destId="{082B0B07-3BE0-4B60-AD73-85B16039839D}" srcOrd="0" destOrd="0" presId="urn:microsoft.com/office/officeart/2008/layout/HorizontalMultiLevelHierarchy"/>
    <dgm:cxn modelId="{5BFE7AF7-1B7F-43E6-BF75-FC6C22D94365}" type="presParOf" srcId="{ECB580DF-5E5F-4CEE-8540-F99421B612ED}" destId="{37939FF1-C832-449B-854E-205BF848BD72}" srcOrd="1" destOrd="0" presId="urn:microsoft.com/office/officeart/2008/layout/HorizontalMultiLevelHierarchy"/>
    <dgm:cxn modelId="{EA9ED497-79CA-425D-A9D2-BEFBD7FEB45C}" type="presParOf" srcId="{37939FF1-C832-449B-854E-205BF848BD72}" destId="{B8F7E457-F102-4F29-8456-32264F6E92F8}" srcOrd="0" destOrd="0" presId="urn:microsoft.com/office/officeart/2008/layout/HorizontalMultiLevelHierarchy"/>
    <dgm:cxn modelId="{4D8C2CE4-F331-466A-9405-B68100E82F25}" type="presParOf" srcId="{37939FF1-C832-449B-854E-205BF848BD72}" destId="{65BF2941-82B6-46AA-8AA1-C493E8D34A4F}" srcOrd="1" destOrd="0" presId="urn:microsoft.com/office/officeart/2008/layout/HorizontalMultiLevelHierarchy"/>
    <dgm:cxn modelId="{E042F126-2FE4-4AA4-B89D-F6E6A8A005DB}" type="presParOf" srcId="{ECB580DF-5E5F-4CEE-8540-F99421B612ED}" destId="{2F6DB992-56DD-4512-8535-0E86F0D3EA71}" srcOrd="2" destOrd="0" presId="urn:microsoft.com/office/officeart/2008/layout/HorizontalMultiLevelHierarchy"/>
    <dgm:cxn modelId="{67200BAE-6E27-4B79-B696-28BD55C0351F}" type="presParOf" srcId="{2F6DB992-56DD-4512-8535-0E86F0D3EA71}" destId="{37239E81-477D-4C80-A704-E72174B5A142}" srcOrd="0" destOrd="0" presId="urn:microsoft.com/office/officeart/2008/layout/HorizontalMultiLevelHierarchy"/>
    <dgm:cxn modelId="{CA592AE8-3D4A-4830-A0AA-A6FB781F2DC2}" type="presParOf" srcId="{ECB580DF-5E5F-4CEE-8540-F99421B612ED}" destId="{22C54528-DDFB-44E5-A422-D17FCA7AEB82}" srcOrd="3" destOrd="0" presId="urn:microsoft.com/office/officeart/2008/layout/HorizontalMultiLevelHierarchy"/>
    <dgm:cxn modelId="{67C9B053-30EC-4437-A680-38162FB9EA01}" type="presParOf" srcId="{22C54528-DDFB-44E5-A422-D17FCA7AEB82}" destId="{01E5FAE4-F081-415D-947E-14C1A6CDB590}" srcOrd="0" destOrd="0" presId="urn:microsoft.com/office/officeart/2008/layout/HorizontalMultiLevelHierarchy"/>
    <dgm:cxn modelId="{3BE93B33-F514-49CE-BC89-2DE4E3EF677C}" type="presParOf" srcId="{22C54528-DDFB-44E5-A422-D17FCA7AEB82}" destId="{05DD9440-6845-4916-9DAB-3778F9B05FAA}" srcOrd="1" destOrd="0" presId="urn:microsoft.com/office/officeart/2008/layout/HorizontalMultiLevelHierarchy"/>
    <dgm:cxn modelId="{90852EE4-503F-4CBC-82D5-401EBE0CCFC8}" type="presParOf" srcId="{ECB580DF-5E5F-4CEE-8540-F99421B612ED}" destId="{07BE8687-0E8D-4E41-B5A2-EAEB49F83C2E}" srcOrd="4" destOrd="0" presId="urn:microsoft.com/office/officeart/2008/layout/HorizontalMultiLevelHierarchy"/>
    <dgm:cxn modelId="{39D33953-91F3-4609-8DFF-8EC60490B816}" type="presParOf" srcId="{07BE8687-0E8D-4E41-B5A2-EAEB49F83C2E}" destId="{565534B5-D6E7-47BF-A0E5-9694476C7EC1}" srcOrd="0" destOrd="0" presId="urn:microsoft.com/office/officeart/2008/layout/HorizontalMultiLevelHierarchy"/>
    <dgm:cxn modelId="{D5FCDE28-7DB4-4CEE-9629-410C1F317816}" type="presParOf" srcId="{ECB580DF-5E5F-4CEE-8540-F99421B612ED}" destId="{DED2AB82-7FCA-4CC1-B3E4-C7C83E1486A1}" srcOrd="5" destOrd="0" presId="urn:microsoft.com/office/officeart/2008/layout/HorizontalMultiLevelHierarchy"/>
    <dgm:cxn modelId="{590849C8-D789-4A51-9B57-143353D48D64}" type="presParOf" srcId="{DED2AB82-7FCA-4CC1-B3E4-C7C83E1486A1}" destId="{B69B35AD-AC4E-47B3-A0FC-4C0A00A2CE52}" srcOrd="0" destOrd="0" presId="urn:microsoft.com/office/officeart/2008/layout/HorizontalMultiLevelHierarchy"/>
    <dgm:cxn modelId="{D81A5C63-0D9F-42CE-BAD0-4A9B18D56780}" type="presParOf" srcId="{DED2AB82-7FCA-4CC1-B3E4-C7C83E1486A1}" destId="{1A2F3C36-F345-4744-89BC-DE828250BAE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270FDFA-EDBD-43DC-BC24-54BC2A2D5907}" type="doc">
      <dgm:prSet loTypeId="urn:microsoft.com/office/officeart/2005/8/layout/hList1" loCatId="list" qsTypeId="urn:microsoft.com/office/officeart/2005/8/quickstyle/3d1" qsCatId="3D" csTypeId="urn:microsoft.com/office/officeart/2005/8/colors/colorful3" csCatId="colorful" phldr="1"/>
      <dgm:spPr/>
      <dgm:t>
        <a:bodyPr/>
        <a:lstStyle/>
        <a:p>
          <a:endParaRPr lang="en-GB"/>
        </a:p>
      </dgm:t>
    </dgm:pt>
    <dgm:pt modelId="{02BB4714-0647-4CE1-BC05-BF2933C2853D}">
      <dgm:prSet phldrT="[Text]"/>
      <dgm:spPr/>
      <dgm:t>
        <a:bodyPr/>
        <a:lstStyle/>
        <a:p>
          <a:r>
            <a:rPr lang="en-GB" dirty="0"/>
            <a:t>Content Analysis</a:t>
          </a:r>
        </a:p>
      </dgm:t>
    </dgm:pt>
    <dgm:pt modelId="{F734E887-8481-4A1D-8BFC-F54555C544F3}" type="parTrans" cxnId="{C20C239B-8A3E-4FBC-BBBF-A88482E5049B}">
      <dgm:prSet/>
      <dgm:spPr/>
      <dgm:t>
        <a:bodyPr/>
        <a:lstStyle/>
        <a:p>
          <a:endParaRPr lang="en-GB"/>
        </a:p>
      </dgm:t>
    </dgm:pt>
    <dgm:pt modelId="{F1ED3502-92D9-42EB-96DC-2FC6AC607EAF}" type="sibTrans" cxnId="{C20C239B-8A3E-4FBC-BBBF-A88482E5049B}">
      <dgm:prSet/>
      <dgm:spPr/>
      <dgm:t>
        <a:bodyPr/>
        <a:lstStyle/>
        <a:p>
          <a:endParaRPr lang="en-GB"/>
        </a:p>
      </dgm:t>
    </dgm:pt>
    <dgm:pt modelId="{0A3DD8AC-ABEA-4244-A046-13C87E2B44A3}">
      <dgm:prSet phldrT="[Text]"/>
      <dgm:spPr/>
      <dgm:t>
        <a:bodyPr/>
        <a:lstStyle/>
        <a:p>
          <a:r>
            <a:rPr lang="en-GB" dirty="0"/>
            <a:t>Evaluates patterns within ‘content’ and can blend quantitative into primarily qualitative analysis</a:t>
          </a:r>
        </a:p>
      </dgm:t>
    </dgm:pt>
    <dgm:pt modelId="{2BC3B5B3-0339-4E67-ABC2-22641A5B807F}" type="parTrans" cxnId="{74491B91-F11C-4827-BE35-180C4520500C}">
      <dgm:prSet/>
      <dgm:spPr/>
      <dgm:t>
        <a:bodyPr/>
        <a:lstStyle/>
        <a:p>
          <a:endParaRPr lang="en-GB"/>
        </a:p>
      </dgm:t>
    </dgm:pt>
    <dgm:pt modelId="{25C1D654-F248-4730-8EEE-D443B166B617}" type="sibTrans" cxnId="{74491B91-F11C-4827-BE35-180C4520500C}">
      <dgm:prSet/>
      <dgm:spPr/>
      <dgm:t>
        <a:bodyPr/>
        <a:lstStyle/>
        <a:p>
          <a:endParaRPr lang="en-GB"/>
        </a:p>
      </dgm:t>
    </dgm:pt>
    <dgm:pt modelId="{94C50C69-204C-42CE-812B-C9110701DBF6}">
      <dgm:prSet phldrT="[Text]"/>
      <dgm:spPr/>
      <dgm:t>
        <a:bodyPr/>
        <a:lstStyle/>
        <a:p>
          <a:r>
            <a:rPr lang="en-GB" dirty="0"/>
            <a:t>Narrative Analysis</a:t>
          </a:r>
        </a:p>
      </dgm:t>
    </dgm:pt>
    <dgm:pt modelId="{79475EBA-075C-481E-8ABC-E79E10A9CBAA}" type="parTrans" cxnId="{2FAC9F21-8ABD-44F9-9AD2-88A6567E7553}">
      <dgm:prSet/>
      <dgm:spPr/>
      <dgm:t>
        <a:bodyPr/>
        <a:lstStyle/>
        <a:p>
          <a:endParaRPr lang="en-GB"/>
        </a:p>
      </dgm:t>
    </dgm:pt>
    <dgm:pt modelId="{23B703FC-5B92-4723-9FEA-FA610A68AF49}" type="sibTrans" cxnId="{2FAC9F21-8ABD-44F9-9AD2-88A6567E7553}">
      <dgm:prSet/>
      <dgm:spPr/>
      <dgm:t>
        <a:bodyPr/>
        <a:lstStyle/>
        <a:p>
          <a:endParaRPr lang="en-GB"/>
        </a:p>
      </dgm:t>
    </dgm:pt>
    <dgm:pt modelId="{672F66D9-B0B6-4F05-9F4A-42D14F2B5380}">
      <dgm:prSet phldrT="[Text]"/>
      <dgm:spPr/>
      <dgm:t>
        <a:bodyPr/>
        <a:lstStyle/>
        <a:p>
          <a:r>
            <a:rPr lang="en-GB" dirty="0"/>
            <a:t>Analyses how stories are told</a:t>
          </a:r>
        </a:p>
      </dgm:t>
    </dgm:pt>
    <dgm:pt modelId="{57C776FC-DEBC-4183-BAB2-4B88275B1436}" type="parTrans" cxnId="{1EAEE013-F97D-4763-8418-BE7A90483FA9}">
      <dgm:prSet/>
      <dgm:spPr/>
      <dgm:t>
        <a:bodyPr/>
        <a:lstStyle/>
        <a:p>
          <a:endParaRPr lang="en-GB"/>
        </a:p>
      </dgm:t>
    </dgm:pt>
    <dgm:pt modelId="{D5C77E2D-84B0-499C-A597-9275AF9F5EA9}" type="sibTrans" cxnId="{1EAEE013-F97D-4763-8418-BE7A90483FA9}">
      <dgm:prSet/>
      <dgm:spPr/>
      <dgm:t>
        <a:bodyPr/>
        <a:lstStyle/>
        <a:p>
          <a:endParaRPr lang="en-GB"/>
        </a:p>
      </dgm:t>
    </dgm:pt>
    <dgm:pt modelId="{79AB3AB2-137B-4337-A2BC-EE88B48BFAD8}">
      <dgm:prSet phldrT="[Text]"/>
      <dgm:spPr/>
      <dgm:t>
        <a:bodyPr/>
        <a:lstStyle/>
        <a:p>
          <a:r>
            <a:rPr lang="en-GB" dirty="0"/>
            <a:t>Discourse Analysis</a:t>
          </a:r>
        </a:p>
      </dgm:t>
    </dgm:pt>
    <dgm:pt modelId="{F612F4F3-D1EA-4245-8298-8C49FFCF8FC6}" type="parTrans" cxnId="{0AF9649A-D443-420A-898E-AC4303C47B0A}">
      <dgm:prSet/>
      <dgm:spPr/>
      <dgm:t>
        <a:bodyPr/>
        <a:lstStyle/>
        <a:p>
          <a:endParaRPr lang="en-GB"/>
        </a:p>
      </dgm:t>
    </dgm:pt>
    <dgm:pt modelId="{85FA2A88-6F9F-4E83-8493-C82E34BB6A3F}" type="sibTrans" cxnId="{0AF9649A-D443-420A-898E-AC4303C47B0A}">
      <dgm:prSet/>
      <dgm:spPr/>
      <dgm:t>
        <a:bodyPr/>
        <a:lstStyle/>
        <a:p>
          <a:endParaRPr lang="en-GB"/>
        </a:p>
      </dgm:t>
    </dgm:pt>
    <dgm:pt modelId="{8317681B-771B-49C5-AF87-173498C896D4}">
      <dgm:prSet phldrT="[Text]"/>
      <dgm:spPr/>
      <dgm:t>
        <a:bodyPr/>
        <a:lstStyle/>
        <a:p>
          <a:r>
            <a:rPr lang="en-GB" dirty="0"/>
            <a:t>Analyses conversations and interactions</a:t>
          </a:r>
        </a:p>
      </dgm:t>
    </dgm:pt>
    <dgm:pt modelId="{47066936-24DD-4BB3-BEF4-1C0E21C37DF9}" type="parTrans" cxnId="{40C4052D-22AC-48B6-9624-EEC6992A0C94}">
      <dgm:prSet/>
      <dgm:spPr/>
      <dgm:t>
        <a:bodyPr/>
        <a:lstStyle/>
        <a:p>
          <a:endParaRPr lang="en-GB"/>
        </a:p>
      </dgm:t>
    </dgm:pt>
    <dgm:pt modelId="{3D9A6DA6-F288-449B-B0B6-1223E4785381}" type="sibTrans" cxnId="{40C4052D-22AC-48B6-9624-EEC6992A0C94}">
      <dgm:prSet/>
      <dgm:spPr/>
      <dgm:t>
        <a:bodyPr/>
        <a:lstStyle/>
        <a:p>
          <a:endParaRPr lang="en-GB"/>
        </a:p>
      </dgm:t>
    </dgm:pt>
    <dgm:pt modelId="{CBC2BA94-AB70-4FA2-8A05-7E727B9882FC}">
      <dgm:prSet/>
      <dgm:spPr/>
      <dgm:t>
        <a:bodyPr/>
        <a:lstStyle/>
        <a:p>
          <a:r>
            <a:rPr lang="en-GB" dirty="0"/>
            <a:t>Thematic Analysis</a:t>
          </a:r>
        </a:p>
      </dgm:t>
    </dgm:pt>
    <dgm:pt modelId="{4652BE4B-AF85-4BDB-B4E5-2FF962C8AE9D}" type="parTrans" cxnId="{F8B74101-C57B-40DF-85AC-871FE34EB6E5}">
      <dgm:prSet/>
      <dgm:spPr/>
      <dgm:t>
        <a:bodyPr/>
        <a:lstStyle/>
        <a:p>
          <a:endParaRPr lang="en-GB"/>
        </a:p>
      </dgm:t>
    </dgm:pt>
    <dgm:pt modelId="{496B6C95-A201-4069-A9E0-AB6ABB63F702}" type="sibTrans" cxnId="{F8B74101-C57B-40DF-85AC-871FE34EB6E5}">
      <dgm:prSet/>
      <dgm:spPr/>
      <dgm:t>
        <a:bodyPr/>
        <a:lstStyle/>
        <a:p>
          <a:endParaRPr lang="en-GB"/>
        </a:p>
      </dgm:t>
    </dgm:pt>
    <dgm:pt modelId="{D45F5DEE-548F-49BE-828F-2026E0CB5EE0}">
      <dgm:prSet/>
      <dgm:spPr/>
      <dgm:t>
        <a:bodyPr/>
        <a:lstStyle/>
        <a:p>
          <a:r>
            <a:rPr lang="en-GB" dirty="0"/>
            <a:t>Identifies Themes and patterns</a:t>
          </a:r>
        </a:p>
      </dgm:t>
    </dgm:pt>
    <dgm:pt modelId="{D6D3DE8D-E3D8-4B8A-85BC-AC1DC233D915}" type="parTrans" cxnId="{0BB853C3-C573-488F-900C-48FCED35FA35}">
      <dgm:prSet/>
      <dgm:spPr/>
      <dgm:t>
        <a:bodyPr/>
        <a:lstStyle/>
        <a:p>
          <a:endParaRPr lang="en-GB"/>
        </a:p>
      </dgm:t>
    </dgm:pt>
    <dgm:pt modelId="{EABAB01F-5F75-4A3D-8663-97D1A8858A26}" type="sibTrans" cxnId="{0BB853C3-C573-488F-900C-48FCED35FA35}">
      <dgm:prSet/>
      <dgm:spPr/>
      <dgm:t>
        <a:bodyPr/>
        <a:lstStyle/>
        <a:p>
          <a:endParaRPr lang="en-GB"/>
        </a:p>
      </dgm:t>
    </dgm:pt>
    <dgm:pt modelId="{2BA72E3E-951D-4F6C-96CA-22B92FD606BB}">
      <dgm:prSet/>
      <dgm:spPr/>
      <dgm:t>
        <a:bodyPr/>
        <a:lstStyle/>
        <a:p>
          <a:r>
            <a:rPr lang="en-GB" dirty="0"/>
            <a:t>Grounded Theory</a:t>
          </a:r>
        </a:p>
      </dgm:t>
    </dgm:pt>
    <dgm:pt modelId="{B2BA10C5-BE6F-4AEC-8522-7F1BC583E0F0}" type="parTrans" cxnId="{97DAFC6D-D313-404D-874E-D0666211E49A}">
      <dgm:prSet/>
      <dgm:spPr/>
      <dgm:t>
        <a:bodyPr/>
        <a:lstStyle/>
        <a:p>
          <a:endParaRPr lang="en-GB"/>
        </a:p>
      </dgm:t>
    </dgm:pt>
    <dgm:pt modelId="{CD1096BD-1701-4534-9303-A65AA5CFCDEF}" type="sibTrans" cxnId="{97DAFC6D-D313-404D-874E-D0666211E49A}">
      <dgm:prSet/>
      <dgm:spPr/>
      <dgm:t>
        <a:bodyPr/>
        <a:lstStyle/>
        <a:p>
          <a:endParaRPr lang="en-GB"/>
        </a:p>
      </dgm:t>
    </dgm:pt>
    <dgm:pt modelId="{5D6868A9-C560-43B6-BC4F-FEDA66496D92}">
      <dgm:prSet/>
      <dgm:spPr/>
      <dgm:t>
        <a:bodyPr/>
        <a:lstStyle/>
        <a:p>
          <a:r>
            <a:rPr lang="en-GB" dirty="0"/>
            <a:t>Starts with a specific question and using data alone builds theory in response to the question</a:t>
          </a:r>
        </a:p>
      </dgm:t>
    </dgm:pt>
    <dgm:pt modelId="{2D7B90D4-62E7-4DC2-891F-D42A6ADD4160}" type="parTrans" cxnId="{CA6CFD14-FACC-46BF-9FA3-BCF26EE89A0C}">
      <dgm:prSet/>
      <dgm:spPr/>
      <dgm:t>
        <a:bodyPr/>
        <a:lstStyle/>
        <a:p>
          <a:endParaRPr lang="en-GB"/>
        </a:p>
      </dgm:t>
    </dgm:pt>
    <dgm:pt modelId="{94AF7F74-DF3B-4B16-8053-DC7385EA0B6E}" type="sibTrans" cxnId="{CA6CFD14-FACC-46BF-9FA3-BCF26EE89A0C}">
      <dgm:prSet/>
      <dgm:spPr/>
      <dgm:t>
        <a:bodyPr/>
        <a:lstStyle/>
        <a:p>
          <a:endParaRPr lang="en-GB"/>
        </a:p>
      </dgm:t>
    </dgm:pt>
    <dgm:pt modelId="{00B0E20F-9077-4369-83EB-3338214CB98D}">
      <dgm:prSet/>
      <dgm:spPr/>
      <dgm:t>
        <a:bodyPr/>
        <a:lstStyle/>
        <a:p>
          <a:r>
            <a:rPr lang="en-GB" dirty="0"/>
            <a:t>IPA</a:t>
          </a:r>
        </a:p>
      </dgm:t>
    </dgm:pt>
    <dgm:pt modelId="{10E81AD0-A566-4E77-9006-5DDAE2AEC0C9}" type="parTrans" cxnId="{3D4F3D97-4E9E-45B6-8934-22E38D92FE5D}">
      <dgm:prSet/>
      <dgm:spPr/>
      <dgm:t>
        <a:bodyPr/>
        <a:lstStyle/>
        <a:p>
          <a:endParaRPr lang="en-GB"/>
        </a:p>
      </dgm:t>
    </dgm:pt>
    <dgm:pt modelId="{3EE8293C-2A80-4E86-A9CA-16AC8313971C}" type="sibTrans" cxnId="{3D4F3D97-4E9E-45B6-8934-22E38D92FE5D}">
      <dgm:prSet/>
      <dgm:spPr/>
      <dgm:t>
        <a:bodyPr/>
        <a:lstStyle/>
        <a:p>
          <a:endParaRPr lang="en-GB"/>
        </a:p>
      </dgm:t>
    </dgm:pt>
    <dgm:pt modelId="{8F3017FA-8D60-4E7E-9BC7-E967241EC053}">
      <dgm:prSet/>
      <dgm:spPr/>
      <dgm:t>
        <a:bodyPr/>
        <a:lstStyle/>
        <a:p>
          <a:r>
            <a:rPr lang="en-GB" dirty="0"/>
            <a:t>Understanding people’s unique experiences of phenomena</a:t>
          </a:r>
        </a:p>
      </dgm:t>
    </dgm:pt>
    <dgm:pt modelId="{B148EB27-C0EE-41F0-B79A-3871B3150410}" type="parTrans" cxnId="{D369E465-C2AD-4B21-AB0E-5A8EAFF6BA49}">
      <dgm:prSet/>
      <dgm:spPr/>
      <dgm:t>
        <a:bodyPr/>
        <a:lstStyle/>
        <a:p>
          <a:endParaRPr lang="en-GB"/>
        </a:p>
      </dgm:t>
    </dgm:pt>
    <dgm:pt modelId="{2B45D338-1BEB-4ABE-954A-38C8CED8F915}" type="sibTrans" cxnId="{D369E465-C2AD-4B21-AB0E-5A8EAFF6BA49}">
      <dgm:prSet/>
      <dgm:spPr/>
      <dgm:t>
        <a:bodyPr/>
        <a:lstStyle/>
        <a:p>
          <a:endParaRPr lang="en-GB"/>
        </a:p>
      </dgm:t>
    </dgm:pt>
    <dgm:pt modelId="{E6F075F6-60D4-44DB-A0D7-63ED0BE954BA}" type="pres">
      <dgm:prSet presAssocID="{0270FDFA-EDBD-43DC-BC24-54BC2A2D5907}" presName="Name0" presStyleCnt="0">
        <dgm:presLayoutVars>
          <dgm:dir/>
          <dgm:animLvl val="lvl"/>
          <dgm:resizeHandles val="exact"/>
        </dgm:presLayoutVars>
      </dgm:prSet>
      <dgm:spPr/>
    </dgm:pt>
    <dgm:pt modelId="{8779228E-E0BC-4A0D-B6F0-CB9165489BCA}" type="pres">
      <dgm:prSet presAssocID="{02BB4714-0647-4CE1-BC05-BF2933C2853D}" presName="composite" presStyleCnt="0"/>
      <dgm:spPr/>
    </dgm:pt>
    <dgm:pt modelId="{E585454A-B40D-4112-A118-E6EA2EC66CDF}" type="pres">
      <dgm:prSet presAssocID="{02BB4714-0647-4CE1-BC05-BF2933C2853D}" presName="parTx" presStyleLbl="alignNode1" presStyleIdx="0" presStyleCnt="6">
        <dgm:presLayoutVars>
          <dgm:chMax val="0"/>
          <dgm:chPref val="0"/>
          <dgm:bulletEnabled val="1"/>
        </dgm:presLayoutVars>
      </dgm:prSet>
      <dgm:spPr/>
    </dgm:pt>
    <dgm:pt modelId="{7E04184B-17A8-467D-9E82-EF12768E3E6A}" type="pres">
      <dgm:prSet presAssocID="{02BB4714-0647-4CE1-BC05-BF2933C2853D}" presName="desTx" presStyleLbl="alignAccFollowNode1" presStyleIdx="0" presStyleCnt="6">
        <dgm:presLayoutVars>
          <dgm:bulletEnabled val="1"/>
        </dgm:presLayoutVars>
      </dgm:prSet>
      <dgm:spPr/>
    </dgm:pt>
    <dgm:pt modelId="{C0E8922D-B81F-43F6-875A-DF23DA54629A}" type="pres">
      <dgm:prSet presAssocID="{F1ED3502-92D9-42EB-96DC-2FC6AC607EAF}" presName="space" presStyleCnt="0"/>
      <dgm:spPr/>
    </dgm:pt>
    <dgm:pt modelId="{D732DDA6-790C-49C4-8ABC-3571C6A5696B}" type="pres">
      <dgm:prSet presAssocID="{94C50C69-204C-42CE-812B-C9110701DBF6}" presName="composite" presStyleCnt="0"/>
      <dgm:spPr/>
    </dgm:pt>
    <dgm:pt modelId="{96E4774A-79D8-4461-8B91-F2F15C47A858}" type="pres">
      <dgm:prSet presAssocID="{94C50C69-204C-42CE-812B-C9110701DBF6}" presName="parTx" presStyleLbl="alignNode1" presStyleIdx="1" presStyleCnt="6">
        <dgm:presLayoutVars>
          <dgm:chMax val="0"/>
          <dgm:chPref val="0"/>
          <dgm:bulletEnabled val="1"/>
        </dgm:presLayoutVars>
      </dgm:prSet>
      <dgm:spPr/>
    </dgm:pt>
    <dgm:pt modelId="{AC6E8CB3-0434-4609-AAFA-13737A9672CC}" type="pres">
      <dgm:prSet presAssocID="{94C50C69-204C-42CE-812B-C9110701DBF6}" presName="desTx" presStyleLbl="alignAccFollowNode1" presStyleIdx="1" presStyleCnt="6">
        <dgm:presLayoutVars>
          <dgm:bulletEnabled val="1"/>
        </dgm:presLayoutVars>
      </dgm:prSet>
      <dgm:spPr/>
    </dgm:pt>
    <dgm:pt modelId="{59ED5B64-52FC-4DDB-BAB4-43B69550D7AA}" type="pres">
      <dgm:prSet presAssocID="{23B703FC-5B92-4723-9FEA-FA610A68AF49}" presName="space" presStyleCnt="0"/>
      <dgm:spPr/>
    </dgm:pt>
    <dgm:pt modelId="{BF93F3F8-CD8E-4E38-81F4-75DFE3D3E806}" type="pres">
      <dgm:prSet presAssocID="{79AB3AB2-137B-4337-A2BC-EE88B48BFAD8}" presName="composite" presStyleCnt="0"/>
      <dgm:spPr/>
    </dgm:pt>
    <dgm:pt modelId="{F6675F77-DF61-40C9-ABB6-B07E2D22E479}" type="pres">
      <dgm:prSet presAssocID="{79AB3AB2-137B-4337-A2BC-EE88B48BFAD8}" presName="parTx" presStyleLbl="alignNode1" presStyleIdx="2" presStyleCnt="6">
        <dgm:presLayoutVars>
          <dgm:chMax val="0"/>
          <dgm:chPref val="0"/>
          <dgm:bulletEnabled val="1"/>
        </dgm:presLayoutVars>
      </dgm:prSet>
      <dgm:spPr/>
    </dgm:pt>
    <dgm:pt modelId="{B272A54C-8F03-4D05-8ACD-3E51635C29A3}" type="pres">
      <dgm:prSet presAssocID="{79AB3AB2-137B-4337-A2BC-EE88B48BFAD8}" presName="desTx" presStyleLbl="alignAccFollowNode1" presStyleIdx="2" presStyleCnt="6">
        <dgm:presLayoutVars>
          <dgm:bulletEnabled val="1"/>
        </dgm:presLayoutVars>
      </dgm:prSet>
      <dgm:spPr/>
    </dgm:pt>
    <dgm:pt modelId="{7EA852EB-A8FA-4378-BDD1-7266A5453E62}" type="pres">
      <dgm:prSet presAssocID="{85FA2A88-6F9F-4E83-8493-C82E34BB6A3F}" presName="space" presStyleCnt="0"/>
      <dgm:spPr/>
    </dgm:pt>
    <dgm:pt modelId="{06E2E3F3-184E-4170-9FDF-3675C43AA77B}" type="pres">
      <dgm:prSet presAssocID="{CBC2BA94-AB70-4FA2-8A05-7E727B9882FC}" presName="composite" presStyleCnt="0"/>
      <dgm:spPr/>
    </dgm:pt>
    <dgm:pt modelId="{7094BFE8-704C-4AB0-90D9-25402FE12902}" type="pres">
      <dgm:prSet presAssocID="{CBC2BA94-AB70-4FA2-8A05-7E727B9882FC}" presName="parTx" presStyleLbl="alignNode1" presStyleIdx="3" presStyleCnt="6">
        <dgm:presLayoutVars>
          <dgm:chMax val="0"/>
          <dgm:chPref val="0"/>
          <dgm:bulletEnabled val="1"/>
        </dgm:presLayoutVars>
      </dgm:prSet>
      <dgm:spPr/>
    </dgm:pt>
    <dgm:pt modelId="{0FF88D18-EE17-4CB8-A111-D2C1F7CC2BAD}" type="pres">
      <dgm:prSet presAssocID="{CBC2BA94-AB70-4FA2-8A05-7E727B9882FC}" presName="desTx" presStyleLbl="alignAccFollowNode1" presStyleIdx="3" presStyleCnt="6">
        <dgm:presLayoutVars>
          <dgm:bulletEnabled val="1"/>
        </dgm:presLayoutVars>
      </dgm:prSet>
      <dgm:spPr/>
    </dgm:pt>
    <dgm:pt modelId="{510D5EB1-4E29-4B45-B8B8-BE6CDC904835}" type="pres">
      <dgm:prSet presAssocID="{496B6C95-A201-4069-A9E0-AB6ABB63F702}" presName="space" presStyleCnt="0"/>
      <dgm:spPr/>
    </dgm:pt>
    <dgm:pt modelId="{E6753BBB-3054-4FF9-8C71-E114D2987DC6}" type="pres">
      <dgm:prSet presAssocID="{2BA72E3E-951D-4F6C-96CA-22B92FD606BB}" presName="composite" presStyleCnt="0"/>
      <dgm:spPr/>
    </dgm:pt>
    <dgm:pt modelId="{7EE0DA59-7CAD-4FD2-B7FE-F0F379E1B68A}" type="pres">
      <dgm:prSet presAssocID="{2BA72E3E-951D-4F6C-96CA-22B92FD606BB}" presName="parTx" presStyleLbl="alignNode1" presStyleIdx="4" presStyleCnt="6">
        <dgm:presLayoutVars>
          <dgm:chMax val="0"/>
          <dgm:chPref val="0"/>
          <dgm:bulletEnabled val="1"/>
        </dgm:presLayoutVars>
      </dgm:prSet>
      <dgm:spPr/>
    </dgm:pt>
    <dgm:pt modelId="{19E61858-A4A2-4583-8413-982648B8BC1A}" type="pres">
      <dgm:prSet presAssocID="{2BA72E3E-951D-4F6C-96CA-22B92FD606BB}" presName="desTx" presStyleLbl="alignAccFollowNode1" presStyleIdx="4" presStyleCnt="6">
        <dgm:presLayoutVars>
          <dgm:bulletEnabled val="1"/>
        </dgm:presLayoutVars>
      </dgm:prSet>
      <dgm:spPr/>
    </dgm:pt>
    <dgm:pt modelId="{44114693-E58E-42D4-819A-62C865A9DE84}" type="pres">
      <dgm:prSet presAssocID="{CD1096BD-1701-4534-9303-A65AA5CFCDEF}" presName="space" presStyleCnt="0"/>
      <dgm:spPr/>
    </dgm:pt>
    <dgm:pt modelId="{7E3596ED-8020-49C9-AE0C-F994EC0CCAB1}" type="pres">
      <dgm:prSet presAssocID="{00B0E20F-9077-4369-83EB-3338214CB98D}" presName="composite" presStyleCnt="0"/>
      <dgm:spPr/>
    </dgm:pt>
    <dgm:pt modelId="{6A46F16C-AB86-4ACC-80B4-33F1BAC891C8}" type="pres">
      <dgm:prSet presAssocID="{00B0E20F-9077-4369-83EB-3338214CB98D}" presName="parTx" presStyleLbl="alignNode1" presStyleIdx="5" presStyleCnt="6">
        <dgm:presLayoutVars>
          <dgm:chMax val="0"/>
          <dgm:chPref val="0"/>
          <dgm:bulletEnabled val="1"/>
        </dgm:presLayoutVars>
      </dgm:prSet>
      <dgm:spPr/>
    </dgm:pt>
    <dgm:pt modelId="{7F7F3C4F-E200-4D1B-A43F-C52E906075B7}" type="pres">
      <dgm:prSet presAssocID="{00B0E20F-9077-4369-83EB-3338214CB98D}" presName="desTx" presStyleLbl="alignAccFollowNode1" presStyleIdx="5" presStyleCnt="6">
        <dgm:presLayoutVars>
          <dgm:bulletEnabled val="1"/>
        </dgm:presLayoutVars>
      </dgm:prSet>
      <dgm:spPr/>
    </dgm:pt>
  </dgm:ptLst>
  <dgm:cxnLst>
    <dgm:cxn modelId="{F8B74101-C57B-40DF-85AC-871FE34EB6E5}" srcId="{0270FDFA-EDBD-43DC-BC24-54BC2A2D5907}" destId="{CBC2BA94-AB70-4FA2-8A05-7E727B9882FC}" srcOrd="3" destOrd="0" parTransId="{4652BE4B-AF85-4BDB-B4E5-2FF962C8AE9D}" sibTransId="{496B6C95-A201-4069-A9E0-AB6ABB63F702}"/>
    <dgm:cxn modelId="{AF5AE60D-61ED-4367-BCF4-14A1B33D9F69}" type="presOf" srcId="{02BB4714-0647-4CE1-BC05-BF2933C2853D}" destId="{E585454A-B40D-4112-A118-E6EA2EC66CDF}" srcOrd="0" destOrd="0" presId="urn:microsoft.com/office/officeart/2005/8/layout/hList1"/>
    <dgm:cxn modelId="{1EAEE013-F97D-4763-8418-BE7A90483FA9}" srcId="{94C50C69-204C-42CE-812B-C9110701DBF6}" destId="{672F66D9-B0B6-4F05-9F4A-42D14F2B5380}" srcOrd="0" destOrd="0" parTransId="{57C776FC-DEBC-4183-BAB2-4B88275B1436}" sibTransId="{D5C77E2D-84B0-499C-A597-9275AF9F5EA9}"/>
    <dgm:cxn modelId="{CA6CFD14-FACC-46BF-9FA3-BCF26EE89A0C}" srcId="{2BA72E3E-951D-4F6C-96CA-22B92FD606BB}" destId="{5D6868A9-C560-43B6-BC4F-FEDA66496D92}" srcOrd="0" destOrd="0" parTransId="{2D7B90D4-62E7-4DC2-891F-D42A6ADD4160}" sibTransId="{94AF7F74-DF3B-4B16-8053-DC7385EA0B6E}"/>
    <dgm:cxn modelId="{2FAC9F21-8ABD-44F9-9AD2-88A6567E7553}" srcId="{0270FDFA-EDBD-43DC-BC24-54BC2A2D5907}" destId="{94C50C69-204C-42CE-812B-C9110701DBF6}" srcOrd="1" destOrd="0" parTransId="{79475EBA-075C-481E-8ABC-E79E10A9CBAA}" sibTransId="{23B703FC-5B92-4723-9FEA-FA610A68AF49}"/>
    <dgm:cxn modelId="{40C4052D-22AC-48B6-9624-EEC6992A0C94}" srcId="{79AB3AB2-137B-4337-A2BC-EE88B48BFAD8}" destId="{8317681B-771B-49C5-AF87-173498C896D4}" srcOrd="0" destOrd="0" parTransId="{47066936-24DD-4BB3-BEF4-1C0E21C37DF9}" sibTransId="{3D9A6DA6-F288-449B-B0B6-1223E4785381}"/>
    <dgm:cxn modelId="{A3AAD42D-A839-42F2-AA22-84B547D220D6}" type="presOf" srcId="{00B0E20F-9077-4369-83EB-3338214CB98D}" destId="{6A46F16C-AB86-4ACC-80B4-33F1BAC891C8}" srcOrd="0" destOrd="0" presId="urn:microsoft.com/office/officeart/2005/8/layout/hList1"/>
    <dgm:cxn modelId="{C6C9B82E-5E0B-4C06-B7FC-1ECE044F8864}" type="presOf" srcId="{D45F5DEE-548F-49BE-828F-2026E0CB5EE0}" destId="{0FF88D18-EE17-4CB8-A111-D2C1F7CC2BAD}" srcOrd="0" destOrd="0" presId="urn:microsoft.com/office/officeart/2005/8/layout/hList1"/>
    <dgm:cxn modelId="{49B6AB42-AB4F-4499-90BF-3CBA1C81D1DB}" type="presOf" srcId="{8317681B-771B-49C5-AF87-173498C896D4}" destId="{B272A54C-8F03-4D05-8ACD-3E51635C29A3}" srcOrd="0" destOrd="0" presId="urn:microsoft.com/office/officeart/2005/8/layout/hList1"/>
    <dgm:cxn modelId="{E3A90964-4DF9-4587-90D7-50B12DBEF07E}" type="presOf" srcId="{8F3017FA-8D60-4E7E-9BC7-E967241EC053}" destId="{7F7F3C4F-E200-4D1B-A43F-C52E906075B7}" srcOrd="0" destOrd="0" presId="urn:microsoft.com/office/officeart/2005/8/layout/hList1"/>
    <dgm:cxn modelId="{D369E465-C2AD-4B21-AB0E-5A8EAFF6BA49}" srcId="{00B0E20F-9077-4369-83EB-3338214CB98D}" destId="{8F3017FA-8D60-4E7E-9BC7-E967241EC053}" srcOrd="0" destOrd="0" parTransId="{B148EB27-C0EE-41F0-B79A-3871B3150410}" sibTransId="{2B45D338-1BEB-4ABE-954A-38C8CED8F915}"/>
    <dgm:cxn modelId="{97DAFC6D-D313-404D-874E-D0666211E49A}" srcId="{0270FDFA-EDBD-43DC-BC24-54BC2A2D5907}" destId="{2BA72E3E-951D-4F6C-96CA-22B92FD606BB}" srcOrd="4" destOrd="0" parTransId="{B2BA10C5-BE6F-4AEC-8522-7F1BC583E0F0}" sibTransId="{CD1096BD-1701-4534-9303-A65AA5CFCDEF}"/>
    <dgm:cxn modelId="{96BF7E56-1344-45D3-9F3E-B2682E70F972}" type="presOf" srcId="{672F66D9-B0B6-4F05-9F4A-42D14F2B5380}" destId="{AC6E8CB3-0434-4609-AAFA-13737A9672CC}" srcOrd="0" destOrd="0" presId="urn:microsoft.com/office/officeart/2005/8/layout/hList1"/>
    <dgm:cxn modelId="{B2A67E83-47CB-458B-92D9-CEEDA3D42A69}" type="presOf" srcId="{2BA72E3E-951D-4F6C-96CA-22B92FD606BB}" destId="{7EE0DA59-7CAD-4FD2-B7FE-F0F379E1B68A}" srcOrd="0" destOrd="0" presId="urn:microsoft.com/office/officeart/2005/8/layout/hList1"/>
    <dgm:cxn modelId="{88D9C488-274A-44AD-9D73-6C0F1056DE82}" type="presOf" srcId="{5D6868A9-C560-43B6-BC4F-FEDA66496D92}" destId="{19E61858-A4A2-4583-8413-982648B8BC1A}" srcOrd="0" destOrd="0" presId="urn:microsoft.com/office/officeart/2005/8/layout/hList1"/>
    <dgm:cxn modelId="{EF5FCA89-3442-4820-87E3-82C1FEC41CCF}" type="presOf" srcId="{CBC2BA94-AB70-4FA2-8A05-7E727B9882FC}" destId="{7094BFE8-704C-4AB0-90D9-25402FE12902}" srcOrd="0" destOrd="0" presId="urn:microsoft.com/office/officeart/2005/8/layout/hList1"/>
    <dgm:cxn modelId="{74491B91-F11C-4827-BE35-180C4520500C}" srcId="{02BB4714-0647-4CE1-BC05-BF2933C2853D}" destId="{0A3DD8AC-ABEA-4244-A046-13C87E2B44A3}" srcOrd="0" destOrd="0" parTransId="{2BC3B5B3-0339-4E67-ABC2-22641A5B807F}" sibTransId="{25C1D654-F248-4730-8EEE-D443B166B617}"/>
    <dgm:cxn modelId="{3D4F3D97-4E9E-45B6-8934-22E38D92FE5D}" srcId="{0270FDFA-EDBD-43DC-BC24-54BC2A2D5907}" destId="{00B0E20F-9077-4369-83EB-3338214CB98D}" srcOrd="5" destOrd="0" parTransId="{10E81AD0-A566-4E77-9006-5DDAE2AEC0C9}" sibTransId="{3EE8293C-2A80-4E86-A9CA-16AC8313971C}"/>
    <dgm:cxn modelId="{0AF9649A-D443-420A-898E-AC4303C47B0A}" srcId="{0270FDFA-EDBD-43DC-BC24-54BC2A2D5907}" destId="{79AB3AB2-137B-4337-A2BC-EE88B48BFAD8}" srcOrd="2" destOrd="0" parTransId="{F612F4F3-D1EA-4245-8298-8C49FFCF8FC6}" sibTransId="{85FA2A88-6F9F-4E83-8493-C82E34BB6A3F}"/>
    <dgm:cxn modelId="{C20C239B-8A3E-4FBC-BBBF-A88482E5049B}" srcId="{0270FDFA-EDBD-43DC-BC24-54BC2A2D5907}" destId="{02BB4714-0647-4CE1-BC05-BF2933C2853D}" srcOrd="0" destOrd="0" parTransId="{F734E887-8481-4A1D-8BFC-F54555C544F3}" sibTransId="{F1ED3502-92D9-42EB-96DC-2FC6AC607EAF}"/>
    <dgm:cxn modelId="{1B764D9C-3FCB-4131-AD73-911C34A7466C}" type="presOf" srcId="{79AB3AB2-137B-4337-A2BC-EE88B48BFAD8}" destId="{F6675F77-DF61-40C9-ABB6-B07E2D22E479}" srcOrd="0" destOrd="0" presId="urn:microsoft.com/office/officeart/2005/8/layout/hList1"/>
    <dgm:cxn modelId="{0BB853C3-C573-488F-900C-48FCED35FA35}" srcId="{CBC2BA94-AB70-4FA2-8A05-7E727B9882FC}" destId="{D45F5DEE-548F-49BE-828F-2026E0CB5EE0}" srcOrd="0" destOrd="0" parTransId="{D6D3DE8D-E3D8-4B8A-85BC-AC1DC233D915}" sibTransId="{EABAB01F-5F75-4A3D-8663-97D1A8858A26}"/>
    <dgm:cxn modelId="{820FFBCA-C803-41CC-AE97-65104BC2852D}" type="presOf" srcId="{0A3DD8AC-ABEA-4244-A046-13C87E2B44A3}" destId="{7E04184B-17A8-467D-9E82-EF12768E3E6A}" srcOrd="0" destOrd="0" presId="urn:microsoft.com/office/officeart/2005/8/layout/hList1"/>
    <dgm:cxn modelId="{7A4DEBD0-E553-435B-BB0E-126CB45117AA}" type="presOf" srcId="{0270FDFA-EDBD-43DC-BC24-54BC2A2D5907}" destId="{E6F075F6-60D4-44DB-A0D7-63ED0BE954BA}" srcOrd="0" destOrd="0" presId="urn:microsoft.com/office/officeart/2005/8/layout/hList1"/>
    <dgm:cxn modelId="{9C18DFD9-76E2-4C4C-AB76-CC134C188A7C}" type="presOf" srcId="{94C50C69-204C-42CE-812B-C9110701DBF6}" destId="{96E4774A-79D8-4461-8B91-F2F15C47A858}" srcOrd="0" destOrd="0" presId="urn:microsoft.com/office/officeart/2005/8/layout/hList1"/>
    <dgm:cxn modelId="{05A1A2BD-E005-4516-80FD-5A5619606CA0}" type="presParOf" srcId="{E6F075F6-60D4-44DB-A0D7-63ED0BE954BA}" destId="{8779228E-E0BC-4A0D-B6F0-CB9165489BCA}" srcOrd="0" destOrd="0" presId="urn:microsoft.com/office/officeart/2005/8/layout/hList1"/>
    <dgm:cxn modelId="{010E738B-DFA0-4510-85F6-D17581D5D006}" type="presParOf" srcId="{8779228E-E0BC-4A0D-B6F0-CB9165489BCA}" destId="{E585454A-B40D-4112-A118-E6EA2EC66CDF}" srcOrd="0" destOrd="0" presId="urn:microsoft.com/office/officeart/2005/8/layout/hList1"/>
    <dgm:cxn modelId="{DFCE6341-27CF-4F7B-8CDA-024A9DC3F3DF}" type="presParOf" srcId="{8779228E-E0BC-4A0D-B6F0-CB9165489BCA}" destId="{7E04184B-17A8-467D-9E82-EF12768E3E6A}" srcOrd="1" destOrd="0" presId="urn:microsoft.com/office/officeart/2005/8/layout/hList1"/>
    <dgm:cxn modelId="{B4E5B495-7F39-4FA9-90AB-894ABC99369E}" type="presParOf" srcId="{E6F075F6-60D4-44DB-A0D7-63ED0BE954BA}" destId="{C0E8922D-B81F-43F6-875A-DF23DA54629A}" srcOrd="1" destOrd="0" presId="urn:microsoft.com/office/officeart/2005/8/layout/hList1"/>
    <dgm:cxn modelId="{63546CCA-CD46-4D4C-BB89-368DBF041B37}" type="presParOf" srcId="{E6F075F6-60D4-44DB-A0D7-63ED0BE954BA}" destId="{D732DDA6-790C-49C4-8ABC-3571C6A5696B}" srcOrd="2" destOrd="0" presId="urn:microsoft.com/office/officeart/2005/8/layout/hList1"/>
    <dgm:cxn modelId="{C49D34A9-C504-4247-9510-BAEB525D641F}" type="presParOf" srcId="{D732DDA6-790C-49C4-8ABC-3571C6A5696B}" destId="{96E4774A-79D8-4461-8B91-F2F15C47A858}" srcOrd="0" destOrd="0" presId="urn:microsoft.com/office/officeart/2005/8/layout/hList1"/>
    <dgm:cxn modelId="{7A30ED45-A7E3-4C0F-9680-F6816EC58A7E}" type="presParOf" srcId="{D732DDA6-790C-49C4-8ABC-3571C6A5696B}" destId="{AC6E8CB3-0434-4609-AAFA-13737A9672CC}" srcOrd="1" destOrd="0" presId="urn:microsoft.com/office/officeart/2005/8/layout/hList1"/>
    <dgm:cxn modelId="{F8E883C9-96C0-4CB7-BCE5-B7E6ADFBD77C}" type="presParOf" srcId="{E6F075F6-60D4-44DB-A0D7-63ED0BE954BA}" destId="{59ED5B64-52FC-4DDB-BAB4-43B69550D7AA}" srcOrd="3" destOrd="0" presId="urn:microsoft.com/office/officeart/2005/8/layout/hList1"/>
    <dgm:cxn modelId="{09673D96-AFD3-43AF-A70F-085C572E1371}" type="presParOf" srcId="{E6F075F6-60D4-44DB-A0D7-63ED0BE954BA}" destId="{BF93F3F8-CD8E-4E38-81F4-75DFE3D3E806}" srcOrd="4" destOrd="0" presId="urn:microsoft.com/office/officeart/2005/8/layout/hList1"/>
    <dgm:cxn modelId="{B0DC3DAA-B365-49C6-8B90-895CCAD1BF56}" type="presParOf" srcId="{BF93F3F8-CD8E-4E38-81F4-75DFE3D3E806}" destId="{F6675F77-DF61-40C9-ABB6-B07E2D22E479}" srcOrd="0" destOrd="0" presId="urn:microsoft.com/office/officeart/2005/8/layout/hList1"/>
    <dgm:cxn modelId="{2A5FA743-993E-4D9D-A10F-654EA4B09017}" type="presParOf" srcId="{BF93F3F8-CD8E-4E38-81F4-75DFE3D3E806}" destId="{B272A54C-8F03-4D05-8ACD-3E51635C29A3}" srcOrd="1" destOrd="0" presId="urn:microsoft.com/office/officeart/2005/8/layout/hList1"/>
    <dgm:cxn modelId="{4E213701-8286-4F21-9EBB-D3C39AFE93EE}" type="presParOf" srcId="{E6F075F6-60D4-44DB-A0D7-63ED0BE954BA}" destId="{7EA852EB-A8FA-4378-BDD1-7266A5453E62}" srcOrd="5" destOrd="0" presId="urn:microsoft.com/office/officeart/2005/8/layout/hList1"/>
    <dgm:cxn modelId="{09D6E074-7532-478C-9493-1F015F643A5E}" type="presParOf" srcId="{E6F075F6-60D4-44DB-A0D7-63ED0BE954BA}" destId="{06E2E3F3-184E-4170-9FDF-3675C43AA77B}" srcOrd="6" destOrd="0" presId="urn:microsoft.com/office/officeart/2005/8/layout/hList1"/>
    <dgm:cxn modelId="{2367C0E1-5CA8-41A0-9402-E58D94793723}" type="presParOf" srcId="{06E2E3F3-184E-4170-9FDF-3675C43AA77B}" destId="{7094BFE8-704C-4AB0-90D9-25402FE12902}" srcOrd="0" destOrd="0" presId="urn:microsoft.com/office/officeart/2005/8/layout/hList1"/>
    <dgm:cxn modelId="{F01F219E-23D3-4828-B08A-DE3E1279DD21}" type="presParOf" srcId="{06E2E3F3-184E-4170-9FDF-3675C43AA77B}" destId="{0FF88D18-EE17-4CB8-A111-D2C1F7CC2BAD}" srcOrd="1" destOrd="0" presId="urn:microsoft.com/office/officeart/2005/8/layout/hList1"/>
    <dgm:cxn modelId="{1F038353-10CA-4872-9C97-D043068E33A3}" type="presParOf" srcId="{E6F075F6-60D4-44DB-A0D7-63ED0BE954BA}" destId="{510D5EB1-4E29-4B45-B8B8-BE6CDC904835}" srcOrd="7" destOrd="0" presId="urn:microsoft.com/office/officeart/2005/8/layout/hList1"/>
    <dgm:cxn modelId="{65D33E70-89DC-4EF8-880A-A7C885900921}" type="presParOf" srcId="{E6F075F6-60D4-44DB-A0D7-63ED0BE954BA}" destId="{E6753BBB-3054-4FF9-8C71-E114D2987DC6}" srcOrd="8" destOrd="0" presId="urn:microsoft.com/office/officeart/2005/8/layout/hList1"/>
    <dgm:cxn modelId="{61E0A78E-4E08-446D-8BD4-10F94F2334FE}" type="presParOf" srcId="{E6753BBB-3054-4FF9-8C71-E114D2987DC6}" destId="{7EE0DA59-7CAD-4FD2-B7FE-F0F379E1B68A}" srcOrd="0" destOrd="0" presId="urn:microsoft.com/office/officeart/2005/8/layout/hList1"/>
    <dgm:cxn modelId="{B82A4CFD-3DC7-41DC-8BBA-8D22E221BB11}" type="presParOf" srcId="{E6753BBB-3054-4FF9-8C71-E114D2987DC6}" destId="{19E61858-A4A2-4583-8413-982648B8BC1A}" srcOrd="1" destOrd="0" presId="urn:microsoft.com/office/officeart/2005/8/layout/hList1"/>
    <dgm:cxn modelId="{2AFB7E4D-1ED3-497E-9C76-72E02B63DBD9}" type="presParOf" srcId="{E6F075F6-60D4-44DB-A0D7-63ED0BE954BA}" destId="{44114693-E58E-42D4-819A-62C865A9DE84}" srcOrd="9" destOrd="0" presId="urn:microsoft.com/office/officeart/2005/8/layout/hList1"/>
    <dgm:cxn modelId="{3975AF17-C0B9-4EAD-BA5E-1BDAFB8368F2}" type="presParOf" srcId="{E6F075F6-60D4-44DB-A0D7-63ED0BE954BA}" destId="{7E3596ED-8020-49C9-AE0C-F994EC0CCAB1}" srcOrd="10" destOrd="0" presId="urn:microsoft.com/office/officeart/2005/8/layout/hList1"/>
    <dgm:cxn modelId="{834C1D12-A3BD-4B25-999D-601CBF39F387}" type="presParOf" srcId="{7E3596ED-8020-49C9-AE0C-F994EC0CCAB1}" destId="{6A46F16C-AB86-4ACC-80B4-33F1BAC891C8}" srcOrd="0" destOrd="0" presId="urn:microsoft.com/office/officeart/2005/8/layout/hList1"/>
    <dgm:cxn modelId="{FB42064B-F866-4FD5-898D-053F87055357}" type="presParOf" srcId="{7E3596ED-8020-49C9-AE0C-F994EC0CCAB1}" destId="{7F7F3C4F-E200-4D1B-A43F-C52E906075B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D410530-74BC-4AB4-BFCC-BFAEBB3F8EAF}" type="doc">
      <dgm:prSet loTypeId="urn:microsoft.com/office/officeart/2009/3/layout/IncreasingArrowsProcess" loCatId="process" qsTypeId="urn:microsoft.com/office/officeart/2005/8/quickstyle/simple2" qsCatId="simple" csTypeId="urn:microsoft.com/office/officeart/2005/8/colors/colorful4" csCatId="colorful" phldr="1"/>
      <dgm:spPr/>
      <dgm:t>
        <a:bodyPr/>
        <a:lstStyle/>
        <a:p>
          <a:endParaRPr lang="en-GB"/>
        </a:p>
      </dgm:t>
    </dgm:pt>
    <dgm:pt modelId="{93B24B5B-4EA9-499D-9032-8A72970B523C}">
      <dgm:prSet phldrT="[Text]"/>
      <dgm:spPr/>
      <dgm:t>
        <a:bodyPr/>
        <a:lstStyle/>
        <a:p>
          <a:r>
            <a:rPr lang="en-GB" b="1" dirty="0"/>
            <a:t>Introduction</a:t>
          </a:r>
        </a:p>
      </dgm:t>
    </dgm:pt>
    <dgm:pt modelId="{A77F8CFD-6DB6-43E6-8981-943B64BB9BD6}" type="parTrans" cxnId="{30629303-108A-4FB6-BB5C-7B17DC255C9B}">
      <dgm:prSet/>
      <dgm:spPr/>
      <dgm:t>
        <a:bodyPr/>
        <a:lstStyle/>
        <a:p>
          <a:endParaRPr lang="en-GB"/>
        </a:p>
      </dgm:t>
    </dgm:pt>
    <dgm:pt modelId="{B523CF98-9A24-4812-81EC-2807B298794E}" type="sibTrans" cxnId="{30629303-108A-4FB6-BB5C-7B17DC255C9B}">
      <dgm:prSet/>
      <dgm:spPr/>
      <dgm:t>
        <a:bodyPr/>
        <a:lstStyle/>
        <a:p>
          <a:endParaRPr lang="en-GB"/>
        </a:p>
      </dgm:t>
    </dgm:pt>
    <dgm:pt modelId="{0ABD5675-9261-4EB1-85C5-73A24C611385}">
      <dgm:prSet phldrT="[Text]"/>
      <dgm:spPr/>
      <dgm:t>
        <a:bodyPr/>
        <a:lstStyle/>
        <a:p>
          <a:r>
            <a:rPr lang="en-GB" dirty="0"/>
            <a:t>Methodology</a:t>
          </a:r>
        </a:p>
        <a:p>
          <a:r>
            <a:rPr lang="en-GB" dirty="0"/>
            <a:t>What you set out to do</a:t>
          </a:r>
        </a:p>
        <a:p>
          <a:r>
            <a:rPr lang="en-GB" dirty="0"/>
            <a:t>Structure of chapter</a:t>
          </a:r>
        </a:p>
        <a:p>
          <a:r>
            <a:rPr lang="en-GB" dirty="0"/>
            <a:t>Context of empirical research</a:t>
          </a:r>
        </a:p>
      </dgm:t>
    </dgm:pt>
    <dgm:pt modelId="{E730964E-D515-43EA-816D-9348200274D6}" type="parTrans" cxnId="{FFB224A3-AA04-4BAF-90C9-A3BC95A257C4}">
      <dgm:prSet/>
      <dgm:spPr/>
      <dgm:t>
        <a:bodyPr/>
        <a:lstStyle/>
        <a:p>
          <a:endParaRPr lang="en-GB"/>
        </a:p>
      </dgm:t>
    </dgm:pt>
    <dgm:pt modelId="{8C5D064B-84E8-4815-A6AB-D1675B50B219}" type="sibTrans" cxnId="{FFB224A3-AA04-4BAF-90C9-A3BC95A257C4}">
      <dgm:prSet/>
      <dgm:spPr/>
      <dgm:t>
        <a:bodyPr/>
        <a:lstStyle/>
        <a:p>
          <a:endParaRPr lang="en-GB"/>
        </a:p>
      </dgm:t>
    </dgm:pt>
    <dgm:pt modelId="{F5C19087-4EA0-4CEE-B077-F9253FC1ACBC}">
      <dgm:prSet phldrT="[Text]"/>
      <dgm:spPr/>
      <dgm:t>
        <a:bodyPr/>
        <a:lstStyle/>
        <a:p>
          <a:r>
            <a:rPr lang="en-GB" b="1" dirty="0"/>
            <a:t>Middle</a:t>
          </a:r>
        </a:p>
      </dgm:t>
    </dgm:pt>
    <dgm:pt modelId="{6FE96FA5-008C-4562-817F-2A78BC0481B9}" type="parTrans" cxnId="{6513858D-A983-439B-8F23-299569F1CEAE}">
      <dgm:prSet/>
      <dgm:spPr/>
      <dgm:t>
        <a:bodyPr/>
        <a:lstStyle/>
        <a:p>
          <a:endParaRPr lang="en-GB"/>
        </a:p>
      </dgm:t>
    </dgm:pt>
    <dgm:pt modelId="{0479289A-F7E4-4E89-9506-28662A6FFA29}" type="sibTrans" cxnId="{6513858D-A983-439B-8F23-299569F1CEAE}">
      <dgm:prSet/>
      <dgm:spPr/>
      <dgm:t>
        <a:bodyPr/>
        <a:lstStyle/>
        <a:p>
          <a:endParaRPr lang="en-GB"/>
        </a:p>
      </dgm:t>
    </dgm:pt>
    <dgm:pt modelId="{10970348-5EE9-4834-AD1A-7041A91BEA63}">
      <dgm:prSet phldrT="[Text]"/>
      <dgm:spPr/>
      <dgm:t>
        <a:bodyPr/>
        <a:lstStyle/>
        <a:p>
          <a:pPr>
            <a:buNone/>
          </a:pPr>
          <a:r>
            <a:rPr lang="en-GB" dirty="0"/>
            <a:t>Break down into themes/objectives</a:t>
          </a:r>
        </a:p>
        <a:p>
          <a:pPr>
            <a:buFont typeface="Arial" panose="020B0604020202020204" pitchFamily="34" charset="0"/>
            <a:buChar char="•"/>
          </a:pPr>
          <a:r>
            <a:rPr lang="en-GB" b="1" dirty="0"/>
            <a:t>1. Describe</a:t>
          </a:r>
        </a:p>
        <a:p>
          <a:pPr>
            <a:buFont typeface="Arial" panose="020B0604020202020204" pitchFamily="34" charset="0"/>
            <a:buChar char="•"/>
          </a:pPr>
          <a:r>
            <a:rPr lang="en-GB" b="1" dirty="0"/>
            <a:t>2. Analyse</a:t>
          </a:r>
        </a:p>
        <a:p>
          <a:pPr>
            <a:buFont typeface="Arial" panose="020B0604020202020204" pitchFamily="34" charset="0"/>
            <a:buChar char="•"/>
          </a:pPr>
          <a:r>
            <a:rPr lang="en-GB" b="1" dirty="0"/>
            <a:t>3. Synthesise</a:t>
          </a:r>
        </a:p>
        <a:p>
          <a:pPr>
            <a:buFont typeface="Arial" panose="020B0604020202020204" pitchFamily="34" charset="0"/>
            <a:buChar char="•"/>
          </a:pPr>
          <a:r>
            <a:rPr lang="en-GB" dirty="0"/>
            <a:t>Be creative – use graphs/charts etc.</a:t>
          </a:r>
        </a:p>
        <a:p>
          <a:pPr>
            <a:buNone/>
          </a:pPr>
          <a:endParaRPr lang="en-GB" dirty="0"/>
        </a:p>
      </dgm:t>
    </dgm:pt>
    <dgm:pt modelId="{CD1AE20F-3DF7-46E4-8C0D-15B0901E7AFF}" type="parTrans" cxnId="{895D3E07-6A1A-425A-B734-6179BF02F692}">
      <dgm:prSet/>
      <dgm:spPr/>
      <dgm:t>
        <a:bodyPr/>
        <a:lstStyle/>
        <a:p>
          <a:endParaRPr lang="en-GB"/>
        </a:p>
      </dgm:t>
    </dgm:pt>
    <dgm:pt modelId="{44613239-B7E3-40F9-9489-3CB448DF29F7}" type="sibTrans" cxnId="{895D3E07-6A1A-425A-B734-6179BF02F692}">
      <dgm:prSet/>
      <dgm:spPr/>
      <dgm:t>
        <a:bodyPr/>
        <a:lstStyle/>
        <a:p>
          <a:endParaRPr lang="en-GB"/>
        </a:p>
      </dgm:t>
    </dgm:pt>
    <dgm:pt modelId="{970063F1-F9A5-4B33-B453-431AAA37BE78}">
      <dgm:prSet phldrT="[Text]"/>
      <dgm:spPr/>
      <dgm:t>
        <a:bodyPr/>
        <a:lstStyle/>
        <a:p>
          <a:r>
            <a:rPr lang="en-GB" b="1" dirty="0"/>
            <a:t>Conclusion</a:t>
          </a:r>
        </a:p>
      </dgm:t>
    </dgm:pt>
    <dgm:pt modelId="{6F40F083-E06F-4898-B75C-1C6D989D5D30}" type="parTrans" cxnId="{442CDCB3-EEE0-4ECA-AD6D-143887F60066}">
      <dgm:prSet/>
      <dgm:spPr/>
      <dgm:t>
        <a:bodyPr/>
        <a:lstStyle/>
        <a:p>
          <a:endParaRPr lang="en-GB"/>
        </a:p>
      </dgm:t>
    </dgm:pt>
    <dgm:pt modelId="{3E852D41-6E6B-4F79-9D8C-6E2DC358045B}" type="sibTrans" cxnId="{442CDCB3-EEE0-4ECA-AD6D-143887F60066}">
      <dgm:prSet/>
      <dgm:spPr/>
      <dgm:t>
        <a:bodyPr/>
        <a:lstStyle/>
        <a:p>
          <a:endParaRPr lang="en-GB"/>
        </a:p>
      </dgm:t>
    </dgm:pt>
    <dgm:pt modelId="{F3993889-538C-4326-B7CA-38E2BBF862A6}">
      <dgm:prSet phldrT="[Text]"/>
      <dgm:spPr/>
      <dgm:t>
        <a:bodyPr/>
        <a:lstStyle/>
        <a:p>
          <a:r>
            <a:rPr lang="en-GB" dirty="0"/>
            <a:t>Briefly summarise what chapter has highlighted and what research has discovered.</a:t>
          </a:r>
        </a:p>
        <a:p>
          <a:endParaRPr lang="en-GB" dirty="0"/>
        </a:p>
        <a:p>
          <a:r>
            <a:rPr lang="en-GB" dirty="0"/>
            <a:t>Link to the next chapter</a:t>
          </a:r>
        </a:p>
      </dgm:t>
    </dgm:pt>
    <dgm:pt modelId="{6F63E991-409F-43EC-A26A-8D88D7CE2E56}" type="parTrans" cxnId="{077B6709-3059-4112-A883-72C12C6519D1}">
      <dgm:prSet/>
      <dgm:spPr/>
      <dgm:t>
        <a:bodyPr/>
        <a:lstStyle/>
        <a:p>
          <a:endParaRPr lang="en-GB"/>
        </a:p>
      </dgm:t>
    </dgm:pt>
    <dgm:pt modelId="{7E96E19B-4DB9-4BDD-93D0-CD0690DB8F4F}" type="sibTrans" cxnId="{077B6709-3059-4112-A883-72C12C6519D1}">
      <dgm:prSet/>
      <dgm:spPr/>
      <dgm:t>
        <a:bodyPr/>
        <a:lstStyle/>
        <a:p>
          <a:endParaRPr lang="en-GB"/>
        </a:p>
      </dgm:t>
    </dgm:pt>
    <dgm:pt modelId="{6D272407-6A0C-4ED6-B6E9-DA5B84F1E8A9}" type="pres">
      <dgm:prSet presAssocID="{FD410530-74BC-4AB4-BFCC-BFAEBB3F8EAF}" presName="Name0" presStyleCnt="0">
        <dgm:presLayoutVars>
          <dgm:chMax val="5"/>
          <dgm:chPref val="5"/>
          <dgm:dir/>
          <dgm:animLvl val="lvl"/>
        </dgm:presLayoutVars>
      </dgm:prSet>
      <dgm:spPr/>
    </dgm:pt>
    <dgm:pt modelId="{D0282714-0103-469F-80A8-6651DD23218A}" type="pres">
      <dgm:prSet presAssocID="{93B24B5B-4EA9-499D-9032-8A72970B523C}" presName="parentText1" presStyleLbl="node1" presStyleIdx="0" presStyleCnt="3">
        <dgm:presLayoutVars>
          <dgm:chMax/>
          <dgm:chPref val="3"/>
          <dgm:bulletEnabled val="1"/>
        </dgm:presLayoutVars>
      </dgm:prSet>
      <dgm:spPr/>
    </dgm:pt>
    <dgm:pt modelId="{16B614D8-70D9-4C70-B25F-F607BD9B2690}" type="pres">
      <dgm:prSet presAssocID="{93B24B5B-4EA9-499D-9032-8A72970B523C}" presName="childText1" presStyleLbl="solidAlignAcc1" presStyleIdx="0" presStyleCnt="3">
        <dgm:presLayoutVars>
          <dgm:chMax val="0"/>
          <dgm:chPref val="0"/>
          <dgm:bulletEnabled val="1"/>
        </dgm:presLayoutVars>
      </dgm:prSet>
      <dgm:spPr/>
    </dgm:pt>
    <dgm:pt modelId="{84B5643B-75C9-437B-A358-61C1AB18904E}" type="pres">
      <dgm:prSet presAssocID="{F5C19087-4EA0-4CEE-B077-F9253FC1ACBC}" presName="parentText2" presStyleLbl="node1" presStyleIdx="1" presStyleCnt="3" custLinFactNeighborX="236" custLinFactNeighborY="1120">
        <dgm:presLayoutVars>
          <dgm:chMax/>
          <dgm:chPref val="3"/>
          <dgm:bulletEnabled val="1"/>
        </dgm:presLayoutVars>
      </dgm:prSet>
      <dgm:spPr/>
    </dgm:pt>
    <dgm:pt modelId="{121B6351-FD76-4443-A861-1FF81A20045C}" type="pres">
      <dgm:prSet presAssocID="{F5C19087-4EA0-4CEE-B077-F9253FC1ACBC}" presName="childText2" presStyleLbl="solidAlignAcc1" presStyleIdx="1" presStyleCnt="3">
        <dgm:presLayoutVars>
          <dgm:chMax val="0"/>
          <dgm:chPref val="0"/>
          <dgm:bulletEnabled val="1"/>
        </dgm:presLayoutVars>
      </dgm:prSet>
      <dgm:spPr/>
    </dgm:pt>
    <dgm:pt modelId="{414C17BE-45CA-4873-B745-03C5C9C49F32}" type="pres">
      <dgm:prSet presAssocID="{970063F1-F9A5-4B33-B453-431AAA37BE78}" presName="parentText3" presStyleLbl="node1" presStyleIdx="2" presStyleCnt="3" custLinFactNeighborX="-849" custLinFactNeighborY="133">
        <dgm:presLayoutVars>
          <dgm:chMax/>
          <dgm:chPref val="3"/>
          <dgm:bulletEnabled val="1"/>
        </dgm:presLayoutVars>
      </dgm:prSet>
      <dgm:spPr/>
    </dgm:pt>
    <dgm:pt modelId="{0F717BA4-C6BE-43D1-8110-DF4751069337}" type="pres">
      <dgm:prSet presAssocID="{970063F1-F9A5-4B33-B453-431AAA37BE78}" presName="childText3" presStyleLbl="solidAlignAcc1" presStyleIdx="2" presStyleCnt="3">
        <dgm:presLayoutVars>
          <dgm:chMax val="0"/>
          <dgm:chPref val="0"/>
          <dgm:bulletEnabled val="1"/>
        </dgm:presLayoutVars>
      </dgm:prSet>
      <dgm:spPr/>
    </dgm:pt>
  </dgm:ptLst>
  <dgm:cxnLst>
    <dgm:cxn modelId="{30629303-108A-4FB6-BB5C-7B17DC255C9B}" srcId="{FD410530-74BC-4AB4-BFCC-BFAEBB3F8EAF}" destId="{93B24B5B-4EA9-499D-9032-8A72970B523C}" srcOrd="0" destOrd="0" parTransId="{A77F8CFD-6DB6-43E6-8981-943B64BB9BD6}" sibTransId="{B523CF98-9A24-4812-81EC-2807B298794E}"/>
    <dgm:cxn modelId="{895D3E07-6A1A-425A-B734-6179BF02F692}" srcId="{F5C19087-4EA0-4CEE-B077-F9253FC1ACBC}" destId="{10970348-5EE9-4834-AD1A-7041A91BEA63}" srcOrd="0" destOrd="0" parTransId="{CD1AE20F-3DF7-46E4-8C0D-15B0901E7AFF}" sibTransId="{44613239-B7E3-40F9-9489-3CB448DF29F7}"/>
    <dgm:cxn modelId="{077B6709-3059-4112-A883-72C12C6519D1}" srcId="{970063F1-F9A5-4B33-B453-431AAA37BE78}" destId="{F3993889-538C-4326-B7CA-38E2BBF862A6}" srcOrd="0" destOrd="0" parTransId="{6F63E991-409F-43EC-A26A-8D88D7CE2E56}" sibTransId="{7E96E19B-4DB9-4BDD-93D0-CD0690DB8F4F}"/>
    <dgm:cxn modelId="{38AA7E11-1876-459F-AF30-300965D99FCF}" type="presOf" srcId="{0ABD5675-9261-4EB1-85C5-73A24C611385}" destId="{16B614D8-70D9-4C70-B25F-F607BD9B2690}" srcOrd="0" destOrd="0" presId="urn:microsoft.com/office/officeart/2009/3/layout/IncreasingArrowsProcess"/>
    <dgm:cxn modelId="{E397CF6C-950D-4FA8-89AC-6717C2A88546}" type="presOf" srcId="{F3993889-538C-4326-B7CA-38E2BBF862A6}" destId="{0F717BA4-C6BE-43D1-8110-DF4751069337}" srcOrd="0" destOrd="0" presId="urn:microsoft.com/office/officeart/2009/3/layout/IncreasingArrowsProcess"/>
    <dgm:cxn modelId="{E8D32E88-95D4-4EFA-889C-F9D0364A01CF}" type="presOf" srcId="{F5C19087-4EA0-4CEE-B077-F9253FC1ACBC}" destId="{84B5643B-75C9-437B-A358-61C1AB18904E}" srcOrd="0" destOrd="0" presId="urn:microsoft.com/office/officeart/2009/3/layout/IncreasingArrowsProcess"/>
    <dgm:cxn modelId="{6513858D-A983-439B-8F23-299569F1CEAE}" srcId="{FD410530-74BC-4AB4-BFCC-BFAEBB3F8EAF}" destId="{F5C19087-4EA0-4CEE-B077-F9253FC1ACBC}" srcOrd="1" destOrd="0" parTransId="{6FE96FA5-008C-4562-817F-2A78BC0481B9}" sibTransId="{0479289A-F7E4-4E89-9506-28662A6FFA29}"/>
    <dgm:cxn modelId="{B9C7E9A1-6E17-4BFE-B794-3700A92763D4}" type="presOf" srcId="{10970348-5EE9-4834-AD1A-7041A91BEA63}" destId="{121B6351-FD76-4443-A861-1FF81A20045C}" srcOrd="0" destOrd="0" presId="urn:microsoft.com/office/officeart/2009/3/layout/IncreasingArrowsProcess"/>
    <dgm:cxn modelId="{FFB224A3-AA04-4BAF-90C9-A3BC95A257C4}" srcId="{93B24B5B-4EA9-499D-9032-8A72970B523C}" destId="{0ABD5675-9261-4EB1-85C5-73A24C611385}" srcOrd="0" destOrd="0" parTransId="{E730964E-D515-43EA-816D-9348200274D6}" sibTransId="{8C5D064B-84E8-4815-A6AB-D1675B50B219}"/>
    <dgm:cxn modelId="{442CDCB3-EEE0-4ECA-AD6D-143887F60066}" srcId="{FD410530-74BC-4AB4-BFCC-BFAEBB3F8EAF}" destId="{970063F1-F9A5-4B33-B453-431AAA37BE78}" srcOrd="2" destOrd="0" parTransId="{6F40F083-E06F-4898-B75C-1C6D989D5D30}" sibTransId="{3E852D41-6E6B-4F79-9D8C-6E2DC358045B}"/>
    <dgm:cxn modelId="{8D070BB4-5AA8-4522-924F-169F811BE29F}" type="presOf" srcId="{FD410530-74BC-4AB4-BFCC-BFAEBB3F8EAF}" destId="{6D272407-6A0C-4ED6-B6E9-DA5B84F1E8A9}" srcOrd="0" destOrd="0" presId="urn:microsoft.com/office/officeart/2009/3/layout/IncreasingArrowsProcess"/>
    <dgm:cxn modelId="{758FC8EF-6F7E-42C1-9EC3-8479C5A8AE40}" type="presOf" srcId="{970063F1-F9A5-4B33-B453-431AAA37BE78}" destId="{414C17BE-45CA-4873-B745-03C5C9C49F32}" srcOrd="0" destOrd="0" presId="urn:microsoft.com/office/officeart/2009/3/layout/IncreasingArrowsProcess"/>
    <dgm:cxn modelId="{4BED23F9-4054-42C1-AA25-55CFF3F8E06D}" type="presOf" srcId="{93B24B5B-4EA9-499D-9032-8A72970B523C}" destId="{D0282714-0103-469F-80A8-6651DD23218A}" srcOrd="0" destOrd="0" presId="urn:microsoft.com/office/officeart/2009/3/layout/IncreasingArrowsProcess"/>
    <dgm:cxn modelId="{4A97BC17-8AB6-4E42-94D4-F6544F36173E}" type="presParOf" srcId="{6D272407-6A0C-4ED6-B6E9-DA5B84F1E8A9}" destId="{D0282714-0103-469F-80A8-6651DD23218A}" srcOrd="0" destOrd="0" presId="urn:microsoft.com/office/officeart/2009/3/layout/IncreasingArrowsProcess"/>
    <dgm:cxn modelId="{D803F03A-7054-4A8B-B96B-FD2A0F64233D}" type="presParOf" srcId="{6D272407-6A0C-4ED6-B6E9-DA5B84F1E8A9}" destId="{16B614D8-70D9-4C70-B25F-F607BD9B2690}" srcOrd="1" destOrd="0" presId="urn:microsoft.com/office/officeart/2009/3/layout/IncreasingArrowsProcess"/>
    <dgm:cxn modelId="{7F6D7E36-71FC-4543-AAB8-A8F2DED6BCB8}" type="presParOf" srcId="{6D272407-6A0C-4ED6-B6E9-DA5B84F1E8A9}" destId="{84B5643B-75C9-437B-A358-61C1AB18904E}" srcOrd="2" destOrd="0" presId="urn:microsoft.com/office/officeart/2009/3/layout/IncreasingArrowsProcess"/>
    <dgm:cxn modelId="{C0FAEA68-297C-42DA-8719-7F23613FF653}" type="presParOf" srcId="{6D272407-6A0C-4ED6-B6E9-DA5B84F1E8A9}" destId="{121B6351-FD76-4443-A861-1FF81A20045C}" srcOrd="3" destOrd="0" presId="urn:microsoft.com/office/officeart/2009/3/layout/IncreasingArrowsProcess"/>
    <dgm:cxn modelId="{28A322D5-29D6-4C07-9FA8-724CF4CF2123}" type="presParOf" srcId="{6D272407-6A0C-4ED6-B6E9-DA5B84F1E8A9}" destId="{414C17BE-45CA-4873-B745-03C5C9C49F32}" srcOrd="4" destOrd="0" presId="urn:microsoft.com/office/officeart/2009/3/layout/IncreasingArrowsProcess"/>
    <dgm:cxn modelId="{15B46E1C-9E82-4EF1-AAAC-86584D54E30F}" type="presParOf" srcId="{6D272407-6A0C-4ED6-B6E9-DA5B84F1E8A9}" destId="{0F717BA4-C6BE-43D1-8110-DF4751069337}"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5ACE-CE2B-4154-9E42-619F6B090A99}">
      <dsp:nvSpPr>
        <dsp:cNvPr id="0" name=""/>
        <dsp:cNvSpPr/>
      </dsp:nvSpPr>
      <dsp:spPr>
        <a:xfrm rot="5400000">
          <a:off x="269721" y="1575673"/>
          <a:ext cx="805426" cy="1340210"/>
        </a:xfrm>
        <a:prstGeom prst="corner">
          <a:avLst>
            <a:gd name="adj1" fmla="val 16120"/>
            <a:gd name="adj2" fmla="val 1611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3EA5164-A31A-4D91-AC86-DD9E0C2E9677}">
      <dsp:nvSpPr>
        <dsp:cNvPr id="0" name=""/>
        <dsp:cNvSpPr/>
      </dsp:nvSpPr>
      <dsp:spPr>
        <a:xfrm>
          <a:off x="135275" y="1976108"/>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Organising &amp; Coding</a:t>
          </a:r>
        </a:p>
      </dsp:txBody>
      <dsp:txXfrm>
        <a:off x="135275" y="1976108"/>
        <a:ext cx="1209949" cy="1060592"/>
      </dsp:txXfrm>
    </dsp:sp>
    <dsp:sp modelId="{0BCB9C0B-2729-4F43-AEFD-89AF139CEE38}">
      <dsp:nvSpPr>
        <dsp:cNvPr id="0" name=""/>
        <dsp:cNvSpPr/>
      </dsp:nvSpPr>
      <dsp:spPr>
        <a:xfrm>
          <a:off x="1116933" y="1477005"/>
          <a:ext cx="228292" cy="228292"/>
        </a:xfrm>
        <a:prstGeom prst="triangle">
          <a:avLst>
            <a:gd name="adj" fmla="val 1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61E75F1-2EAE-4041-B226-999DEC12E259}">
      <dsp:nvSpPr>
        <dsp:cNvPr id="0" name=""/>
        <dsp:cNvSpPr/>
      </dsp:nvSpPr>
      <dsp:spPr>
        <a:xfrm rot="5400000">
          <a:off x="1750936" y="1209145"/>
          <a:ext cx="805426" cy="1340210"/>
        </a:xfrm>
        <a:prstGeom prst="corner">
          <a:avLst>
            <a:gd name="adj1" fmla="val 16120"/>
            <a:gd name="adj2" fmla="val 1611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866E76B-1980-456B-821D-6D13B9B9FCC6}">
      <dsp:nvSpPr>
        <dsp:cNvPr id="0" name=""/>
        <dsp:cNvSpPr/>
      </dsp:nvSpPr>
      <dsp:spPr>
        <a:xfrm>
          <a:off x="1616490" y="1609579"/>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Choosing Analysis method</a:t>
          </a:r>
        </a:p>
      </dsp:txBody>
      <dsp:txXfrm>
        <a:off x="1616490" y="1609579"/>
        <a:ext cx="1209949" cy="1060592"/>
      </dsp:txXfrm>
    </dsp:sp>
    <dsp:sp modelId="{667FD511-6D68-45BF-8F50-2B6F33BF14E1}">
      <dsp:nvSpPr>
        <dsp:cNvPr id="0" name=""/>
        <dsp:cNvSpPr/>
      </dsp:nvSpPr>
      <dsp:spPr>
        <a:xfrm>
          <a:off x="2598148" y="1110477"/>
          <a:ext cx="228292" cy="228292"/>
        </a:xfrm>
        <a:prstGeom prst="triangle">
          <a:avLst>
            <a:gd name="adj" fmla="val 1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EE96F20-4663-4351-B331-D7707D40BAA1}">
      <dsp:nvSpPr>
        <dsp:cNvPr id="0" name=""/>
        <dsp:cNvSpPr/>
      </dsp:nvSpPr>
      <dsp:spPr>
        <a:xfrm rot="5400000">
          <a:off x="3232151" y="842617"/>
          <a:ext cx="805426" cy="1340210"/>
        </a:xfrm>
        <a:prstGeom prst="corner">
          <a:avLst>
            <a:gd name="adj1" fmla="val 16120"/>
            <a:gd name="adj2" fmla="val 1611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42BF8A4-C6D8-442B-B5D0-ED5F5E2D4251}">
      <dsp:nvSpPr>
        <dsp:cNvPr id="0" name=""/>
        <dsp:cNvSpPr/>
      </dsp:nvSpPr>
      <dsp:spPr>
        <a:xfrm>
          <a:off x="3097705" y="1243051"/>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Interpreting/</a:t>
          </a:r>
          <a:r>
            <a:rPr lang="en-GB" sz="1400" kern="1200" dirty="0">
              <a:latin typeface="Myriad Pro"/>
            </a:rPr>
            <a:t> </a:t>
          </a:r>
          <a:r>
            <a:rPr lang="en-GB" sz="1400" kern="1200" dirty="0"/>
            <a:t>discussing data</a:t>
          </a:r>
        </a:p>
      </dsp:txBody>
      <dsp:txXfrm>
        <a:off x="3097705" y="1243051"/>
        <a:ext cx="1209949" cy="1060592"/>
      </dsp:txXfrm>
    </dsp:sp>
    <dsp:sp modelId="{FB389C9E-93BB-42F0-99F0-30D9531F310B}">
      <dsp:nvSpPr>
        <dsp:cNvPr id="0" name=""/>
        <dsp:cNvSpPr/>
      </dsp:nvSpPr>
      <dsp:spPr>
        <a:xfrm>
          <a:off x="4079363" y="743949"/>
          <a:ext cx="228292" cy="228292"/>
        </a:xfrm>
        <a:prstGeom prst="triangle">
          <a:avLst>
            <a:gd name="adj" fmla="val 1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FBD5C7E-BAD5-4CD2-97E6-F5A36EC15DD5}">
      <dsp:nvSpPr>
        <dsp:cNvPr id="0" name=""/>
        <dsp:cNvSpPr/>
      </dsp:nvSpPr>
      <dsp:spPr>
        <a:xfrm rot="5400000">
          <a:off x="4713366" y="476089"/>
          <a:ext cx="805426" cy="1340210"/>
        </a:xfrm>
        <a:prstGeom prst="corner">
          <a:avLst>
            <a:gd name="adj1" fmla="val 16120"/>
            <a:gd name="adj2" fmla="val 1611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8EB0BD8-04C9-4E4B-89B6-F57E09C880CF}">
      <dsp:nvSpPr>
        <dsp:cNvPr id="0" name=""/>
        <dsp:cNvSpPr/>
      </dsp:nvSpPr>
      <dsp:spPr>
        <a:xfrm>
          <a:off x="4578921" y="876523"/>
          <a:ext cx="1209949" cy="106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Presentation of findings</a:t>
          </a:r>
        </a:p>
      </dsp:txBody>
      <dsp:txXfrm>
        <a:off x="4578921" y="876523"/>
        <a:ext cx="1209949" cy="1060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04AD6-C343-4D0E-A4A6-E6CE9300402C}">
      <dsp:nvSpPr>
        <dsp:cNvPr id="0" name=""/>
        <dsp:cNvSpPr/>
      </dsp:nvSpPr>
      <dsp:spPr>
        <a:xfrm>
          <a:off x="2203" y="45855"/>
          <a:ext cx="2148094" cy="69947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Initial Evaluation – assess and reduce</a:t>
          </a:r>
        </a:p>
      </dsp:txBody>
      <dsp:txXfrm>
        <a:off x="2203" y="45855"/>
        <a:ext cx="2148094" cy="699470"/>
      </dsp:txXfrm>
    </dsp:sp>
    <dsp:sp modelId="{F0213EF4-9D94-4B64-A7E5-C78DCA27EA49}">
      <dsp:nvSpPr>
        <dsp:cNvPr id="0" name=""/>
        <dsp:cNvSpPr/>
      </dsp:nvSpPr>
      <dsp:spPr>
        <a:xfrm>
          <a:off x="2203" y="745325"/>
          <a:ext cx="2148094" cy="3125182"/>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To assess and reduce volume</a:t>
          </a:r>
        </a:p>
        <a:p>
          <a:pPr marL="171450" lvl="1" indent="-171450" algn="l" defTabSz="800100">
            <a:lnSpc>
              <a:spcPct val="90000"/>
            </a:lnSpc>
            <a:spcBef>
              <a:spcPct val="0"/>
            </a:spcBef>
            <a:spcAft>
              <a:spcPct val="15000"/>
            </a:spcAft>
            <a:buChar char="•"/>
          </a:pPr>
          <a:r>
            <a:rPr lang="en-GB" sz="1800" kern="1200" dirty="0"/>
            <a:t>Omit any irrelevant data</a:t>
          </a:r>
        </a:p>
        <a:p>
          <a:pPr marL="171450" lvl="1" indent="-171450" algn="l" defTabSz="800100">
            <a:lnSpc>
              <a:spcPct val="90000"/>
            </a:lnSpc>
            <a:spcBef>
              <a:spcPct val="0"/>
            </a:spcBef>
            <a:spcAft>
              <a:spcPct val="15000"/>
            </a:spcAft>
            <a:buChar char="•"/>
          </a:pPr>
          <a:r>
            <a:rPr lang="en-GB" sz="1800" kern="1200" dirty="0"/>
            <a:t>Highlight significant and relevant data</a:t>
          </a:r>
        </a:p>
      </dsp:txBody>
      <dsp:txXfrm>
        <a:off x="2203" y="745325"/>
        <a:ext cx="2148094" cy="3125182"/>
      </dsp:txXfrm>
    </dsp:sp>
    <dsp:sp modelId="{84BBF6EB-3BA7-46F4-8CDA-BCAB894F4F78}">
      <dsp:nvSpPr>
        <dsp:cNvPr id="0" name=""/>
        <dsp:cNvSpPr/>
      </dsp:nvSpPr>
      <dsp:spPr>
        <a:xfrm>
          <a:off x="2451031" y="45855"/>
          <a:ext cx="2148094" cy="699470"/>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‘Raw data’ </a:t>
          </a:r>
        </a:p>
      </dsp:txBody>
      <dsp:txXfrm>
        <a:off x="2451031" y="45855"/>
        <a:ext cx="2148094" cy="699470"/>
      </dsp:txXfrm>
    </dsp:sp>
    <dsp:sp modelId="{DC5CDD71-003E-4134-9857-F8221B8E037B}">
      <dsp:nvSpPr>
        <dsp:cNvPr id="0" name=""/>
        <dsp:cNvSpPr/>
      </dsp:nvSpPr>
      <dsp:spPr>
        <a:xfrm>
          <a:off x="2451031" y="745325"/>
          <a:ext cx="2148094" cy="3125182"/>
        </a:xfrm>
        <a:prstGeom prst="rect">
          <a:avLst/>
        </a:prstGeom>
        <a:solidFill>
          <a:schemeClr val="accent4">
            <a:tint val="40000"/>
            <a:alpha val="90000"/>
            <a:hueOff val="-1972855"/>
            <a:satOff val="11079"/>
            <a:lumOff val="704"/>
            <a:alphaOff val="0"/>
          </a:schemeClr>
        </a:solidFill>
        <a:ln w="9525" cap="flat" cmpd="sng" algn="ctr">
          <a:solidFill>
            <a:schemeClr val="accent4">
              <a:tint val="40000"/>
              <a:alpha val="90000"/>
              <a:hueOff val="-1972855"/>
              <a:satOff val="11079"/>
              <a:lumOff val="704"/>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Its good practice to include all your ‘raw data’ as an Appendix</a:t>
          </a:r>
        </a:p>
      </dsp:txBody>
      <dsp:txXfrm>
        <a:off x="2451031" y="745325"/>
        <a:ext cx="2148094" cy="3125182"/>
      </dsp:txXfrm>
    </dsp:sp>
    <dsp:sp modelId="{891AA8BF-AE01-43D4-9002-C71E79F33A57}">
      <dsp:nvSpPr>
        <dsp:cNvPr id="0" name=""/>
        <dsp:cNvSpPr/>
      </dsp:nvSpPr>
      <dsp:spPr>
        <a:xfrm>
          <a:off x="4899859" y="45855"/>
          <a:ext cx="2148094" cy="699470"/>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Coding</a:t>
          </a:r>
        </a:p>
      </dsp:txBody>
      <dsp:txXfrm>
        <a:off x="4899859" y="45855"/>
        <a:ext cx="2148094" cy="699470"/>
      </dsp:txXfrm>
    </dsp:sp>
    <dsp:sp modelId="{248E1B31-95D6-4A09-B286-909C8B461023}">
      <dsp:nvSpPr>
        <dsp:cNvPr id="0" name=""/>
        <dsp:cNvSpPr/>
      </dsp:nvSpPr>
      <dsp:spPr>
        <a:xfrm>
          <a:off x="4899859" y="745325"/>
          <a:ext cx="2148094" cy="3125182"/>
        </a:xfrm>
        <a:prstGeom prst="rect">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A label used to describe specific content</a:t>
          </a:r>
        </a:p>
        <a:p>
          <a:pPr marL="171450" lvl="1" indent="-171450" algn="l" defTabSz="800100">
            <a:lnSpc>
              <a:spcPct val="90000"/>
            </a:lnSpc>
            <a:spcBef>
              <a:spcPct val="0"/>
            </a:spcBef>
            <a:spcAft>
              <a:spcPct val="15000"/>
            </a:spcAft>
            <a:buChar char="•"/>
          </a:pPr>
          <a:r>
            <a:rPr lang="en-GB" sz="1800" kern="1200" dirty="0"/>
            <a:t>Process of creating and assigning codes to categorise research data</a:t>
          </a:r>
        </a:p>
        <a:p>
          <a:pPr marL="171450" lvl="1" indent="-171450" algn="l" defTabSz="800100">
            <a:lnSpc>
              <a:spcPct val="90000"/>
            </a:lnSpc>
            <a:spcBef>
              <a:spcPct val="0"/>
            </a:spcBef>
            <a:spcAft>
              <a:spcPct val="15000"/>
            </a:spcAft>
            <a:buChar char="•"/>
          </a:pPr>
          <a:r>
            <a:rPr lang="en-GB" sz="1800" kern="1200" dirty="0"/>
            <a:t>Used to identify patterns/themes</a:t>
          </a:r>
        </a:p>
      </dsp:txBody>
      <dsp:txXfrm>
        <a:off x="4899859" y="745325"/>
        <a:ext cx="2148094" cy="3125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E9F63-2180-43B2-8F22-A2108D3CB28F}">
      <dsp:nvSpPr>
        <dsp:cNvPr id="0" name=""/>
        <dsp:cNvSpPr/>
      </dsp:nvSpPr>
      <dsp:spPr>
        <a:xfrm rot="21300000">
          <a:off x="16524" y="1688265"/>
          <a:ext cx="5351751" cy="612856"/>
        </a:xfrm>
        <a:prstGeom prst="mathMinus">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BCA4D96-4ED9-44F1-B8EB-5930939F1AF0}">
      <dsp:nvSpPr>
        <dsp:cNvPr id="0" name=""/>
        <dsp:cNvSpPr/>
      </dsp:nvSpPr>
      <dsp:spPr>
        <a:xfrm>
          <a:off x="646176" y="199469"/>
          <a:ext cx="1615440" cy="1595755"/>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41B1715-19D1-4F04-978A-CEAF2364304B}">
      <dsp:nvSpPr>
        <dsp:cNvPr id="0" name=""/>
        <dsp:cNvSpPr/>
      </dsp:nvSpPr>
      <dsp:spPr>
        <a:xfrm>
          <a:off x="2540970" y="0"/>
          <a:ext cx="2349082" cy="1675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Deductive Coding </a:t>
          </a:r>
          <a:r>
            <a:rPr lang="en-GB" sz="1800" kern="1200" dirty="0"/>
            <a:t>– uses pre-determined codes</a:t>
          </a:r>
        </a:p>
      </dsp:txBody>
      <dsp:txXfrm>
        <a:off x="2540970" y="0"/>
        <a:ext cx="2349082" cy="1675542"/>
      </dsp:txXfrm>
    </dsp:sp>
    <dsp:sp modelId="{6DE8EB2F-AEB6-426A-8F8B-429D23B2F1B6}">
      <dsp:nvSpPr>
        <dsp:cNvPr id="0" name=""/>
        <dsp:cNvSpPr/>
      </dsp:nvSpPr>
      <dsp:spPr>
        <a:xfrm>
          <a:off x="3123184" y="2194163"/>
          <a:ext cx="1615440" cy="1595755"/>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28B10EA-ABF6-4554-8854-6F3F61D74985}">
      <dsp:nvSpPr>
        <dsp:cNvPr id="0" name=""/>
        <dsp:cNvSpPr/>
      </dsp:nvSpPr>
      <dsp:spPr>
        <a:xfrm>
          <a:off x="476102" y="2313845"/>
          <a:ext cx="2386371" cy="1675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Inductive Coding </a:t>
          </a:r>
          <a:r>
            <a:rPr lang="en-GB" sz="1800" kern="1200" dirty="0"/>
            <a:t>– codes emerge from data when examined</a:t>
          </a:r>
        </a:p>
        <a:p>
          <a:pPr marL="0" lvl="0" indent="0" algn="ctr" defTabSz="800100">
            <a:lnSpc>
              <a:spcPct val="90000"/>
            </a:lnSpc>
            <a:spcBef>
              <a:spcPct val="0"/>
            </a:spcBef>
            <a:spcAft>
              <a:spcPct val="35000"/>
            </a:spcAft>
            <a:buNone/>
          </a:pPr>
          <a:endParaRPr lang="en-GB" sz="1800" kern="1200" dirty="0"/>
        </a:p>
      </dsp:txBody>
      <dsp:txXfrm>
        <a:off x="476102" y="2313845"/>
        <a:ext cx="2386371" cy="16755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94A54-3775-4FBE-A397-657B95E58357}">
      <dsp:nvSpPr>
        <dsp:cNvPr id="0" name=""/>
        <dsp:cNvSpPr/>
      </dsp:nvSpPr>
      <dsp:spPr>
        <a:xfrm>
          <a:off x="747211" y="0"/>
          <a:ext cx="2506472" cy="1879854"/>
        </a:xfrm>
        <a:prstGeom prst="up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270C4B8-A671-4D3C-A239-A83EDF23647B}">
      <dsp:nvSpPr>
        <dsp:cNvPr id="0" name=""/>
        <dsp:cNvSpPr/>
      </dsp:nvSpPr>
      <dsp:spPr>
        <a:xfrm>
          <a:off x="3328878" y="0"/>
          <a:ext cx="6144768" cy="187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dirty="0"/>
            <a:t>Quantitative Analysis Method</a:t>
          </a:r>
        </a:p>
        <a:p>
          <a:pPr marL="228600" lvl="1" indent="-228600" algn="l" defTabSz="1111250">
            <a:lnSpc>
              <a:spcPct val="90000"/>
            </a:lnSpc>
            <a:spcBef>
              <a:spcPct val="0"/>
            </a:spcBef>
            <a:spcAft>
              <a:spcPct val="15000"/>
            </a:spcAft>
            <a:buChar char="•"/>
          </a:pPr>
          <a:r>
            <a:rPr lang="en-GB" sz="2500" kern="1200" dirty="0"/>
            <a:t>Numbers based data or data converted into numbers</a:t>
          </a:r>
        </a:p>
      </dsp:txBody>
      <dsp:txXfrm>
        <a:off x="3328878" y="0"/>
        <a:ext cx="6144768" cy="1879854"/>
      </dsp:txXfrm>
    </dsp:sp>
    <dsp:sp modelId="{3BBAFF2B-2F91-417C-B525-CBC1A1B22AEF}">
      <dsp:nvSpPr>
        <dsp:cNvPr id="0" name=""/>
        <dsp:cNvSpPr/>
      </dsp:nvSpPr>
      <dsp:spPr>
        <a:xfrm>
          <a:off x="1499153" y="2036508"/>
          <a:ext cx="2506472" cy="1879854"/>
        </a:xfrm>
        <a:prstGeom prst="down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0996E75-EA61-4992-9F23-A0392DA70031}">
      <dsp:nvSpPr>
        <dsp:cNvPr id="0" name=""/>
        <dsp:cNvSpPr/>
      </dsp:nvSpPr>
      <dsp:spPr>
        <a:xfrm>
          <a:off x="4080820" y="2036508"/>
          <a:ext cx="6144768" cy="187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dirty="0"/>
            <a:t>Qualitative Analysis Method</a:t>
          </a:r>
        </a:p>
        <a:p>
          <a:pPr marL="228600" lvl="1" indent="-228600" algn="l" defTabSz="1111250">
            <a:lnSpc>
              <a:spcPct val="90000"/>
            </a:lnSpc>
            <a:spcBef>
              <a:spcPct val="0"/>
            </a:spcBef>
            <a:spcAft>
              <a:spcPct val="15000"/>
            </a:spcAft>
            <a:buChar char="•"/>
          </a:pPr>
          <a:r>
            <a:rPr lang="en-GB" sz="2500" kern="1200" dirty="0"/>
            <a:t>Focus on words, phrases or text</a:t>
          </a:r>
        </a:p>
      </dsp:txBody>
      <dsp:txXfrm>
        <a:off x="4080820" y="2036508"/>
        <a:ext cx="6144768" cy="1879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1DC0E-F929-476E-82E6-5CDA70FB80C0}">
      <dsp:nvSpPr>
        <dsp:cNvPr id="0" name=""/>
        <dsp:cNvSpPr/>
      </dsp:nvSpPr>
      <dsp:spPr>
        <a:xfrm>
          <a:off x="-3955874" y="-607344"/>
          <a:ext cx="4714369" cy="4714369"/>
        </a:xfrm>
        <a:prstGeom prst="blockArc">
          <a:avLst>
            <a:gd name="adj1" fmla="val 18900000"/>
            <a:gd name="adj2" fmla="val 2700000"/>
            <a:gd name="adj3" fmla="val 458"/>
          </a:avLst>
        </a:prstGeom>
        <a:noFill/>
        <a:ln w="25400"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B1D112A-3161-444C-BC0B-34FA93E71D0B}">
      <dsp:nvSpPr>
        <dsp:cNvPr id="0" name=""/>
        <dsp:cNvSpPr/>
      </dsp:nvSpPr>
      <dsp:spPr>
        <a:xfrm>
          <a:off x="332391" y="218660"/>
          <a:ext cx="5007722" cy="43759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Mean</a:t>
          </a:r>
          <a:r>
            <a:rPr lang="en-GB" sz="1200" kern="1200" dirty="0"/>
            <a:t> – the average of a range of numbers</a:t>
          </a:r>
        </a:p>
      </dsp:txBody>
      <dsp:txXfrm>
        <a:off x="332391" y="218660"/>
        <a:ext cx="5007722" cy="437599"/>
      </dsp:txXfrm>
    </dsp:sp>
    <dsp:sp modelId="{DDD58ECD-1239-4481-A2E3-0611FFA53586}">
      <dsp:nvSpPr>
        <dsp:cNvPr id="0" name=""/>
        <dsp:cNvSpPr/>
      </dsp:nvSpPr>
      <dsp:spPr>
        <a:xfrm>
          <a:off x="58891" y="163960"/>
          <a:ext cx="546999" cy="546999"/>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D24A335-051F-461B-8D8B-2ACE0060CEB1}">
      <dsp:nvSpPr>
        <dsp:cNvPr id="0" name=""/>
        <dsp:cNvSpPr/>
      </dsp:nvSpPr>
      <dsp:spPr>
        <a:xfrm>
          <a:off x="645962" y="874850"/>
          <a:ext cx="4694151" cy="437599"/>
        </a:xfrm>
        <a:prstGeom prst="rec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Median</a:t>
          </a:r>
          <a:r>
            <a:rPr lang="en-GB" sz="1200" kern="1200" dirty="0"/>
            <a:t> – the midpoint in a range of numbers when arranged in numerical order</a:t>
          </a:r>
        </a:p>
      </dsp:txBody>
      <dsp:txXfrm>
        <a:off x="645962" y="874850"/>
        <a:ext cx="4694151" cy="437599"/>
      </dsp:txXfrm>
    </dsp:sp>
    <dsp:sp modelId="{58EAB578-913A-4BDC-A31A-0422578EBACD}">
      <dsp:nvSpPr>
        <dsp:cNvPr id="0" name=""/>
        <dsp:cNvSpPr/>
      </dsp:nvSpPr>
      <dsp:spPr>
        <a:xfrm>
          <a:off x="372462" y="820150"/>
          <a:ext cx="546999" cy="546999"/>
        </a:xfrm>
        <a:prstGeom prst="ellipse">
          <a:avLst/>
        </a:prstGeom>
        <a:solidFill>
          <a:schemeClr val="lt1">
            <a:hueOff val="0"/>
            <a:satOff val="0"/>
            <a:lumOff val="0"/>
            <a:alphaOff val="0"/>
          </a:schemeClr>
        </a:solidFill>
        <a:ln w="9525" cap="flat" cmpd="sng" algn="ctr">
          <a:solidFill>
            <a:schemeClr val="accent4">
              <a:hueOff val="-1116192"/>
              <a:satOff val="6725"/>
              <a:lumOff val="53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134E7A6-1BC9-44B8-B4DB-8B3720C2A159}">
      <dsp:nvSpPr>
        <dsp:cNvPr id="0" name=""/>
        <dsp:cNvSpPr/>
      </dsp:nvSpPr>
      <dsp:spPr>
        <a:xfrm>
          <a:off x="742204" y="1531040"/>
          <a:ext cx="4597910" cy="437599"/>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Mode</a:t>
          </a:r>
          <a:r>
            <a:rPr lang="en-GB" sz="1200" kern="1200" dirty="0"/>
            <a:t> – the most commonly occurring number in a data set</a:t>
          </a:r>
        </a:p>
      </dsp:txBody>
      <dsp:txXfrm>
        <a:off x="742204" y="1531040"/>
        <a:ext cx="4597910" cy="437599"/>
      </dsp:txXfrm>
    </dsp:sp>
    <dsp:sp modelId="{FFDF04D0-6A66-42C5-B366-54A4852B1D89}">
      <dsp:nvSpPr>
        <dsp:cNvPr id="0" name=""/>
        <dsp:cNvSpPr/>
      </dsp:nvSpPr>
      <dsp:spPr>
        <a:xfrm>
          <a:off x="468704" y="1476340"/>
          <a:ext cx="546999" cy="546999"/>
        </a:xfrm>
        <a:prstGeom prst="ellipse">
          <a:avLst/>
        </a:prstGeom>
        <a:solidFill>
          <a:schemeClr val="lt1">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5254FE4-78AC-44EA-A7DE-8120C6F75C27}">
      <dsp:nvSpPr>
        <dsp:cNvPr id="0" name=""/>
        <dsp:cNvSpPr/>
      </dsp:nvSpPr>
      <dsp:spPr>
        <a:xfrm>
          <a:off x="645962" y="2187230"/>
          <a:ext cx="4694151" cy="437599"/>
        </a:xfrm>
        <a:prstGeom prst="rec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dirty="0"/>
            <a:t>Standard derivation </a:t>
          </a:r>
          <a:r>
            <a:rPr lang="en-GB" sz="1200" kern="1200" dirty="0"/>
            <a:t>– how dispersed a range of numbers are</a:t>
          </a:r>
        </a:p>
      </dsp:txBody>
      <dsp:txXfrm>
        <a:off x="645962" y="2187230"/>
        <a:ext cx="4694151" cy="437599"/>
      </dsp:txXfrm>
    </dsp:sp>
    <dsp:sp modelId="{7D230183-ACB8-4538-ABDA-69873B22BD56}">
      <dsp:nvSpPr>
        <dsp:cNvPr id="0" name=""/>
        <dsp:cNvSpPr/>
      </dsp:nvSpPr>
      <dsp:spPr>
        <a:xfrm>
          <a:off x="372462" y="2132530"/>
          <a:ext cx="546999" cy="546999"/>
        </a:xfrm>
        <a:prstGeom prst="ellipse">
          <a:avLst/>
        </a:prstGeom>
        <a:solidFill>
          <a:schemeClr val="lt1">
            <a:hueOff val="0"/>
            <a:satOff val="0"/>
            <a:lumOff val="0"/>
            <a:alphaOff val="0"/>
          </a:schemeClr>
        </a:solidFill>
        <a:ln w="9525" cap="flat" cmpd="sng" algn="ctr">
          <a:solidFill>
            <a:schemeClr val="accent4">
              <a:hueOff val="-3348577"/>
              <a:satOff val="20174"/>
              <a:lumOff val="161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BA14978-1C1D-43B5-8C33-39DB4821A87A}">
      <dsp:nvSpPr>
        <dsp:cNvPr id="0" name=""/>
        <dsp:cNvSpPr/>
      </dsp:nvSpPr>
      <dsp:spPr>
        <a:xfrm>
          <a:off x="332391" y="2843420"/>
          <a:ext cx="5007722" cy="437599"/>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dirty="0"/>
            <a:t>‘</a:t>
          </a:r>
          <a:r>
            <a:rPr lang="en-GB" sz="1200" b="1" kern="1200" dirty="0"/>
            <a:t>Skewness’ </a:t>
          </a:r>
          <a:r>
            <a:rPr lang="en-GB" sz="1200" kern="1200" dirty="0"/>
            <a:t>– how symmetrical a range of numbers are</a:t>
          </a:r>
        </a:p>
      </dsp:txBody>
      <dsp:txXfrm>
        <a:off x="332391" y="2843420"/>
        <a:ext cx="5007722" cy="437599"/>
      </dsp:txXfrm>
    </dsp:sp>
    <dsp:sp modelId="{0B6584A2-7B77-4822-9B11-ACF4806B2F80}">
      <dsp:nvSpPr>
        <dsp:cNvPr id="0" name=""/>
        <dsp:cNvSpPr/>
      </dsp:nvSpPr>
      <dsp:spPr>
        <a:xfrm>
          <a:off x="58891" y="2788720"/>
          <a:ext cx="546999" cy="546999"/>
        </a:xfrm>
        <a:prstGeom prst="ellipse">
          <a:avLst/>
        </a:prstGeom>
        <a:solidFill>
          <a:schemeClr val="lt1">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6C1F6-0EDA-43DC-A3BF-59736E575CB6}">
      <dsp:nvSpPr>
        <dsp:cNvPr id="0" name=""/>
        <dsp:cNvSpPr/>
      </dsp:nvSpPr>
      <dsp:spPr>
        <a:xfrm>
          <a:off x="0" y="126516"/>
          <a:ext cx="4929809" cy="56628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2 x Predictions that can be made</a:t>
          </a:r>
        </a:p>
      </dsp:txBody>
      <dsp:txXfrm>
        <a:off x="27644" y="154160"/>
        <a:ext cx="4874521" cy="510992"/>
      </dsp:txXfrm>
    </dsp:sp>
    <dsp:sp modelId="{117EEECA-5B7D-4DDE-BCFE-ABAA9CF2BCCB}">
      <dsp:nvSpPr>
        <dsp:cNvPr id="0" name=""/>
        <dsp:cNvSpPr/>
      </dsp:nvSpPr>
      <dsp:spPr>
        <a:xfrm>
          <a:off x="0" y="692796"/>
          <a:ext cx="4929809" cy="637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Differences between Groups</a:t>
          </a:r>
        </a:p>
        <a:p>
          <a:pPr marL="171450" lvl="1" indent="-171450" algn="l" defTabSz="755650">
            <a:lnSpc>
              <a:spcPct val="90000"/>
            </a:lnSpc>
            <a:spcBef>
              <a:spcPct val="0"/>
            </a:spcBef>
            <a:spcAft>
              <a:spcPct val="20000"/>
            </a:spcAft>
            <a:buChar char="•"/>
          </a:pPr>
          <a:r>
            <a:rPr lang="en-GB" sz="1700" kern="1200" dirty="0"/>
            <a:t>Relationship between variables</a:t>
          </a:r>
        </a:p>
      </dsp:txBody>
      <dsp:txXfrm>
        <a:off x="0" y="692796"/>
        <a:ext cx="4929809" cy="637560"/>
      </dsp:txXfrm>
    </dsp:sp>
    <dsp:sp modelId="{9C326C08-0D1D-406D-9348-9B5DE00F5FA3}">
      <dsp:nvSpPr>
        <dsp:cNvPr id="0" name=""/>
        <dsp:cNvSpPr/>
      </dsp:nvSpPr>
      <dsp:spPr>
        <a:xfrm>
          <a:off x="0" y="1330356"/>
          <a:ext cx="4929809" cy="56628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4 x Types of Inferential Stats Methods</a:t>
          </a:r>
        </a:p>
      </dsp:txBody>
      <dsp:txXfrm>
        <a:off x="27644" y="1358000"/>
        <a:ext cx="4874521" cy="510992"/>
      </dsp:txXfrm>
    </dsp:sp>
    <dsp:sp modelId="{C883E930-66A9-4278-AD2F-EF8B2D235FE6}">
      <dsp:nvSpPr>
        <dsp:cNvPr id="0" name=""/>
        <dsp:cNvSpPr/>
      </dsp:nvSpPr>
      <dsp:spPr>
        <a:xfrm>
          <a:off x="0" y="1896636"/>
          <a:ext cx="4929809" cy="1275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T-Tests</a:t>
          </a:r>
        </a:p>
        <a:p>
          <a:pPr marL="171450" lvl="1" indent="-171450" algn="l" defTabSz="755650">
            <a:lnSpc>
              <a:spcPct val="90000"/>
            </a:lnSpc>
            <a:spcBef>
              <a:spcPct val="0"/>
            </a:spcBef>
            <a:spcAft>
              <a:spcPct val="20000"/>
            </a:spcAft>
            <a:buChar char="•"/>
          </a:pPr>
          <a:r>
            <a:rPr lang="en-GB" sz="1700" kern="1200" dirty="0"/>
            <a:t>ANOVA</a:t>
          </a:r>
        </a:p>
        <a:p>
          <a:pPr marL="171450" lvl="1" indent="-171450" algn="l" defTabSz="755650">
            <a:lnSpc>
              <a:spcPct val="90000"/>
            </a:lnSpc>
            <a:spcBef>
              <a:spcPct val="0"/>
            </a:spcBef>
            <a:spcAft>
              <a:spcPct val="20000"/>
            </a:spcAft>
            <a:buChar char="•"/>
          </a:pPr>
          <a:r>
            <a:rPr lang="en-GB" sz="1700" kern="1200" dirty="0"/>
            <a:t>Correlation</a:t>
          </a:r>
        </a:p>
        <a:p>
          <a:pPr marL="171450" lvl="1" indent="-171450" algn="l" defTabSz="755650">
            <a:lnSpc>
              <a:spcPct val="90000"/>
            </a:lnSpc>
            <a:spcBef>
              <a:spcPct val="0"/>
            </a:spcBef>
            <a:spcAft>
              <a:spcPct val="20000"/>
            </a:spcAft>
            <a:buChar char="•"/>
          </a:pPr>
          <a:r>
            <a:rPr lang="en-GB" sz="1700" kern="1200" dirty="0"/>
            <a:t>Regression</a:t>
          </a:r>
        </a:p>
      </dsp:txBody>
      <dsp:txXfrm>
        <a:off x="0" y="1896636"/>
        <a:ext cx="4929809" cy="1275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E8687-0E8D-4E41-B5A2-EAEB49F83C2E}">
      <dsp:nvSpPr>
        <dsp:cNvPr id="0" name=""/>
        <dsp:cNvSpPr/>
      </dsp:nvSpPr>
      <dsp:spPr>
        <a:xfrm>
          <a:off x="1579679" y="1994694"/>
          <a:ext cx="497237" cy="947479"/>
        </a:xfrm>
        <a:custGeom>
          <a:avLst/>
          <a:gdLst/>
          <a:ahLst/>
          <a:cxnLst/>
          <a:rect l="0" t="0" r="0" b="0"/>
          <a:pathLst>
            <a:path>
              <a:moveTo>
                <a:pt x="0" y="0"/>
              </a:moveTo>
              <a:lnTo>
                <a:pt x="248618" y="0"/>
              </a:lnTo>
              <a:lnTo>
                <a:pt x="248618" y="947479"/>
              </a:lnTo>
              <a:lnTo>
                <a:pt x="497237" y="947479"/>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01547" y="2441683"/>
        <a:ext cx="53501" cy="53501"/>
      </dsp:txXfrm>
    </dsp:sp>
    <dsp:sp modelId="{2F6DB992-56DD-4512-8535-0E86F0D3EA71}">
      <dsp:nvSpPr>
        <dsp:cNvPr id="0" name=""/>
        <dsp:cNvSpPr/>
      </dsp:nvSpPr>
      <dsp:spPr>
        <a:xfrm>
          <a:off x="1579679" y="1948974"/>
          <a:ext cx="497237" cy="91440"/>
        </a:xfrm>
        <a:custGeom>
          <a:avLst/>
          <a:gdLst/>
          <a:ahLst/>
          <a:cxnLst/>
          <a:rect l="0" t="0" r="0" b="0"/>
          <a:pathLst>
            <a:path>
              <a:moveTo>
                <a:pt x="0" y="45720"/>
              </a:moveTo>
              <a:lnTo>
                <a:pt x="497237" y="4572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15867" y="1982263"/>
        <a:ext cx="24861" cy="24861"/>
      </dsp:txXfrm>
    </dsp:sp>
    <dsp:sp modelId="{7E32DE77-4ABF-4F60-9A76-0A038AFA9B56}">
      <dsp:nvSpPr>
        <dsp:cNvPr id="0" name=""/>
        <dsp:cNvSpPr/>
      </dsp:nvSpPr>
      <dsp:spPr>
        <a:xfrm>
          <a:off x="1579679" y="1047214"/>
          <a:ext cx="497237" cy="947479"/>
        </a:xfrm>
        <a:custGeom>
          <a:avLst/>
          <a:gdLst/>
          <a:ahLst/>
          <a:cxnLst/>
          <a:rect l="0" t="0" r="0" b="0"/>
          <a:pathLst>
            <a:path>
              <a:moveTo>
                <a:pt x="0" y="947479"/>
              </a:moveTo>
              <a:lnTo>
                <a:pt x="248618" y="947479"/>
              </a:lnTo>
              <a:lnTo>
                <a:pt x="248618" y="0"/>
              </a:lnTo>
              <a:lnTo>
                <a:pt x="497237" y="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01547" y="1494203"/>
        <a:ext cx="53501" cy="53501"/>
      </dsp:txXfrm>
    </dsp:sp>
    <dsp:sp modelId="{BABD899B-9496-4F64-BA49-A02D6A2AE2FC}">
      <dsp:nvSpPr>
        <dsp:cNvPr id="0" name=""/>
        <dsp:cNvSpPr/>
      </dsp:nvSpPr>
      <dsp:spPr>
        <a:xfrm rot="16200000">
          <a:off x="-794005" y="1615702"/>
          <a:ext cx="3989388"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Qualitative data</a:t>
          </a:r>
        </a:p>
      </dsp:txBody>
      <dsp:txXfrm>
        <a:off x="-794005" y="1615702"/>
        <a:ext cx="3989388" cy="757983"/>
      </dsp:txXfrm>
    </dsp:sp>
    <dsp:sp modelId="{B8F7E457-F102-4F29-8456-32264F6E92F8}">
      <dsp:nvSpPr>
        <dsp:cNvPr id="0" name=""/>
        <dsp:cNvSpPr/>
      </dsp:nvSpPr>
      <dsp:spPr>
        <a:xfrm>
          <a:off x="2076917" y="668222"/>
          <a:ext cx="2486186"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Not numbers, not measured using stats or maths</a:t>
          </a:r>
        </a:p>
      </dsp:txBody>
      <dsp:txXfrm>
        <a:off x="2076917" y="668222"/>
        <a:ext cx="2486186" cy="757983"/>
      </dsp:txXfrm>
    </dsp:sp>
    <dsp:sp modelId="{01E5FAE4-F081-415D-947E-14C1A6CDB590}">
      <dsp:nvSpPr>
        <dsp:cNvPr id="0" name=""/>
        <dsp:cNvSpPr/>
      </dsp:nvSpPr>
      <dsp:spPr>
        <a:xfrm>
          <a:off x="2076917" y="1615702"/>
          <a:ext cx="2486186"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Concentrates on words, descriptions, concepts and ideas</a:t>
          </a:r>
        </a:p>
      </dsp:txBody>
      <dsp:txXfrm>
        <a:off x="2076917" y="1615702"/>
        <a:ext cx="2486186" cy="757983"/>
      </dsp:txXfrm>
    </dsp:sp>
    <dsp:sp modelId="{B69B35AD-AC4E-47B3-A0FC-4C0A00A2CE52}">
      <dsp:nvSpPr>
        <dsp:cNvPr id="0" name=""/>
        <dsp:cNvSpPr/>
      </dsp:nvSpPr>
      <dsp:spPr>
        <a:xfrm>
          <a:off x="2076917" y="2563181"/>
          <a:ext cx="2486186" cy="757983"/>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Includes interview notes, documents, open-ended survey responses, images and videos</a:t>
          </a:r>
        </a:p>
      </dsp:txBody>
      <dsp:txXfrm>
        <a:off x="2076917" y="2563181"/>
        <a:ext cx="2486186" cy="7579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5454A-B40D-4112-A118-E6EA2EC66CDF}">
      <dsp:nvSpPr>
        <dsp:cNvPr id="0" name=""/>
        <dsp:cNvSpPr/>
      </dsp:nvSpPr>
      <dsp:spPr>
        <a:xfrm>
          <a:off x="3080" y="639724"/>
          <a:ext cx="1636811" cy="5781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Content Analysis</a:t>
          </a:r>
        </a:p>
      </dsp:txBody>
      <dsp:txXfrm>
        <a:off x="3080" y="639724"/>
        <a:ext cx="1636811" cy="578163"/>
      </dsp:txXfrm>
    </dsp:sp>
    <dsp:sp modelId="{7E04184B-17A8-467D-9E82-EF12768E3E6A}">
      <dsp:nvSpPr>
        <dsp:cNvPr id="0" name=""/>
        <dsp:cNvSpPr/>
      </dsp:nvSpPr>
      <dsp:spPr>
        <a:xfrm>
          <a:off x="3080" y="1217888"/>
          <a:ext cx="1636811" cy="205875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Evaluates patterns within ‘content’ and can blend quantitative into primarily qualitative analysis</a:t>
          </a:r>
        </a:p>
      </dsp:txBody>
      <dsp:txXfrm>
        <a:off x="3080" y="1217888"/>
        <a:ext cx="1636811" cy="2058750"/>
      </dsp:txXfrm>
    </dsp:sp>
    <dsp:sp modelId="{96E4774A-79D8-4461-8B91-F2F15C47A858}">
      <dsp:nvSpPr>
        <dsp:cNvPr id="0" name=""/>
        <dsp:cNvSpPr/>
      </dsp:nvSpPr>
      <dsp:spPr>
        <a:xfrm>
          <a:off x="1869046" y="639724"/>
          <a:ext cx="1636811" cy="578163"/>
        </a:xfrm>
        <a:prstGeom prst="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Narrative Analysis</a:t>
          </a:r>
        </a:p>
      </dsp:txBody>
      <dsp:txXfrm>
        <a:off x="1869046" y="639724"/>
        <a:ext cx="1636811" cy="578163"/>
      </dsp:txXfrm>
    </dsp:sp>
    <dsp:sp modelId="{AC6E8CB3-0434-4609-AAFA-13737A9672CC}">
      <dsp:nvSpPr>
        <dsp:cNvPr id="0" name=""/>
        <dsp:cNvSpPr/>
      </dsp:nvSpPr>
      <dsp:spPr>
        <a:xfrm>
          <a:off x="1869046" y="1217888"/>
          <a:ext cx="1636811" cy="2058750"/>
        </a:xfrm>
        <a:prstGeom prst="rect">
          <a:avLst/>
        </a:prstGeom>
        <a:solidFill>
          <a:schemeClr val="accent3">
            <a:tint val="40000"/>
            <a:alpha val="90000"/>
            <a:hueOff val="2143371"/>
            <a:satOff val="-2759"/>
            <a:lumOff val="-215"/>
            <a:alphaOff val="0"/>
          </a:schemeClr>
        </a:solidFill>
        <a:ln w="9525" cap="flat" cmpd="sng" algn="ctr">
          <a:solidFill>
            <a:schemeClr val="accent3">
              <a:tint val="40000"/>
              <a:alpha val="90000"/>
              <a:hueOff val="2143371"/>
              <a:satOff val="-2759"/>
              <a:lumOff val="-21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Analyses how stories are told</a:t>
          </a:r>
        </a:p>
      </dsp:txBody>
      <dsp:txXfrm>
        <a:off x="1869046" y="1217888"/>
        <a:ext cx="1636811" cy="2058750"/>
      </dsp:txXfrm>
    </dsp:sp>
    <dsp:sp modelId="{F6675F77-DF61-40C9-ABB6-B07E2D22E479}">
      <dsp:nvSpPr>
        <dsp:cNvPr id="0" name=""/>
        <dsp:cNvSpPr/>
      </dsp:nvSpPr>
      <dsp:spPr>
        <a:xfrm>
          <a:off x="3735011" y="639724"/>
          <a:ext cx="1636811" cy="578163"/>
        </a:xfrm>
        <a:prstGeom prst="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Discourse Analysis</a:t>
          </a:r>
        </a:p>
      </dsp:txBody>
      <dsp:txXfrm>
        <a:off x="3735011" y="639724"/>
        <a:ext cx="1636811" cy="578163"/>
      </dsp:txXfrm>
    </dsp:sp>
    <dsp:sp modelId="{B272A54C-8F03-4D05-8ACD-3E51635C29A3}">
      <dsp:nvSpPr>
        <dsp:cNvPr id="0" name=""/>
        <dsp:cNvSpPr/>
      </dsp:nvSpPr>
      <dsp:spPr>
        <a:xfrm>
          <a:off x="3735011" y="1217888"/>
          <a:ext cx="1636811" cy="2058750"/>
        </a:xfrm>
        <a:prstGeom prst="rect">
          <a:avLst/>
        </a:prstGeom>
        <a:solidFill>
          <a:schemeClr val="accent3">
            <a:tint val="40000"/>
            <a:alpha val="90000"/>
            <a:hueOff val="4286742"/>
            <a:satOff val="-5517"/>
            <a:lumOff val="-430"/>
            <a:alphaOff val="0"/>
          </a:schemeClr>
        </a:solidFill>
        <a:ln w="9525" cap="flat" cmpd="sng" algn="ctr">
          <a:solidFill>
            <a:schemeClr val="accent3">
              <a:tint val="40000"/>
              <a:alpha val="90000"/>
              <a:hueOff val="4286742"/>
              <a:satOff val="-5517"/>
              <a:lumOff val="-43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Analyses conversations and interactions</a:t>
          </a:r>
        </a:p>
      </dsp:txBody>
      <dsp:txXfrm>
        <a:off x="3735011" y="1217888"/>
        <a:ext cx="1636811" cy="2058750"/>
      </dsp:txXfrm>
    </dsp:sp>
    <dsp:sp modelId="{7094BFE8-704C-4AB0-90D9-25402FE12902}">
      <dsp:nvSpPr>
        <dsp:cNvPr id="0" name=""/>
        <dsp:cNvSpPr/>
      </dsp:nvSpPr>
      <dsp:spPr>
        <a:xfrm>
          <a:off x="5600976" y="639724"/>
          <a:ext cx="1636811" cy="578163"/>
        </a:xfrm>
        <a:prstGeom prst="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Thematic Analysis</a:t>
          </a:r>
        </a:p>
      </dsp:txBody>
      <dsp:txXfrm>
        <a:off x="5600976" y="639724"/>
        <a:ext cx="1636811" cy="578163"/>
      </dsp:txXfrm>
    </dsp:sp>
    <dsp:sp modelId="{0FF88D18-EE17-4CB8-A111-D2C1F7CC2BAD}">
      <dsp:nvSpPr>
        <dsp:cNvPr id="0" name=""/>
        <dsp:cNvSpPr/>
      </dsp:nvSpPr>
      <dsp:spPr>
        <a:xfrm>
          <a:off x="5600976" y="1217888"/>
          <a:ext cx="1636811" cy="2058750"/>
        </a:xfrm>
        <a:prstGeom prst="rect">
          <a:avLst/>
        </a:prstGeom>
        <a:solidFill>
          <a:schemeClr val="accent3">
            <a:tint val="40000"/>
            <a:alpha val="90000"/>
            <a:hueOff val="6430112"/>
            <a:satOff val="-8276"/>
            <a:lumOff val="-645"/>
            <a:alphaOff val="0"/>
          </a:schemeClr>
        </a:solidFill>
        <a:ln w="9525" cap="flat" cmpd="sng" algn="ctr">
          <a:solidFill>
            <a:schemeClr val="accent3">
              <a:tint val="40000"/>
              <a:alpha val="90000"/>
              <a:hueOff val="6430112"/>
              <a:satOff val="-8276"/>
              <a:lumOff val="-64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Identifies Themes and patterns</a:t>
          </a:r>
        </a:p>
      </dsp:txBody>
      <dsp:txXfrm>
        <a:off x="5600976" y="1217888"/>
        <a:ext cx="1636811" cy="2058750"/>
      </dsp:txXfrm>
    </dsp:sp>
    <dsp:sp modelId="{7EE0DA59-7CAD-4FD2-B7FE-F0F379E1B68A}">
      <dsp:nvSpPr>
        <dsp:cNvPr id="0" name=""/>
        <dsp:cNvSpPr/>
      </dsp:nvSpPr>
      <dsp:spPr>
        <a:xfrm>
          <a:off x="7466942" y="639724"/>
          <a:ext cx="1636811" cy="578163"/>
        </a:xfrm>
        <a:prstGeom prst="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Grounded Theory</a:t>
          </a:r>
        </a:p>
      </dsp:txBody>
      <dsp:txXfrm>
        <a:off x="7466942" y="639724"/>
        <a:ext cx="1636811" cy="578163"/>
      </dsp:txXfrm>
    </dsp:sp>
    <dsp:sp modelId="{19E61858-A4A2-4583-8413-982648B8BC1A}">
      <dsp:nvSpPr>
        <dsp:cNvPr id="0" name=""/>
        <dsp:cNvSpPr/>
      </dsp:nvSpPr>
      <dsp:spPr>
        <a:xfrm>
          <a:off x="7466942" y="1217888"/>
          <a:ext cx="1636811" cy="2058750"/>
        </a:xfrm>
        <a:prstGeom prst="rect">
          <a:avLst/>
        </a:prstGeom>
        <a:solidFill>
          <a:schemeClr val="accent3">
            <a:tint val="40000"/>
            <a:alpha val="90000"/>
            <a:hueOff val="8573483"/>
            <a:satOff val="-11034"/>
            <a:lumOff val="-860"/>
            <a:alphaOff val="0"/>
          </a:schemeClr>
        </a:solidFill>
        <a:ln w="9525" cap="flat" cmpd="sng" algn="ctr">
          <a:solidFill>
            <a:schemeClr val="accent3">
              <a:tint val="40000"/>
              <a:alpha val="90000"/>
              <a:hueOff val="8573483"/>
              <a:satOff val="-11034"/>
              <a:lumOff val="-86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Starts with a specific question and using data alone builds theory in response to the question</a:t>
          </a:r>
        </a:p>
      </dsp:txBody>
      <dsp:txXfrm>
        <a:off x="7466942" y="1217888"/>
        <a:ext cx="1636811" cy="2058750"/>
      </dsp:txXfrm>
    </dsp:sp>
    <dsp:sp modelId="{6A46F16C-AB86-4ACC-80B4-33F1BAC891C8}">
      <dsp:nvSpPr>
        <dsp:cNvPr id="0" name=""/>
        <dsp:cNvSpPr/>
      </dsp:nvSpPr>
      <dsp:spPr>
        <a:xfrm>
          <a:off x="9332907" y="639724"/>
          <a:ext cx="1636811" cy="578163"/>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IPA</a:t>
          </a:r>
        </a:p>
      </dsp:txBody>
      <dsp:txXfrm>
        <a:off x="9332907" y="639724"/>
        <a:ext cx="1636811" cy="578163"/>
      </dsp:txXfrm>
    </dsp:sp>
    <dsp:sp modelId="{7F7F3C4F-E200-4D1B-A43F-C52E906075B7}">
      <dsp:nvSpPr>
        <dsp:cNvPr id="0" name=""/>
        <dsp:cNvSpPr/>
      </dsp:nvSpPr>
      <dsp:spPr>
        <a:xfrm>
          <a:off x="9332907" y="1217888"/>
          <a:ext cx="1636811" cy="2058750"/>
        </a:xfrm>
        <a:prstGeom prst="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Understanding people’s unique experiences of phenomena</a:t>
          </a:r>
        </a:p>
      </dsp:txBody>
      <dsp:txXfrm>
        <a:off x="9332907" y="1217888"/>
        <a:ext cx="1636811" cy="2058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82714-0103-469F-80A8-6651DD23218A}">
      <dsp:nvSpPr>
        <dsp:cNvPr id="0" name=""/>
        <dsp:cNvSpPr/>
      </dsp:nvSpPr>
      <dsp:spPr>
        <a:xfrm>
          <a:off x="0" y="739426"/>
          <a:ext cx="7005983" cy="1020338"/>
        </a:xfrm>
        <a:prstGeom prst="rightArrow">
          <a:avLst>
            <a:gd name="adj1" fmla="val 50000"/>
            <a:gd name="adj2" fmla="val 50000"/>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dirty="0"/>
            <a:t>Introduction</a:t>
          </a:r>
        </a:p>
      </dsp:txBody>
      <dsp:txXfrm>
        <a:off x="0" y="994511"/>
        <a:ext cx="6750899" cy="510169"/>
      </dsp:txXfrm>
    </dsp:sp>
    <dsp:sp modelId="{16B614D8-70D9-4C70-B25F-F607BD9B2690}">
      <dsp:nvSpPr>
        <dsp:cNvPr id="0" name=""/>
        <dsp:cNvSpPr/>
      </dsp:nvSpPr>
      <dsp:spPr>
        <a:xfrm>
          <a:off x="0" y="1526254"/>
          <a:ext cx="2157842" cy="1965546"/>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Methodology</a:t>
          </a:r>
        </a:p>
        <a:p>
          <a:pPr marL="0" lvl="0" indent="0" algn="l" defTabSz="533400">
            <a:lnSpc>
              <a:spcPct val="90000"/>
            </a:lnSpc>
            <a:spcBef>
              <a:spcPct val="0"/>
            </a:spcBef>
            <a:spcAft>
              <a:spcPct val="35000"/>
            </a:spcAft>
            <a:buNone/>
          </a:pPr>
          <a:r>
            <a:rPr lang="en-GB" sz="1200" kern="1200" dirty="0"/>
            <a:t>What you set out to do</a:t>
          </a:r>
        </a:p>
        <a:p>
          <a:pPr marL="0" lvl="0" indent="0" algn="l" defTabSz="533400">
            <a:lnSpc>
              <a:spcPct val="90000"/>
            </a:lnSpc>
            <a:spcBef>
              <a:spcPct val="0"/>
            </a:spcBef>
            <a:spcAft>
              <a:spcPct val="35000"/>
            </a:spcAft>
            <a:buNone/>
          </a:pPr>
          <a:r>
            <a:rPr lang="en-GB" sz="1200" kern="1200" dirty="0"/>
            <a:t>Structure of chapter</a:t>
          </a:r>
        </a:p>
        <a:p>
          <a:pPr marL="0" lvl="0" indent="0" algn="l" defTabSz="533400">
            <a:lnSpc>
              <a:spcPct val="90000"/>
            </a:lnSpc>
            <a:spcBef>
              <a:spcPct val="0"/>
            </a:spcBef>
            <a:spcAft>
              <a:spcPct val="35000"/>
            </a:spcAft>
            <a:buNone/>
          </a:pPr>
          <a:r>
            <a:rPr lang="en-GB" sz="1200" kern="1200" dirty="0"/>
            <a:t>Context of empirical research</a:t>
          </a:r>
        </a:p>
      </dsp:txBody>
      <dsp:txXfrm>
        <a:off x="0" y="1526254"/>
        <a:ext cx="2157842" cy="1965546"/>
      </dsp:txXfrm>
    </dsp:sp>
    <dsp:sp modelId="{84B5643B-75C9-437B-A358-61C1AB18904E}">
      <dsp:nvSpPr>
        <dsp:cNvPr id="0" name=""/>
        <dsp:cNvSpPr/>
      </dsp:nvSpPr>
      <dsp:spPr>
        <a:xfrm>
          <a:off x="2157842" y="1090967"/>
          <a:ext cx="4848140" cy="1020338"/>
        </a:xfrm>
        <a:prstGeom prst="rightArrow">
          <a:avLst>
            <a:gd name="adj1" fmla="val 50000"/>
            <a:gd name="adj2" fmla="val 50000"/>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dirty="0"/>
            <a:t>Middle</a:t>
          </a:r>
        </a:p>
      </dsp:txBody>
      <dsp:txXfrm>
        <a:off x="2157842" y="1346052"/>
        <a:ext cx="4593056" cy="510169"/>
      </dsp:txXfrm>
    </dsp:sp>
    <dsp:sp modelId="{121B6351-FD76-4443-A861-1FF81A20045C}">
      <dsp:nvSpPr>
        <dsp:cNvPr id="0" name=""/>
        <dsp:cNvSpPr/>
      </dsp:nvSpPr>
      <dsp:spPr>
        <a:xfrm>
          <a:off x="2157842" y="1866367"/>
          <a:ext cx="2157842" cy="1965546"/>
        </a:xfrm>
        <a:prstGeom prst="rect">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Break down into themes/objectives</a:t>
          </a:r>
        </a:p>
        <a:p>
          <a:pPr marL="0" lvl="0" indent="0" algn="l" defTabSz="533400">
            <a:lnSpc>
              <a:spcPct val="90000"/>
            </a:lnSpc>
            <a:spcBef>
              <a:spcPct val="0"/>
            </a:spcBef>
            <a:spcAft>
              <a:spcPct val="35000"/>
            </a:spcAft>
            <a:buFont typeface="Arial" panose="020B0604020202020204" pitchFamily="34" charset="0"/>
            <a:buNone/>
          </a:pPr>
          <a:r>
            <a:rPr lang="en-GB" sz="1200" b="1" kern="1200" dirty="0"/>
            <a:t>1. Describe</a:t>
          </a:r>
        </a:p>
        <a:p>
          <a:pPr marL="0" lvl="0" indent="0" algn="l" defTabSz="533400">
            <a:lnSpc>
              <a:spcPct val="90000"/>
            </a:lnSpc>
            <a:spcBef>
              <a:spcPct val="0"/>
            </a:spcBef>
            <a:spcAft>
              <a:spcPct val="35000"/>
            </a:spcAft>
            <a:buFont typeface="Arial" panose="020B0604020202020204" pitchFamily="34" charset="0"/>
            <a:buNone/>
          </a:pPr>
          <a:r>
            <a:rPr lang="en-GB" sz="1200" b="1" kern="1200" dirty="0"/>
            <a:t>2. Analyse</a:t>
          </a:r>
        </a:p>
        <a:p>
          <a:pPr marL="0" lvl="0" indent="0" algn="l" defTabSz="533400">
            <a:lnSpc>
              <a:spcPct val="90000"/>
            </a:lnSpc>
            <a:spcBef>
              <a:spcPct val="0"/>
            </a:spcBef>
            <a:spcAft>
              <a:spcPct val="35000"/>
            </a:spcAft>
            <a:buFont typeface="Arial" panose="020B0604020202020204" pitchFamily="34" charset="0"/>
            <a:buNone/>
          </a:pPr>
          <a:r>
            <a:rPr lang="en-GB" sz="1200" b="1" kern="1200" dirty="0"/>
            <a:t>3. Synthesise</a:t>
          </a:r>
        </a:p>
        <a:p>
          <a:pPr marL="0" lvl="0" indent="0" algn="l" defTabSz="533400">
            <a:lnSpc>
              <a:spcPct val="90000"/>
            </a:lnSpc>
            <a:spcBef>
              <a:spcPct val="0"/>
            </a:spcBef>
            <a:spcAft>
              <a:spcPct val="35000"/>
            </a:spcAft>
            <a:buFont typeface="Arial" panose="020B0604020202020204" pitchFamily="34" charset="0"/>
            <a:buNone/>
          </a:pPr>
          <a:r>
            <a:rPr lang="en-GB" sz="1200" kern="1200" dirty="0"/>
            <a:t>Be creative – use graphs/charts etc.</a:t>
          </a:r>
        </a:p>
        <a:p>
          <a:pPr marL="0" lvl="0" indent="0" algn="l" defTabSz="533400">
            <a:lnSpc>
              <a:spcPct val="90000"/>
            </a:lnSpc>
            <a:spcBef>
              <a:spcPct val="0"/>
            </a:spcBef>
            <a:spcAft>
              <a:spcPct val="35000"/>
            </a:spcAft>
            <a:buNone/>
          </a:pPr>
          <a:endParaRPr lang="en-GB" sz="1200" kern="1200" dirty="0"/>
        </a:p>
      </dsp:txBody>
      <dsp:txXfrm>
        <a:off x="2157842" y="1866367"/>
        <a:ext cx="2157842" cy="1965546"/>
      </dsp:txXfrm>
    </dsp:sp>
    <dsp:sp modelId="{414C17BE-45CA-4873-B745-03C5C9C49F32}">
      <dsp:nvSpPr>
        <dsp:cNvPr id="0" name=""/>
        <dsp:cNvSpPr/>
      </dsp:nvSpPr>
      <dsp:spPr>
        <a:xfrm>
          <a:off x="4292844" y="1421009"/>
          <a:ext cx="2690297" cy="1020338"/>
        </a:xfrm>
        <a:prstGeom prst="rightArrow">
          <a:avLst>
            <a:gd name="adj1" fmla="val 50000"/>
            <a:gd name="adj2" fmla="val 50000"/>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dirty="0"/>
            <a:t>Conclusion</a:t>
          </a:r>
        </a:p>
      </dsp:txBody>
      <dsp:txXfrm>
        <a:off x="4292844" y="1676094"/>
        <a:ext cx="2435213" cy="510169"/>
      </dsp:txXfrm>
    </dsp:sp>
    <dsp:sp modelId="{0F717BA4-C6BE-43D1-8110-DF4751069337}">
      <dsp:nvSpPr>
        <dsp:cNvPr id="0" name=""/>
        <dsp:cNvSpPr/>
      </dsp:nvSpPr>
      <dsp:spPr>
        <a:xfrm>
          <a:off x="4315685" y="2206480"/>
          <a:ext cx="2157842" cy="1936781"/>
        </a:xfrm>
        <a:prstGeom prst="rect">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Briefly summarise what chapter has highlighted and what research has discovered.</a:t>
          </a:r>
        </a:p>
        <a:p>
          <a:pPr marL="0" lvl="0" indent="0" algn="l"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Link to the next chapter</a:t>
          </a:r>
        </a:p>
      </dsp:txBody>
      <dsp:txXfrm>
        <a:off x="4315685" y="2206480"/>
        <a:ext cx="2157842" cy="1936781"/>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Researchers need to process data in a systematic way…</a:t>
            </a:r>
            <a:br>
              <a:rPr lang="en-US" sz="1200" b="0" i="0" kern="120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When we analyse data, we don’t just look at it quickly. We work through it in an organised, step‑by‑step manner. This means exploring the data to see what’s there, examining it closely, describing what we find, and then presenting those facts clearly and logically. A systematic approach helps ensure that our conclusions are based on solid evidence.</a:t>
            </a:r>
          </a:p>
          <a:p>
            <a:pPr fontAlgn="t"/>
            <a:r>
              <a:rPr lang="en-GB" sz="1200" b="1" i="0" kern="1200" noProof="0" dirty="0">
                <a:solidFill>
                  <a:schemeClr val="tx1"/>
                </a:solidFill>
                <a:effectLst/>
                <a:latin typeface="+mn-lt"/>
                <a:ea typeface="+mn-ea"/>
                <a:cs typeface="+mn-cs"/>
              </a:rPr>
              <a:t>2. Analysis = the scrutiny, classification or breakdown of data</a:t>
            </a:r>
            <a:br>
              <a:rPr lang="en-GB" sz="1200" b="0" i="0" kern="1200" noProof="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Analysis is essentially about breaking information down into smaller, manageable parts. We scrutinise the data to check how accurate and reliable it is. We classify the data by grouping similar ideas together or identifying patterns. This breakdown helps us understand what the data is really telling us.</a:t>
            </a:r>
          </a:p>
          <a:p>
            <a:pPr fontAlgn="t"/>
            <a:r>
              <a:rPr lang="en-GB" sz="1200" b="1" i="0" kern="1200" noProof="0" dirty="0">
                <a:solidFill>
                  <a:schemeClr val="tx1"/>
                </a:solidFill>
                <a:effectLst/>
                <a:latin typeface="+mn-lt"/>
                <a:ea typeface="+mn-ea"/>
                <a:cs typeface="+mn-cs"/>
              </a:rPr>
              <a:t>3. Analyse = review, interrogate, assess and evaluate findings</a:t>
            </a:r>
            <a:br>
              <a:rPr lang="en-GB" sz="1200" b="0" i="0" kern="1200" noProof="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To analyse means going beyond simply describing the data. We review it carefully, interrogate it by asking questions such as “What does this mean?” or “Why might this be happening?” Then we assess the strength of the evidence and evaluate what it suggests. The aim is to develop a deeper understanding, not just repeat what the data shows.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01815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Organising Data and ‘Coding’</a:t>
            </a:r>
          </a:p>
          <a:p>
            <a:pPr fontAlgn="t"/>
            <a:r>
              <a:rPr lang="en-GB" sz="1200" b="0" i="0" kern="1200" noProof="0" dirty="0">
                <a:solidFill>
                  <a:schemeClr val="tx1"/>
                </a:solidFill>
                <a:effectLst/>
                <a:latin typeface="+mn-lt"/>
                <a:ea typeface="+mn-ea"/>
                <a:cs typeface="+mn-cs"/>
              </a:rPr>
              <a:t>When we start analysing data, the first step is to organise it so we can make sense of it. For qualitative data—like interviews, open‑ended questionnaires, or focus groups—we usually use a process called </a:t>
            </a:r>
            <a:r>
              <a:rPr lang="en-GB" sz="1200" b="0" i="1" kern="1200" noProof="0" dirty="0">
                <a:solidFill>
                  <a:schemeClr val="tx1"/>
                </a:solidFill>
                <a:effectLst/>
                <a:latin typeface="+mn-lt"/>
                <a:ea typeface="+mn-ea"/>
                <a:cs typeface="+mn-cs"/>
              </a:rPr>
              <a:t>coding</a:t>
            </a:r>
            <a:r>
              <a:rPr lang="en-GB" sz="1200" b="0" i="0" kern="1200" noProof="0" dirty="0">
                <a:solidFill>
                  <a:schemeClr val="tx1"/>
                </a:solidFill>
                <a:effectLst/>
                <a:latin typeface="+mn-lt"/>
                <a:ea typeface="+mn-ea"/>
                <a:cs typeface="+mn-cs"/>
              </a:rPr>
              <a:t>. Coding means identifying key words, ideas or themes and grouping similar pieces of information together. It’s basically sorting the data so patterns begin to emerge. For quantitative data, organising might involve entering information into tables, spreadsheets, or statistical software to check everything is correct and ready for analysis.</a:t>
            </a:r>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pPr fontAlgn="t"/>
            <a:r>
              <a:rPr lang="en-GB" sz="1200" b="1" i="0" kern="1200" noProof="0" dirty="0">
                <a:solidFill>
                  <a:schemeClr val="tx1"/>
                </a:solidFill>
                <a:effectLst/>
                <a:latin typeface="+mn-lt"/>
                <a:ea typeface="+mn-ea"/>
                <a:cs typeface="+mn-cs"/>
              </a:rPr>
              <a:t>2. Analysing the Data – Qualitative and Quantitative Approaches</a:t>
            </a:r>
          </a:p>
          <a:p>
            <a:pPr fontAlgn="t"/>
            <a:r>
              <a:rPr lang="en-GB" sz="1200" b="0" i="0" kern="1200" noProof="0" dirty="0">
                <a:solidFill>
                  <a:schemeClr val="tx1"/>
                </a:solidFill>
                <a:effectLst/>
                <a:latin typeface="+mn-lt"/>
                <a:ea typeface="+mn-ea"/>
                <a:cs typeface="+mn-cs"/>
              </a:rPr>
              <a:t>Once the data is organised, we can begin the actual analysis. For qualitative data, analysis involves looking for repeated ideas, themes, or concepts. We break the data down, compare parts, and start to understand what participants are saying and why. For quantitative data, we might use statistics—such as percentages, averages, or comparisons between groups—to identify trends or patterns. Each method tells a different part of the story, and the choice depends on the research question and type of data collected.</a:t>
            </a:r>
          </a:p>
          <a:p>
            <a:pPr fontAlgn="t"/>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pPr fontAlgn="t"/>
            <a:r>
              <a:rPr lang="en-GB" sz="1200" b="1" i="0" kern="1200" noProof="0" dirty="0">
                <a:solidFill>
                  <a:schemeClr val="tx1"/>
                </a:solidFill>
                <a:effectLst/>
                <a:latin typeface="+mn-lt"/>
                <a:ea typeface="+mn-ea"/>
                <a:cs typeface="+mn-cs"/>
              </a:rPr>
              <a:t>3. Interpreting and Discussing the Data</a:t>
            </a:r>
          </a:p>
          <a:p>
            <a:pPr fontAlgn="t"/>
            <a:r>
              <a:rPr lang="en-GB" sz="1200" b="0" i="0" kern="1200" noProof="0" dirty="0">
                <a:solidFill>
                  <a:schemeClr val="tx1"/>
                </a:solidFill>
                <a:effectLst/>
                <a:latin typeface="+mn-lt"/>
                <a:ea typeface="+mn-ea"/>
                <a:cs typeface="+mn-cs"/>
              </a:rPr>
              <a:t>After analysing the data, the next step is to interpret it. Interpretation means explaining what the findings actually mean in relation to your research question. Here you discuss why patterns may have emerged, what the results suggest, and how they connect to the existing research or theory. This is where you move from ‘what we found’ to ‘what this means’. Interpretation helps us understand the bigger picture.</a:t>
            </a:r>
          </a:p>
          <a:p>
            <a:pPr fontAlgn="t"/>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pPr fontAlgn="t"/>
            <a:r>
              <a:rPr lang="en-GB" sz="1200" b="1" i="0" kern="1200" noProof="0" dirty="0">
                <a:solidFill>
                  <a:schemeClr val="tx1"/>
                </a:solidFill>
                <a:effectLst/>
                <a:latin typeface="+mn-lt"/>
                <a:ea typeface="+mn-ea"/>
                <a:cs typeface="+mn-cs"/>
              </a:rPr>
              <a:t>4. Presenting Your Analysis Chapter</a:t>
            </a:r>
          </a:p>
          <a:p>
            <a:pPr fontAlgn="t"/>
            <a:r>
              <a:rPr lang="en-GB" sz="1200" b="0" i="0" kern="1200" noProof="0" dirty="0">
                <a:solidFill>
                  <a:schemeClr val="tx1"/>
                </a:solidFill>
                <a:effectLst/>
                <a:latin typeface="+mn-lt"/>
                <a:ea typeface="+mn-ea"/>
                <a:cs typeface="+mn-cs"/>
              </a:rPr>
              <a:t>When writing up your research, the analysis chapter needs to present your findings clearly and logically. You should show the evidence—whether that’s quotes, charts, tables, or themes—and explain each point so the reader understands how you reached your conclusions. The aim is a structured chapter that walks the reader through your analysis step by step. It should link directly back to your research aims, using both the data and your interpretation to build a clear narrative.</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231248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Organising Data and ‘Coding’</a:t>
            </a:r>
          </a:p>
          <a:p>
            <a:pPr fontAlgn="t"/>
            <a:r>
              <a:rPr lang="en-GB" sz="1200" b="0" i="0" kern="1200" noProof="0" dirty="0">
                <a:solidFill>
                  <a:schemeClr val="tx1"/>
                </a:solidFill>
                <a:effectLst/>
                <a:latin typeface="+mn-lt"/>
                <a:ea typeface="+mn-ea"/>
                <a:cs typeface="+mn-cs"/>
              </a:rPr>
              <a:t>When we start analysing data, the first step is to organise it so we can make sense of it. For qualitative data—like interviews, open‑ended questionnaires, or focus groups—we usually use a process called </a:t>
            </a:r>
            <a:r>
              <a:rPr lang="en-GB" sz="1200" b="0" i="1" kern="1200" noProof="0" dirty="0">
                <a:solidFill>
                  <a:schemeClr val="tx1"/>
                </a:solidFill>
                <a:effectLst/>
                <a:latin typeface="+mn-lt"/>
                <a:ea typeface="+mn-ea"/>
                <a:cs typeface="+mn-cs"/>
              </a:rPr>
              <a:t>coding</a:t>
            </a:r>
            <a:r>
              <a:rPr lang="en-GB" sz="1200" b="0" i="0" kern="1200" noProof="0" dirty="0">
                <a:solidFill>
                  <a:schemeClr val="tx1"/>
                </a:solidFill>
                <a:effectLst/>
                <a:latin typeface="+mn-lt"/>
                <a:ea typeface="+mn-ea"/>
                <a:cs typeface="+mn-cs"/>
              </a:rPr>
              <a:t>. Coding means identifying key words, ideas or themes and grouping similar pieces of information together. It’s basically sorting the data so patterns begin to emerge. For quantitative data, organising might involve entering information into tables, spreadsheets, or statistical software to check everything is correct and ready for analysis.</a:t>
            </a:r>
            <a:br>
              <a:rPr lang="en-GB" sz="1200" b="0" i="0" kern="1200" noProof="0" dirty="0">
                <a:solidFill>
                  <a:schemeClr val="tx1"/>
                </a:solidFill>
                <a:effectLst/>
                <a:latin typeface="+mn-lt"/>
                <a:ea typeface="+mn-ea"/>
                <a:cs typeface="+mn-cs"/>
              </a:rPr>
            </a:br>
            <a:endParaRPr lang="en-GB" sz="1200" b="0" i="0" kern="1200" noProof="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285458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Inductive coding</a:t>
            </a:r>
            <a:r>
              <a:rPr lang="en-GB" sz="1200" b="0" i="0" kern="1200" noProof="0" dirty="0">
                <a:solidFill>
                  <a:schemeClr val="tx1"/>
                </a:solidFill>
                <a:effectLst/>
                <a:latin typeface="+mn-lt"/>
                <a:ea typeface="+mn-ea"/>
                <a:cs typeface="+mn-cs"/>
              </a:rPr>
              <a:t> is where the codes and themes come </a:t>
            </a:r>
            <a:r>
              <a:rPr lang="en-GB" sz="1200" b="0" i="1" kern="1200" noProof="0" dirty="0">
                <a:solidFill>
                  <a:schemeClr val="tx1"/>
                </a:solidFill>
                <a:effectLst/>
                <a:latin typeface="+mn-lt"/>
                <a:ea typeface="+mn-ea"/>
                <a:cs typeface="+mn-cs"/>
              </a:rPr>
              <a:t>directly from the data</a:t>
            </a:r>
            <a:r>
              <a:rPr lang="en-GB" sz="1200" b="0" i="0" kern="1200" noProof="0" dirty="0">
                <a:solidFill>
                  <a:schemeClr val="tx1"/>
                </a:solidFill>
                <a:effectLst/>
                <a:latin typeface="+mn-lt"/>
                <a:ea typeface="+mn-ea"/>
                <a:cs typeface="+mn-cs"/>
              </a:rPr>
              <a:t>. We don’t start with a set of ideas—we let the data speak for itself. This is useful when we don’t know what to expect or when we’re exploring a new topic.</a:t>
            </a:r>
          </a:p>
          <a:p>
            <a:pPr fontAlgn="t"/>
            <a:r>
              <a:rPr lang="en-GB" sz="1200" b="1" i="0" kern="1200" noProof="0" dirty="0">
                <a:solidFill>
                  <a:schemeClr val="tx1"/>
                </a:solidFill>
                <a:effectLst/>
                <a:latin typeface="+mn-lt"/>
                <a:ea typeface="+mn-ea"/>
                <a:cs typeface="+mn-cs"/>
              </a:rPr>
              <a:t>Deductive coding</a:t>
            </a:r>
            <a:r>
              <a:rPr lang="en-GB" sz="1200" b="0" i="0" kern="1200" noProof="0" dirty="0">
                <a:solidFill>
                  <a:schemeClr val="tx1"/>
                </a:solidFill>
                <a:effectLst/>
                <a:latin typeface="+mn-lt"/>
                <a:ea typeface="+mn-ea"/>
                <a:cs typeface="+mn-cs"/>
              </a:rPr>
              <a:t> is where we begin with a framework, set of concepts, or themes based on theory, literature, or the research questions. We use these pre‑existing ideas to organise the data. This is helpful when the study is guided by established concepts.</a:t>
            </a:r>
          </a:p>
          <a:p>
            <a:pPr fontAlgn="t"/>
            <a:endParaRPr lang="en-GB" sz="1200" b="0" i="0" kern="1200" noProof="0" dirty="0">
              <a:solidFill>
                <a:schemeClr val="tx1"/>
              </a:solidFill>
              <a:effectLst/>
              <a:latin typeface="+mn-lt"/>
              <a:ea typeface="+mn-ea"/>
              <a:cs typeface="+mn-cs"/>
            </a:endParaRPr>
          </a:p>
          <a:p>
            <a:r>
              <a:rPr lang="en-GB" dirty="0"/>
              <a:t>Deductive – use predetermined codes – Go In looking for something – trying to approve or disprove a theory – men like larger Christmas trees</a:t>
            </a:r>
          </a:p>
          <a:p>
            <a:endParaRPr lang="en-GB" dirty="0"/>
          </a:p>
          <a:p>
            <a:pPr fontAlgn="t"/>
            <a:r>
              <a:rPr lang="en-GB" dirty="0"/>
              <a:t>Inductive - </a:t>
            </a:r>
            <a:r>
              <a:rPr lang="en-GB" dirty="0" err="1"/>
              <a:t>i</a:t>
            </a:r>
            <a:r>
              <a:rPr lang="en-US" sz="1200" b="1" i="0" kern="1200" dirty="0" err="1">
                <a:solidFill>
                  <a:schemeClr val="tx1"/>
                </a:solidFill>
                <a:effectLst/>
                <a:latin typeface="+mn-lt"/>
                <a:ea typeface="+mn-ea"/>
                <a:cs typeface="+mn-cs"/>
              </a:rPr>
              <a:t>nductive</a:t>
            </a:r>
            <a:r>
              <a:rPr lang="en-US" sz="1200" b="1" i="0" kern="1200" dirty="0">
                <a:solidFill>
                  <a:schemeClr val="tx1"/>
                </a:solidFill>
                <a:effectLst/>
                <a:latin typeface="+mn-lt"/>
                <a:ea typeface="+mn-ea"/>
                <a:cs typeface="+mn-cs"/>
              </a:rPr>
              <a:t> coding</a:t>
            </a:r>
            <a:r>
              <a:rPr lang="en-US" sz="1200" b="0" i="0" kern="1200" dirty="0">
                <a:solidFill>
                  <a:schemeClr val="tx1"/>
                </a:solidFill>
                <a:effectLst/>
                <a:latin typeface="+mn-lt"/>
                <a:ea typeface="+mn-ea"/>
                <a:cs typeface="+mn-cs"/>
              </a:rPr>
              <a:t> is a method used in qualitative research where you let </a:t>
            </a:r>
            <a:r>
              <a:rPr lang="en-US" sz="1200" b="1" i="0" kern="1200" dirty="0">
                <a:solidFill>
                  <a:schemeClr val="tx1"/>
                </a:solidFill>
                <a:effectLst/>
                <a:latin typeface="+mn-lt"/>
                <a:ea typeface="+mn-ea"/>
                <a:cs typeface="+mn-cs"/>
              </a:rPr>
              <a:t>themes and codes emerge naturally from the data</a:t>
            </a:r>
            <a:r>
              <a:rPr lang="en-US" sz="1200" b="0" i="0" kern="1200" dirty="0">
                <a:solidFill>
                  <a:schemeClr val="tx1"/>
                </a:solidFill>
                <a:effectLst/>
                <a:latin typeface="+mn-lt"/>
                <a:ea typeface="+mn-ea"/>
                <a:cs typeface="+mn-cs"/>
              </a:rPr>
              <a:t>, rather than starting with pre‑set categories. </a:t>
            </a:r>
            <a:r>
              <a:rPr lang="en-US" sz="1200" b="1" i="0" kern="1200" dirty="0">
                <a:solidFill>
                  <a:schemeClr val="tx1"/>
                </a:solidFill>
                <a:effectLst/>
                <a:latin typeface="+mn-lt"/>
                <a:ea typeface="+mn-ea"/>
                <a:cs typeface="+mn-cs"/>
              </a:rPr>
              <a:t>Raw data (participant quote):</a:t>
            </a:r>
          </a:p>
          <a:p>
            <a:pPr fontAlgn="t"/>
            <a:r>
              <a:rPr lang="en-US" sz="1200" b="0" i="0" kern="1200" dirty="0">
                <a:solidFill>
                  <a:schemeClr val="tx1"/>
                </a:solidFill>
                <a:effectLst/>
                <a:latin typeface="+mn-lt"/>
                <a:ea typeface="+mn-ea"/>
                <a:cs typeface="+mn-cs"/>
              </a:rPr>
              <a:t>“I don’t trust the police because every time I’ve reported something, nothing happens.”</a:t>
            </a:r>
          </a:p>
          <a:p>
            <a:pPr fontAlgn="t"/>
            <a:r>
              <a:rPr lang="en-US" sz="1200" b="1" i="0" kern="1200" dirty="0">
                <a:solidFill>
                  <a:schemeClr val="tx1"/>
                </a:solidFill>
                <a:effectLst/>
                <a:latin typeface="+mn-lt"/>
                <a:ea typeface="+mn-ea"/>
                <a:cs typeface="+mn-cs"/>
              </a:rPr>
              <a:t>Inductive codes that might emerge:</a:t>
            </a:r>
          </a:p>
          <a:p>
            <a:pPr fontAlgn="t"/>
            <a:r>
              <a:rPr lang="en-US" sz="1200" b="0" i="1" kern="1200" dirty="0">
                <a:solidFill>
                  <a:schemeClr val="tx1"/>
                </a:solidFill>
                <a:effectLst/>
                <a:latin typeface="+mn-lt"/>
                <a:ea typeface="+mn-ea"/>
                <a:cs typeface="+mn-cs"/>
              </a:rPr>
              <a:t>Lack of trust</a:t>
            </a:r>
            <a:endParaRPr lang="en-US" sz="1200" b="0" i="0" kern="1200" dirty="0">
              <a:solidFill>
                <a:schemeClr val="tx1"/>
              </a:solidFill>
              <a:effectLst/>
              <a:latin typeface="+mn-lt"/>
              <a:ea typeface="+mn-ea"/>
              <a:cs typeface="+mn-cs"/>
            </a:endParaRPr>
          </a:p>
          <a:p>
            <a:pPr fontAlgn="t"/>
            <a:r>
              <a:rPr lang="en-US" sz="1200" b="0" i="1" kern="1200" dirty="0">
                <a:solidFill>
                  <a:schemeClr val="tx1"/>
                </a:solidFill>
                <a:effectLst/>
                <a:latin typeface="+mn-lt"/>
                <a:ea typeface="+mn-ea"/>
                <a:cs typeface="+mn-cs"/>
              </a:rPr>
              <a:t>Negative past experiences</a:t>
            </a:r>
            <a:endParaRPr lang="en-US" sz="1200" b="0" i="0" kern="1200" dirty="0">
              <a:solidFill>
                <a:schemeClr val="tx1"/>
              </a:solidFill>
              <a:effectLst/>
              <a:latin typeface="+mn-lt"/>
              <a:ea typeface="+mn-ea"/>
              <a:cs typeface="+mn-cs"/>
            </a:endParaRPr>
          </a:p>
          <a:p>
            <a:pPr fontAlgn="t"/>
            <a:r>
              <a:rPr lang="en-US" sz="1200" b="0" i="1" kern="1200" dirty="0">
                <a:solidFill>
                  <a:schemeClr val="tx1"/>
                </a:solidFill>
                <a:effectLst/>
                <a:latin typeface="+mn-lt"/>
                <a:ea typeface="+mn-ea"/>
                <a:cs typeface="+mn-cs"/>
              </a:rPr>
              <a:t>Perceived inaction by police</a:t>
            </a:r>
            <a:endParaRPr lang="en-US" sz="1200" b="0" i="0" kern="1200" dirty="0">
              <a:solidFill>
                <a:schemeClr val="tx1"/>
              </a:solidFill>
              <a:effectLst/>
              <a:latin typeface="+mn-lt"/>
              <a:ea typeface="+mn-ea"/>
              <a:cs typeface="+mn-cs"/>
            </a:endParaRPr>
          </a:p>
          <a:p>
            <a:pPr fontAlgn="t"/>
            <a:r>
              <a:rPr lang="en-US" sz="1200" b="0" i="1" kern="1200" dirty="0">
                <a:solidFill>
                  <a:schemeClr val="tx1"/>
                </a:solidFill>
                <a:effectLst/>
                <a:latin typeface="+mn-lt"/>
                <a:ea typeface="+mn-ea"/>
                <a:cs typeface="+mn-cs"/>
              </a:rPr>
              <a:t>Feeling unheard</a:t>
            </a:r>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These codes come directly from what the participant said, not from a preset list.</a:t>
            </a:r>
          </a:p>
          <a:p>
            <a:pPr fontAlgn="t"/>
            <a:endParaRPr lang="en-GB" sz="1200" b="0" i="0" kern="1200" noProof="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28747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dirty="0">
                <a:solidFill>
                  <a:schemeClr val="tx1"/>
                </a:solidFill>
                <a:effectLst/>
                <a:latin typeface="+mn-lt"/>
                <a:ea typeface="+mn-ea"/>
                <a:cs typeface="+mn-cs"/>
              </a:rPr>
              <a:t>Qualitative analysis focuses on meaning, experiences and perspectives. The aim is to understand </a:t>
            </a:r>
            <a:r>
              <a:rPr lang="en-US" sz="1200" b="0" i="1" kern="1200" dirty="0">
                <a:solidFill>
                  <a:schemeClr val="tx1"/>
                </a:solidFill>
                <a:effectLst/>
                <a:latin typeface="+mn-lt"/>
                <a:ea typeface="+mn-ea"/>
                <a:cs typeface="+mn-cs"/>
              </a:rPr>
              <a:t>why</a:t>
            </a:r>
            <a:r>
              <a:rPr lang="en-US" sz="1200" b="0" i="0" kern="1200" dirty="0">
                <a:solidFill>
                  <a:schemeClr val="tx1"/>
                </a:solidFill>
                <a:effectLst/>
                <a:latin typeface="+mn-lt"/>
                <a:ea typeface="+mn-ea"/>
                <a:cs typeface="+mn-cs"/>
              </a:rPr>
              <a:t> things happen, not just </a:t>
            </a:r>
            <a:r>
              <a:rPr lang="en-US" sz="1200" b="0" i="1" kern="1200" dirty="0">
                <a:solidFill>
                  <a:schemeClr val="tx1"/>
                </a:solidFill>
                <a:effectLst/>
                <a:latin typeface="+mn-lt"/>
                <a:ea typeface="+mn-ea"/>
                <a:cs typeface="+mn-cs"/>
              </a:rPr>
              <a:t>what</a:t>
            </a:r>
            <a:r>
              <a:rPr lang="en-US" sz="1200" b="0" i="0" kern="1200" dirty="0">
                <a:solidFill>
                  <a:schemeClr val="tx1"/>
                </a:solidFill>
                <a:effectLst/>
                <a:latin typeface="+mn-lt"/>
                <a:ea typeface="+mn-ea"/>
                <a:cs typeface="+mn-cs"/>
              </a:rPr>
              <a:t> happens.</a:t>
            </a:r>
          </a:p>
          <a:p>
            <a:pPr fontAlgn="t"/>
            <a:r>
              <a:rPr lang="en-GB" sz="1200" b="0" i="0" kern="1200" noProof="0" dirty="0">
                <a:solidFill>
                  <a:schemeClr val="tx1"/>
                </a:solidFill>
                <a:effectLst/>
                <a:latin typeface="+mn-lt"/>
                <a:ea typeface="+mn-ea"/>
                <a:cs typeface="+mn-cs"/>
              </a:rPr>
              <a:t>In qualitative research, once data is coded, we look for patterns, themes and ideas that appear across the data. This might involve reading transcripts repeatedly, comparing responses, and grouping similar concepts together.</a:t>
            </a:r>
          </a:p>
          <a:p>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noProof="0" dirty="0">
                <a:solidFill>
                  <a:schemeClr val="tx1"/>
                </a:solidFill>
                <a:effectLst/>
                <a:latin typeface="+mn-lt"/>
                <a:ea typeface="+mn-ea"/>
                <a:cs typeface="+mn-cs"/>
              </a:rPr>
              <a:t>Thematic Analysis</a:t>
            </a:r>
            <a:r>
              <a:rPr lang="en-GB" sz="1200" b="0" i="0" kern="1200" noProof="0" dirty="0">
                <a:solidFill>
                  <a:schemeClr val="tx1"/>
                </a:solidFill>
                <a:effectLst/>
                <a:latin typeface="+mn-lt"/>
                <a:ea typeface="+mn-ea"/>
                <a:cs typeface="+mn-cs"/>
              </a:rPr>
              <a:t> – identifying themes or patterns in the data. </a:t>
            </a:r>
            <a:r>
              <a:rPr lang="en-GB" sz="1200" b="1" i="0" kern="1200" noProof="0" dirty="0">
                <a:solidFill>
                  <a:schemeClr val="tx1"/>
                </a:solidFill>
                <a:effectLst/>
                <a:latin typeface="+mn-lt"/>
                <a:ea typeface="+mn-ea"/>
                <a:cs typeface="+mn-cs"/>
              </a:rPr>
              <a:t>Content Analysis</a:t>
            </a:r>
            <a:r>
              <a:rPr lang="en-GB" sz="1200" b="0" i="0" kern="1200" noProof="0" dirty="0">
                <a:solidFill>
                  <a:schemeClr val="tx1"/>
                </a:solidFill>
                <a:effectLst/>
                <a:latin typeface="+mn-lt"/>
                <a:ea typeface="+mn-ea"/>
                <a:cs typeface="+mn-cs"/>
              </a:rPr>
              <a:t> – counting and analysing repeated words or concepts. </a:t>
            </a:r>
            <a:r>
              <a:rPr lang="en-GB" sz="1200" b="1" i="0" kern="1200" noProof="0" dirty="0">
                <a:solidFill>
                  <a:schemeClr val="tx1"/>
                </a:solidFill>
                <a:effectLst/>
                <a:latin typeface="+mn-lt"/>
                <a:ea typeface="+mn-ea"/>
                <a:cs typeface="+mn-cs"/>
              </a:rPr>
              <a:t>Narrative Analysis</a:t>
            </a:r>
            <a:r>
              <a:rPr lang="en-GB" sz="1200" b="0" i="0" kern="1200" noProof="0" dirty="0">
                <a:solidFill>
                  <a:schemeClr val="tx1"/>
                </a:solidFill>
                <a:effectLst/>
                <a:latin typeface="+mn-lt"/>
                <a:ea typeface="+mn-ea"/>
                <a:cs typeface="+mn-cs"/>
              </a:rPr>
              <a:t> – looking at stories or personal accounts and how they are told.</a:t>
            </a:r>
          </a:p>
          <a:p>
            <a:endParaRPr lang="en-GB" noProof="0" dirty="0"/>
          </a:p>
          <a:p>
            <a:pPr fontAlgn="t"/>
            <a:r>
              <a:rPr lang="en-GB" sz="1200" b="0" i="0" kern="1200" noProof="0" dirty="0">
                <a:solidFill>
                  <a:schemeClr val="tx1"/>
                </a:solidFill>
                <a:effectLst/>
                <a:latin typeface="+mn-lt"/>
                <a:ea typeface="+mn-ea"/>
                <a:cs typeface="+mn-cs"/>
              </a:rPr>
              <a:t>Quantitative analysis deals with numbers and measurable data. The aim here is to identify trends, compare variables, and test relationships using statistics.</a:t>
            </a:r>
          </a:p>
          <a:p>
            <a:pPr fontAlgn="t"/>
            <a:r>
              <a:rPr lang="en-GB" sz="1200" b="0" i="0" kern="1200" noProof="0" dirty="0">
                <a:solidFill>
                  <a:schemeClr val="tx1"/>
                </a:solidFill>
                <a:effectLst/>
                <a:latin typeface="+mn-lt"/>
                <a:ea typeface="+mn-ea"/>
                <a:cs typeface="+mn-cs"/>
              </a:rPr>
              <a:t>Once the numerical data is organised—usually in tables or spreadsheets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062452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1" i="0" kern="1200" dirty="0">
                <a:solidFill>
                  <a:schemeClr val="tx1"/>
                </a:solidFill>
                <a:effectLst/>
                <a:latin typeface="+mn-lt"/>
                <a:ea typeface="+mn-ea"/>
                <a:cs typeface="+mn-cs"/>
              </a:rPr>
              <a:t>1. Measuring Differences Between Groups</a:t>
            </a:r>
          </a:p>
          <a:p>
            <a:pPr fontAlgn="t"/>
            <a:r>
              <a:rPr lang="en-US" sz="1200" b="0" i="0" kern="1200" dirty="0">
                <a:solidFill>
                  <a:schemeClr val="tx1"/>
                </a:solidFill>
                <a:effectLst/>
                <a:latin typeface="+mn-lt"/>
                <a:ea typeface="+mn-ea"/>
                <a:cs typeface="+mn-cs"/>
              </a:rPr>
              <a:t>this involves comparing two or more groups to see whether there are meaningful differences.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For example, comparing crime rates before and after an intervention, or comparing responses from different age groups.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Statistics help us see whether these differences are real or just due to chance.</a:t>
            </a:r>
          </a:p>
          <a:p>
            <a:pPr fontAlgn="t"/>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pPr fontAlgn="t"/>
            <a:r>
              <a:rPr lang="en-US" sz="1200" b="1" i="0" kern="1200" dirty="0">
                <a:solidFill>
                  <a:schemeClr val="tx1"/>
                </a:solidFill>
                <a:effectLst/>
                <a:latin typeface="+mn-lt"/>
                <a:ea typeface="+mn-ea"/>
                <a:cs typeface="+mn-cs"/>
              </a:rPr>
              <a:t>2. Assessing Relationships Between Variables</a:t>
            </a:r>
          </a:p>
          <a:p>
            <a:pPr fontAlgn="t"/>
            <a:r>
              <a:rPr lang="en-US" sz="1200" b="0" i="0" kern="1200" dirty="0">
                <a:solidFill>
                  <a:schemeClr val="tx1"/>
                </a:solidFill>
                <a:effectLst/>
                <a:latin typeface="+mn-lt"/>
                <a:ea typeface="+mn-ea"/>
                <a:cs typeface="+mn-cs"/>
              </a:rPr>
              <a:t>Here we look at how two factors move together.</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For example, whether there is a relationship between police visibility and feelings of public safety, or between age and attitudes towards the justice system.</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This doesn’t always mean one causes the other—it just shows how they are connected.</a:t>
            </a:r>
          </a:p>
          <a:p>
            <a:pPr fontAlgn="t"/>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pPr fontAlgn="t"/>
            <a:r>
              <a:rPr lang="en-US" sz="1200" b="1" i="0" kern="1200" dirty="0">
                <a:solidFill>
                  <a:schemeClr val="tx1"/>
                </a:solidFill>
                <a:effectLst/>
                <a:latin typeface="+mn-lt"/>
                <a:ea typeface="+mn-ea"/>
                <a:cs typeface="+mn-cs"/>
              </a:rPr>
              <a:t>3. Testing Hypotheses</a:t>
            </a:r>
          </a:p>
          <a:p>
            <a:pPr fontAlgn="t"/>
            <a:r>
              <a:rPr lang="en-US" sz="1200" b="0" i="0" kern="1200" dirty="0">
                <a:solidFill>
                  <a:schemeClr val="tx1"/>
                </a:solidFill>
                <a:effectLst/>
                <a:latin typeface="+mn-lt"/>
                <a:ea typeface="+mn-ea"/>
                <a:cs typeface="+mn-cs"/>
              </a:rPr>
              <a:t> hypothesis is a prediction or assumption the researcher wants to test.</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quantitative methods allow us to check whether our hypothesis is supported by the data.</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This is especially useful when we want to confirm or challenge theories or earlier findings.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870256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noProof="0" dirty="0">
                <a:solidFill>
                  <a:schemeClr val="tx1"/>
                </a:solidFill>
                <a:effectLst/>
                <a:latin typeface="+mn-lt"/>
                <a:ea typeface="+mn-ea"/>
                <a:cs typeface="+mn-cs"/>
              </a:rPr>
              <a:t>Descriptive statistics are used to summarise and describe the data you have actually collected — your </a:t>
            </a:r>
            <a:r>
              <a:rPr lang="en-GB" sz="1200" b="1" i="1" kern="1200" noProof="0" dirty="0">
                <a:solidFill>
                  <a:schemeClr val="tx1"/>
                </a:solidFill>
                <a:effectLst/>
                <a:latin typeface="+mn-lt"/>
                <a:ea typeface="+mn-ea"/>
                <a:cs typeface="+mn-cs"/>
              </a:rPr>
              <a:t>sample</a:t>
            </a:r>
            <a:r>
              <a:rPr lang="en-GB" sz="1200" b="1" i="0" kern="1200" noProof="0" dirty="0">
                <a:solidFill>
                  <a:schemeClr val="tx1"/>
                </a:solidFill>
                <a:effectLst/>
                <a:latin typeface="+mn-lt"/>
                <a:ea typeface="+mn-ea"/>
                <a:cs typeface="+mn-cs"/>
              </a:rPr>
              <a:t>.</a:t>
            </a:r>
            <a:br>
              <a:rPr lang="en-GB" sz="1200" b="0" i="0" kern="1200" noProof="0" dirty="0">
                <a:solidFill>
                  <a:schemeClr val="tx1"/>
                </a:solidFill>
                <a:effectLst/>
                <a:latin typeface="+mn-lt"/>
                <a:ea typeface="+mn-ea"/>
                <a:cs typeface="+mn-cs"/>
              </a:rPr>
            </a:br>
            <a:r>
              <a:rPr lang="en-GB" sz="1200" b="0" i="0" kern="1200" noProof="0" dirty="0">
                <a:solidFill>
                  <a:schemeClr val="tx1"/>
                </a:solidFill>
                <a:effectLst/>
                <a:latin typeface="+mn-lt"/>
                <a:ea typeface="+mn-ea"/>
                <a:cs typeface="+mn-cs"/>
              </a:rPr>
              <a:t>Explain to students that these methods do not try to make predictions or generalisations. They simply help us understand “what the data looks like.”</a:t>
            </a:r>
          </a:p>
          <a:p>
            <a:pPr fontAlgn="t"/>
            <a:r>
              <a:rPr lang="en-GB" sz="1200" b="1" i="0" kern="1200" noProof="0" dirty="0">
                <a:solidFill>
                  <a:schemeClr val="tx1"/>
                </a:solidFill>
                <a:effectLst/>
                <a:latin typeface="+mn-lt"/>
                <a:ea typeface="+mn-ea"/>
                <a:cs typeface="+mn-cs"/>
              </a:rPr>
              <a:t>Key points to say:</a:t>
            </a:r>
            <a:endParaRPr lang="en-GB" sz="1200" b="0" i="0" kern="1200" noProof="0" dirty="0">
              <a:solidFill>
                <a:schemeClr val="tx1"/>
              </a:solidFill>
              <a:effectLst/>
              <a:latin typeface="+mn-lt"/>
              <a:ea typeface="+mn-ea"/>
              <a:cs typeface="+mn-cs"/>
            </a:endParaRPr>
          </a:p>
          <a:p>
            <a:pPr fontAlgn="t"/>
            <a:r>
              <a:rPr lang="en-GB" sz="1200" b="0" i="0" kern="1200" noProof="0" dirty="0">
                <a:solidFill>
                  <a:schemeClr val="tx1"/>
                </a:solidFill>
                <a:effectLst/>
                <a:latin typeface="+mn-lt"/>
                <a:ea typeface="+mn-ea"/>
                <a:cs typeface="+mn-cs"/>
              </a:rPr>
              <a:t>“Descriptive statistics deal only with the data in front of us — our sample.”</a:t>
            </a:r>
          </a:p>
          <a:p>
            <a:pPr fontAlgn="t"/>
            <a:r>
              <a:rPr lang="en-GB" sz="1200" b="0" i="0" kern="1200" noProof="0" dirty="0">
                <a:solidFill>
                  <a:schemeClr val="tx1"/>
                </a:solidFill>
                <a:effectLst/>
                <a:latin typeface="+mn-lt"/>
                <a:ea typeface="+mn-ea"/>
                <a:cs typeface="+mn-cs"/>
              </a:rPr>
              <a:t>“They help us organise, simplify, and present information clearly.”</a:t>
            </a:r>
          </a:p>
          <a:p>
            <a:pPr fontAlgn="t"/>
            <a:r>
              <a:rPr lang="en-GB" sz="1200" b="0" i="0" kern="1200" noProof="0" dirty="0">
                <a:solidFill>
                  <a:schemeClr val="tx1"/>
                </a:solidFill>
                <a:effectLst/>
                <a:latin typeface="+mn-lt"/>
                <a:ea typeface="+mn-ea"/>
                <a:cs typeface="+mn-cs"/>
              </a:rPr>
              <a:t>“We might calculate things like averages, percentages, or frequencies.”</a:t>
            </a:r>
          </a:p>
          <a:p>
            <a:pPr fontAlgn="t"/>
            <a:r>
              <a:rPr lang="en-GB" sz="1200" b="0" i="0" kern="1200" noProof="0" dirty="0">
                <a:solidFill>
                  <a:schemeClr val="tx1"/>
                </a:solidFill>
                <a:effectLst/>
                <a:latin typeface="+mn-lt"/>
                <a:ea typeface="+mn-ea"/>
                <a:cs typeface="+mn-cs"/>
              </a:rPr>
              <a:t>“The aim is to show patterns or trends within the sample itself.”</a:t>
            </a:r>
          </a:p>
          <a:p>
            <a:endParaRPr lang="en-US" dirty="0"/>
          </a:p>
          <a:p>
            <a:pPr fontAlgn="t"/>
            <a:r>
              <a:rPr lang="en-US" sz="1200" b="1" i="0" kern="1200" dirty="0">
                <a:solidFill>
                  <a:schemeClr val="tx1"/>
                </a:solidFill>
                <a:effectLst/>
                <a:latin typeface="+mn-lt"/>
                <a:ea typeface="+mn-ea"/>
                <a:cs typeface="+mn-cs"/>
              </a:rPr>
              <a:t>Inferential statistics go a step further. They use sample data to make statements about the wider </a:t>
            </a:r>
            <a:r>
              <a:rPr lang="en-US" sz="1200" b="1" i="1" kern="1200" dirty="0">
                <a:solidFill>
                  <a:schemeClr val="tx1"/>
                </a:solidFill>
                <a:effectLst/>
                <a:latin typeface="+mn-lt"/>
                <a:ea typeface="+mn-ea"/>
                <a:cs typeface="+mn-cs"/>
              </a:rPr>
              <a:t>population.</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Here, the goal is to move beyond the people you studied and predict or test something about the broader group.</a:t>
            </a:r>
          </a:p>
          <a:p>
            <a:pPr fontAlgn="t"/>
            <a:r>
              <a:rPr lang="en-US" sz="1200" b="1" i="0" kern="1200" dirty="0">
                <a:solidFill>
                  <a:schemeClr val="tx1"/>
                </a:solidFill>
                <a:effectLst/>
                <a:latin typeface="+mn-lt"/>
                <a:ea typeface="+mn-ea"/>
                <a:cs typeface="+mn-cs"/>
              </a:rPr>
              <a:t>Key points to say:</a:t>
            </a:r>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“Inferential statistics allow us to </a:t>
            </a:r>
            <a:r>
              <a:rPr lang="en-US" sz="1200" b="0" i="0" kern="1200" dirty="0" err="1">
                <a:solidFill>
                  <a:schemeClr val="tx1"/>
                </a:solidFill>
                <a:effectLst/>
                <a:latin typeface="+mn-lt"/>
                <a:ea typeface="+mn-ea"/>
                <a:cs typeface="+mn-cs"/>
              </a:rPr>
              <a:t>generalise</a:t>
            </a:r>
            <a:r>
              <a:rPr lang="en-US" sz="1200" b="0" i="0" kern="1200" dirty="0">
                <a:solidFill>
                  <a:schemeClr val="tx1"/>
                </a:solidFill>
                <a:effectLst/>
                <a:latin typeface="+mn-lt"/>
                <a:ea typeface="+mn-ea"/>
                <a:cs typeface="+mn-cs"/>
              </a:rPr>
              <a:t> from a sample to the wider population.”</a:t>
            </a:r>
          </a:p>
          <a:p>
            <a:pPr fontAlgn="t"/>
            <a:r>
              <a:rPr lang="en-US" sz="1200" b="0" i="0" kern="1200" dirty="0">
                <a:solidFill>
                  <a:schemeClr val="tx1"/>
                </a:solidFill>
                <a:effectLst/>
                <a:latin typeface="+mn-lt"/>
                <a:ea typeface="+mn-ea"/>
                <a:cs typeface="+mn-cs"/>
              </a:rPr>
              <a:t>“They help us make predictions or test hypotheses.”</a:t>
            </a:r>
          </a:p>
          <a:p>
            <a:pPr fontAlgn="t"/>
            <a:r>
              <a:rPr lang="en-US" sz="1200" b="0" i="0" kern="1200" dirty="0">
                <a:solidFill>
                  <a:schemeClr val="tx1"/>
                </a:solidFill>
                <a:effectLst/>
                <a:latin typeface="+mn-lt"/>
                <a:ea typeface="+mn-ea"/>
                <a:cs typeface="+mn-cs"/>
              </a:rPr>
              <a:t>“We often use more advanced statistics to see whether the patterns we found in our sample are likely to exist in the population as a whole.”</a:t>
            </a:r>
          </a:p>
          <a:p>
            <a:pPr fontAlgn="t"/>
            <a:r>
              <a:rPr lang="en-US" sz="1200" b="0" i="0" kern="1200" dirty="0">
                <a:solidFill>
                  <a:schemeClr val="tx1"/>
                </a:solidFill>
                <a:effectLst/>
                <a:latin typeface="+mn-lt"/>
                <a:ea typeface="+mn-ea"/>
                <a:cs typeface="+mn-cs"/>
              </a:rPr>
              <a:t>“This is how we assess whether findings are meaningful or just due to chance.”</a:t>
            </a:r>
          </a:p>
          <a:p>
            <a:pPr fontAlgn="t"/>
            <a:r>
              <a:rPr lang="en-US" sz="1200" b="1" i="0" kern="1200" dirty="0">
                <a:solidFill>
                  <a:schemeClr val="tx1"/>
                </a:solidFill>
                <a:effectLst/>
                <a:latin typeface="+mn-lt"/>
                <a:ea typeface="+mn-ea"/>
                <a:cs typeface="+mn-cs"/>
              </a:rPr>
              <a:t>Examples you can give:</a:t>
            </a:r>
            <a:endParaRPr lang="en-US" sz="1200" b="0" i="0" kern="1200" dirty="0">
              <a:solidFill>
                <a:schemeClr val="tx1"/>
              </a:solidFill>
              <a:effectLst/>
              <a:latin typeface="+mn-lt"/>
              <a:ea typeface="+mn-ea"/>
              <a:cs typeface="+mn-cs"/>
            </a:endParaRPr>
          </a:p>
          <a:p>
            <a:pPr fontAlgn="t"/>
            <a:r>
              <a:rPr lang="en-US" sz="1200" b="0" i="0" kern="1200" dirty="0">
                <a:solidFill>
                  <a:schemeClr val="tx1"/>
                </a:solidFill>
                <a:effectLst/>
                <a:latin typeface="+mn-lt"/>
                <a:ea typeface="+mn-ea"/>
                <a:cs typeface="+mn-cs"/>
              </a:rPr>
              <a:t>Testing whether a training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would improve police decision‑making in the general population of officers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4317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Qualitative data is different from quantitative data because it does not involve numbers or statistics. Instead of counting or measuring things, we focus on the meaning behind what people say or do. This type of data helps us explore experiences, opinions and perspectives in depth. It’s especially useful when we want to understand the </a:t>
            </a:r>
            <a:r>
              <a:rPr lang="en-GB" sz="1200" b="0" i="1" kern="1200" noProof="0" dirty="0">
                <a:solidFill>
                  <a:schemeClr val="tx1"/>
                </a:solidFill>
                <a:effectLst/>
                <a:latin typeface="+mn-lt"/>
                <a:ea typeface="+mn-ea"/>
                <a:cs typeface="+mn-cs"/>
              </a:rPr>
              <a:t>reasoning</a:t>
            </a:r>
            <a:r>
              <a:rPr lang="en-GB" sz="1200" b="0" i="0" kern="1200" noProof="0" dirty="0">
                <a:solidFill>
                  <a:schemeClr val="tx1"/>
                </a:solidFill>
                <a:effectLst/>
                <a:latin typeface="+mn-lt"/>
                <a:ea typeface="+mn-ea"/>
                <a:cs typeface="+mn-cs"/>
              </a:rPr>
              <a:t> behind behaviours.</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60127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Content analysis involves counting and </a:t>
            </a:r>
            <a:r>
              <a:rPr lang="en-US" sz="1200" b="0" i="0" kern="1200" dirty="0" err="1">
                <a:solidFill>
                  <a:schemeClr val="tx1"/>
                </a:solidFill>
                <a:effectLst/>
                <a:latin typeface="+mn-lt"/>
                <a:ea typeface="+mn-ea"/>
                <a:cs typeface="+mn-cs"/>
              </a:rPr>
              <a:t>categorising</a:t>
            </a:r>
            <a:r>
              <a:rPr lang="en-US" sz="1200" b="0" i="0" kern="1200" dirty="0">
                <a:solidFill>
                  <a:schemeClr val="tx1"/>
                </a:solidFill>
                <a:effectLst/>
                <a:latin typeface="+mn-lt"/>
                <a:ea typeface="+mn-ea"/>
                <a:cs typeface="+mn-cs"/>
              </a:rPr>
              <a:t> certain words, ideas, or patterns in qualitative data. It’s useful when you want to see how often something appears in interviews, documents, or media. It mixes qualitative and simple quantitative ideas—looking at meaning but also frequency.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Narrative analysis focuses on the stories people tell. It’s not just what they say but </a:t>
            </a:r>
            <a:r>
              <a:rPr lang="en-US" sz="1200" b="0" i="1" kern="1200" dirty="0">
                <a:solidFill>
                  <a:schemeClr val="tx1"/>
                </a:solidFill>
                <a:effectLst/>
                <a:latin typeface="+mn-lt"/>
                <a:ea typeface="+mn-ea"/>
                <a:cs typeface="+mn-cs"/>
              </a:rPr>
              <a:t>how</a:t>
            </a:r>
            <a:r>
              <a:rPr lang="en-US" sz="1200" b="0" i="0" kern="1200" dirty="0">
                <a:solidFill>
                  <a:schemeClr val="tx1"/>
                </a:solidFill>
                <a:effectLst/>
                <a:latin typeface="+mn-lt"/>
                <a:ea typeface="+mn-ea"/>
                <a:cs typeface="+mn-cs"/>
              </a:rPr>
              <a:t> they say it, the structure of their story, and the meaning behind their experiences. This method helps us understand how individuals make sense of events in their lives.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Discourse analysis looks at language in a wider social context. Instead of focusing on one story, it examines how language, power, and social norms influence what is being said. It’s useful for studying media texts, policies, or conversations where language shapes attitudes or </a:t>
            </a:r>
            <a:r>
              <a:rPr lang="en-US" sz="1200" b="0" i="0" kern="1200" dirty="0" err="1">
                <a:solidFill>
                  <a:schemeClr val="tx1"/>
                </a:solidFill>
                <a:effectLst/>
                <a:latin typeface="+mn-lt"/>
                <a:ea typeface="+mn-ea"/>
                <a:cs typeface="+mn-cs"/>
              </a:rPr>
              <a:t>behaviour</a:t>
            </a:r>
            <a:endParaRPr lang="en-US" sz="1200" b="0" i="0" kern="1200" dirty="0">
              <a:solidFill>
                <a:schemeClr val="tx1"/>
              </a:solidFill>
              <a:effectLst/>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Thematic analysis is one of the most common methods. It involves identifying themes or patterns across the data. You read through transcripts, code the data, and group similar ideas together. The end result is a set of themes that explain the main findings.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Grounded Theory is used to develop a theory </a:t>
            </a:r>
            <a:r>
              <a:rPr lang="en-US" sz="1200" b="0" i="1" kern="1200" dirty="0">
                <a:solidFill>
                  <a:schemeClr val="tx1"/>
                </a:solidFill>
                <a:effectLst/>
                <a:latin typeface="+mn-lt"/>
                <a:ea typeface="+mn-ea"/>
                <a:cs typeface="+mn-cs"/>
              </a:rPr>
              <a:t>from the data itself</a:t>
            </a:r>
            <a:r>
              <a:rPr lang="en-US" sz="1200" b="0" i="0" kern="1200" dirty="0">
                <a:solidFill>
                  <a:schemeClr val="tx1"/>
                </a:solidFill>
                <a:effectLst/>
                <a:latin typeface="+mn-lt"/>
                <a:ea typeface="+mn-ea"/>
                <a:cs typeface="+mn-cs"/>
              </a:rPr>
              <a:t>. Instead of starting with an existing theory, researchers build new ideas based on what participants say. It uses constant comparison—checking new data against emerging ideas—to build a deeper understanding</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IPA focuses on personal experience. It explores how individuals make sense of significant events in their lives. It usually involves very detailed, in‑depth analysis of a small number of participants to understand thoughts, feelings, and lived experience</a:t>
            </a:r>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998951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When you interpret your data, the first thing you need to do is link it back to your research question. Ask yourself: </a:t>
            </a:r>
            <a:r>
              <a:rPr lang="en-US" sz="1200" b="0" i="1" kern="1200" dirty="0">
                <a:solidFill>
                  <a:schemeClr val="tx1"/>
                </a:solidFill>
                <a:effectLst/>
                <a:latin typeface="+mn-lt"/>
                <a:ea typeface="+mn-ea"/>
                <a:cs typeface="+mn-cs"/>
              </a:rPr>
              <a:t>What does this finding mean in relation to what I was trying to find out?</a:t>
            </a:r>
            <a:r>
              <a:rPr lang="en-US" sz="1200" b="0" i="0" kern="1200" dirty="0">
                <a:solidFill>
                  <a:schemeClr val="tx1"/>
                </a:solidFill>
                <a:effectLst/>
                <a:latin typeface="+mn-lt"/>
                <a:ea typeface="+mn-ea"/>
                <a:cs typeface="+mn-cs"/>
              </a:rPr>
              <a:t> This helps you stay focused and ensures your interpretation is relevant and purposeful</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It’s totally normal for data to show results you didn’t expect. Don’t ignore them. Instead, point them out and think about why they might have occurred. This shows critical thinking and strengthens your analysis. You’re demonstrating that you can reflect on both expected and unexpected patterns.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When discussing your findings, always connect them to existing research. Compare your results with what other researchers have found. Do they support previous studies? Do they challenge them? Referencing the literature helps you justify your interpretation and shows you understand the wider academic context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Finally, present your findings in a clear and engaging way. Use visuals like graphs, charts or diagrams to help explain your points. These make it easier for your audience to understand patterns or themes. They also make your analysis chapter look professional and well‑structured</a:t>
            </a:r>
          </a:p>
          <a:p>
            <a:endParaRPr lang="en-US" dirty="0"/>
          </a:p>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07475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When you begin writing your analysis, the first step is </a:t>
            </a:r>
            <a:r>
              <a:rPr lang="en-GB" sz="1200" b="0" i="1" kern="1200" noProof="0" dirty="0">
                <a:solidFill>
                  <a:schemeClr val="tx1"/>
                </a:solidFill>
                <a:effectLst/>
                <a:latin typeface="+mn-lt"/>
                <a:ea typeface="+mn-ea"/>
                <a:cs typeface="+mn-cs"/>
              </a:rPr>
              <a:t>describing</a:t>
            </a:r>
            <a:r>
              <a:rPr lang="en-GB" sz="1200" b="0" i="0" kern="1200" noProof="0" dirty="0">
                <a:solidFill>
                  <a:schemeClr val="tx1"/>
                </a:solidFill>
                <a:effectLst/>
                <a:latin typeface="+mn-lt"/>
                <a:ea typeface="+mn-ea"/>
                <a:cs typeface="+mn-cs"/>
              </a:rPr>
              <a:t> your findings. This is where you explain, in a clear and straightforward way, what the data shows.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After describing the data, you need to move into </a:t>
            </a:r>
            <a:r>
              <a:rPr lang="en-GB" sz="1200" b="0" i="1" kern="1200" noProof="0" dirty="0">
                <a:solidFill>
                  <a:schemeClr val="tx1"/>
                </a:solidFill>
                <a:effectLst/>
                <a:latin typeface="+mn-lt"/>
                <a:ea typeface="+mn-ea"/>
                <a:cs typeface="+mn-cs"/>
              </a:rPr>
              <a:t>analysis</a:t>
            </a:r>
            <a:r>
              <a:rPr lang="en-GB" sz="1200" b="0" i="0" kern="1200" noProof="0" dirty="0">
                <a:solidFill>
                  <a:schemeClr val="tx1"/>
                </a:solidFill>
                <a:effectLst/>
                <a:latin typeface="+mn-lt"/>
                <a:ea typeface="+mn-ea"/>
                <a:cs typeface="+mn-cs"/>
              </a:rPr>
              <a:t>. This is where you interpret the findings, explain why they matter, and link them back to your research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noProof="0" dirty="0">
                <a:solidFill>
                  <a:schemeClr val="tx1"/>
                </a:solidFill>
                <a:effectLst/>
                <a:latin typeface="+mn-lt"/>
                <a:ea typeface="+mn-ea"/>
                <a:cs typeface="+mn-cs"/>
              </a:rPr>
              <a:t>Synthesise – link back to your literature review</a:t>
            </a:r>
          </a:p>
          <a:p>
            <a:endParaRPr lang="en-US" b="1"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131762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www.youtube.com/watch?v=YP3yAX5w6x8"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8MHkVtE_sVw" TargetMode="External"/><Relationship Id="rId2" Type="http://schemas.openxmlformats.org/officeDocument/2006/relationships/hyperlink" Target="https://www.scribbr.co.uk/thesis-dissertation/results/" TargetMode="External"/><Relationship Id="rId1" Type="http://schemas.openxmlformats.org/officeDocument/2006/relationships/slideLayout" Target="../slideLayouts/slideLayout2.xml"/><Relationship Id="rId5" Type="http://schemas.openxmlformats.org/officeDocument/2006/relationships/hyperlink" Target="https://www.youtube.com/watch?v=lYzhgMZii3o" TargetMode="External"/><Relationship Id="rId4" Type="http://schemas.openxmlformats.org/officeDocument/2006/relationships/hyperlink" Target="https://www.youtube.com/watch?v=YP3yAX5w6x8"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492699" y="1641580"/>
            <a:ext cx="4590816" cy="3179507"/>
          </a:xfrm>
        </p:spPr>
        <p:txBody>
          <a:bodyPr>
            <a:normAutofit/>
          </a:bodyPr>
          <a:lstStyle/>
          <a:p>
            <a:br>
              <a:rPr lang="en-GB" b="1" dirty="0">
                <a:solidFill>
                  <a:schemeClr val="bg1"/>
                </a:solidFill>
              </a:rPr>
            </a:br>
            <a:r>
              <a:rPr lang="en-GB" b="1" dirty="0">
                <a:solidFill>
                  <a:srgbClr val="002060"/>
                </a:solidFill>
              </a:rPr>
              <a:t>Analysis</a:t>
            </a:r>
            <a:br>
              <a:rPr lang="en-GB" b="1" dirty="0">
                <a:solidFill>
                  <a:srgbClr val="002060"/>
                </a:solidFill>
              </a:rPr>
            </a:br>
            <a:r>
              <a:rPr lang="en-GB" b="1" dirty="0">
                <a:solidFill>
                  <a:srgbClr val="002060"/>
                </a:solidFill>
              </a:rPr>
              <a:t>Chapter </a:t>
            </a:r>
          </a:p>
        </p:txBody>
      </p:sp>
      <p:sp>
        <p:nvSpPr>
          <p:cNvPr id="2" name="TextBox 1">
            <a:extLst>
              <a:ext uri="{FF2B5EF4-FFF2-40B4-BE49-F238E27FC236}">
                <a16:creationId xmlns:a16="http://schemas.microsoft.com/office/drawing/2014/main" id="{D471C5F7-4842-6758-51A1-976140EA1062}"/>
              </a:ext>
            </a:extLst>
          </p:cNvPr>
          <p:cNvSpPr txBox="1"/>
          <p:nvPr/>
        </p:nvSpPr>
        <p:spPr>
          <a:xfrm>
            <a:off x="1374489" y="1174452"/>
            <a:ext cx="4854084" cy="923330"/>
          </a:xfrm>
          <a:prstGeom prst="rect">
            <a:avLst/>
          </a:prstGeom>
          <a:noFill/>
        </p:spPr>
        <p:txBody>
          <a:bodyPr wrap="square" lIns="91440" tIns="45720" rIns="91440" bIns="45720" rtlCol="0" anchor="t">
            <a:spAutoFit/>
          </a:bodyPr>
          <a:lstStyle/>
          <a:p>
            <a:endParaRPr lang="en-GB" sz="3600" dirty="0"/>
          </a:p>
          <a:p>
            <a:endParaRPr lang="en-GB"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a:xfrm>
            <a:off x="609599" y="1600201"/>
            <a:ext cx="6440558" cy="3989040"/>
          </a:xfrm>
        </p:spPr>
        <p:txBody>
          <a:bodyPr>
            <a:normAutofit/>
          </a:bodyPr>
          <a:lstStyle/>
          <a:p>
            <a:r>
              <a:rPr lang="en-GB" dirty="0"/>
              <a:t>Explain what is meant by ‘analysis’</a:t>
            </a:r>
          </a:p>
          <a:p>
            <a:r>
              <a:rPr lang="en-GB" dirty="0"/>
              <a:t>Define ‘coding’ in relation to data analysis</a:t>
            </a:r>
          </a:p>
          <a:p>
            <a:r>
              <a:rPr lang="en-GB" dirty="0"/>
              <a:t>Outline the different Qualitative and Quantitative data analysis methods </a:t>
            </a:r>
          </a:p>
          <a:p>
            <a:r>
              <a:rPr lang="en-GB" dirty="0"/>
              <a:t>Examine the differences between ‘descriptive’ and ‘analytical’ writing</a:t>
            </a:r>
          </a:p>
        </p:txBody>
      </p:sp>
      <p:pic>
        <p:nvPicPr>
          <p:cNvPr id="4" name="Content Placeholder 3">
            <a:extLst>
              <a:ext uri="{FF2B5EF4-FFF2-40B4-BE49-F238E27FC236}">
                <a16:creationId xmlns:a16="http://schemas.microsoft.com/office/drawing/2014/main" id="{D6B2A8C8-FE13-14D1-6CA3-32C529D36EE5}"/>
              </a:ext>
            </a:extLst>
          </p:cNvPr>
          <p:cNvPicPr>
            <a:picLocks noGrp="1" noChangeAspect="1"/>
          </p:cNvPicPr>
          <p:nvPr>
            <p:ph sz="half" idx="2"/>
          </p:nvPr>
        </p:nvPicPr>
        <p:blipFill>
          <a:blip r:embed="rId4"/>
          <a:stretch>
            <a:fillRect/>
          </a:stretch>
        </p:blipFill>
        <p:spPr>
          <a:xfrm>
            <a:off x="7189166" y="2594596"/>
            <a:ext cx="4514850" cy="2000250"/>
          </a:xfrm>
          <a:prstGeom prst="rect">
            <a:avLst/>
          </a:prstGeom>
        </p:spPr>
      </p:pic>
      <p:pic>
        <p:nvPicPr>
          <p:cNvPr id="12" name="Audio 11">
            <a:hlinkClick r:id="" action="ppaction://media"/>
            <a:extLst>
              <a:ext uri="{FF2B5EF4-FFF2-40B4-BE49-F238E27FC236}">
                <a16:creationId xmlns:a16="http://schemas.microsoft.com/office/drawing/2014/main" id="{4DD008FD-4A87-F599-5FE4-C0D79A7B16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1280831"/>
      </p:ext>
    </p:extLst>
  </p:cSld>
  <p:clrMapOvr>
    <a:masterClrMapping/>
  </p:clrMapOvr>
  <mc:AlternateContent xmlns:mc="http://schemas.openxmlformats.org/markup-compatibility/2006" xmlns:p14="http://schemas.microsoft.com/office/powerpoint/2010/main">
    <mc:Choice Requires="p14">
      <p:transition spd="slow" p14:dur="2000" advTm="19654"/>
    </mc:Choice>
    <mc:Fallback xmlns="">
      <p:transition spd="slow" advTm="1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What is ‘Analysis’?</a:t>
            </a:r>
          </a:p>
        </p:txBody>
      </p:sp>
      <p:sp>
        <p:nvSpPr>
          <p:cNvPr id="5" name="Content Placeholder 4">
            <a:extLst>
              <a:ext uri="{FF2B5EF4-FFF2-40B4-BE49-F238E27FC236}">
                <a16:creationId xmlns:a16="http://schemas.microsoft.com/office/drawing/2014/main" id="{73213383-0B1E-DFB3-41D5-A6D0760A02CF}"/>
              </a:ext>
            </a:extLst>
          </p:cNvPr>
          <p:cNvSpPr>
            <a:spLocks noGrp="1"/>
          </p:cNvSpPr>
          <p:nvPr>
            <p:ph sz="half" idx="2"/>
          </p:nvPr>
        </p:nvSpPr>
        <p:spPr>
          <a:xfrm>
            <a:off x="4151245" y="1639957"/>
            <a:ext cx="4943061" cy="3989040"/>
          </a:xfrm>
        </p:spPr>
        <p:txBody>
          <a:bodyPr>
            <a:normAutofit/>
          </a:bodyPr>
          <a:lstStyle/>
          <a:p>
            <a:r>
              <a:rPr lang="en-GB" sz="2400" dirty="0"/>
              <a:t>Researchers need to process data in a systemic way – explore, examine, describe and provide a rational presentation of facts revealed.</a:t>
            </a:r>
          </a:p>
          <a:p>
            <a:r>
              <a:rPr lang="en-GB" sz="2400" dirty="0"/>
              <a:t>Analysis = the scrutiny, classification or breakdown of data</a:t>
            </a:r>
          </a:p>
          <a:p>
            <a:r>
              <a:rPr lang="en-GB" sz="2400" dirty="0"/>
              <a:t>Analyse = review, interrogate, assess and evaluate findings</a:t>
            </a:r>
          </a:p>
        </p:txBody>
      </p:sp>
      <p:sp>
        <p:nvSpPr>
          <p:cNvPr id="9" name="Speech Bubble: Oval 8">
            <a:extLst>
              <a:ext uri="{FF2B5EF4-FFF2-40B4-BE49-F238E27FC236}">
                <a16:creationId xmlns:a16="http://schemas.microsoft.com/office/drawing/2014/main" id="{12B3EB5A-EB38-134B-2734-C943CDEC9DBB}"/>
              </a:ext>
            </a:extLst>
          </p:cNvPr>
          <p:cNvSpPr/>
          <p:nvPr/>
        </p:nvSpPr>
        <p:spPr>
          <a:xfrm>
            <a:off x="9094306" y="2320787"/>
            <a:ext cx="2252869" cy="1707742"/>
          </a:xfrm>
          <a:prstGeom prst="wedgeEllipseCallout">
            <a:avLst/>
          </a:prstGeom>
          <a:solidFill>
            <a:srgbClr val="002060"/>
          </a:solidFill>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Data means nothing unless it has been interpreted.</a:t>
            </a:r>
          </a:p>
        </p:txBody>
      </p:sp>
      <p:pic>
        <p:nvPicPr>
          <p:cNvPr id="12" name="Content Placeholder 11">
            <a:extLst>
              <a:ext uri="{FF2B5EF4-FFF2-40B4-BE49-F238E27FC236}">
                <a16:creationId xmlns:a16="http://schemas.microsoft.com/office/drawing/2014/main" id="{C58FCDE0-99C9-7578-D7C2-9B33DCFBDF9D}"/>
              </a:ext>
            </a:extLst>
          </p:cNvPr>
          <p:cNvPicPr>
            <a:picLocks noGrp="1" noChangeAspect="1"/>
          </p:cNvPicPr>
          <p:nvPr>
            <p:ph sz="half" idx="1"/>
          </p:nvPr>
        </p:nvPicPr>
        <p:blipFill>
          <a:blip r:embed="rId5"/>
          <a:stretch>
            <a:fillRect/>
          </a:stretch>
        </p:blipFill>
        <p:spPr>
          <a:xfrm>
            <a:off x="255106" y="2383735"/>
            <a:ext cx="3896139" cy="2098157"/>
          </a:xfrm>
          <a:prstGeom prst="rect">
            <a:avLst/>
          </a:prstGeom>
        </p:spPr>
      </p:pic>
      <p:pic>
        <p:nvPicPr>
          <p:cNvPr id="11" name="Audio 10">
            <a:hlinkClick r:id="" action="ppaction://media"/>
            <a:extLst>
              <a:ext uri="{FF2B5EF4-FFF2-40B4-BE49-F238E27FC236}">
                <a16:creationId xmlns:a16="http://schemas.microsoft.com/office/drawing/2014/main" id="{34F5D701-E9B5-96C7-57D1-FD65E87F90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1093567"/>
      </p:ext>
    </p:extLst>
  </p:cSld>
  <p:clrMapOvr>
    <a:masterClrMapping/>
  </p:clrMapOvr>
  <mc:AlternateContent xmlns:mc="http://schemas.openxmlformats.org/markup-compatibility/2006" xmlns:p14="http://schemas.microsoft.com/office/powerpoint/2010/main">
    <mc:Choice Requires="p14">
      <p:transition spd="slow" p14:dur="2000" advTm="39014"/>
    </mc:Choice>
    <mc:Fallback xmlns="">
      <p:transition spd="slow" advTm="39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Stages of Analysing data</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p:txBody>
          <a:bodyPr vert="horz" lIns="91440" tIns="45720" rIns="91440" bIns="45720" rtlCol="0" anchor="t">
            <a:normAutofit/>
          </a:bodyPr>
          <a:lstStyle/>
          <a:p>
            <a:pPr marL="0" indent="0">
              <a:buNone/>
            </a:pPr>
            <a:r>
              <a:rPr lang="en-GB" dirty="0"/>
              <a:t>1. Organising data and ‘coding’</a:t>
            </a:r>
          </a:p>
          <a:p>
            <a:pPr marL="0" indent="0">
              <a:buNone/>
            </a:pPr>
            <a:r>
              <a:rPr lang="en-GB" dirty="0"/>
              <a:t>2. Analysing the data – qualitative and quantitative analysis methods</a:t>
            </a:r>
          </a:p>
          <a:p>
            <a:pPr marL="0" indent="0">
              <a:buNone/>
            </a:pPr>
            <a:r>
              <a:rPr lang="en-GB" dirty="0"/>
              <a:t>3. Interpreting/discussing the data</a:t>
            </a:r>
          </a:p>
          <a:p>
            <a:pPr marL="0" indent="0">
              <a:buNone/>
            </a:pPr>
            <a:r>
              <a:rPr lang="en-GB" dirty="0"/>
              <a:t>4. Presenting your analysis chapter</a:t>
            </a:r>
          </a:p>
        </p:txBody>
      </p:sp>
      <p:graphicFrame>
        <p:nvGraphicFramePr>
          <p:cNvPr id="5" name="Content Placeholder 4">
            <a:extLst>
              <a:ext uri="{FF2B5EF4-FFF2-40B4-BE49-F238E27FC236}">
                <a16:creationId xmlns:a16="http://schemas.microsoft.com/office/drawing/2014/main" id="{018A9CC5-EB03-4192-DB42-6856A6126539}"/>
              </a:ext>
            </a:extLst>
          </p:cNvPr>
          <p:cNvGraphicFramePr>
            <a:graphicFrameLocks noGrp="1"/>
          </p:cNvGraphicFramePr>
          <p:nvPr>
            <p:ph sz="half" idx="2"/>
            <p:extLst>
              <p:ext uri="{D42A27DB-BD31-4B8C-83A1-F6EECF244321}">
                <p14:modId xmlns:p14="http://schemas.microsoft.com/office/powerpoint/2010/main" val="2094975651"/>
              </p:ext>
            </p:extLst>
          </p:nvPr>
        </p:nvGraphicFramePr>
        <p:xfrm>
          <a:off x="5791200" y="1600202"/>
          <a:ext cx="5791200" cy="378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69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Organising data and ‘coding’</a:t>
            </a:r>
          </a:p>
        </p:txBody>
      </p:sp>
      <p:graphicFrame>
        <p:nvGraphicFramePr>
          <p:cNvPr id="4" name="Content Placeholder 3">
            <a:extLst>
              <a:ext uri="{FF2B5EF4-FFF2-40B4-BE49-F238E27FC236}">
                <a16:creationId xmlns:a16="http://schemas.microsoft.com/office/drawing/2014/main" id="{BD988929-5713-70B0-6CE8-E81AED784434}"/>
              </a:ext>
            </a:extLst>
          </p:cNvPr>
          <p:cNvGraphicFramePr>
            <a:graphicFrameLocks noGrp="1"/>
          </p:cNvGraphicFramePr>
          <p:nvPr>
            <p:ph idx="1"/>
            <p:extLst>
              <p:ext uri="{D42A27DB-BD31-4B8C-83A1-F6EECF244321}">
                <p14:modId xmlns:p14="http://schemas.microsoft.com/office/powerpoint/2010/main" val="2619771541"/>
              </p:ext>
            </p:extLst>
          </p:nvPr>
        </p:nvGraphicFramePr>
        <p:xfrm>
          <a:off x="609600" y="1626705"/>
          <a:ext cx="7050157"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0CACE09B-C598-70E0-ADD9-28495E02B8A4}"/>
              </a:ext>
            </a:extLst>
          </p:cNvPr>
          <p:cNvPicPr>
            <a:picLocks noChangeAspect="1"/>
          </p:cNvPicPr>
          <p:nvPr/>
        </p:nvPicPr>
        <p:blipFill>
          <a:blip r:embed="rId8"/>
          <a:stretch>
            <a:fillRect/>
          </a:stretch>
        </p:blipFill>
        <p:spPr>
          <a:xfrm>
            <a:off x="8476836" y="2645887"/>
            <a:ext cx="3344103" cy="1566225"/>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9C16F-DAB8-7C5D-841D-D95DD1CD4C9E}"/>
              </a:ext>
            </a:extLst>
          </p:cNvPr>
          <p:cNvSpPr>
            <a:spLocks noGrp="1"/>
          </p:cNvSpPr>
          <p:nvPr>
            <p:ph type="title"/>
          </p:nvPr>
        </p:nvSpPr>
        <p:spPr>
          <a:solidFill>
            <a:srgbClr val="002060"/>
          </a:solidFill>
        </p:spPr>
        <p:txBody>
          <a:bodyPr/>
          <a:lstStyle/>
          <a:p>
            <a:r>
              <a:rPr lang="en-GB" dirty="0">
                <a:solidFill>
                  <a:schemeClr val="bg1"/>
                </a:solidFill>
              </a:rPr>
              <a:t>Inductive &amp; Deductive Coding</a:t>
            </a:r>
          </a:p>
        </p:txBody>
      </p:sp>
      <p:graphicFrame>
        <p:nvGraphicFramePr>
          <p:cNvPr id="5" name="Content Placeholder 4">
            <a:extLst>
              <a:ext uri="{FF2B5EF4-FFF2-40B4-BE49-F238E27FC236}">
                <a16:creationId xmlns:a16="http://schemas.microsoft.com/office/drawing/2014/main" id="{207032CB-30E5-B341-C556-39EC1E2047D8}"/>
              </a:ext>
            </a:extLst>
          </p:cNvPr>
          <p:cNvGraphicFramePr>
            <a:graphicFrameLocks noGrp="1"/>
          </p:cNvGraphicFramePr>
          <p:nvPr>
            <p:ph sz="half" idx="1"/>
            <p:extLst>
              <p:ext uri="{D42A27DB-BD31-4B8C-83A1-F6EECF244321}">
                <p14:modId xmlns:p14="http://schemas.microsoft.com/office/powerpoint/2010/main" val="446093646"/>
              </p:ext>
            </p:extLst>
          </p:nvPr>
        </p:nvGraphicFramePr>
        <p:xfrm>
          <a:off x="609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0005DB1-0ADE-55C5-4ACD-ADECE923980F}"/>
              </a:ext>
            </a:extLst>
          </p:cNvPr>
          <p:cNvSpPr>
            <a:spLocks noGrp="1"/>
          </p:cNvSpPr>
          <p:nvPr>
            <p:ph sz="half" idx="2"/>
          </p:nvPr>
        </p:nvSpPr>
        <p:spPr>
          <a:xfrm>
            <a:off x="6559826" y="1600201"/>
            <a:ext cx="5022574" cy="3989040"/>
          </a:xfrm>
        </p:spPr>
        <p:txBody>
          <a:bodyPr/>
          <a:lstStyle/>
          <a:p>
            <a:pPr marL="0" indent="0">
              <a:buNone/>
            </a:pPr>
            <a:r>
              <a:rPr lang="en-GB" dirty="0"/>
              <a:t>To find out more about coding there are some useful websites that you can visit:</a:t>
            </a:r>
          </a:p>
          <a:p>
            <a:endParaRPr lang="en-GB" dirty="0"/>
          </a:p>
          <a:p>
            <a:pPr marL="0" indent="0">
              <a:buNone/>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https://www.youtube.com/watch?v=lYzhgMZii3o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https://www.youtube.com/watch?v=YP3yAX5w6x8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3695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76C2-1475-0848-CE28-8B0557BD92BD}"/>
              </a:ext>
            </a:extLst>
          </p:cNvPr>
          <p:cNvSpPr>
            <a:spLocks noGrp="1"/>
          </p:cNvSpPr>
          <p:nvPr>
            <p:ph type="title"/>
          </p:nvPr>
        </p:nvSpPr>
        <p:spPr>
          <a:xfrm>
            <a:off x="609600" y="198437"/>
            <a:ext cx="10972800" cy="1143000"/>
          </a:xfrm>
          <a:solidFill>
            <a:srgbClr val="002060"/>
          </a:solidFill>
        </p:spPr>
        <p:txBody>
          <a:bodyPr>
            <a:normAutofit fontScale="90000"/>
          </a:bodyPr>
          <a:lstStyle/>
          <a:p>
            <a:r>
              <a:rPr lang="en-GB" dirty="0">
                <a:solidFill>
                  <a:schemeClr val="bg1"/>
                </a:solidFill>
              </a:rPr>
              <a:t>Qualitative &amp; Quantitative Analysis Methods</a:t>
            </a:r>
          </a:p>
        </p:txBody>
      </p:sp>
      <p:graphicFrame>
        <p:nvGraphicFramePr>
          <p:cNvPr id="5" name="Content Placeholder 4">
            <a:extLst>
              <a:ext uri="{FF2B5EF4-FFF2-40B4-BE49-F238E27FC236}">
                <a16:creationId xmlns:a16="http://schemas.microsoft.com/office/drawing/2014/main" id="{428EB1C1-83DD-7CDC-0C78-D7E8087AF96D}"/>
              </a:ext>
            </a:extLst>
          </p:cNvPr>
          <p:cNvGraphicFramePr>
            <a:graphicFrameLocks noGrp="1"/>
          </p:cNvGraphicFramePr>
          <p:nvPr>
            <p:ph idx="1"/>
            <p:extLst>
              <p:ext uri="{D42A27DB-BD31-4B8C-83A1-F6EECF244321}">
                <p14:modId xmlns:p14="http://schemas.microsoft.com/office/powerpoint/2010/main" val="152003676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672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5386-0FA8-A92F-C8DC-D6ECE5A3EC16}"/>
              </a:ext>
            </a:extLst>
          </p:cNvPr>
          <p:cNvSpPr>
            <a:spLocks noGrp="1"/>
          </p:cNvSpPr>
          <p:nvPr>
            <p:ph type="title"/>
          </p:nvPr>
        </p:nvSpPr>
        <p:spPr>
          <a:solidFill>
            <a:srgbClr val="002060"/>
          </a:solidFill>
        </p:spPr>
        <p:txBody>
          <a:bodyPr/>
          <a:lstStyle/>
          <a:p>
            <a:r>
              <a:rPr lang="en-GB" dirty="0">
                <a:solidFill>
                  <a:schemeClr val="bg1"/>
                </a:solidFill>
              </a:rPr>
              <a:t>Quantitative Data Analysis</a:t>
            </a:r>
          </a:p>
        </p:txBody>
      </p:sp>
      <p:sp>
        <p:nvSpPr>
          <p:cNvPr id="3" name="Content Placeholder 2">
            <a:extLst>
              <a:ext uri="{FF2B5EF4-FFF2-40B4-BE49-F238E27FC236}">
                <a16:creationId xmlns:a16="http://schemas.microsoft.com/office/drawing/2014/main" id="{92183F66-3DFB-C580-0DD3-93ED8496B05B}"/>
              </a:ext>
            </a:extLst>
          </p:cNvPr>
          <p:cNvSpPr>
            <a:spLocks noGrp="1"/>
          </p:cNvSpPr>
          <p:nvPr>
            <p:ph sz="half" idx="1"/>
          </p:nvPr>
        </p:nvSpPr>
        <p:spPr>
          <a:xfrm>
            <a:off x="609600" y="1600201"/>
            <a:ext cx="5384800" cy="3989040"/>
          </a:xfrm>
        </p:spPr>
        <p:txBody>
          <a:bodyPr/>
          <a:lstStyle/>
          <a:p>
            <a:pPr marL="0" indent="0">
              <a:buNone/>
            </a:pPr>
            <a:r>
              <a:rPr lang="en-GB" sz="2000" dirty="0"/>
              <a:t>Used for 3 purposes:</a:t>
            </a:r>
          </a:p>
          <a:p>
            <a:pPr marL="514350" indent="-514350">
              <a:buAutoNum type="arabicPeriod"/>
            </a:pPr>
            <a:r>
              <a:rPr lang="en-GB" sz="2000" dirty="0"/>
              <a:t>Measure differences between groups</a:t>
            </a:r>
          </a:p>
          <a:p>
            <a:pPr marL="514350" indent="-514350">
              <a:buAutoNum type="arabicPeriod"/>
            </a:pPr>
            <a:r>
              <a:rPr lang="en-GB" sz="2000" dirty="0"/>
              <a:t>Assess relationships between variables</a:t>
            </a:r>
          </a:p>
          <a:p>
            <a:pPr marL="514350" indent="-514350">
              <a:buAutoNum type="arabicPeriod"/>
            </a:pPr>
            <a:r>
              <a:rPr lang="en-GB" sz="2000" dirty="0"/>
              <a:t>Used to test hypotheses</a:t>
            </a:r>
          </a:p>
          <a:p>
            <a:pPr marL="514350" indent="-514350">
              <a:buAutoNum type="arabicPeriod"/>
            </a:pPr>
            <a:endParaRPr lang="en-GB" sz="2000" dirty="0"/>
          </a:p>
          <a:p>
            <a:pPr marL="0" indent="0">
              <a:buNone/>
            </a:pPr>
            <a:r>
              <a:rPr lang="en-GB" sz="2000" dirty="0"/>
              <a:t>Involves use of statistics – simple to complex calculations</a:t>
            </a:r>
          </a:p>
          <a:p>
            <a:pPr marL="0" indent="0">
              <a:buNone/>
            </a:pPr>
            <a:endParaRPr lang="en-GB" sz="2000" dirty="0"/>
          </a:p>
          <a:p>
            <a:pPr marL="0" indent="0">
              <a:buNone/>
            </a:pPr>
            <a:endParaRPr lang="en-GB" sz="2000" dirty="0"/>
          </a:p>
          <a:p>
            <a:pPr marL="0" indent="0">
              <a:buNone/>
            </a:pPr>
            <a:endParaRPr lang="en-GB" dirty="0"/>
          </a:p>
        </p:txBody>
      </p:sp>
      <p:pic>
        <p:nvPicPr>
          <p:cNvPr id="6" name="Content Placeholder 5">
            <a:extLst>
              <a:ext uri="{FF2B5EF4-FFF2-40B4-BE49-F238E27FC236}">
                <a16:creationId xmlns:a16="http://schemas.microsoft.com/office/drawing/2014/main" id="{886A1FA3-2963-3C61-AA98-658229020121}"/>
              </a:ext>
            </a:extLst>
          </p:cNvPr>
          <p:cNvPicPr>
            <a:picLocks noGrp="1" noChangeAspect="1"/>
          </p:cNvPicPr>
          <p:nvPr>
            <p:ph sz="half" idx="2"/>
          </p:nvPr>
        </p:nvPicPr>
        <p:blipFill>
          <a:blip r:embed="rId3"/>
          <a:stretch>
            <a:fillRect/>
          </a:stretch>
        </p:blipFill>
        <p:spPr>
          <a:xfrm>
            <a:off x="6197600" y="1988429"/>
            <a:ext cx="5384800" cy="3212930"/>
          </a:xfrm>
          <a:prstGeom prst="rect">
            <a:avLst/>
          </a:prstGeom>
        </p:spPr>
      </p:pic>
    </p:spTree>
    <p:extLst>
      <p:ext uri="{BB962C8B-B14F-4D97-AF65-F5344CB8AC3E}">
        <p14:creationId xmlns:p14="http://schemas.microsoft.com/office/powerpoint/2010/main" val="125144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4713-32BA-2F70-D36A-E010315FDA5A}"/>
              </a:ext>
            </a:extLst>
          </p:cNvPr>
          <p:cNvSpPr>
            <a:spLocks noGrp="1"/>
          </p:cNvSpPr>
          <p:nvPr>
            <p:ph type="title"/>
          </p:nvPr>
        </p:nvSpPr>
        <p:spPr>
          <a:xfrm>
            <a:off x="609600" y="274638"/>
            <a:ext cx="10972800" cy="812040"/>
          </a:xfrm>
          <a:solidFill>
            <a:srgbClr val="002060"/>
          </a:solidFill>
        </p:spPr>
        <p:txBody>
          <a:bodyPr/>
          <a:lstStyle/>
          <a:p>
            <a:r>
              <a:rPr lang="en-GB" dirty="0">
                <a:solidFill>
                  <a:schemeClr val="bg1"/>
                </a:solidFill>
              </a:rPr>
              <a:t>Two Categories of statistical methods:</a:t>
            </a:r>
          </a:p>
        </p:txBody>
      </p:sp>
      <p:sp>
        <p:nvSpPr>
          <p:cNvPr id="7" name="Text Placeholder 6">
            <a:extLst>
              <a:ext uri="{FF2B5EF4-FFF2-40B4-BE49-F238E27FC236}">
                <a16:creationId xmlns:a16="http://schemas.microsoft.com/office/drawing/2014/main" id="{815B5979-E79C-C689-2540-E25AA0A857C2}"/>
              </a:ext>
            </a:extLst>
          </p:cNvPr>
          <p:cNvSpPr>
            <a:spLocks noGrp="1"/>
          </p:cNvSpPr>
          <p:nvPr>
            <p:ph type="body" idx="1"/>
          </p:nvPr>
        </p:nvSpPr>
        <p:spPr>
          <a:xfrm>
            <a:off x="609071" y="1268412"/>
            <a:ext cx="5386917" cy="639762"/>
          </a:xfrm>
        </p:spPr>
        <p:txBody>
          <a:bodyPr>
            <a:normAutofit fontScale="92500" lnSpcReduction="20000"/>
          </a:bodyPr>
          <a:lstStyle/>
          <a:p>
            <a:pPr algn="ctr"/>
            <a:r>
              <a:rPr lang="en-GB" dirty="0"/>
              <a:t>Descriptive Statistical Method   - ‘Sample’</a:t>
            </a:r>
          </a:p>
        </p:txBody>
      </p:sp>
      <p:graphicFrame>
        <p:nvGraphicFramePr>
          <p:cNvPr id="6" name="Content Placeholder 5">
            <a:extLst>
              <a:ext uri="{FF2B5EF4-FFF2-40B4-BE49-F238E27FC236}">
                <a16:creationId xmlns:a16="http://schemas.microsoft.com/office/drawing/2014/main" id="{1790F01A-C4E6-0761-02AF-9F8A1DE4FEAF}"/>
              </a:ext>
            </a:extLst>
          </p:cNvPr>
          <p:cNvGraphicFramePr>
            <a:graphicFrameLocks noGrp="1"/>
          </p:cNvGraphicFramePr>
          <p:nvPr>
            <p:ph sz="half" idx="2"/>
            <p:extLst>
              <p:ext uri="{D42A27DB-BD31-4B8C-83A1-F6EECF244321}">
                <p14:modId xmlns:p14="http://schemas.microsoft.com/office/powerpoint/2010/main" val="1061708317"/>
              </p:ext>
            </p:extLst>
          </p:nvPr>
        </p:nvGraphicFramePr>
        <p:xfrm>
          <a:off x="609600" y="2089909"/>
          <a:ext cx="5386388" cy="3499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 Placeholder 7">
            <a:extLst>
              <a:ext uri="{FF2B5EF4-FFF2-40B4-BE49-F238E27FC236}">
                <a16:creationId xmlns:a16="http://schemas.microsoft.com/office/drawing/2014/main" id="{73AE5B2A-E7E7-FA09-350C-0A7C0CAEDC0A}"/>
              </a:ext>
            </a:extLst>
          </p:cNvPr>
          <p:cNvSpPr>
            <a:spLocks noGrp="1"/>
          </p:cNvSpPr>
          <p:nvPr>
            <p:ph type="body" sz="quarter" idx="3"/>
          </p:nvPr>
        </p:nvSpPr>
        <p:spPr>
          <a:xfrm>
            <a:off x="6096000" y="1268412"/>
            <a:ext cx="5389033" cy="639762"/>
          </a:xfrm>
        </p:spPr>
        <p:txBody>
          <a:bodyPr>
            <a:normAutofit fontScale="92500" lnSpcReduction="20000"/>
          </a:bodyPr>
          <a:lstStyle/>
          <a:p>
            <a:pPr algn="ctr"/>
            <a:r>
              <a:rPr lang="en-GB" dirty="0"/>
              <a:t>Inferential Statistical Method – ‘population in general’</a:t>
            </a:r>
          </a:p>
        </p:txBody>
      </p:sp>
      <p:graphicFrame>
        <p:nvGraphicFramePr>
          <p:cNvPr id="10" name="Content Placeholder 9">
            <a:extLst>
              <a:ext uri="{FF2B5EF4-FFF2-40B4-BE49-F238E27FC236}">
                <a16:creationId xmlns:a16="http://schemas.microsoft.com/office/drawing/2014/main" id="{5F59E8EF-E131-6715-8C9E-6DEDDDF34E57}"/>
              </a:ext>
            </a:extLst>
          </p:cNvPr>
          <p:cNvGraphicFramePr>
            <a:graphicFrameLocks noGrp="1"/>
          </p:cNvGraphicFramePr>
          <p:nvPr>
            <p:ph sz="quarter" idx="4"/>
            <p:extLst>
              <p:ext uri="{D42A27DB-BD31-4B8C-83A1-F6EECF244321}">
                <p14:modId xmlns:p14="http://schemas.microsoft.com/office/powerpoint/2010/main" val="3588027862"/>
              </p:ext>
            </p:extLst>
          </p:nvPr>
        </p:nvGraphicFramePr>
        <p:xfrm>
          <a:off x="6652590" y="2174875"/>
          <a:ext cx="4929809" cy="329827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0551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054A-E29E-7DA5-3EE2-6CC665B90BDB}"/>
              </a:ext>
            </a:extLst>
          </p:cNvPr>
          <p:cNvSpPr>
            <a:spLocks noGrp="1"/>
          </p:cNvSpPr>
          <p:nvPr>
            <p:ph type="title"/>
          </p:nvPr>
        </p:nvSpPr>
        <p:spPr>
          <a:solidFill>
            <a:srgbClr val="002060"/>
          </a:solidFill>
        </p:spPr>
        <p:txBody>
          <a:bodyPr/>
          <a:lstStyle/>
          <a:p>
            <a:r>
              <a:rPr lang="en-GB" dirty="0">
                <a:solidFill>
                  <a:schemeClr val="bg1"/>
                </a:solidFill>
              </a:rPr>
              <a:t>Qualitative Data Analysis Methods</a:t>
            </a:r>
          </a:p>
        </p:txBody>
      </p:sp>
      <p:graphicFrame>
        <p:nvGraphicFramePr>
          <p:cNvPr id="5" name="Content Placeholder 4">
            <a:extLst>
              <a:ext uri="{FF2B5EF4-FFF2-40B4-BE49-F238E27FC236}">
                <a16:creationId xmlns:a16="http://schemas.microsoft.com/office/drawing/2014/main" id="{E1B77CCE-85A8-380F-80AE-897A85FB6282}"/>
              </a:ext>
            </a:extLst>
          </p:cNvPr>
          <p:cNvGraphicFramePr>
            <a:graphicFrameLocks noGrp="1"/>
          </p:cNvGraphicFramePr>
          <p:nvPr>
            <p:ph sz="half" idx="4294967295"/>
            <p:extLst>
              <p:ext uri="{D42A27DB-BD31-4B8C-83A1-F6EECF244321}">
                <p14:modId xmlns:p14="http://schemas.microsoft.com/office/powerpoint/2010/main" val="2186792722"/>
              </p:ext>
            </p:extLst>
          </p:nvPr>
        </p:nvGraphicFramePr>
        <p:xfrm>
          <a:off x="223078" y="1626705"/>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474C43C-9122-F1C3-E660-8CB2C2418450}"/>
              </a:ext>
            </a:extLst>
          </p:cNvPr>
          <p:cNvPicPr>
            <a:picLocks noChangeAspect="1"/>
          </p:cNvPicPr>
          <p:nvPr/>
        </p:nvPicPr>
        <p:blipFill>
          <a:blip r:embed="rId8"/>
          <a:stretch>
            <a:fillRect/>
          </a:stretch>
        </p:blipFill>
        <p:spPr>
          <a:xfrm>
            <a:off x="6762336" y="1883086"/>
            <a:ext cx="4286250" cy="3476625"/>
          </a:xfrm>
          <a:prstGeom prst="rect">
            <a:avLst/>
          </a:prstGeom>
        </p:spPr>
      </p:pic>
    </p:spTree>
    <p:extLst>
      <p:ext uri="{BB962C8B-B14F-4D97-AF65-F5344CB8AC3E}">
        <p14:creationId xmlns:p14="http://schemas.microsoft.com/office/powerpoint/2010/main" val="976302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4951-AA8E-F1D3-A95A-7B74E6F30154}"/>
              </a:ext>
            </a:extLst>
          </p:cNvPr>
          <p:cNvSpPr>
            <a:spLocks noGrp="1"/>
          </p:cNvSpPr>
          <p:nvPr>
            <p:ph type="title"/>
          </p:nvPr>
        </p:nvSpPr>
        <p:spPr>
          <a:solidFill>
            <a:srgbClr val="002060"/>
          </a:solidFill>
        </p:spPr>
        <p:txBody>
          <a:bodyPr/>
          <a:lstStyle/>
          <a:p>
            <a:r>
              <a:rPr lang="en-GB" dirty="0">
                <a:solidFill>
                  <a:schemeClr val="bg1"/>
                </a:solidFill>
              </a:rPr>
              <a:t>Types of Qualitative Analysis Methods</a:t>
            </a:r>
          </a:p>
        </p:txBody>
      </p:sp>
      <p:sp>
        <p:nvSpPr>
          <p:cNvPr id="3" name="Content Placeholder 2">
            <a:extLst>
              <a:ext uri="{FF2B5EF4-FFF2-40B4-BE49-F238E27FC236}">
                <a16:creationId xmlns:a16="http://schemas.microsoft.com/office/drawing/2014/main" id="{045E0BF0-A09D-C4DD-4C54-5757F93CD8FE}"/>
              </a:ext>
            </a:extLst>
          </p:cNvPr>
          <p:cNvSpPr>
            <a:spLocks noGrp="1"/>
          </p:cNvSpPr>
          <p:nvPr>
            <p:ph sz="half" idx="1"/>
          </p:nvPr>
        </p:nvSpPr>
        <p:spPr/>
        <p:txBody>
          <a:bodyPr/>
          <a:lstStyle/>
          <a:p>
            <a:r>
              <a:rPr lang="en-GB" dirty="0"/>
              <a:t>Content Analysis</a:t>
            </a:r>
          </a:p>
          <a:p>
            <a:r>
              <a:rPr lang="en-GB" dirty="0"/>
              <a:t>Narrative Analysis</a:t>
            </a:r>
          </a:p>
          <a:p>
            <a:r>
              <a:rPr lang="en-GB" dirty="0"/>
              <a:t>Discourse Analysis</a:t>
            </a:r>
          </a:p>
          <a:p>
            <a:r>
              <a:rPr lang="en-GB" dirty="0"/>
              <a:t>Thematic Analysis</a:t>
            </a:r>
          </a:p>
          <a:p>
            <a:r>
              <a:rPr lang="en-GB" dirty="0"/>
              <a:t>Grounded Theory</a:t>
            </a:r>
          </a:p>
          <a:p>
            <a:r>
              <a:rPr lang="en-GB" dirty="0"/>
              <a:t>Interpretive Phenomenological Analysis (IPA)</a:t>
            </a:r>
          </a:p>
        </p:txBody>
      </p:sp>
      <p:pic>
        <p:nvPicPr>
          <p:cNvPr id="8" name="Content Placeholder 7">
            <a:extLst>
              <a:ext uri="{FF2B5EF4-FFF2-40B4-BE49-F238E27FC236}">
                <a16:creationId xmlns:a16="http://schemas.microsoft.com/office/drawing/2014/main" id="{6845C3AF-2FA7-73B7-C2A1-7EF16442906B}"/>
              </a:ext>
            </a:extLst>
          </p:cNvPr>
          <p:cNvPicPr>
            <a:picLocks noGrp="1" noChangeAspect="1"/>
          </p:cNvPicPr>
          <p:nvPr>
            <p:ph sz="half" idx="2"/>
          </p:nvPr>
        </p:nvPicPr>
        <p:blipFill>
          <a:blip r:embed="rId3"/>
          <a:stretch>
            <a:fillRect/>
          </a:stretch>
        </p:blipFill>
        <p:spPr>
          <a:xfrm>
            <a:off x="6632575" y="2289969"/>
            <a:ext cx="4514850" cy="2609850"/>
          </a:xfrm>
          <a:prstGeom prst="rect">
            <a:avLst/>
          </a:prstGeom>
        </p:spPr>
      </p:pic>
    </p:spTree>
    <p:extLst>
      <p:ext uri="{BB962C8B-B14F-4D97-AF65-F5344CB8AC3E}">
        <p14:creationId xmlns:p14="http://schemas.microsoft.com/office/powerpoint/2010/main" val="2257768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2C20A-9B0E-BCCC-B7B7-F269E49522A7}"/>
              </a:ext>
            </a:extLst>
          </p:cNvPr>
          <p:cNvSpPr>
            <a:spLocks noGrp="1"/>
          </p:cNvSpPr>
          <p:nvPr>
            <p:ph type="title"/>
          </p:nvPr>
        </p:nvSpPr>
        <p:spPr>
          <a:solidFill>
            <a:srgbClr val="002060"/>
          </a:solidFill>
        </p:spPr>
        <p:txBody>
          <a:bodyPr/>
          <a:lstStyle/>
          <a:p>
            <a:r>
              <a:rPr lang="en-GB" dirty="0">
                <a:solidFill>
                  <a:schemeClr val="bg1"/>
                </a:solidFill>
              </a:rPr>
              <a:t>Summary of Qualitative Analysis Methods</a:t>
            </a:r>
          </a:p>
        </p:txBody>
      </p:sp>
      <p:graphicFrame>
        <p:nvGraphicFramePr>
          <p:cNvPr id="6" name="Content Placeholder 5">
            <a:extLst>
              <a:ext uri="{FF2B5EF4-FFF2-40B4-BE49-F238E27FC236}">
                <a16:creationId xmlns:a16="http://schemas.microsoft.com/office/drawing/2014/main" id="{C1E72F64-1566-ABAF-5098-7E75B163505B}"/>
              </a:ext>
            </a:extLst>
          </p:cNvPr>
          <p:cNvGraphicFramePr>
            <a:graphicFrameLocks noGrp="1"/>
          </p:cNvGraphicFramePr>
          <p:nvPr>
            <p:ph idx="1"/>
            <p:extLst>
              <p:ext uri="{D42A27DB-BD31-4B8C-83A1-F6EECF244321}">
                <p14:modId xmlns:p14="http://schemas.microsoft.com/office/powerpoint/2010/main" val="118486552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4640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E1A5-BF71-A091-B2F8-A47C2C7F1C84}"/>
              </a:ext>
            </a:extLst>
          </p:cNvPr>
          <p:cNvSpPr>
            <a:spLocks noGrp="1"/>
          </p:cNvSpPr>
          <p:nvPr>
            <p:ph type="title"/>
          </p:nvPr>
        </p:nvSpPr>
        <p:spPr>
          <a:solidFill>
            <a:srgbClr val="002060"/>
          </a:solidFill>
        </p:spPr>
        <p:txBody>
          <a:bodyPr/>
          <a:lstStyle/>
          <a:p>
            <a:r>
              <a:rPr lang="en-GB" dirty="0">
                <a:solidFill>
                  <a:schemeClr val="bg1"/>
                </a:solidFill>
              </a:rPr>
              <a:t>Interpreting/discussing data</a:t>
            </a:r>
          </a:p>
        </p:txBody>
      </p:sp>
      <p:pic>
        <p:nvPicPr>
          <p:cNvPr id="6" name="Content Placeholder 5">
            <a:extLst>
              <a:ext uri="{FF2B5EF4-FFF2-40B4-BE49-F238E27FC236}">
                <a16:creationId xmlns:a16="http://schemas.microsoft.com/office/drawing/2014/main" id="{6DD1D8D2-727C-C046-52D6-D5215B5B3D25}"/>
              </a:ext>
            </a:extLst>
          </p:cNvPr>
          <p:cNvPicPr>
            <a:picLocks noGrp="1" noChangeAspect="1"/>
          </p:cNvPicPr>
          <p:nvPr>
            <p:ph sz="half" idx="1"/>
          </p:nvPr>
        </p:nvPicPr>
        <p:blipFill>
          <a:blip r:embed="rId3"/>
          <a:stretch>
            <a:fillRect/>
          </a:stretch>
        </p:blipFill>
        <p:spPr>
          <a:xfrm>
            <a:off x="1044575" y="2242344"/>
            <a:ext cx="4514850" cy="2705100"/>
          </a:xfrm>
          <a:prstGeom prst="rect">
            <a:avLst/>
          </a:prstGeom>
        </p:spPr>
      </p:pic>
      <p:sp>
        <p:nvSpPr>
          <p:cNvPr id="5" name="Content Placeholder 4">
            <a:extLst>
              <a:ext uri="{FF2B5EF4-FFF2-40B4-BE49-F238E27FC236}">
                <a16:creationId xmlns:a16="http://schemas.microsoft.com/office/drawing/2014/main" id="{4312144D-F48E-E7DF-C1C4-5A8E84D73821}"/>
              </a:ext>
            </a:extLst>
          </p:cNvPr>
          <p:cNvSpPr>
            <a:spLocks noGrp="1"/>
          </p:cNvSpPr>
          <p:nvPr>
            <p:ph sz="half" idx="2"/>
          </p:nvPr>
        </p:nvSpPr>
        <p:spPr/>
        <p:txBody>
          <a:bodyPr>
            <a:normAutofit lnSpcReduction="10000"/>
          </a:bodyPr>
          <a:lstStyle/>
          <a:p>
            <a:r>
              <a:rPr lang="en-GB" dirty="0"/>
              <a:t>Explore meaning set against your research question</a:t>
            </a:r>
          </a:p>
          <a:p>
            <a:r>
              <a:rPr lang="en-GB" dirty="0"/>
              <a:t>Highlight any unexpected results and offer explanations</a:t>
            </a:r>
          </a:p>
          <a:p>
            <a:r>
              <a:rPr lang="en-GB" dirty="0"/>
              <a:t>Reference other academic work – literature review</a:t>
            </a:r>
          </a:p>
          <a:p>
            <a:r>
              <a:rPr lang="en-GB" dirty="0"/>
              <a:t>Be creative – use graphs/charts/diagrams as illustrations of points made</a:t>
            </a:r>
          </a:p>
        </p:txBody>
      </p:sp>
    </p:spTree>
    <p:extLst>
      <p:ext uri="{BB962C8B-B14F-4D97-AF65-F5344CB8AC3E}">
        <p14:creationId xmlns:p14="http://schemas.microsoft.com/office/powerpoint/2010/main" val="1955884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38DF-E512-46DC-DB47-F2E2915E4576}"/>
              </a:ext>
            </a:extLst>
          </p:cNvPr>
          <p:cNvSpPr>
            <a:spLocks noGrp="1"/>
          </p:cNvSpPr>
          <p:nvPr>
            <p:ph type="title"/>
          </p:nvPr>
        </p:nvSpPr>
        <p:spPr>
          <a:solidFill>
            <a:srgbClr val="002060"/>
          </a:solidFill>
        </p:spPr>
        <p:txBody>
          <a:bodyPr/>
          <a:lstStyle/>
          <a:p>
            <a:r>
              <a:rPr lang="en-GB" dirty="0">
                <a:solidFill>
                  <a:schemeClr val="bg1"/>
                </a:solidFill>
              </a:rPr>
              <a:t>Writing up your Analysis</a:t>
            </a:r>
          </a:p>
        </p:txBody>
      </p:sp>
      <p:pic>
        <p:nvPicPr>
          <p:cNvPr id="7" name="Content Placeholder 6">
            <a:extLst>
              <a:ext uri="{FF2B5EF4-FFF2-40B4-BE49-F238E27FC236}">
                <a16:creationId xmlns:a16="http://schemas.microsoft.com/office/drawing/2014/main" id="{A38745DC-0848-BE20-C2C8-2B1500BE5189}"/>
              </a:ext>
            </a:extLst>
          </p:cNvPr>
          <p:cNvPicPr>
            <a:picLocks noGrp="1" noChangeAspect="1"/>
          </p:cNvPicPr>
          <p:nvPr>
            <p:ph idx="1"/>
          </p:nvPr>
        </p:nvPicPr>
        <p:blipFill>
          <a:blip r:embed="rId3"/>
          <a:stretch>
            <a:fillRect/>
          </a:stretch>
        </p:blipFill>
        <p:spPr>
          <a:xfrm>
            <a:off x="3424538" y="1600200"/>
            <a:ext cx="5342923" cy="3916363"/>
          </a:xfrm>
          <a:prstGeom prst="rect">
            <a:avLst/>
          </a:prstGeom>
        </p:spPr>
      </p:pic>
      <p:sp>
        <p:nvSpPr>
          <p:cNvPr id="8" name="TextBox 7">
            <a:extLst>
              <a:ext uri="{FF2B5EF4-FFF2-40B4-BE49-F238E27FC236}">
                <a16:creationId xmlns:a16="http://schemas.microsoft.com/office/drawing/2014/main" id="{1236EC12-9C52-9644-51A6-04B11B9AD71C}"/>
              </a:ext>
            </a:extLst>
          </p:cNvPr>
          <p:cNvSpPr txBox="1"/>
          <p:nvPr/>
        </p:nvSpPr>
        <p:spPr>
          <a:xfrm>
            <a:off x="1073426" y="2027583"/>
            <a:ext cx="1391478" cy="430887"/>
          </a:xfrm>
          <a:prstGeom prst="rect">
            <a:avLst/>
          </a:prstGeom>
          <a:noFill/>
        </p:spPr>
        <p:txBody>
          <a:bodyPr wrap="square" rtlCol="0">
            <a:spAutoFit/>
          </a:bodyPr>
          <a:lstStyle/>
          <a:p>
            <a:r>
              <a:rPr lang="en-GB" sz="1100" dirty="0"/>
              <a:t>Source: GradCoach, 2017</a:t>
            </a:r>
          </a:p>
        </p:txBody>
      </p:sp>
      <p:sp>
        <p:nvSpPr>
          <p:cNvPr id="9" name="Arrow: Left 8">
            <a:extLst>
              <a:ext uri="{FF2B5EF4-FFF2-40B4-BE49-F238E27FC236}">
                <a16:creationId xmlns:a16="http://schemas.microsoft.com/office/drawing/2014/main" id="{F78997DA-2B72-4819-AC2C-25BDEE90DB76}"/>
              </a:ext>
            </a:extLst>
          </p:cNvPr>
          <p:cNvSpPr/>
          <p:nvPr/>
        </p:nvSpPr>
        <p:spPr>
          <a:xfrm>
            <a:off x="9369287" y="3790122"/>
            <a:ext cx="1656522" cy="9352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 for this</a:t>
            </a:r>
          </a:p>
        </p:txBody>
      </p:sp>
    </p:spTree>
    <p:extLst>
      <p:ext uri="{BB962C8B-B14F-4D97-AF65-F5344CB8AC3E}">
        <p14:creationId xmlns:p14="http://schemas.microsoft.com/office/powerpoint/2010/main" val="3712814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6F41-ADA0-43A7-2D7E-1196D058A1A7}"/>
              </a:ext>
            </a:extLst>
          </p:cNvPr>
          <p:cNvSpPr>
            <a:spLocks noGrp="1"/>
          </p:cNvSpPr>
          <p:nvPr>
            <p:ph type="title"/>
          </p:nvPr>
        </p:nvSpPr>
        <p:spPr>
          <a:solidFill>
            <a:srgbClr val="002060"/>
          </a:solidFill>
        </p:spPr>
        <p:txBody>
          <a:bodyPr/>
          <a:lstStyle/>
          <a:p>
            <a:r>
              <a:rPr lang="en-GB" dirty="0">
                <a:solidFill>
                  <a:schemeClr val="bg1"/>
                </a:solidFill>
              </a:rPr>
              <a:t>Presenting the Analysis Chapter</a:t>
            </a:r>
          </a:p>
        </p:txBody>
      </p:sp>
      <p:sp>
        <p:nvSpPr>
          <p:cNvPr id="3" name="Content Placeholder 2">
            <a:extLst>
              <a:ext uri="{FF2B5EF4-FFF2-40B4-BE49-F238E27FC236}">
                <a16:creationId xmlns:a16="http://schemas.microsoft.com/office/drawing/2014/main" id="{4428BFAC-ED56-9CC9-268B-F94A38B2C290}"/>
              </a:ext>
            </a:extLst>
          </p:cNvPr>
          <p:cNvSpPr>
            <a:spLocks noGrp="1"/>
          </p:cNvSpPr>
          <p:nvPr>
            <p:ph sz="half" idx="4294967295"/>
          </p:nvPr>
        </p:nvSpPr>
        <p:spPr>
          <a:xfrm>
            <a:off x="108223" y="1573696"/>
            <a:ext cx="3246783" cy="546652"/>
          </a:xfrm>
        </p:spPr>
        <p:txBody>
          <a:bodyPr>
            <a:normAutofit lnSpcReduction="10000"/>
          </a:bodyPr>
          <a:lstStyle/>
          <a:p>
            <a:pPr marL="0" indent="0">
              <a:buNone/>
            </a:pPr>
            <a:r>
              <a:rPr lang="en-GB" dirty="0"/>
              <a:t>Simple structure:</a:t>
            </a:r>
          </a:p>
          <a:p>
            <a:pPr marL="0" indent="0">
              <a:buNone/>
            </a:pPr>
            <a:endParaRPr lang="en-GB" dirty="0"/>
          </a:p>
        </p:txBody>
      </p:sp>
      <p:graphicFrame>
        <p:nvGraphicFramePr>
          <p:cNvPr id="4" name="Diagram 3">
            <a:extLst>
              <a:ext uri="{FF2B5EF4-FFF2-40B4-BE49-F238E27FC236}">
                <a16:creationId xmlns:a16="http://schemas.microsoft.com/office/drawing/2014/main" id="{FA71B09F-629C-0F8D-F12D-F584F206EE2B}"/>
              </a:ext>
            </a:extLst>
          </p:cNvPr>
          <p:cNvGraphicFramePr/>
          <p:nvPr>
            <p:extLst>
              <p:ext uri="{D42A27DB-BD31-4B8C-83A1-F6EECF244321}">
                <p14:modId xmlns:p14="http://schemas.microsoft.com/office/powerpoint/2010/main" val="3451785811"/>
              </p:ext>
            </p:extLst>
          </p:nvPr>
        </p:nvGraphicFramePr>
        <p:xfrm>
          <a:off x="834886" y="1308653"/>
          <a:ext cx="7005983" cy="4882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Rounded Corners 5">
            <a:extLst>
              <a:ext uri="{FF2B5EF4-FFF2-40B4-BE49-F238E27FC236}">
                <a16:creationId xmlns:a16="http://schemas.microsoft.com/office/drawing/2014/main" id="{AD54919F-248F-B501-4B74-274D26E69A4C}"/>
              </a:ext>
            </a:extLst>
          </p:cNvPr>
          <p:cNvSpPr/>
          <p:nvPr/>
        </p:nvSpPr>
        <p:spPr>
          <a:xfrm>
            <a:off x="8185426" y="1847022"/>
            <a:ext cx="3396974" cy="32865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Describe</a:t>
            </a:r>
            <a:r>
              <a:rPr lang="en-GB" dirty="0">
                <a:solidFill>
                  <a:schemeClr val="tx1"/>
                </a:solidFill>
              </a:rPr>
              <a:t> = report your empirical results</a:t>
            </a:r>
          </a:p>
          <a:p>
            <a:pPr algn="ctr"/>
            <a:r>
              <a:rPr lang="en-GB" b="1" dirty="0">
                <a:solidFill>
                  <a:schemeClr val="tx1"/>
                </a:solidFill>
              </a:rPr>
              <a:t>Analyse</a:t>
            </a:r>
            <a:r>
              <a:rPr lang="en-GB" dirty="0">
                <a:solidFill>
                  <a:schemeClr val="tx1"/>
                </a:solidFill>
              </a:rPr>
              <a:t> = provide an interpretation of your results</a:t>
            </a:r>
          </a:p>
          <a:p>
            <a:pPr algn="ctr"/>
            <a:r>
              <a:rPr lang="en-GB" b="1" dirty="0">
                <a:solidFill>
                  <a:schemeClr val="tx1"/>
                </a:solidFill>
              </a:rPr>
              <a:t>Synthesise</a:t>
            </a:r>
            <a:r>
              <a:rPr lang="en-GB" dirty="0">
                <a:solidFill>
                  <a:schemeClr val="tx1"/>
                </a:solidFill>
              </a:rPr>
              <a:t> = compare/contrast/discuss your findings against literature review and academic sources</a:t>
            </a:r>
          </a:p>
        </p:txBody>
      </p:sp>
    </p:spTree>
    <p:extLst>
      <p:ext uri="{BB962C8B-B14F-4D97-AF65-F5344CB8AC3E}">
        <p14:creationId xmlns:p14="http://schemas.microsoft.com/office/powerpoint/2010/main" val="3266118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48E7-089C-DBAF-0D91-EF42AD8C6495}"/>
              </a:ext>
            </a:extLst>
          </p:cNvPr>
          <p:cNvSpPr>
            <a:spLocks noGrp="1"/>
          </p:cNvSpPr>
          <p:nvPr>
            <p:ph type="title"/>
          </p:nvPr>
        </p:nvSpPr>
        <p:spPr>
          <a:solidFill>
            <a:srgbClr val="002060"/>
          </a:solidFill>
        </p:spPr>
        <p:txBody>
          <a:bodyPr/>
          <a:lstStyle/>
          <a:p>
            <a:r>
              <a:rPr lang="en-GB" dirty="0">
                <a:solidFill>
                  <a:schemeClr val="bg1"/>
                </a:solidFill>
              </a:rPr>
              <a:t>Important!</a:t>
            </a:r>
          </a:p>
        </p:txBody>
      </p:sp>
      <p:sp>
        <p:nvSpPr>
          <p:cNvPr id="3" name="Content Placeholder 2">
            <a:extLst>
              <a:ext uri="{FF2B5EF4-FFF2-40B4-BE49-F238E27FC236}">
                <a16:creationId xmlns:a16="http://schemas.microsoft.com/office/drawing/2014/main" id="{82366C54-B902-35B7-9F73-1D2003938EFF}"/>
              </a:ext>
            </a:extLst>
          </p:cNvPr>
          <p:cNvSpPr>
            <a:spLocks noGrp="1"/>
          </p:cNvSpPr>
          <p:nvPr>
            <p:ph idx="1"/>
          </p:nvPr>
        </p:nvSpPr>
        <p:spPr>
          <a:xfrm>
            <a:off x="609600" y="1600201"/>
            <a:ext cx="6202017" cy="3917032"/>
          </a:xfrm>
        </p:spPr>
        <p:txBody>
          <a:bodyPr/>
          <a:lstStyle/>
          <a:p>
            <a:pPr marL="0" indent="0">
              <a:buNone/>
            </a:pPr>
            <a:r>
              <a:rPr lang="en-GB" dirty="0"/>
              <a:t>Always refer your results/interpretation back to your research question and/or research objectives so that you keep focused on the relevance of your findings</a:t>
            </a:r>
          </a:p>
        </p:txBody>
      </p:sp>
      <p:pic>
        <p:nvPicPr>
          <p:cNvPr id="4" name="Picture 3">
            <a:extLst>
              <a:ext uri="{FF2B5EF4-FFF2-40B4-BE49-F238E27FC236}">
                <a16:creationId xmlns:a16="http://schemas.microsoft.com/office/drawing/2014/main" id="{B3516AE1-11D7-3103-6BD2-3916327E141D}"/>
              </a:ext>
            </a:extLst>
          </p:cNvPr>
          <p:cNvPicPr>
            <a:picLocks noChangeAspect="1"/>
          </p:cNvPicPr>
          <p:nvPr/>
        </p:nvPicPr>
        <p:blipFill>
          <a:blip r:embed="rId2"/>
          <a:stretch>
            <a:fillRect/>
          </a:stretch>
        </p:blipFill>
        <p:spPr>
          <a:xfrm>
            <a:off x="7067550" y="1747837"/>
            <a:ext cx="4514850" cy="3362325"/>
          </a:xfrm>
          <a:prstGeom prst="rect">
            <a:avLst/>
          </a:prstGeom>
        </p:spPr>
      </p:pic>
    </p:spTree>
    <p:extLst>
      <p:ext uri="{BB962C8B-B14F-4D97-AF65-F5344CB8AC3E}">
        <p14:creationId xmlns:p14="http://schemas.microsoft.com/office/powerpoint/2010/main" val="22235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31C9-55CA-9EC1-72EA-22601D4E3224}"/>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567B55FC-E647-6E23-E279-A94347AF78AF}"/>
              </a:ext>
            </a:extLst>
          </p:cNvPr>
          <p:cNvSpPr>
            <a:spLocks noGrp="1"/>
          </p:cNvSpPr>
          <p:nvPr>
            <p:ph idx="1"/>
          </p:nvPr>
        </p:nvSpPr>
        <p:spPr/>
        <p:txBody>
          <a:bodyPr>
            <a:normAutofit lnSpcReduction="1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following resources have been used to compile this presentation: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Saunders, M., Lewis, 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Thornhill,A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Research methods for business students. 5</a:t>
            </a:r>
            <a:r>
              <a:rPr lang="en-GB" sz="1800" i="1"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Ed</a:t>
            </a:r>
            <a:r>
              <a:rPr lang="en-GB" sz="1800" dirty="0">
                <a:effectLst/>
                <a:latin typeface="Calibri" panose="020F0502020204030204" pitchFamily="34" charset="0"/>
                <a:ea typeface="Calibri" panose="020F0502020204030204" pitchFamily="34" charset="0"/>
                <a:cs typeface="Times New Roman" panose="02020603050405020304" pitchFamily="18" charset="0"/>
              </a:rPr>
              <a:t>. Essex, Prentice Hall</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Biggam.J</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Succeeding with your Master’s Dissertation. A step by step handbook. 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Ed. Berkshire, Open University Press.</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Scribbr</a:t>
            </a:r>
            <a:r>
              <a:rPr lang="en-GB" sz="1800" dirty="0">
                <a:effectLst/>
                <a:latin typeface="Calibri" panose="020F0502020204030204" pitchFamily="34" charset="0"/>
                <a:ea typeface="Calibri" panose="020F0502020204030204" pitchFamily="34" charset="0"/>
                <a:cs typeface="Times New Roman" panose="02020603050405020304" pitchFamily="18" charset="0"/>
              </a:rPr>
              <a:t> – online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https://www.scribbr.co.uk/thesis-dissertation/results/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GradCoach - Coding of data explained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https://www.youtube.com/watch?v=8MHkVtE_sVw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https://www.youtube.com/watch?v=YP3yAX5w6x8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https://www.youtube.com/watch?v=lYzhgMZii3o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UWTSD (IMH) Dissertation Handbook, ( On Moodle) </a:t>
            </a:r>
          </a:p>
          <a:p>
            <a:endParaRPr lang="en-GB" dirty="0"/>
          </a:p>
        </p:txBody>
      </p:sp>
    </p:spTree>
    <p:extLst>
      <p:ext uri="{BB962C8B-B14F-4D97-AF65-F5344CB8AC3E}">
        <p14:creationId xmlns:p14="http://schemas.microsoft.com/office/powerpoint/2010/main" val="3681879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normAutofit/>
          </a:bodyPr>
          <a:lstStyle/>
          <a:p>
            <a:r>
              <a:rPr lang="en-GB" dirty="0">
                <a:solidFill>
                  <a:schemeClr val="bg1"/>
                </a:solidFill>
              </a:rPr>
              <a:t>Unrhyw cwestiynau/ Any Questions</a:t>
            </a:r>
          </a:p>
        </p:txBody>
      </p:sp>
      <p:pic>
        <p:nvPicPr>
          <p:cNvPr id="6" name="Content Placeholder 5">
            <a:extLst>
              <a:ext uri="{FF2B5EF4-FFF2-40B4-BE49-F238E27FC236}">
                <a16:creationId xmlns:a16="http://schemas.microsoft.com/office/drawing/2014/main" id="{357FBC77-560E-63B3-1E5B-10D9F38B83B0}"/>
              </a:ext>
            </a:extLst>
          </p:cNvPr>
          <p:cNvPicPr>
            <a:picLocks noGrp="1" noChangeAspect="1"/>
          </p:cNvPicPr>
          <p:nvPr>
            <p:ph idx="1"/>
          </p:nvPr>
        </p:nvPicPr>
        <p:blipFill>
          <a:blip r:embed="rId2"/>
          <a:stretch>
            <a:fillRect/>
          </a:stretch>
        </p:blipFill>
        <p:spPr>
          <a:xfrm>
            <a:off x="3838575" y="2053431"/>
            <a:ext cx="4514850" cy="3009900"/>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3046</Words>
  <Application>Microsoft Office PowerPoint</Application>
  <PresentationFormat>Widescreen</PresentationFormat>
  <Paragraphs>224</Paragraphs>
  <Slides>18</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Myriad Pro</vt:lpstr>
      <vt:lpstr>Arial</vt:lpstr>
      <vt:lpstr>Calibri</vt:lpstr>
      <vt:lpstr>Theme1.thmx first page pp</vt:lpstr>
      <vt:lpstr> Analysis Chapter </vt:lpstr>
      <vt:lpstr>Learning Outcomes </vt:lpstr>
      <vt:lpstr>What is ‘Analysis’?</vt:lpstr>
      <vt:lpstr>Stages of Analysing data</vt:lpstr>
      <vt:lpstr>Organising data and ‘coding’</vt:lpstr>
      <vt:lpstr>Inductive &amp; Deductive Coding</vt:lpstr>
      <vt:lpstr>Qualitative &amp; Quantitative Analysis Methods</vt:lpstr>
      <vt:lpstr>Quantitative Data Analysis</vt:lpstr>
      <vt:lpstr>Two Categories of statistical methods:</vt:lpstr>
      <vt:lpstr>Qualitative Data Analysis Methods</vt:lpstr>
      <vt:lpstr>Types of Qualitative Analysis Methods</vt:lpstr>
      <vt:lpstr>Summary of Qualitative Analysis Methods</vt:lpstr>
      <vt:lpstr>Interpreting/discussing data</vt:lpstr>
      <vt:lpstr>Writing up your Analysis</vt:lpstr>
      <vt:lpstr>Presenting the Analysis Chapter</vt:lpstr>
      <vt:lpstr>Important!</vt:lpstr>
      <vt:lpstr>References &amp; Useful Resources</vt:lpstr>
      <vt:lpstr>Unrhyw cwestiynau/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91</cp:revision>
  <dcterms:created xsi:type="dcterms:W3CDTF">2021-10-13T07:56:41Z</dcterms:created>
  <dcterms:modified xsi:type="dcterms:W3CDTF">2026-03-27T14:26:01Z</dcterms:modified>
</cp:coreProperties>
</file>