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 snapToGrid="0">
      <p:cViewPr varScale="1">
        <p:scale>
          <a:sx n="64" d="100"/>
          <a:sy n="64" d="100"/>
        </p:scale>
        <p:origin x="724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A5EDEC-7FF2-4968-AA1E-F4B76F1EC81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063334-CDFD-4346-BACB-72DED72902C2}">
      <dgm:prSet/>
      <dgm:spPr/>
      <dgm:t>
        <a:bodyPr/>
        <a:lstStyle/>
        <a:p>
          <a:r>
            <a:rPr lang="en-GB"/>
            <a:t>According to John Bowlby’s theory, children gain a sense of security and trust when their carers are constantly attentive to their needs. </a:t>
          </a:r>
          <a:endParaRPr lang="en-US"/>
        </a:p>
      </dgm:t>
    </dgm:pt>
    <dgm:pt modelId="{410BBABE-2FCF-455E-AD65-8C83827B1074}" type="parTrans" cxnId="{BE56CF3E-570C-41C4-B8DD-4A93FE45B57E}">
      <dgm:prSet/>
      <dgm:spPr/>
      <dgm:t>
        <a:bodyPr/>
        <a:lstStyle/>
        <a:p>
          <a:endParaRPr lang="en-US"/>
        </a:p>
      </dgm:t>
    </dgm:pt>
    <dgm:pt modelId="{F9B25568-A165-4F6D-A76E-20122296D990}" type="sibTrans" cxnId="{BE56CF3E-570C-41C4-B8DD-4A93FE45B57E}">
      <dgm:prSet/>
      <dgm:spPr/>
      <dgm:t>
        <a:bodyPr/>
        <a:lstStyle/>
        <a:p>
          <a:endParaRPr lang="en-US"/>
        </a:p>
      </dgm:t>
    </dgm:pt>
    <dgm:pt modelId="{437FBFE5-8E5F-4DAB-B5F5-DB0E2D8C2A40}">
      <dgm:prSet/>
      <dgm:spPr/>
      <dgm:t>
        <a:bodyPr/>
        <a:lstStyle/>
        <a:p>
          <a:r>
            <a:rPr lang="en-GB"/>
            <a:t>Knowing that they have a safe home to return to, this security enables the child to venture outside and explore their surroundings. </a:t>
          </a:r>
          <a:endParaRPr lang="en-US"/>
        </a:p>
      </dgm:t>
    </dgm:pt>
    <dgm:pt modelId="{EDB857D3-829C-4E8F-B943-A2FCCDDA2281}" type="parTrans" cxnId="{D6351AC0-6CA3-484B-A94F-AA1B45CE3501}">
      <dgm:prSet/>
      <dgm:spPr/>
      <dgm:t>
        <a:bodyPr/>
        <a:lstStyle/>
        <a:p>
          <a:endParaRPr lang="en-US"/>
        </a:p>
      </dgm:t>
    </dgm:pt>
    <dgm:pt modelId="{1B3E54BE-0085-4E15-9271-EF98C641A538}" type="sibTrans" cxnId="{D6351AC0-6CA3-484B-A94F-AA1B45CE3501}">
      <dgm:prSet/>
      <dgm:spPr/>
      <dgm:t>
        <a:bodyPr/>
        <a:lstStyle/>
        <a:p>
          <a:endParaRPr lang="en-US"/>
        </a:p>
      </dgm:t>
    </dgm:pt>
    <dgm:pt modelId="{9596E7CF-A51B-46F6-ADE5-A886DEEDBE51}">
      <dgm:prSet/>
      <dgm:spPr/>
      <dgm:t>
        <a:bodyPr/>
        <a:lstStyle/>
        <a:p>
          <a:r>
            <a:rPr lang="en-GB"/>
            <a:t>The availability of the carer serves as a "safe base," encouraging the child's self-reliance and self-assurance.</a:t>
          </a:r>
          <a:endParaRPr lang="en-US"/>
        </a:p>
      </dgm:t>
    </dgm:pt>
    <dgm:pt modelId="{FC5801ED-90F6-40FE-93DE-127365F61788}" type="parTrans" cxnId="{8B47322A-7131-4FFF-944E-79A02F042312}">
      <dgm:prSet/>
      <dgm:spPr/>
      <dgm:t>
        <a:bodyPr/>
        <a:lstStyle/>
        <a:p>
          <a:endParaRPr lang="en-US"/>
        </a:p>
      </dgm:t>
    </dgm:pt>
    <dgm:pt modelId="{73A06BE0-AC73-45E2-918B-6DF0D0116722}" type="sibTrans" cxnId="{8B47322A-7131-4FFF-944E-79A02F042312}">
      <dgm:prSet/>
      <dgm:spPr/>
      <dgm:t>
        <a:bodyPr/>
        <a:lstStyle/>
        <a:p>
          <a:endParaRPr lang="en-US"/>
        </a:p>
      </dgm:t>
    </dgm:pt>
    <dgm:pt modelId="{92182B07-6023-4B34-B14B-BAEDF80B11FD}">
      <dgm:prSet/>
      <dgm:spPr/>
      <dgm:t>
        <a:bodyPr/>
        <a:lstStyle/>
        <a:p>
          <a:r>
            <a:rPr lang="en-GB"/>
            <a:t>The care giver should offer sympathetic attention and careful supervision while the child goes out to a new environment.</a:t>
          </a:r>
          <a:endParaRPr lang="en-US"/>
        </a:p>
      </dgm:t>
    </dgm:pt>
    <dgm:pt modelId="{A317F474-FAF4-42BA-8F1D-BEBE29F9844E}" type="parTrans" cxnId="{6E77D349-BB8B-4CD1-AA9B-279851D75F68}">
      <dgm:prSet/>
      <dgm:spPr/>
      <dgm:t>
        <a:bodyPr/>
        <a:lstStyle/>
        <a:p>
          <a:endParaRPr lang="en-US"/>
        </a:p>
      </dgm:t>
    </dgm:pt>
    <dgm:pt modelId="{7249F096-BD8F-4329-B68D-D697B10FB60B}" type="sibTrans" cxnId="{6E77D349-BB8B-4CD1-AA9B-279851D75F68}">
      <dgm:prSet/>
      <dgm:spPr/>
      <dgm:t>
        <a:bodyPr/>
        <a:lstStyle/>
        <a:p>
          <a:endParaRPr lang="en-US"/>
        </a:p>
      </dgm:t>
    </dgm:pt>
    <dgm:pt modelId="{3CC7D40A-B8C8-44EE-858E-BD96352BC711}">
      <dgm:prSet/>
      <dgm:spPr/>
      <dgm:t>
        <a:bodyPr/>
        <a:lstStyle/>
        <a:p>
          <a:r>
            <a:rPr lang="en-GB"/>
            <a:t>A child's emotional equilibrium is restored when they return to a reassuring, familiar person, which increases their self-assurance and sense of control with each exploration cycle.</a:t>
          </a:r>
          <a:endParaRPr lang="en-US"/>
        </a:p>
      </dgm:t>
    </dgm:pt>
    <dgm:pt modelId="{3865402D-79CE-40E6-BE13-DF5D5A01D149}" type="parTrans" cxnId="{31BBED69-C757-42BC-BB0E-728BC9C6A3AD}">
      <dgm:prSet/>
      <dgm:spPr/>
      <dgm:t>
        <a:bodyPr/>
        <a:lstStyle/>
        <a:p>
          <a:endParaRPr lang="en-US"/>
        </a:p>
      </dgm:t>
    </dgm:pt>
    <dgm:pt modelId="{470B1AEA-5D48-4E04-8850-CDB82A000831}" type="sibTrans" cxnId="{31BBED69-C757-42BC-BB0E-728BC9C6A3AD}">
      <dgm:prSet/>
      <dgm:spPr/>
      <dgm:t>
        <a:bodyPr/>
        <a:lstStyle/>
        <a:p>
          <a:endParaRPr lang="en-US"/>
        </a:p>
      </dgm:t>
    </dgm:pt>
    <dgm:pt modelId="{1C739E44-BFB7-49EA-A7AA-CE3AA3415DE8}">
      <dgm:prSet/>
      <dgm:spPr/>
      <dgm:t>
        <a:bodyPr/>
        <a:lstStyle/>
        <a:p>
          <a:r>
            <a:rPr lang="en-US"/>
            <a:t>(McLeod,2025)</a:t>
          </a:r>
        </a:p>
      </dgm:t>
    </dgm:pt>
    <dgm:pt modelId="{1589E743-0C9B-4FFD-9765-A1328F5984B8}" type="parTrans" cxnId="{59809387-3E44-464A-8AA4-F747DF2C8041}">
      <dgm:prSet/>
      <dgm:spPr/>
      <dgm:t>
        <a:bodyPr/>
        <a:lstStyle/>
        <a:p>
          <a:endParaRPr lang="en-US"/>
        </a:p>
      </dgm:t>
    </dgm:pt>
    <dgm:pt modelId="{7E5672B4-B903-48A0-98F3-3F4A67CAC978}" type="sibTrans" cxnId="{59809387-3E44-464A-8AA4-F747DF2C8041}">
      <dgm:prSet/>
      <dgm:spPr/>
      <dgm:t>
        <a:bodyPr/>
        <a:lstStyle/>
        <a:p>
          <a:endParaRPr lang="en-US"/>
        </a:p>
      </dgm:t>
    </dgm:pt>
    <dgm:pt modelId="{B153F400-9C2B-B846-AC16-9AEA80A3D4B7}" type="pres">
      <dgm:prSet presAssocID="{77A5EDEC-7FF2-4968-AA1E-F4B76F1EC81F}" presName="vert0" presStyleCnt="0">
        <dgm:presLayoutVars>
          <dgm:dir/>
          <dgm:animOne val="branch"/>
          <dgm:animLvl val="lvl"/>
        </dgm:presLayoutVars>
      </dgm:prSet>
      <dgm:spPr/>
    </dgm:pt>
    <dgm:pt modelId="{30104A9A-4654-0849-B522-72D32F050344}" type="pres">
      <dgm:prSet presAssocID="{3B063334-CDFD-4346-BACB-72DED72902C2}" presName="thickLine" presStyleLbl="alignNode1" presStyleIdx="0" presStyleCnt="6"/>
      <dgm:spPr/>
    </dgm:pt>
    <dgm:pt modelId="{27993733-995D-3441-BF40-B03684DAEAE2}" type="pres">
      <dgm:prSet presAssocID="{3B063334-CDFD-4346-BACB-72DED72902C2}" presName="horz1" presStyleCnt="0"/>
      <dgm:spPr/>
    </dgm:pt>
    <dgm:pt modelId="{297B367B-1757-0543-B595-061DA04135F1}" type="pres">
      <dgm:prSet presAssocID="{3B063334-CDFD-4346-BACB-72DED72902C2}" presName="tx1" presStyleLbl="revTx" presStyleIdx="0" presStyleCnt="6"/>
      <dgm:spPr/>
    </dgm:pt>
    <dgm:pt modelId="{BB2D5D8A-F7C7-EE48-9D33-1CF3F99D3DF0}" type="pres">
      <dgm:prSet presAssocID="{3B063334-CDFD-4346-BACB-72DED72902C2}" presName="vert1" presStyleCnt="0"/>
      <dgm:spPr/>
    </dgm:pt>
    <dgm:pt modelId="{C29EE9E4-314C-1C4B-85E9-99A579F8F777}" type="pres">
      <dgm:prSet presAssocID="{437FBFE5-8E5F-4DAB-B5F5-DB0E2D8C2A40}" presName="thickLine" presStyleLbl="alignNode1" presStyleIdx="1" presStyleCnt="6"/>
      <dgm:spPr/>
    </dgm:pt>
    <dgm:pt modelId="{9F6FF030-77F2-A342-8A21-CF780C977C0B}" type="pres">
      <dgm:prSet presAssocID="{437FBFE5-8E5F-4DAB-B5F5-DB0E2D8C2A40}" presName="horz1" presStyleCnt="0"/>
      <dgm:spPr/>
    </dgm:pt>
    <dgm:pt modelId="{46D41C06-199D-4240-A074-9CBDC8ACF38F}" type="pres">
      <dgm:prSet presAssocID="{437FBFE5-8E5F-4DAB-B5F5-DB0E2D8C2A40}" presName="tx1" presStyleLbl="revTx" presStyleIdx="1" presStyleCnt="6"/>
      <dgm:spPr/>
    </dgm:pt>
    <dgm:pt modelId="{FB512F5B-B289-9A41-AD6E-9347CFC38F2B}" type="pres">
      <dgm:prSet presAssocID="{437FBFE5-8E5F-4DAB-B5F5-DB0E2D8C2A40}" presName="vert1" presStyleCnt="0"/>
      <dgm:spPr/>
    </dgm:pt>
    <dgm:pt modelId="{6AC6ADF5-48C5-174D-8C06-456FA71FBCF0}" type="pres">
      <dgm:prSet presAssocID="{9596E7CF-A51B-46F6-ADE5-A886DEEDBE51}" presName="thickLine" presStyleLbl="alignNode1" presStyleIdx="2" presStyleCnt="6"/>
      <dgm:spPr/>
    </dgm:pt>
    <dgm:pt modelId="{27F1EB09-F379-DB4F-B101-06DB9F814316}" type="pres">
      <dgm:prSet presAssocID="{9596E7CF-A51B-46F6-ADE5-A886DEEDBE51}" presName="horz1" presStyleCnt="0"/>
      <dgm:spPr/>
    </dgm:pt>
    <dgm:pt modelId="{70204130-495E-C94F-8ED4-C47B1DDD3C3C}" type="pres">
      <dgm:prSet presAssocID="{9596E7CF-A51B-46F6-ADE5-A886DEEDBE51}" presName="tx1" presStyleLbl="revTx" presStyleIdx="2" presStyleCnt="6"/>
      <dgm:spPr/>
    </dgm:pt>
    <dgm:pt modelId="{C25DC38A-B50B-EB4C-BCA3-A0EF99C4F73D}" type="pres">
      <dgm:prSet presAssocID="{9596E7CF-A51B-46F6-ADE5-A886DEEDBE51}" presName="vert1" presStyleCnt="0"/>
      <dgm:spPr/>
    </dgm:pt>
    <dgm:pt modelId="{18E1393A-55D3-4B4E-9B5A-030075479963}" type="pres">
      <dgm:prSet presAssocID="{92182B07-6023-4B34-B14B-BAEDF80B11FD}" presName="thickLine" presStyleLbl="alignNode1" presStyleIdx="3" presStyleCnt="6"/>
      <dgm:spPr/>
    </dgm:pt>
    <dgm:pt modelId="{3ABA942D-3810-7F4C-BECE-4B7479E022D7}" type="pres">
      <dgm:prSet presAssocID="{92182B07-6023-4B34-B14B-BAEDF80B11FD}" presName="horz1" presStyleCnt="0"/>
      <dgm:spPr/>
    </dgm:pt>
    <dgm:pt modelId="{BCD23588-1D3A-3745-98F0-D97D24BC231E}" type="pres">
      <dgm:prSet presAssocID="{92182B07-6023-4B34-B14B-BAEDF80B11FD}" presName="tx1" presStyleLbl="revTx" presStyleIdx="3" presStyleCnt="6"/>
      <dgm:spPr/>
    </dgm:pt>
    <dgm:pt modelId="{497F9ED4-559D-9B42-892A-4A0547E9C654}" type="pres">
      <dgm:prSet presAssocID="{92182B07-6023-4B34-B14B-BAEDF80B11FD}" presName="vert1" presStyleCnt="0"/>
      <dgm:spPr/>
    </dgm:pt>
    <dgm:pt modelId="{3B1EB5FE-F927-3647-9866-BC2CC16A33FA}" type="pres">
      <dgm:prSet presAssocID="{3CC7D40A-B8C8-44EE-858E-BD96352BC711}" presName="thickLine" presStyleLbl="alignNode1" presStyleIdx="4" presStyleCnt="6"/>
      <dgm:spPr/>
    </dgm:pt>
    <dgm:pt modelId="{A69B3914-3BEB-5A44-BBCD-CDB8565D52B5}" type="pres">
      <dgm:prSet presAssocID="{3CC7D40A-B8C8-44EE-858E-BD96352BC711}" presName="horz1" presStyleCnt="0"/>
      <dgm:spPr/>
    </dgm:pt>
    <dgm:pt modelId="{461F29D3-CA62-4848-BB9E-6634755D1939}" type="pres">
      <dgm:prSet presAssocID="{3CC7D40A-B8C8-44EE-858E-BD96352BC711}" presName="tx1" presStyleLbl="revTx" presStyleIdx="4" presStyleCnt="6"/>
      <dgm:spPr/>
    </dgm:pt>
    <dgm:pt modelId="{866153A2-3767-B743-9396-E55ADE9E16CA}" type="pres">
      <dgm:prSet presAssocID="{3CC7D40A-B8C8-44EE-858E-BD96352BC711}" presName="vert1" presStyleCnt="0"/>
      <dgm:spPr/>
    </dgm:pt>
    <dgm:pt modelId="{4FBAF958-171D-6B47-9283-D743260B6AE7}" type="pres">
      <dgm:prSet presAssocID="{1C739E44-BFB7-49EA-A7AA-CE3AA3415DE8}" presName="thickLine" presStyleLbl="alignNode1" presStyleIdx="5" presStyleCnt="6"/>
      <dgm:spPr/>
    </dgm:pt>
    <dgm:pt modelId="{FFF396B6-1A54-714A-8EE2-AB8FD9415848}" type="pres">
      <dgm:prSet presAssocID="{1C739E44-BFB7-49EA-A7AA-CE3AA3415DE8}" presName="horz1" presStyleCnt="0"/>
      <dgm:spPr/>
    </dgm:pt>
    <dgm:pt modelId="{E05B7CBB-C90A-254F-B7D3-EE9A7B9007CA}" type="pres">
      <dgm:prSet presAssocID="{1C739E44-BFB7-49EA-A7AA-CE3AA3415DE8}" presName="tx1" presStyleLbl="revTx" presStyleIdx="5" presStyleCnt="6"/>
      <dgm:spPr/>
    </dgm:pt>
    <dgm:pt modelId="{E2A54024-22D6-E54F-852C-C748D30ECE3F}" type="pres">
      <dgm:prSet presAssocID="{1C739E44-BFB7-49EA-A7AA-CE3AA3415DE8}" presName="vert1" presStyleCnt="0"/>
      <dgm:spPr/>
    </dgm:pt>
  </dgm:ptLst>
  <dgm:cxnLst>
    <dgm:cxn modelId="{595AE707-0E64-4545-A7B2-BF4F73FA28D7}" type="presOf" srcId="{77A5EDEC-7FF2-4968-AA1E-F4B76F1EC81F}" destId="{B153F400-9C2B-B846-AC16-9AEA80A3D4B7}" srcOrd="0" destOrd="0" presId="urn:microsoft.com/office/officeart/2008/layout/LinedList"/>
    <dgm:cxn modelId="{AA9D0C1C-E6FC-D548-9AAE-20B428B1EFB8}" type="presOf" srcId="{92182B07-6023-4B34-B14B-BAEDF80B11FD}" destId="{BCD23588-1D3A-3745-98F0-D97D24BC231E}" srcOrd="0" destOrd="0" presId="urn:microsoft.com/office/officeart/2008/layout/LinedList"/>
    <dgm:cxn modelId="{8B47322A-7131-4FFF-944E-79A02F042312}" srcId="{77A5EDEC-7FF2-4968-AA1E-F4B76F1EC81F}" destId="{9596E7CF-A51B-46F6-ADE5-A886DEEDBE51}" srcOrd="2" destOrd="0" parTransId="{FC5801ED-90F6-40FE-93DE-127365F61788}" sibTransId="{73A06BE0-AC73-45E2-918B-6DF0D0116722}"/>
    <dgm:cxn modelId="{BE56CF3E-570C-41C4-B8DD-4A93FE45B57E}" srcId="{77A5EDEC-7FF2-4968-AA1E-F4B76F1EC81F}" destId="{3B063334-CDFD-4346-BACB-72DED72902C2}" srcOrd="0" destOrd="0" parTransId="{410BBABE-2FCF-455E-AD65-8C83827B1074}" sibTransId="{F9B25568-A165-4F6D-A76E-20122296D990}"/>
    <dgm:cxn modelId="{6E77D349-BB8B-4CD1-AA9B-279851D75F68}" srcId="{77A5EDEC-7FF2-4968-AA1E-F4B76F1EC81F}" destId="{92182B07-6023-4B34-B14B-BAEDF80B11FD}" srcOrd="3" destOrd="0" parTransId="{A317F474-FAF4-42BA-8F1D-BEBE29F9844E}" sibTransId="{7249F096-BD8F-4329-B68D-D697B10FB60B}"/>
    <dgm:cxn modelId="{31BBED69-C757-42BC-BB0E-728BC9C6A3AD}" srcId="{77A5EDEC-7FF2-4968-AA1E-F4B76F1EC81F}" destId="{3CC7D40A-B8C8-44EE-858E-BD96352BC711}" srcOrd="4" destOrd="0" parTransId="{3865402D-79CE-40E6-BE13-DF5D5A01D149}" sibTransId="{470B1AEA-5D48-4E04-8850-CDB82A000831}"/>
    <dgm:cxn modelId="{15487973-14AA-CD40-AAF2-AD772AD81EB2}" type="presOf" srcId="{3CC7D40A-B8C8-44EE-858E-BD96352BC711}" destId="{461F29D3-CA62-4848-BB9E-6634755D1939}" srcOrd="0" destOrd="0" presId="urn:microsoft.com/office/officeart/2008/layout/LinedList"/>
    <dgm:cxn modelId="{59809387-3E44-464A-8AA4-F747DF2C8041}" srcId="{77A5EDEC-7FF2-4968-AA1E-F4B76F1EC81F}" destId="{1C739E44-BFB7-49EA-A7AA-CE3AA3415DE8}" srcOrd="5" destOrd="0" parTransId="{1589E743-0C9B-4FFD-9765-A1328F5984B8}" sibTransId="{7E5672B4-B903-48A0-98F3-3F4A67CAC978}"/>
    <dgm:cxn modelId="{844A3D8A-C5CD-C84E-B82C-546E92A617AB}" type="presOf" srcId="{1C739E44-BFB7-49EA-A7AA-CE3AA3415DE8}" destId="{E05B7CBB-C90A-254F-B7D3-EE9A7B9007CA}" srcOrd="0" destOrd="0" presId="urn:microsoft.com/office/officeart/2008/layout/LinedList"/>
    <dgm:cxn modelId="{C187FEA9-A6B8-594A-9DF7-56A0215AFC80}" type="presOf" srcId="{9596E7CF-A51B-46F6-ADE5-A886DEEDBE51}" destId="{70204130-495E-C94F-8ED4-C47B1DDD3C3C}" srcOrd="0" destOrd="0" presId="urn:microsoft.com/office/officeart/2008/layout/LinedList"/>
    <dgm:cxn modelId="{5045E1AE-C798-EC4C-AE50-6CC3B4C227D7}" type="presOf" srcId="{3B063334-CDFD-4346-BACB-72DED72902C2}" destId="{297B367B-1757-0543-B595-061DA04135F1}" srcOrd="0" destOrd="0" presId="urn:microsoft.com/office/officeart/2008/layout/LinedList"/>
    <dgm:cxn modelId="{D6351AC0-6CA3-484B-A94F-AA1B45CE3501}" srcId="{77A5EDEC-7FF2-4968-AA1E-F4B76F1EC81F}" destId="{437FBFE5-8E5F-4DAB-B5F5-DB0E2D8C2A40}" srcOrd="1" destOrd="0" parTransId="{EDB857D3-829C-4E8F-B943-A2FCCDDA2281}" sibTransId="{1B3E54BE-0085-4E15-9271-EF98C641A538}"/>
    <dgm:cxn modelId="{81B907E2-E5E4-FC47-A490-313DCD03EBB0}" type="presOf" srcId="{437FBFE5-8E5F-4DAB-B5F5-DB0E2D8C2A40}" destId="{46D41C06-199D-4240-A074-9CBDC8ACF38F}" srcOrd="0" destOrd="0" presId="urn:microsoft.com/office/officeart/2008/layout/LinedList"/>
    <dgm:cxn modelId="{0565AF17-598B-6149-9C4A-317C388684B4}" type="presParOf" srcId="{B153F400-9C2B-B846-AC16-9AEA80A3D4B7}" destId="{30104A9A-4654-0849-B522-72D32F050344}" srcOrd="0" destOrd="0" presId="urn:microsoft.com/office/officeart/2008/layout/LinedList"/>
    <dgm:cxn modelId="{EABC59D2-17F6-124B-BC41-43D28CA10B18}" type="presParOf" srcId="{B153F400-9C2B-B846-AC16-9AEA80A3D4B7}" destId="{27993733-995D-3441-BF40-B03684DAEAE2}" srcOrd="1" destOrd="0" presId="urn:microsoft.com/office/officeart/2008/layout/LinedList"/>
    <dgm:cxn modelId="{87B6D0D5-8983-444A-964B-5030974F7EF6}" type="presParOf" srcId="{27993733-995D-3441-BF40-B03684DAEAE2}" destId="{297B367B-1757-0543-B595-061DA04135F1}" srcOrd="0" destOrd="0" presId="urn:microsoft.com/office/officeart/2008/layout/LinedList"/>
    <dgm:cxn modelId="{7DF11CB8-E7EE-1741-9B67-FA17210EAB01}" type="presParOf" srcId="{27993733-995D-3441-BF40-B03684DAEAE2}" destId="{BB2D5D8A-F7C7-EE48-9D33-1CF3F99D3DF0}" srcOrd="1" destOrd="0" presId="urn:microsoft.com/office/officeart/2008/layout/LinedList"/>
    <dgm:cxn modelId="{737661EA-9964-6441-AFA3-0DC58BFB6ABB}" type="presParOf" srcId="{B153F400-9C2B-B846-AC16-9AEA80A3D4B7}" destId="{C29EE9E4-314C-1C4B-85E9-99A579F8F777}" srcOrd="2" destOrd="0" presId="urn:microsoft.com/office/officeart/2008/layout/LinedList"/>
    <dgm:cxn modelId="{0E124767-EA11-7340-9B9A-9AFF7E3988C3}" type="presParOf" srcId="{B153F400-9C2B-B846-AC16-9AEA80A3D4B7}" destId="{9F6FF030-77F2-A342-8A21-CF780C977C0B}" srcOrd="3" destOrd="0" presId="urn:microsoft.com/office/officeart/2008/layout/LinedList"/>
    <dgm:cxn modelId="{D7CFA90E-B04E-8B4F-AF04-1430496C4B37}" type="presParOf" srcId="{9F6FF030-77F2-A342-8A21-CF780C977C0B}" destId="{46D41C06-199D-4240-A074-9CBDC8ACF38F}" srcOrd="0" destOrd="0" presId="urn:microsoft.com/office/officeart/2008/layout/LinedList"/>
    <dgm:cxn modelId="{BA341235-0B87-444E-96D7-053589F79728}" type="presParOf" srcId="{9F6FF030-77F2-A342-8A21-CF780C977C0B}" destId="{FB512F5B-B289-9A41-AD6E-9347CFC38F2B}" srcOrd="1" destOrd="0" presId="urn:microsoft.com/office/officeart/2008/layout/LinedList"/>
    <dgm:cxn modelId="{F60998BF-C9FE-B640-967D-EC9621E3CA8E}" type="presParOf" srcId="{B153F400-9C2B-B846-AC16-9AEA80A3D4B7}" destId="{6AC6ADF5-48C5-174D-8C06-456FA71FBCF0}" srcOrd="4" destOrd="0" presId="urn:microsoft.com/office/officeart/2008/layout/LinedList"/>
    <dgm:cxn modelId="{7AF3D8E4-9D55-174C-8C17-87B7F98FF8B1}" type="presParOf" srcId="{B153F400-9C2B-B846-AC16-9AEA80A3D4B7}" destId="{27F1EB09-F379-DB4F-B101-06DB9F814316}" srcOrd="5" destOrd="0" presId="urn:microsoft.com/office/officeart/2008/layout/LinedList"/>
    <dgm:cxn modelId="{3FD747D8-CCB2-414A-B7C0-20CCB8E2DE80}" type="presParOf" srcId="{27F1EB09-F379-DB4F-B101-06DB9F814316}" destId="{70204130-495E-C94F-8ED4-C47B1DDD3C3C}" srcOrd="0" destOrd="0" presId="urn:microsoft.com/office/officeart/2008/layout/LinedList"/>
    <dgm:cxn modelId="{9CF54DC7-072D-3447-B1EB-7A3CBA8E10DD}" type="presParOf" srcId="{27F1EB09-F379-DB4F-B101-06DB9F814316}" destId="{C25DC38A-B50B-EB4C-BCA3-A0EF99C4F73D}" srcOrd="1" destOrd="0" presId="urn:microsoft.com/office/officeart/2008/layout/LinedList"/>
    <dgm:cxn modelId="{CF3F455B-6EA6-3A4D-8C3C-A99234064B5F}" type="presParOf" srcId="{B153F400-9C2B-B846-AC16-9AEA80A3D4B7}" destId="{18E1393A-55D3-4B4E-9B5A-030075479963}" srcOrd="6" destOrd="0" presId="urn:microsoft.com/office/officeart/2008/layout/LinedList"/>
    <dgm:cxn modelId="{AEE8941D-B86B-E646-9A64-2F3E47BA0FEC}" type="presParOf" srcId="{B153F400-9C2B-B846-AC16-9AEA80A3D4B7}" destId="{3ABA942D-3810-7F4C-BECE-4B7479E022D7}" srcOrd="7" destOrd="0" presId="urn:microsoft.com/office/officeart/2008/layout/LinedList"/>
    <dgm:cxn modelId="{BB622231-B9AB-A94C-B5DC-C52A10EFFC69}" type="presParOf" srcId="{3ABA942D-3810-7F4C-BECE-4B7479E022D7}" destId="{BCD23588-1D3A-3745-98F0-D97D24BC231E}" srcOrd="0" destOrd="0" presId="urn:microsoft.com/office/officeart/2008/layout/LinedList"/>
    <dgm:cxn modelId="{36C92072-D742-C144-ABF7-41278E23373D}" type="presParOf" srcId="{3ABA942D-3810-7F4C-BECE-4B7479E022D7}" destId="{497F9ED4-559D-9B42-892A-4A0547E9C654}" srcOrd="1" destOrd="0" presId="urn:microsoft.com/office/officeart/2008/layout/LinedList"/>
    <dgm:cxn modelId="{23BFA321-6BCB-8E4C-8585-6AD34FAA520E}" type="presParOf" srcId="{B153F400-9C2B-B846-AC16-9AEA80A3D4B7}" destId="{3B1EB5FE-F927-3647-9866-BC2CC16A33FA}" srcOrd="8" destOrd="0" presId="urn:microsoft.com/office/officeart/2008/layout/LinedList"/>
    <dgm:cxn modelId="{986505CA-BD68-4B4A-A5F1-CD6546B55962}" type="presParOf" srcId="{B153F400-9C2B-B846-AC16-9AEA80A3D4B7}" destId="{A69B3914-3BEB-5A44-BBCD-CDB8565D52B5}" srcOrd="9" destOrd="0" presId="urn:microsoft.com/office/officeart/2008/layout/LinedList"/>
    <dgm:cxn modelId="{87909029-314C-9847-A0C4-399BF1A88FFC}" type="presParOf" srcId="{A69B3914-3BEB-5A44-BBCD-CDB8565D52B5}" destId="{461F29D3-CA62-4848-BB9E-6634755D1939}" srcOrd="0" destOrd="0" presId="urn:microsoft.com/office/officeart/2008/layout/LinedList"/>
    <dgm:cxn modelId="{86E4ED78-2012-3746-AEA4-78FCAEDFCF01}" type="presParOf" srcId="{A69B3914-3BEB-5A44-BBCD-CDB8565D52B5}" destId="{866153A2-3767-B743-9396-E55ADE9E16CA}" srcOrd="1" destOrd="0" presId="urn:microsoft.com/office/officeart/2008/layout/LinedList"/>
    <dgm:cxn modelId="{DABB2F7B-944A-0449-A071-7F84161C2EAE}" type="presParOf" srcId="{B153F400-9C2B-B846-AC16-9AEA80A3D4B7}" destId="{4FBAF958-171D-6B47-9283-D743260B6AE7}" srcOrd="10" destOrd="0" presId="urn:microsoft.com/office/officeart/2008/layout/LinedList"/>
    <dgm:cxn modelId="{51B5D6FB-9F6A-804B-AD00-C8E6F89C0578}" type="presParOf" srcId="{B153F400-9C2B-B846-AC16-9AEA80A3D4B7}" destId="{FFF396B6-1A54-714A-8EE2-AB8FD9415848}" srcOrd="11" destOrd="0" presId="urn:microsoft.com/office/officeart/2008/layout/LinedList"/>
    <dgm:cxn modelId="{8CB06B58-DB9C-6F4B-9881-7DF9EF21DC8A}" type="presParOf" srcId="{FFF396B6-1A54-714A-8EE2-AB8FD9415848}" destId="{E05B7CBB-C90A-254F-B7D3-EE9A7B9007CA}" srcOrd="0" destOrd="0" presId="urn:microsoft.com/office/officeart/2008/layout/LinedList"/>
    <dgm:cxn modelId="{ADF431F6-EF54-4E49-B90B-F195696E4B36}" type="presParOf" srcId="{FFF396B6-1A54-714A-8EE2-AB8FD9415848}" destId="{E2A54024-22D6-E54F-852C-C748D30ECE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104A9A-4654-0849-B522-72D32F050344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7B367B-1757-0543-B595-061DA04135F1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According to John Bowlby’s theory, children gain a sense of security and trust when their carers are constantly attentive to their needs. </a:t>
          </a:r>
          <a:endParaRPr lang="en-US" sz="1800" kern="1200"/>
        </a:p>
      </dsp:txBody>
      <dsp:txXfrm>
        <a:off x="0" y="2703"/>
        <a:ext cx="6900512" cy="921789"/>
      </dsp:txXfrm>
    </dsp:sp>
    <dsp:sp modelId="{C29EE9E4-314C-1C4B-85E9-99A579F8F777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41C06-199D-4240-A074-9CBDC8ACF38F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Knowing that they have a safe home to return to, this security enables the child to venture outside and explore their surroundings. </a:t>
          </a:r>
          <a:endParaRPr lang="en-US" sz="1800" kern="1200"/>
        </a:p>
      </dsp:txBody>
      <dsp:txXfrm>
        <a:off x="0" y="924492"/>
        <a:ext cx="6900512" cy="921789"/>
      </dsp:txXfrm>
    </dsp:sp>
    <dsp:sp modelId="{6AC6ADF5-48C5-174D-8C06-456FA71FBCF0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04130-495E-C94F-8ED4-C47B1DDD3C3C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availability of the carer serves as a "safe base," encouraging the child's self-reliance and self-assurance.</a:t>
          </a:r>
          <a:endParaRPr lang="en-US" sz="1800" kern="1200"/>
        </a:p>
      </dsp:txBody>
      <dsp:txXfrm>
        <a:off x="0" y="1846281"/>
        <a:ext cx="6900512" cy="921789"/>
      </dsp:txXfrm>
    </dsp:sp>
    <dsp:sp modelId="{18E1393A-55D3-4B4E-9B5A-030075479963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D23588-1D3A-3745-98F0-D97D24BC231E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care giver should offer sympathetic attention and careful supervision while the child goes out to a new environment.</a:t>
          </a:r>
          <a:endParaRPr lang="en-US" sz="1800" kern="1200"/>
        </a:p>
      </dsp:txBody>
      <dsp:txXfrm>
        <a:off x="0" y="2768070"/>
        <a:ext cx="6900512" cy="921789"/>
      </dsp:txXfrm>
    </dsp:sp>
    <dsp:sp modelId="{3B1EB5FE-F927-3647-9866-BC2CC16A33FA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F29D3-CA62-4848-BB9E-6634755D1939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child's emotional equilibrium is restored when they return to a reassuring, familiar person, which increases their self-assurance and sense of control with each exploration cycle.</a:t>
          </a:r>
          <a:endParaRPr lang="en-US" sz="1800" kern="1200"/>
        </a:p>
      </dsp:txBody>
      <dsp:txXfrm>
        <a:off x="0" y="3689859"/>
        <a:ext cx="6900512" cy="921789"/>
      </dsp:txXfrm>
    </dsp:sp>
    <dsp:sp modelId="{4FBAF958-171D-6B47-9283-D743260B6AE7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5B7CBB-C90A-254F-B7D3-EE9A7B9007CA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(McLeod,2025)</a:t>
          </a:r>
        </a:p>
      </dsp:txBody>
      <dsp:txXfrm>
        <a:off x="0" y="4611648"/>
        <a:ext cx="6900512" cy="9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3D883-429A-14D3-00AA-55CDBA51FE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492F36-DA66-8C2B-0F8D-081C44DFD1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CA146C-F560-CF1E-1B19-9D0316A5A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F3ECC-887E-8B3C-90AC-36F62BF8B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9706D9-669B-B8D6-3C68-3822C475A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242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902B9-B683-0C33-0D4F-C03B69D60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159C4-73AE-2F1A-1659-87A47A645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631A5-E9FC-38BE-58B7-22C2E6243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2731D-752C-04F5-86EF-C17C1AD0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87D37F-699B-8F2B-E44F-F046E18BC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28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7F3A8-754E-651D-B834-6D3A5840F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473893-5A79-8F13-EC4B-451FEEC8B5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7EB80-D6F3-7FBB-5D7D-B367DEBEB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7F0365-BBCB-EB34-0D37-7126EB0BF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A02CB-8571-5D36-3E02-870601FA7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992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D565F-5645-66F9-66E6-16A8FDB73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B69E4-FD71-37B3-066B-E627E44326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DD0931-5AE8-06A2-65D7-BF98884E34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A41182-1E09-9C7B-67AF-E9D9C1218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D3DA9B-BC93-0ED0-63EB-224CABEFB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2A9665-04CE-D10A-79CE-DDCC58FAB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268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F99D1-E2AC-2EE6-E8C8-549F7852B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243EC8-A62D-1E02-6228-70FA0572DB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DF17B7-3E63-EB2A-7F5B-84C731D87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2C6CE0-D1CB-CEA8-C9A8-EF10B4CD81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42DD65-11B9-154C-888B-066B0493E1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5BB4F-C23A-3D9E-D453-8095BD38F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1EDAAE-B577-063B-7101-B58791381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216225-2698-F095-63FE-7C963F1B2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041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8F62A-B754-1434-E97B-61E9A2118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530380-0E77-E099-C5E0-06E9196B9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26B961-734B-7B04-5486-540174016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F030D2-A0B5-0462-1423-0943E8452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061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FA16E7-F06A-522C-4444-2B743FFC33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BE4672-D84B-E480-4889-468C1AFFD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1F0898-9988-4609-0A48-1A043847E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568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495C7-924A-631D-412C-6E612026E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B9BE7-4C1A-1A06-7DF9-A18671E7B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C35EC3-7A60-8A6E-5357-FFA1273B9E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035EA4-3693-6273-291A-FBD223B1F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3944C-D55A-554B-63A2-3432E3D31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210996-57C3-4FEB-003B-864933FB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569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6CD62-C55D-A978-751B-E3A311E6D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A014E5-54CB-B7FF-9D17-6D484FB5EF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8D8B42-3213-44B3-FE05-D03C541043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7B4EB1-A52E-7478-DF34-85E217C80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C23B77-68EF-57CC-D48C-3A768A80B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7A74CE-C7E2-F984-3863-F3622CAD1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389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2BD9A-9287-7C5B-1EFF-C0CA2DA86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4DFB19-F17B-A7EE-9909-60C3CEA791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07FC5-AED0-BF20-FB16-C5BB426D5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C1221-A4D5-F20E-318A-992486328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631F8-810C-3A6E-68B9-B1A407D03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299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20638F-8209-70CD-91AC-59D1FC3CC1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F2C5DE-8A95-C458-ED34-0EEBF14E0C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D24CA-56DA-5918-8E6C-7F377A6AE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08FCB-F639-3C89-DBFC-5FED5639A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AA81FF-0CCC-243E-7877-6496C2C3E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11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F44AB5-3DB2-9C21-087E-515206ED1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1EB9D9-BA62-46E8-7F76-0C7851CAE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3488C-0B41-C16C-E561-7A05C4C010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031B1A-1EB9-154F-BF73-56C013478AB2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37ABBD-6F4D-EB57-F74F-982066361F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0AD25-6443-0FFC-61B0-A03FA491D4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94C0BF-823C-704F-B6D7-651A59D70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883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uctural-learning.com/post/bowlbys-attachment-theory" TargetMode="External"/><Relationship Id="rId2" Type="http://schemas.openxmlformats.org/officeDocument/2006/relationships/hyperlink" Target="https://www.verywellmind.com/what-is-attachment-theory-279533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bowlby.html" TargetMode="External"/><Relationship Id="rId5" Type="http://schemas.openxmlformats.org/officeDocument/2006/relationships/hyperlink" Target="https://www.simplypsychology.org/naturevsnurture.html" TargetMode="External"/><Relationship Id="rId4" Type="http://schemas.openxmlformats.org/officeDocument/2006/relationships/hyperlink" Target="https://positivepsychology.com/attachment-theo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1E2E6-E014-E53E-E362-46B31A33A8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PSYCHOLOGICAL THEORIES OF DEVELOPMENT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FC0F34-E72A-C06E-F27F-E831D5EAF2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effectLst/>
              </a:rPr>
              <a:t>Bowlby’s attachment theory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effectLst/>
              </a:rPr>
              <a:t>Piaget’s cognitive development theory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effectLst/>
              </a:rPr>
              <a:t>Vygotsky’s sociocultural theory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(Miller,2022)</a:t>
            </a:r>
          </a:p>
        </p:txBody>
      </p:sp>
    </p:spTree>
    <p:extLst>
      <p:ext uri="{BB962C8B-B14F-4D97-AF65-F5344CB8AC3E}">
        <p14:creationId xmlns:p14="http://schemas.microsoft.com/office/powerpoint/2010/main" val="815293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090BB2-56F8-DC2C-22BF-3F34553EB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000" b="1">
                <a:latin typeface="+mn-lt"/>
              </a:rPr>
              <a:t>BOWLBY’S ATTACHMENT THEORY </a:t>
            </a: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DC135378-A24C-2FF1-EE7B-0AF91560E5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937" r="23732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63536-8816-5C9A-C0A4-10A4B5B90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2000"/>
              <a:t>Early emotional ties between a kid and its care giver are crucial.</a:t>
            </a:r>
          </a:p>
          <a:p>
            <a:r>
              <a:rPr lang="en-US" sz="2000"/>
              <a:t>These ties provide the groundwork for future relationships and are essential for emotional growth and survival.</a:t>
            </a:r>
          </a:p>
          <a:p>
            <a:r>
              <a:rPr lang="en-US" sz="2000"/>
              <a:t>Attachments are a natural part of a child's biology and help them feel safe and navigate their surroundings.</a:t>
            </a:r>
          </a:p>
          <a:p>
            <a:endParaRPr lang="en-US" sz="2000"/>
          </a:p>
          <a:p>
            <a:pPr marL="0" indent="0">
              <a:buNone/>
            </a:pPr>
            <a:r>
              <a:rPr lang="en-US" sz="2000"/>
              <a:t>(McLeod,2025)</a:t>
            </a:r>
          </a:p>
        </p:txBody>
      </p:sp>
    </p:spTree>
    <p:extLst>
      <p:ext uri="{BB962C8B-B14F-4D97-AF65-F5344CB8AC3E}">
        <p14:creationId xmlns:p14="http://schemas.microsoft.com/office/powerpoint/2010/main" val="1362852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EE5B4A-432A-DBC0-D9C5-CBC22979C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400" b="1" kern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APPLICATION OF JOHN BOWLBY’S THEORY TO AMIRA’S SITUATION</a:t>
            </a:r>
            <a:r>
              <a:rPr lang="en-GB" sz="3400">
                <a:solidFill>
                  <a:srgbClr val="FFFFFF"/>
                </a:solidFill>
                <a:effectLst/>
              </a:rPr>
              <a:t> </a:t>
            </a:r>
            <a:endParaRPr lang="en-US" sz="3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D7A33-089B-CCDD-7D4A-D5F4D57B2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marR="80645" indent="0">
              <a:spcBef>
                <a:spcPts val="5"/>
              </a:spcBef>
              <a:spcAft>
                <a:spcPts val="800"/>
              </a:spcAft>
              <a:buNone/>
            </a:pPr>
            <a:r>
              <a:rPr lang="en-GB" sz="1500" kern="0" spc="-5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Scenario:</a:t>
            </a:r>
            <a:endParaRPr lang="en-GB" sz="1500" kern="100" spc="-50">
              <a:latin typeface="Aptos" panose="020B00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R="80645">
              <a:spcBef>
                <a:spcPts val="5"/>
              </a:spcBef>
              <a:spcAft>
                <a:spcPts val="800"/>
              </a:spcAft>
            </a:pPr>
            <a:r>
              <a:rPr lang="en-GB" sz="15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Amira is a 3-year-old child who has recently joined the nursery. Amira is showing signs of anxiety when left by her carers, limited verbal communication, and difficulty engaging in group play. </a:t>
            </a:r>
          </a:p>
          <a:p>
            <a:pPr marR="80645">
              <a:spcBef>
                <a:spcPts val="5"/>
              </a:spcBef>
              <a:spcAft>
                <a:spcPts val="800"/>
              </a:spcAft>
            </a:pPr>
            <a:r>
              <a:rPr lang="en-GB" sz="1500" kern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John Bowlby’s theory is suitable in understanding Amira’s situation as its initial focus was on comprehending the anguish that children go through when they are removed from their primary carers. </a:t>
            </a:r>
          </a:p>
          <a:p>
            <a:pPr marR="80645">
              <a:spcBef>
                <a:spcPts val="5"/>
              </a:spcBef>
              <a:spcAft>
                <a:spcPts val="800"/>
              </a:spcAft>
            </a:pPr>
            <a:r>
              <a:rPr lang="en-GB" sz="1500" kern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Bowlby also felt that early baby separations from their mother were linked to eventual issues with adjustment as can be seen in Amira’s behaviour. </a:t>
            </a:r>
          </a:p>
          <a:p>
            <a:pPr marL="0" marR="80645" indent="0">
              <a:spcBef>
                <a:spcPts val="5"/>
              </a:spcBef>
              <a:spcAft>
                <a:spcPts val="800"/>
              </a:spcAft>
              <a:buNone/>
            </a:pPr>
            <a:endParaRPr lang="en-GB" sz="1500" kern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80645" indent="0">
              <a:spcBef>
                <a:spcPts val="5"/>
              </a:spcBef>
              <a:spcAft>
                <a:spcPts val="800"/>
              </a:spcAft>
              <a:buNone/>
            </a:pPr>
            <a:r>
              <a:rPr lang="en-US" sz="1500"/>
              <a:t>(Cherry,2025)</a:t>
            </a:r>
          </a:p>
        </p:txBody>
      </p:sp>
    </p:spTree>
    <p:extLst>
      <p:ext uri="{BB962C8B-B14F-4D97-AF65-F5344CB8AC3E}">
        <p14:creationId xmlns:p14="http://schemas.microsoft.com/office/powerpoint/2010/main" val="1527578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ED6DC-EE17-C912-4B83-C6CC05872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3000" b="1" kern="0"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GB" sz="3000" b="1" kern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RACTICAL INTERVENTIONS TO PROMOTE AMIRA’S DEVELOPMENT IN THE NURSERY </a:t>
            </a:r>
            <a:endParaRPr lang="en-US" sz="3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997C18-78CD-A790-AE56-5AAEAC2DC8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004640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0923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24D6F-12CC-2522-AFD0-C1C8B7D8C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3000" b="1" kern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BIOLOGICAL AND ENVIRONMENTAL INFLUENCES</a:t>
            </a:r>
            <a:r>
              <a:rPr lang="en-GB" sz="3000">
                <a:effectLst/>
              </a:rPr>
              <a:t> </a:t>
            </a:r>
            <a:endParaRPr lang="en-US" sz="30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EBDAA-28AD-2453-010B-ABCAE0549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endParaRPr lang="en-US" sz="1700"/>
          </a:p>
          <a:p>
            <a:r>
              <a:rPr lang="en-US" sz="1700"/>
              <a:t>According to researchers like Chomsky (1957), language development is significantly influenced by genetics since humans are born with an underlying aptitude for language (nature), known as universal grammar </a:t>
            </a:r>
          </a:p>
          <a:p>
            <a:r>
              <a:rPr lang="en-US" sz="1700"/>
              <a:t>On the other hand, the behaviorist viewpoint, best represented by Skinner (1957), places a strong emphasis on the role that learning (nurture) and environmental reinforcement play in language acquisition.</a:t>
            </a:r>
          </a:p>
          <a:p>
            <a:r>
              <a:rPr lang="en-US" sz="1700"/>
              <a:t>Identical twins raised apart may exhibit linguistic similarities despite differing surroundings, indicating a substantial genetic influence, according to twin studies, which have shed important light on this controversy. </a:t>
            </a:r>
          </a:p>
          <a:p>
            <a:r>
              <a:rPr lang="en-US" sz="1700"/>
              <a:t>The complex interaction between nature and nurture in a child's development is highlighted by the fact that environmental influences, such as exposure to surroundings rich in language, are equally important for language development.</a:t>
            </a:r>
          </a:p>
          <a:p>
            <a:pPr marL="0" indent="0">
              <a:buNone/>
            </a:pPr>
            <a:endParaRPr lang="en-US" sz="1700"/>
          </a:p>
          <a:p>
            <a:pPr marL="0" indent="0">
              <a:buNone/>
            </a:pPr>
            <a:r>
              <a:rPr lang="en-US" sz="1700"/>
              <a:t>(McLeod, 2024).</a:t>
            </a:r>
          </a:p>
        </p:txBody>
      </p:sp>
    </p:spTree>
    <p:extLst>
      <p:ext uri="{BB962C8B-B14F-4D97-AF65-F5344CB8AC3E}">
        <p14:creationId xmlns:p14="http://schemas.microsoft.com/office/powerpoint/2010/main" val="3456576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3B71B3-DE6D-7115-E526-4676D24CC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ADVANTAGES AND LIMITATIONS OF THE THEORY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C8EBA-CCE3-9D35-7CF7-2C9D5A8D3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500"/>
              <a:t>Advantages</a:t>
            </a:r>
          </a:p>
          <a:p>
            <a:r>
              <a:rPr lang="en-US" sz="1500"/>
              <a:t>Bowlby's theory offers a thorough explanation of the formation of attachment and its significance in human growth. It highlights how important early interactions are and how they affect a person's emotional and social growth.</a:t>
            </a:r>
          </a:p>
          <a:p>
            <a:r>
              <a:rPr lang="en-US" sz="1500"/>
              <a:t>Emphasizes the significance of a stable attachment for optimal development, which has had a significant impact on childcare practices.</a:t>
            </a:r>
          </a:p>
          <a:p>
            <a:r>
              <a:rPr lang="en-US" sz="1500"/>
              <a:t>It has resulted in better adoption and foster care procedures as well as modifications to hospital policy for children.</a:t>
            </a:r>
          </a:p>
          <a:p>
            <a:pPr marL="0" indent="0">
              <a:buNone/>
            </a:pPr>
            <a:r>
              <a:rPr lang="en-US" sz="1500"/>
              <a:t>(</a:t>
            </a:r>
            <a:r>
              <a:rPr lang="en-US" sz="1500" err="1"/>
              <a:t>McGarvie</a:t>
            </a:r>
            <a:r>
              <a:rPr lang="en-US" sz="1500"/>
              <a:t>, 2024)</a:t>
            </a:r>
          </a:p>
          <a:p>
            <a:pPr marL="0" indent="0">
              <a:buNone/>
            </a:pPr>
            <a:r>
              <a:rPr lang="en-US" sz="1500"/>
              <a:t>Limitations</a:t>
            </a:r>
          </a:p>
          <a:p>
            <a:r>
              <a:rPr lang="en-US" sz="1500"/>
              <a:t>Bowlby's approach ignores the influence of societal variables and other </a:t>
            </a:r>
            <a:r>
              <a:rPr lang="en-US" sz="1500" err="1"/>
              <a:t>carers</a:t>
            </a:r>
            <a:r>
              <a:rPr lang="en-US" sz="1500"/>
              <a:t> on attachment and is unduly preoccupied on the mother-child bond or the primary care giver.</a:t>
            </a:r>
          </a:p>
          <a:p>
            <a:r>
              <a:rPr lang="en-US" sz="1500"/>
              <a:t>Because the hypothesis is unclear about what makes an attachment "secure" or "insecure," research outcomes may be interpreted subjectively and inconsistently.</a:t>
            </a:r>
          </a:p>
          <a:p>
            <a:pPr marL="0" indent="0">
              <a:buNone/>
            </a:pPr>
            <a:r>
              <a:rPr lang="en-US" sz="1500"/>
              <a:t>(Main, 2023)</a:t>
            </a:r>
          </a:p>
          <a:p>
            <a:endParaRPr lang="en-US" sz="1500"/>
          </a:p>
          <a:p>
            <a:pPr marL="0" indent="0">
              <a:buNone/>
            </a:pPr>
            <a:endParaRPr lang="en-US" sz="1500"/>
          </a:p>
          <a:p>
            <a:endParaRPr lang="en-US" sz="1500"/>
          </a:p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4088125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3BAF3-5A6D-AB7A-4A5B-852CBF305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+mn-lt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F1392-66E1-C8FA-9692-20B8D8D21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3100" dirty="0"/>
              <a:t>Early attachment styles can have a big influence on relationships later on.</a:t>
            </a:r>
          </a:p>
          <a:p>
            <a:r>
              <a:rPr lang="en-US" sz="3100" dirty="0"/>
              <a:t>Researchers now understand that a child's healthy development is greatly influenced by the early ties they have with their </a:t>
            </a:r>
            <a:r>
              <a:rPr lang="en-US" sz="3100" dirty="0" err="1"/>
              <a:t>carers</a:t>
            </a:r>
            <a:r>
              <a:rPr lang="en-US" sz="3100" dirty="0"/>
              <a:t>. </a:t>
            </a:r>
          </a:p>
          <a:p>
            <a:r>
              <a:rPr lang="en-US" sz="3100" dirty="0"/>
              <a:t>As they get older, children who have safe attachment as babies are more likely to have higher self-esteem and greater independence.</a:t>
            </a:r>
          </a:p>
          <a:p>
            <a:r>
              <a:rPr lang="en-US" sz="3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Additionally, these kids are more likely to be self-sufficient, do well academically, create healthy social bonds, and suffer from less anxiety and sadness.</a:t>
            </a:r>
            <a:endParaRPr lang="en-GB" sz="3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3100" dirty="0"/>
          </a:p>
          <a:p>
            <a:endParaRPr lang="en-US" sz="3100" dirty="0"/>
          </a:p>
          <a:p>
            <a:pPr marL="0" indent="0">
              <a:buNone/>
            </a:pPr>
            <a:endParaRPr lang="en-US" sz="3100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                                          </a:t>
            </a:r>
          </a:p>
          <a:p>
            <a:pPr marL="0" indent="0">
              <a:buNone/>
            </a:pPr>
            <a:r>
              <a:rPr lang="en-US" dirty="0"/>
              <a:t> Cherry, 2025</a:t>
            </a:r>
          </a:p>
        </p:txBody>
      </p:sp>
    </p:spTree>
    <p:extLst>
      <p:ext uri="{BB962C8B-B14F-4D97-AF65-F5344CB8AC3E}">
        <p14:creationId xmlns:p14="http://schemas.microsoft.com/office/powerpoint/2010/main" val="1672097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C4E3B-B8B5-FBF1-F4CA-39985E1E6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4C461-6AC2-580F-EBC8-7871C643A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Cherry, K. (2025).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What is attachment theory?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[online]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Verywell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Mind.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https://www.verywellmind.com/what-is-attachment-theory-2795337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(Accessed 6 October 2025)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‌Main, P. (2023).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Bowlby’s Attachment Theory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[online]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www.structural-learning.com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https://www.structural-learning.com/post/bowlbys-attachment-theory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(Accessed 5 October 2025)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‌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McGarvie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S. (2024).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Attachment theory, Bowlby’s stages &amp; attachment styles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[online] Positive Psychology.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4"/>
              </a:rPr>
              <a:t>https://positivepsychology.com/attachment-theory/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(Accessed 6 October, 2025)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‌McLeod, S. (2024).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Nature vs. Nurture Debate in Psychology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[online] Simply Psychology.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5"/>
              </a:rPr>
              <a:t>https://www.simplypsychology.org/naturevsnurture.html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(Accessed 4 October 2025)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‌McLeod, S. (2025).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John Bowlby’s Attachment Theory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[online] Simply Psychology.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6"/>
              </a:rPr>
              <a:t>https://www.simplypsychology.org/bowlby.html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(Accessed 6 October 2025)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Miller, P.H. (2022). Developmental theories: Past, present, and future.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Developmental Review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66(101049).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doi:https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doi.org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/10.1016/j.dr.2022.101049.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0752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1707</TotalTime>
  <Words>936</Words>
  <Application>Microsoft Office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Times New Roman</vt:lpstr>
      <vt:lpstr>Office Theme</vt:lpstr>
      <vt:lpstr>PSYCHOLOGICAL THEORIES OF DEVELOPMENT</vt:lpstr>
      <vt:lpstr>BOWLBY’S ATTACHMENT THEORY </vt:lpstr>
      <vt:lpstr>APPLICATION OF JOHN BOWLBY’S THEORY TO AMIRA’S SITUATION </vt:lpstr>
      <vt:lpstr>PRACTICAL INTERVENTIONS TO PROMOTE AMIRA’S DEVELOPMENT IN THE NURSERY </vt:lpstr>
      <vt:lpstr>BIOLOGICAL AND ENVIRONMENTAL INFLUENCES </vt:lpstr>
      <vt:lpstr>ADVANTAGES AND LIMITATIONS OF THE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THEORIES OF DEVELOPMENT</dc:title>
  <dc:creator>Zuri Wachira</dc:creator>
  <cp:lastModifiedBy>Nelly Kalombo</cp:lastModifiedBy>
  <cp:revision>2</cp:revision>
  <dcterms:created xsi:type="dcterms:W3CDTF">2025-10-05T14:53:28Z</dcterms:created>
  <dcterms:modified xsi:type="dcterms:W3CDTF">2025-10-13T07:00:08Z</dcterms:modified>
</cp:coreProperties>
</file>