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230BCF-4202-5346-92D8-559F41305281}" v="40" dt="2026-02-27T20:54:33.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1308"/>
  </p:normalViewPr>
  <p:slideViewPr>
    <p:cSldViewPr snapToGrid="0">
      <p:cViewPr varScale="1">
        <p:scale>
          <a:sx n="102" d="100"/>
          <a:sy n="102" d="100"/>
        </p:scale>
        <p:origin x="7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Leonte" userId="ff7abb488a36f9e7" providerId="LiveId" clId="{7E56A763-28FD-56FE-A634-574D04D06A90}"/>
    <pc:docChg chg="modSld">
      <pc:chgData name="Ovidiu Leonte" userId="ff7abb488a36f9e7" providerId="LiveId" clId="{7E56A763-28FD-56FE-A634-574D04D06A90}" dt="2026-02-27T20:54:37.369" v="15" actId="1076"/>
      <pc:docMkLst>
        <pc:docMk/>
      </pc:docMkLst>
      <pc:sldChg chg="modSp mod">
        <pc:chgData name="Ovidiu Leonte" userId="ff7abb488a36f9e7" providerId="LiveId" clId="{7E56A763-28FD-56FE-A634-574D04D06A90}" dt="2026-02-27T20:51:02.960" v="3" actId="113"/>
        <pc:sldMkLst>
          <pc:docMk/>
          <pc:sldMk cId="711707508" sldId="259"/>
        </pc:sldMkLst>
        <pc:spChg chg="mod">
          <ac:chgData name="Ovidiu Leonte" userId="ff7abb488a36f9e7" providerId="LiveId" clId="{7E56A763-28FD-56FE-A634-574D04D06A90}" dt="2026-02-27T20:51:02.960" v="3" actId="113"/>
          <ac:spMkLst>
            <pc:docMk/>
            <pc:sldMk cId="711707508" sldId="259"/>
            <ac:spMk id="3" creationId="{EFF9D594-EDCA-2A88-DAEF-B46722488804}"/>
          </ac:spMkLst>
        </pc:spChg>
      </pc:sldChg>
      <pc:sldChg chg="modSp mod">
        <pc:chgData name="Ovidiu Leonte" userId="ff7abb488a36f9e7" providerId="LiveId" clId="{7E56A763-28FD-56FE-A634-574D04D06A90}" dt="2026-02-27T20:51:25.136" v="5" actId="113"/>
        <pc:sldMkLst>
          <pc:docMk/>
          <pc:sldMk cId="1805054885" sldId="260"/>
        </pc:sldMkLst>
        <pc:spChg chg="mod">
          <ac:chgData name="Ovidiu Leonte" userId="ff7abb488a36f9e7" providerId="LiveId" clId="{7E56A763-28FD-56FE-A634-574D04D06A90}" dt="2026-02-27T20:51:25.136" v="5" actId="113"/>
          <ac:spMkLst>
            <pc:docMk/>
            <pc:sldMk cId="1805054885" sldId="260"/>
            <ac:spMk id="3" creationId="{BFB9104A-0440-1E0C-8B45-996658174938}"/>
          </ac:spMkLst>
        </pc:spChg>
      </pc:sldChg>
      <pc:sldChg chg="modSp mod">
        <pc:chgData name="Ovidiu Leonte" userId="ff7abb488a36f9e7" providerId="LiveId" clId="{7E56A763-28FD-56FE-A634-574D04D06A90}" dt="2026-02-27T20:53:00.069" v="8" actId="20577"/>
        <pc:sldMkLst>
          <pc:docMk/>
          <pc:sldMk cId="1718706222" sldId="264"/>
        </pc:sldMkLst>
        <pc:spChg chg="mod">
          <ac:chgData name="Ovidiu Leonte" userId="ff7abb488a36f9e7" providerId="LiveId" clId="{7E56A763-28FD-56FE-A634-574D04D06A90}" dt="2026-02-27T20:53:00.069" v="8" actId="20577"/>
          <ac:spMkLst>
            <pc:docMk/>
            <pc:sldMk cId="1718706222" sldId="264"/>
            <ac:spMk id="3" creationId="{0DBB5D1C-1C38-3200-6B4A-255C39167BA0}"/>
          </ac:spMkLst>
        </pc:spChg>
      </pc:sldChg>
      <pc:sldChg chg="modSp mod">
        <pc:chgData name="Ovidiu Leonte" userId="ff7abb488a36f9e7" providerId="LiveId" clId="{7E56A763-28FD-56FE-A634-574D04D06A90}" dt="2026-02-27T20:53:19.958" v="11" actId="20577"/>
        <pc:sldMkLst>
          <pc:docMk/>
          <pc:sldMk cId="1373824060" sldId="265"/>
        </pc:sldMkLst>
        <pc:spChg chg="mod">
          <ac:chgData name="Ovidiu Leonte" userId="ff7abb488a36f9e7" providerId="LiveId" clId="{7E56A763-28FD-56FE-A634-574D04D06A90}" dt="2026-02-27T20:53:19.958" v="11" actId="20577"/>
          <ac:spMkLst>
            <pc:docMk/>
            <pc:sldMk cId="1373824060" sldId="265"/>
            <ac:spMk id="3" creationId="{B7CB86F9-67A3-F11A-9CF7-8D3684DC8835}"/>
          </ac:spMkLst>
        </pc:spChg>
      </pc:sldChg>
      <pc:sldChg chg="modSp mod">
        <pc:chgData name="Ovidiu Leonte" userId="ff7abb488a36f9e7" providerId="LiveId" clId="{7E56A763-28FD-56FE-A634-574D04D06A90}" dt="2026-02-27T20:53:47.910" v="13" actId="1076"/>
        <pc:sldMkLst>
          <pc:docMk/>
          <pc:sldMk cId="2000382973" sldId="267"/>
        </pc:sldMkLst>
        <pc:spChg chg="mod">
          <ac:chgData name="Ovidiu Leonte" userId="ff7abb488a36f9e7" providerId="LiveId" clId="{7E56A763-28FD-56FE-A634-574D04D06A90}" dt="2026-02-27T20:53:47.910" v="13" actId="1076"/>
          <ac:spMkLst>
            <pc:docMk/>
            <pc:sldMk cId="2000382973" sldId="267"/>
            <ac:spMk id="3" creationId="{7CF7C933-17F9-9EFA-DC00-0133B0418087}"/>
          </ac:spMkLst>
        </pc:spChg>
      </pc:sldChg>
      <pc:sldChg chg="modSp mod">
        <pc:chgData name="Ovidiu Leonte" userId="ff7abb488a36f9e7" providerId="LiveId" clId="{7E56A763-28FD-56FE-A634-574D04D06A90}" dt="2026-02-27T20:54:37.369" v="15" actId="1076"/>
        <pc:sldMkLst>
          <pc:docMk/>
          <pc:sldMk cId="585603932" sldId="269"/>
        </pc:sldMkLst>
        <pc:spChg chg="mod">
          <ac:chgData name="Ovidiu Leonte" userId="ff7abb488a36f9e7" providerId="LiveId" clId="{7E56A763-28FD-56FE-A634-574D04D06A90}" dt="2026-02-27T20:54:37.369" v="15" actId="1076"/>
          <ac:spMkLst>
            <pc:docMk/>
            <pc:sldMk cId="585603932" sldId="269"/>
            <ac:spMk id="3" creationId="{613E12AD-AA89-7421-8490-B05DB3D0D79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6C972B-889C-BF44-B83C-C03A153624C6}"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GB"/>
        </a:p>
      </dgm:t>
    </dgm:pt>
    <dgm:pt modelId="{74BA13D6-A6CB-634C-929A-EB98481F60D7}">
      <dgm:prSet/>
      <dgm:spPr/>
      <dgm:t>
        <a:bodyPr/>
        <a:lstStyle/>
        <a:p>
          <a:pPr>
            <a:lnSpc>
              <a:spcPct val="100000"/>
            </a:lnSpc>
            <a:defRPr b="1"/>
          </a:pPr>
          <a:r>
            <a:rPr lang="en-GB"/>
            <a:t>AI Efficiency in Routine Tasks</a:t>
          </a:r>
        </a:p>
      </dgm:t>
    </dgm:pt>
    <dgm:pt modelId="{5C8EF1A4-9D0C-F142-B549-86EE8804CF99}" type="parTrans" cxnId="{61EA8F54-24EA-174B-BF45-8A20F0100B6F}">
      <dgm:prSet/>
      <dgm:spPr/>
      <dgm:t>
        <a:bodyPr/>
        <a:lstStyle/>
        <a:p>
          <a:endParaRPr lang="en-GB"/>
        </a:p>
      </dgm:t>
    </dgm:pt>
    <dgm:pt modelId="{508BD11C-48AA-9840-8849-E9DDBBD58B76}" type="sibTrans" cxnId="{61EA8F54-24EA-174B-BF45-8A20F0100B6F}">
      <dgm:prSet/>
      <dgm:spPr/>
      <dgm:t>
        <a:bodyPr/>
        <a:lstStyle/>
        <a:p>
          <a:pPr>
            <a:lnSpc>
              <a:spcPct val="100000"/>
            </a:lnSpc>
            <a:defRPr b="1"/>
          </a:pPr>
          <a:endParaRPr lang="en-GB"/>
        </a:p>
      </dgm:t>
    </dgm:pt>
    <dgm:pt modelId="{F4943EE3-8467-FA48-9310-ED24C19730F5}">
      <dgm:prSet/>
      <dgm:spPr/>
      <dgm:t>
        <a:bodyPr/>
        <a:lstStyle/>
        <a:p>
          <a:pPr>
            <a:lnSpc>
              <a:spcPct val="100000"/>
            </a:lnSpc>
          </a:pPr>
          <a:r>
            <a:rPr lang="en-GB"/>
            <a:t>AI performs rule-based, repetitive tasks rapidly, increasing productivity and streamlining organisational processes.</a:t>
          </a:r>
        </a:p>
      </dgm:t>
    </dgm:pt>
    <dgm:pt modelId="{1DAC5027-690E-B94D-947E-9D5CE8173F70}" type="parTrans" cxnId="{D2A3F60D-2452-6D47-824E-E2B93BA6647E}">
      <dgm:prSet/>
      <dgm:spPr/>
      <dgm:t>
        <a:bodyPr/>
        <a:lstStyle/>
        <a:p>
          <a:endParaRPr lang="en-GB"/>
        </a:p>
      </dgm:t>
    </dgm:pt>
    <dgm:pt modelId="{95BED4D0-9FB2-3B40-A7C8-D978F3610C3D}" type="sibTrans" cxnId="{D2A3F60D-2452-6D47-824E-E2B93BA6647E}">
      <dgm:prSet/>
      <dgm:spPr/>
      <dgm:t>
        <a:bodyPr/>
        <a:lstStyle/>
        <a:p>
          <a:endParaRPr lang="en-GB"/>
        </a:p>
      </dgm:t>
    </dgm:pt>
    <dgm:pt modelId="{07BE51B9-FA1A-8B4C-959D-AF7CC213FCB7}">
      <dgm:prSet/>
      <dgm:spPr/>
      <dgm:t>
        <a:bodyPr/>
        <a:lstStyle/>
        <a:p>
          <a:pPr>
            <a:lnSpc>
              <a:spcPct val="100000"/>
            </a:lnSpc>
            <a:defRPr b="1"/>
          </a:pPr>
          <a:r>
            <a:rPr lang="en-GB"/>
            <a:t>Human Value in Emotional Interactions</a:t>
          </a:r>
        </a:p>
      </dgm:t>
    </dgm:pt>
    <dgm:pt modelId="{C934F886-57D7-7E46-9F47-0154AE41C893}" type="parTrans" cxnId="{8D25D7F7-0B6E-744B-ADFC-416E6BE53596}">
      <dgm:prSet/>
      <dgm:spPr/>
      <dgm:t>
        <a:bodyPr/>
        <a:lstStyle/>
        <a:p>
          <a:endParaRPr lang="en-GB"/>
        </a:p>
      </dgm:t>
    </dgm:pt>
    <dgm:pt modelId="{31F964B4-A88A-7343-9BF4-25835E916B33}" type="sibTrans" cxnId="{8D25D7F7-0B6E-744B-ADFC-416E6BE53596}">
      <dgm:prSet/>
      <dgm:spPr/>
      <dgm:t>
        <a:bodyPr/>
        <a:lstStyle/>
        <a:p>
          <a:pPr>
            <a:lnSpc>
              <a:spcPct val="100000"/>
            </a:lnSpc>
            <a:defRPr b="1"/>
          </a:pPr>
          <a:endParaRPr lang="en-GB"/>
        </a:p>
      </dgm:t>
    </dgm:pt>
    <dgm:pt modelId="{E7E7C9D3-7989-194C-B441-93BD475D9F4F}">
      <dgm:prSet/>
      <dgm:spPr/>
      <dgm:t>
        <a:bodyPr/>
        <a:lstStyle/>
        <a:p>
          <a:pPr>
            <a:lnSpc>
              <a:spcPct val="100000"/>
            </a:lnSpc>
          </a:pPr>
          <a:r>
            <a:rPr lang="en-GB"/>
            <a:t>Humans remain essential for emotional communication, complaint handling, and resolving ambiguous problems effectively.</a:t>
          </a:r>
        </a:p>
      </dgm:t>
    </dgm:pt>
    <dgm:pt modelId="{F1040DA8-5434-8743-9330-562CB75C56B3}" type="parTrans" cxnId="{28C5DBF5-9D7A-EC4C-874A-C7F3E1FB9490}">
      <dgm:prSet/>
      <dgm:spPr/>
      <dgm:t>
        <a:bodyPr/>
        <a:lstStyle/>
        <a:p>
          <a:endParaRPr lang="en-GB"/>
        </a:p>
      </dgm:t>
    </dgm:pt>
    <dgm:pt modelId="{2E5B2A4E-39D2-F440-920D-F1D32D97D28F}" type="sibTrans" cxnId="{28C5DBF5-9D7A-EC4C-874A-C7F3E1FB9490}">
      <dgm:prSet/>
      <dgm:spPr/>
      <dgm:t>
        <a:bodyPr/>
        <a:lstStyle/>
        <a:p>
          <a:endParaRPr lang="en-GB"/>
        </a:p>
      </dgm:t>
    </dgm:pt>
    <dgm:pt modelId="{976B3AC5-2560-A941-B240-112248F2F43A}">
      <dgm:prSet/>
      <dgm:spPr/>
      <dgm:t>
        <a:bodyPr/>
        <a:lstStyle/>
        <a:p>
          <a:pPr>
            <a:lnSpc>
              <a:spcPct val="100000"/>
            </a:lnSpc>
            <a:defRPr b="1"/>
          </a:pPr>
          <a:r>
            <a:rPr lang="en-GB"/>
            <a:t>Balanced Implementation Strategies</a:t>
          </a:r>
        </a:p>
      </dgm:t>
    </dgm:pt>
    <dgm:pt modelId="{6CD77D3D-914B-FB46-A778-04064FD91ABA}" type="parTrans" cxnId="{31A06713-F513-2646-AC61-9C50BD06B53C}">
      <dgm:prSet/>
      <dgm:spPr/>
      <dgm:t>
        <a:bodyPr/>
        <a:lstStyle/>
        <a:p>
          <a:endParaRPr lang="en-GB"/>
        </a:p>
      </dgm:t>
    </dgm:pt>
    <dgm:pt modelId="{0E6D97AD-E524-D348-BD6E-8FCFA7828986}" type="sibTrans" cxnId="{31A06713-F513-2646-AC61-9C50BD06B53C}">
      <dgm:prSet/>
      <dgm:spPr/>
      <dgm:t>
        <a:bodyPr/>
        <a:lstStyle/>
        <a:p>
          <a:endParaRPr lang="en-GB"/>
        </a:p>
      </dgm:t>
    </dgm:pt>
    <dgm:pt modelId="{CF11FA18-1B0B-434F-A4B5-275C2316F342}">
      <dgm:prSet/>
      <dgm:spPr/>
      <dgm:t>
        <a:bodyPr/>
        <a:lstStyle/>
        <a:p>
          <a:pPr>
            <a:lnSpc>
              <a:spcPct val="100000"/>
            </a:lnSpc>
          </a:pPr>
          <a:r>
            <a:rPr lang="en-GB"/>
            <a:t>Successful AI adoption requires clear boundaries, staff training, and transparent escalation paths for responsive service.</a:t>
          </a:r>
        </a:p>
      </dgm:t>
    </dgm:pt>
    <dgm:pt modelId="{47A1B034-D006-C344-8B74-706522E4C2CF}" type="parTrans" cxnId="{6D7B54DA-47E6-CB42-A888-4681ED5BB5A9}">
      <dgm:prSet/>
      <dgm:spPr/>
      <dgm:t>
        <a:bodyPr/>
        <a:lstStyle/>
        <a:p>
          <a:endParaRPr lang="en-GB"/>
        </a:p>
      </dgm:t>
    </dgm:pt>
    <dgm:pt modelId="{0EE070F7-68D2-D648-AED3-9385E418DA45}" type="sibTrans" cxnId="{6D7B54DA-47E6-CB42-A888-4681ED5BB5A9}">
      <dgm:prSet/>
      <dgm:spPr/>
      <dgm:t>
        <a:bodyPr/>
        <a:lstStyle/>
        <a:p>
          <a:endParaRPr lang="en-GB"/>
        </a:p>
      </dgm:t>
    </dgm:pt>
    <dgm:pt modelId="{F1FA9D0E-38CE-4F94-AE50-18EF46B0A565}" type="pres">
      <dgm:prSet presAssocID="{616C972B-889C-BF44-B83C-C03A153624C6}" presName="Root" presStyleCnt="0">
        <dgm:presLayoutVars>
          <dgm:dir/>
          <dgm:resizeHandles val="exact"/>
        </dgm:presLayoutVars>
      </dgm:prSet>
      <dgm:spPr/>
    </dgm:pt>
    <dgm:pt modelId="{D68E14E8-C5CD-4AD2-99F4-A0775E259895}" type="pres">
      <dgm:prSet presAssocID="{74BA13D6-A6CB-634C-929A-EB98481F60D7}" presName="Composite" presStyleCnt="0"/>
      <dgm:spPr/>
    </dgm:pt>
    <dgm:pt modelId="{47AB0232-1A70-433E-8DB1-12C63DC40194}" type="pres">
      <dgm:prSet presAssocID="{74BA13D6-A6CB-634C-929A-EB98481F60D7}"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5563" r="27691" b="6"/>
          <a:stretch/>
        </a:blipFill>
      </dgm:spPr>
      <dgm:extLst>
        <a:ext uri="{E40237B7-FDA0-4F09-8148-C483321AD2D9}">
          <dgm14:cNvPr xmlns:dgm14="http://schemas.microsoft.com/office/drawing/2010/diagram" id="0" name="" descr="Biomedical engineering robot in a lab"/>
        </a:ext>
      </dgm:extLst>
    </dgm:pt>
    <dgm:pt modelId="{6CC87D12-5069-4001-AC08-53497C7B5CE1}" type="pres">
      <dgm:prSet presAssocID="{74BA13D6-A6CB-634C-929A-EB98481F60D7}" presName="Subtitle" presStyleLbl="revTx" presStyleIdx="0" presStyleCnt="6">
        <dgm:presLayoutVars>
          <dgm:chMax val="0"/>
          <dgm:bulletEnabled/>
        </dgm:presLayoutVars>
      </dgm:prSet>
      <dgm:spPr/>
    </dgm:pt>
    <dgm:pt modelId="{14AA109B-3E7F-4D5B-B761-6B0FDA42811E}" type="pres">
      <dgm:prSet presAssocID="{74BA13D6-A6CB-634C-929A-EB98481F60D7}" presName="Description" presStyleLbl="revTx" presStyleIdx="1" presStyleCnt="6">
        <dgm:presLayoutVars>
          <dgm:bulletEnabled/>
        </dgm:presLayoutVars>
      </dgm:prSet>
      <dgm:spPr/>
    </dgm:pt>
    <dgm:pt modelId="{65E4AA1F-EB4F-4474-AA07-62CF70DC94A3}" type="pres">
      <dgm:prSet presAssocID="{508BD11C-48AA-9840-8849-E9DDBBD58B76}" presName="sibTrans" presStyleLbl="sibTrans2D1" presStyleIdx="0" presStyleCnt="0"/>
      <dgm:spPr/>
    </dgm:pt>
    <dgm:pt modelId="{F255678C-2551-4F8E-8925-5C835CFE810C}" type="pres">
      <dgm:prSet presAssocID="{07BE51B9-FA1A-8B4C-959D-AF7CC213FCB7}" presName="Composite" presStyleCnt="0"/>
      <dgm:spPr/>
    </dgm:pt>
    <dgm:pt modelId="{6D67E14F-DCCA-490B-BF8D-775814459E2F}" type="pres">
      <dgm:prSet presAssocID="{07BE51B9-FA1A-8B4C-959D-AF7CC213FCB7}"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31501" r="3498" b="-1"/>
          <a:stretch/>
        </a:blipFill>
      </dgm:spPr>
      <dgm:extLst>
        <a:ext uri="{E40237B7-FDA0-4F09-8148-C483321AD2D9}">
          <dgm14:cNvPr xmlns:dgm14="http://schemas.microsoft.com/office/drawing/2010/diagram" id="0" name="" descr="Person in therapy"/>
        </a:ext>
      </dgm:extLst>
    </dgm:pt>
    <dgm:pt modelId="{4CB91772-7E2F-4E68-A1CB-40B684D0E3BD}" type="pres">
      <dgm:prSet presAssocID="{07BE51B9-FA1A-8B4C-959D-AF7CC213FCB7}" presName="Subtitle" presStyleLbl="revTx" presStyleIdx="2" presStyleCnt="6">
        <dgm:presLayoutVars>
          <dgm:chMax val="0"/>
          <dgm:bulletEnabled/>
        </dgm:presLayoutVars>
      </dgm:prSet>
      <dgm:spPr/>
    </dgm:pt>
    <dgm:pt modelId="{81EFF04B-84CE-435C-9888-CABDE49E11EB}" type="pres">
      <dgm:prSet presAssocID="{07BE51B9-FA1A-8B4C-959D-AF7CC213FCB7}" presName="Description" presStyleLbl="revTx" presStyleIdx="3" presStyleCnt="6">
        <dgm:presLayoutVars>
          <dgm:bulletEnabled/>
        </dgm:presLayoutVars>
      </dgm:prSet>
      <dgm:spPr/>
    </dgm:pt>
    <dgm:pt modelId="{08BEFACA-E3BA-43EC-B538-C3F529E4038C}" type="pres">
      <dgm:prSet presAssocID="{31F964B4-A88A-7343-9BF4-25835E916B33}" presName="sibTrans" presStyleLbl="sibTrans2D1" presStyleIdx="0" presStyleCnt="0"/>
      <dgm:spPr/>
    </dgm:pt>
    <dgm:pt modelId="{9C6C869D-B1F7-4D42-876B-7A8D040D5F36}" type="pres">
      <dgm:prSet presAssocID="{976B3AC5-2560-A941-B240-112248F2F43A}" presName="Composite" presStyleCnt="0"/>
      <dgm:spPr/>
    </dgm:pt>
    <dgm:pt modelId="{F52D2621-220C-4012-9DA6-9550CA2DB3D9}" type="pres">
      <dgm:prSet presAssocID="{976B3AC5-2560-A941-B240-112248F2F43A}"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5099" r="18155" b="6"/>
          <a:stretch/>
        </a:blipFill>
      </dgm:spPr>
      <dgm:extLst>
        <a:ext uri="{E40237B7-FDA0-4F09-8148-C483321AD2D9}">
          <dgm14:cNvPr xmlns:dgm14="http://schemas.microsoft.com/office/drawing/2010/diagram" id="0" name="" descr="Caucasian businessman standing and wearing virtual reality simulator and is gesturing and explaining about project to his Caucasian and African coworkers, who are sitting and wearing virtual reality simulators."/>
        </a:ext>
      </dgm:extLst>
    </dgm:pt>
    <dgm:pt modelId="{3DB8F72C-AFDA-432F-9D56-9752B187E260}" type="pres">
      <dgm:prSet presAssocID="{976B3AC5-2560-A941-B240-112248F2F43A}" presName="Subtitle" presStyleLbl="revTx" presStyleIdx="4" presStyleCnt="6">
        <dgm:presLayoutVars>
          <dgm:chMax val="0"/>
          <dgm:bulletEnabled/>
        </dgm:presLayoutVars>
      </dgm:prSet>
      <dgm:spPr/>
    </dgm:pt>
    <dgm:pt modelId="{74C9E057-4FFE-4866-9CF8-CCD03442336C}" type="pres">
      <dgm:prSet presAssocID="{976B3AC5-2560-A941-B240-112248F2F43A}" presName="Description" presStyleLbl="revTx" presStyleIdx="5" presStyleCnt="6">
        <dgm:presLayoutVars>
          <dgm:bulletEnabled/>
        </dgm:presLayoutVars>
      </dgm:prSet>
      <dgm:spPr/>
    </dgm:pt>
  </dgm:ptLst>
  <dgm:cxnLst>
    <dgm:cxn modelId="{6CD45C0B-1520-C341-92A6-56504B775153}" type="presOf" srcId="{616C972B-889C-BF44-B83C-C03A153624C6}" destId="{F1FA9D0E-38CE-4F94-AE50-18EF46B0A565}" srcOrd="0" destOrd="0" presId="urn:microsoft.com/office/officeart/2024/3/layout/verticalVisualTextBlock1"/>
    <dgm:cxn modelId="{D2A3F60D-2452-6D47-824E-E2B93BA6647E}" srcId="{74BA13D6-A6CB-634C-929A-EB98481F60D7}" destId="{F4943EE3-8467-FA48-9310-ED24C19730F5}" srcOrd="0" destOrd="0" parTransId="{1DAC5027-690E-B94D-947E-9D5CE8173F70}" sibTransId="{95BED4D0-9FB2-3B40-A7C8-D978F3610C3D}"/>
    <dgm:cxn modelId="{3033D812-00FA-4D48-8349-253DFFB80663}" type="presOf" srcId="{F4943EE3-8467-FA48-9310-ED24C19730F5}" destId="{14AA109B-3E7F-4D5B-B761-6B0FDA42811E}" srcOrd="0" destOrd="0" presId="urn:microsoft.com/office/officeart/2024/3/layout/verticalVisualTextBlock1"/>
    <dgm:cxn modelId="{31A06713-F513-2646-AC61-9C50BD06B53C}" srcId="{616C972B-889C-BF44-B83C-C03A153624C6}" destId="{976B3AC5-2560-A941-B240-112248F2F43A}" srcOrd="2" destOrd="0" parTransId="{6CD77D3D-914B-FB46-A778-04064FD91ABA}" sibTransId="{0E6D97AD-E524-D348-BD6E-8FCFA7828986}"/>
    <dgm:cxn modelId="{C2F23D21-CCF3-B849-86D8-FCE64DA874B1}" type="presOf" srcId="{508BD11C-48AA-9840-8849-E9DDBBD58B76}" destId="{65E4AA1F-EB4F-4474-AA07-62CF70DC94A3}" srcOrd="0" destOrd="0" presId="urn:microsoft.com/office/officeart/2024/3/layout/verticalVisualTextBlock1"/>
    <dgm:cxn modelId="{7165B448-8678-D049-824F-2F5DED5163C0}" type="presOf" srcId="{07BE51B9-FA1A-8B4C-959D-AF7CC213FCB7}" destId="{4CB91772-7E2F-4E68-A1CB-40B684D0E3BD}" srcOrd="0" destOrd="0" presId="urn:microsoft.com/office/officeart/2024/3/layout/verticalVisualTextBlock1"/>
    <dgm:cxn modelId="{61EA8F54-24EA-174B-BF45-8A20F0100B6F}" srcId="{616C972B-889C-BF44-B83C-C03A153624C6}" destId="{74BA13D6-A6CB-634C-929A-EB98481F60D7}" srcOrd="0" destOrd="0" parTransId="{5C8EF1A4-9D0C-F142-B549-86EE8804CF99}" sibTransId="{508BD11C-48AA-9840-8849-E9DDBBD58B76}"/>
    <dgm:cxn modelId="{244A105A-25CC-6F41-8172-D770AAF60575}" type="presOf" srcId="{976B3AC5-2560-A941-B240-112248F2F43A}" destId="{3DB8F72C-AFDA-432F-9D56-9752B187E260}" srcOrd="0" destOrd="0" presId="urn:microsoft.com/office/officeart/2024/3/layout/verticalVisualTextBlock1"/>
    <dgm:cxn modelId="{681D7170-BE82-0B47-8798-0127A52EB869}" type="presOf" srcId="{CF11FA18-1B0B-434F-A4B5-275C2316F342}" destId="{74C9E057-4FFE-4866-9CF8-CCD03442336C}" srcOrd="0" destOrd="0" presId="urn:microsoft.com/office/officeart/2024/3/layout/verticalVisualTextBlock1"/>
    <dgm:cxn modelId="{77814F7B-227D-3340-A8B2-3660A9C2A1F8}" type="presOf" srcId="{31F964B4-A88A-7343-9BF4-25835E916B33}" destId="{08BEFACA-E3BA-43EC-B538-C3F529E4038C}" srcOrd="0" destOrd="0" presId="urn:microsoft.com/office/officeart/2024/3/layout/verticalVisualTextBlock1"/>
    <dgm:cxn modelId="{BD8E7AC3-153C-FD47-98C6-CCFBEE92660D}" type="presOf" srcId="{E7E7C9D3-7989-194C-B441-93BD475D9F4F}" destId="{81EFF04B-84CE-435C-9888-CABDE49E11EB}" srcOrd="0" destOrd="0" presId="urn:microsoft.com/office/officeart/2024/3/layout/verticalVisualTextBlock1"/>
    <dgm:cxn modelId="{C798F5C3-E226-AE4D-BD75-DFD3C31F9B90}" type="presOf" srcId="{74BA13D6-A6CB-634C-929A-EB98481F60D7}" destId="{6CC87D12-5069-4001-AC08-53497C7B5CE1}" srcOrd="0" destOrd="0" presId="urn:microsoft.com/office/officeart/2024/3/layout/verticalVisualTextBlock1"/>
    <dgm:cxn modelId="{6D7B54DA-47E6-CB42-A888-4681ED5BB5A9}" srcId="{976B3AC5-2560-A941-B240-112248F2F43A}" destId="{CF11FA18-1B0B-434F-A4B5-275C2316F342}" srcOrd="0" destOrd="0" parTransId="{47A1B034-D006-C344-8B74-706522E4C2CF}" sibTransId="{0EE070F7-68D2-D648-AED3-9385E418DA45}"/>
    <dgm:cxn modelId="{28C5DBF5-9D7A-EC4C-874A-C7F3E1FB9490}" srcId="{07BE51B9-FA1A-8B4C-959D-AF7CC213FCB7}" destId="{E7E7C9D3-7989-194C-B441-93BD475D9F4F}" srcOrd="0" destOrd="0" parTransId="{F1040DA8-5434-8743-9330-562CB75C56B3}" sibTransId="{2E5B2A4E-39D2-F440-920D-F1D32D97D28F}"/>
    <dgm:cxn modelId="{8D25D7F7-0B6E-744B-ADFC-416E6BE53596}" srcId="{616C972B-889C-BF44-B83C-C03A153624C6}" destId="{07BE51B9-FA1A-8B4C-959D-AF7CC213FCB7}" srcOrd="1" destOrd="0" parTransId="{C934F886-57D7-7E46-9F47-0154AE41C893}" sibTransId="{31F964B4-A88A-7343-9BF4-25835E916B33}"/>
    <dgm:cxn modelId="{AF66EBF6-23F2-8C40-A9E7-2F61AA36EC9F}" type="presParOf" srcId="{F1FA9D0E-38CE-4F94-AE50-18EF46B0A565}" destId="{D68E14E8-C5CD-4AD2-99F4-A0775E259895}" srcOrd="0" destOrd="0" presId="urn:microsoft.com/office/officeart/2024/3/layout/verticalVisualTextBlock1"/>
    <dgm:cxn modelId="{F4F96924-31B1-5840-A639-BB7E9FEC57D3}" type="presParOf" srcId="{D68E14E8-C5CD-4AD2-99F4-A0775E259895}" destId="{47AB0232-1A70-433E-8DB1-12C63DC40194}" srcOrd="0" destOrd="0" presId="urn:microsoft.com/office/officeart/2024/3/layout/verticalVisualTextBlock1"/>
    <dgm:cxn modelId="{02E307DA-A08A-1A40-915E-CCC43F661721}" type="presParOf" srcId="{D68E14E8-C5CD-4AD2-99F4-A0775E259895}" destId="{6CC87D12-5069-4001-AC08-53497C7B5CE1}" srcOrd="1" destOrd="0" presId="urn:microsoft.com/office/officeart/2024/3/layout/verticalVisualTextBlock1"/>
    <dgm:cxn modelId="{C7433A27-8B71-7748-905A-26E535705D50}" type="presParOf" srcId="{D68E14E8-C5CD-4AD2-99F4-A0775E259895}" destId="{14AA109B-3E7F-4D5B-B761-6B0FDA42811E}" srcOrd="2" destOrd="0" presId="urn:microsoft.com/office/officeart/2024/3/layout/verticalVisualTextBlock1"/>
    <dgm:cxn modelId="{9ACC2616-B58A-4C40-A3A3-6A56ADF5221A}" type="presParOf" srcId="{F1FA9D0E-38CE-4F94-AE50-18EF46B0A565}" destId="{65E4AA1F-EB4F-4474-AA07-62CF70DC94A3}" srcOrd="1" destOrd="0" presId="urn:microsoft.com/office/officeart/2024/3/layout/verticalVisualTextBlock1"/>
    <dgm:cxn modelId="{698F5261-5D25-5F44-8AAF-04B18752EA0B}" type="presParOf" srcId="{F1FA9D0E-38CE-4F94-AE50-18EF46B0A565}" destId="{F255678C-2551-4F8E-8925-5C835CFE810C}" srcOrd="2" destOrd="0" presId="urn:microsoft.com/office/officeart/2024/3/layout/verticalVisualTextBlock1"/>
    <dgm:cxn modelId="{169415F5-440C-8D43-A905-3B56BA829CA7}" type="presParOf" srcId="{F255678C-2551-4F8E-8925-5C835CFE810C}" destId="{6D67E14F-DCCA-490B-BF8D-775814459E2F}" srcOrd="0" destOrd="0" presId="urn:microsoft.com/office/officeart/2024/3/layout/verticalVisualTextBlock1"/>
    <dgm:cxn modelId="{422B8983-B478-8E4D-87DD-3C6DD4AC4AE1}" type="presParOf" srcId="{F255678C-2551-4F8E-8925-5C835CFE810C}" destId="{4CB91772-7E2F-4E68-A1CB-40B684D0E3BD}" srcOrd="1" destOrd="0" presId="urn:microsoft.com/office/officeart/2024/3/layout/verticalVisualTextBlock1"/>
    <dgm:cxn modelId="{4BC9A5A5-15FD-7643-B76F-2887FE34D02C}" type="presParOf" srcId="{F255678C-2551-4F8E-8925-5C835CFE810C}" destId="{81EFF04B-84CE-435C-9888-CABDE49E11EB}" srcOrd="2" destOrd="0" presId="urn:microsoft.com/office/officeart/2024/3/layout/verticalVisualTextBlock1"/>
    <dgm:cxn modelId="{4E1A819D-972C-9C4B-A1B1-289647006C8A}" type="presParOf" srcId="{F1FA9D0E-38CE-4F94-AE50-18EF46B0A565}" destId="{08BEFACA-E3BA-43EC-B538-C3F529E4038C}" srcOrd="3" destOrd="0" presId="urn:microsoft.com/office/officeart/2024/3/layout/verticalVisualTextBlock1"/>
    <dgm:cxn modelId="{978FCAC9-F81B-7A4F-BE95-9F6C9D53DA38}" type="presParOf" srcId="{F1FA9D0E-38CE-4F94-AE50-18EF46B0A565}" destId="{9C6C869D-B1F7-4D42-876B-7A8D040D5F36}" srcOrd="4" destOrd="0" presId="urn:microsoft.com/office/officeart/2024/3/layout/verticalVisualTextBlock1"/>
    <dgm:cxn modelId="{347F18A4-120F-5144-9390-F3135E86691E}" type="presParOf" srcId="{9C6C869D-B1F7-4D42-876B-7A8D040D5F36}" destId="{F52D2621-220C-4012-9DA6-9550CA2DB3D9}" srcOrd="0" destOrd="0" presId="urn:microsoft.com/office/officeart/2024/3/layout/verticalVisualTextBlock1"/>
    <dgm:cxn modelId="{64C07F69-24BB-0344-AD86-85208DC1B149}" type="presParOf" srcId="{9C6C869D-B1F7-4D42-876B-7A8D040D5F36}" destId="{3DB8F72C-AFDA-432F-9D56-9752B187E260}" srcOrd="1" destOrd="0" presId="urn:microsoft.com/office/officeart/2024/3/layout/verticalVisualTextBlock1"/>
    <dgm:cxn modelId="{6C8CB53D-DD50-B340-B958-F383A1E8B675}" type="presParOf" srcId="{9C6C869D-B1F7-4D42-876B-7A8D040D5F36}" destId="{74C9E057-4FFE-4866-9CF8-CCD03442336C}"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B0232-1A70-433E-8DB1-12C63DC40194}">
      <dsp:nvSpPr>
        <dsp:cNvPr id="0" name=""/>
        <dsp:cNvSpPr/>
      </dsp:nvSpPr>
      <dsp:spPr>
        <a:xfrm>
          <a:off x="0" y="0"/>
          <a:ext cx="1610980" cy="161098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5563" r="27691" b="6"/>
          <a:stretch/>
        </a:blipFill>
        <a:ln>
          <a:noFill/>
        </a:ln>
        <a:effectLst/>
      </dsp:spPr>
      <dsp:style>
        <a:lnRef idx="0">
          <a:scrgbClr r="0" g="0" b="0"/>
        </a:lnRef>
        <a:fillRef idx="3">
          <a:scrgbClr r="0" g="0" b="0"/>
        </a:fillRef>
        <a:effectRef idx="2">
          <a:scrgbClr r="0" g="0" b="0"/>
        </a:effectRef>
        <a:fontRef idx="minor">
          <a:schemeClr val="lt1"/>
        </a:fontRef>
      </dsp:style>
    </dsp:sp>
    <dsp:sp modelId="{6CC87D12-5069-4001-AC08-53497C7B5CE1}">
      <dsp:nvSpPr>
        <dsp:cNvPr id="0" name=""/>
        <dsp:cNvSpPr/>
      </dsp:nvSpPr>
      <dsp:spPr>
        <a:xfrm>
          <a:off x="1790980" y="0"/>
          <a:ext cx="5800878" cy="36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AI Efficiency in Routine Tasks</a:t>
          </a:r>
        </a:p>
      </dsp:txBody>
      <dsp:txXfrm>
        <a:off x="1790980" y="0"/>
        <a:ext cx="5800878" cy="363528"/>
      </dsp:txXfrm>
    </dsp:sp>
    <dsp:sp modelId="{14AA109B-3E7F-4D5B-B761-6B0FDA42811E}">
      <dsp:nvSpPr>
        <dsp:cNvPr id="0" name=""/>
        <dsp:cNvSpPr/>
      </dsp:nvSpPr>
      <dsp:spPr>
        <a:xfrm>
          <a:off x="1790980" y="363528"/>
          <a:ext cx="5800878" cy="124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AI performs rule-based, repetitive tasks rapidly, increasing productivity and streamlining organisational processes.</a:t>
          </a:r>
        </a:p>
      </dsp:txBody>
      <dsp:txXfrm>
        <a:off x="1790980" y="363528"/>
        <a:ext cx="5800878" cy="1247452"/>
      </dsp:txXfrm>
    </dsp:sp>
    <dsp:sp modelId="{6D67E14F-DCCA-490B-BF8D-775814459E2F}">
      <dsp:nvSpPr>
        <dsp:cNvPr id="0" name=""/>
        <dsp:cNvSpPr/>
      </dsp:nvSpPr>
      <dsp:spPr>
        <a:xfrm>
          <a:off x="0" y="1739859"/>
          <a:ext cx="1610980" cy="161098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31501" r="3498" b="-1"/>
          <a:stretch/>
        </a:blipFill>
        <a:ln>
          <a:noFill/>
        </a:ln>
        <a:effectLst/>
      </dsp:spPr>
      <dsp:style>
        <a:lnRef idx="0">
          <a:scrgbClr r="0" g="0" b="0"/>
        </a:lnRef>
        <a:fillRef idx="3">
          <a:scrgbClr r="0" g="0" b="0"/>
        </a:fillRef>
        <a:effectRef idx="2">
          <a:scrgbClr r="0" g="0" b="0"/>
        </a:effectRef>
        <a:fontRef idx="minor">
          <a:schemeClr val="lt1"/>
        </a:fontRef>
      </dsp:style>
    </dsp:sp>
    <dsp:sp modelId="{4CB91772-7E2F-4E68-A1CB-40B684D0E3BD}">
      <dsp:nvSpPr>
        <dsp:cNvPr id="0" name=""/>
        <dsp:cNvSpPr/>
      </dsp:nvSpPr>
      <dsp:spPr>
        <a:xfrm>
          <a:off x="1790980" y="1739859"/>
          <a:ext cx="5800878" cy="36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Human Value in Emotional Interactions</a:t>
          </a:r>
        </a:p>
      </dsp:txBody>
      <dsp:txXfrm>
        <a:off x="1790980" y="1739859"/>
        <a:ext cx="5800878" cy="363528"/>
      </dsp:txXfrm>
    </dsp:sp>
    <dsp:sp modelId="{81EFF04B-84CE-435C-9888-CABDE49E11EB}">
      <dsp:nvSpPr>
        <dsp:cNvPr id="0" name=""/>
        <dsp:cNvSpPr/>
      </dsp:nvSpPr>
      <dsp:spPr>
        <a:xfrm>
          <a:off x="1790980" y="2103387"/>
          <a:ext cx="5800878" cy="124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Humans remain essential for emotional communication, complaint handling, and resolving ambiguous problems effectively.</a:t>
          </a:r>
        </a:p>
      </dsp:txBody>
      <dsp:txXfrm>
        <a:off x="1790980" y="2103387"/>
        <a:ext cx="5800878" cy="1247452"/>
      </dsp:txXfrm>
    </dsp:sp>
    <dsp:sp modelId="{F52D2621-220C-4012-9DA6-9550CA2DB3D9}">
      <dsp:nvSpPr>
        <dsp:cNvPr id="0" name=""/>
        <dsp:cNvSpPr/>
      </dsp:nvSpPr>
      <dsp:spPr>
        <a:xfrm>
          <a:off x="0" y="3479718"/>
          <a:ext cx="1610980" cy="161098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5099" r="18155" b="6"/>
          <a:stretch/>
        </a:blipFill>
        <a:ln>
          <a:noFill/>
        </a:ln>
        <a:effectLst/>
      </dsp:spPr>
      <dsp:style>
        <a:lnRef idx="0">
          <a:scrgbClr r="0" g="0" b="0"/>
        </a:lnRef>
        <a:fillRef idx="3">
          <a:scrgbClr r="0" g="0" b="0"/>
        </a:fillRef>
        <a:effectRef idx="2">
          <a:scrgbClr r="0" g="0" b="0"/>
        </a:effectRef>
        <a:fontRef idx="minor">
          <a:schemeClr val="lt1"/>
        </a:fontRef>
      </dsp:style>
    </dsp:sp>
    <dsp:sp modelId="{3DB8F72C-AFDA-432F-9D56-9752B187E260}">
      <dsp:nvSpPr>
        <dsp:cNvPr id="0" name=""/>
        <dsp:cNvSpPr/>
      </dsp:nvSpPr>
      <dsp:spPr>
        <a:xfrm>
          <a:off x="1790980" y="3479718"/>
          <a:ext cx="5800878" cy="36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Balanced Implementation Strategies</a:t>
          </a:r>
        </a:p>
      </dsp:txBody>
      <dsp:txXfrm>
        <a:off x="1790980" y="3479718"/>
        <a:ext cx="5800878" cy="363528"/>
      </dsp:txXfrm>
    </dsp:sp>
    <dsp:sp modelId="{74C9E057-4FFE-4866-9CF8-CCD03442336C}">
      <dsp:nvSpPr>
        <dsp:cNvPr id="0" name=""/>
        <dsp:cNvSpPr/>
      </dsp:nvSpPr>
      <dsp:spPr>
        <a:xfrm>
          <a:off x="1790980" y="3843246"/>
          <a:ext cx="5800878" cy="124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a:t>Successful AI adoption requires clear boundaries, staff training, and transparent escalation paths for responsive service.</a:t>
          </a:r>
        </a:p>
      </dsp:txBody>
      <dsp:txXfrm>
        <a:off x="1790980" y="3843246"/>
        <a:ext cx="5800878" cy="1247452"/>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CF4B30-D4D9-4749-95FF-0843270FF60D}"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D2AA6-A6A0-ED48-BCCE-DE0CCB6C8CD0}" type="slidenum">
              <a:rPr lang="en-GB" smtClean="0"/>
              <a:t>‹#›</a:t>
            </a:fld>
            <a:endParaRPr lang="en-GB"/>
          </a:p>
        </p:txBody>
      </p:sp>
    </p:spTree>
    <p:extLst>
      <p:ext uri="{BB962C8B-B14F-4D97-AF65-F5344CB8AC3E}">
        <p14:creationId xmlns:p14="http://schemas.microsoft.com/office/powerpoint/2010/main" val="3325627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Hotels are challenged by rising costs and labour shortages, prompting a need for innovative solutions. Guests demand speed, quality, and personalised service, raising expectations. With AI adoption rising, the industry faces a key tension: balancing operational efficiency with genuine empathy. The focus should be on smart operational design, not simply 'AI vs humans'.</a:t>
            </a:r>
          </a:p>
        </p:txBody>
      </p:sp>
      <p:sp>
        <p:nvSpPr>
          <p:cNvPr id="4" name="Slide Number Placeholder 3"/>
          <p:cNvSpPr>
            <a:spLocks noGrp="1"/>
          </p:cNvSpPr>
          <p:nvPr>
            <p:ph type="sldNum" sz="quarter" idx="5"/>
          </p:nvPr>
        </p:nvSpPr>
        <p:spPr/>
        <p:txBody>
          <a:bodyPr/>
          <a:lstStyle/>
          <a:p>
            <a:fld id="{47DEA0F0-08B2-B444-ADAF-9A7BD99B7CC3}" type="slidenum">
              <a:rPr lang="en-GB" smtClean="0"/>
              <a:t>2</a:t>
            </a:fld>
            <a:endParaRPr lang="en-GB"/>
          </a:p>
        </p:txBody>
      </p:sp>
    </p:spTree>
    <p:extLst>
      <p:ext uri="{BB962C8B-B14F-4D97-AF65-F5344CB8AC3E}">
        <p14:creationId xmlns:p14="http://schemas.microsoft.com/office/powerpoint/2010/main" val="136546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can efficiently support hotel staff with repetitive tasks in guest communication, check-in/check-out, and back-of-house operations, freeing up time for personalised service. Human interaction should remain central in service recovery and complex guest requests, where empathy and judgement are vital. This balance enhances guest satisfaction while improving operational efficiency.</a:t>
            </a:r>
          </a:p>
        </p:txBody>
      </p:sp>
      <p:sp>
        <p:nvSpPr>
          <p:cNvPr id="4" name="Slide Number Placeholder 3"/>
          <p:cNvSpPr>
            <a:spLocks noGrp="1"/>
          </p:cNvSpPr>
          <p:nvPr>
            <p:ph type="sldNum" sz="quarter" idx="5"/>
          </p:nvPr>
        </p:nvSpPr>
        <p:spPr/>
        <p:txBody>
          <a:bodyPr/>
          <a:lstStyle/>
          <a:p>
            <a:fld id="{D4DD2AA6-A6A0-ED48-BCCE-DE0CCB6C8CD0}" type="slidenum">
              <a:rPr lang="en-GB" smtClean="0"/>
              <a:t>3</a:t>
            </a:fld>
            <a:endParaRPr lang="en-GB"/>
          </a:p>
        </p:txBody>
      </p:sp>
    </p:spTree>
    <p:extLst>
      <p:ext uri="{BB962C8B-B14F-4D97-AF65-F5344CB8AC3E}">
        <p14:creationId xmlns:p14="http://schemas.microsoft.com/office/powerpoint/2010/main" val="3746435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encompasses diverse technologies such as chatbots, kiosks, forecasting tools, and automation systems, each serving distinct functions. In hospitality, service is inherently relational, emphasising emotional and social connections over mere efficiency. The core argument is that AI should support, not replace, the unique human identity and quality that define exceptional service.</a:t>
            </a:r>
          </a:p>
        </p:txBody>
      </p:sp>
      <p:sp>
        <p:nvSpPr>
          <p:cNvPr id="4" name="Slide Number Placeholder 3"/>
          <p:cNvSpPr>
            <a:spLocks noGrp="1"/>
          </p:cNvSpPr>
          <p:nvPr>
            <p:ph type="sldNum" sz="quarter" idx="5"/>
          </p:nvPr>
        </p:nvSpPr>
        <p:spPr/>
        <p:txBody>
          <a:bodyPr/>
          <a:lstStyle/>
          <a:p>
            <a:fld id="{D4DD2AA6-A6A0-ED48-BCCE-DE0CCB6C8CD0}" type="slidenum">
              <a:rPr lang="en-GB" smtClean="0"/>
              <a:t>4</a:t>
            </a:fld>
            <a:endParaRPr lang="en-GB"/>
          </a:p>
        </p:txBody>
      </p:sp>
    </p:spTree>
    <p:extLst>
      <p:ext uri="{BB962C8B-B14F-4D97-AF65-F5344CB8AC3E}">
        <p14:creationId xmlns:p14="http://schemas.microsoft.com/office/powerpoint/2010/main" val="3348195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Literature highlights that AI excels in repetitive tasks, improving efficiency and consistency. However, acceptance of AI often depends on the context and the nature of the interaction. Importantly, guests favour automation for speed but turn to humans for emotional or complex matters, showing hybrid human-AI systems tend to outperform full automation.</a:t>
            </a:r>
          </a:p>
        </p:txBody>
      </p:sp>
      <p:sp>
        <p:nvSpPr>
          <p:cNvPr id="4" name="Slide Number Placeholder 3"/>
          <p:cNvSpPr>
            <a:spLocks noGrp="1"/>
          </p:cNvSpPr>
          <p:nvPr>
            <p:ph type="sldNum" sz="quarter" idx="5"/>
          </p:nvPr>
        </p:nvSpPr>
        <p:spPr/>
        <p:txBody>
          <a:bodyPr/>
          <a:lstStyle/>
          <a:p>
            <a:fld id="{D4DD2AA6-A6A0-ED48-BCCE-DE0CCB6C8CD0}" type="slidenum">
              <a:rPr lang="en-GB" smtClean="0"/>
              <a:t>5</a:t>
            </a:fld>
            <a:endParaRPr lang="en-GB"/>
          </a:p>
        </p:txBody>
      </p:sp>
    </p:spTree>
    <p:extLst>
      <p:ext uri="{BB962C8B-B14F-4D97-AF65-F5344CB8AC3E}">
        <p14:creationId xmlns:p14="http://schemas.microsoft.com/office/powerpoint/2010/main" val="1778475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studies on the topic are short-term or pilot-based, limiting the reliability of their conclusions. There is a lack of long-term evidence regarding loyalty effects, making it difficult to assess sustained impact. Additionally, workforce adaptation remains under-researched, while novelty effects may distort early findings, emphasising the need for cautious interpretation.</a:t>
            </a:r>
          </a:p>
        </p:txBody>
      </p:sp>
      <p:sp>
        <p:nvSpPr>
          <p:cNvPr id="4" name="Slide Number Placeholder 3"/>
          <p:cNvSpPr>
            <a:spLocks noGrp="1"/>
          </p:cNvSpPr>
          <p:nvPr>
            <p:ph type="sldNum" sz="quarter" idx="5"/>
          </p:nvPr>
        </p:nvSpPr>
        <p:spPr/>
        <p:txBody>
          <a:bodyPr/>
          <a:lstStyle/>
          <a:p>
            <a:fld id="{D4DD2AA6-A6A0-ED48-BCCE-DE0CCB6C8CD0}" type="slidenum">
              <a:rPr lang="en-GB" smtClean="0"/>
              <a:t>6</a:t>
            </a:fld>
            <a:endParaRPr lang="en-GB"/>
          </a:p>
        </p:txBody>
      </p:sp>
    </p:spTree>
    <p:extLst>
      <p:ext uri="{BB962C8B-B14F-4D97-AF65-F5344CB8AC3E}">
        <p14:creationId xmlns:p14="http://schemas.microsoft.com/office/powerpoint/2010/main" val="774695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methodology combines a qualitative secondary review of academic literature and industry reports, enriched with case examples. Using the SWOT analytical framework, we evaluate internal strengths and weaknesses, as well as external opportunities and threats. This approach connects operational aspects directly to guest experience, providing comprehensive insights for informed decision-making.</a:t>
            </a:r>
          </a:p>
        </p:txBody>
      </p:sp>
      <p:sp>
        <p:nvSpPr>
          <p:cNvPr id="4" name="Slide Number Placeholder 3"/>
          <p:cNvSpPr>
            <a:spLocks noGrp="1"/>
          </p:cNvSpPr>
          <p:nvPr>
            <p:ph type="sldNum" sz="quarter" idx="5"/>
          </p:nvPr>
        </p:nvSpPr>
        <p:spPr/>
        <p:txBody>
          <a:bodyPr/>
          <a:lstStyle/>
          <a:p>
            <a:fld id="{D4DD2AA6-A6A0-ED48-BCCE-DE0CCB6C8CD0}" type="slidenum">
              <a:rPr lang="en-GB" smtClean="0"/>
              <a:t>7</a:t>
            </a:fld>
            <a:endParaRPr lang="en-GB"/>
          </a:p>
        </p:txBody>
      </p:sp>
    </p:spTree>
    <p:extLst>
      <p:ext uri="{BB962C8B-B14F-4D97-AF65-F5344CB8AC3E}">
        <p14:creationId xmlns:p14="http://schemas.microsoft.com/office/powerpoint/2010/main" val="1262690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Consistency in repetitive tasks enhances reliability and quality. Speed improvement enables faster completion of work, reducing delays and boosting productivity. Reduced staff overload helps minimise errors and stress. Improved forecasting and resource planning support better decision-making. Potential cost efficiencies are achievable if implementation is well managed; however, real gains depend on the quality of implementation.</a:t>
            </a:r>
          </a:p>
        </p:txBody>
      </p:sp>
      <p:sp>
        <p:nvSpPr>
          <p:cNvPr id="4" name="Slide Number Placeholder 3"/>
          <p:cNvSpPr>
            <a:spLocks noGrp="1"/>
          </p:cNvSpPr>
          <p:nvPr>
            <p:ph type="sldNum" sz="quarter" idx="5"/>
          </p:nvPr>
        </p:nvSpPr>
        <p:spPr/>
        <p:txBody>
          <a:bodyPr/>
          <a:lstStyle/>
          <a:p>
            <a:fld id="{D4DD2AA6-A6A0-ED48-BCCE-DE0CCB6C8CD0}" type="slidenum">
              <a:rPr lang="en-GB" smtClean="0"/>
              <a:t>8</a:t>
            </a:fld>
            <a:endParaRPr lang="en-GB"/>
          </a:p>
        </p:txBody>
      </p:sp>
    </p:spTree>
    <p:extLst>
      <p:ext uri="{BB962C8B-B14F-4D97-AF65-F5344CB8AC3E}">
        <p14:creationId xmlns:p14="http://schemas.microsoft.com/office/powerpoint/2010/main" val="4094101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Hospitality businesses face risks to perceived service quality, especially with automated complaint handling leading to emotional dissatisfaction. High implementation and maintenance costs strain resources. Overdependence on technology reduces manual resilience, while system breakdowns may cause escalation failures, exposing critical vulnerabilities in service delivery.</a:t>
            </a:r>
          </a:p>
        </p:txBody>
      </p:sp>
      <p:sp>
        <p:nvSpPr>
          <p:cNvPr id="4" name="Slide Number Placeholder 3"/>
          <p:cNvSpPr>
            <a:spLocks noGrp="1"/>
          </p:cNvSpPr>
          <p:nvPr>
            <p:ph type="sldNum" sz="quarter" idx="5"/>
          </p:nvPr>
        </p:nvSpPr>
        <p:spPr/>
        <p:txBody>
          <a:bodyPr/>
          <a:lstStyle/>
          <a:p>
            <a:fld id="{D4DD2AA6-A6A0-ED48-BCCE-DE0CCB6C8CD0}" type="slidenum">
              <a:rPr lang="en-GB" smtClean="0"/>
              <a:t>9</a:t>
            </a:fld>
            <a:endParaRPr lang="en-GB"/>
          </a:p>
        </p:txBody>
      </p:sp>
    </p:spTree>
    <p:extLst>
      <p:ext uri="{BB962C8B-B14F-4D97-AF65-F5344CB8AC3E}">
        <p14:creationId xmlns:p14="http://schemas.microsoft.com/office/powerpoint/2010/main" val="2334659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Hybrid service design enables seamless integration of digital and traditional methods. Flexible service pathways cater to diverse customer needs, enhancing satisfaction. Personalisation, guided by ethical data use, offers tailored experiences. Staff roles can shift towards higher-value tasks, driving engagement. Back-of-house optimisation achieves efficiency with minimal disruption. The key opportunity is in coordination, rather than sheer automation volume.</a:t>
            </a:r>
          </a:p>
        </p:txBody>
      </p:sp>
      <p:sp>
        <p:nvSpPr>
          <p:cNvPr id="4" name="Slide Number Placeholder 3"/>
          <p:cNvSpPr>
            <a:spLocks noGrp="1"/>
          </p:cNvSpPr>
          <p:nvPr>
            <p:ph type="sldNum" sz="quarter" idx="5"/>
          </p:nvPr>
        </p:nvSpPr>
        <p:spPr/>
        <p:txBody>
          <a:bodyPr/>
          <a:lstStyle/>
          <a:p>
            <a:fld id="{D4DD2AA6-A6A0-ED48-BCCE-DE0CCB6C8CD0}" type="slidenum">
              <a:rPr lang="en-GB" smtClean="0"/>
              <a:t>10</a:t>
            </a:fld>
            <a:endParaRPr lang="en-GB"/>
          </a:p>
        </p:txBody>
      </p:sp>
    </p:spTree>
    <p:extLst>
      <p:ext uri="{BB962C8B-B14F-4D97-AF65-F5344CB8AC3E}">
        <p14:creationId xmlns:p14="http://schemas.microsoft.com/office/powerpoint/2010/main" val="4004275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ILoss</a:t>
            </a:r>
            <a:r>
              <a:rPr lang="en-GB" dirty="0"/>
              <a:t> of trust among guests or staff can undermine business stability. Data privacy concerns and legal risks may arise from technology misuse or breaches. Over-adoption of systems can fragment operations, causing brand mismatch and confusion. Technology failures risk damaging reputation, while job insecurity may fuel staff resistance to change.</a:t>
            </a:r>
          </a:p>
        </p:txBody>
      </p:sp>
      <p:sp>
        <p:nvSpPr>
          <p:cNvPr id="4" name="Slide Number Placeholder 3"/>
          <p:cNvSpPr>
            <a:spLocks noGrp="1"/>
          </p:cNvSpPr>
          <p:nvPr>
            <p:ph type="sldNum" sz="quarter" idx="5"/>
          </p:nvPr>
        </p:nvSpPr>
        <p:spPr/>
        <p:txBody>
          <a:bodyPr/>
          <a:lstStyle/>
          <a:p>
            <a:fld id="{D4DD2AA6-A6A0-ED48-BCCE-DE0CCB6C8CD0}" type="slidenum">
              <a:rPr lang="en-GB" smtClean="0"/>
              <a:t>11</a:t>
            </a:fld>
            <a:endParaRPr lang="en-GB"/>
          </a:p>
        </p:txBody>
      </p:sp>
    </p:spTree>
    <p:extLst>
      <p:ext uri="{BB962C8B-B14F-4D97-AF65-F5344CB8AC3E}">
        <p14:creationId xmlns:p14="http://schemas.microsoft.com/office/powerpoint/2010/main" val="2225558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Hilton’s Connie was an early public AI example, designed to support staff rather than replace them. Other tech-forward models demonstrate high efficiency, particularly in transactional stages, yet their success often depends on specific contexts. Crucially, increased visibility of AI does not guarantee sector-wide adoption, highlighting the importance of understanding real-world integration.</a:t>
            </a:r>
          </a:p>
        </p:txBody>
      </p:sp>
      <p:sp>
        <p:nvSpPr>
          <p:cNvPr id="4" name="Slide Number Placeholder 3"/>
          <p:cNvSpPr>
            <a:spLocks noGrp="1"/>
          </p:cNvSpPr>
          <p:nvPr>
            <p:ph type="sldNum" sz="quarter" idx="5"/>
          </p:nvPr>
        </p:nvSpPr>
        <p:spPr/>
        <p:txBody>
          <a:bodyPr/>
          <a:lstStyle/>
          <a:p>
            <a:fld id="{D4DD2AA6-A6A0-ED48-BCCE-DE0CCB6C8CD0}" type="slidenum">
              <a:rPr lang="en-GB" smtClean="0"/>
              <a:t>12</a:t>
            </a:fld>
            <a:endParaRPr lang="en-GB"/>
          </a:p>
        </p:txBody>
      </p:sp>
    </p:spTree>
    <p:extLst>
      <p:ext uri="{BB962C8B-B14F-4D97-AF65-F5344CB8AC3E}">
        <p14:creationId xmlns:p14="http://schemas.microsoft.com/office/powerpoint/2010/main" val="4277190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excels in rule-based, repetitive tasks, boosting efficiency. However, humans are vital for emotional interactions, handling complaints, ambiguous requests, and service recovery. Effective implementation of AI in organisations needs clear boundaries, escalation pathways, comprehensive staff training, and transparent communication to ensure a balanced, responsive approach.</a:t>
            </a:r>
          </a:p>
        </p:txBody>
      </p:sp>
      <p:sp>
        <p:nvSpPr>
          <p:cNvPr id="4" name="Slide Number Placeholder 3"/>
          <p:cNvSpPr>
            <a:spLocks noGrp="1"/>
          </p:cNvSpPr>
          <p:nvPr>
            <p:ph type="sldNum" sz="quarter" idx="5"/>
          </p:nvPr>
        </p:nvSpPr>
        <p:spPr/>
        <p:txBody>
          <a:bodyPr/>
          <a:lstStyle/>
          <a:p>
            <a:fld id="{D4DD2AA6-A6A0-ED48-BCCE-DE0CCB6C8CD0}" type="slidenum">
              <a:rPr lang="en-GB" smtClean="0"/>
              <a:t>13</a:t>
            </a:fld>
            <a:endParaRPr lang="en-GB"/>
          </a:p>
        </p:txBody>
      </p:sp>
    </p:spTree>
    <p:extLst>
      <p:ext uri="{BB962C8B-B14F-4D97-AF65-F5344CB8AC3E}">
        <p14:creationId xmlns:p14="http://schemas.microsoft.com/office/powerpoint/2010/main" val="221905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has a key role in hospitality when applied selectively—routine tasks are best handled by AI, while humans manage complexity and trust. We recommend mapping tasks before AI adoption, redesigning and training staff early, and protecting guest choice with easy human escalation. How can hotels balance efficiency with preserving the uniquely human element of hospitality?</a:t>
            </a:r>
          </a:p>
        </p:txBody>
      </p:sp>
      <p:sp>
        <p:nvSpPr>
          <p:cNvPr id="4" name="Slide Number Placeholder 3"/>
          <p:cNvSpPr>
            <a:spLocks noGrp="1"/>
          </p:cNvSpPr>
          <p:nvPr>
            <p:ph type="sldNum" sz="quarter" idx="5"/>
          </p:nvPr>
        </p:nvSpPr>
        <p:spPr/>
        <p:txBody>
          <a:bodyPr/>
          <a:lstStyle/>
          <a:p>
            <a:fld id="{D4DD2AA6-A6A0-ED48-BCCE-DE0CCB6C8CD0}" type="slidenum">
              <a:rPr lang="en-GB" smtClean="0"/>
              <a:t>14</a:t>
            </a:fld>
            <a:endParaRPr lang="en-GB"/>
          </a:p>
        </p:txBody>
      </p:sp>
    </p:spTree>
    <p:extLst>
      <p:ext uri="{BB962C8B-B14F-4D97-AF65-F5344CB8AC3E}">
        <p14:creationId xmlns:p14="http://schemas.microsoft.com/office/powerpoint/2010/main" val="3250483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2/27/26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68157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2/27/26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73037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2/27/26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9295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2/27/26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02397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2/27/26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58019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2/27/26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80542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2/27/26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5895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2/27/26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2792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2/27/26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53082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2/27/26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30726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2/27/26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7114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2/27/26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00478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bot using a laptop sitting on a blue chair">
            <a:extLst>
              <a:ext uri="{FF2B5EF4-FFF2-40B4-BE49-F238E27FC236}">
                <a16:creationId xmlns:a16="http://schemas.microsoft.com/office/drawing/2014/main" id="{3DB304E1-A609-B058-6816-5E2EF571560C}"/>
              </a:ext>
            </a:extLst>
          </p:cNvPr>
          <p:cNvPicPr>
            <a:picLocks noChangeAspect="1"/>
          </p:cNvPicPr>
          <p:nvPr/>
        </p:nvPicPr>
        <p:blipFill>
          <a:blip r:embed="rId2"/>
          <a:srcRect/>
          <a:stretch>
            <a:fillRect/>
          </a:stretch>
        </p:blipFill>
        <p:spPr>
          <a:xfrm>
            <a:off x="1" y="10"/>
            <a:ext cx="12192000" cy="6857990"/>
          </a:xfrm>
          <a:prstGeom prst="rect">
            <a:avLst/>
          </a:prstGeom>
        </p:spPr>
      </p:pic>
      <p:sp>
        <p:nvSpPr>
          <p:cNvPr id="20" name="Rectangle 19">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E44CD-D7C0-6F5A-255C-8BEF3A6C0A13}"/>
              </a:ext>
            </a:extLst>
          </p:cNvPr>
          <p:cNvSpPr>
            <a:spLocks noGrp="1"/>
          </p:cNvSpPr>
          <p:nvPr>
            <p:ph type="ctrTitle"/>
          </p:nvPr>
        </p:nvSpPr>
        <p:spPr>
          <a:xfrm>
            <a:off x="669609" y="1018312"/>
            <a:ext cx="5619054" cy="4849091"/>
          </a:xfrm>
        </p:spPr>
        <p:txBody>
          <a:bodyPr anchor="ctr">
            <a:normAutofit/>
          </a:bodyPr>
          <a:lstStyle/>
          <a:p>
            <a:pPr algn="r">
              <a:lnSpc>
                <a:spcPct val="90000"/>
              </a:lnSpc>
            </a:pPr>
            <a:r>
              <a:rPr lang="en-GB" sz="3800" dirty="0">
                <a:solidFill>
                  <a:schemeClr val="bg1"/>
                </a:solidFill>
              </a:rPr>
              <a:t>Artificial Intelligence and Human Collaboration in Hotel Operations: </a:t>
            </a:r>
            <a:br>
              <a:rPr lang="en-GB" sz="3800" dirty="0">
                <a:solidFill>
                  <a:schemeClr val="bg1"/>
                </a:solidFill>
              </a:rPr>
            </a:br>
            <a:r>
              <a:rPr lang="en-GB" sz="3800" dirty="0">
                <a:solidFill>
                  <a:schemeClr val="bg1"/>
                </a:solidFill>
              </a:rPr>
              <a:t>Balancing Efficiency, Personalisation, </a:t>
            </a:r>
            <a:br>
              <a:rPr lang="en-GB" sz="3800" dirty="0">
                <a:solidFill>
                  <a:schemeClr val="bg1"/>
                </a:solidFill>
              </a:rPr>
            </a:br>
            <a:r>
              <a:rPr lang="en-GB" sz="3800" dirty="0">
                <a:solidFill>
                  <a:schemeClr val="bg1"/>
                </a:solidFill>
              </a:rPr>
              <a:t>and the Human Touch in Guest Experience</a:t>
            </a:r>
          </a:p>
        </p:txBody>
      </p:sp>
      <p:cxnSp>
        <p:nvCxnSpPr>
          <p:cNvPr id="22" name="Straight Connector 21">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F651972-9603-7902-D5E5-60FE8C315AD8}"/>
              </a:ext>
            </a:extLst>
          </p:cNvPr>
          <p:cNvSpPr>
            <a:spLocks noGrp="1"/>
          </p:cNvSpPr>
          <p:nvPr>
            <p:ph type="subTitle" idx="1"/>
          </p:nvPr>
        </p:nvSpPr>
        <p:spPr>
          <a:xfrm>
            <a:off x="8379036" y="5171828"/>
            <a:ext cx="2368905" cy="908955"/>
          </a:xfrm>
        </p:spPr>
        <p:txBody>
          <a:bodyPr anchor="ctr">
            <a:normAutofit/>
          </a:bodyPr>
          <a:lstStyle/>
          <a:p>
            <a:r>
              <a:rPr lang="en-GB" dirty="0">
                <a:solidFill>
                  <a:srgbClr val="FFFFFF"/>
                </a:solidFill>
              </a:rPr>
              <a:t>A presentation</a:t>
            </a:r>
          </a:p>
          <a:p>
            <a:r>
              <a:rPr lang="en-GB" dirty="0">
                <a:solidFill>
                  <a:srgbClr val="FFFFFF"/>
                </a:solidFill>
              </a:rPr>
              <a:t>by Loredana Leonte</a:t>
            </a:r>
          </a:p>
        </p:txBody>
      </p:sp>
    </p:spTree>
    <p:extLst>
      <p:ext uri="{BB962C8B-B14F-4D97-AF65-F5344CB8AC3E}">
        <p14:creationId xmlns:p14="http://schemas.microsoft.com/office/powerpoint/2010/main" val="3743863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90A9B-9EEC-065B-A64F-B22CA05DA70D}"/>
              </a:ext>
            </a:extLst>
          </p:cNvPr>
          <p:cNvSpPr>
            <a:spLocks noGrp="1"/>
          </p:cNvSpPr>
          <p:nvPr>
            <p:ph type="title"/>
          </p:nvPr>
        </p:nvSpPr>
        <p:spPr>
          <a:xfrm>
            <a:off x="704087" y="914400"/>
            <a:ext cx="4041648" cy="1928741"/>
          </a:xfrm>
        </p:spPr>
        <p:txBody>
          <a:bodyPr vert="horz" lIns="91440" tIns="45720" rIns="91440" bIns="45720" rtlCol="0" anchor="t">
            <a:normAutofit/>
          </a:bodyPr>
          <a:lstStyle/>
          <a:p>
            <a:r>
              <a:rPr lang="en-GB" dirty="0"/>
              <a:t>Context: </a:t>
            </a:r>
            <a:br>
              <a:rPr lang="en-GB" dirty="0"/>
            </a:br>
            <a:r>
              <a:rPr lang="en-GB" dirty="0"/>
              <a:t>Why This Matters</a:t>
            </a:r>
          </a:p>
        </p:txBody>
      </p:sp>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Woman register on hotel's reception, documents.">
            <a:extLst>
              <a:ext uri="{FF2B5EF4-FFF2-40B4-BE49-F238E27FC236}">
                <a16:creationId xmlns:a16="http://schemas.microsoft.com/office/drawing/2014/main" id="{3B56D0BB-3733-4E18-9EA0-B7F36C9D5E6D}"/>
              </a:ext>
            </a:extLst>
          </p:cNvPr>
          <p:cNvPicPr>
            <a:picLocks noGrp="1" noChangeAspect="1"/>
          </p:cNvPicPr>
          <p:nvPr>
            <p:ph sz="half" idx="1"/>
          </p:nvPr>
        </p:nvPicPr>
        <p:blipFill>
          <a:blip r:embed="rId3"/>
          <a:srcRect l="11480" r="-3" b="-3"/>
          <a:stretch>
            <a:fillRect/>
          </a:stretch>
        </p:blipFill>
        <p:spPr>
          <a:xfrm>
            <a:off x="804672" y="3044952"/>
            <a:ext cx="3941064" cy="2971800"/>
          </a:xfrm>
          <a:prstGeom prst="rect">
            <a:avLst/>
          </a:prstGeom>
        </p:spPr>
      </p:pic>
      <p:sp>
        <p:nvSpPr>
          <p:cNvPr id="4" name="Content Placeholder 3">
            <a:extLst>
              <a:ext uri="{FF2B5EF4-FFF2-40B4-BE49-F238E27FC236}">
                <a16:creationId xmlns:a16="http://schemas.microsoft.com/office/drawing/2014/main" id="{BFEA2998-1BF3-14F8-DD8B-0B504BD27E4A}"/>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0952" y="968377"/>
            <a:ext cx="6144768" cy="5006436"/>
          </a:xfrm>
        </p:spPr>
        <p:txBody>
          <a:bodyPr>
            <a:normAutofit/>
          </a:bodyPr>
          <a:lstStyle/>
          <a:p>
            <a:pPr marL="0" indent="0">
              <a:spcBef>
                <a:spcPts val="2500"/>
              </a:spcBef>
              <a:buFont typeface="Arial" panose="020B0604020202020204" pitchFamily="34" charset="0"/>
              <a:buNone/>
            </a:pPr>
            <a:r>
              <a:rPr lang="en-GB" sz="1400" b="1" dirty="0"/>
              <a:t>Addressing Industry Challenges</a:t>
            </a:r>
          </a:p>
          <a:p>
            <a:pPr marL="0" lvl="1" indent="0">
              <a:buFont typeface="Arial" panose="020B0604020202020204" pitchFamily="34" charset="0"/>
              <a:buNone/>
            </a:pPr>
            <a:r>
              <a:rPr lang="en-GB" sz="1400" dirty="0"/>
              <a:t>Hotels face rising costs and labour shortages, requiring innovative solutions to maintain high standards and service quality.</a:t>
            </a:r>
          </a:p>
          <a:p>
            <a:pPr marL="0" indent="0">
              <a:spcBef>
                <a:spcPts val="2500"/>
              </a:spcBef>
              <a:buFont typeface="Arial" panose="020B0604020202020204" pitchFamily="34" charset="0"/>
              <a:buNone/>
            </a:pPr>
            <a:r>
              <a:rPr lang="en-GB" sz="1400" b="1" dirty="0"/>
              <a:t>Meeting Guest Expectations</a:t>
            </a:r>
          </a:p>
          <a:p>
            <a:pPr marL="0" lvl="1" indent="0">
              <a:buFont typeface="Arial" panose="020B0604020202020204" pitchFamily="34" charset="0"/>
              <a:buNone/>
            </a:pPr>
            <a:r>
              <a:rPr lang="en-GB" sz="1400" dirty="0"/>
              <a:t>Guests demand faster, more personalised service and higher quality, pushing hospitality to adopt smarter technologies.</a:t>
            </a:r>
          </a:p>
          <a:p>
            <a:pPr marL="0" indent="0">
              <a:spcBef>
                <a:spcPts val="2500"/>
              </a:spcBef>
              <a:buFont typeface="Arial" panose="020B0604020202020204" pitchFamily="34" charset="0"/>
              <a:buNone/>
            </a:pPr>
            <a:r>
              <a:rPr lang="en-GB" sz="1400" b="1" dirty="0"/>
              <a:t>Balancing Efficiency and Empathy</a:t>
            </a:r>
          </a:p>
          <a:p>
            <a:pPr marL="0" lvl="1" indent="0">
              <a:buFont typeface="Arial" panose="020B0604020202020204" pitchFamily="34" charset="0"/>
              <a:buNone/>
            </a:pPr>
            <a:r>
              <a:rPr lang="en-GB" sz="1400" dirty="0"/>
              <a:t>AI boosts operational efficiency but must be balanced with genuine human empathy for a positive guest experience.</a:t>
            </a:r>
          </a:p>
          <a:p>
            <a:pPr marL="0" indent="0">
              <a:spcBef>
                <a:spcPts val="2500"/>
              </a:spcBef>
              <a:buFont typeface="Arial" panose="020B0604020202020204" pitchFamily="34" charset="0"/>
              <a:buNone/>
            </a:pPr>
            <a:r>
              <a:rPr lang="en-GB" sz="1400" b="1" dirty="0"/>
              <a:t>Smart Operational Design</a:t>
            </a:r>
          </a:p>
          <a:p>
            <a:pPr marL="0" lvl="1" indent="0">
              <a:buFont typeface="Arial" panose="020B0604020202020204" pitchFamily="34" charset="0"/>
              <a:buNone/>
            </a:pPr>
            <a:r>
              <a:rPr lang="en-GB" sz="1400" dirty="0"/>
              <a:t>Success comes from designing operations that blend AI's strengths with human touch, not from replacing humans entirely.</a:t>
            </a:r>
          </a:p>
        </p:txBody>
      </p:sp>
      <p:cxnSp>
        <p:nvCxnSpPr>
          <p:cNvPr id="18" name="Straight Connector 1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C8DFBF-3BFF-6354-FA8B-D9A70DE13ACF}"/>
              </a:ext>
            </a:extLst>
          </p:cNvPr>
          <p:cNvSpPr txBox="1"/>
          <p:nvPr/>
        </p:nvSpPr>
        <p:spPr>
          <a:xfrm>
            <a:off x="8947000" y="6198900"/>
            <a:ext cx="2444900" cy="600164"/>
          </a:xfrm>
          <a:prstGeom prst="rect">
            <a:avLst/>
          </a:prstGeom>
          <a:noFill/>
        </p:spPr>
        <p:txBody>
          <a:bodyPr wrap="none" rtlCol="0">
            <a:spAutoFit/>
          </a:bodyPr>
          <a:lstStyle/>
          <a:p>
            <a:pPr algn="r"/>
            <a:r>
              <a:rPr lang="en-GB" sz="1100" dirty="0"/>
              <a:t>Jabeen, Al Zaidi &amp; Al Dhaheri (2021)</a:t>
            </a:r>
          </a:p>
          <a:p>
            <a:pPr algn="r"/>
            <a:r>
              <a:rPr lang="en-GB" sz="1100" dirty="0" err="1"/>
              <a:t>Buhalis</a:t>
            </a:r>
            <a:r>
              <a:rPr lang="en-GB" sz="1100" dirty="0"/>
              <a:t> et al. (2024)</a:t>
            </a:r>
          </a:p>
          <a:p>
            <a:pPr algn="r"/>
            <a:r>
              <a:rPr lang="en-GB" sz="1100" dirty="0"/>
              <a:t>Dogan, Mistry &amp; Nanu (2026)</a:t>
            </a:r>
          </a:p>
        </p:txBody>
      </p:sp>
    </p:spTree>
    <p:extLst>
      <p:ext uri="{BB962C8B-B14F-4D97-AF65-F5344CB8AC3E}">
        <p14:creationId xmlns:p14="http://schemas.microsoft.com/office/powerpoint/2010/main" val="165002827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89AB7-35AD-8322-2776-9EB20A3D33AB}"/>
              </a:ext>
            </a:extLst>
          </p:cNvPr>
          <p:cNvSpPr>
            <a:spLocks noGrp="1"/>
          </p:cNvSpPr>
          <p:nvPr>
            <p:ph type="title"/>
          </p:nvPr>
        </p:nvSpPr>
        <p:spPr>
          <a:xfrm>
            <a:off x="704088" y="914400"/>
            <a:ext cx="6239599" cy="1307590"/>
          </a:xfrm>
        </p:spPr>
        <p:txBody>
          <a:bodyPr vert="horz" lIns="91440" tIns="45720" rIns="91440" bIns="45720" rtlCol="0" anchor="t">
            <a:normAutofit/>
          </a:bodyPr>
          <a:lstStyle/>
          <a:p>
            <a:pPr>
              <a:lnSpc>
                <a:spcPct val="90000"/>
              </a:lnSpc>
            </a:pPr>
            <a:r>
              <a:rPr lang="en-US" dirty="0"/>
              <a:t>Balancing AI </a:t>
            </a:r>
            <a:br>
              <a:rPr lang="en-US" dirty="0"/>
            </a:br>
            <a:r>
              <a:rPr lang="en-US" dirty="0"/>
              <a:t>and Human Touch</a:t>
            </a:r>
          </a:p>
        </p:txBody>
      </p:sp>
      <p:cxnSp>
        <p:nvCxnSpPr>
          <p:cNvPr id="29" name="Straight Connector 28">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97933B0F-5A42-A5FD-B5BE-0E4844E40B2D}"/>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2221992"/>
            <a:ext cx="6239599" cy="3941064"/>
          </a:xfrm>
        </p:spPr>
        <p:txBody>
          <a:bodyPr>
            <a:normAutofit/>
          </a:bodyPr>
          <a:lstStyle/>
          <a:p>
            <a:pPr marL="0" indent="0">
              <a:spcBef>
                <a:spcPts val="2500"/>
              </a:spcBef>
              <a:buFont typeface="Arial" panose="020B0604020202020204" pitchFamily="34" charset="0"/>
              <a:buNone/>
            </a:pPr>
            <a:r>
              <a:rPr lang="en-GB" sz="1400" b="1" dirty="0"/>
              <a:t>AI Streamlines Routine Operations</a:t>
            </a:r>
          </a:p>
          <a:p>
            <a:pPr marL="0" lvl="1" indent="0">
              <a:buFont typeface="Arial" panose="020B0604020202020204" pitchFamily="34" charset="0"/>
              <a:buNone/>
            </a:pPr>
            <a:r>
              <a:rPr lang="en-GB" sz="1400" dirty="0"/>
              <a:t>AI efficiently handles repetitive hotel tasks such as guest communication and check-in, allowing staff more time for personal service.</a:t>
            </a:r>
          </a:p>
          <a:p>
            <a:pPr marL="0" indent="0">
              <a:spcBef>
                <a:spcPts val="2500"/>
              </a:spcBef>
              <a:buFont typeface="Arial" panose="020B0604020202020204" pitchFamily="34" charset="0"/>
              <a:buNone/>
            </a:pPr>
            <a:r>
              <a:rPr lang="en-GB" sz="1400" b="1" dirty="0"/>
              <a:t>Human Touch in Complex Situations</a:t>
            </a:r>
          </a:p>
          <a:p>
            <a:pPr marL="0" lvl="1" indent="0">
              <a:buFont typeface="Arial" panose="020B0604020202020204" pitchFamily="34" charset="0"/>
              <a:buNone/>
            </a:pPr>
            <a:r>
              <a:rPr lang="en-GB" sz="1400" dirty="0"/>
              <a:t>Human staff excel in service recovery and managing complex requests, using empathy and judgement to meet guest needs.</a:t>
            </a:r>
          </a:p>
          <a:p>
            <a:pPr marL="0" indent="0">
              <a:spcBef>
                <a:spcPts val="2500"/>
              </a:spcBef>
              <a:buFont typeface="Arial" panose="020B0604020202020204" pitchFamily="34" charset="0"/>
              <a:buNone/>
            </a:pPr>
            <a:r>
              <a:rPr lang="en-GB" sz="1400" b="1" dirty="0"/>
              <a:t>Enhancing Guest Satisfaction</a:t>
            </a:r>
          </a:p>
          <a:p>
            <a:pPr marL="0" lvl="1" indent="0">
              <a:buFont typeface="Arial" panose="020B0604020202020204" pitchFamily="34" charset="0"/>
              <a:buNone/>
            </a:pPr>
            <a:r>
              <a:rPr lang="en-GB" sz="1400" dirty="0"/>
              <a:t>Combining AI efficiency with human empathy improves both operational effectiveness and overall guest satisfaction.</a:t>
            </a:r>
          </a:p>
        </p:txBody>
      </p:sp>
      <p:pic>
        <p:nvPicPr>
          <p:cNvPr id="5" name="Content Placeholder 4" descr="Hotel Service Bell">
            <a:extLst>
              <a:ext uri="{FF2B5EF4-FFF2-40B4-BE49-F238E27FC236}">
                <a16:creationId xmlns:a16="http://schemas.microsoft.com/office/drawing/2014/main" id="{B9AFFC9E-ED53-4C0B-A7E9-D6A04F759E04}"/>
              </a:ext>
            </a:extLst>
          </p:cNvPr>
          <p:cNvPicPr>
            <a:picLocks noGrp="1" noChangeAspect="1"/>
          </p:cNvPicPr>
          <p:nvPr>
            <p:ph sz="half" idx="1"/>
          </p:nvPr>
        </p:nvPicPr>
        <p:blipFill>
          <a:blip r:embed="rId3"/>
          <a:srcRect l="12462" r="37138"/>
          <a:stretch>
            <a:fillRect/>
          </a:stretch>
        </p:blipFill>
        <p:spPr>
          <a:xfrm>
            <a:off x="7583424" y="10"/>
            <a:ext cx="4608576" cy="6857990"/>
          </a:xfrm>
          <a:prstGeom prst="rect">
            <a:avLst/>
          </a:prstGeom>
        </p:spPr>
      </p:pic>
      <p:sp>
        <p:nvSpPr>
          <p:cNvPr id="3" name="TextBox 2">
            <a:extLst>
              <a:ext uri="{FF2B5EF4-FFF2-40B4-BE49-F238E27FC236}">
                <a16:creationId xmlns:a16="http://schemas.microsoft.com/office/drawing/2014/main" id="{F711EA20-72FC-7744-9428-710DE3C25913}"/>
              </a:ext>
            </a:extLst>
          </p:cNvPr>
          <p:cNvSpPr txBox="1"/>
          <p:nvPr/>
        </p:nvSpPr>
        <p:spPr>
          <a:xfrm>
            <a:off x="809065" y="6198900"/>
            <a:ext cx="2087431" cy="600164"/>
          </a:xfrm>
          <a:prstGeom prst="rect">
            <a:avLst/>
          </a:prstGeom>
          <a:noFill/>
        </p:spPr>
        <p:txBody>
          <a:bodyPr wrap="none" rtlCol="0">
            <a:spAutoFit/>
          </a:bodyPr>
          <a:lstStyle/>
          <a:p>
            <a:r>
              <a:rPr lang="en-GB" sz="1100" dirty="0"/>
              <a:t>Umasuthan, Park &amp; Ryu (2017)</a:t>
            </a:r>
          </a:p>
          <a:p>
            <a:r>
              <a:rPr lang="en-GB" sz="1100" dirty="0"/>
              <a:t>Anita et al. (2025)</a:t>
            </a:r>
          </a:p>
          <a:p>
            <a:r>
              <a:rPr lang="en-GB" sz="1100" dirty="0" err="1"/>
              <a:t>Gagić</a:t>
            </a:r>
            <a:r>
              <a:rPr lang="en-GB" sz="1100" dirty="0"/>
              <a:t> et al. (2025)</a:t>
            </a:r>
          </a:p>
        </p:txBody>
      </p:sp>
    </p:spTree>
    <p:extLst>
      <p:ext uri="{BB962C8B-B14F-4D97-AF65-F5344CB8AC3E}">
        <p14:creationId xmlns:p14="http://schemas.microsoft.com/office/powerpoint/2010/main" val="72222284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9AD77-341F-B361-F741-780C9CA9FF72}"/>
              </a:ext>
            </a:extLst>
          </p:cNvPr>
          <p:cNvSpPr>
            <a:spLocks noGrp="1"/>
          </p:cNvSpPr>
          <p:nvPr>
            <p:ph type="title"/>
          </p:nvPr>
        </p:nvSpPr>
        <p:spPr>
          <a:xfrm>
            <a:off x="4866968" y="914400"/>
            <a:ext cx="6627924" cy="1307592"/>
          </a:xfrm>
        </p:spPr>
        <p:txBody>
          <a:bodyPr vert="horz" lIns="91440" tIns="45720" rIns="91440" bIns="45720" rtlCol="0" anchor="t">
            <a:normAutofit/>
          </a:bodyPr>
          <a:lstStyle/>
          <a:p>
            <a:pPr>
              <a:lnSpc>
                <a:spcPct val="90000"/>
              </a:lnSpc>
            </a:pPr>
            <a:r>
              <a:rPr lang="en-US" dirty="0"/>
              <a:t>AI: Enhancing </a:t>
            </a:r>
            <a:br>
              <a:rPr lang="en-US" dirty="0"/>
            </a:br>
            <a:r>
              <a:rPr lang="en-US" dirty="0"/>
              <a:t>Human Service</a:t>
            </a:r>
          </a:p>
        </p:txBody>
      </p:sp>
      <p:pic>
        <p:nvPicPr>
          <p:cNvPr id="5" name="Content Placeholder 4" descr="Man pays with face-swipe, an emerging form of contactless payment">
            <a:extLst>
              <a:ext uri="{FF2B5EF4-FFF2-40B4-BE49-F238E27FC236}">
                <a16:creationId xmlns:a16="http://schemas.microsoft.com/office/drawing/2014/main" id="{6C4C7EA6-C880-44C4-8F01-C41390E07736}"/>
              </a:ext>
            </a:extLst>
          </p:cNvPr>
          <p:cNvPicPr>
            <a:picLocks noGrp="1" noChangeAspect="1"/>
          </p:cNvPicPr>
          <p:nvPr>
            <p:ph sz="half" idx="1"/>
          </p:nvPr>
        </p:nvPicPr>
        <p:blipFill>
          <a:blip r:embed="rId3"/>
          <a:srcRect l="33443" r="25724" b="2"/>
          <a:stretch>
            <a:fillRect/>
          </a:stretch>
        </p:blipFill>
        <p:spPr>
          <a:xfrm>
            <a:off x="20" y="-17929"/>
            <a:ext cx="4206220" cy="6875929"/>
          </a:xfrm>
          <a:prstGeom prst="rect">
            <a:avLst/>
          </a:prstGeom>
        </p:spPr>
      </p:pic>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5DE8553-10D2-B8C7-1286-25C609E6D852}"/>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66968" y="2221992"/>
            <a:ext cx="6627924" cy="3739896"/>
          </a:xfrm>
        </p:spPr>
        <p:txBody>
          <a:bodyPr>
            <a:normAutofit/>
          </a:bodyPr>
          <a:lstStyle/>
          <a:p>
            <a:pPr marL="0" indent="0">
              <a:spcBef>
                <a:spcPts val="2500"/>
              </a:spcBef>
              <a:buFont typeface="Arial" panose="020B0604020202020204" pitchFamily="34" charset="0"/>
              <a:buNone/>
            </a:pPr>
            <a:r>
              <a:rPr lang="en-GB" sz="1400" b="1" dirty="0"/>
              <a:t>Variety of AI Technologies</a:t>
            </a:r>
          </a:p>
          <a:p>
            <a:pPr marL="0" lvl="1" indent="0">
              <a:buFont typeface="Arial" panose="020B0604020202020204" pitchFamily="34" charset="0"/>
              <a:buNone/>
            </a:pPr>
            <a:r>
              <a:rPr lang="en-GB" sz="1400" dirty="0"/>
              <a:t>AI includes chatbots, kiosks, forecasting tools, and automation systems, each designed for specific tasks in service environments.</a:t>
            </a:r>
          </a:p>
          <a:p>
            <a:pPr marL="0" indent="0">
              <a:spcBef>
                <a:spcPts val="2500"/>
              </a:spcBef>
              <a:buFont typeface="Arial" panose="020B0604020202020204" pitchFamily="34" charset="0"/>
              <a:buNone/>
            </a:pPr>
            <a:r>
              <a:rPr lang="en-GB" sz="1400" b="1" dirty="0"/>
              <a:t>Relational Nature of Hospitality</a:t>
            </a:r>
          </a:p>
          <a:p>
            <a:pPr marL="0" lvl="1" indent="0">
              <a:buFont typeface="Arial" panose="020B0604020202020204" pitchFamily="34" charset="0"/>
              <a:buNone/>
            </a:pPr>
            <a:r>
              <a:rPr lang="en-GB" sz="1400" dirty="0"/>
              <a:t>Exceptional hospitality relies on emotional and social connections, going beyond simple efficiency or mechanised interactions.</a:t>
            </a:r>
          </a:p>
          <a:p>
            <a:pPr marL="0" indent="0">
              <a:spcBef>
                <a:spcPts val="2500"/>
              </a:spcBef>
              <a:buFont typeface="Arial" panose="020B0604020202020204" pitchFamily="34" charset="0"/>
              <a:buNone/>
            </a:pPr>
            <a:r>
              <a:rPr lang="en-GB" sz="1400" b="1" dirty="0"/>
              <a:t>AI Supporting Human Identity</a:t>
            </a:r>
          </a:p>
          <a:p>
            <a:pPr marL="0" lvl="1" indent="0">
              <a:buFont typeface="Arial" panose="020B0604020202020204" pitchFamily="34" charset="0"/>
              <a:buNone/>
            </a:pPr>
            <a:r>
              <a:rPr lang="en-GB" sz="1400" dirty="0"/>
              <a:t>AI should enhance human service without replacing the unique qualities and identity that define outstanding customer experience.</a:t>
            </a:r>
          </a:p>
        </p:txBody>
      </p:sp>
      <p:cxnSp>
        <p:nvCxnSpPr>
          <p:cNvPr id="18" name="Straight Connector 17">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FF9D594-EDCA-2A88-DAEF-B46722488804}"/>
              </a:ext>
            </a:extLst>
          </p:cNvPr>
          <p:cNvSpPr txBox="1"/>
          <p:nvPr/>
        </p:nvSpPr>
        <p:spPr>
          <a:xfrm>
            <a:off x="9615452" y="6198900"/>
            <a:ext cx="1776448" cy="600164"/>
          </a:xfrm>
          <a:prstGeom prst="rect">
            <a:avLst/>
          </a:prstGeom>
          <a:noFill/>
        </p:spPr>
        <p:txBody>
          <a:bodyPr wrap="none" rtlCol="0">
            <a:spAutoFit/>
          </a:bodyPr>
          <a:lstStyle/>
          <a:p>
            <a:pPr algn="r"/>
            <a:r>
              <a:rPr lang="en-GB" sz="1100" dirty="0"/>
              <a:t>Abdullah et al. (2025)</a:t>
            </a:r>
          </a:p>
          <a:p>
            <a:pPr algn="r"/>
            <a:r>
              <a:rPr lang="en-GB" sz="1100" dirty="0"/>
              <a:t>Dolang &amp; Setiawan (2025)</a:t>
            </a:r>
            <a:br>
              <a:rPr lang="en-GB" sz="1100" dirty="0"/>
            </a:br>
            <a:r>
              <a:rPr lang="en-GB" sz="1100" dirty="0"/>
              <a:t>Ivanov &amp; Webster (2019) </a:t>
            </a:r>
          </a:p>
        </p:txBody>
      </p:sp>
    </p:spTree>
    <p:extLst>
      <p:ext uri="{BB962C8B-B14F-4D97-AF65-F5344CB8AC3E}">
        <p14:creationId xmlns:p14="http://schemas.microsoft.com/office/powerpoint/2010/main" val="71170750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1BBA8-CF10-9BDA-EA24-F5FB4C3C07C8}"/>
              </a:ext>
            </a:extLst>
          </p:cNvPr>
          <p:cNvSpPr>
            <a:spLocks noGrp="1"/>
          </p:cNvSpPr>
          <p:nvPr>
            <p:ph type="title"/>
          </p:nvPr>
        </p:nvSpPr>
        <p:spPr>
          <a:xfrm>
            <a:off x="704088" y="914400"/>
            <a:ext cx="5195889" cy="1316736"/>
          </a:xfrm>
        </p:spPr>
        <p:txBody>
          <a:bodyPr vert="horz" lIns="91440" tIns="45720" rIns="91440" bIns="45720" rtlCol="0" anchor="t">
            <a:normAutofit/>
          </a:bodyPr>
          <a:lstStyle/>
          <a:p>
            <a:r>
              <a:rPr lang="en-US"/>
              <a:t>Hybrid Systems in Literature</a:t>
            </a:r>
          </a:p>
        </p:txBody>
      </p:sp>
      <p:cxnSp>
        <p:nvCxnSpPr>
          <p:cNvPr id="29" name="Straight Connector 28">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F0AF429-794E-0BC1-853C-524AEAAF76F6}"/>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2231136"/>
            <a:ext cx="5195889" cy="3931920"/>
          </a:xfrm>
        </p:spPr>
        <p:txBody>
          <a:bodyPr>
            <a:normAutofit/>
          </a:bodyPr>
          <a:lstStyle/>
          <a:p>
            <a:pPr marL="0" indent="0">
              <a:lnSpc>
                <a:spcPct val="100000"/>
              </a:lnSpc>
              <a:spcBef>
                <a:spcPts val="2500"/>
              </a:spcBef>
              <a:buFont typeface="Arial" panose="020B0604020202020204" pitchFamily="34" charset="0"/>
              <a:buNone/>
            </a:pPr>
            <a:r>
              <a:rPr lang="en-GB" sz="1400" b="1" dirty="0"/>
              <a:t>AI Boosts Task Efficiency</a:t>
            </a:r>
          </a:p>
          <a:p>
            <a:pPr marL="0" lvl="1" indent="0">
              <a:lnSpc>
                <a:spcPct val="100000"/>
              </a:lnSpc>
              <a:buFont typeface="Arial" panose="020B0604020202020204" pitchFamily="34" charset="0"/>
              <a:buNone/>
            </a:pPr>
            <a:r>
              <a:rPr lang="en-GB" sz="1400" dirty="0"/>
              <a:t>AI excels at repetitive tasks, leading to greater consistency and improved operational efficiency in many settings.</a:t>
            </a:r>
          </a:p>
          <a:p>
            <a:pPr marL="0" indent="0">
              <a:lnSpc>
                <a:spcPct val="100000"/>
              </a:lnSpc>
              <a:spcBef>
                <a:spcPts val="2500"/>
              </a:spcBef>
              <a:buFont typeface="Arial" panose="020B0604020202020204" pitchFamily="34" charset="0"/>
              <a:buNone/>
            </a:pPr>
            <a:r>
              <a:rPr lang="en-GB" sz="1400" b="1" dirty="0"/>
              <a:t>Context Shapes AI Acceptance</a:t>
            </a:r>
          </a:p>
          <a:p>
            <a:pPr marL="0" lvl="1" indent="0">
              <a:lnSpc>
                <a:spcPct val="100000"/>
              </a:lnSpc>
              <a:buFont typeface="Arial" panose="020B0604020202020204" pitchFamily="34" charset="0"/>
              <a:buNone/>
            </a:pPr>
            <a:r>
              <a:rPr lang="en-GB" sz="1400" dirty="0"/>
              <a:t>People's acceptance of AI depends on the situation and nature of the interaction, with context influencing trust and satisfaction.</a:t>
            </a:r>
          </a:p>
          <a:p>
            <a:pPr marL="0" indent="0">
              <a:lnSpc>
                <a:spcPct val="100000"/>
              </a:lnSpc>
              <a:spcBef>
                <a:spcPts val="2500"/>
              </a:spcBef>
              <a:buFont typeface="Arial" panose="020B0604020202020204" pitchFamily="34" charset="0"/>
              <a:buNone/>
            </a:pPr>
            <a:r>
              <a:rPr lang="en-GB" sz="1400" b="1" dirty="0"/>
              <a:t>Human Expertise in Complex Matters</a:t>
            </a:r>
          </a:p>
          <a:p>
            <a:pPr marL="0" lvl="1" indent="0">
              <a:lnSpc>
                <a:spcPct val="100000"/>
              </a:lnSpc>
              <a:buFont typeface="Arial" panose="020B0604020202020204" pitchFamily="34" charset="0"/>
              <a:buNone/>
            </a:pPr>
            <a:r>
              <a:rPr lang="en-GB" sz="1400" dirty="0"/>
              <a:t>Guests prefer automation for speed, but turn to humans for emotional or complicated issues, ensuring personalised support.</a:t>
            </a:r>
          </a:p>
          <a:p>
            <a:pPr marL="0" indent="0">
              <a:lnSpc>
                <a:spcPct val="100000"/>
              </a:lnSpc>
              <a:spcBef>
                <a:spcPts val="2500"/>
              </a:spcBef>
              <a:buFont typeface="Arial" panose="020B0604020202020204" pitchFamily="34" charset="0"/>
              <a:buNone/>
            </a:pPr>
            <a:r>
              <a:rPr lang="en-GB" sz="1400" b="1" dirty="0"/>
              <a:t>Hybrid Systems Outperform Automation</a:t>
            </a:r>
          </a:p>
          <a:p>
            <a:pPr marL="0" lvl="1" indent="0">
              <a:lnSpc>
                <a:spcPct val="100000"/>
              </a:lnSpc>
              <a:buFont typeface="Arial" panose="020B0604020202020204" pitchFamily="34" charset="0"/>
              <a:buNone/>
            </a:pPr>
            <a:r>
              <a:rPr lang="en-GB" sz="1400" dirty="0"/>
              <a:t>Hybrid human-AI systems combine strengths and generally outperform full automation, offering balanced service quality.</a:t>
            </a:r>
          </a:p>
        </p:txBody>
      </p:sp>
      <p:pic>
        <p:nvPicPr>
          <p:cNvPr id="5" name="Content Placeholder 4" descr="Thinking progress, searching for idea. Businessman in a black suite with gears (progress symbol) instead of head. From small to medium and big. Arrow pointing from one to another.">
            <a:extLst>
              <a:ext uri="{FF2B5EF4-FFF2-40B4-BE49-F238E27FC236}">
                <a16:creationId xmlns:a16="http://schemas.microsoft.com/office/drawing/2014/main" id="{4A77C181-5B03-47A3-93E7-40AC8C3420D9}"/>
              </a:ext>
            </a:extLst>
          </p:cNvPr>
          <p:cNvPicPr>
            <a:picLocks noGrp="1" noChangeAspect="1"/>
          </p:cNvPicPr>
          <p:nvPr>
            <p:ph sz="half" idx="1"/>
          </p:nvPr>
        </p:nvPicPr>
        <p:blipFill>
          <a:blip r:embed="rId3"/>
          <a:srcRect l="25169" r="18658" b="-2"/>
          <a:stretch>
            <a:fillRect/>
          </a:stretch>
        </p:blipFill>
        <p:spPr>
          <a:xfrm>
            <a:off x="6420752" y="-1"/>
            <a:ext cx="5771248" cy="6857999"/>
          </a:xfrm>
          <a:prstGeom prst="rect">
            <a:avLst/>
          </a:prstGeom>
        </p:spPr>
      </p:pic>
      <p:sp>
        <p:nvSpPr>
          <p:cNvPr id="3" name="TextBox 2">
            <a:extLst>
              <a:ext uri="{FF2B5EF4-FFF2-40B4-BE49-F238E27FC236}">
                <a16:creationId xmlns:a16="http://schemas.microsoft.com/office/drawing/2014/main" id="{BFB9104A-0440-1E0C-8B45-996658174938}"/>
              </a:ext>
            </a:extLst>
          </p:cNvPr>
          <p:cNvSpPr txBox="1"/>
          <p:nvPr/>
        </p:nvSpPr>
        <p:spPr>
          <a:xfrm>
            <a:off x="704088" y="6198900"/>
            <a:ext cx="1697901" cy="600164"/>
          </a:xfrm>
          <a:prstGeom prst="rect">
            <a:avLst/>
          </a:prstGeom>
          <a:noFill/>
        </p:spPr>
        <p:txBody>
          <a:bodyPr wrap="none" rtlCol="0">
            <a:spAutoFit/>
          </a:bodyPr>
          <a:lstStyle/>
          <a:p>
            <a:r>
              <a:rPr lang="en-GB" sz="1100" dirty="0"/>
              <a:t>Wang et al. (2025) </a:t>
            </a:r>
          </a:p>
          <a:p>
            <a:r>
              <a:rPr lang="en-GB" sz="1100" dirty="0"/>
              <a:t>Pillai &amp; Sivathanu (2020)</a:t>
            </a:r>
          </a:p>
          <a:p>
            <a:r>
              <a:rPr lang="en-GB" sz="1100" dirty="0"/>
              <a:t>Yao et al. (2025)</a:t>
            </a:r>
          </a:p>
        </p:txBody>
      </p:sp>
    </p:spTree>
    <p:extLst>
      <p:ext uri="{BB962C8B-B14F-4D97-AF65-F5344CB8AC3E}">
        <p14:creationId xmlns:p14="http://schemas.microsoft.com/office/powerpoint/2010/main" val="180505488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89A7B-2200-8DFF-F9A8-DC028D9E409A}"/>
              </a:ext>
            </a:extLst>
          </p:cNvPr>
          <p:cNvSpPr>
            <a:spLocks noGrp="1"/>
          </p:cNvSpPr>
          <p:nvPr>
            <p:ph type="title"/>
          </p:nvPr>
        </p:nvSpPr>
        <p:spPr>
          <a:xfrm>
            <a:off x="704087" y="914400"/>
            <a:ext cx="4041648" cy="1928741"/>
          </a:xfrm>
        </p:spPr>
        <p:txBody>
          <a:bodyPr vert="horz" lIns="91440" tIns="45720" rIns="91440" bIns="45720" rtlCol="0" anchor="t">
            <a:normAutofit/>
          </a:bodyPr>
          <a:lstStyle/>
          <a:p>
            <a:r>
              <a:rPr lang="en-US"/>
              <a:t>Critical Evidence Limitations</a:t>
            </a:r>
          </a:p>
        </p:txBody>
      </p:sp>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magnifying glass rests on top of a thick stack of bank statements. Photographed with a very shallow depth of field.">
            <a:extLst>
              <a:ext uri="{FF2B5EF4-FFF2-40B4-BE49-F238E27FC236}">
                <a16:creationId xmlns:a16="http://schemas.microsoft.com/office/drawing/2014/main" id="{A4FD8C05-31F7-4EEB-ABB1-9DE3C71DF7CF}"/>
              </a:ext>
            </a:extLst>
          </p:cNvPr>
          <p:cNvPicPr>
            <a:picLocks noGrp="1" noChangeAspect="1"/>
          </p:cNvPicPr>
          <p:nvPr>
            <p:ph sz="half" idx="1"/>
          </p:nvPr>
        </p:nvPicPr>
        <p:blipFill>
          <a:blip r:embed="rId3"/>
          <a:srcRect l="11480" r="-3" b="-3"/>
          <a:stretch>
            <a:fillRect/>
          </a:stretch>
        </p:blipFill>
        <p:spPr>
          <a:xfrm>
            <a:off x="804672" y="3044952"/>
            <a:ext cx="3941064" cy="2971800"/>
          </a:xfrm>
          <a:prstGeom prst="rect">
            <a:avLst/>
          </a:prstGeom>
        </p:spPr>
      </p:pic>
      <p:sp>
        <p:nvSpPr>
          <p:cNvPr id="4" name="Content Placeholder 3">
            <a:extLst>
              <a:ext uri="{FF2B5EF4-FFF2-40B4-BE49-F238E27FC236}">
                <a16:creationId xmlns:a16="http://schemas.microsoft.com/office/drawing/2014/main" id="{1446C94C-F48B-7183-6A49-06FBCAF9FD01}"/>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0952" y="968377"/>
            <a:ext cx="6144768" cy="5006436"/>
          </a:xfrm>
        </p:spPr>
        <p:txBody>
          <a:bodyPr>
            <a:normAutofit/>
          </a:bodyPr>
          <a:lstStyle/>
          <a:p>
            <a:pPr marL="0" indent="0">
              <a:spcBef>
                <a:spcPts val="2500"/>
              </a:spcBef>
              <a:buFont typeface="Arial" panose="020B0604020202020204" pitchFamily="34" charset="0"/>
              <a:buNone/>
            </a:pPr>
            <a:r>
              <a:rPr lang="en-GB" sz="1400" b="1" dirty="0"/>
              <a:t>Short-Term Studies Dominant</a:t>
            </a:r>
          </a:p>
          <a:p>
            <a:pPr marL="0" lvl="1" indent="0">
              <a:buFont typeface="Arial" panose="020B0604020202020204" pitchFamily="34" charset="0"/>
              <a:buNone/>
            </a:pPr>
            <a:r>
              <a:rPr lang="en-GB" sz="1400" dirty="0"/>
              <a:t>Most studies are short-term or pilot-based, limiting the reliability and generalisability of their conclusions.</a:t>
            </a:r>
          </a:p>
          <a:p>
            <a:pPr marL="0" indent="0">
              <a:spcBef>
                <a:spcPts val="2500"/>
              </a:spcBef>
              <a:buFont typeface="Arial" panose="020B0604020202020204" pitchFamily="34" charset="0"/>
              <a:buNone/>
            </a:pPr>
            <a:r>
              <a:rPr lang="en-GB" sz="1400" b="1" dirty="0"/>
              <a:t>Lack of Long-Term Evidence</a:t>
            </a:r>
          </a:p>
          <a:p>
            <a:pPr marL="0" lvl="1" indent="0">
              <a:buFont typeface="Arial" panose="020B0604020202020204" pitchFamily="34" charset="0"/>
              <a:buNone/>
            </a:pPr>
            <a:r>
              <a:rPr lang="en-GB" sz="1400" dirty="0"/>
              <a:t>There is little long-term evidence on loyalty effects, making it difficult to assess the sustained impact of interventions.</a:t>
            </a:r>
          </a:p>
          <a:p>
            <a:pPr marL="0" indent="0">
              <a:spcBef>
                <a:spcPts val="2500"/>
              </a:spcBef>
              <a:buFont typeface="Arial" panose="020B0604020202020204" pitchFamily="34" charset="0"/>
              <a:buNone/>
            </a:pPr>
            <a:r>
              <a:rPr lang="en-GB" sz="1400" b="1" dirty="0"/>
              <a:t>Under-Researched Workforce Adaptation</a:t>
            </a:r>
          </a:p>
          <a:p>
            <a:pPr marL="0" lvl="1" indent="0">
              <a:buFont typeface="Arial" panose="020B0604020202020204" pitchFamily="34" charset="0"/>
              <a:buNone/>
            </a:pPr>
            <a:r>
              <a:rPr lang="en-GB" sz="1400" dirty="0"/>
              <a:t>Workforce adaptation is not well studied, creating gaps in understanding how changes affect employees.</a:t>
            </a:r>
          </a:p>
          <a:p>
            <a:pPr marL="0" indent="0">
              <a:spcBef>
                <a:spcPts val="2500"/>
              </a:spcBef>
              <a:buFont typeface="Arial" panose="020B0604020202020204" pitchFamily="34" charset="0"/>
              <a:buNone/>
            </a:pPr>
            <a:r>
              <a:rPr lang="en-GB" sz="1400" b="1" dirty="0"/>
              <a:t>Novelty Effects Distort Findings</a:t>
            </a:r>
          </a:p>
          <a:p>
            <a:pPr marL="0" lvl="1" indent="0">
              <a:buFont typeface="Arial" panose="020B0604020202020204" pitchFamily="34" charset="0"/>
              <a:buNone/>
            </a:pPr>
            <a:r>
              <a:rPr lang="en-GB" sz="1400" dirty="0"/>
              <a:t>Novelty effects may distort early results, so findings should be interpreted with caution.</a:t>
            </a:r>
          </a:p>
        </p:txBody>
      </p:sp>
      <p:cxnSp>
        <p:nvCxnSpPr>
          <p:cNvPr id="18" name="Straight Connector 1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9159654-D3DE-D34B-F211-2F33B8910F75}"/>
              </a:ext>
            </a:extLst>
          </p:cNvPr>
          <p:cNvSpPr txBox="1"/>
          <p:nvPr/>
        </p:nvSpPr>
        <p:spPr>
          <a:xfrm>
            <a:off x="10104368" y="6198900"/>
            <a:ext cx="1287532" cy="600164"/>
          </a:xfrm>
          <a:prstGeom prst="rect">
            <a:avLst/>
          </a:prstGeom>
          <a:noFill/>
        </p:spPr>
        <p:txBody>
          <a:bodyPr wrap="none" rtlCol="0">
            <a:spAutoFit/>
          </a:bodyPr>
          <a:lstStyle/>
          <a:p>
            <a:pPr algn="r"/>
            <a:r>
              <a:rPr lang="en-GB" sz="1100" dirty="0"/>
              <a:t>Rana et al. (2024)</a:t>
            </a:r>
          </a:p>
          <a:p>
            <a:pPr algn="r"/>
            <a:r>
              <a:rPr lang="en-GB" sz="1100" dirty="0"/>
              <a:t>Fürst et al. (2025)</a:t>
            </a:r>
          </a:p>
          <a:p>
            <a:pPr algn="r"/>
            <a:r>
              <a:rPr lang="en-GB" sz="1100" dirty="0"/>
              <a:t>Wang et al. (2025)</a:t>
            </a:r>
          </a:p>
        </p:txBody>
      </p:sp>
    </p:spTree>
    <p:extLst>
      <p:ext uri="{BB962C8B-B14F-4D97-AF65-F5344CB8AC3E}">
        <p14:creationId xmlns:p14="http://schemas.microsoft.com/office/powerpoint/2010/main" val="119627161"/>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C90F6-1755-7B26-1774-BC2EE54C23AF}"/>
              </a:ext>
            </a:extLst>
          </p:cNvPr>
          <p:cNvSpPr>
            <a:spLocks noGrp="1"/>
          </p:cNvSpPr>
          <p:nvPr>
            <p:ph type="title"/>
          </p:nvPr>
        </p:nvSpPr>
        <p:spPr>
          <a:xfrm>
            <a:off x="704088" y="914400"/>
            <a:ext cx="3799763" cy="1473200"/>
          </a:xfrm>
        </p:spPr>
        <p:txBody>
          <a:bodyPr vert="horz" lIns="91440" tIns="45720" rIns="91440" bIns="45720" rtlCol="0" anchor="t">
            <a:normAutofit/>
          </a:bodyPr>
          <a:lstStyle/>
          <a:p>
            <a:r>
              <a:rPr lang="en-US" sz="3600"/>
              <a:t>SWOT Analysis Approach</a:t>
            </a:r>
          </a:p>
        </p:txBody>
      </p:sp>
      <p:cxnSp>
        <p:nvCxnSpPr>
          <p:cNvPr id="34" name="Straight Connector 3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AFABF8B-EA13-95D5-79BF-9013602A3B75}"/>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2387600"/>
            <a:ext cx="3799763" cy="3767328"/>
          </a:xfrm>
        </p:spPr>
        <p:txBody>
          <a:bodyPr>
            <a:normAutofit/>
          </a:bodyPr>
          <a:lstStyle/>
          <a:p>
            <a:pPr marL="0" indent="0">
              <a:lnSpc>
                <a:spcPct val="100000"/>
              </a:lnSpc>
              <a:spcBef>
                <a:spcPts val="2500"/>
              </a:spcBef>
              <a:buFont typeface="Arial" panose="020B0604020202020204" pitchFamily="34" charset="0"/>
              <a:buNone/>
            </a:pPr>
            <a:r>
              <a:rPr lang="en-GB" sz="1400" b="1" dirty="0"/>
              <a:t>Qualitative Review Method</a:t>
            </a:r>
          </a:p>
          <a:p>
            <a:pPr marL="0" lvl="1" indent="0">
              <a:lnSpc>
                <a:spcPct val="100000"/>
              </a:lnSpc>
              <a:buFont typeface="Arial" panose="020B0604020202020204" pitchFamily="34" charset="0"/>
              <a:buNone/>
            </a:pPr>
            <a:r>
              <a:rPr lang="en-GB" sz="1400" dirty="0"/>
              <a:t>The approach uses secondary research from academic literature and industry reports, incorporating real-world case examples for context.</a:t>
            </a:r>
          </a:p>
          <a:p>
            <a:pPr marL="0" indent="0">
              <a:lnSpc>
                <a:spcPct val="100000"/>
              </a:lnSpc>
              <a:spcBef>
                <a:spcPts val="2500"/>
              </a:spcBef>
              <a:buFont typeface="Arial" panose="020B0604020202020204" pitchFamily="34" charset="0"/>
              <a:buNone/>
            </a:pPr>
            <a:r>
              <a:rPr lang="en-GB" sz="1400" b="1" dirty="0"/>
              <a:t>SWOT Analytical Framework</a:t>
            </a:r>
          </a:p>
          <a:p>
            <a:pPr marL="0" lvl="1" indent="0">
              <a:lnSpc>
                <a:spcPct val="100000"/>
              </a:lnSpc>
              <a:buFont typeface="Arial" panose="020B0604020202020204" pitchFamily="34" charset="0"/>
              <a:buNone/>
            </a:pPr>
            <a:r>
              <a:rPr lang="en-GB" sz="1400" dirty="0"/>
              <a:t>Strengths, weaknesses, opportunities, and threats are evaluated to understand internal and external factors impacting performance.</a:t>
            </a:r>
          </a:p>
          <a:p>
            <a:pPr marL="0" indent="0">
              <a:lnSpc>
                <a:spcPct val="100000"/>
              </a:lnSpc>
              <a:spcBef>
                <a:spcPts val="2500"/>
              </a:spcBef>
              <a:buFont typeface="Arial" panose="020B0604020202020204" pitchFamily="34" charset="0"/>
              <a:buNone/>
            </a:pPr>
            <a:r>
              <a:rPr lang="en-GB" sz="1400" b="1" dirty="0"/>
              <a:t>Operational and Guest Connection</a:t>
            </a:r>
          </a:p>
          <a:p>
            <a:pPr marL="0" lvl="1" indent="0">
              <a:lnSpc>
                <a:spcPct val="100000"/>
              </a:lnSpc>
              <a:buFont typeface="Arial" panose="020B0604020202020204" pitchFamily="34" charset="0"/>
              <a:buNone/>
            </a:pPr>
            <a:r>
              <a:rPr lang="en-GB" sz="1400" dirty="0"/>
              <a:t>This methodology links operational insights directly to guest experience, offering clear and actionable guidance for decision-makers.</a:t>
            </a:r>
          </a:p>
        </p:txBody>
      </p:sp>
      <p:pic>
        <p:nvPicPr>
          <p:cNvPr id="5" name="Content Placeholder 4">
            <a:extLst>
              <a:ext uri="{FF2B5EF4-FFF2-40B4-BE49-F238E27FC236}">
                <a16:creationId xmlns:a16="http://schemas.microsoft.com/office/drawing/2014/main" id="{FB30AD53-95BA-4D76-8A4C-65E520DD166E}"/>
              </a:ext>
            </a:extLst>
          </p:cNvPr>
          <p:cNvPicPr>
            <a:picLocks noGrp="1" noChangeAspect="1"/>
          </p:cNvPicPr>
          <p:nvPr>
            <p:ph sz="half" idx="1"/>
          </p:nvPr>
        </p:nvPicPr>
        <p:blipFill>
          <a:blip r:embed="rId3"/>
          <a:srcRect l="16753" r="16753"/>
          <a:stretch/>
        </p:blipFill>
        <p:spPr>
          <a:xfrm>
            <a:off x="4981575" y="735286"/>
            <a:ext cx="6495042" cy="5419642"/>
          </a:xfrm>
          <a:prstGeom prst="rect">
            <a:avLst/>
          </a:prstGeom>
        </p:spPr>
      </p:pic>
      <p:sp>
        <p:nvSpPr>
          <p:cNvPr id="3" name="TextBox 2">
            <a:extLst>
              <a:ext uri="{FF2B5EF4-FFF2-40B4-BE49-F238E27FC236}">
                <a16:creationId xmlns:a16="http://schemas.microsoft.com/office/drawing/2014/main" id="{3F900502-9DCC-C21E-E607-ACBB03FC4FEA}"/>
              </a:ext>
            </a:extLst>
          </p:cNvPr>
          <p:cNvSpPr txBox="1"/>
          <p:nvPr/>
        </p:nvSpPr>
        <p:spPr>
          <a:xfrm>
            <a:off x="704088" y="6198900"/>
            <a:ext cx="2446504" cy="430887"/>
          </a:xfrm>
          <a:prstGeom prst="rect">
            <a:avLst/>
          </a:prstGeom>
          <a:noFill/>
        </p:spPr>
        <p:txBody>
          <a:bodyPr wrap="none" rtlCol="0">
            <a:spAutoFit/>
          </a:bodyPr>
          <a:lstStyle/>
          <a:p>
            <a:r>
              <a:rPr lang="en-GB" sz="1100" dirty="0" err="1"/>
              <a:t>Buhalis</a:t>
            </a:r>
            <a:r>
              <a:rPr lang="en-GB" sz="1100" dirty="0"/>
              <a:t> et al. (2024)</a:t>
            </a:r>
          </a:p>
          <a:p>
            <a:r>
              <a:rPr lang="en-GB" sz="1100" dirty="0" err="1"/>
              <a:t>Godolja</a:t>
            </a:r>
            <a:r>
              <a:rPr lang="en-GB" sz="1100" dirty="0"/>
              <a:t>, </a:t>
            </a:r>
            <a:r>
              <a:rPr lang="en-GB" sz="1100" dirty="0" err="1"/>
              <a:t>Tavanxhiu</a:t>
            </a:r>
            <a:r>
              <a:rPr lang="en-GB" sz="1100" dirty="0"/>
              <a:t> &amp; </a:t>
            </a:r>
            <a:r>
              <a:rPr lang="en-GB" sz="1100" dirty="0" err="1"/>
              <a:t>Sevrani</a:t>
            </a:r>
            <a:r>
              <a:rPr lang="en-GB" sz="1100" dirty="0"/>
              <a:t> (2025)</a:t>
            </a:r>
          </a:p>
        </p:txBody>
      </p:sp>
    </p:spTree>
    <p:extLst>
      <p:ext uri="{BB962C8B-B14F-4D97-AF65-F5344CB8AC3E}">
        <p14:creationId xmlns:p14="http://schemas.microsoft.com/office/powerpoint/2010/main" val="124727159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AC6AE-CCC5-B276-2E52-8078877BD39F}"/>
              </a:ext>
            </a:extLst>
          </p:cNvPr>
          <p:cNvSpPr>
            <a:spLocks noGrp="1"/>
          </p:cNvSpPr>
          <p:nvPr>
            <p:ph type="title"/>
          </p:nvPr>
        </p:nvSpPr>
        <p:spPr>
          <a:xfrm>
            <a:off x="6284749" y="909638"/>
            <a:ext cx="5201121" cy="1318062"/>
          </a:xfrm>
        </p:spPr>
        <p:txBody>
          <a:bodyPr vert="horz" lIns="91440" tIns="45720" rIns="91440" bIns="45720" rtlCol="0" anchor="t">
            <a:normAutofit/>
          </a:bodyPr>
          <a:lstStyle/>
          <a:p>
            <a:r>
              <a:rPr lang="en-US"/>
              <a:t>Strengths of SWOT Analysis</a:t>
            </a:r>
          </a:p>
        </p:txBody>
      </p:sp>
      <p:pic>
        <p:nvPicPr>
          <p:cNvPr id="5" name="Content Placeholder 4">
            <a:extLst>
              <a:ext uri="{FF2B5EF4-FFF2-40B4-BE49-F238E27FC236}">
                <a16:creationId xmlns:a16="http://schemas.microsoft.com/office/drawing/2014/main" id="{3D7E85C4-FCBC-4652-9FB1-AE2A1FA6E8AF}"/>
              </a:ext>
            </a:extLst>
          </p:cNvPr>
          <p:cNvPicPr>
            <a:picLocks noGrp="1" noChangeAspect="1"/>
          </p:cNvPicPr>
          <p:nvPr>
            <p:ph sz="half" idx="1"/>
          </p:nvPr>
        </p:nvPicPr>
        <p:blipFill>
          <a:blip r:embed="rId3"/>
          <a:srcRect l="26782" r="26782"/>
          <a:stretch/>
        </p:blipFill>
        <p:spPr>
          <a:xfrm>
            <a:off x="20" y="10"/>
            <a:ext cx="5686740" cy="6857990"/>
          </a:xfrm>
          <a:prstGeom prst="rect">
            <a:avLst/>
          </a:prstGeom>
        </p:spPr>
      </p:pic>
      <p:cxnSp>
        <p:nvCxnSpPr>
          <p:cNvPr id="27" name="Straight Connector 2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2CB3423-AACA-B47A-E155-088EC10412DE}"/>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90838" y="2236843"/>
            <a:ext cx="5201121" cy="3931920"/>
          </a:xfrm>
        </p:spPr>
        <p:txBody>
          <a:bodyPr>
            <a:normAutofit/>
          </a:bodyPr>
          <a:lstStyle/>
          <a:p>
            <a:pPr marL="0" indent="0">
              <a:lnSpc>
                <a:spcPct val="100000"/>
              </a:lnSpc>
              <a:spcBef>
                <a:spcPts val="2500"/>
              </a:spcBef>
              <a:buFont typeface="Arial" panose="020B0604020202020204" pitchFamily="34" charset="0"/>
              <a:buNone/>
            </a:pPr>
            <a:r>
              <a:rPr lang="en-GB" sz="1400" b="1" dirty="0"/>
              <a:t>Enhanced Consistency and Reliability</a:t>
            </a:r>
          </a:p>
          <a:p>
            <a:pPr marL="0" lvl="1" indent="0">
              <a:lnSpc>
                <a:spcPct val="100000"/>
              </a:lnSpc>
              <a:buFont typeface="Arial" panose="020B0604020202020204" pitchFamily="34" charset="0"/>
              <a:buNone/>
            </a:pPr>
            <a:r>
              <a:rPr lang="en-GB" sz="1400" dirty="0"/>
              <a:t>Consistency in repetitive tasks ensures reliable outcomes and high quality across processes, leading to fewer mistakes.</a:t>
            </a:r>
          </a:p>
          <a:p>
            <a:pPr marL="0" indent="0">
              <a:lnSpc>
                <a:spcPct val="100000"/>
              </a:lnSpc>
              <a:spcBef>
                <a:spcPts val="2500"/>
              </a:spcBef>
              <a:buFont typeface="Arial" panose="020B0604020202020204" pitchFamily="34" charset="0"/>
              <a:buNone/>
            </a:pPr>
            <a:r>
              <a:rPr lang="en-GB" sz="1400" b="1" dirty="0"/>
              <a:t>Increased Speed and Productivity</a:t>
            </a:r>
          </a:p>
          <a:p>
            <a:pPr marL="0" lvl="1" indent="0">
              <a:lnSpc>
                <a:spcPct val="100000"/>
              </a:lnSpc>
              <a:buFont typeface="Arial" panose="020B0604020202020204" pitchFamily="34" charset="0"/>
              <a:buNone/>
            </a:pPr>
            <a:r>
              <a:rPr lang="en-GB" sz="1400" dirty="0"/>
              <a:t>Improved speed allows tasks to be completed faster, reducing delays and increasing overall productivity in the workplace.</a:t>
            </a:r>
          </a:p>
          <a:p>
            <a:pPr marL="0" indent="0">
              <a:lnSpc>
                <a:spcPct val="100000"/>
              </a:lnSpc>
              <a:spcBef>
                <a:spcPts val="2500"/>
              </a:spcBef>
              <a:buFont typeface="Arial" panose="020B0604020202020204" pitchFamily="34" charset="0"/>
              <a:buNone/>
            </a:pPr>
            <a:r>
              <a:rPr lang="en-GB" sz="1400" b="1" dirty="0"/>
              <a:t>Reduced Staff Overload</a:t>
            </a:r>
          </a:p>
          <a:p>
            <a:pPr marL="0" lvl="1" indent="0">
              <a:lnSpc>
                <a:spcPct val="100000"/>
              </a:lnSpc>
              <a:buFont typeface="Arial" panose="020B0604020202020204" pitchFamily="34" charset="0"/>
              <a:buNone/>
            </a:pPr>
            <a:r>
              <a:rPr lang="en-GB" sz="1400" dirty="0"/>
              <a:t>Lower staff overload means fewer errors, reduced stress, and a healthier work environment, boosting morale and output.</a:t>
            </a:r>
          </a:p>
          <a:p>
            <a:pPr marL="0" indent="0">
              <a:lnSpc>
                <a:spcPct val="100000"/>
              </a:lnSpc>
              <a:spcBef>
                <a:spcPts val="2500"/>
              </a:spcBef>
              <a:buFont typeface="Arial" panose="020B0604020202020204" pitchFamily="34" charset="0"/>
              <a:buNone/>
            </a:pPr>
            <a:r>
              <a:rPr lang="en-GB" sz="1400" b="1" dirty="0"/>
              <a:t>Improved Forecasting and Planning</a:t>
            </a:r>
          </a:p>
          <a:p>
            <a:pPr marL="0" lvl="1" indent="0">
              <a:lnSpc>
                <a:spcPct val="100000"/>
              </a:lnSpc>
              <a:buFont typeface="Arial" panose="020B0604020202020204" pitchFamily="34" charset="0"/>
              <a:buNone/>
            </a:pPr>
            <a:r>
              <a:rPr lang="en-GB" sz="1400" dirty="0"/>
              <a:t>Better forecasting and resource planning enable effective decision-making and optimal utilisation of resources.</a:t>
            </a:r>
          </a:p>
        </p:txBody>
      </p:sp>
      <p:sp>
        <p:nvSpPr>
          <p:cNvPr id="3" name="TextBox 2">
            <a:extLst>
              <a:ext uri="{FF2B5EF4-FFF2-40B4-BE49-F238E27FC236}">
                <a16:creationId xmlns:a16="http://schemas.microsoft.com/office/drawing/2014/main" id="{7B8E8201-1CD9-CA15-EC90-EEA7C9F83984}"/>
              </a:ext>
            </a:extLst>
          </p:cNvPr>
          <p:cNvSpPr txBox="1"/>
          <p:nvPr/>
        </p:nvSpPr>
        <p:spPr>
          <a:xfrm>
            <a:off x="9537901" y="6198900"/>
            <a:ext cx="1947969" cy="600164"/>
          </a:xfrm>
          <a:prstGeom prst="rect">
            <a:avLst/>
          </a:prstGeom>
          <a:noFill/>
        </p:spPr>
        <p:txBody>
          <a:bodyPr wrap="none" rtlCol="0">
            <a:spAutoFit/>
          </a:bodyPr>
          <a:lstStyle/>
          <a:p>
            <a:pPr algn="r"/>
            <a:r>
              <a:rPr lang="en-GB" sz="1100" dirty="0"/>
              <a:t>Wang et al. (2025)</a:t>
            </a:r>
          </a:p>
          <a:p>
            <a:pPr algn="r"/>
            <a:r>
              <a:rPr lang="en-GB" sz="1100" dirty="0"/>
              <a:t>Acharya &amp; Mahapatra (2024)</a:t>
            </a:r>
          </a:p>
          <a:p>
            <a:pPr algn="r"/>
            <a:r>
              <a:rPr lang="en-GB" sz="1100" dirty="0" err="1"/>
              <a:t>Ebiendele</a:t>
            </a:r>
            <a:r>
              <a:rPr lang="en-GB" sz="1100" dirty="0"/>
              <a:t> et al. (2025)</a:t>
            </a:r>
          </a:p>
        </p:txBody>
      </p:sp>
    </p:spTree>
    <p:extLst>
      <p:ext uri="{BB962C8B-B14F-4D97-AF65-F5344CB8AC3E}">
        <p14:creationId xmlns:p14="http://schemas.microsoft.com/office/powerpoint/2010/main" val="1732878"/>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F46D9-69D9-7BBD-C17D-E39D95144772}"/>
              </a:ext>
            </a:extLst>
          </p:cNvPr>
          <p:cNvSpPr>
            <a:spLocks noGrp="1"/>
          </p:cNvSpPr>
          <p:nvPr>
            <p:ph type="title"/>
          </p:nvPr>
        </p:nvSpPr>
        <p:spPr>
          <a:xfrm>
            <a:off x="704088" y="914400"/>
            <a:ext cx="6239599" cy="1307590"/>
          </a:xfrm>
        </p:spPr>
        <p:txBody>
          <a:bodyPr vert="horz" lIns="91440" tIns="45720" rIns="91440" bIns="45720" rtlCol="0" anchor="t">
            <a:normAutofit/>
          </a:bodyPr>
          <a:lstStyle/>
          <a:p>
            <a:pPr>
              <a:lnSpc>
                <a:spcPct val="90000"/>
              </a:lnSpc>
            </a:pPr>
            <a:r>
              <a:rPr lang="en-US" dirty="0"/>
              <a:t>SWOT: Identifying Weaknesses</a:t>
            </a:r>
          </a:p>
        </p:txBody>
      </p:sp>
      <p:cxnSp>
        <p:nvCxnSpPr>
          <p:cNvPr id="27" name="Straight Connector 26">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C17F75A-EA02-2AF7-036B-775968E74697}"/>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2221992"/>
            <a:ext cx="6239599" cy="3941064"/>
          </a:xfrm>
        </p:spPr>
        <p:txBody>
          <a:bodyPr>
            <a:normAutofit/>
          </a:bodyPr>
          <a:lstStyle/>
          <a:p>
            <a:pPr marL="0" indent="0">
              <a:lnSpc>
                <a:spcPct val="100000"/>
              </a:lnSpc>
              <a:spcBef>
                <a:spcPts val="2500"/>
              </a:spcBef>
              <a:buFont typeface="Arial" panose="020B0604020202020204" pitchFamily="34" charset="0"/>
              <a:buNone/>
            </a:pPr>
            <a:r>
              <a:rPr lang="en-GB" sz="1400" b="1" dirty="0"/>
              <a:t>Emotional Dissatisfaction from Automation</a:t>
            </a:r>
          </a:p>
          <a:p>
            <a:pPr marL="0" lvl="1" indent="0">
              <a:lnSpc>
                <a:spcPct val="100000"/>
              </a:lnSpc>
              <a:buFont typeface="Arial" panose="020B0604020202020204" pitchFamily="34" charset="0"/>
              <a:buNone/>
            </a:pPr>
            <a:r>
              <a:rPr lang="en-GB" sz="1400" dirty="0"/>
              <a:t>Automated complaint handling often fails to meet guests' emotional needs, negatively impacting perceived service quality.</a:t>
            </a:r>
          </a:p>
          <a:p>
            <a:pPr marL="0" indent="0">
              <a:lnSpc>
                <a:spcPct val="100000"/>
              </a:lnSpc>
              <a:spcBef>
                <a:spcPts val="2500"/>
              </a:spcBef>
              <a:buFont typeface="Arial" panose="020B0604020202020204" pitchFamily="34" charset="0"/>
              <a:buNone/>
            </a:pPr>
            <a:r>
              <a:rPr lang="en-GB" sz="1400" b="1" dirty="0"/>
              <a:t>Costly Implementation and Maintenance</a:t>
            </a:r>
          </a:p>
          <a:p>
            <a:pPr marL="0" lvl="1" indent="0">
              <a:lnSpc>
                <a:spcPct val="100000"/>
              </a:lnSpc>
              <a:buFont typeface="Arial" panose="020B0604020202020204" pitchFamily="34" charset="0"/>
              <a:buNone/>
            </a:pPr>
            <a:r>
              <a:rPr lang="en-GB" sz="1400" dirty="0"/>
              <a:t>High costs of technological systems strain hospitality resources and limit investment in other areas.</a:t>
            </a:r>
          </a:p>
          <a:p>
            <a:pPr marL="0" indent="0">
              <a:lnSpc>
                <a:spcPct val="100000"/>
              </a:lnSpc>
              <a:spcBef>
                <a:spcPts val="2500"/>
              </a:spcBef>
              <a:buFont typeface="Arial" panose="020B0604020202020204" pitchFamily="34" charset="0"/>
              <a:buNone/>
            </a:pPr>
            <a:r>
              <a:rPr lang="en-GB" sz="1400" b="1" dirty="0"/>
              <a:t>Overdependence on Technology</a:t>
            </a:r>
          </a:p>
          <a:p>
            <a:pPr marL="0" lvl="1" indent="0">
              <a:lnSpc>
                <a:spcPct val="100000"/>
              </a:lnSpc>
              <a:buFont typeface="Arial" panose="020B0604020202020204" pitchFamily="34" charset="0"/>
              <a:buNone/>
            </a:pPr>
            <a:r>
              <a:rPr lang="en-GB" sz="1400" dirty="0"/>
              <a:t>Reliance on technology reduces manual resilience, making businesses vulnerable to technical disruptions.</a:t>
            </a:r>
          </a:p>
          <a:p>
            <a:pPr marL="0" indent="0">
              <a:lnSpc>
                <a:spcPct val="100000"/>
              </a:lnSpc>
              <a:spcBef>
                <a:spcPts val="2500"/>
              </a:spcBef>
              <a:buFont typeface="Arial" panose="020B0604020202020204" pitchFamily="34" charset="0"/>
              <a:buNone/>
            </a:pPr>
            <a:r>
              <a:rPr lang="en-GB" sz="1400" b="1" dirty="0"/>
              <a:t>System Breakdown Escalation Failures</a:t>
            </a:r>
          </a:p>
          <a:p>
            <a:pPr marL="0" lvl="1" indent="0">
              <a:lnSpc>
                <a:spcPct val="100000"/>
              </a:lnSpc>
              <a:buFont typeface="Arial" panose="020B0604020202020204" pitchFamily="34" charset="0"/>
              <a:buNone/>
            </a:pPr>
            <a:r>
              <a:rPr lang="en-GB" sz="1400" dirty="0"/>
              <a:t>System failures may prevent proper escalation, exposing critical weaknesses in service delivery processes.</a:t>
            </a:r>
          </a:p>
        </p:txBody>
      </p:sp>
      <p:pic>
        <p:nvPicPr>
          <p:cNvPr id="5" name="Content Placeholder 4" descr="Wooden figures, the domestic life. Cooking and baking in the family.">
            <a:extLst>
              <a:ext uri="{FF2B5EF4-FFF2-40B4-BE49-F238E27FC236}">
                <a16:creationId xmlns:a16="http://schemas.microsoft.com/office/drawing/2014/main" id="{50028AA1-164E-4EB9-B31C-6569A3ABC602}"/>
              </a:ext>
            </a:extLst>
          </p:cNvPr>
          <p:cNvPicPr>
            <a:picLocks noGrp="1" noChangeAspect="1"/>
          </p:cNvPicPr>
          <p:nvPr>
            <p:ph sz="half" idx="1"/>
          </p:nvPr>
        </p:nvPicPr>
        <p:blipFill>
          <a:blip r:embed="rId3"/>
          <a:srcRect l="29305" r="25838" b="-1"/>
          <a:stretch>
            <a:fillRect/>
          </a:stretch>
        </p:blipFill>
        <p:spPr>
          <a:xfrm>
            <a:off x="7583424" y="10"/>
            <a:ext cx="4608576" cy="6857990"/>
          </a:xfrm>
          <a:prstGeom prst="rect">
            <a:avLst/>
          </a:prstGeom>
        </p:spPr>
      </p:pic>
      <p:sp>
        <p:nvSpPr>
          <p:cNvPr id="3" name="TextBox 2">
            <a:extLst>
              <a:ext uri="{FF2B5EF4-FFF2-40B4-BE49-F238E27FC236}">
                <a16:creationId xmlns:a16="http://schemas.microsoft.com/office/drawing/2014/main" id="{0DBB5D1C-1C38-3200-6B4A-255C39167BA0}"/>
              </a:ext>
            </a:extLst>
          </p:cNvPr>
          <p:cNvSpPr txBox="1"/>
          <p:nvPr/>
        </p:nvSpPr>
        <p:spPr>
          <a:xfrm>
            <a:off x="704088" y="6198900"/>
            <a:ext cx="1893467" cy="600164"/>
          </a:xfrm>
          <a:prstGeom prst="rect">
            <a:avLst/>
          </a:prstGeom>
          <a:noFill/>
        </p:spPr>
        <p:txBody>
          <a:bodyPr wrap="none" rtlCol="0">
            <a:spAutoFit/>
          </a:bodyPr>
          <a:lstStyle/>
          <a:p>
            <a:r>
              <a:rPr lang="en-GB" sz="1100" dirty="0" err="1"/>
              <a:t>Bernardelli</a:t>
            </a:r>
            <a:r>
              <a:rPr lang="en-GB" sz="1100" dirty="0"/>
              <a:t> &amp; Giudici (2025)</a:t>
            </a:r>
          </a:p>
          <a:p>
            <a:r>
              <a:rPr lang="en-GB" sz="1100" dirty="0"/>
              <a:t>Zhao, Ma &amp; Chen (2025)</a:t>
            </a:r>
          </a:p>
          <a:p>
            <a:r>
              <a:rPr lang="en-GB" sz="1100" dirty="0" err="1"/>
              <a:t>Gagić</a:t>
            </a:r>
            <a:r>
              <a:rPr lang="en-GB" sz="1100" dirty="0"/>
              <a:t> et al. (2025)</a:t>
            </a:r>
          </a:p>
        </p:txBody>
      </p:sp>
    </p:spTree>
    <p:extLst>
      <p:ext uri="{BB962C8B-B14F-4D97-AF65-F5344CB8AC3E}">
        <p14:creationId xmlns:p14="http://schemas.microsoft.com/office/powerpoint/2010/main" val="1718706222"/>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A64EB-3D55-7A7A-8C5A-B062566A3146}"/>
              </a:ext>
            </a:extLst>
          </p:cNvPr>
          <p:cNvSpPr>
            <a:spLocks noGrp="1"/>
          </p:cNvSpPr>
          <p:nvPr>
            <p:ph type="title"/>
          </p:nvPr>
        </p:nvSpPr>
        <p:spPr>
          <a:xfrm>
            <a:off x="704087" y="914400"/>
            <a:ext cx="4041648" cy="1928741"/>
          </a:xfrm>
        </p:spPr>
        <p:txBody>
          <a:bodyPr vert="horz" lIns="91440" tIns="45720" rIns="91440" bIns="45720" rtlCol="0" anchor="t">
            <a:normAutofit/>
          </a:bodyPr>
          <a:lstStyle/>
          <a:p>
            <a:r>
              <a:rPr lang="en-US"/>
              <a:t>Seizing Strategic Opportunities</a:t>
            </a:r>
          </a:p>
        </p:txBody>
      </p:sp>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High angle view of graphs and technologies on conference table in office">
            <a:extLst>
              <a:ext uri="{FF2B5EF4-FFF2-40B4-BE49-F238E27FC236}">
                <a16:creationId xmlns:a16="http://schemas.microsoft.com/office/drawing/2014/main" id="{54E3BEA1-7A0A-45A6-BC6C-B8E92A84B8EC}"/>
              </a:ext>
            </a:extLst>
          </p:cNvPr>
          <p:cNvPicPr>
            <a:picLocks noGrp="1" noChangeAspect="1"/>
          </p:cNvPicPr>
          <p:nvPr>
            <p:ph sz="half" idx="1"/>
          </p:nvPr>
        </p:nvPicPr>
        <p:blipFill>
          <a:blip r:embed="rId3"/>
          <a:srcRect t="7566" r="3" b="17031"/>
          <a:stretch>
            <a:fillRect/>
          </a:stretch>
        </p:blipFill>
        <p:spPr>
          <a:xfrm>
            <a:off x="804672" y="3044952"/>
            <a:ext cx="3941064" cy="2971800"/>
          </a:xfrm>
          <a:prstGeom prst="rect">
            <a:avLst/>
          </a:prstGeom>
        </p:spPr>
      </p:pic>
      <p:sp>
        <p:nvSpPr>
          <p:cNvPr id="4" name="Content Placeholder 3">
            <a:extLst>
              <a:ext uri="{FF2B5EF4-FFF2-40B4-BE49-F238E27FC236}">
                <a16:creationId xmlns:a16="http://schemas.microsoft.com/office/drawing/2014/main" id="{BA4EB449-525A-4A7D-54FB-067607F360B8}"/>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0952" y="968377"/>
            <a:ext cx="6144768" cy="5006436"/>
          </a:xfrm>
        </p:spPr>
        <p:txBody>
          <a:bodyPr>
            <a:normAutofit/>
          </a:bodyPr>
          <a:lstStyle/>
          <a:p>
            <a:pPr marL="0" indent="0">
              <a:spcBef>
                <a:spcPts val="2500"/>
              </a:spcBef>
              <a:buFont typeface="Arial" panose="020B0604020202020204" pitchFamily="34" charset="0"/>
              <a:buNone/>
            </a:pPr>
            <a:r>
              <a:rPr lang="en-GB" sz="1400" b="1" dirty="0"/>
              <a:t>Hybrid Service Integration</a:t>
            </a:r>
          </a:p>
          <a:p>
            <a:pPr marL="0" lvl="1" indent="0">
              <a:buFont typeface="Arial" panose="020B0604020202020204" pitchFamily="34" charset="0"/>
              <a:buNone/>
            </a:pPr>
            <a:r>
              <a:rPr lang="en-GB" sz="1400" dirty="0"/>
              <a:t>Combining digital and traditional methods creates seamless, flexible services that adapt to changing customer needs.</a:t>
            </a:r>
          </a:p>
          <a:p>
            <a:pPr marL="0" indent="0">
              <a:spcBef>
                <a:spcPts val="2500"/>
              </a:spcBef>
              <a:buFont typeface="Arial" panose="020B0604020202020204" pitchFamily="34" charset="0"/>
              <a:buNone/>
            </a:pPr>
            <a:r>
              <a:rPr lang="en-GB" sz="1400" b="1" dirty="0"/>
              <a:t>Personalised Customer Experiences</a:t>
            </a:r>
          </a:p>
          <a:p>
            <a:pPr marL="0" lvl="1" indent="0">
              <a:buFont typeface="Arial" panose="020B0604020202020204" pitchFamily="34" charset="0"/>
              <a:buNone/>
            </a:pPr>
            <a:r>
              <a:rPr lang="en-GB" sz="1400" dirty="0"/>
              <a:t>Ethical data use enables tailored service, increasing satisfaction and fostering trust among diverse customers.</a:t>
            </a:r>
          </a:p>
          <a:p>
            <a:pPr marL="0" indent="0">
              <a:spcBef>
                <a:spcPts val="2500"/>
              </a:spcBef>
              <a:buFont typeface="Arial" panose="020B0604020202020204" pitchFamily="34" charset="0"/>
              <a:buNone/>
            </a:pPr>
            <a:r>
              <a:rPr lang="en-GB" sz="1400" b="1" dirty="0"/>
              <a:t>Staff Role Enhancement</a:t>
            </a:r>
          </a:p>
          <a:p>
            <a:pPr marL="0" lvl="1" indent="0">
              <a:buFont typeface="Arial" panose="020B0604020202020204" pitchFamily="34" charset="0"/>
              <a:buNone/>
            </a:pPr>
            <a:r>
              <a:rPr lang="en-GB" sz="1400" dirty="0"/>
              <a:t>Staff focus shifts towards higher-value tasks, improving engagement and supporting business goals.</a:t>
            </a:r>
          </a:p>
          <a:p>
            <a:pPr marL="0" indent="0">
              <a:spcBef>
                <a:spcPts val="2500"/>
              </a:spcBef>
              <a:buFont typeface="Arial" panose="020B0604020202020204" pitchFamily="34" charset="0"/>
              <a:buNone/>
            </a:pPr>
            <a:r>
              <a:rPr lang="en-GB" sz="1400" b="1" dirty="0"/>
              <a:t>Back-of-House Optimisation</a:t>
            </a:r>
          </a:p>
          <a:p>
            <a:pPr marL="0" lvl="1" indent="0">
              <a:buFont typeface="Arial" panose="020B0604020202020204" pitchFamily="34" charset="0"/>
              <a:buNone/>
            </a:pPr>
            <a:r>
              <a:rPr lang="en-GB" sz="1400" dirty="0"/>
              <a:t>Operational improvements in back-of-house processes increase efficiency and minimise disruption for customers.</a:t>
            </a:r>
          </a:p>
        </p:txBody>
      </p:sp>
      <p:cxnSp>
        <p:nvCxnSpPr>
          <p:cNvPr id="18" name="Straight Connector 1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7CB86F9-67A3-F11A-9CF7-8D3684DC8835}"/>
              </a:ext>
            </a:extLst>
          </p:cNvPr>
          <p:cNvSpPr txBox="1"/>
          <p:nvPr/>
        </p:nvSpPr>
        <p:spPr>
          <a:xfrm>
            <a:off x="9471182" y="6198900"/>
            <a:ext cx="1920718" cy="600164"/>
          </a:xfrm>
          <a:prstGeom prst="rect">
            <a:avLst/>
          </a:prstGeom>
          <a:noFill/>
        </p:spPr>
        <p:txBody>
          <a:bodyPr wrap="none" rtlCol="0">
            <a:spAutoFit/>
          </a:bodyPr>
          <a:lstStyle/>
          <a:p>
            <a:pPr algn="r"/>
            <a:r>
              <a:rPr lang="en-GB" sz="1100" dirty="0"/>
              <a:t>Amadeus Insights (2025)</a:t>
            </a:r>
          </a:p>
          <a:p>
            <a:pPr algn="r"/>
            <a:r>
              <a:rPr lang="en-GB" sz="1100" dirty="0"/>
              <a:t>Mandić, Panić &amp; </a:t>
            </a:r>
            <a:r>
              <a:rPr lang="en-GB" sz="1100" dirty="0" err="1"/>
              <a:t>Šain</a:t>
            </a:r>
            <a:r>
              <a:rPr lang="en-GB" sz="1100" dirty="0"/>
              <a:t> (2023)</a:t>
            </a:r>
          </a:p>
          <a:p>
            <a:pPr algn="r"/>
            <a:r>
              <a:rPr lang="en-GB" sz="1100" dirty="0"/>
              <a:t>Marković et al. (2020)</a:t>
            </a:r>
          </a:p>
        </p:txBody>
      </p:sp>
    </p:spTree>
    <p:extLst>
      <p:ext uri="{BB962C8B-B14F-4D97-AF65-F5344CB8AC3E}">
        <p14:creationId xmlns:p14="http://schemas.microsoft.com/office/powerpoint/2010/main" val="1373824060"/>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6DB3F-775A-71C7-7024-77D98E771F2A}"/>
              </a:ext>
            </a:extLst>
          </p:cNvPr>
          <p:cNvSpPr>
            <a:spLocks noGrp="1"/>
          </p:cNvSpPr>
          <p:nvPr>
            <p:ph type="title"/>
          </p:nvPr>
        </p:nvSpPr>
        <p:spPr>
          <a:xfrm>
            <a:off x="704088" y="914400"/>
            <a:ext cx="5195889" cy="1316736"/>
          </a:xfrm>
        </p:spPr>
        <p:txBody>
          <a:bodyPr vert="horz" lIns="91440" tIns="45720" rIns="91440" bIns="45720" rtlCol="0" anchor="t">
            <a:normAutofit/>
          </a:bodyPr>
          <a:lstStyle/>
          <a:p>
            <a:r>
              <a:rPr lang="en-US"/>
              <a:t>SWOT: Key Threats</a:t>
            </a:r>
          </a:p>
        </p:txBody>
      </p:sp>
      <p:cxnSp>
        <p:nvCxnSpPr>
          <p:cNvPr id="29" name="Straight Connector 28">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81B3D40-33C7-9249-37C9-AB436B17C530}"/>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2231136"/>
            <a:ext cx="5195889" cy="3931920"/>
          </a:xfrm>
        </p:spPr>
        <p:txBody>
          <a:bodyPr>
            <a:normAutofit/>
          </a:bodyPr>
          <a:lstStyle/>
          <a:p>
            <a:pPr marL="0" indent="0">
              <a:lnSpc>
                <a:spcPct val="100000"/>
              </a:lnSpc>
              <a:spcBef>
                <a:spcPts val="2500"/>
              </a:spcBef>
              <a:buFont typeface="Arial" panose="020B0604020202020204" pitchFamily="34" charset="0"/>
              <a:buNone/>
            </a:pPr>
            <a:r>
              <a:rPr lang="en-GB" sz="1400" b="1"/>
              <a:t>Trust and Stability Risks</a:t>
            </a:r>
          </a:p>
          <a:p>
            <a:pPr marL="0" lvl="1" indent="0">
              <a:lnSpc>
                <a:spcPct val="100000"/>
              </a:lnSpc>
              <a:buFont typeface="Arial" panose="020B0604020202020204" pitchFamily="34" charset="0"/>
              <a:buNone/>
            </a:pPr>
            <a:r>
              <a:rPr lang="en-GB" sz="1400"/>
              <a:t>Loss of trust among guests or staff can destabilise business operations and damage brand reputation.</a:t>
            </a:r>
          </a:p>
          <a:p>
            <a:pPr marL="0" indent="0">
              <a:lnSpc>
                <a:spcPct val="100000"/>
              </a:lnSpc>
              <a:spcBef>
                <a:spcPts val="2500"/>
              </a:spcBef>
              <a:buFont typeface="Arial" panose="020B0604020202020204" pitchFamily="34" charset="0"/>
              <a:buNone/>
            </a:pPr>
            <a:r>
              <a:rPr lang="en-GB" sz="1400" b="1"/>
              <a:t>Data Privacy and Legal Concerns</a:t>
            </a:r>
          </a:p>
          <a:p>
            <a:pPr marL="0" lvl="1" indent="0">
              <a:lnSpc>
                <a:spcPct val="100000"/>
              </a:lnSpc>
              <a:buFont typeface="Arial" panose="020B0604020202020204" pitchFamily="34" charset="0"/>
              <a:buNone/>
            </a:pPr>
            <a:r>
              <a:rPr lang="en-GB" sz="1400"/>
              <a:t>Technology misuse or breaches may cause data privacy issues and expose the company to legal risks.</a:t>
            </a:r>
          </a:p>
          <a:p>
            <a:pPr marL="0" indent="0">
              <a:lnSpc>
                <a:spcPct val="100000"/>
              </a:lnSpc>
              <a:spcBef>
                <a:spcPts val="2500"/>
              </a:spcBef>
              <a:buFont typeface="Arial" panose="020B0604020202020204" pitchFamily="34" charset="0"/>
              <a:buNone/>
            </a:pPr>
            <a:r>
              <a:rPr lang="en-GB" sz="1400" b="1"/>
              <a:t>Operational Fragmentation</a:t>
            </a:r>
          </a:p>
          <a:p>
            <a:pPr marL="0" lvl="1" indent="0">
              <a:lnSpc>
                <a:spcPct val="100000"/>
              </a:lnSpc>
              <a:buFont typeface="Arial" panose="020B0604020202020204" pitchFamily="34" charset="0"/>
              <a:buNone/>
            </a:pPr>
            <a:r>
              <a:rPr lang="en-GB" sz="1400"/>
              <a:t>Over-adoption of systems can fragment operations, leading to brand mismatch and organisational confusion.</a:t>
            </a:r>
          </a:p>
          <a:p>
            <a:pPr marL="0" indent="0">
              <a:lnSpc>
                <a:spcPct val="100000"/>
              </a:lnSpc>
              <a:spcBef>
                <a:spcPts val="2500"/>
              </a:spcBef>
              <a:buFont typeface="Arial" panose="020B0604020202020204" pitchFamily="34" charset="0"/>
              <a:buNone/>
            </a:pPr>
            <a:r>
              <a:rPr lang="en-GB" sz="1400" b="1"/>
              <a:t>Resistance and Reputation Damage</a:t>
            </a:r>
          </a:p>
          <a:p>
            <a:pPr marL="0" lvl="1" indent="0">
              <a:lnSpc>
                <a:spcPct val="100000"/>
              </a:lnSpc>
              <a:buFont typeface="Arial" panose="020B0604020202020204" pitchFamily="34" charset="0"/>
              <a:buNone/>
            </a:pPr>
            <a:r>
              <a:rPr lang="en-GB" sz="1400"/>
              <a:t>Technology failures and job insecurity may fuel staff resistance and harm business reputation.</a:t>
            </a:r>
          </a:p>
        </p:txBody>
      </p:sp>
      <p:pic>
        <p:nvPicPr>
          <p:cNvPr id="5" name="Content Placeholder 4" descr="Data protection. Lock and chain around a hard disk. Isolated on white.">
            <a:extLst>
              <a:ext uri="{FF2B5EF4-FFF2-40B4-BE49-F238E27FC236}">
                <a16:creationId xmlns:a16="http://schemas.microsoft.com/office/drawing/2014/main" id="{AC76A2B0-B6EB-4744-9889-AC3E8DBC0A47}"/>
              </a:ext>
            </a:extLst>
          </p:cNvPr>
          <p:cNvPicPr>
            <a:picLocks noGrp="1" noChangeAspect="1"/>
          </p:cNvPicPr>
          <p:nvPr>
            <p:ph sz="half" idx="1"/>
          </p:nvPr>
        </p:nvPicPr>
        <p:blipFill>
          <a:blip r:embed="rId3"/>
          <a:srcRect l="28050" r="9713" b="2"/>
          <a:stretch>
            <a:fillRect/>
          </a:stretch>
        </p:blipFill>
        <p:spPr>
          <a:xfrm>
            <a:off x="6420752" y="731520"/>
            <a:ext cx="5055865" cy="5422392"/>
          </a:xfrm>
          <a:prstGeom prst="rect">
            <a:avLst/>
          </a:prstGeom>
        </p:spPr>
      </p:pic>
      <p:sp>
        <p:nvSpPr>
          <p:cNvPr id="3" name="TextBox 2">
            <a:extLst>
              <a:ext uri="{FF2B5EF4-FFF2-40B4-BE49-F238E27FC236}">
                <a16:creationId xmlns:a16="http://schemas.microsoft.com/office/drawing/2014/main" id="{29ED6ADB-08FE-FA7F-2B84-11EFE50F1115}"/>
              </a:ext>
            </a:extLst>
          </p:cNvPr>
          <p:cNvSpPr txBox="1"/>
          <p:nvPr/>
        </p:nvSpPr>
        <p:spPr>
          <a:xfrm>
            <a:off x="800100" y="6198900"/>
            <a:ext cx="1737976" cy="600164"/>
          </a:xfrm>
          <a:prstGeom prst="rect">
            <a:avLst/>
          </a:prstGeom>
          <a:noFill/>
        </p:spPr>
        <p:txBody>
          <a:bodyPr wrap="none" rtlCol="0">
            <a:spAutoFit/>
          </a:bodyPr>
          <a:lstStyle/>
          <a:p>
            <a:r>
              <a:rPr lang="en-GB" sz="1100" dirty="0"/>
              <a:t>Golbin et al. (2020)</a:t>
            </a:r>
          </a:p>
          <a:p>
            <a:r>
              <a:rPr lang="en-GB" sz="1100" dirty="0"/>
              <a:t>Gautam &amp; Singh (2025)</a:t>
            </a:r>
          </a:p>
          <a:p>
            <a:r>
              <a:rPr lang="en-GB" sz="1100" dirty="0"/>
              <a:t>Jung, Yoon &amp; Cho (2025)</a:t>
            </a:r>
          </a:p>
        </p:txBody>
      </p:sp>
    </p:spTree>
    <p:extLst>
      <p:ext uri="{BB962C8B-B14F-4D97-AF65-F5344CB8AC3E}">
        <p14:creationId xmlns:p14="http://schemas.microsoft.com/office/powerpoint/2010/main" val="135360324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6" name="Straight Connector 5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0" name="Rectangle 59">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F3ABF-BFF3-ED37-E5B8-6D0CA8B7264A}"/>
              </a:ext>
            </a:extLst>
          </p:cNvPr>
          <p:cNvSpPr>
            <a:spLocks noGrp="1"/>
          </p:cNvSpPr>
          <p:nvPr>
            <p:ph type="title"/>
          </p:nvPr>
        </p:nvSpPr>
        <p:spPr>
          <a:xfrm>
            <a:off x="4866968" y="914400"/>
            <a:ext cx="6627924" cy="1307592"/>
          </a:xfrm>
        </p:spPr>
        <p:txBody>
          <a:bodyPr vert="horz" lIns="91440" tIns="45720" rIns="91440" bIns="45720" rtlCol="0" anchor="t">
            <a:normAutofit/>
          </a:bodyPr>
          <a:lstStyle/>
          <a:p>
            <a:pPr>
              <a:lnSpc>
                <a:spcPct val="90000"/>
              </a:lnSpc>
            </a:pPr>
            <a:r>
              <a:rPr lang="en-US"/>
              <a:t>Case Interpretation in Practice</a:t>
            </a:r>
          </a:p>
        </p:txBody>
      </p:sp>
      <p:pic>
        <p:nvPicPr>
          <p:cNvPr id="5" name="Content Placeholder 4">
            <a:extLst>
              <a:ext uri="{FF2B5EF4-FFF2-40B4-BE49-F238E27FC236}">
                <a16:creationId xmlns:a16="http://schemas.microsoft.com/office/drawing/2014/main" id="{4CB0582E-2464-4E3E-B469-69C7781DFF52}"/>
              </a:ext>
            </a:extLst>
          </p:cNvPr>
          <p:cNvPicPr>
            <a:picLocks noGrp="1" noChangeAspect="1"/>
          </p:cNvPicPr>
          <p:nvPr>
            <p:ph sz="half" idx="1"/>
          </p:nvPr>
        </p:nvPicPr>
        <p:blipFill rotWithShape="1">
          <a:blip r:embed="rId3"/>
          <a:srcRect l="44095" r="17672" b="1"/>
          <a:stretch>
            <a:fillRect/>
          </a:stretch>
        </p:blipFill>
        <p:spPr>
          <a:xfrm>
            <a:off x="20" y="-17929"/>
            <a:ext cx="4206220" cy="6875929"/>
          </a:xfrm>
          <a:prstGeom prst="rect">
            <a:avLst/>
          </a:prstGeom>
        </p:spPr>
      </p:pic>
      <p:cxnSp>
        <p:nvCxnSpPr>
          <p:cNvPr id="62" name="Straight Connector 61">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E97DB444-46E0-A811-6EE6-53D9096DDEAD}"/>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66968" y="2221992"/>
            <a:ext cx="6627924" cy="3739896"/>
          </a:xfrm>
        </p:spPr>
        <p:txBody>
          <a:bodyPr>
            <a:normAutofit/>
          </a:bodyPr>
          <a:lstStyle/>
          <a:p>
            <a:pPr marL="0" indent="0">
              <a:spcBef>
                <a:spcPts val="2500"/>
              </a:spcBef>
              <a:buFont typeface="Arial" panose="020B0604020202020204" pitchFamily="34" charset="0"/>
              <a:buNone/>
            </a:pPr>
            <a:r>
              <a:rPr lang="en-GB" sz="1400" b="1" dirty="0"/>
              <a:t>AI for Staff Support</a:t>
            </a:r>
          </a:p>
          <a:p>
            <a:pPr marL="0" lvl="1" indent="0">
              <a:buFont typeface="Arial" panose="020B0604020202020204" pitchFamily="34" charset="0"/>
              <a:buNone/>
            </a:pPr>
            <a:r>
              <a:rPr lang="en-GB" sz="1400" dirty="0"/>
              <a:t>Early AI models, like Connie, were implemented to assist staff, offering support without replacing their roles.</a:t>
            </a:r>
          </a:p>
          <a:p>
            <a:pPr marL="0" indent="0">
              <a:spcBef>
                <a:spcPts val="2500"/>
              </a:spcBef>
              <a:buFont typeface="Arial" panose="020B0604020202020204" pitchFamily="34" charset="0"/>
              <a:buNone/>
            </a:pPr>
            <a:r>
              <a:rPr lang="en-GB" sz="1400" b="1" dirty="0"/>
              <a:t>Efficiency in Transactional Processes</a:t>
            </a:r>
          </a:p>
          <a:p>
            <a:pPr marL="0" lvl="1" indent="0">
              <a:buFont typeface="Arial" panose="020B0604020202020204" pitchFamily="34" charset="0"/>
              <a:buNone/>
            </a:pPr>
            <a:r>
              <a:rPr lang="en-GB" sz="1400" dirty="0"/>
              <a:t>Advanced AI models show high efficiency, especially in transactional operations, but their effectiveness depends on specific environments.</a:t>
            </a:r>
          </a:p>
          <a:p>
            <a:pPr marL="0" indent="0">
              <a:spcBef>
                <a:spcPts val="2500"/>
              </a:spcBef>
              <a:buFont typeface="Arial" panose="020B0604020202020204" pitchFamily="34" charset="0"/>
              <a:buNone/>
            </a:pPr>
            <a:r>
              <a:rPr lang="en-GB" sz="1400" b="1" dirty="0"/>
              <a:t>Contextual Adoption and Integration</a:t>
            </a:r>
          </a:p>
          <a:p>
            <a:pPr marL="0" lvl="1" indent="0">
              <a:buFont typeface="Arial" panose="020B0604020202020204" pitchFamily="34" charset="0"/>
              <a:buNone/>
            </a:pPr>
            <a:r>
              <a:rPr lang="en-GB" sz="1400" dirty="0"/>
              <a:t>Visible AI does not guarantee widespread adoption; successful integration requires understanding real-world organisational contexts.</a:t>
            </a:r>
          </a:p>
        </p:txBody>
      </p:sp>
      <p:cxnSp>
        <p:nvCxnSpPr>
          <p:cNvPr id="64" name="Straight Connector 6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CF7C933-17F9-9EFA-DC00-0133B0418087}"/>
              </a:ext>
            </a:extLst>
          </p:cNvPr>
          <p:cNvSpPr txBox="1"/>
          <p:nvPr/>
        </p:nvSpPr>
        <p:spPr>
          <a:xfrm>
            <a:off x="9700411" y="6198900"/>
            <a:ext cx="1691489" cy="600164"/>
          </a:xfrm>
          <a:prstGeom prst="rect">
            <a:avLst/>
          </a:prstGeom>
          <a:noFill/>
        </p:spPr>
        <p:txBody>
          <a:bodyPr wrap="none" rtlCol="0">
            <a:spAutoFit/>
          </a:bodyPr>
          <a:lstStyle/>
          <a:p>
            <a:pPr algn="r"/>
            <a:r>
              <a:rPr lang="en-GB" sz="1100" dirty="0"/>
              <a:t>Ivanov &amp; Webster (2019)</a:t>
            </a:r>
          </a:p>
          <a:p>
            <a:pPr algn="r"/>
            <a:r>
              <a:rPr lang="en-GB" sz="1100" dirty="0"/>
              <a:t>Choi et al. (2019)</a:t>
            </a:r>
          </a:p>
          <a:p>
            <a:pPr algn="r"/>
            <a:r>
              <a:rPr lang="en-GB" sz="1100" dirty="0"/>
              <a:t>Sahota (2024)</a:t>
            </a:r>
          </a:p>
        </p:txBody>
      </p:sp>
    </p:spTree>
    <p:extLst>
      <p:ext uri="{BB962C8B-B14F-4D97-AF65-F5344CB8AC3E}">
        <p14:creationId xmlns:p14="http://schemas.microsoft.com/office/powerpoint/2010/main" val="2000382973"/>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1" name="Straight Connector 10">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9CC6916-C645-03BF-8D47-1EFFB2C7A892}"/>
              </a:ext>
            </a:extLst>
          </p:cNvPr>
          <p:cNvSpPr>
            <a:spLocks noGrp="1"/>
          </p:cNvSpPr>
          <p:nvPr>
            <p:ph type="title"/>
          </p:nvPr>
        </p:nvSpPr>
        <p:spPr>
          <a:xfrm>
            <a:off x="702129" y="914760"/>
            <a:ext cx="2806615" cy="3543764"/>
          </a:xfrm>
        </p:spPr>
        <p:txBody>
          <a:bodyPr>
            <a:normAutofit/>
          </a:bodyPr>
          <a:lstStyle/>
          <a:p>
            <a:r>
              <a:rPr lang="en-GB" sz="3600"/>
              <a:t>Critical Reflection on AI Roles</a:t>
            </a:r>
          </a:p>
        </p:txBody>
      </p:sp>
      <p:graphicFrame>
        <p:nvGraphicFramePr>
          <p:cNvPr id="4" name="Content Placeholder 4">
            <a:extLst>
              <a:ext uri="{FF2B5EF4-FFF2-40B4-BE49-F238E27FC236}">
                <a16:creationId xmlns:a16="http://schemas.microsoft.com/office/drawing/2014/main" id="{0084CBBE-0E91-48D0-881B-2F423DBD393C}"/>
              </a:ext>
            </a:extLst>
          </p:cNvPr>
          <p:cNvGraphicFramePr>
            <a:graphicFrameLocks noGrp="1"/>
          </p:cNvGraphicFramePr>
          <p:nvPr>
            <p:ph idx="1"/>
            <p:extLst>
              <p:ext uri="{D42A27DB-BD31-4B8C-83A1-F6EECF244321}">
                <p14:modId xmlns:p14="http://schemas.microsoft.com/office/powerpoint/2010/main" val="2052108838"/>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902149" y="978558"/>
          <a:ext cx="7591859" cy="5091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1D64A259-0E93-6B0E-8AEE-A7412C0A3E81}"/>
              </a:ext>
            </a:extLst>
          </p:cNvPr>
          <p:cNvSpPr txBox="1"/>
          <p:nvPr/>
        </p:nvSpPr>
        <p:spPr>
          <a:xfrm>
            <a:off x="702129" y="6198900"/>
            <a:ext cx="1627369" cy="600164"/>
          </a:xfrm>
          <a:prstGeom prst="rect">
            <a:avLst/>
          </a:prstGeom>
          <a:noFill/>
        </p:spPr>
        <p:txBody>
          <a:bodyPr wrap="none" rtlCol="0">
            <a:spAutoFit/>
          </a:bodyPr>
          <a:lstStyle/>
          <a:p>
            <a:r>
              <a:rPr lang="en-GB" sz="1100" dirty="0"/>
              <a:t>Umasuthan et al. (2017)</a:t>
            </a:r>
          </a:p>
          <a:p>
            <a:r>
              <a:rPr lang="en-GB" sz="1100" dirty="0"/>
              <a:t>Shin &amp; Jeong (2022)</a:t>
            </a:r>
          </a:p>
          <a:p>
            <a:r>
              <a:rPr lang="en-GB" sz="1100" dirty="0"/>
              <a:t>Rawat et al. (2024)</a:t>
            </a:r>
          </a:p>
        </p:txBody>
      </p:sp>
    </p:spTree>
    <p:extLst>
      <p:ext uri="{BB962C8B-B14F-4D97-AF65-F5344CB8AC3E}">
        <p14:creationId xmlns:p14="http://schemas.microsoft.com/office/powerpoint/2010/main" val="4049544931"/>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DFCC4-6B38-FD66-AEC4-F3469AACEBE1}"/>
              </a:ext>
            </a:extLst>
          </p:cNvPr>
          <p:cNvSpPr>
            <a:spLocks noGrp="1"/>
          </p:cNvSpPr>
          <p:nvPr>
            <p:ph type="title"/>
          </p:nvPr>
        </p:nvSpPr>
        <p:spPr>
          <a:xfrm>
            <a:off x="6696186" y="909637"/>
            <a:ext cx="4800600" cy="1307592"/>
          </a:xfrm>
        </p:spPr>
        <p:txBody>
          <a:bodyPr vert="horz" lIns="91440" tIns="45720" rIns="91440" bIns="45720" rtlCol="0" anchor="t">
            <a:normAutofit/>
          </a:bodyPr>
          <a:lstStyle/>
          <a:p>
            <a:pPr>
              <a:lnSpc>
                <a:spcPct val="90000"/>
              </a:lnSpc>
            </a:pPr>
            <a:r>
              <a:rPr lang="en-US"/>
              <a:t>Conclusion &amp; Recommendations</a:t>
            </a:r>
          </a:p>
        </p:txBody>
      </p:sp>
      <p:pic>
        <p:nvPicPr>
          <p:cNvPr id="5" name="Content Placeholder 4" descr="People talking in the office">
            <a:extLst>
              <a:ext uri="{FF2B5EF4-FFF2-40B4-BE49-F238E27FC236}">
                <a16:creationId xmlns:a16="http://schemas.microsoft.com/office/drawing/2014/main" id="{2D58EE94-6551-4757-9E61-9BBD85E27BE5}"/>
              </a:ext>
            </a:extLst>
          </p:cNvPr>
          <p:cNvPicPr>
            <a:picLocks noGrp="1" noChangeAspect="1"/>
          </p:cNvPicPr>
          <p:nvPr>
            <p:ph sz="half" idx="1"/>
          </p:nvPr>
        </p:nvPicPr>
        <p:blipFill>
          <a:blip r:embed="rId3"/>
          <a:srcRect l="14569" r="26601" b="-1"/>
          <a:stretch>
            <a:fillRect/>
          </a:stretch>
        </p:blipFill>
        <p:spPr>
          <a:xfrm>
            <a:off x="20" y="10"/>
            <a:ext cx="6044164" cy="6857990"/>
          </a:xfrm>
          <a:prstGeom prst="rect">
            <a:avLst/>
          </a:prstGeom>
        </p:spPr>
      </p:pic>
      <p:cxnSp>
        <p:nvCxnSpPr>
          <p:cNvPr id="29" name="Straight Connector 28">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D0A5454-AE9C-7239-7CFD-7760FB762A0B}"/>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96186" y="2221992"/>
            <a:ext cx="4800600" cy="3739896"/>
          </a:xfrm>
        </p:spPr>
        <p:txBody>
          <a:bodyPr>
            <a:normAutofit/>
          </a:bodyPr>
          <a:lstStyle/>
          <a:p>
            <a:pPr marL="0" indent="0">
              <a:spcBef>
                <a:spcPts val="2500"/>
              </a:spcBef>
              <a:buFont typeface="Arial" panose="020B0604020202020204" pitchFamily="34" charset="0"/>
              <a:buNone/>
            </a:pPr>
            <a:r>
              <a:rPr lang="en-GB" sz="1400" b="1" dirty="0"/>
              <a:t>Selective AI Implementation</a:t>
            </a:r>
          </a:p>
          <a:p>
            <a:pPr marL="0" lvl="1" indent="0">
              <a:buFont typeface="Arial" panose="020B0604020202020204" pitchFamily="34" charset="0"/>
              <a:buNone/>
            </a:pPr>
            <a:r>
              <a:rPr lang="en-GB" sz="1400" dirty="0"/>
              <a:t>Routine tasks are efficiently managed by AI, while humans focus on complex interactions that build trust and relationships.</a:t>
            </a:r>
          </a:p>
          <a:p>
            <a:pPr marL="0" indent="0">
              <a:spcBef>
                <a:spcPts val="2500"/>
              </a:spcBef>
              <a:buFont typeface="Arial" panose="020B0604020202020204" pitchFamily="34" charset="0"/>
              <a:buNone/>
            </a:pPr>
            <a:r>
              <a:rPr lang="en-GB" sz="1400" b="1" dirty="0"/>
              <a:t>Preparation and Training</a:t>
            </a:r>
          </a:p>
          <a:p>
            <a:pPr marL="0" lvl="1" indent="0">
              <a:buFont typeface="Arial" panose="020B0604020202020204" pitchFamily="34" charset="0"/>
              <a:buNone/>
            </a:pPr>
            <a:r>
              <a:rPr lang="en-GB" sz="1400" dirty="0"/>
              <a:t>Mapping tasks before AI adoption and early staff training ensure a smooth transition and effective integration of technology.</a:t>
            </a:r>
          </a:p>
          <a:p>
            <a:pPr marL="0" indent="0">
              <a:spcBef>
                <a:spcPts val="2500"/>
              </a:spcBef>
              <a:buFont typeface="Arial" panose="020B0604020202020204" pitchFamily="34" charset="0"/>
              <a:buNone/>
            </a:pPr>
            <a:r>
              <a:rPr lang="en-GB" sz="1400" b="1" dirty="0"/>
              <a:t>Protecting Guest Choice</a:t>
            </a:r>
          </a:p>
          <a:p>
            <a:pPr marL="0" lvl="1" indent="0">
              <a:buFont typeface="Arial" panose="020B0604020202020204" pitchFamily="34" charset="0"/>
              <a:buNone/>
            </a:pPr>
            <a:r>
              <a:rPr lang="en-GB" sz="1400" dirty="0"/>
              <a:t>Easy human escalation keeps guests in control, preserving the personal touch and ensuring satisfaction during their stay.</a:t>
            </a:r>
          </a:p>
        </p:txBody>
      </p:sp>
      <p:cxnSp>
        <p:nvCxnSpPr>
          <p:cNvPr id="31" name="Straight Connector 30">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13E12AD-AA89-7421-8490-B05DB3D0D790}"/>
              </a:ext>
            </a:extLst>
          </p:cNvPr>
          <p:cNvSpPr txBox="1"/>
          <p:nvPr/>
        </p:nvSpPr>
        <p:spPr>
          <a:xfrm>
            <a:off x="10122692" y="6198900"/>
            <a:ext cx="1374094" cy="600164"/>
          </a:xfrm>
          <a:prstGeom prst="rect">
            <a:avLst/>
          </a:prstGeom>
          <a:noFill/>
        </p:spPr>
        <p:txBody>
          <a:bodyPr wrap="none" rtlCol="0">
            <a:spAutoFit/>
          </a:bodyPr>
          <a:lstStyle/>
          <a:p>
            <a:pPr algn="r"/>
            <a:r>
              <a:rPr lang="en-GB" sz="1100" dirty="0" err="1"/>
              <a:t>Buhalis</a:t>
            </a:r>
            <a:r>
              <a:rPr lang="en-GB" sz="1100" dirty="0"/>
              <a:t> et al. (2024)</a:t>
            </a:r>
          </a:p>
          <a:p>
            <a:pPr algn="r"/>
            <a:r>
              <a:rPr lang="en-GB" sz="1100" dirty="0"/>
              <a:t>Yao et al. (2025)</a:t>
            </a:r>
          </a:p>
          <a:p>
            <a:pPr algn="r"/>
            <a:r>
              <a:rPr lang="en-GB" sz="1100" dirty="0"/>
              <a:t>Anita et al. (2025)</a:t>
            </a:r>
          </a:p>
        </p:txBody>
      </p:sp>
    </p:spTree>
    <p:extLst>
      <p:ext uri="{BB962C8B-B14F-4D97-AF65-F5344CB8AC3E}">
        <p14:creationId xmlns:p14="http://schemas.microsoft.com/office/powerpoint/2010/main" val="585603932"/>
      </p:ext>
    </p:extLst>
  </p:cSld>
  <p:clrMapOvr>
    <a:masterClrMapping/>
  </p:clrMapOvr>
  <p:transition>
    <p:fade/>
  </p:transition>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TotalTime>
  <Words>2103</Words>
  <Application>Microsoft Macintosh PowerPoint</Application>
  <PresentationFormat>Widescreen</PresentationFormat>
  <Paragraphs>171</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Calisto MT</vt:lpstr>
      <vt:lpstr>Univers Condensed</vt:lpstr>
      <vt:lpstr>ChronicleVTI</vt:lpstr>
      <vt:lpstr>Artificial Intelligence and Human Collaboration in Hotel Operations:  Balancing Efficiency, Personalisation,  and the Human Touch in Guest Experience</vt:lpstr>
      <vt:lpstr>Context:  Why This Matters</vt:lpstr>
      <vt:lpstr>Balancing AI  and Human Touch</vt:lpstr>
      <vt:lpstr>AI: Enhancing  Human Service</vt:lpstr>
      <vt:lpstr>Hybrid Systems in Literature</vt:lpstr>
      <vt:lpstr>Critical Evidence Limitations</vt:lpstr>
      <vt:lpstr>SWOT Analysis Approach</vt:lpstr>
      <vt:lpstr>Strengths of SWOT Analysis</vt:lpstr>
      <vt:lpstr>SWOT: Identifying Weaknesses</vt:lpstr>
      <vt:lpstr>Seizing Strategic Opportunities</vt:lpstr>
      <vt:lpstr>SWOT: Key Threats</vt:lpstr>
      <vt:lpstr>Case Interpretation in Practice</vt:lpstr>
      <vt:lpstr>Critical Reflection on AI Roles</vt:lpstr>
      <vt:lpstr>Conclusion &amp; 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PG-Leonte, Ovi</dc:creator>
  <cp:lastModifiedBy>PG-Leonte, Ovi</cp:lastModifiedBy>
  <cp:revision>1</cp:revision>
  <cp:lastPrinted>2026-02-27T20:22:06Z</cp:lastPrinted>
  <dcterms:created xsi:type="dcterms:W3CDTF">2026-02-27T19:39:41Z</dcterms:created>
  <dcterms:modified xsi:type="dcterms:W3CDTF">2026-02-27T20:54:43Z</dcterms:modified>
</cp:coreProperties>
</file>