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7956" autoAdjust="0"/>
  </p:normalViewPr>
  <p:slideViewPr>
    <p:cSldViewPr snapToGrid="0">
      <p:cViewPr varScale="1">
        <p:scale>
          <a:sx n="63" d="100"/>
          <a:sy n="63" d="100"/>
        </p:scale>
        <p:origin x="-774"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565EAB-86AE-464B-9A0B-945CB31D48F9}" type="datetimeFigureOut">
              <a:rPr lang="en-GB" smtClean="0"/>
              <a:pPr/>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11018-5467-490D-910E-05740967C433}" type="slidenum">
              <a:rPr lang="en-GB" smtClean="0"/>
              <a:pPr/>
              <a:t>‹#›</a:t>
            </a:fld>
            <a:endParaRPr lang="en-GB"/>
          </a:p>
        </p:txBody>
      </p:sp>
    </p:spTree>
    <p:extLst>
      <p:ext uri="{BB962C8B-B14F-4D97-AF65-F5344CB8AC3E}">
        <p14:creationId xmlns:p14="http://schemas.microsoft.com/office/powerpoint/2010/main" xmlns="" val="239598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1</a:t>
            </a:fld>
            <a:endParaRPr lang="en-GB"/>
          </a:p>
        </p:txBody>
      </p:sp>
    </p:spTree>
    <p:extLst>
      <p:ext uri="{BB962C8B-B14F-4D97-AF65-F5344CB8AC3E}">
        <p14:creationId xmlns:p14="http://schemas.microsoft.com/office/powerpoint/2010/main" xmlns="" val="2729182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Good morning, everyone. The title of our presentation is “What We Have Learnt About Effective Teams”. This project provided us with knowledge on how differently personalities, strengths work together to make things happen.  Various theories were applied to our teamwork process. These are Belbin’s Team Role Theory (2010), Tuckman’s Team Development Model (1965), and West’s (2012) investigation of helpful teamwork. Let’s each take a moment now to reflect on what we have learned about creating and maintaining high performing teams.</a:t>
            </a:r>
          </a:p>
          <a:p>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2</a:t>
            </a:fld>
            <a:endParaRPr lang="en-GB"/>
          </a:p>
        </p:txBody>
      </p:sp>
    </p:spTree>
    <p:extLst>
      <p:ext uri="{BB962C8B-B14F-4D97-AF65-F5344CB8AC3E}">
        <p14:creationId xmlns:p14="http://schemas.microsoft.com/office/powerpoint/2010/main" xmlns="" val="2175298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One important lesson we have learned is that understanding what the team’s role composition is the essential to team success.  As per Belbin 2010 every team makes use of a proper mix of roles namely Coordinator, Implementer, Shaper, and Team Worker.</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Through reflection and behavioural observations in the project, we identified our Belbin roles. For example, I naturally took on the coordinator role to ensure that everyone contributed equally. Others were Plant (idea generator) and Completer Finisher (detail-focused).</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diversity of roles in our team helped us in achieving creativity and productivity. However, we did face challenges when some members preferred to reflect rather than decide quickly. According to Honey and Mumford (1986), different people will respond differently in group work situations based on whether they are Activists, Reflectors, Theorists or Pragmatists.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Our members were able to embrace differences and work together peacefully.  According to Hackman (2002) well-balanced teams that clarify their roles and responsibilities get better results.</a:t>
            </a:r>
          </a:p>
          <a:p>
            <a:pPr marL="0" marR="0" algn="just">
              <a:lnSpc>
                <a:spcPct val="150000"/>
              </a:lnSpc>
              <a:spcBef>
                <a:spcPts val="200"/>
              </a:spcBef>
              <a:spcAft>
                <a:spcPts val="0"/>
              </a:spcAft>
            </a:pPr>
            <a:r>
              <a:rPr lang="en-GB"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 For Student A’s Slide</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Belbin, R.M. (2010) Team Roles at Work.</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Hackman, J.R. (2002) Leading Teams.</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Honey, P. and Mumford, A. (1986) The Manual of Learning Styles.</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West, M.A. (2012) Effective Teamwork.</a:t>
            </a:r>
          </a:p>
          <a:p>
            <a:pPr marL="342900" marR="0" lvl="0" indent="-342900" algn="just">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Kolb, D.A. (1984) Experiential Learning.</a:t>
            </a:r>
          </a:p>
          <a:p>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3</a:t>
            </a:fld>
            <a:endParaRPr lang="en-GB"/>
          </a:p>
        </p:txBody>
      </p:sp>
    </p:spTree>
    <p:extLst>
      <p:ext uri="{BB962C8B-B14F-4D97-AF65-F5344CB8AC3E}">
        <p14:creationId xmlns:p14="http://schemas.microsoft.com/office/powerpoint/2010/main" xmlns="" val="1852881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our conversations, we recognised that to be a group is just a collection of people doing work side by side, while a team is interdependent with common purpose and collective accountability (Katzenbach &amp; Smith, 1993).</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Our project has undergone Tuckman’s (1965) team development stages formed, stormed, normed and performed At first, we were unsure during the forming stage and then conflicted in the storming phase. Nonetheless, we were able to reach the norming and performing stages when we clarified our goals and communication patterns.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Moreover, we find that the success of the team depends on clear communication and trust. Psychological safety, or the feeling that speaking up will not cause embarrassment or punishment, is what Edmondson (1999) uses to describe team behaviour; we rehearsed at feedbacks.</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Ultimately, as Wheelan (2005) observes, such teams must focus on the task while maintaining social cohesion. This is what we witnessed as our mutual respect increased.</a:t>
            </a:r>
          </a:p>
          <a:p>
            <a:pPr marL="0" marR="0" algn="just">
              <a:lnSpc>
                <a:spcPct val="150000"/>
              </a:lnSpc>
              <a:spcBef>
                <a:spcPts val="200"/>
              </a:spcBef>
              <a:spcAft>
                <a:spcPts val="0"/>
              </a:spcAft>
            </a:pPr>
            <a:r>
              <a:rPr lang="en-GB"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 For Student B’s Slide</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Tuckman, B.W. (1965) Developmental Sequence in Small Groups.</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Katzenbach, J.R. and Smith, D.K. (1993) The Wisdom of Teams.</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Edmondson, A. (1999) ‘Psychological safety and learning behaviour in work teams.</a:t>
            </a:r>
          </a:p>
          <a:p>
            <a:pPr marL="342900" marR="0" lvl="0" indent="-342900" algn="l">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Wheelan, S.A. (2005) Creating Effective Teams.</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5. Goleman, D. (1998) Working with Emotional Intelligence.</a:t>
            </a:r>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4</a:t>
            </a:fld>
            <a:endParaRPr lang="en-GB"/>
          </a:p>
        </p:txBody>
      </p:sp>
    </p:spTree>
    <p:extLst>
      <p:ext uri="{BB962C8B-B14F-4D97-AF65-F5344CB8AC3E}">
        <p14:creationId xmlns:p14="http://schemas.microsoft.com/office/powerpoint/2010/main" xmlns="" val="1829717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Strong relationships lie at the core of effective teams. According to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Luft</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Ingham's</a:t>
            </a:r>
            <a:r>
              <a:rPr lang="en-GB" sz="1800" dirty="0">
                <a:effectLst/>
                <a:latin typeface="Times New Roman" panose="02020603050405020304" pitchFamily="18" charset="0"/>
                <a:ea typeface="Calibri" panose="020F0502020204030204" pitchFamily="34" charset="0"/>
                <a:cs typeface="Arial" panose="020B0604020202020204" pitchFamily="34" charset="0"/>
              </a:rPr>
              <a:t> Johari Window (1955), self-awareness and the degree of openness play a vital role in opportunities for developing trust and collaboration. By sharing strengths and challenges, we improved relationships through expanding our “open area” by sharing.</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Motivation also played a key role in sustaining engagement. According to Maslow Hierarchy of Needs and Herzberg Motivation-Hygiene Theory, recognition and achievement motivate team members more than their monetary or other rewards (1943; 1959).</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the process of carrying out the project, when we appreciated each other’s work, it improved morale and productivity. Overall, as mentioned by the author West (2012), recognition indeed enhances the team spirit.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Delegation according to strength helped improve efficiency and accountability. For instance, Since one of the members had strong researching skills he provided only the data and all other members focused on the visuals.  Giving teams autonomy and clearly defined roles to develop feelings of ownership is in line with Hackman (2002).</a:t>
            </a:r>
          </a:p>
          <a:p>
            <a:pPr marL="0" marR="0" algn="just">
              <a:lnSpc>
                <a:spcPct val="150000"/>
              </a:lnSpc>
              <a:spcBef>
                <a:spcPts val="200"/>
              </a:spcBef>
              <a:spcAft>
                <a:spcPts val="0"/>
              </a:spcAft>
            </a:pPr>
            <a:r>
              <a:rPr lang="en-GB"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 For Student C’s Slide</a:t>
            </a:r>
          </a:p>
          <a:p>
            <a:pPr marL="342900" marR="0" lvl="0" indent="-342900" algn="l">
              <a:lnSpc>
                <a:spcPct val="150000"/>
              </a:lnSpc>
              <a:spcBef>
                <a:spcPts val="0"/>
              </a:spcBef>
              <a:spcAft>
                <a:spcPts val="0"/>
              </a:spcAft>
              <a:buFont typeface="+mj-lt"/>
              <a:buAutoNum type="arabicPeriod"/>
            </a:pPr>
            <a:r>
              <a:rPr lang="en-GB" sz="1800" dirty="0" err="1">
                <a:effectLst/>
                <a:latin typeface="Times New Roman" panose="02020603050405020304" pitchFamily="18" charset="0"/>
                <a:ea typeface="Calibri" panose="020F0502020204030204" pitchFamily="34" charset="0"/>
                <a:cs typeface="Arial" panose="020B0604020202020204" pitchFamily="34" charset="0"/>
              </a:rPr>
              <a:t>Luft</a:t>
            </a:r>
            <a:r>
              <a:rPr lang="en-GB" sz="1800" dirty="0">
                <a:effectLst/>
                <a:latin typeface="Times New Roman" panose="02020603050405020304" pitchFamily="18" charset="0"/>
                <a:ea typeface="Calibri" panose="020F0502020204030204" pitchFamily="34" charset="0"/>
                <a:cs typeface="Arial" panose="020B0604020202020204" pitchFamily="34" charset="0"/>
              </a:rPr>
              <a:t>, J.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Ingham</a:t>
            </a:r>
            <a:r>
              <a:rPr lang="en-GB" sz="1800" dirty="0">
                <a:effectLst/>
                <a:latin typeface="Times New Roman" panose="02020603050405020304" pitchFamily="18" charset="0"/>
                <a:ea typeface="Calibri" panose="020F0502020204030204" pitchFamily="34" charset="0"/>
                <a:cs typeface="Arial" panose="020B0604020202020204" pitchFamily="34" charset="0"/>
              </a:rPr>
              <a:t>, H. (1955) The Johari Window.</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Maslow, A.H. (1943) ‘A theory of human motivation’.</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Herzberg, F. (1959) The Motivation to Work.</a:t>
            </a:r>
          </a:p>
          <a:p>
            <a:pPr marL="342900" marR="0" lvl="0" indent="-342900" algn="l">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Hackman, J.R. (2002) Leading Teams.</a:t>
            </a:r>
          </a:p>
          <a:p>
            <a:r>
              <a:rPr lang="en-GB" sz="1800" dirty="0">
                <a:effectLst/>
                <a:latin typeface="Times New Roman" panose="02020603050405020304" pitchFamily="18" charset="0"/>
                <a:ea typeface="Calibri" panose="020F0502020204030204" pitchFamily="34" charset="0"/>
                <a:cs typeface="Arial" panose="020B0604020202020204" pitchFamily="34" charset="0"/>
              </a:rPr>
              <a:t>5. West, M.A. (2012) Effective Teamwork.</a:t>
            </a:r>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5</a:t>
            </a:fld>
            <a:endParaRPr lang="en-GB"/>
          </a:p>
        </p:txBody>
      </p:sp>
    </p:spTree>
    <p:extLst>
      <p:ext uri="{BB962C8B-B14F-4D97-AF65-F5344CB8AC3E}">
        <p14:creationId xmlns:p14="http://schemas.microsoft.com/office/powerpoint/2010/main" xmlns="" val="106660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Conflict was one of our biggest learning points. We had some disagreements about deadlines and the quality of each other's tasks. But conflict is not always a bad thing. According to Thomas and Kilmann (1974), there are five conflict-handling styles which include competing, avoiding, accommodating, compromising and collaborating.</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At first, we tried to avoid conflict so everybody would be happy. But it delayed our decisions. We come up with a collaborative style that allows everybody to voice their opinions and compromise. In addition, Goleman (1998) emphasized No substitutes for self-regulation and empathy in regulating our emotions during crises. We also adopted Schutz’s (1958) FIRO-B theory, since conflicts are often driven by unmet interpersonal needs for inclusion, control and affection.</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We turned conflict into an opportunity for, creativity and growth by employing active listening, respect and adaptability. This agrees with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Jehn’s</a:t>
            </a:r>
            <a:r>
              <a:rPr lang="en-GB" sz="1800" dirty="0">
                <a:effectLst/>
                <a:latin typeface="Times New Roman" panose="02020603050405020304" pitchFamily="18" charset="0"/>
                <a:ea typeface="Calibri" panose="020F0502020204030204" pitchFamily="34" charset="0"/>
                <a:cs typeface="Arial" panose="020B0604020202020204" pitchFamily="34" charset="0"/>
              </a:rPr>
              <a:t> (1995) claim that task conflict improves innovation if managed well.</a:t>
            </a:r>
          </a:p>
          <a:p>
            <a:pPr marL="0" marR="0" algn="just">
              <a:lnSpc>
                <a:spcPct val="150000"/>
              </a:lnSpc>
              <a:spcBef>
                <a:spcPts val="200"/>
              </a:spcBef>
              <a:spcAft>
                <a:spcPts val="0"/>
              </a:spcAft>
            </a:pPr>
            <a:r>
              <a:rPr lang="en-GB"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 For Student D’s Slide</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Thomas, K.W. and Kilmann, R.H. (1974) Conflict Mode Instrument.</a:t>
            </a:r>
          </a:p>
          <a:p>
            <a:pPr marL="342900" marR="0" lvl="0" indent="-342900" algn="just">
              <a:lnSpc>
                <a:spcPct val="150000"/>
              </a:lnSpc>
              <a:spcBef>
                <a:spcPts val="0"/>
              </a:spcBef>
              <a:spcAft>
                <a:spcPts val="0"/>
              </a:spcAft>
              <a:buFont typeface="+mj-lt"/>
              <a:buAutoNum type="arabicPeriod"/>
            </a:pPr>
            <a:r>
              <a:rPr lang="en-GB" sz="1800" dirty="0" err="1">
                <a:effectLst/>
                <a:latin typeface="Times New Roman" panose="02020603050405020304" pitchFamily="18" charset="0"/>
                <a:ea typeface="Calibri" panose="020F0502020204030204" pitchFamily="34" charset="0"/>
                <a:cs typeface="Arial" panose="020B0604020202020204" pitchFamily="34" charset="0"/>
              </a:rPr>
              <a:t>Jehn</a:t>
            </a:r>
            <a:r>
              <a:rPr lang="en-GB" sz="1800" dirty="0">
                <a:effectLst/>
                <a:latin typeface="Times New Roman" panose="02020603050405020304" pitchFamily="18" charset="0"/>
                <a:ea typeface="Calibri" panose="020F0502020204030204" pitchFamily="34" charset="0"/>
                <a:cs typeface="Arial" panose="020B0604020202020204" pitchFamily="34" charset="0"/>
              </a:rPr>
              <a:t>, K.A. (1995) ‘A multimethod examination of intragroup conflict’.</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Goleman, D. (1998) Working with Emotional Intelligence.</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Schutz, W.C. (1958) FIRO: A Three-Dimensional Theory of Interpersonal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Behavior</a:t>
            </a:r>
            <a:r>
              <a:rPr lang="en-GB" sz="1800" dirty="0">
                <a:effectLst/>
                <a:latin typeface="Times New Roman" panose="02020603050405020304" pitchFamily="18" charset="0"/>
                <a:ea typeface="Calibri" panose="020F0502020204030204" pitchFamily="34" charset="0"/>
                <a:cs typeface="Arial" panose="020B0604020202020204" pitchFamily="34" charset="0"/>
              </a:rPr>
              <a:t>.</a:t>
            </a:r>
          </a:p>
          <a:p>
            <a:pPr marL="342900" marR="0" lvl="0" indent="-342900" algn="just">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Wheelan, S.A. (2005) Creating Effective Teams.</a:t>
            </a:r>
          </a:p>
          <a:p>
            <a:endParaRPr lang="en-GB" dirty="0"/>
          </a:p>
        </p:txBody>
      </p:sp>
      <p:sp>
        <p:nvSpPr>
          <p:cNvPr id="4" name="Slide Number Placeholder 3"/>
          <p:cNvSpPr>
            <a:spLocks noGrp="1"/>
          </p:cNvSpPr>
          <p:nvPr>
            <p:ph type="sldNum" sz="quarter" idx="5"/>
          </p:nvPr>
        </p:nvSpPr>
        <p:spPr/>
        <p:txBody>
          <a:bodyPr/>
          <a:lstStyle/>
          <a:p>
            <a:fld id="{0FA11018-5467-490D-910E-05740967C433}" type="slidenum">
              <a:rPr lang="en-GB" smtClean="0"/>
              <a:pPr/>
              <a:t>6</a:t>
            </a:fld>
            <a:endParaRPr lang="en-GB"/>
          </a:p>
        </p:txBody>
      </p:sp>
    </p:spTree>
    <p:extLst>
      <p:ext uri="{BB962C8B-B14F-4D97-AF65-F5344CB8AC3E}">
        <p14:creationId xmlns:p14="http://schemas.microsoft.com/office/powerpoint/2010/main" xmlns="" val="2354818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By working collaboratively through the project, I have learnt that teams are built on trust, communication, defined roles and respect. Our understanding of teamwork evolved through the experiences made from theory shed to practice. </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We now understand that for teams to be successful, they must reflect on their work, share their opinions and maintain a balance between focusing on the task while also focusing on each other. As we move ahead, we plan to implement these teachings during our studies, work, and life so that we can add more value to any team we join.</a:t>
            </a:r>
          </a:p>
        </p:txBody>
      </p:sp>
      <p:sp>
        <p:nvSpPr>
          <p:cNvPr id="4" name="Slide Number Placeholder 3"/>
          <p:cNvSpPr>
            <a:spLocks noGrp="1"/>
          </p:cNvSpPr>
          <p:nvPr>
            <p:ph type="sldNum" sz="quarter" idx="5"/>
          </p:nvPr>
        </p:nvSpPr>
        <p:spPr/>
        <p:txBody>
          <a:bodyPr/>
          <a:lstStyle/>
          <a:p>
            <a:fld id="{0FA11018-5467-490D-910E-05740967C433}" type="slidenum">
              <a:rPr lang="en-GB" smtClean="0"/>
              <a:pPr/>
              <a:t>7</a:t>
            </a:fld>
            <a:endParaRPr lang="en-GB"/>
          </a:p>
        </p:txBody>
      </p:sp>
    </p:spTree>
    <p:extLst>
      <p:ext uri="{BB962C8B-B14F-4D97-AF65-F5344CB8AC3E}">
        <p14:creationId xmlns:p14="http://schemas.microsoft.com/office/powerpoint/2010/main" xmlns="" val="1089228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273395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401204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917874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1341295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1462430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41716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3673754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1181698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429424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843445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78320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4165296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19169039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2701567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96F2F2B-D29E-40A0-85ED-C832ED6906B3}" type="datetimeFigureOut">
              <a:rPr lang="en-GB" smtClean="0"/>
              <a:pPr/>
              <a:t>27/10/2025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2367319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1523926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96F2F2B-D29E-40A0-85ED-C832ED6906B3}"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833613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96F2F2B-D29E-40A0-85ED-C832ED6906B3}" type="datetimeFigureOut">
              <a:rPr lang="en-GB" smtClean="0"/>
              <a:pPr/>
              <a:t>27/10/2025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4FEB873-605E-408C-BD60-54F81AE9C902}" type="slidenum">
              <a:rPr lang="en-GB" smtClean="0"/>
              <a:pPr/>
              <a:t>‹#›</a:t>
            </a:fld>
            <a:endParaRPr lang="en-GB"/>
          </a:p>
        </p:txBody>
      </p:sp>
    </p:spTree>
    <p:extLst>
      <p:ext uri="{BB962C8B-B14F-4D97-AF65-F5344CB8AC3E}">
        <p14:creationId xmlns:p14="http://schemas.microsoft.com/office/powerpoint/2010/main" xmlns="" val="881474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39B4B3-731D-4F8A-BC52-2D4389EF9D5B}"/>
              </a:ext>
            </a:extLst>
          </p:cNvPr>
          <p:cNvSpPr>
            <a:spLocks noGrp="1"/>
          </p:cNvSpPr>
          <p:nvPr>
            <p:ph type="ctrTitle"/>
          </p:nvPr>
        </p:nvSpPr>
        <p:spPr>
          <a:xfrm>
            <a:off x="2178050" y="2318746"/>
            <a:ext cx="8825658" cy="1449387"/>
          </a:xfrm>
        </p:spPr>
        <p:txBody>
          <a:bodyPr>
            <a:noAutofit/>
          </a:bodyPr>
          <a:lstStyle/>
          <a:p>
            <a:pPr algn="ctr"/>
            <a:r>
              <a:rPr lang="en-US" sz="2400" dirty="0">
                <a:latin typeface="Times New Roman" panose="02020603050405020304" pitchFamily="18" charset="0"/>
                <a:cs typeface="Times New Roman" panose="02020603050405020304" pitchFamily="18" charset="0"/>
              </a:rPr>
              <a:t>Module Title: Effective Team-working and Communication</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Module code: BMSW4009</a:t>
            </a:r>
            <a:br>
              <a:rPr lang="en-US"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xmlns="" id="{3EF0EA07-B733-4551-8363-07225D56464B}"/>
              </a:ext>
            </a:extLst>
          </p:cNvPr>
          <p:cNvSpPr txBox="1">
            <a:spLocks/>
          </p:cNvSpPr>
          <p:nvPr/>
        </p:nvSpPr>
        <p:spPr>
          <a:xfrm>
            <a:off x="7512795" y="4170300"/>
            <a:ext cx="3524250" cy="2055812"/>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dirty="0">
                <a:solidFill>
                  <a:schemeClr val="bg1"/>
                </a:solidFill>
                <a:latin typeface="Times New Roman" panose="02020603050405020304" pitchFamily="18" charset="0"/>
                <a:cs typeface="Times New Roman" panose="02020603050405020304" pitchFamily="18" charset="0"/>
              </a:rPr>
              <a:t>Student ID:</a:t>
            </a:r>
          </a:p>
          <a:p>
            <a:pPr algn="l"/>
            <a:r>
              <a:rPr lang="en-GB" dirty="0">
                <a:solidFill>
                  <a:schemeClr val="bg1"/>
                </a:solidFill>
                <a:latin typeface="Times New Roman" panose="02020603050405020304" pitchFamily="18" charset="0"/>
                <a:cs typeface="Times New Roman" panose="02020603050405020304" pitchFamily="18" charset="0"/>
              </a:rPr>
              <a:t>1. </a:t>
            </a:r>
          </a:p>
          <a:p>
            <a:pPr algn="l"/>
            <a:r>
              <a:rPr lang="en-GB" dirty="0">
                <a:solidFill>
                  <a:schemeClr val="bg1"/>
                </a:solidFill>
                <a:latin typeface="Times New Roman" panose="02020603050405020304" pitchFamily="18" charset="0"/>
                <a:cs typeface="Times New Roman" panose="02020603050405020304" pitchFamily="18" charset="0"/>
              </a:rPr>
              <a:t>2.</a:t>
            </a:r>
          </a:p>
          <a:p>
            <a:pPr algn="l"/>
            <a:r>
              <a:rPr lang="en-GB" dirty="0">
                <a:solidFill>
                  <a:schemeClr val="bg1"/>
                </a:solidFill>
                <a:latin typeface="Times New Roman" panose="02020603050405020304" pitchFamily="18" charset="0"/>
                <a:cs typeface="Times New Roman" panose="02020603050405020304" pitchFamily="18" charset="0"/>
              </a:rPr>
              <a:t>3.</a:t>
            </a:r>
          </a:p>
          <a:p>
            <a:pPr algn="l"/>
            <a:r>
              <a:rPr lang="en-GB" dirty="0">
                <a:solidFill>
                  <a:schemeClr val="bg1"/>
                </a:solidFill>
                <a:latin typeface="Times New Roman" panose="02020603050405020304" pitchFamily="18" charset="0"/>
                <a:cs typeface="Times New Roman" panose="02020603050405020304" pitchFamily="18" charset="0"/>
              </a:rPr>
              <a:t>4. </a:t>
            </a:r>
          </a:p>
        </p:txBody>
      </p:sp>
      <p:sp>
        <p:nvSpPr>
          <p:cNvPr id="5" name="Title 1">
            <a:extLst>
              <a:ext uri="{FF2B5EF4-FFF2-40B4-BE49-F238E27FC236}">
                <a16:creationId xmlns:a16="http://schemas.microsoft.com/office/drawing/2014/main" xmlns="" id="{EDF99BEA-8C7D-4AC2-9256-FB5C5511EC63}"/>
              </a:ext>
            </a:extLst>
          </p:cNvPr>
          <p:cNvSpPr txBox="1">
            <a:spLocks/>
          </p:cNvSpPr>
          <p:nvPr/>
        </p:nvSpPr>
        <p:spPr>
          <a:xfrm>
            <a:off x="1827213" y="869359"/>
            <a:ext cx="9144000" cy="1449387"/>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solidFill>
                  <a:schemeClr val="bg1"/>
                </a:solidFill>
                <a:latin typeface="Times New Roman" panose="02020603050405020304" pitchFamily="18" charset="0"/>
                <a:cs typeface="Times New Roman" panose="02020603050405020304" pitchFamily="18" charset="0"/>
              </a:rPr>
              <a:t>What we have learnt about effective teams?</a:t>
            </a:r>
            <a:endParaRPr lang="en-GB" sz="3600" b="1" dirty="0">
              <a:solidFill>
                <a:schemeClr val="bg1"/>
              </a:solidFill>
              <a:latin typeface="Times New Roman" panose="02020603050405020304" pitchFamily="18" charset="0"/>
              <a:cs typeface="Times New Roman" panose="02020603050405020304" pitchFamily="18" charset="0"/>
            </a:endParaRPr>
          </a:p>
        </p:txBody>
      </p:sp>
      <p:sp>
        <p:nvSpPr>
          <p:cNvPr id="9" name="Subtitle 2">
            <a:extLst>
              <a:ext uri="{FF2B5EF4-FFF2-40B4-BE49-F238E27FC236}">
                <a16:creationId xmlns:a16="http://schemas.microsoft.com/office/drawing/2014/main" xmlns="" id="{BCC178CC-366C-4FE8-A7DD-897D186323A0}"/>
              </a:ext>
            </a:extLst>
          </p:cNvPr>
          <p:cNvSpPr txBox="1">
            <a:spLocks/>
          </p:cNvSpPr>
          <p:nvPr/>
        </p:nvSpPr>
        <p:spPr>
          <a:xfrm>
            <a:off x="2267695" y="4189614"/>
            <a:ext cx="3524250" cy="2055812"/>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dirty="0">
                <a:solidFill>
                  <a:schemeClr val="bg1"/>
                </a:solidFill>
                <a:latin typeface="Times New Roman" panose="02020603050405020304" pitchFamily="18" charset="0"/>
                <a:cs typeface="Times New Roman" panose="02020603050405020304" pitchFamily="18" charset="0"/>
              </a:rPr>
              <a:t>Student Name:</a:t>
            </a:r>
          </a:p>
          <a:p>
            <a:pPr algn="l"/>
            <a:r>
              <a:rPr lang="en-GB" dirty="0">
                <a:solidFill>
                  <a:schemeClr val="bg1"/>
                </a:solidFill>
                <a:latin typeface="Times New Roman" panose="02020603050405020304" pitchFamily="18" charset="0"/>
                <a:cs typeface="Times New Roman" panose="02020603050405020304" pitchFamily="18" charset="0"/>
              </a:rPr>
              <a:t>1. </a:t>
            </a:r>
          </a:p>
          <a:p>
            <a:pPr algn="l"/>
            <a:r>
              <a:rPr lang="en-GB" dirty="0">
                <a:solidFill>
                  <a:schemeClr val="bg1"/>
                </a:solidFill>
                <a:latin typeface="Times New Roman" panose="02020603050405020304" pitchFamily="18" charset="0"/>
                <a:cs typeface="Times New Roman" panose="02020603050405020304" pitchFamily="18" charset="0"/>
              </a:rPr>
              <a:t>2.</a:t>
            </a:r>
          </a:p>
          <a:p>
            <a:pPr algn="l"/>
            <a:r>
              <a:rPr lang="en-GB" dirty="0">
                <a:solidFill>
                  <a:schemeClr val="bg1"/>
                </a:solidFill>
                <a:latin typeface="Times New Roman" panose="02020603050405020304" pitchFamily="18" charset="0"/>
                <a:cs typeface="Times New Roman" panose="02020603050405020304" pitchFamily="18" charset="0"/>
              </a:rPr>
              <a:t>3.</a:t>
            </a:r>
          </a:p>
          <a:p>
            <a:pPr algn="l"/>
            <a:r>
              <a:rPr lang="en-GB" dirty="0">
                <a:solidFill>
                  <a:schemeClr val="bg1"/>
                </a:solidFill>
                <a:latin typeface="Times New Roman" panose="02020603050405020304" pitchFamily="18" charset="0"/>
                <a:cs typeface="Times New Roman" panose="02020603050405020304" pitchFamily="18" charset="0"/>
              </a:rPr>
              <a:t>4. </a:t>
            </a:r>
          </a:p>
        </p:txBody>
      </p:sp>
    </p:spTree>
    <p:extLst>
      <p:ext uri="{BB962C8B-B14F-4D97-AF65-F5344CB8AC3E}">
        <p14:creationId xmlns:p14="http://schemas.microsoft.com/office/powerpoint/2010/main" xmlns="" val="2864210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3E6B09-96B8-4361-904B-CB924CE039B9}"/>
              </a:ext>
            </a:extLst>
          </p:cNvPr>
          <p:cNvSpPr>
            <a:spLocks noGrp="1"/>
          </p:cNvSpPr>
          <p:nvPr>
            <p:ph type="title"/>
          </p:nvPr>
        </p:nvSpPr>
        <p:spPr/>
        <p:txBody>
          <a:bodyPr vert="horz" lIns="91440" tIns="45720" rIns="91440" bIns="45720" rtlCol="0" anchor="ctr">
            <a:noAutofit/>
          </a:bodyPr>
          <a:lstStyle/>
          <a:p>
            <a:r>
              <a:rPr lang="en-US" dirty="0"/>
              <a:t>Introduction </a:t>
            </a:r>
            <a:endParaRPr lang="en-GB" dirty="0"/>
          </a:p>
        </p:txBody>
      </p:sp>
      <p:sp>
        <p:nvSpPr>
          <p:cNvPr id="3" name="Content Placeholder 2">
            <a:extLst>
              <a:ext uri="{FF2B5EF4-FFF2-40B4-BE49-F238E27FC236}">
                <a16:creationId xmlns:a16="http://schemas.microsoft.com/office/drawing/2014/main" xmlns="" id="{787B8FF7-F5E5-4604-9B51-12B57B9BCFA5}"/>
              </a:ext>
            </a:extLst>
          </p:cNvPr>
          <p:cNvSpPr>
            <a:spLocks noGrp="1"/>
          </p:cNvSpPr>
          <p:nvPr>
            <p:ph idx="1"/>
          </p:nvPr>
        </p:nvSpPr>
        <p:spPr>
          <a:xfrm>
            <a:off x="838200" y="3222625"/>
            <a:ext cx="10515600" cy="2200275"/>
          </a:xfrm>
        </p:spPr>
        <p:txBody>
          <a:bodyPr vert="horz" lIns="91440" tIns="45720" rIns="91440" bIns="45720" rtlCol="0">
            <a:normAutofit/>
          </a:bodyPr>
          <a:lstStyle/>
          <a:p>
            <a:r>
              <a:rPr lang="en-US" sz="2000" dirty="0"/>
              <a:t>Teamwork</a:t>
            </a:r>
          </a:p>
          <a:p>
            <a:r>
              <a:rPr lang="en-US" sz="2000" dirty="0"/>
              <a:t>Communication, Trust, Adaptability</a:t>
            </a:r>
          </a:p>
          <a:p>
            <a:r>
              <a:rPr lang="en-US" sz="2000" dirty="0"/>
              <a:t>Theories: Belbin (2010), Tuckman (1965), West (2012)</a:t>
            </a:r>
          </a:p>
          <a:p>
            <a:r>
              <a:rPr lang="en-US" sz="2000" dirty="0"/>
              <a:t>Group Experience: </a:t>
            </a:r>
            <a:r>
              <a:rPr lang="en-GB" sz="2000" dirty="0"/>
              <a:t>High Performing Team</a:t>
            </a:r>
          </a:p>
        </p:txBody>
      </p:sp>
    </p:spTree>
    <p:extLst>
      <p:ext uri="{BB962C8B-B14F-4D97-AF65-F5344CB8AC3E}">
        <p14:creationId xmlns:p14="http://schemas.microsoft.com/office/powerpoint/2010/main" xmlns="" val="1930853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710EF8-A556-46B9-993C-3D63BC684311}"/>
              </a:ext>
            </a:extLst>
          </p:cNvPr>
          <p:cNvSpPr>
            <a:spLocks noGrp="1"/>
          </p:cNvSpPr>
          <p:nvPr>
            <p:ph type="title"/>
          </p:nvPr>
        </p:nvSpPr>
        <p:spPr>
          <a:xfrm>
            <a:off x="1154954" y="973668"/>
            <a:ext cx="9259046" cy="706964"/>
          </a:xfrm>
        </p:spPr>
        <p:txBody>
          <a:bodyPr/>
          <a:lstStyle/>
          <a:p>
            <a:r>
              <a:rPr lang="en-US" dirty="0"/>
              <a:t>Team Role Composition and Dynamics</a:t>
            </a:r>
            <a:endParaRPr lang="en-GB" dirty="0"/>
          </a:p>
        </p:txBody>
      </p:sp>
      <p:sp>
        <p:nvSpPr>
          <p:cNvPr id="3" name="Content Placeholder 2">
            <a:extLst>
              <a:ext uri="{FF2B5EF4-FFF2-40B4-BE49-F238E27FC236}">
                <a16:creationId xmlns:a16="http://schemas.microsoft.com/office/drawing/2014/main" xmlns="" id="{4F3F8302-CD1E-4F10-B3DB-AEC6602817C4}"/>
              </a:ext>
            </a:extLst>
          </p:cNvPr>
          <p:cNvSpPr>
            <a:spLocks noGrp="1"/>
          </p:cNvSpPr>
          <p:nvPr>
            <p:ph idx="1"/>
          </p:nvPr>
        </p:nvSpPr>
        <p:spPr>
          <a:xfrm>
            <a:off x="1256554" y="2603500"/>
            <a:ext cx="8825659" cy="2654300"/>
          </a:xfrm>
        </p:spPr>
        <p:txBody>
          <a:bodyPr/>
          <a:lstStyle/>
          <a:p>
            <a:r>
              <a:rPr lang="en-US" dirty="0"/>
              <a:t>Diverse roles strengthen team performance </a:t>
            </a:r>
          </a:p>
          <a:p>
            <a:r>
              <a:rPr lang="en-US" dirty="0"/>
              <a:t>Belbin (2010); 9 Team Role: Balance is key </a:t>
            </a:r>
          </a:p>
          <a:p>
            <a:r>
              <a:rPr lang="en-US" dirty="0"/>
              <a:t>Team Matrix: Coordinator, Plant, Implementor, Team Worker</a:t>
            </a:r>
          </a:p>
          <a:p>
            <a:r>
              <a:rPr lang="en-US" dirty="0"/>
              <a:t>Key Strengths: Creativity, </a:t>
            </a:r>
            <a:r>
              <a:rPr lang="en-US" dirty="0" err="1"/>
              <a:t>Organisation</a:t>
            </a:r>
            <a:r>
              <a:rPr lang="en-US" dirty="0"/>
              <a:t>, Support</a:t>
            </a:r>
          </a:p>
          <a:p>
            <a:r>
              <a:rPr lang="en-US" dirty="0"/>
              <a:t>Challenges: Decision Speed and Communication Style </a:t>
            </a:r>
          </a:p>
          <a:p>
            <a:r>
              <a:rPr lang="en-GB" dirty="0"/>
              <a:t>Application of Honey and Mumford (1986) different learning style</a:t>
            </a:r>
          </a:p>
        </p:txBody>
      </p:sp>
      <p:sp>
        <p:nvSpPr>
          <p:cNvPr id="4" name="Content Placeholder 2">
            <a:extLst>
              <a:ext uri="{FF2B5EF4-FFF2-40B4-BE49-F238E27FC236}">
                <a16:creationId xmlns:a16="http://schemas.microsoft.com/office/drawing/2014/main" xmlns="" id="{EC02BE9E-60E1-40D7-B46E-252625DA3B94}"/>
              </a:ext>
            </a:extLst>
          </p:cNvPr>
          <p:cNvSpPr txBox="1">
            <a:spLocks/>
          </p:cNvSpPr>
          <p:nvPr/>
        </p:nvSpPr>
        <p:spPr>
          <a:xfrm>
            <a:off x="862854" y="6180668"/>
            <a:ext cx="10757646" cy="42333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sz="1400" b="1" dirty="0"/>
              <a:t>1. </a:t>
            </a:r>
            <a:r>
              <a:rPr lang="en-US" sz="1400" dirty="0"/>
              <a:t>Belbin, R.M. (2010), </a:t>
            </a:r>
            <a:r>
              <a:rPr lang="en-US" sz="1400" b="1" dirty="0"/>
              <a:t>2. </a:t>
            </a:r>
            <a:r>
              <a:rPr lang="en-US" sz="1400" dirty="0"/>
              <a:t>Hackman, J.R. (2002), </a:t>
            </a:r>
            <a:r>
              <a:rPr lang="en-US" sz="1400" b="1" dirty="0"/>
              <a:t>3. </a:t>
            </a:r>
            <a:r>
              <a:rPr lang="en-US" sz="1400" dirty="0"/>
              <a:t>Honey, P. and Mumford, A. (1986), </a:t>
            </a:r>
            <a:r>
              <a:rPr lang="en-US" sz="1400" b="1" dirty="0"/>
              <a:t>4. </a:t>
            </a:r>
            <a:r>
              <a:rPr lang="en-US" sz="1400" dirty="0"/>
              <a:t>West, M.A. (2012), </a:t>
            </a:r>
            <a:r>
              <a:rPr lang="en-US" sz="1400" b="1" dirty="0"/>
              <a:t>5. </a:t>
            </a:r>
            <a:r>
              <a:rPr lang="en-US" sz="1400" dirty="0"/>
              <a:t>Kolb, D.A. (1984)</a:t>
            </a:r>
          </a:p>
        </p:txBody>
      </p:sp>
    </p:spTree>
    <p:extLst>
      <p:ext uri="{BB962C8B-B14F-4D97-AF65-F5344CB8AC3E}">
        <p14:creationId xmlns:p14="http://schemas.microsoft.com/office/powerpoint/2010/main" xmlns="" val="42297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C22CBE-E5A2-429F-A18D-BA85F33742A4}"/>
              </a:ext>
            </a:extLst>
          </p:cNvPr>
          <p:cNvSpPr>
            <a:spLocks noGrp="1"/>
          </p:cNvSpPr>
          <p:nvPr>
            <p:ph type="title"/>
          </p:nvPr>
        </p:nvSpPr>
        <p:spPr>
          <a:xfrm>
            <a:off x="1154954" y="973668"/>
            <a:ext cx="9055846" cy="706964"/>
          </a:xfrm>
        </p:spPr>
        <p:txBody>
          <a:bodyPr/>
          <a:lstStyle/>
          <a:p>
            <a:r>
              <a:rPr lang="en-US" dirty="0"/>
              <a:t>Differences between Group and Team, What makes successful team</a:t>
            </a:r>
            <a:endParaRPr lang="en-GB" dirty="0"/>
          </a:p>
        </p:txBody>
      </p:sp>
      <p:sp>
        <p:nvSpPr>
          <p:cNvPr id="3" name="Content Placeholder 2">
            <a:extLst>
              <a:ext uri="{FF2B5EF4-FFF2-40B4-BE49-F238E27FC236}">
                <a16:creationId xmlns:a16="http://schemas.microsoft.com/office/drawing/2014/main" xmlns="" id="{F0149626-F002-40FE-8C78-CF5ED04F1607}"/>
              </a:ext>
            </a:extLst>
          </p:cNvPr>
          <p:cNvSpPr>
            <a:spLocks noGrp="1"/>
          </p:cNvSpPr>
          <p:nvPr>
            <p:ph idx="1"/>
          </p:nvPr>
        </p:nvSpPr>
        <p:spPr>
          <a:xfrm>
            <a:off x="1154954" y="2832100"/>
            <a:ext cx="9449546" cy="2882900"/>
          </a:xfrm>
        </p:spPr>
        <p:txBody>
          <a:bodyPr/>
          <a:lstStyle/>
          <a:p>
            <a:r>
              <a:rPr lang="en-US" dirty="0"/>
              <a:t>Group: Members working individually,</a:t>
            </a:r>
          </a:p>
          <a:p>
            <a:r>
              <a:rPr lang="en-GB" dirty="0"/>
              <a:t>Team: Shared Goals &amp; Mutually accountability (Katzenbach &amp; Smith, 1993)</a:t>
            </a:r>
          </a:p>
          <a:p>
            <a:r>
              <a:rPr lang="en-GB" dirty="0"/>
              <a:t> Tuckman’s (1965)model: Forming-Performing </a:t>
            </a:r>
          </a:p>
          <a:p>
            <a:r>
              <a:rPr lang="en-GB" dirty="0"/>
              <a:t>Factors for success: Communication, trust, clear role</a:t>
            </a:r>
          </a:p>
          <a:p>
            <a:r>
              <a:rPr lang="en-GB" dirty="0"/>
              <a:t>Psychological Safety: Edmondson (1999)</a:t>
            </a:r>
          </a:p>
          <a:p>
            <a:r>
              <a:rPr lang="en-GB" dirty="0"/>
              <a:t>Task Focus and Social Cohesion: Wheelan (2005)</a:t>
            </a:r>
          </a:p>
          <a:p>
            <a:r>
              <a:rPr lang="en-GB" dirty="0"/>
              <a:t>Emotional Intelligence: Goleman, D. (1998) </a:t>
            </a:r>
          </a:p>
        </p:txBody>
      </p:sp>
    </p:spTree>
    <p:extLst>
      <p:ext uri="{BB962C8B-B14F-4D97-AF65-F5344CB8AC3E}">
        <p14:creationId xmlns:p14="http://schemas.microsoft.com/office/powerpoint/2010/main" xmlns="" val="2839565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E89946-FACA-4EE9-9832-87EBAE7C9063}"/>
              </a:ext>
            </a:extLst>
          </p:cNvPr>
          <p:cNvSpPr>
            <a:spLocks noGrp="1"/>
          </p:cNvSpPr>
          <p:nvPr>
            <p:ph type="title"/>
          </p:nvPr>
        </p:nvSpPr>
        <p:spPr/>
        <p:txBody>
          <a:bodyPr/>
          <a:lstStyle/>
          <a:p>
            <a:r>
              <a:rPr lang="en-US" dirty="0"/>
              <a:t>Building Effective Relations, Reward, and Recognition </a:t>
            </a:r>
            <a:endParaRPr lang="en-GB" dirty="0"/>
          </a:p>
        </p:txBody>
      </p:sp>
      <p:sp>
        <p:nvSpPr>
          <p:cNvPr id="3" name="Content Placeholder 2">
            <a:extLst>
              <a:ext uri="{FF2B5EF4-FFF2-40B4-BE49-F238E27FC236}">
                <a16:creationId xmlns:a16="http://schemas.microsoft.com/office/drawing/2014/main" xmlns="" id="{41CD2FA3-56C5-484C-BBD0-B62686828269}"/>
              </a:ext>
            </a:extLst>
          </p:cNvPr>
          <p:cNvSpPr>
            <a:spLocks noGrp="1"/>
          </p:cNvSpPr>
          <p:nvPr>
            <p:ph idx="1"/>
          </p:nvPr>
        </p:nvSpPr>
        <p:spPr>
          <a:xfrm>
            <a:off x="1154954" y="2969686"/>
            <a:ext cx="8825659" cy="2146300"/>
          </a:xfrm>
        </p:spPr>
        <p:txBody>
          <a:bodyPr/>
          <a:lstStyle/>
          <a:p>
            <a:r>
              <a:rPr lang="en-US" dirty="0"/>
              <a:t>Trust &amp; Open Communication (West. 2012)</a:t>
            </a:r>
          </a:p>
          <a:p>
            <a:r>
              <a:rPr lang="en-US" dirty="0"/>
              <a:t>Respecting diversity improves collaboration (Belbin, 2010)</a:t>
            </a:r>
          </a:p>
          <a:p>
            <a:r>
              <a:rPr lang="en-US" dirty="0"/>
              <a:t>Emotional Intelligence (Goleman, 1998)</a:t>
            </a:r>
          </a:p>
          <a:p>
            <a:r>
              <a:rPr lang="en-US" dirty="0"/>
              <a:t>Recognition boots motivation &amp; morale, Hackman, J.R. (2002)</a:t>
            </a:r>
          </a:p>
          <a:p>
            <a:r>
              <a:rPr lang="en-US" dirty="0"/>
              <a:t>Fair delegation encourages ownership (Honey &amp; Mumford, 1986)</a:t>
            </a:r>
            <a:endParaRPr lang="en-GB" dirty="0"/>
          </a:p>
        </p:txBody>
      </p:sp>
    </p:spTree>
    <p:extLst>
      <p:ext uri="{BB962C8B-B14F-4D97-AF65-F5344CB8AC3E}">
        <p14:creationId xmlns:p14="http://schemas.microsoft.com/office/powerpoint/2010/main" xmlns="" val="1610828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3D54B7-EC15-4B59-8735-E420920AEC7A}"/>
              </a:ext>
            </a:extLst>
          </p:cNvPr>
          <p:cNvSpPr>
            <a:spLocks noGrp="1"/>
          </p:cNvSpPr>
          <p:nvPr>
            <p:ph type="title"/>
          </p:nvPr>
        </p:nvSpPr>
        <p:spPr>
          <a:xfrm>
            <a:off x="1154954" y="973668"/>
            <a:ext cx="9360646" cy="706964"/>
          </a:xfrm>
        </p:spPr>
        <p:txBody>
          <a:bodyPr/>
          <a:lstStyle/>
          <a:p>
            <a:r>
              <a:rPr lang="en-US" dirty="0"/>
              <a:t>Conflict Management and Collaborative Strategies </a:t>
            </a:r>
            <a:endParaRPr lang="en-GB" dirty="0"/>
          </a:p>
        </p:txBody>
      </p:sp>
      <p:sp>
        <p:nvSpPr>
          <p:cNvPr id="3" name="Content Placeholder 2">
            <a:extLst>
              <a:ext uri="{FF2B5EF4-FFF2-40B4-BE49-F238E27FC236}">
                <a16:creationId xmlns:a16="http://schemas.microsoft.com/office/drawing/2014/main" xmlns="" id="{FCECB869-3DE6-4181-BEAA-4B48EC70FD97}"/>
              </a:ext>
            </a:extLst>
          </p:cNvPr>
          <p:cNvSpPr>
            <a:spLocks noGrp="1"/>
          </p:cNvSpPr>
          <p:nvPr>
            <p:ph idx="1"/>
          </p:nvPr>
        </p:nvSpPr>
        <p:spPr>
          <a:xfrm>
            <a:off x="1154954" y="3429000"/>
            <a:ext cx="8825659" cy="1714500"/>
          </a:xfrm>
        </p:spPr>
        <p:txBody>
          <a:bodyPr/>
          <a:lstStyle/>
          <a:p>
            <a:r>
              <a:rPr lang="en-US" dirty="0"/>
              <a:t>Conflict = Natural part of teamwork </a:t>
            </a:r>
            <a:r>
              <a:rPr lang="en-GB" dirty="0"/>
              <a:t>(</a:t>
            </a:r>
            <a:r>
              <a:rPr lang="en-GB" dirty="0" err="1"/>
              <a:t>Jehn</a:t>
            </a:r>
            <a:r>
              <a:rPr lang="en-GB" dirty="0"/>
              <a:t>, 1995)</a:t>
            </a:r>
          </a:p>
          <a:p>
            <a:r>
              <a:rPr lang="en-GB" dirty="0"/>
              <a:t>Types: task, process, and relationship conflicts </a:t>
            </a:r>
          </a:p>
          <a:p>
            <a:r>
              <a:rPr lang="en-GB" dirty="0"/>
              <a:t>Use open communication &amp; active listening </a:t>
            </a:r>
          </a:p>
          <a:p>
            <a:r>
              <a:rPr lang="en-US" dirty="0"/>
              <a:t>Application Thomas-Kilmann model (1974)</a:t>
            </a:r>
          </a:p>
        </p:txBody>
      </p:sp>
    </p:spTree>
    <p:extLst>
      <p:ext uri="{BB962C8B-B14F-4D97-AF65-F5344CB8AC3E}">
        <p14:creationId xmlns:p14="http://schemas.microsoft.com/office/powerpoint/2010/main" xmlns="" val="2785783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47932E-5295-4C8C-93FC-0ED4EE040BF5}"/>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xmlns="" id="{FB23B428-A1A5-41AC-9585-2B652E589382}"/>
              </a:ext>
            </a:extLst>
          </p:cNvPr>
          <p:cNvSpPr>
            <a:spLocks noGrp="1"/>
          </p:cNvSpPr>
          <p:nvPr>
            <p:ph idx="1"/>
          </p:nvPr>
        </p:nvSpPr>
        <p:spPr>
          <a:xfrm>
            <a:off x="1154954" y="3310464"/>
            <a:ext cx="8825659" cy="1739900"/>
          </a:xfrm>
        </p:spPr>
        <p:txBody>
          <a:bodyPr/>
          <a:lstStyle/>
          <a:p>
            <a:r>
              <a:rPr lang="en-US" dirty="0"/>
              <a:t>Effective team</a:t>
            </a:r>
          </a:p>
          <a:p>
            <a:r>
              <a:rPr lang="en-US" dirty="0"/>
              <a:t>Awareness of team roles enhances performance </a:t>
            </a:r>
          </a:p>
          <a:p>
            <a:r>
              <a:rPr lang="en-US" dirty="0"/>
              <a:t>Learning from experience, </a:t>
            </a:r>
            <a:r>
              <a:rPr lang="de-DE" dirty="0"/>
              <a:t>Kolb, D.A. (1984) </a:t>
            </a:r>
          </a:p>
          <a:p>
            <a:r>
              <a:rPr lang="de-DE" dirty="0"/>
              <a:t>Continuous reflection </a:t>
            </a:r>
          </a:p>
        </p:txBody>
      </p:sp>
    </p:spTree>
    <p:extLst>
      <p:ext uri="{BB962C8B-B14F-4D97-AF65-F5344CB8AC3E}">
        <p14:creationId xmlns:p14="http://schemas.microsoft.com/office/powerpoint/2010/main" xmlns="" val="1760571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8ED25C-DF87-44D4-A306-63C8B0D468C3}"/>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xmlns="" id="{B64DB6E7-9BC5-4B61-9AB1-95CB1FAAADF1}"/>
              </a:ext>
            </a:extLst>
          </p:cNvPr>
          <p:cNvSpPr>
            <a:spLocks noGrp="1"/>
          </p:cNvSpPr>
          <p:nvPr>
            <p:ph idx="1"/>
          </p:nvPr>
        </p:nvSpPr>
        <p:spPr>
          <a:xfrm>
            <a:off x="1332754" y="2387600"/>
            <a:ext cx="8825659" cy="4127500"/>
          </a:xfrm>
        </p:spPr>
        <p:txBody>
          <a:bodyPr>
            <a:normAutofit fontScale="92500" lnSpcReduction="10000"/>
          </a:bodyPr>
          <a:lstStyle/>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Belbin, R.M. (2010) Team Roles at Work.</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Hackman, J.R. (2002) Leading Teams.</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Honey, P. and Mumford, A. (1986) The Manual of Learning Styles.</a:t>
            </a: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West, M.A. (2012) Effective Teamwork.</a:t>
            </a:r>
          </a:p>
          <a:p>
            <a:pPr marL="342900" marR="0" lvl="0" indent="-342900" algn="just">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Kolb, D.A. (1984) Experiential Learning.</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Tuckman, B.W. (1965) Developmental Sequence in Small Groups.</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Katzenbach, J.R. and Smith, D.K. (1993) The Wisdom of Teams.</a:t>
            </a:r>
          </a:p>
          <a:p>
            <a:pPr marL="342900" marR="0" lvl="0" indent="-342900" algn="l">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Edmondson, A. (1999) ‘Psychological safety and learning behaviour in work teams.</a:t>
            </a:r>
          </a:p>
          <a:p>
            <a:pPr marL="342900" marR="0" lvl="0" indent="-342900" algn="l">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Wheelan, S.A. (2005) Creating Effective Teams.</a:t>
            </a:r>
          </a:p>
          <a:p>
            <a:pPr marL="342900" marR="0" lvl="0" indent="-342900" algn="l">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Goleman, D. (1998) Working with Emotional Intelligence.</a:t>
            </a:r>
            <a:endParaRPr lang="en-GB" dirty="0"/>
          </a:p>
          <a:p>
            <a:pPr marL="342900" marR="0" lvl="0" indent="-342900" algn="just">
              <a:lnSpc>
                <a:spcPct val="150000"/>
              </a:lnSpc>
              <a:spcBef>
                <a:spcPts val="0"/>
              </a:spcBef>
              <a:spcAft>
                <a:spcPts val="800"/>
              </a:spcAft>
              <a:buFont typeface="+mj-lt"/>
              <a:buAutoNum type="arabicPeriod"/>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xmlns="" val="4229433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137</TotalTime>
  <Words>1720</Words>
  <Application>Microsoft Office PowerPoint</Application>
  <PresentationFormat>Custom</PresentationFormat>
  <Paragraphs>109</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Module Title: Effective Team-working and Communication Module code: BMSW4009 </vt:lpstr>
      <vt:lpstr>Introduction </vt:lpstr>
      <vt:lpstr>Team Role Composition and Dynamics</vt:lpstr>
      <vt:lpstr>Differences between Group and Team, What makes successful team</vt:lpstr>
      <vt:lpstr>Building Effective Relations, Reward, and Recognition </vt:lpstr>
      <vt:lpstr>Conflict Management and Collaborative Strategies </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Effective Team-working and Communication Module code: BMSW4009 </dc:title>
  <dc:creator>Diana Racovita</dc:creator>
  <cp:revision>9</cp:revision>
  <dcterms:created xsi:type="dcterms:W3CDTF">2025-10-24T10:40:08Z</dcterms:created>
  <dcterms:modified xsi:type="dcterms:W3CDTF">2025-10-27T11:31:10Z</dcterms:modified>
</cp:coreProperties>
</file>