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6"/>
  </p:notesMasterIdLst>
  <p:sldIdLst>
    <p:sldId id="267" r:id="rId2"/>
    <p:sldId id="257" r:id="rId3"/>
    <p:sldId id="256" r:id="rId4"/>
    <p:sldId id="268" r:id="rId5"/>
    <p:sldId id="269" r:id="rId6"/>
    <p:sldId id="258" r:id="rId7"/>
    <p:sldId id="272" r:id="rId8"/>
    <p:sldId id="274" r:id="rId9"/>
    <p:sldId id="261" r:id="rId10"/>
    <p:sldId id="277" r:id="rId11"/>
    <p:sldId id="271" r:id="rId12"/>
    <p:sldId id="264" r:id="rId13"/>
    <p:sldId id="275" r:id="rId14"/>
    <p:sldId id="27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6353" autoAdjust="0"/>
  </p:normalViewPr>
  <p:slideViewPr>
    <p:cSldViewPr snapToGrid="0">
      <p:cViewPr varScale="1">
        <p:scale>
          <a:sx n="48" d="100"/>
          <a:sy n="48" d="100"/>
        </p:scale>
        <p:origin x="117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91D2CE-695E-4293-878E-22DF8055145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30003D5-B6AE-4C4A-AD47-D9986CE34457}">
      <dgm:prSet custT="1"/>
      <dgm:spPr/>
      <dgm:t>
        <a:bodyPr/>
        <a:lstStyle/>
        <a:p>
          <a:pPr algn="ctr">
            <a:buNone/>
          </a:pPr>
          <a:r>
            <a:rPr lang="en-GB" sz="2000" b="1" i="0" dirty="0">
              <a:latin typeface="Times New Roman" panose="02020603050405020304" pitchFamily="18" charset="0"/>
              <a:cs typeface="Times New Roman" panose="02020603050405020304" pitchFamily="18" charset="0"/>
            </a:rPr>
            <a:t>Moderate-High Power Distance</a:t>
          </a:r>
        </a:p>
        <a:p>
          <a:pPr algn="l">
            <a:buNone/>
          </a:pPr>
          <a:r>
            <a:rPr lang="en-GB" sz="2000" b="0" i="0" dirty="0">
              <a:latin typeface="Times New Roman" panose="02020603050405020304" pitchFamily="18" charset="0"/>
              <a:cs typeface="Times New Roman" panose="02020603050405020304" pitchFamily="18" charset="0"/>
            </a:rPr>
            <a:t>Management upholds formal hierarchy; decisions often require senior approval.</a:t>
          </a:r>
        </a:p>
        <a:p>
          <a:pPr algn="l">
            <a:buFont typeface="Arial" panose="020B0604020202020204" pitchFamily="34" charset="0"/>
            <a:buChar char="•"/>
          </a:pPr>
          <a:r>
            <a:rPr lang="en-GB" sz="2000" b="0" i="0" dirty="0">
              <a:latin typeface="Times New Roman" panose="02020603050405020304" pitchFamily="18" charset="0"/>
              <a:cs typeface="Times New Roman" panose="02020603050405020304" pitchFamily="18" charset="0"/>
            </a:rPr>
            <a:t>Example: Store leadership follows clear reporting lines and respects authority.</a:t>
          </a:r>
          <a:endParaRPr lang="en-GB" sz="2000" dirty="0">
            <a:latin typeface="Times New Roman" panose="02020603050405020304" pitchFamily="18" charset="0"/>
            <a:cs typeface="Times New Roman" panose="02020603050405020304" pitchFamily="18" charset="0"/>
          </a:endParaRPr>
        </a:p>
      </dgm:t>
    </dgm:pt>
    <dgm:pt modelId="{0787E836-06CF-4D7E-B51F-A3C273F15FC0}" type="parTrans" cxnId="{C92DFA91-5B4E-4BE2-AEA1-946AF96EFFA1}">
      <dgm:prSet/>
      <dgm:spPr/>
      <dgm:t>
        <a:bodyPr/>
        <a:lstStyle/>
        <a:p>
          <a:endParaRPr lang="en-GB"/>
        </a:p>
      </dgm:t>
    </dgm:pt>
    <dgm:pt modelId="{0D4341DD-C749-49BB-9A05-B852688C0694}" type="sibTrans" cxnId="{C92DFA91-5B4E-4BE2-AEA1-946AF96EFFA1}">
      <dgm:prSet/>
      <dgm:spPr/>
      <dgm:t>
        <a:bodyPr/>
        <a:lstStyle/>
        <a:p>
          <a:endParaRPr lang="en-GB"/>
        </a:p>
      </dgm:t>
    </dgm:pt>
    <dgm:pt modelId="{AD72615E-A8D1-4026-8F35-20C53C16A8BB}">
      <dgm:prSet custT="1"/>
      <dgm:spPr/>
      <dgm:t>
        <a:bodyPr/>
        <a:lstStyle/>
        <a:p>
          <a:pPr algn="l">
            <a:buNone/>
          </a:pPr>
          <a:r>
            <a:rPr lang="en-GB" sz="2000" b="1" i="0" dirty="0">
              <a:latin typeface="Times New Roman" panose="02020603050405020304" pitchFamily="18" charset="0"/>
              <a:cs typeface="Times New Roman" panose="02020603050405020304" pitchFamily="18" charset="0"/>
            </a:rPr>
            <a:t>Collectivism:</a:t>
          </a:r>
        </a:p>
        <a:p>
          <a:pPr algn="l">
            <a:buNone/>
          </a:pPr>
          <a:r>
            <a:rPr lang="en-GB" sz="2000" b="0" i="0" dirty="0">
              <a:latin typeface="Times New Roman" panose="02020603050405020304" pitchFamily="18" charset="0"/>
              <a:cs typeface="Times New Roman" panose="02020603050405020304" pitchFamily="18" charset="0"/>
            </a:rPr>
            <a:t>Emphasis on group harmony and consensus-building.</a:t>
          </a:r>
        </a:p>
        <a:p>
          <a:pPr algn="l">
            <a:buFont typeface="Arial" panose="020B0604020202020204" pitchFamily="34" charset="0"/>
            <a:buChar char="•"/>
          </a:pPr>
          <a:r>
            <a:rPr lang="en-GB" sz="2000" b="0" i="0" dirty="0">
              <a:latin typeface="Times New Roman" panose="02020603050405020304" pitchFamily="18" charset="0"/>
              <a:cs typeface="Times New Roman" panose="02020603050405020304" pitchFamily="18" charset="0"/>
            </a:rPr>
            <a:t>Example: Rewards and training are often team-</a:t>
          </a:r>
          <a:r>
            <a:rPr lang="en-GB" sz="2000" b="0" i="0" dirty="0" err="1">
              <a:latin typeface="Times New Roman" panose="02020603050405020304" pitchFamily="18" charset="0"/>
              <a:cs typeface="Times New Roman" panose="02020603050405020304" pitchFamily="18" charset="0"/>
            </a:rPr>
            <a:t>centered</a:t>
          </a:r>
          <a:r>
            <a:rPr lang="en-GB" sz="2000" b="0" i="0" dirty="0">
              <a:latin typeface="Times New Roman" panose="02020603050405020304" pitchFamily="18" charset="0"/>
              <a:cs typeface="Times New Roman" panose="02020603050405020304" pitchFamily="18" charset="0"/>
            </a:rPr>
            <a:t>; collaboration is encouraged over individual competition</a:t>
          </a:r>
          <a:r>
            <a:rPr lang="en-GB" sz="1800" b="0" i="0" dirty="0"/>
            <a:t>.</a:t>
          </a:r>
          <a:endParaRPr lang="en-GB" sz="1800" dirty="0"/>
        </a:p>
      </dgm:t>
    </dgm:pt>
    <dgm:pt modelId="{179DB98F-5C36-44A8-BA3A-2C00BD1E0175}" type="parTrans" cxnId="{A1D7970A-34C7-4E50-9F9D-78268AB1C237}">
      <dgm:prSet/>
      <dgm:spPr/>
      <dgm:t>
        <a:bodyPr/>
        <a:lstStyle/>
        <a:p>
          <a:endParaRPr lang="en-GB"/>
        </a:p>
      </dgm:t>
    </dgm:pt>
    <dgm:pt modelId="{0FB10B59-20A6-4194-9997-90F908A3E6F9}" type="sibTrans" cxnId="{A1D7970A-34C7-4E50-9F9D-78268AB1C237}">
      <dgm:prSet/>
      <dgm:spPr/>
      <dgm:t>
        <a:bodyPr/>
        <a:lstStyle/>
        <a:p>
          <a:endParaRPr lang="en-GB"/>
        </a:p>
      </dgm:t>
    </dgm:pt>
    <dgm:pt modelId="{A2236B36-2490-4D08-8AAA-86B81EDA4629}">
      <dgm:prSet custT="1"/>
      <dgm:spPr/>
      <dgm:t>
        <a:bodyPr/>
        <a:lstStyle/>
        <a:p>
          <a:pPr>
            <a:buNone/>
          </a:pPr>
          <a:r>
            <a:rPr lang="en-GB" sz="2000" b="1" i="0" dirty="0">
              <a:latin typeface="Times New Roman" panose="02020603050405020304" pitchFamily="18" charset="0"/>
              <a:cs typeface="Times New Roman" panose="02020603050405020304" pitchFamily="18" charset="0"/>
            </a:rPr>
            <a:t>High Uncertainty Avoidance:</a:t>
          </a:r>
        </a:p>
        <a:p>
          <a:pPr>
            <a:buNone/>
          </a:pPr>
          <a:r>
            <a:rPr lang="en-GB" sz="2000" b="0" i="0" dirty="0">
              <a:latin typeface="Times New Roman" panose="02020603050405020304" pitchFamily="18" charset="0"/>
              <a:cs typeface="Times New Roman" panose="02020603050405020304" pitchFamily="18" charset="0"/>
            </a:rPr>
            <a:t>Careful planning and adherence to processes.</a:t>
          </a:r>
        </a:p>
        <a:p>
          <a:pPr>
            <a:buFont typeface="Arial" panose="020B0604020202020204" pitchFamily="34" charset="0"/>
            <a:buChar char="•"/>
          </a:pPr>
          <a:r>
            <a:rPr lang="en-GB" sz="2000" b="0" i="0" dirty="0">
              <a:latin typeface="Times New Roman" panose="02020603050405020304" pitchFamily="18" charset="0"/>
              <a:cs typeface="Times New Roman" panose="02020603050405020304" pitchFamily="18" charset="0"/>
            </a:rPr>
            <a:t>Example: IKEA Japan invests in thorough staff training and clear company procedures.</a:t>
          </a:r>
          <a:endParaRPr lang="en-GB" sz="2000" dirty="0">
            <a:latin typeface="Times New Roman" panose="02020603050405020304" pitchFamily="18" charset="0"/>
            <a:cs typeface="Times New Roman" panose="02020603050405020304" pitchFamily="18" charset="0"/>
          </a:endParaRPr>
        </a:p>
      </dgm:t>
    </dgm:pt>
    <dgm:pt modelId="{FEDA42BE-3AFE-49D5-8499-28EA5A8EF361}" type="parTrans" cxnId="{BB62804D-A049-4641-A035-289C0EE18CC4}">
      <dgm:prSet/>
      <dgm:spPr/>
      <dgm:t>
        <a:bodyPr/>
        <a:lstStyle/>
        <a:p>
          <a:endParaRPr lang="en-GB"/>
        </a:p>
      </dgm:t>
    </dgm:pt>
    <dgm:pt modelId="{A9444692-D51E-4086-82C5-78A298538FB1}" type="sibTrans" cxnId="{BB62804D-A049-4641-A035-289C0EE18CC4}">
      <dgm:prSet/>
      <dgm:spPr/>
      <dgm:t>
        <a:bodyPr/>
        <a:lstStyle/>
        <a:p>
          <a:endParaRPr lang="en-GB"/>
        </a:p>
      </dgm:t>
    </dgm:pt>
    <dgm:pt modelId="{E3A129A9-F2C2-4ED7-9031-C2CAE08D5710}">
      <dgm:prSet custT="1"/>
      <dgm:spPr/>
      <dgm:t>
        <a:bodyPr/>
        <a:lstStyle/>
        <a:p>
          <a:pPr>
            <a:buNone/>
          </a:pPr>
          <a:r>
            <a:rPr lang="en-GB" sz="2000" b="1" i="0" dirty="0">
              <a:latin typeface="Times New Roman" panose="02020603050405020304" pitchFamily="18" charset="0"/>
              <a:cs typeface="Times New Roman" panose="02020603050405020304" pitchFamily="18" charset="0"/>
            </a:rPr>
            <a:t>Long-Term Orientation:</a:t>
          </a:r>
        </a:p>
        <a:p>
          <a:pPr>
            <a:buNone/>
          </a:pPr>
          <a:r>
            <a:rPr lang="en-GB" sz="2000" b="0" i="0" dirty="0">
              <a:latin typeface="Times New Roman" panose="02020603050405020304" pitchFamily="18" charset="0"/>
              <a:cs typeface="Times New Roman" panose="02020603050405020304" pitchFamily="18" charset="0"/>
            </a:rPr>
            <a:t>IKEA Japan focuses on sustainability and long-lasting customer relationships, which matches Japan’s future-oriented outlook.</a:t>
          </a:r>
          <a:endParaRPr lang="en-GB" sz="2000" dirty="0">
            <a:latin typeface="Times New Roman" panose="02020603050405020304" pitchFamily="18" charset="0"/>
            <a:cs typeface="Times New Roman" panose="02020603050405020304" pitchFamily="18" charset="0"/>
          </a:endParaRPr>
        </a:p>
      </dgm:t>
    </dgm:pt>
    <dgm:pt modelId="{B8A70351-A481-4432-B76A-D103D4E68B65}" type="parTrans" cxnId="{31EBDFB2-5D6C-4610-AA8A-6091C3A9C03F}">
      <dgm:prSet/>
      <dgm:spPr/>
      <dgm:t>
        <a:bodyPr/>
        <a:lstStyle/>
        <a:p>
          <a:endParaRPr lang="en-GB"/>
        </a:p>
      </dgm:t>
    </dgm:pt>
    <dgm:pt modelId="{8CA0C141-BEA9-4F46-BE09-B91DE0704769}" type="sibTrans" cxnId="{31EBDFB2-5D6C-4610-AA8A-6091C3A9C03F}">
      <dgm:prSet/>
      <dgm:spPr/>
      <dgm:t>
        <a:bodyPr/>
        <a:lstStyle/>
        <a:p>
          <a:endParaRPr lang="en-GB"/>
        </a:p>
      </dgm:t>
    </dgm:pt>
    <dgm:pt modelId="{54DAB03C-9872-417E-B1EC-A109D7F94A20}">
      <dgm:prSet custT="1"/>
      <dgm:spPr/>
      <dgm:t>
        <a:bodyPr/>
        <a:lstStyle/>
        <a:p>
          <a:pPr algn="l">
            <a:buNone/>
          </a:pPr>
          <a:r>
            <a:rPr lang="en-GB" sz="2000" b="1" i="0" dirty="0">
              <a:latin typeface="Times New Roman" panose="02020603050405020304" pitchFamily="18" charset="0"/>
              <a:cs typeface="Times New Roman" panose="02020603050405020304" pitchFamily="18" charset="0"/>
            </a:rPr>
            <a:t>Low Indulgence</a:t>
          </a:r>
          <a:r>
            <a:rPr lang="en-GB" sz="2000" b="0" i="0" dirty="0">
              <a:latin typeface="Times New Roman" panose="02020603050405020304" pitchFamily="18" charset="0"/>
              <a:cs typeface="Times New Roman" panose="02020603050405020304" pitchFamily="18" charset="0"/>
            </a:rPr>
            <a:t>:</a:t>
          </a:r>
        </a:p>
        <a:p>
          <a:pPr algn="l">
            <a:buNone/>
          </a:pPr>
          <a:r>
            <a:rPr lang="en-GB" sz="2000" b="0" i="0" dirty="0">
              <a:latin typeface="Times New Roman" panose="02020603050405020304" pitchFamily="18" charset="0"/>
              <a:cs typeface="Times New Roman" panose="02020603050405020304" pitchFamily="18" charset="0"/>
            </a:rPr>
            <a:t>Marketing is more restrained, highlighting quality, durability, and practical family benefits over self-expression.</a:t>
          </a:r>
        </a:p>
        <a:p>
          <a:pPr algn="l">
            <a:buNone/>
          </a:pPr>
          <a:endParaRPr lang="en-GB" sz="800" dirty="0"/>
        </a:p>
      </dgm:t>
    </dgm:pt>
    <dgm:pt modelId="{9715D143-2D9C-42AD-BFF0-4E2E47D4EC4A}" type="parTrans" cxnId="{73FEF485-D9C6-41B1-AEB6-DEDC40C29313}">
      <dgm:prSet/>
      <dgm:spPr/>
      <dgm:t>
        <a:bodyPr/>
        <a:lstStyle/>
        <a:p>
          <a:endParaRPr lang="en-GB"/>
        </a:p>
      </dgm:t>
    </dgm:pt>
    <dgm:pt modelId="{B84F57CB-2513-48B2-AB76-F7215E3AF776}" type="sibTrans" cxnId="{73FEF485-D9C6-41B1-AEB6-DEDC40C29313}">
      <dgm:prSet/>
      <dgm:spPr/>
      <dgm:t>
        <a:bodyPr/>
        <a:lstStyle/>
        <a:p>
          <a:endParaRPr lang="en-GB"/>
        </a:p>
      </dgm:t>
    </dgm:pt>
    <dgm:pt modelId="{B8961989-6ED5-4B03-A7EC-7AC8712403C6}" type="pres">
      <dgm:prSet presAssocID="{DD91D2CE-695E-4293-878E-22DF80551457}" presName="diagram" presStyleCnt="0">
        <dgm:presLayoutVars>
          <dgm:dir/>
          <dgm:resizeHandles val="exact"/>
        </dgm:presLayoutVars>
      </dgm:prSet>
      <dgm:spPr/>
    </dgm:pt>
    <dgm:pt modelId="{B1BD99CD-F780-488A-8418-6FE300058AB8}" type="pres">
      <dgm:prSet presAssocID="{830003D5-B6AE-4C4A-AD47-D9986CE34457}" presName="node" presStyleLbl="node1" presStyleIdx="0" presStyleCnt="5" custScaleX="190067" custScaleY="351889">
        <dgm:presLayoutVars>
          <dgm:bulletEnabled val="1"/>
        </dgm:presLayoutVars>
      </dgm:prSet>
      <dgm:spPr/>
    </dgm:pt>
    <dgm:pt modelId="{4776118E-E1BD-4F34-AB4C-520278743E23}" type="pres">
      <dgm:prSet presAssocID="{0D4341DD-C749-49BB-9A05-B852688C0694}" presName="sibTrans" presStyleCnt="0"/>
      <dgm:spPr/>
    </dgm:pt>
    <dgm:pt modelId="{F53937A7-9095-4B61-967A-68CA3588AEF8}" type="pres">
      <dgm:prSet presAssocID="{AD72615E-A8D1-4026-8F35-20C53C16A8BB}" presName="node" presStyleLbl="node1" presStyleIdx="1" presStyleCnt="5" custScaleX="124697" custScaleY="490307" custLinFactNeighborX="2140" custLinFactNeighborY="-30985">
        <dgm:presLayoutVars>
          <dgm:bulletEnabled val="1"/>
        </dgm:presLayoutVars>
      </dgm:prSet>
      <dgm:spPr/>
    </dgm:pt>
    <dgm:pt modelId="{87B3129A-2C1B-4F8A-BB8D-60F7E2D5C6FE}" type="pres">
      <dgm:prSet presAssocID="{0FB10B59-20A6-4194-9997-90F908A3E6F9}" presName="sibTrans" presStyleCnt="0"/>
      <dgm:spPr/>
    </dgm:pt>
    <dgm:pt modelId="{ABDC46C0-00B5-4133-8AE2-266033F37525}" type="pres">
      <dgm:prSet presAssocID="{A2236B36-2490-4D08-8AAA-86B81EDA4629}" presName="node" presStyleLbl="node1" presStyleIdx="2" presStyleCnt="5" custScaleX="174487" custScaleY="360430">
        <dgm:presLayoutVars>
          <dgm:bulletEnabled val="1"/>
        </dgm:presLayoutVars>
      </dgm:prSet>
      <dgm:spPr/>
    </dgm:pt>
    <dgm:pt modelId="{37D8CCD1-7FBB-483F-93CE-A0FF73A68677}" type="pres">
      <dgm:prSet presAssocID="{A9444692-D51E-4086-82C5-78A298538FB1}" presName="sibTrans" presStyleCnt="0"/>
      <dgm:spPr/>
    </dgm:pt>
    <dgm:pt modelId="{08B2E3F1-3A31-48FD-A591-318FB95D8C38}" type="pres">
      <dgm:prSet presAssocID="{E3A129A9-F2C2-4ED7-9031-C2CAE08D5710}" presName="node" presStyleLbl="node1" presStyleIdx="3" presStyleCnt="5" custScaleX="200324" custScaleY="348449" custLinFactNeighborX="1409" custLinFactNeighborY="6306">
        <dgm:presLayoutVars>
          <dgm:bulletEnabled val="1"/>
        </dgm:presLayoutVars>
      </dgm:prSet>
      <dgm:spPr/>
    </dgm:pt>
    <dgm:pt modelId="{688DF162-82CA-4D02-A984-67F597F422EF}" type="pres">
      <dgm:prSet presAssocID="{8CA0C141-BEA9-4F46-BE09-B91DE0704769}" presName="sibTrans" presStyleCnt="0"/>
      <dgm:spPr/>
    </dgm:pt>
    <dgm:pt modelId="{E970BC8E-3D10-495E-A8DA-B7CD30D379EE}" type="pres">
      <dgm:prSet presAssocID="{54DAB03C-9872-417E-B1EC-A109D7F94A20}" presName="node" presStyleLbl="node1" presStyleIdx="4" presStyleCnt="5" custScaleX="309783" custScaleY="155146" custLinFactX="42775" custLinFactNeighborX="100000" custLinFactNeighborY="-52002">
        <dgm:presLayoutVars>
          <dgm:bulletEnabled val="1"/>
        </dgm:presLayoutVars>
      </dgm:prSet>
      <dgm:spPr/>
    </dgm:pt>
  </dgm:ptLst>
  <dgm:cxnLst>
    <dgm:cxn modelId="{A1D7970A-34C7-4E50-9F9D-78268AB1C237}" srcId="{DD91D2CE-695E-4293-878E-22DF80551457}" destId="{AD72615E-A8D1-4026-8F35-20C53C16A8BB}" srcOrd="1" destOrd="0" parTransId="{179DB98F-5C36-44A8-BA3A-2C00BD1E0175}" sibTransId="{0FB10B59-20A6-4194-9997-90F908A3E6F9}"/>
    <dgm:cxn modelId="{769F1241-EB49-4846-AD11-05F98BCA36AC}" type="presOf" srcId="{A2236B36-2490-4D08-8AAA-86B81EDA4629}" destId="{ABDC46C0-00B5-4133-8AE2-266033F37525}" srcOrd="0" destOrd="0" presId="urn:microsoft.com/office/officeart/2005/8/layout/default"/>
    <dgm:cxn modelId="{9EA30D4D-631B-4E9C-9921-BD6DF665C1A6}" type="presOf" srcId="{AD72615E-A8D1-4026-8F35-20C53C16A8BB}" destId="{F53937A7-9095-4B61-967A-68CA3588AEF8}" srcOrd="0" destOrd="0" presId="urn:microsoft.com/office/officeart/2005/8/layout/default"/>
    <dgm:cxn modelId="{BB62804D-A049-4641-A035-289C0EE18CC4}" srcId="{DD91D2CE-695E-4293-878E-22DF80551457}" destId="{A2236B36-2490-4D08-8AAA-86B81EDA4629}" srcOrd="2" destOrd="0" parTransId="{FEDA42BE-3AFE-49D5-8499-28EA5A8EF361}" sibTransId="{A9444692-D51E-4086-82C5-78A298538FB1}"/>
    <dgm:cxn modelId="{4391D572-8856-4D22-BEA7-96A2870CEFB2}" type="presOf" srcId="{DD91D2CE-695E-4293-878E-22DF80551457}" destId="{B8961989-6ED5-4B03-A7EC-7AC8712403C6}" srcOrd="0" destOrd="0" presId="urn:microsoft.com/office/officeart/2005/8/layout/default"/>
    <dgm:cxn modelId="{73FEF485-D9C6-41B1-AEB6-DEDC40C29313}" srcId="{DD91D2CE-695E-4293-878E-22DF80551457}" destId="{54DAB03C-9872-417E-B1EC-A109D7F94A20}" srcOrd="4" destOrd="0" parTransId="{9715D143-2D9C-42AD-BFF0-4E2E47D4EC4A}" sibTransId="{B84F57CB-2513-48B2-AB76-F7215E3AF776}"/>
    <dgm:cxn modelId="{C92DFA91-5B4E-4BE2-AEA1-946AF96EFFA1}" srcId="{DD91D2CE-695E-4293-878E-22DF80551457}" destId="{830003D5-B6AE-4C4A-AD47-D9986CE34457}" srcOrd="0" destOrd="0" parTransId="{0787E836-06CF-4D7E-B51F-A3C273F15FC0}" sibTransId="{0D4341DD-C749-49BB-9A05-B852688C0694}"/>
    <dgm:cxn modelId="{C269B595-8E1A-4771-96AF-AC449C54EA30}" type="presOf" srcId="{830003D5-B6AE-4C4A-AD47-D9986CE34457}" destId="{B1BD99CD-F780-488A-8418-6FE300058AB8}" srcOrd="0" destOrd="0" presId="urn:microsoft.com/office/officeart/2005/8/layout/default"/>
    <dgm:cxn modelId="{C1D1DF9C-2315-487A-8D8A-706CD142C375}" type="presOf" srcId="{54DAB03C-9872-417E-B1EC-A109D7F94A20}" destId="{E970BC8E-3D10-495E-A8DA-B7CD30D379EE}" srcOrd="0" destOrd="0" presId="urn:microsoft.com/office/officeart/2005/8/layout/default"/>
    <dgm:cxn modelId="{31EBDFB2-5D6C-4610-AA8A-6091C3A9C03F}" srcId="{DD91D2CE-695E-4293-878E-22DF80551457}" destId="{E3A129A9-F2C2-4ED7-9031-C2CAE08D5710}" srcOrd="3" destOrd="0" parTransId="{B8A70351-A481-4432-B76A-D103D4E68B65}" sibTransId="{8CA0C141-BEA9-4F46-BE09-B91DE0704769}"/>
    <dgm:cxn modelId="{0BCD70CF-16F6-4706-9F8C-924AFDD16B98}" type="presOf" srcId="{E3A129A9-F2C2-4ED7-9031-C2CAE08D5710}" destId="{08B2E3F1-3A31-48FD-A591-318FB95D8C38}" srcOrd="0" destOrd="0" presId="urn:microsoft.com/office/officeart/2005/8/layout/default"/>
    <dgm:cxn modelId="{CEBB6EDB-A338-4252-994F-2CA8B2A7CE18}" type="presParOf" srcId="{B8961989-6ED5-4B03-A7EC-7AC8712403C6}" destId="{B1BD99CD-F780-488A-8418-6FE300058AB8}" srcOrd="0" destOrd="0" presId="urn:microsoft.com/office/officeart/2005/8/layout/default"/>
    <dgm:cxn modelId="{1B51D900-2150-4505-B3B8-5A4A796E0527}" type="presParOf" srcId="{B8961989-6ED5-4B03-A7EC-7AC8712403C6}" destId="{4776118E-E1BD-4F34-AB4C-520278743E23}" srcOrd="1" destOrd="0" presId="urn:microsoft.com/office/officeart/2005/8/layout/default"/>
    <dgm:cxn modelId="{8EDE6D2D-1B79-45F2-8B45-7C9E9DBB16EB}" type="presParOf" srcId="{B8961989-6ED5-4B03-A7EC-7AC8712403C6}" destId="{F53937A7-9095-4B61-967A-68CA3588AEF8}" srcOrd="2" destOrd="0" presId="urn:microsoft.com/office/officeart/2005/8/layout/default"/>
    <dgm:cxn modelId="{040B1DE0-9AC8-41ED-B444-D5596A539D79}" type="presParOf" srcId="{B8961989-6ED5-4B03-A7EC-7AC8712403C6}" destId="{87B3129A-2C1B-4F8A-BB8D-60F7E2D5C6FE}" srcOrd="3" destOrd="0" presId="urn:microsoft.com/office/officeart/2005/8/layout/default"/>
    <dgm:cxn modelId="{94B99095-AD78-4768-B7C2-F0590C9A29C4}" type="presParOf" srcId="{B8961989-6ED5-4B03-A7EC-7AC8712403C6}" destId="{ABDC46C0-00B5-4133-8AE2-266033F37525}" srcOrd="4" destOrd="0" presId="urn:microsoft.com/office/officeart/2005/8/layout/default"/>
    <dgm:cxn modelId="{6E60DFB9-B4AF-4F5A-A05E-F240430A8343}" type="presParOf" srcId="{B8961989-6ED5-4B03-A7EC-7AC8712403C6}" destId="{37D8CCD1-7FBB-483F-93CE-A0FF73A68677}" srcOrd="5" destOrd="0" presId="urn:microsoft.com/office/officeart/2005/8/layout/default"/>
    <dgm:cxn modelId="{5204DF94-0CD5-41F7-90AC-F454B2F232BB}" type="presParOf" srcId="{B8961989-6ED5-4B03-A7EC-7AC8712403C6}" destId="{08B2E3F1-3A31-48FD-A591-318FB95D8C38}" srcOrd="6" destOrd="0" presId="urn:microsoft.com/office/officeart/2005/8/layout/default"/>
    <dgm:cxn modelId="{DBFC20E0-C74A-4A7F-AA53-ED89EEFBFA74}" type="presParOf" srcId="{B8961989-6ED5-4B03-A7EC-7AC8712403C6}" destId="{688DF162-82CA-4D02-A984-67F597F422EF}" srcOrd="7" destOrd="0" presId="urn:microsoft.com/office/officeart/2005/8/layout/default"/>
    <dgm:cxn modelId="{4C247FA7-D7C2-42D9-84A2-8E0D5D0B3F9A}" type="presParOf" srcId="{B8961989-6ED5-4B03-A7EC-7AC8712403C6}" destId="{E970BC8E-3D10-495E-A8DA-B7CD30D379E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9C685F-B6ED-48DA-A799-DA7A981E415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5980518-45B9-4601-B1B3-3A08B5F6763A}">
      <dgm:prSet/>
      <dgm:spPr/>
      <dgm:t>
        <a:bodyPr/>
        <a:lstStyle/>
        <a:p>
          <a:r>
            <a:rPr lang="en-GB" noProof="0" dirty="0">
              <a:latin typeface="Times New Roman" panose="02020603050405020304" pitchFamily="18" charset="0"/>
              <a:cs typeface="Times New Roman" panose="02020603050405020304" pitchFamily="18" charset="0"/>
            </a:rPr>
            <a:t>IKEA’s success relies on th </a:t>
          </a:r>
          <a:r>
            <a:rPr lang="en-GB" b="1" noProof="0" dirty="0">
              <a:latin typeface="Times New Roman" panose="02020603050405020304" pitchFamily="18" charset="0"/>
              <a:cs typeface="Times New Roman" panose="02020603050405020304" pitchFamily="18" charset="0"/>
            </a:rPr>
            <a:t>cultural sensitivity</a:t>
          </a:r>
          <a:r>
            <a:rPr lang="en-GB" noProof="0" dirty="0">
              <a:latin typeface="Times New Roman" panose="02020603050405020304" pitchFamily="18" charset="0"/>
              <a:cs typeface="Times New Roman" panose="02020603050405020304" pitchFamily="18" charset="0"/>
            </a:rPr>
            <a:t> and </a:t>
          </a:r>
          <a:r>
            <a:rPr lang="en-GB" b="1" noProof="0" dirty="0">
              <a:latin typeface="Times New Roman" panose="02020603050405020304" pitchFamily="18" charset="0"/>
              <a:cs typeface="Times New Roman" panose="02020603050405020304" pitchFamily="18" charset="0"/>
            </a:rPr>
            <a:t>adaptation</a:t>
          </a:r>
          <a:r>
            <a:rPr lang="en-GB" noProof="0" dirty="0">
              <a:latin typeface="Times New Roman" panose="02020603050405020304" pitchFamily="18" charset="0"/>
              <a:cs typeface="Times New Roman" panose="02020603050405020304" pitchFamily="18" charset="0"/>
            </a:rPr>
            <a:t>.</a:t>
          </a:r>
        </a:p>
      </dgm:t>
    </dgm:pt>
    <dgm:pt modelId="{EC9FCE8A-131D-442E-A420-AA3CAC2D7013}" type="parTrans" cxnId="{DE687BF7-D2F7-4D88-BAFA-E3DAFB0B02E1}">
      <dgm:prSet/>
      <dgm:spPr/>
      <dgm:t>
        <a:bodyPr/>
        <a:lstStyle/>
        <a:p>
          <a:endParaRPr lang="en-US"/>
        </a:p>
      </dgm:t>
    </dgm:pt>
    <dgm:pt modelId="{8BA92AD8-CE72-472A-A28A-6DC6F6E20E4D}" type="sibTrans" cxnId="{DE687BF7-D2F7-4D88-BAFA-E3DAFB0B02E1}">
      <dgm:prSet/>
      <dgm:spPr/>
      <dgm:t>
        <a:bodyPr/>
        <a:lstStyle/>
        <a:p>
          <a:endParaRPr lang="en-US"/>
        </a:p>
      </dgm:t>
    </dgm:pt>
    <dgm:pt modelId="{E51C7276-CD73-4CE3-B1C6-2CC05736AAD1}">
      <dgm:prSet/>
      <dgm:spPr/>
      <dgm:t>
        <a:bodyPr/>
        <a:lstStyle/>
        <a:p>
          <a:r>
            <a:rPr lang="en-GB" noProof="0" dirty="0"/>
            <a:t> </a:t>
          </a:r>
          <a:r>
            <a:rPr lang="en-GB" noProof="0" dirty="0">
              <a:latin typeface="Times New Roman" panose="02020603050405020304" pitchFamily="18" charset="0"/>
              <a:cs typeface="Times New Roman" panose="02020603050405020304" pitchFamily="18" charset="0"/>
            </a:rPr>
            <a:t>Hofstede's theory reveal key differences.</a:t>
          </a:r>
        </a:p>
      </dgm:t>
    </dgm:pt>
    <dgm:pt modelId="{A9D46486-DD3D-408F-A84F-99D9685830AE}" type="parTrans" cxnId="{11CDE5A0-5BAC-4E2C-BD16-C0CF05BEC0D8}">
      <dgm:prSet/>
      <dgm:spPr/>
      <dgm:t>
        <a:bodyPr/>
        <a:lstStyle/>
        <a:p>
          <a:endParaRPr lang="en-US"/>
        </a:p>
      </dgm:t>
    </dgm:pt>
    <dgm:pt modelId="{8DA27826-FCB5-46FE-BEF7-AD745DF9CF2D}" type="sibTrans" cxnId="{11CDE5A0-5BAC-4E2C-BD16-C0CF05BEC0D8}">
      <dgm:prSet/>
      <dgm:spPr/>
      <dgm:t>
        <a:bodyPr/>
        <a:lstStyle/>
        <a:p>
          <a:endParaRPr lang="en-US"/>
        </a:p>
      </dgm:t>
    </dgm:pt>
    <dgm:pt modelId="{8831B8A6-B7B4-4C9A-A645-EEBBCAE0B7DE}">
      <dgm:prSet/>
      <dgm:spPr/>
      <dgm:t>
        <a:bodyPr/>
        <a:lstStyle/>
        <a:p>
          <a:r>
            <a:rPr lang="en-GB" noProof="0" dirty="0">
              <a:latin typeface="Times New Roman" panose="02020603050405020304" pitchFamily="18" charset="0"/>
              <a:cs typeface="Times New Roman" panose="02020603050405020304" pitchFamily="18" charset="0"/>
            </a:rPr>
            <a:t>IKEA combines </a:t>
          </a:r>
          <a:r>
            <a:rPr lang="en-GB" b="1" noProof="0" dirty="0">
              <a:latin typeface="Times New Roman" panose="02020603050405020304" pitchFamily="18" charset="0"/>
              <a:cs typeface="Times New Roman" panose="02020603050405020304" pitchFamily="18" charset="0"/>
            </a:rPr>
            <a:t>global identity</a:t>
          </a:r>
          <a:r>
            <a:rPr lang="en-GB" noProof="0" dirty="0">
              <a:latin typeface="Times New Roman" panose="02020603050405020304" pitchFamily="18" charset="0"/>
              <a:cs typeface="Times New Roman" panose="02020603050405020304" pitchFamily="18" charset="0"/>
            </a:rPr>
            <a:t> with </a:t>
          </a:r>
          <a:r>
            <a:rPr lang="en-GB" b="1" noProof="0" dirty="0">
              <a:latin typeface="Times New Roman" panose="02020603050405020304" pitchFamily="18" charset="0"/>
              <a:cs typeface="Times New Roman" panose="02020603050405020304" pitchFamily="18" charset="0"/>
            </a:rPr>
            <a:t>local practices</a:t>
          </a:r>
          <a:r>
            <a:rPr lang="en-GB" noProof="0" dirty="0">
              <a:latin typeface="Times New Roman" panose="02020603050405020304" pitchFamily="18" charset="0"/>
              <a:cs typeface="Times New Roman" panose="02020603050405020304" pitchFamily="18" charset="0"/>
            </a:rPr>
            <a:t> effectively</a:t>
          </a:r>
          <a:r>
            <a:rPr lang="en-GB" noProof="0" dirty="0"/>
            <a:t>.</a:t>
          </a:r>
        </a:p>
      </dgm:t>
    </dgm:pt>
    <dgm:pt modelId="{D6908679-3E78-427B-BFE6-CC41D58D0EAB}" type="parTrans" cxnId="{9874DB99-EC26-4938-B7FA-B6963E835D01}">
      <dgm:prSet/>
      <dgm:spPr/>
      <dgm:t>
        <a:bodyPr/>
        <a:lstStyle/>
        <a:p>
          <a:endParaRPr lang="en-US"/>
        </a:p>
      </dgm:t>
    </dgm:pt>
    <dgm:pt modelId="{A1C4F68D-5C98-464E-93C9-A6CF0DD09752}" type="sibTrans" cxnId="{9874DB99-EC26-4938-B7FA-B6963E835D01}">
      <dgm:prSet/>
      <dgm:spPr/>
      <dgm:t>
        <a:bodyPr/>
        <a:lstStyle/>
        <a:p>
          <a:endParaRPr lang="en-US"/>
        </a:p>
      </dgm:t>
    </dgm:pt>
    <dgm:pt modelId="{095C914C-4CDB-4CFB-A070-008493C50B4D}">
      <dgm:prSet/>
      <dgm:spPr/>
      <dgm:t>
        <a:bodyPr/>
        <a:lstStyle/>
        <a:p>
          <a:r>
            <a:rPr lang="en-GB" noProof="0" dirty="0">
              <a:latin typeface="Times New Roman" panose="02020603050405020304" pitchFamily="18" charset="0"/>
              <a:cs typeface="Times New Roman" panose="02020603050405020304" pitchFamily="18" charset="0"/>
            </a:rPr>
            <a:t>International managers must balance </a:t>
          </a:r>
          <a:r>
            <a:rPr lang="en-GB" b="1" noProof="0" dirty="0">
              <a:latin typeface="Times New Roman" panose="02020603050405020304" pitchFamily="18" charset="0"/>
              <a:cs typeface="Times New Roman" panose="02020603050405020304" pitchFamily="18" charset="0"/>
            </a:rPr>
            <a:t>standardisation</a:t>
          </a:r>
          <a:r>
            <a:rPr lang="en-GB" noProof="0" dirty="0">
              <a:latin typeface="Times New Roman" panose="02020603050405020304" pitchFamily="18" charset="0"/>
              <a:cs typeface="Times New Roman" panose="02020603050405020304" pitchFamily="18" charset="0"/>
            </a:rPr>
            <a:t> and </a:t>
          </a:r>
          <a:r>
            <a:rPr lang="en-GB" b="1" noProof="0" dirty="0">
              <a:latin typeface="Times New Roman" panose="02020603050405020304" pitchFamily="18" charset="0"/>
              <a:cs typeface="Times New Roman" panose="02020603050405020304" pitchFamily="18" charset="0"/>
            </a:rPr>
            <a:t>localisation</a:t>
          </a:r>
          <a:r>
            <a:rPr lang="en-GB" noProof="0" dirty="0"/>
            <a:t>.</a:t>
          </a:r>
        </a:p>
      </dgm:t>
    </dgm:pt>
    <dgm:pt modelId="{B89491AC-4879-41E6-BD11-A8E946A998B2}" type="parTrans" cxnId="{6B25D785-9D03-4A40-ADBE-091B0978DA40}">
      <dgm:prSet/>
      <dgm:spPr/>
      <dgm:t>
        <a:bodyPr/>
        <a:lstStyle/>
        <a:p>
          <a:endParaRPr lang="en-US"/>
        </a:p>
      </dgm:t>
    </dgm:pt>
    <dgm:pt modelId="{62C39D95-4EC9-4CB8-ADE8-9596A5AF0D42}" type="sibTrans" cxnId="{6B25D785-9D03-4A40-ADBE-091B0978DA40}">
      <dgm:prSet/>
      <dgm:spPr/>
      <dgm:t>
        <a:bodyPr/>
        <a:lstStyle/>
        <a:p>
          <a:endParaRPr lang="en-US"/>
        </a:p>
      </dgm:t>
    </dgm:pt>
    <dgm:pt modelId="{6F723FB7-4287-48ED-A07E-BE51FB3C9CC4}">
      <dgm:prSet/>
      <dgm:spPr/>
      <dgm:t>
        <a:bodyPr/>
        <a:lstStyle/>
        <a:p>
          <a:r>
            <a:rPr lang="en-GB" noProof="0" dirty="0">
              <a:latin typeface="Times New Roman" panose="02020603050405020304" pitchFamily="18" charset="0"/>
              <a:cs typeface="Times New Roman" panose="02020603050405020304" pitchFamily="18" charset="0"/>
            </a:rPr>
            <a:t>Intercultural competence = long-term global success</a:t>
          </a:r>
          <a:r>
            <a:rPr lang="en-GB" noProof="0" dirty="0"/>
            <a:t>.</a:t>
          </a:r>
        </a:p>
      </dgm:t>
    </dgm:pt>
    <dgm:pt modelId="{F46A2AD6-3566-4769-97AC-9B795EB1E547}" type="parTrans" cxnId="{57CB974F-4D8E-4CFA-BE19-0C0025C9F9C7}">
      <dgm:prSet/>
      <dgm:spPr/>
      <dgm:t>
        <a:bodyPr/>
        <a:lstStyle/>
        <a:p>
          <a:endParaRPr lang="en-US"/>
        </a:p>
      </dgm:t>
    </dgm:pt>
    <dgm:pt modelId="{FD262451-6897-4839-BE30-0324139FB862}" type="sibTrans" cxnId="{57CB974F-4D8E-4CFA-BE19-0C0025C9F9C7}">
      <dgm:prSet/>
      <dgm:spPr/>
      <dgm:t>
        <a:bodyPr/>
        <a:lstStyle/>
        <a:p>
          <a:endParaRPr lang="en-US"/>
        </a:p>
      </dgm:t>
    </dgm:pt>
    <dgm:pt modelId="{1F6C2495-52A7-4D1D-B313-AE733FCEE08D}" type="pres">
      <dgm:prSet presAssocID="{CC9C685F-B6ED-48DA-A799-DA7A981E4158}" presName="vert0" presStyleCnt="0">
        <dgm:presLayoutVars>
          <dgm:dir/>
          <dgm:animOne val="branch"/>
          <dgm:animLvl val="lvl"/>
        </dgm:presLayoutVars>
      </dgm:prSet>
      <dgm:spPr/>
    </dgm:pt>
    <dgm:pt modelId="{87CC5592-97BA-4CD2-8473-4C4091339EDE}" type="pres">
      <dgm:prSet presAssocID="{F5980518-45B9-4601-B1B3-3A08B5F6763A}" presName="thickLine" presStyleLbl="alignNode1" presStyleIdx="0" presStyleCnt="5"/>
      <dgm:spPr/>
    </dgm:pt>
    <dgm:pt modelId="{B0EB51AB-F102-441F-9E54-B058A1B67411}" type="pres">
      <dgm:prSet presAssocID="{F5980518-45B9-4601-B1B3-3A08B5F6763A}" presName="horz1" presStyleCnt="0"/>
      <dgm:spPr/>
    </dgm:pt>
    <dgm:pt modelId="{53D42B4F-9713-449E-9614-E718A175364D}" type="pres">
      <dgm:prSet presAssocID="{F5980518-45B9-4601-B1B3-3A08B5F6763A}" presName="tx1" presStyleLbl="revTx" presStyleIdx="0" presStyleCnt="5"/>
      <dgm:spPr/>
    </dgm:pt>
    <dgm:pt modelId="{70BE6D68-EB4F-4EBA-A34F-38C32927AA9E}" type="pres">
      <dgm:prSet presAssocID="{F5980518-45B9-4601-B1B3-3A08B5F6763A}" presName="vert1" presStyleCnt="0"/>
      <dgm:spPr/>
    </dgm:pt>
    <dgm:pt modelId="{25DF6876-EED2-4952-9DE4-203D5626714E}" type="pres">
      <dgm:prSet presAssocID="{E51C7276-CD73-4CE3-B1C6-2CC05736AAD1}" presName="thickLine" presStyleLbl="alignNode1" presStyleIdx="1" presStyleCnt="5"/>
      <dgm:spPr/>
    </dgm:pt>
    <dgm:pt modelId="{C395D1C9-5CD7-4A9E-9DAA-2B942ECFF27E}" type="pres">
      <dgm:prSet presAssocID="{E51C7276-CD73-4CE3-B1C6-2CC05736AAD1}" presName="horz1" presStyleCnt="0"/>
      <dgm:spPr/>
    </dgm:pt>
    <dgm:pt modelId="{3FB62DD0-F657-4392-B16F-08295D7ABA54}" type="pres">
      <dgm:prSet presAssocID="{E51C7276-CD73-4CE3-B1C6-2CC05736AAD1}" presName="tx1" presStyleLbl="revTx" presStyleIdx="1" presStyleCnt="5"/>
      <dgm:spPr/>
    </dgm:pt>
    <dgm:pt modelId="{1F721CC3-0D3C-4373-8903-003B4E0DD54E}" type="pres">
      <dgm:prSet presAssocID="{E51C7276-CD73-4CE3-B1C6-2CC05736AAD1}" presName="vert1" presStyleCnt="0"/>
      <dgm:spPr/>
    </dgm:pt>
    <dgm:pt modelId="{F006137F-554F-4923-8BE1-CB90A05D42BE}" type="pres">
      <dgm:prSet presAssocID="{8831B8A6-B7B4-4C9A-A645-EEBBCAE0B7DE}" presName="thickLine" presStyleLbl="alignNode1" presStyleIdx="2" presStyleCnt="5"/>
      <dgm:spPr/>
    </dgm:pt>
    <dgm:pt modelId="{05920118-9258-4EE4-9A32-D23364E204A8}" type="pres">
      <dgm:prSet presAssocID="{8831B8A6-B7B4-4C9A-A645-EEBBCAE0B7DE}" presName="horz1" presStyleCnt="0"/>
      <dgm:spPr/>
    </dgm:pt>
    <dgm:pt modelId="{634BFFF4-4801-41F4-AD28-85D46F0AEB2A}" type="pres">
      <dgm:prSet presAssocID="{8831B8A6-B7B4-4C9A-A645-EEBBCAE0B7DE}" presName="tx1" presStyleLbl="revTx" presStyleIdx="2" presStyleCnt="5"/>
      <dgm:spPr/>
    </dgm:pt>
    <dgm:pt modelId="{D9D7DA1E-08FE-40CE-804C-15A4789615A4}" type="pres">
      <dgm:prSet presAssocID="{8831B8A6-B7B4-4C9A-A645-EEBBCAE0B7DE}" presName="vert1" presStyleCnt="0"/>
      <dgm:spPr/>
    </dgm:pt>
    <dgm:pt modelId="{306C49E5-7E86-4444-9C4B-6C8F9413D625}" type="pres">
      <dgm:prSet presAssocID="{095C914C-4CDB-4CFB-A070-008493C50B4D}" presName="thickLine" presStyleLbl="alignNode1" presStyleIdx="3" presStyleCnt="5"/>
      <dgm:spPr/>
    </dgm:pt>
    <dgm:pt modelId="{ADBB6645-A4B8-4C43-BB50-F4EA30805671}" type="pres">
      <dgm:prSet presAssocID="{095C914C-4CDB-4CFB-A070-008493C50B4D}" presName="horz1" presStyleCnt="0"/>
      <dgm:spPr/>
    </dgm:pt>
    <dgm:pt modelId="{16203270-4FDA-4C08-98D8-45F2F3488D93}" type="pres">
      <dgm:prSet presAssocID="{095C914C-4CDB-4CFB-A070-008493C50B4D}" presName="tx1" presStyleLbl="revTx" presStyleIdx="3" presStyleCnt="5"/>
      <dgm:spPr/>
    </dgm:pt>
    <dgm:pt modelId="{1DB9640C-21B2-4646-A4A8-CC7F568FE1AC}" type="pres">
      <dgm:prSet presAssocID="{095C914C-4CDB-4CFB-A070-008493C50B4D}" presName="vert1" presStyleCnt="0"/>
      <dgm:spPr/>
    </dgm:pt>
    <dgm:pt modelId="{655F8B46-24E4-4EAD-A5DF-C8F73B2A6051}" type="pres">
      <dgm:prSet presAssocID="{6F723FB7-4287-48ED-A07E-BE51FB3C9CC4}" presName="thickLine" presStyleLbl="alignNode1" presStyleIdx="4" presStyleCnt="5"/>
      <dgm:spPr/>
    </dgm:pt>
    <dgm:pt modelId="{943724D5-E4FF-4A15-A28F-E4962C04B0C4}" type="pres">
      <dgm:prSet presAssocID="{6F723FB7-4287-48ED-A07E-BE51FB3C9CC4}" presName="horz1" presStyleCnt="0"/>
      <dgm:spPr/>
    </dgm:pt>
    <dgm:pt modelId="{FFFD2044-A265-4053-989A-932EE9818691}" type="pres">
      <dgm:prSet presAssocID="{6F723FB7-4287-48ED-A07E-BE51FB3C9CC4}" presName="tx1" presStyleLbl="revTx" presStyleIdx="4" presStyleCnt="5"/>
      <dgm:spPr/>
    </dgm:pt>
    <dgm:pt modelId="{7E4AF731-E0B1-4BF4-A7FA-72295F683F52}" type="pres">
      <dgm:prSet presAssocID="{6F723FB7-4287-48ED-A07E-BE51FB3C9CC4}" presName="vert1" presStyleCnt="0"/>
      <dgm:spPr/>
    </dgm:pt>
  </dgm:ptLst>
  <dgm:cxnLst>
    <dgm:cxn modelId="{A08F1B20-56AF-4EBD-8725-7E798893DCFF}" type="presOf" srcId="{CC9C685F-B6ED-48DA-A799-DA7A981E4158}" destId="{1F6C2495-52A7-4D1D-B313-AE733FCEE08D}" srcOrd="0" destOrd="0" presId="urn:microsoft.com/office/officeart/2008/layout/LinedList"/>
    <dgm:cxn modelId="{3E6A8124-35D0-49A8-A6B5-FBAAB20C9088}" type="presOf" srcId="{E51C7276-CD73-4CE3-B1C6-2CC05736AAD1}" destId="{3FB62DD0-F657-4392-B16F-08295D7ABA54}" srcOrd="0" destOrd="0" presId="urn:microsoft.com/office/officeart/2008/layout/LinedList"/>
    <dgm:cxn modelId="{47CB5A41-E785-41F3-A835-5BEE42418E25}" type="presOf" srcId="{F5980518-45B9-4601-B1B3-3A08B5F6763A}" destId="{53D42B4F-9713-449E-9614-E718A175364D}" srcOrd="0" destOrd="0" presId="urn:microsoft.com/office/officeart/2008/layout/LinedList"/>
    <dgm:cxn modelId="{57CB974F-4D8E-4CFA-BE19-0C0025C9F9C7}" srcId="{CC9C685F-B6ED-48DA-A799-DA7A981E4158}" destId="{6F723FB7-4287-48ED-A07E-BE51FB3C9CC4}" srcOrd="4" destOrd="0" parTransId="{F46A2AD6-3566-4769-97AC-9B795EB1E547}" sibTransId="{FD262451-6897-4839-BE30-0324139FB862}"/>
    <dgm:cxn modelId="{6B25D785-9D03-4A40-ADBE-091B0978DA40}" srcId="{CC9C685F-B6ED-48DA-A799-DA7A981E4158}" destId="{095C914C-4CDB-4CFB-A070-008493C50B4D}" srcOrd="3" destOrd="0" parTransId="{B89491AC-4879-41E6-BD11-A8E946A998B2}" sibTransId="{62C39D95-4EC9-4CB8-ADE8-9596A5AF0D42}"/>
    <dgm:cxn modelId="{4EA0408B-D8F3-4B97-948F-ABDA9B6E81BD}" type="presOf" srcId="{095C914C-4CDB-4CFB-A070-008493C50B4D}" destId="{16203270-4FDA-4C08-98D8-45F2F3488D93}" srcOrd="0" destOrd="0" presId="urn:microsoft.com/office/officeart/2008/layout/LinedList"/>
    <dgm:cxn modelId="{9874DB99-EC26-4938-B7FA-B6963E835D01}" srcId="{CC9C685F-B6ED-48DA-A799-DA7A981E4158}" destId="{8831B8A6-B7B4-4C9A-A645-EEBBCAE0B7DE}" srcOrd="2" destOrd="0" parTransId="{D6908679-3E78-427B-BFE6-CC41D58D0EAB}" sibTransId="{A1C4F68D-5C98-464E-93C9-A6CF0DD09752}"/>
    <dgm:cxn modelId="{11CDE5A0-5BAC-4E2C-BD16-C0CF05BEC0D8}" srcId="{CC9C685F-B6ED-48DA-A799-DA7A981E4158}" destId="{E51C7276-CD73-4CE3-B1C6-2CC05736AAD1}" srcOrd="1" destOrd="0" parTransId="{A9D46486-DD3D-408F-A84F-99D9685830AE}" sibTransId="{8DA27826-FCB5-46FE-BEF7-AD745DF9CF2D}"/>
    <dgm:cxn modelId="{C6FAD5CD-3F6B-4988-AD62-6802CAE7D235}" type="presOf" srcId="{8831B8A6-B7B4-4C9A-A645-EEBBCAE0B7DE}" destId="{634BFFF4-4801-41F4-AD28-85D46F0AEB2A}" srcOrd="0" destOrd="0" presId="urn:microsoft.com/office/officeart/2008/layout/LinedList"/>
    <dgm:cxn modelId="{356462ED-8E41-4250-A331-69EEE6490AC6}" type="presOf" srcId="{6F723FB7-4287-48ED-A07E-BE51FB3C9CC4}" destId="{FFFD2044-A265-4053-989A-932EE9818691}" srcOrd="0" destOrd="0" presId="urn:microsoft.com/office/officeart/2008/layout/LinedList"/>
    <dgm:cxn modelId="{DE687BF7-D2F7-4D88-BAFA-E3DAFB0B02E1}" srcId="{CC9C685F-B6ED-48DA-A799-DA7A981E4158}" destId="{F5980518-45B9-4601-B1B3-3A08B5F6763A}" srcOrd="0" destOrd="0" parTransId="{EC9FCE8A-131D-442E-A420-AA3CAC2D7013}" sibTransId="{8BA92AD8-CE72-472A-A28A-6DC6F6E20E4D}"/>
    <dgm:cxn modelId="{2311EFC2-F3A5-4891-B2C0-1B69A3A37C52}" type="presParOf" srcId="{1F6C2495-52A7-4D1D-B313-AE733FCEE08D}" destId="{87CC5592-97BA-4CD2-8473-4C4091339EDE}" srcOrd="0" destOrd="0" presId="urn:microsoft.com/office/officeart/2008/layout/LinedList"/>
    <dgm:cxn modelId="{3224CE97-4DF0-4B5A-9153-A6D10D0C4EA1}" type="presParOf" srcId="{1F6C2495-52A7-4D1D-B313-AE733FCEE08D}" destId="{B0EB51AB-F102-441F-9E54-B058A1B67411}" srcOrd="1" destOrd="0" presId="urn:microsoft.com/office/officeart/2008/layout/LinedList"/>
    <dgm:cxn modelId="{3223E32C-648E-4928-9809-09C49C6040D6}" type="presParOf" srcId="{B0EB51AB-F102-441F-9E54-B058A1B67411}" destId="{53D42B4F-9713-449E-9614-E718A175364D}" srcOrd="0" destOrd="0" presId="urn:microsoft.com/office/officeart/2008/layout/LinedList"/>
    <dgm:cxn modelId="{AB253D14-73B0-4BB3-9519-EB5A2CDC144C}" type="presParOf" srcId="{B0EB51AB-F102-441F-9E54-B058A1B67411}" destId="{70BE6D68-EB4F-4EBA-A34F-38C32927AA9E}" srcOrd="1" destOrd="0" presId="urn:microsoft.com/office/officeart/2008/layout/LinedList"/>
    <dgm:cxn modelId="{622509C9-A5E2-4174-89CE-2ADB8B84BB86}" type="presParOf" srcId="{1F6C2495-52A7-4D1D-B313-AE733FCEE08D}" destId="{25DF6876-EED2-4952-9DE4-203D5626714E}" srcOrd="2" destOrd="0" presId="urn:microsoft.com/office/officeart/2008/layout/LinedList"/>
    <dgm:cxn modelId="{FCA66211-948C-4859-865D-143C96FECAAC}" type="presParOf" srcId="{1F6C2495-52A7-4D1D-B313-AE733FCEE08D}" destId="{C395D1C9-5CD7-4A9E-9DAA-2B942ECFF27E}" srcOrd="3" destOrd="0" presId="urn:microsoft.com/office/officeart/2008/layout/LinedList"/>
    <dgm:cxn modelId="{7A4DE3DF-230E-4719-AF5E-493BBDC86190}" type="presParOf" srcId="{C395D1C9-5CD7-4A9E-9DAA-2B942ECFF27E}" destId="{3FB62DD0-F657-4392-B16F-08295D7ABA54}" srcOrd="0" destOrd="0" presId="urn:microsoft.com/office/officeart/2008/layout/LinedList"/>
    <dgm:cxn modelId="{309BCF32-6275-4C47-B9E5-5EBAD117FDC5}" type="presParOf" srcId="{C395D1C9-5CD7-4A9E-9DAA-2B942ECFF27E}" destId="{1F721CC3-0D3C-4373-8903-003B4E0DD54E}" srcOrd="1" destOrd="0" presId="urn:microsoft.com/office/officeart/2008/layout/LinedList"/>
    <dgm:cxn modelId="{1F4F4340-33E3-421D-9737-4F2832E2F331}" type="presParOf" srcId="{1F6C2495-52A7-4D1D-B313-AE733FCEE08D}" destId="{F006137F-554F-4923-8BE1-CB90A05D42BE}" srcOrd="4" destOrd="0" presId="urn:microsoft.com/office/officeart/2008/layout/LinedList"/>
    <dgm:cxn modelId="{3A21C5E4-72BC-4009-905F-60278F100959}" type="presParOf" srcId="{1F6C2495-52A7-4D1D-B313-AE733FCEE08D}" destId="{05920118-9258-4EE4-9A32-D23364E204A8}" srcOrd="5" destOrd="0" presId="urn:microsoft.com/office/officeart/2008/layout/LinedList"/>
    <dgm:cxn modelId="{6FDCD043-FD4E-4570-8D64-DF41B8BA5809}" type="presParOf" srcId="{05920118-9258-4EE4-9A32-D23364E204A8}" destId="{634BFFF4-4801-41F4-AD28-85D46F0AEB2A}" srcOrd="0" destOrd="0" presId="urn:microsoft.com/office/officeart/2008/layout/LinedList"/>
    <dgm:cxn modelId="{81E9D287-1B19-4D4A-A1DA-3522E76EA81D}" type="presParOf" srcId="{05920118-9258-4EE4-9A32-D23364E204A8}" destId="{D9D7DA1E-08FE-40CE-804C-15A4789615A4}" srcOrd="1" destOrd="0" presId="urn:microsoft.com/office/officeart/2008/layout/LinedList"/>
    <dgm:cxn modelId="{C475AA2F-3139-4781-96D2-C4391AC224D1}" type="presParOf" srcId="{1F6C2495-52A7-4D1D-B313-AE733FCEE08D}" destId="{306C49E5-7E86-4444-9C4B-6C8F9413D625}" srcOrd="6" destOrd="0" presId="urn:microsoft.com/office/officeart/2008/layout/LinedList"/>
    <dgm:cxn modelId="{DBE6C140-7439-4F5B-A9A3-2E11579A36FE}" type="presParOf" srcId="{1F6C2495-52A7-4D1D-B313-AE733FCEE08D}" destId="{ADBB6645-A4B8-4C43-BB50-F4EA30805671}" srcOrd="7" destOrd="0" presId="urn:microsoft.com/office/officeart/2008/layout/LinedList"/>
    <dgm:cxn modelId="{C8A23B47-533E-4A65-B372-66A2556DCFB4}" type="presParOf" srcId="{ADBB6645-A4B8-4C43-BB50-F4EA30805671}" destId="{16203270-4FDA-4C08-98D8-45F2F3488D93}" srcOrd="0" destOrd="0" presId="urn:microsoft.com/office/officeart/2008/layout/LinedList"/>
    <dgm:cxn modelId="{9B7234E1-F655-4187-9E6E-AAAF53809E29}" type="presParOf" srcId="{ADBB6645-A4B8-4C43-BB50-F4EA30805671}" destId="{1DB9640C-21B2-4646-A4A8-CC7F568FE1AC}" srcOrd="1" destOrd="0" presId="urn:microsoft.com/office/officeart/2008/layout/LinedList"/>
    <dgm:cxn modelId="{D44D18D4-B184-42F6-8B96-DC59001F54BF}" type="presParOf" srcId="{1F6C2495-52A7-4D1D-B313-AE733FCEE08D}" destId="{655F8B46-24E4-4EAD-A5DF-C8F73B2A6051}" srcOrd="8" destOrd="0" presId="urn:microsoft.com/office/officeart/2008/layout/LinedList"/>
    <dgm:cxn modelId="{36DB92E9-F542-47A4-AEAA-DF382C0F6338}" type="presParOf" srcId="{1F6C2495-52A7-4D1D-B313-AE733FCEE08D}" destId="{943724D5-E4FF-4A15-A28F-E4962C04B0C4}" srcOrd="9" destOrd="0" presId="urn:microsoft.com/office/officeart/2008/layout/LinedList"/>
    <dgm:cxn modelId="{EC33DF64-883B-4B88-8910-C3E0BABD4EE7}" type="presParOf" srcId="{943724D5-E4FF-4A15-A28F-E4962C04B0C4}" destId="{FFFD2044-A265-4053-989A-932EE9818691}" srcOrd="0" destOrd="0" presId="urn:microsoft.com/office/officeart/2008/layout/LinedList"/>
    <dgm:cxn modelId="{5818FCB8-ADBB-4D64-AA3B-60B7FD96311E}" type="presParOf" srcId="{943724D5-E4FF-4A15-A28F-E4962C04B0C4}" destId="{7E4AF731-E0B1-4BF4-A7FA-72295F683F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D99CD-F780-488A-8418-6FE300058AB8}">
      <dsp:nvSpPr>
        <dsp:cNvPr id="0" name=""/>
        <dsp:cNvSpPr/>
      </dsp:nvSpPr>
      <dsp:spPr>
        <a:xfrm>
          <a:off x="79991" y="634464"/>
          <a:ext cx="2882297" cy="3201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Moderate-High Power Distance</a:t>
          </a:r>
        </a:p>
        <a:p>
          <a:pPr marL="0" lvl="0" indent="0" algn="l"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Management upholds formal hierarchy; decisions often require senior approval.</a:t>
          </a:r>
        </a:p>
        <a:p>
          <a:pPr marL="0" lvl="0" indent="0" algn="l" defTabSz="889000">
            <a:lnSpc>
              <a:spcPct val="90000"/>
            </a:lnSpc>
            <a:spcBef>
              <a:spcPct val="0"/>
            </a:spcBef>
            <a:spcAft>
              <a:spcPct val="35000"/>
            </a:spcAft>
            <a:buFont typeface="Arial" panose="020B0604020202020204" pitchFamily="34" charset="0"/>
            <a:buNone/>
          </a:pPr>
          <a:r>
            <a:rPr lang="en-GB" sz="2000" b="0" i="0" kern="1200" dirty="0">
              <a:latin typeface="Times New Roman" panose="02020603050405020304" pitchFamily="18" charset="0"/>
              <a:cs typeface="Times New Roman" panose="02020603050405020304" pitchFamily="18" charset="0"/>
            </a:rPr>
            <a:t>Example: Store leadership follows clear reporting lines and respects authority.</a:t>
          </a:r>
          <a:endParaRPr lang="en-GB" sz="2000" kern="1200" dirty="0">
            <a:latin typeface="Times New Roman" panose="02020603050405020304" pitchFamily="18" charset="0"/>
            <a:cs typeface="Times New Roman" panose="02020603050405020304" pitchFamily="18" charset="0"/>
          </a:endParaRPr>
        </a:p>
      </dsp:txBody>
      <dsp:txXfrm>
        <a:off x="79991" y="634464"/>
        <a:ext cx="2882297" cy="3201761"/>
      </dsp:txXfrm>
    </dsp:sp>
    <dsp:sp modelId="{F53937A7-9095-4B61-967A-68CA3588AEF8}">
      <dsp:nvSpPr>
        <dsp:cNvPr id="0" name=""/>
        <dsp:cNvSpPr/>
      </dsp:nvSpPr>
      <dsp:spPr>
        <a:xfrm>
          <a:off x="3146387" y="0"/>
          <a:ext cx="1890984" cy="44611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Collectivism:</a:t>
          </a:r>
        </a:p>
        <a:p>
          <a:pPr marL="0" lvl="0" indent="0" algn="l"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Emphasis on group harmony and consensus-building.</a:t>
          </a:r>
        </a:p>
        <a:p>
          <a:pPr marL="0" lvl="0" indent="0" algn="l" defTabSz="889000">
            <a:lnSpc>
              <a:spcPct val="90000"/>
            </a:lnSpc>
            <a:spcBef>
              <a:spcPct val="0"/>
            </a:spcBef>
            <a:spcAft>
              <a:spcPct val="35000"/>
            </a:spcAft>
            <a:buFont typeface="Arial" panose="020B0604020202020204" pitchFamily="34" charset="0"/>
            <a:buNone/>
          </a:pPr>
          <a:r>
            <a:rPr lang="en-GB" sz="2000" b="0" i="0" kern="1200" dirty="0">
              <a:latin typeface="Times New Roman" panose="02020603050405020304" pitchFamily="18" charset="0"/>
              <a:cs typeface="Times New Roman" panose="02020603050405020304" pitchFamily="18" charset="0"/>
            </a:rPr>
            <a:t>Example: Rewards and training are often team-</a:t>
          </a:r>
          <a:r>
            <a:rPr lang="en-GB" sz="2000" b="0" i="0" kern="1200" dirty="0" err="1">
              <a:latin typeface="Times New Roman" panose="02020603050405020304" pitchFamily="18" charset="0"/>
              <a:cs typeface="Times New Roman" panose="02020603050405020304" pitchFamily="18" charset="0"/>
            </a:rPr>
            <a:t>centered</a:t>
          </a:r>
          <a:r>
            <a:rPr lang="en-GB" sz="2000" b="0" i="0" kern="1200" dirty="0">
              <a:latin typeface="Times New Roman" panose="02020603050405020304" pitchFamily="18" charset="0"/>
              <a:cs typeface="Times New Roman" panose="02020603050405020304" pitchFamily="18" charset="0"/>
            </a:rPr>
            <a:t>; collaboration is encouraged over individual competition</a:t>
          </a:r>
          <a:r>
            <a:rPr lang="en-GB" sz="1800" b="0" i="0" kern="1200" dirty="0"/>
            <a:t>.</a:t>
          </a:r>
          <a:endParaRPr lang="en-GB" sz="1800" kern="1200" dirty="0"/>
        </a:p>
      </dsp:txBody>
      <dsp:txXfrm>
        <a:off x="3146387" y="0"/>
        <a:ext cx="1890984" cy="4461196"/>
      </dsp:txXfrm>
    </dsp:sp>
    <dsp:sp modelId="{ABDC46C0-00B5-4133-8AE2-266033F37525}">
      <dsp:nvSpPr>
        <dsp:cNvPr id="0" name=""/>
        <dsp:cNvSpPr/>
      </dsp:nvSpPr>
      <dsp:spPr>
        <a:xfrm>
          <a:off x="5156566" y="595608"/>
          <a:ext cx="2646032" cy="327947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High Uncertainty Avoidance:</a:t>
          </a:r>
        </a:p>
        <a:p>
          <a:pPr marL="0" lvl="0" indent="0" algn="ctr"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Careful planning and adherence to processes.</a:t>
          </a:r>
        </a:p>
        <a:p>
          <a:pPr marL="0" lvl="0" indent="0" algn="ctr" defTabSz="889000">
            <a:lnSpc>
              <a:spcPct val="90000"/>
            </a:lnSpc>
            <a:spcBef>
              <a:spcPct val="0"/>
            </a:spcBef>
            <a:spcAft>
              <a:spcPct val="35000"/>
            </a:spcAft>
            <a:buFont typeface="Arial" panose="020B0604020202020204" pitchFamily="34" charset="0"/>
            <a:buNone/>
          </a:pPr>
          <a:r>
            <a:rPr lang="en-GB" sz="2000" b="0" i="0" kern="1200" dirty="0">
              <a:latin typeface="Times New Roman" panose="02020603050405020304" pitchFamily="18" charset="0"/>
              <a:cs typeface="Times New Roman" panose="02020603050405020304" pitchFamily="18" charset="0"/>
            </a:rPr>
            <a:t>Example: IKEA Japan invests in thorough staff training and clear company procedures.</a:t>
          </a:r>
          <a:endParaRPr lang="en-GB" sz="2000" kern="1200" dirty="0">
            <a:latin typeface="Times New Roman" panose="02020603050405020304" pitchFamily="18" charset="0"/>
            <a:cs typeface="Times New Roman" panose="02020603050405020304" pitchFamily="18" charset="0"/>
          </a:endParaRPr>
        </a:p>
      </dsp:txBody>
      <dsp:txXfrm>
        <a:off x="5156566" y="595608"/>
        <a:ext cx="2646032" cy="3279474"/>
      </dsp:txXfrm>
    </dsp:sp>
    <dsp:sp modelId="{08B2E3F1-3A31-48FD-A591-318FB95D8C38}">
      <dsp:nvSpPr>
        <dsp:cNvPr id="0" name=""/>
        <dsp:cNvSpPr/>
      </dsp:nvSpPr>
      <dsp:spPr>
        <a:xfrm>
          <a:off x="7975612" y="707491"/>
          <a:ext cx="3037840" cy="3170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Long-Term Orientation:</a:t>
          </a:r>
        </a:p>
        <a:p>
          <a:pPr marL="0" lvl="0" indent="0" algn="ctr"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IKEA Japan focuses on sustainability and long-lasting customer relationships, which matches Japan’s future-oriented outlook.</a:t>
          </a:r>
          <a:endParaRPr lang="en-GB" sz="2000" kern="1200" dirty="0">
            <a:latin typeface="Times New Roman" panose="02020603050405020304" pitchFamily="18" charset="0"/>
            <a:cs typeface="Times New Roman" panose="02020603050405020304" pitchFamily="18" charset="0"/>
          </a:endParaRPr>
        </a:p>
      </dsp:txBody>
      <dsp:txXfrm>
        <a:off x="7975612" y="707491"/>
        <a:ext cx="3037840" cy="3170461"/>
      </dsp:txXfrm>
    </dsp:sp>
    <dsp:sp modelId="{E970BC8E-3D10-495E-A8DA-B7CD30D379EE}">
      <dsp:nvSpPr>
        <dsp:cNvPr id="0" name=""/>
        <dsp:cNvSpPr/>
      </dsp:nvSpPr>
      <dsp:spPr>
        <a:xfrm>
          <a:off x="5352296" y="4144435"/>
          <a:ext cx="4697747" cy="141163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dirty="0">
              <a:latin typeface="Times New Roman" panose="02020603050405020304" pitchFamily="18" charset="0"/>
              <a:cs typeface="Times New Roman" panose="02020603050405020304" pitchFamily="18" charset="0"/>
            </a:rPr>
            <a:t>Low Indulgence</a:t>
          </a:r>
          <a:r>
            <a:rPr lang="en-GB" sz="2000" b="0" i="0" kern="1200" dirty="0">
              <a:latin typeface="Times New Roman" panose="02020603050405020304" pitchFamily="18" charset="0"/>
              <a:cs typeface="Times New Roman" panose="02020603050405020304" pitchFamily="18" charset="0"/>
            </a:rPr>
            <a:t>:</a:t>
          </a:r>
        </a:p>
        <a:p>
          <a:pPr marL="0" lvl="0" indent="0" algn="l" defTabSz="889000">
            <a:lnSpc>
              <a:spcPct val="90000"/>
            </a:lnSpc>
            <a:spcBef>
              <a:spcPct val="0"/>
            </a:spcBef>
            <a:spcAft>
              <a:spcPct val="35000"/>
            </a:spcAft>
            <a:buNone/>
          </a:pPr>
          <a:r>
            <a:rPr lang="en-GB" sz="2000" b="0" i="0" kern="1200" dirty="0">
              <a:latin typeface="Times New Roman" panose="02020603050405020304" pitchFamily="18" charset="0"/>
              <a:cs typeface="Times New Roman" panose="02020603050405020304" pitchFamily="18" charset="0"/>
            </a:rPr>
            <a:t>Marketing is more restrained, highlighting quality, durability, and practical family benefits over self-expression.</a:t>
          </a:r>
        </a:p>
        <a:p>
          <a:pPr marL="0" lvl="0" indent="0" algn="l" defTabSz="889000">
            <a:lnSpc>
              <a:spcPct val="90000"/>
            </a:lnSpc>
            <a:spcBef>
              <a:spcPct val="0"/>
            </a:spcBef>
            <a:spcAft>
              <a:spcPct val="35000"/>
            </a:spcAft>
            <a:buNone/>
          </a:pPr>
          <a:endParaRPr lang="en-GB" sz="800" kern="1200" dirty="0"/>
        </a:p>
      </dsp:txBody>
      <dsp:txXfrm>
        <a:off x="5352296" y="4144435"/>
        <a:ext cx="4697747" cy="1411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C5592-97BA-4CD2-8473-4C4091339EDE}">
      <dsp:nvSpPr>
        <dsp:cNvPr id="0" name=""/>
        <dsp:cNvSpPr/>
      </dsp:nvSpPr>
      <dsp:spPr>
        <a:xfrm>
          <a:off x="0" y="502"/>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D42B4F-9713-449E-9614-E718A175364D}">
      <dsp:nvSpPr>
        <dsp:cNvPr id="0" name=""/>
        <dsp:cNvSpPr/>
      </dsp:nvSpPr>
      <dsp:spPr>
        <a:xfrm>
          <a:off x="0" y="502"/>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IKEA’s success relies on th </a:t>
          </a:r>
          <a:r>
            <a:rPr lang="en-GB" sz="2700" b="1" kern="1200" noProof="0" dirty="0">
              <a:latin typeface="Times New Roman" panose="02020603050405020304" pitchFamily="18" charset="0"/>
              <a:cs typeface="Times New Roman" panose="02020603050405020304" pitchFamily="18" charset="0"/>
            </a:rPr>
            <a:t>cultural sensitivity</a:t>
          </a:r>
          <a:r>
            <a:rPr lang="en-GB" sz="2700" kern="1200" noProof="0" dirty="0">
              <a:latin typeface="Times New Roman" panose="02020603050405020304" pitchFamily="18" charset="0"/>
              <a:cs typeface="Times New Roman" panose="02020603050405020304" pitchFamily="18" charset="0"/>
            </a:rPr>
            <a:t> and </a:t>
          </a:r>
          <a:r>
            <a:rPr lang="en-GB" sz="2700" b="1" kern="1200" noProof="0" dirty="0">
              <a:latin typeface="Times New Roman" panose="02020603050405020304" pitchFamily="18" charset="0"/>
              <a:cs typeface="Times New Roman" panose="02020603050405020304" pitchFamily="18" charset="0"/>
            </a:rPr>
            <a:t>adaptation</a:t>
          </a:r>
          <a:r>
            <a:rPr lang="en-GB" sz="2700" kern="1200" noProof="0" dirty="0">
              <a:latin typeface="Times New Roman" panose="02020603050405020304" pitchFamily="18" charset="0"/>
              <a:cs typeface="Times New Roman" panose="02020603050405020304" pitchFamily="18" charset="0"/>
            </a:rPr>
            <a:t>.</a:t>
          </a:r>
        </a:p>
      </dsp:txBody>
      <dsp:txXfrm>
        <a:off x="0" y="502"/>
        <a:ext cx="10168127" cy="822759"/>
      </dsp:txXfrm>
    </dsp:sp>
    <dsp:sp modelId="{25DF6876-EED2-4952-9DE4-203D5626714E}">
      <dsp:nvSpPr>
        <dsp:cNvPr id="0" name=""/>
        <dsp:cNvSpPr/>
      </dsp:nvSpPr>
      <dsp:spPr>
        <a:xfrm>
          <a:off x="0" y="823261"/>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B62DD0-F657-4392-B16F-08295D7ABA54}">
      <dsp:nvSpPr>
        <dsp:cNvPr id="0" name=""/>
        <dsp:cNvSpPr/>
      </dsp:nvSpPr>
      <dsp:spPr>
        <a:xfrm>
          <a:off x="0" y="823261"/>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t> </a:t>
          </a:r>
          <a:r>
            <a:rPr lang="en-GB" sz="2700" kern="1200" noProof="0" dirty="0">
              <a:latin typeface="Times New Roman" panose="02020603050405020304" pitchFamily="18" charset="0"/>
              <a:cs typeface="Times New Roman" panose="02020603050405020304" pitchFamily="18" charset="0"/>
            </a:rPr>
            <a:t>Hofstede's theory reveal key differences.</a:t>
          </a:r>
        </a:p>
      </dsp:txBody>
      <dsp:txXfrm>
        <a:off x="0" y="823261"/>
        <a:ext cx="10168127" cy="822759"/>
      </dsp:txXfrm>
    </dsp:sp>
    <dsp:sp modelId="{F006137F-554F-4923-8BE1-CB90A05D42BE}">
      <dsp:nvSpPr>
        <dsp:cNvPr id="0" name=""/>
        <dsp:cNvSpPr/>
      </dsp:nvSpPr>
      <dsp:spPr>
        <a:xfrm>
          <a:off x="0" y="1646020"/>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4BFFF4-4801-41F4-AD28-85D46F0AEB2A}">
      <dsp:nvSpPr>
        <dsp:cNvPr id="0" name=""/>
        <dsp:cNvSpPr/>
      </dsp:nvSpPr>
      <dsp:spPr>
        <a:xfrm>
          <a:off x="0" y="1646020"/>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IKEA combines </a:t>
          </a:r>
          <a:r>
            <a:rPr lang="en-GB" sz="2700" b="1" kern="1200" noProof="0" dirty="0">
              <a:latin typeface="Times New Roman" panose="02020603050405020304" pitchFamily="18" charset="0"/>
              <a:cs typeface="Times New Roman" panose="02020603050405020304" pitchFamily="18" charset="0"/>
            </a:rPr>
            <a:t>global identity</a:t>
          </a:r>
          <a:r>
            <a:rPr lang="en-GB" sz="2700" kern="1200" noProof="0" dirty="0">
              <a:latin typeface="Times New Roman" panose="02020603050405020304" pitchFamily="18" charset="0"/>
              <a:cs typeface="Times New Roman" panose="02020603050405020304" pitchFamily="18" charset="0"/>
            </a:rPr>
            <a:t> with </a:t>
          </a:r>
          <a:r>
            <a:rPr lang="en-GB" sz="2700" b="1" kern="1200" noProof="0" dirty="0">
              <a:latin typeface="Times New Roman" panose="02020603050405020304" pitchFamily="18" charset="0"/>
              <a:cs typeface="Times New Roman" panose="02020603050405020304" pitchFamily="18" charset="0"/>
            </a:rPr>
            <a:t>local practices</a:t>
          </a:r>
          <a:r>
            <a:rPr lang="en-GB" sz="2700" kern="1200" noProof="0" dirty="0">
              <a:latin typeface="Times New Roman" panose="02020603050405020304" pitchFamily="18" charset="0"/>
              <a:cs typeface="Times New Roman" panose="02020603050405020304" pitchFamily="18" charset="0"/>
            </a:rPr>
            <a:t> effectively</a:t>
          </a:r>
          <a:r>
            <a:rPr lang="en-GB" sz="2700" kern="1200" noProof="0" dirty="0"/>
            <a:t>.</a:t>
          </a:r>
        </a:p>
      </dsp:txBody>
      <dsp:txXfrm>
        <a:off x="0" y="1646020"/>
        <a:ext cx="10168127" cy="822759"/>
      </dsp:txXfrm>
    </dsp:sp>
    <dsp:sp modelId="{306C49E5-7E86-4444-9C4B-6C8F9413D625}">
      <dsp:nvSpPr>
        <dsp:cNvPr id="0" name=""/>
        <dsp:cNvSpPr/>
      </dsp:nvSpPr>
      <dsp:spPr>
        <a:xfrm>
          <a:off x="0" y="2468779"/>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03270-4FDA-4C08-98D8-45F2F3488D93}">
      <dsp:nvSpPr>
        <dsp:cNvPr id="0" name=""/>
        <dsp:cNvSpPr/>
      </dsp:nvSpPr>
      <dsp:spPr>
        <a:xfrm>
          <a:off x="0" y="2468779"/>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International managers must balance </a:t>
          </a:r>
          <a:r>
            <a:rPr lang="en-GB" sz="2700" b="1" kern="1200" noProof="0" dirty="0">
              <a:latin typeface="Times New Roman" panose="02020603050405020304" pitchFamily="18" charset="0"/>
              <a:cs typeface="Times New Roman" panose="02020603050405020304" pitchFamily="18" charset="0"/>
            </a:rPr>
            <a:t>standardisation</a:t>
          </a:r>
          <a:r>
            <a:rPr lang="en-GB" sz="2700" kern="1200" noProof="0" dirty="0">
              <a:latin typeface="Times New Roman" panose="02020603050405020304" pitchFamily="18" charset="0"/>
              <a:cs typeface="Times New Roman" panose="02020603050405020304" pitchFamily="18" charset="0"/>
            </a:rPr>
            <a:t> and </a:t>
          </a:r>
          <a:r>
            <a:rPr lang="en-GB" sz="2700" b="1" kern="1200" noProof="0" dirty="0">
              <a:latin typeface="Times New Roman" panose="02020603050405020304" pitchFamily="18" charset="0"/>
              <a:cs typeface="Times New Roman" panose="02020603050405020304" pitchFamily="18" charset="0"/>
            </a:rPr>
            <a:t>localisation</a:t>
          </a:r>
          <a:r>
            <a:rPr lang="en-GB" sz="2700" kern="1200" noProof="0" dirty="0"/>
            <a:t>.</a:t>
          </a:r>
        </a:p>
      </dsp:txBody>
      <dsp:txXfrm>
        <a:off x="0" y="2468779"/>
        <a:ext cx="10168127" cy="822759"/>
      </dsp:txXfrm>
    </dsp:sp>
    <dsp:sp modelId="{655F8B46-24E4-4EAD-A5DF-C8F73B2A6051}">
      <dsp:nvSpPr>
        <dsp:cNvPr id="0" name=""/>
        <dsp:cNvSpPr/>
      </dsp:nvSpPr>
      <dsp:spPr>
        <a:xfrm>
          <a:off x="0" y="3291538"/>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FD2044-A265-4053-989A-932EE9818691}">
      <dsp:nvSpPr>
        <dsp:cNvPr id="0" name=""/>
        <dsp:cNvSpPr/>
      </dsp:nvSpPr>
      <dsp:spPr>
        <a:xfrm>
          <a:off x="0" y="3291538"/>
          <a:ext cx="10168127"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latin typeface="Times New Roman" panose="02020603050405020304" pitchFamily="18" charset="0"/>
              <a:cs typeface="Times New Roman" panose="02020603050405020304" pitchFamily="18" charset="0"/>
            </a:rPr>
            <a:t>Intercultural competence = long-term global success</a:t>
          </a:r>
          <a:r>
            <a:rPr lang="en-GB" sz="2700" kern="1200" noProof="0" dirty="0"/>
            <a:t>.</a:t>
          </a:r>
        </a:p>
      </dsp:txBody>
      <dsp:txXfrm>
        <a:off x="0" y="3291538"/>
        <a:ext cx="10168127" cy="8227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5C14BF-B3C1-4126-ABDF-35C3CB3A9776}"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E8BA0C-E230-4CD7-B9C5-B84C340461E8}" type="slidenum">
              <a:rPr lang="en-GB" smtClean="0"/>
              <a:t>‹#›</a:t>
            </a:fld>
            <a:endParaRPr lang="en-GB"/>
          </a:p>
        </p:txBody>
      </p:sp>
    </p:spTree>
    <p:extLst>
      <p:ext uri="{BB962C8B-B14F-4D97-AF65-F5344CB8AC3E}">
        <p14:creationId xmlns:p14="http://schemas.microsoft.com/office/powerpoint/2010/main" val="789331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emanticscholar.org/author/Guo-ming-Chen/2889808"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international growth of IKEA testifies to its localisation capacity without the loss of Swedish character. This presentation seeks to discuss the application of intercultural communication theories in the UK and Japanese operations of IKEA. The culture of One IKEA promotes inclusion, sustainability, and simplicity but is executed depending on the setting (IKEA, 2024;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Alzghool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This is to examine the way IKEA communicates, manages and motivates employees in these two highly differentiated environments. Collectivistic high-context cultures of Japan and individualistic low-context culture of the UK are very dissimilar (Samovar and Porter, 2016; Trompenaars, 2020). A comparative analysis shows why it is necessary to vary communications in order to maintain a consistent brand message and reference local traditions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Accelingo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 Kawaguchi, 2021). The results will be used to inform best practices in cross-cultural leadership by international managers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Yulia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Tolstikov</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-Mast et al.,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2</a:t>
            </a:fld>
            <a:endParaRPr lang="en-GB"/>
          </a:p>
        </p:txBody>
      </p:sp>
    </p:spTree>
    <p:extLst>
      <p:ext uri="{BB962C8B-B14F-4D97-AF65-F5344CB8AC3E}">
        <p14:creationId xmlns:p14="http://schemas.microsoft.com/office/powerpoint/2010/main" val="2295016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discusses the intercultural communication in a global organisation and has addressed the workings of IKEA in the United Kingdom and in Japan. IKEA is a Swedish multinational that is known due to its flat-pack furniture and democratic design (IKEA, 2024). Comparison between UK and Japan is as well important as the two markets differ in their cultural and communication style. UK is an individualistic, low-context culture, and Japan is a promoter of collectivism and high-context communication (Samovar and Porter, 2016). The manner in which IKEA varies its communication plans in these varying cultures furnishes perspective on how an organization can manage and establish leadership in international management and leaders with cultural sensitivity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Yulia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Tolstikov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-Mast et al., 2021). The presentation will be related to theory and practical activities, providing suggestions to managers who can operate in different cultural settings (Deresky, 2022; Hamilton et al., 2019).</a:t>
            </a:r>
          </a:p>
        </p:txBody>
      </p:sp>
      <p:sp>
        <p:nvSpPr>
          <p:cNvPr id="4" name="Slide Number Placeholder 3"/>
          <p:cNvSpPr>
            <a:spLocks noGrp="1"/>
          </p:cNvSpPr>
          <p:nvPr>
            <p:ph type="sldNum" sz="quarter" idx="5"/>
          </p:nvPr>
        </p:nvSpPr>
        <p:spPr/>
        <p:txBody>
          <a:bodyPr/>
          <a:lstStyle/>
          <a:p>
            <a:fld id="{13E8BA0C-E230-4CD7-B9C5-B84C340461E8}" type="slidenum">
              <a:rPr lang="en-GB" smtClean="0"/>
              <a:t>3</a:t>
            </a:fld>
            <a:endParaRPr lang="en-GB"/>
          </a:p>
        </p:txBody>
      </p:sp>
    </p:spTree>
    <p:extLst>
      <p:ext uri="{BB962C8B-B14F-4D97-AF65-F5344CB8AC3E}">
        <p14:creationId xmlns:p14="http://schemas.microsoft.com/office/powerpoint/2010/main" val="4239483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Relationships of the dimensions of intercultural communication competence</a:t>
            </a:r>
          </a:p>
          <a:p>
            <a:r>
              <a:rPr lang="en-GB" sz="1200" b="0" i="0" u="sng" kern="1200" dirty="0">
                <a:solidFill>
                  <a:schemeClr val="tx1"/>
                </a:solidFill>
                <a:effectLst/>
                <a:latin typeface="+mn-lt"/>
                <a:ea typeface="+mn-ea"/>
                <a:cs typeface="+mn-cs"/>
                <a:hlinkClick r:id="rId3"/>
              </a:rPr>
              <a:t>Guo-ming Chen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Published 1 March 1989</a:t>
            </a:r>
          </a:p>
          <a:p>
            <a:r>
              <a:rPr lang="en-GB" sz="1200" b="0" i="0" kern="1200" dirty="0">
                <a:solidFill>
                  <a:schemeClr val="tx1"/>
                </a:solidFill>
                <a:effectLst/>
                <a:latin typeface="+mn-lt"/>
                <a:ea typeface="+mn-ea"/>
                <a:cs typeface="+mn-cs"/>
              </a:rPr>
              <a:t>Linguistics</a:t>
            </a:r>
          </a:p>
          <a:p>
            <a:r>
              <a:rPr lang="en-GB" sz="1200" b="0" i="0" kern="1200" dirty="0">
                <a:solidFill>
                  <a:schemeClr val="tx1"/>
                </a:solidFill>
                <a:effectLst/>
                <a:latin typeface="+mn-lt"/>
                <a:ea typeface="+mn-ea"/>
                <a:cs typeface="+mn-cs"/>
              </a:rPr>
              <a:t>Communication Quarterly</a:t>
            </a:r>
          </a:p>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5</a:t>
            </a:fld>
            <a:endParaRPr lang="en-GB"/>
          </a:p>
        </p:txBody>
      </p:sp>
    </p:spTree>
    <p:extLst>
      <p:ext uri="{BB962C8B-B14F-4D97-AF65-F5344CB8AC3E}">
        <p14:creationId xmlns:p14="http://schemas.microsoft.com/office/powerpoint/2010/main" val="3430523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interpretation of intercultural communication must be based on theoretical foundations. Cultural dimensions developed by Hofstede give the understanding of the social values impacting organisational behaviour and management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Deresky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2022). An example of this is individualism versus collectivism, which shows respective cultures weighing up autonomy of individuals versus harmony in a group. The theory by Hall distinguishes between high-context communication, typical of Japan, and low-context of the UK, which influences the way of communicating the meaning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Jandt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 This is further enhanced by the process described by Trompenaars, which speaks about the dilemma of universalism and particularism, achievement and ascription (Trompenaars, 2020). Such theories will inform our comparison of the activities of IKEA to assist us in comprehending why some of the styles of communication lead to success or failure in different markets. Their application will show how IKEA cultural awareness influences its global management philosophy (Hamilton et al., 2019; Yulia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Tolstikov</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-Mast et al.,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3E8BA0C-E230-4CD7-B9C5-B84C340461E8}" type="slidenum">
              <a:rPr lang="en-GB" smtClean="0"/>
              <a:t>6</a:t>
            </a:fld>
            <a:endParaRPr lang="en-GB"/>
          </a:p>
        </p:txBody>
      </p:sp>
    </p:spTree>
    <p:extLst>
      <p:ext uri="{BB962C8B-B14F-4D97-AF65-F5344CB8AC3E}">
        <p14:creationId xmlns:p14="http://schemas.microsoft.com/office/powerpoint/2010/main" val="2798535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launch of IKEA in Japan necessitated a major repositioning of its communication and marketing strategy. The firm understood that Japan is a high-context culture in that the meaning in most cases depends on the shared understanding and not necessarily on direct words (Samovar and Porter, 2016). Japanese customers are focused on subtlety, harmony and respect hence IKEA redesigned its customer experience and in-store experience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Covue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2023). Instead of being assertive, the leaders promote the use of consensus and team spirit (Kawaguchi, 2021). All products were made to suit smaller space in order to engage in the small living conditions and marketing campaigns focused on harmony and sustainability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Accelingo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 The influence of Hofstede culture is his long-term orientation and high uncertainty avoidance, which depicts that much planning and consistent branding should be made (Deresky, 2022; Trompenaars, 2020).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3E8BA0C-E230-4CD7-B9C5-B84C340461E8}" type="slidenum">
              <a:rPr lang="en-GB" smtClean="0"/>
              <a:t>9</a:t>
            </a:fld>
            <a:endParaRPr lang="en-GB"/>
          </a:p>
        </p:txBody>
      </p:sp>
    </p:spTree>
    <p:extLst>
      <p:ext uri="{BB962C8B-B14F-4D97-AF65-F5344CB8AC3E}">
        <p14:creationId xmlns:p14="http://schemas.microsoft.com/office/powerpoint/2010/main" val="1889403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Applying these recommendations will help IKEA align its strategy and operations with the cultural expectations of each market, improving employee satisfaction and customer experience.</a:t>
            </a:r>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11</a:t>
            </a:fld>
            <a:endParaRPr lang="en-GB"/>
          </a:p>
        </p:txBody>
      </p:sp>
    </p:spTree>
    <p:extLst>
      <p:ext uri="{BB962C8B-B14F-4D97-AF65-F5344CB8AC3E}">
        <p14:creationId xmlns:p14="http://schemas.microsoft.com/office/powerpoint/2010/main" val="3945428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Conclusively, the UK and Japan operations of IKEA shows how cultural knowledge is the foundation of any international business success. The models presented by Hofstede show that good communication lies in a balance between global and local adaptation. The UK is a direct and individualistic culture that pays close attention to clear and empowering communication, whereas Japan is focused on high-context and collectivism. The localisation of IKEA in product design, style of leadership, and inclusivity, depict the level to which the company takes cultural awareness. Mastering intercultural communication is not a choice to international managers, but a necessity, it is the driving force behind cooperation, trust and innovation. It is local culture and respect that will lead to global success, although shared corporate vision is the final goal. </a:t>
            </a:r>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12</a:t>
            </a:fld>
            <a:endParaRPr lang="en-GB"/>
          </a:p>
        </p:txBody>
      </p:sp>
    </p:spTree>
    <p:extLst>
      <p:ext uri="{BB962C8B-B14F-4D97-AF65-F5344CB8AC3E}">
        <p14:creationId xmlns:p14="http://schemas.microsoft.com/office/powerpoint/2010/main" val="1470262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13</a:t>
            </a:fld>
            <a:endParaRPr lang="en-GB"/>
          </a:p>
        </p:txBody>
      </p:sp>
    </p:spTree>
    <p:extLst>
      <p:ext uri="{BB962C8B-B14F-4D97-AF65-F5344CB8AC3E}">
        <p14:creationId xmlns:p14="http://schemas.microsoft.com/office/powerpoint/2010/main" val="2352543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E8BA0C-E230-4CD7-B9C5-B84C340461E8}" type="slidenum">
              <a:rPr lang="en-GB" smtClean="0"/>
              <a:t>14</a:t>
            </a:fld>
            <a:endParaRPr lang="en-GB"/>
          </a:p>
        </p:txBody>
      </p:sp>
    </p:spTree>
    <p:extLst>
      <p:ext uri="{BB962C8B-B14F-4D97-AF65-F5344CB8AC3E}">
        <p14:creationId xmlns:p14="http://schemas.microsoft.com/office/powerpoint/2010/main" val="648712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11/15/2025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7598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84978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0882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11/15/2025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19840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11/15/2025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01156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4216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9650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11/15/2025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4410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11/15/2025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4923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1771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68092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11/15/2025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32615927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ountryeconomy.com/countries/compare/japan/uk?sc=XE2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hofstede-insights.com/country-comparison/" TargetMode="External"/><Relationship Id="rId4" Type="http://schemas.openxmlformats.org/officeDocument/2006/relationships/hyperlink" Target="https://eurac.com/cultural-barriers-and-how-to-overcome-them-in-your-global-company-as-a-global-leader/"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ikea.com/in/en/this-is-ikea/culture-and-values-pubd0e72f31/" TargetMode="External"/><Relationship Id="rId7" Type="http://schemas.openxmlformats.org/officeDocument/2006/relationships/hyperlink" Target="https://blog.btrax.com/how-did-ikea-and-starbucks-successfully-localize-in-japa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ikea.com/jp/en/" TargetMode="External"/><Relationship Id="rId5" Type="http://schemas.openxmlformats.org/officeDocument/2006/relationships/hyperlink" Target="https://www.ikea.com/gb/en/" TargetMode="External"/><Relationship Id="rId4" Type="http://schemas.openxmlformats.org/officeDocument/2006/relationships/hyperlink" Target="https://www.ikea.com/jp/en/this-is-ikea/work-with-us/diversity-and-inclusion-pub86a2cb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65D1F-F9E8-9A87-B01E-F9EEF7679856}"/>
              </a:ext>
            </a:extLst>
          </p:cNvPr>
          <p:cNvSpPr>
            <a:spLocks noGrp="1"/>
          </p:cNvSpPr>
          <p:nvPr>
            <p:ph type="title"/>
          </p:nvPr>
        </p:nvSpPr>
        <p:spPr>
          <a:xfrm>
            <a:off x="600891" y="470263"/>
            <a:ext cx="11220995" cy="6035040"/>
          </a:xfrm>
        </p:spPr>
        <p:txBody>
          <a:bodyPr>
            <a:normAutofit/>
          </a:bodyPr>
          <a:lstStyle/>
          <a:p>
            <a:br>
              <a:rPr lang="en-GB" sz="3600" b="1" dirty="0">
                <a:latin typeface="Times New Roman" panose="02020603050405020304" pitchFamily="18" charset="0"/>
                <a:ea typeface="Aptos" panose="020B0004020202020204" pitchFamily="34" charset="0"/>
                <a:cs typeface="Arial" panose="020B0604020202020204" pitchFamily="34" charset="0"/>
              </a:rPr>
            </a:br>
            <a:br>
              <a:rPr lang="en-GB" sz="3600" b="1"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Module name: INTERNATIONAL BUSINESS COMMUNICATION</a:t>
            </a:r>
            <a:br>
              <a:rPr lang="en-GB" sz="3600" dirty="0">
                <a:latin typeface="Times New Roman" panose="02020603050405020304" pitchFamily="18" charset="0"/>
                <a:ea typeface="Aptos" panose="020B0004020202020204" pitchFamily="34" charset="0"/>
                <a:cs typeface="Arial" panose="020B0604020202020204" pitchFamily="34" charset="0"/>
              </a:rPr>
            </a:br>
            <a:br>
              <a:rPr lang="en-GB" sz="3600"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Module code: LCBB6023_LON</a:t>
            </a:r>
            <a:br>
              <a:rPr lang="en-GB" sz="3600" b="1" dirty="0">
                <a:latin typeface="Times New Roman" panose="02020603050405020304" pitchFamily="18" charset="0"/>
                <a:ea typeface="Aptos" panose="020B0004020202020204" pitchFamily="34" charset="0"/>
                <a:cs typeface="Arial" panose="020B0604020202020204" pitchFamily="34" charset="0"/>
              </a:rPr>
            </a:br>
            <a:br>
              <a:rPr lang="en-GB" sz="3600" b="1"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Student name: ANCA-DANIELA CRUCERU</a:t>
            </a:r>
            <a:br>
              <a:rPr lang="en-GB" sz="3600" b="1" dirty="0">
                <a:latin typeface="Times New Roman" panose="02020603050405020304" pitchFamily="18" charset="0"/>
                <a:ea typeface="Aptos" panose="020B0004020202020204" pitchFamily="34" charset="0"/>
                <a:cs typeface="Arial" panose="020B0604020202020204" pitchFamily="34" charset="0"/>
              </a:rPr>
            </a:br>
            <a:br>
              <a:rPr lang="en-GB" sz="3600" b="1" dirty="0">
                <a:latin typeface="Times New Roman" panose="02020603050405020304" pitchFamily="18" charset="0"/>
                <a:ea typeface="Aptos" panose="020B0004020202020204" pitchFamily="34" charset="0"/>
                <a:cs typeface="Arial" panose="020B0604020202020204" pitchFamily="34" charset="0"/>
              </a:rPr>
            </a:br>
            <a:r>
              <a:rPr lang="en-GB" sz="3600" b="1" dirty="0">
                <a:latin typeface="Times New Roman" panose="02020603050405020304" pitchFamily="18" charset="0"/>
                <a:ea typeface="Aptos" panose="020B0004020202020204" pitchFamily="34" charset="0"/>
                <a:cs typeface="Arial" panose="020B0604020202020204" pitchFamily="34" charset="0"/>
              </a:rPr>
              <a:t>Student ID: 2316314</a:t>
            </a:r>
            <a:endParaRPr lang="en-GB" sz="3600" b="1" dirty="0"/>
          </a:p>
        </p:txBody>
      </p:sp>
      <p:pic>
        <p:nvPicPr>
          <p:cNvPr id="3" name="Picture 2" descr="A close-up of a sign&#10;&#10;Description automatically generated">
            <a:extLst>
              <a:ext uri="{FF2B5EF4-FFF2-40B4-BE49-F238E27FC236}">
                <a16:creationId xmlns:a16="http://schemas.microsoft.com/office/drawing/2014/main" id="{9C5FDA4E-A9E7-1C5A-9611-67F9FE2879E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0891" y="352698"/>
            <a:ext cx="4297680" cy="1580606"/>
          </a:xfrm>
          <a:prstGeom prst="rect">
            <a:avLst/>
          </a:prstGeom>
          <a:noFill/>
          <a:ln>
            <a:noFill/>
          </a:ln>
        </p:spPr>
      </p:pic>
    </p:spTree>
    <p:extLst>
      <p:ext uri="{BB962C8B-B14F-4D97-AF65-F5344CB8AC3E}">
        <p14:creationId xmlns:p14="http://schemas.microsoft.com/office/powerpoint/2010/main" val="1449724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CD530E5-6000-0218-F2E9-09875EEFD7D9}"/>
              </a:ext>
            </a:extLst>
          </p:cNvPr>
          <p:cNvSpPr>
            <a:spLocks noGrp="1"/>
          </p:cNvSpPr>
          <p:nvPr>
            <p:ph type="title"/>
          </p:nvPr>
        </p:nvSpPr>
        <p:spPr>
          <a:xfrm>
            <a:off x="411480" y="128016"/>
            <a:ext cx="4485861" cy="479379"/>
          </a:xfrm>
        </p:spPr>
        <p:txBody>
          <a:bodyPr anchor="b">
            <a:normAutofit/>
          </a:bodyPr>
          <a:lstStyle/>
          <a:p>
            <a:r>
              <a:rPr lang="en-GB" sz="2400" b="1" noProof="0" dirty="0">
                <a:latin typeface="Times New Roman" panose="02020603050405020304" pitchFamily="18" charset="0"/>
                <a:ea typeface="+mj-lt"/>
                <a:cs typeface="Times New Roman" panose="02020603050405020304" pitchFamily="18" charset="0"/>
              </a:rPr>
              <a:t>Introduction and Purpose:</a:t>
            </a:r>
            <a:endParaRPr lang="en-GB" sz="2400" b="1" noProof="0"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4CD253-2A17-8A7B-4FB9-67D7E432C15E}"/>
              </a:ext>
            </a:extLst>
          </p:cNvPr>
          <p:cNvSpPr>
            <a:spLocks noGrp="1"/>
          </p:cNvSpPr>
          <p:nvPr>
            <p:ph idx="1"/>
          </p:nvPr>
        </p:nvSpPr>
        <p:spPr>
          <a:xfrm>
            <a:off x="411478" y="854242"/>
            <a:ext cx="5941195" cy="6003758"/>
          </a:xfrm>
        </p:spPr>
        <p:txBody>
          <a:bodyPr vert="horz" lIns="91440" tIns="45720" rIns="91440" bIns="45720" rtlCol="0" anchor="t">
            <a:noAutofit/>
          </a:bodyPr>
          <a:lstStyle/>
          <a:p>
            <a:pPr>
              <a:lnSpc>
                <a:spcPct val="100000"/>
              </a:lnSpc>
            </a:pPr>
            <a:r>
              <a:rPr lang="en-GB" sz="2000" noProof="0" dirty="0">
                <a:latin typeface="Times New Roman" panose="02020603050405020304" pitchFamily="18" charset="0"/>
                <a:ea typeface="+mn-lt"/>
                <a:cs typeface="Times New Roman" panose="02020603050405020304" pitchFamily="18" charset="0"/>
              </a:rPr>
              <a:t>Definition of International Business Communication</a:t>
            </a:r>
          </a:p>
          <a:p>
            <a:pPr>
              <a:lnSpc>
                <a:spcPct val="100000"/>
              </a:lnSpc>
            </a:pPr>
            <a:r>
              <a:rPr lang="en-GB" sz="2000" dirty="0">
                <a:latin typeface="Times New Roman" panose="02020603050405020304" pitchFamily="18" charset="0"/>
                <a:ea typeface="+mn-lt"/>
                <a:cs typeface="Times New Roman" panose="02020603050405020304" pitchFamily="18" charset="0"/>
              </a:rPr>
              <a:t>Theoretical framework</a:t>
            </a:r>
            <a:endParaRPr lang="en-GB" sz="2000" noProof="0" dirty="0">
              <a:latin typeface="Times New Roman" panose="02020603050405020304" pitchFamily="18" charset="0"/>
              <a:cs typeface="Times New Roman" panose="02020603050405020304" pitchFamily="18" charset="0"/>
            </a:endParaRPr>
          </a:p>
          <a:p>
            <a:pPr>
              <a:lnSpc>
                <a:spcPct val="100000"/>
              </a:lnSpc>
            </a:pPr>
            <a:r>
              <a:rPr lang="en-GB" sz="2000" noProof="0" dirty="0">
                <a:latin typeface="Times New Roman" panose="02020603050405020304" pitchFamily="18" charset="0"/>
                <a:ea typeface="+mn-lt"/>
                <a:cs typeface="Times New Roman" panose="02020603050405020304" pitchFamily="18" charset="0"/>
              </a:rPr>
              <a:t>Focus: Comparing communication approaches in IKEA UK and Japan.</a:t>
            </a:r>
            <a:endParaRPr lang="en-GB" sz="2000" noProof="0" dirty="0">
              <a:latin typeface="Times New Roman" panose="02020603050405020304" pitchFamily="18" charset="0"/>
              <a:cs typeface="Times New Roman" panose="02020603050405020304" pitchFamily="18" charset="0"/>
            </a:endParaRPr>
          </a:p>
          <a:p>
            <a:pPr>
              <a:lnSpc>
                <a:spcPct val="100000"/>
              </a:lnSpc>
            </a:pPr>
            <a:r>
              <a:rPr lang="en-GB" sz="2000" noProof="0" dirty="0">
                <a:latin typeface="Times New Roman" panose="02020603050405020304" pitchFamily="18" charset="0"/>
                <a:ea typeface="+mn-lt"/>
                <a:cs typeface="Times New Roman" panose="02020603050405020304" pitchFamily="18" charset="0"/>
              </a:rPr>
              <a:t>Purpose: Examine how cultural dimensions influence management and communication practices.</a:t>
            </a:r>
            <a:endParaRPr lang="en-GB" sz="2000" noProof="0" dirty="0">
              <a:latin typeface="Times New Roman" panose="02020603050405020304" pitchFamily="18" charset="0"/>
              <a:cs typeface="Times New Roman" panose="02020603050405020304" pitchFamily="18" charset="0"/>
            </a:endParaRPr>
          </a:p>
          <a:p>
            <a:pPr>
              <a:lnSpc>
                <a:spcPct val="100000"/>
              </a:lnSpc>
            </a:pPr>
            <a:r>
              <a:rPr lang="en-GB" sz="2000" noProof="0" dirty="0">
                <a:latin typeface="Times New Roman" panose="02020603050405020304" pitchFamily="18" charset="0"/>
                <a:ea typeface="+mn-lt"/>
                <a:cs typeface="Times New Roman" panose="02020603050405020304" pitchFamily="18" charset="0"/>
              </a:rPr>
              <a:t>Objective:</a:t>
            </a:r>
            <a:endParaRPr lang="en-GB" sz="2000" noProof="0" dirty="0">
              <a:latin typeface="Times New Roman" panose="02020603050405020304" pitchFamily="18" charset="0"/>
              <a:cs typeface="Times New Roman" panose="02020603050405020304" pitchFamily="18" charset="0"/>
            </a:endParaRPr>
          </a:p>
          <a:p>
            <a:pPr lvl="1">
              <a:lnSpc>
                <a:spcPct val="100000"/>
              </a:lnSpc>
            </a:pPr>
            <a:r>
              <a:rPr lang="en-GB" sz="2000" noProof="0" dirty="0">
                <a:latin typeface="Times New Roman" panose="02020603050405020304" pitchFamily="18" charset="0"/>
                <a:ea typeface="+mn-lt"/>
                <a:cs typeface="Times New Roman" panose="02020603050405020304" pitchFamily="18" charset="0"/>
              </a:rPr>
              <a:t>Apply intercultural communication theories (Hofstede</a:t>
            </a:r>
            <a:r>
              <a:rPr lang="en-GB" sz="2000" dirty="0">
                <a:latin typeface="Times New Roman" panose="02020603050405020304" pitchFamily="18" charset="0"/>
                <a:ea typeface="+mn-lt"/>
                <a:cs typeface="Times New Roman" panose="02020603050405020304" pitchFamily="18" charset="0"/>
              </a:rPr>
              <a:t> theory</a:t>
            </a:r>
            <a:r>
              <a:rPr lang="en-GB" sz="2000" noProof="0" dirty="0">
                <a:latin typeface="Times New Roman" panose="02020603050405020304" pitchFamily="18" charset="0"/>
                <a:ea typeface="+mn-lt"/>
                <a:cs typeface="Times New Roman" panose="02020603050405020304" pitchFamily="18" charset="0"/>
              </a:rPr>
              <a:t>.)</a:t>
            </a:r>
            <a:endParaRPr lang="en-GB" sz="2000" noProof="0" dirty="0">
              <a:latin typeface="Times New Roman" panose="02020603050405020304" pitchFamily="18" charset="0"/>
              <a:cs typeface="Times New Roman" panose="02020603050405020304" pitchFamily="18" charset="0"/>
            </a:endParaRPr>
          </a:p>
          <a:p>
            <a:pPr lvl="1">
              <a:lnSpc>
                <a:spcPct val="100000"/>
              </a:lnSpc>
            </a:pPr>
            <a:r>
              <a:rPr lang="en-GB" sz="2000" noProof="0" dirty="0">
                <a:latin typeface="Times New Roman" panose="02020603050405020304" pitchFamily="18" charset="0"/>
                <a:ea typeface="+mn-lt"/>
                <a:cs typeface="Times New Roman" panose="02020603050405020304" pitchFamily="18" charset="0"/>
              </a:rPr>
              <a:t>Analyse IKEA’s localisation and adaptation strategies (Accelingo, 2024).</a:t>
            </a:r>
            <a:endParaRPr lang="en-GB" sz="2000" noProof="0" dirty="0">
              <a:latin typeface="Times New Roman" panose="02020603050405020304" pitchFamily="18" charset="0"/>
              <a:cs typeface="Times New Roman" panose="02020603050405020304" pitchFamily="18" charset="0"/>
            </a:endParaRPr>
          </a:p>
          <a:p>
            <a:pPr lvl="1">
              <a:lnSpc>
                <a:spcPct val="100000"/>
              </a:lnSpc>
            </a:pPr>
            <a:r>
              <a:rPr lang="en-GB" sz="2000" noProof="0" dirty="0">
                <a:latin typeface="Times New Roman" panose="02020603050405020304" pitchFamily="18" charset="0"/>
                <a:ea typeface="+mn-lt"/>
                <a:cs typeface="Times New Roman" panose="02020603050405020304" pitchFamily="18" charset="0"/>
              </a:rPr>
              <a:t>Offer recommendations for international managers.</a:t>
            </a:r>
          </a:p>
          <a:p>
            <a:pPr lvl="1">
              <a:lnSpc>
                <a:spcPct val="100000"/>
              </a:lnSpc>
            </a:pPr>
            <a:r>
              <a:rPr lang="en-GB" sz="2000" dirty="0">
                <a:latin typeface="Times New Roman" panose="02020603050405020304" pitchFamily="18" charset="0"/>
                <a:ea typeface="+mn-lt"/>
                <a:cs typeface="Times New Roman" panose="02020603050405020304" pitchFamily="18" charset="0"/>
              </a:rPr>
              <a:t>Conclusion </a:t>
            </a:r>
            <a:endParaRPr lang="en-GB" sz="2000" noProof="0" dirty="0">
              <a:latin typeface="Times New Roman" panose="02020603050405020304" pitchFamily="18" charset="0"/>
              <a:ea typeface="+mn-lt"/>
              <a:cs typeface="Times New Roman" panose="02020603050405020304" pitchFamily="18" charset="0"/>
            </a:endParaRPr>
          </a:p>
          <a:p>
            <a:pPr marL="457200" lvl="1" indent="0">
              <a:lnSpc>
                <a:spcPct val="100000"/>
              </a:lnSpc>
              <a:buNone/>
            </a:pPr>
            <a:endParaRPr lang="en-GB" sz="2000" noProof="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5C7614F-DE2C-642C-9ADF-7176628561F8}"/>
              </a:ext>
            </a:extLst>
          </p:cNvPr>
          <p:cNvPicPr>
            <a:picLocks noChangeAspect="1"/>
          </p:cNvPicPr>
          <p:nvPr/>
        </p:nvPicPr>
        <p:blipFill>
          <a:blip r:embed="rId3"/>
          <a:srcRect l="29364" r="3633" b="-1"/>
          <a:stretch>
            <a:fillRect/>
          </a:stretch>
        </p:blipFill>
        <p:spPr>
          <a:xfrm>
            <a:off x="8121316" y="10"/>
            <a:ext cx="4070684"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28925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Rectangle 38">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Rectangle 42">
            <a:extLst>
              <a:ext uri="{FF2B5EF4-FFF2-40B4-BE49-F238E27FC236}">
                <a16:creationId xmlns:a16="http://schemas.microsoft.com/office/drawing/2014/main" id="{9A42C7B2-7BD6-433A-95AB-5AA4F44B5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CBA632D-30E5-808A-7CC4-F912F3604208}"/>
              </a:ext>
            </a:extLst>
          </p:cNvPr>
          <p:cNvPicPr>
            <a:picLocks noChangeAspect="1"/>
          </p:cNvPicPr>
          <p:nvPr/>
        </p:nvPicPr>
        <p:blipFill>
          <a:blip r:embed="rId3"/>
          <a:srcRect l="14912" r="15436"/>
          <a:stretch>
            <a:fillRect/>
          </a:stretch>
        </p:blipFill>
        <p:spPr>
          <a:xfrm>
            <a:off x="-6" y="10"/>
            <a:ext cx="12192000" cy="6857990"/>
          </a:xfrm>
          <a:prstGeom prst="rect">
            <a:avLst/>
          </a:prstGeom>
        </p:spPr>
      </p:pic>
      <p:sp>
        <p:nvSpPr>
          <p:cNvPr id="45" name="Rectangle 44">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535" y="47845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8918" y="5108173"/>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E7FDB53-FDEF-5D9C-BFE3-107654EC6E25}"/>
              </a:ext>
            </a:extLst>
          </p:cNvPr>
          <p:cNvSpPr txBox="1"/>
          <p:nvPr/>
        </p:nvSpPr>
        <p:spPr>
          <a:xfrm>
            <a:off x="3411291" y="1884315"/>
            <a:ext cx="8428344" cy="4203627"/>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indent="-228600">
              <a:lnSpc>
                <a:spcPct val="110000"/>
              </a:lnSpc>
              <a:spcAft>
                <a:spcPts val="600"/>
              </a:spcAf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International business communication involves sharing information, ideas, and messages between individuals from different countries and cultural backgrounds to facilitate business activities. It includes a range of verbal and non-verbal interactions that consider differences in language, cultural expectations, business etiquette, and situational context. The goal is to ensure mutual understanding and effective collaboration in an international business setting.</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12" name="Title 11">
            <a:extLst>
              <a:ext uri="{FF2B5EF4-FFF2-40B4-BE49-F238E27FC236}">
                <a16:creationId xmlns:a16="http://schemas.microsoft.com/office/drawing/2014/main" id="{E4754246-F573-05C8-914E-30C64B955E65}"/>
              </a:ext>
            </a:extLst>
          </p:cNvPr>
          <p:cNvSpPr txBox="1">
            <a:spLocks noGrp="1"/>
          </p:cNvSpPr>
          <p:nvPr>
            <p:ph type="ctrTitle"/>
          </p:nvPr>
        </p:nvSpPr>
        <p:spPr>
          <a:xfrm>
            <a:off x="498835" y="3030583"/>
            <a:ext cx="2453916" cy="3041605"/>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p>
            <a:pPr indent="-228600">
              <a:lnSpc>
                <a:spcPct val="110000"/>
              </a:lnSpc>
              <a:spcAft>
                <a:spcPts val="600"/>
              </a:spcAft>
              <a:buFont typeface="Arial" panose="020B0604020202020204" pitchFamily="34" charset="0"/>
              <a:buChar char="•"/>
            </a:pPr>
            <a:r>
              <a:rPr lang="en-US" sz="2400" b="1" noProof="0" dirty="0">
                <a:solidFill>
                  <a:schemeClr val="tx1"/>
                </a:solidFill>
              </a:rPr>
              <a:t>I</a:t>
            </a:r>
            <a:r>
              <a:rPr lang="en-US" sz="2400" b="1" noProof="0" dirty="0">
                <a:solidFill>
                  <a:schemeClr val="tx1"/>
                </a:solidFill>
                <a:latin typeface="Times New Roman" panose="02020603050405020304" pitchFamily="18" charset="0"/>
                <a:cs typeface="Times New Roman" panose="02020603050405020304" pitchFamily="18" charset="0"/>
              </a:rPr>
              <a:t>nternational Communication in Business</a:t>
            </a:r>
            <a:endParaRPr lang="en-US" sz="24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33F2-600E-7A2C-1FF3-5337D2CCD36D}"/>
              </a:ext>
            </a:extLst>
          </p:cNvPr>
          <p:cNvSpPr>
            <a:spLocks noGrp="1"/>
          </p:cNvSpPr>
          <p:nvPr>
            <p:ph type="title"/>
          </p:nvPr>
        </p:nvSpPr>
        <p:spPr>
          <a:xfrm>
            <a:off x="200297" y="117567"/>
            <a:ext cx="4490575" cy="1136468"/>
          </a:xfrm>
        </p:spPr>
        <p:txBody>
          <a:bodyPr>
            <a:normAutofit fontScale="90000"/>
          </a:bodyPr>
          <a:lstStyle/>
          <a:p>
            <a:r>
              <a:rPr lang="en-GB" sz="2700" b="1" dirty="0">
                <a:latin typeface="Times New Roman" panose="02020603050405020304" pitchFamily="18" charset="0"/>
                <a:ea typeface="+mn-lt"/>
                <a:cs typeface="Times New Roman" panose="02020603050405020304" pitchFamily="18" charset="0"/>
              </a:rPr>
              <a:t>Hall’s High- vs Low-Context Theory</a:t>
            </a:r>
            <a:r>
              <a:rPr lang="en-GB" sz="2700" dirty="0">
                <a:latin typeface="Times New Roman" panose="02020603050405020304" pitchFamily="18" charset="0"/>
                <a:ea typeface="+mn-lt"/>
                <a:cs typeface="Times New Roman" panose="02020603050405020304" pitchFamily="18" charset="0"/>
              </a:rPr>
              <a:t> (Jandt, 2024</a:t>
            </a:r>
            <a:r>
              <a:rPr lang="en-GB" sz="2400" dirty="0">
                <a:latin typeface="Times New Roman" panose="02020603050405020304" pitchFamily="18" charset="0"/>
                <a:ea typeface="+mn-lt"/>
                <a:cs typeface="Times New Roman" panose="02020603050405020304" pitchFamily="18" charset="0"/>
              </a:rPr>
              <a:t>).</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F3DB1B3D-B76D-D513-FC82-76B7220729C8}"/>
              </a:ext>
            </a:extLst>
          </p:cNvPr>
          <p:cNvSpPr>
            <a:spLocks noGrp="1"/>
          </p:cNvSpPr>
          <p:nvPr>
            <p:ph type="body" sz="half" idx="2"/>
          </p:nvPr>
        </p:nvSpPr>
        <p:spPr>
          <a:xfrm>
            <a:off x="474616" y="1123407"/>
            <a:ext cx="4490575" cy="5617028"/>
          </a:xfrm>
        </p:spPr>
        <p:txBody>
          <a:bodyPr>
            <a:normAutofit/>
          </a:bodyPr>
          <a:lstStyle/>
          <a:p>
            <a:r>
              <a:rPr lang="en-GB" sz="2000" dirty="0">
                <a:latin typeface="Times New Roman" panose="02020603050405020304" pitchFamily="18" charset="0"/>
                <a:cs typeface="Times New Roman" panose="02020603050405020304" pitchFamily="18" charset="0"/>
              </a:rPr>
              <a:t>This theory can be summarised in 3 key point: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Message Implicitness: communication is indirect, using non-verbal cues.</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Role of Relationship:</a:t>
            </a:r>
          </a:p>
          <a:p>
            <a:pPr marL="285750" indent="-285750">
              <a:buFontTx/>
              <a:buChar char="-"/>
            </a:pPr>
            <a:r>
              <a:rPr lang="en-GB" sz="2000" dirty="0">
                <a:latin typeface="Times New Roman" panose="02020603050405020304" pitchFamily="18" charset="0"/>
                <a:cs typeface="Times New Roman" panose="02020603050405020304" pitchFamily="18" charset="0"/>
              </a:rPr>
              <a:t>High –context cultures value harmony and relationship;</a:t>
            </a:r>
          </a:p>
          <a:p>
            <a:pPr marL="285750" indent="-285750">
              <a:buFontTx/>
              <a:buChar char="-"/>
            </a:pPr>
            <a:r>
              <a:rPr lang="en-GB" sz="2000" dirty="0">
                <a:latin typeface="Times New Roman" panose="02020603050405020304" pitchFamily="18" charset="0"/>
                <a:cs typeface="Times New Roman" panose="02020603050405020304" pitchFamily="18" charset="0"/>
              </a:rPr>
              <a:t>-Low-culture context focus on clarity.</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Risk of Misunderstanding:</a:t>
            </a:r>
          </a:p>
          <a:p>
            <a:r>
              <a:rPr lang="en-GB" sz="2000" dirty="0">
                <a:latin typeface="Times New Roman" panose="02020603050405020304" pitchFamily="18" charset="0"/>
                <a:cs typeface="Times New Roman" panose="02020603050405020304" pitchFamily="18" charset="0"/>
              </a:rPr>
              <a:t>- Effective communication between high-and-low cultures can cause misunderstanding because some can be misinterpreted when cultural differences are not recognised.</a:t>
            </a:r>
          </a:p>
          <a:p>
            <a:pPr marL="285750" indent="-285750">
              <a:buFont typeface="Arial" panose="020B0604020202020204" pitchFamily="34" charset="0"/>
              <a:buChar char="•"/>
            </a:pPr>
            <a:endParaRPr lang="en-GB" dirty="0"/>
          </a:p>
        </p:txBody>
      </p:sp>
      <p:pic>
        <p:nvPicPr>
          <p:cNvPr id="2050" name="Picture 2" descr="E.T.Hall – High Context Communication vs. Low Context ...">
            <a:extLst>
              <a:ext uri="{FF2B5EF4-FFF2-40B4-BE49-F238E27FC236}">
                <a16:creationId xmlns:a16="http://schemas.microsoft.com/office/drawing/2014/main" id="{AA2920DB-60FA-BCD4-9DB4-26F57B9515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65192" y="418011"/>
            <a:ext cx="6752192" cy="5956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642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32" name="Rectangle 3131">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34" name="Rectangle 3133">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36" name="Rectangle 313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38" name="Rectangle 3137">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40"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2A9878-0CF3-805E-4E44-3C60B2D1FC5D}"/>
              </a:ext>
            </a:extLst>
          </p:cNvPr>
          <p:cNvSpPr>
            <a:spLocks noGrp="1"/>
          </p:cNvSpPr>
          <p:nvPr>
            <p:ph type="title"/>
          </p:nvPr>
        </p:nvSpPr>
        <p:spPr>
          <a:xfrm>
            <a:off x="353568" y="269393"/>
            <a:ext cx="3898391" cy="704088"/>
          </a:xfrm>
        </p:spPr>
        <p:txBody>
          <a:bodyPr vert="horz" lIns="91440" tIns="45720" rIns="91440" bIns="45720" rtlCol="0" anchor="ctr">
            <a:noAutofit/>
          </a:bodyPr>
          <a:lstStyle/>
          <a:p>
            <a:pPr>
              <a:lnSpc>
                <a:spcPct val="90000"/>
              </a:lnSpc>
            </a:pPr>
            <a:r>
              <a:rPr lang="en-US" sz="2400" b="1" dirty="0">
                <a:latin typeface="Times New Roman" panose="02020603050405020304" pitchFamily="18" charset="0"/>
                <a:cs typeface="Times New Roman" panose="02020603050405020304" pitchFamily="18" charset="0"/>
              </a:rPr>
              <a:t>Samovar’s Intercultural Communication Theory</a:t>
            </a:r>
          </a:p>
        </p:txBody>
      </p:sp>
      <p:sp>
        <p:nvSpPr>
          <p:cNvPr id="3142"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44" name="Rectangle 3143">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FDBD0AA8-3B64-D96D-16EB-59ECA7EE4286}"/>
              </a:ext>
            </a:extLst>
          </p:cNvPr>
          <p:cNvSpPr>
            <a:spLocks noGrp="1"/>
          </p:cNvSpPr>
          <p:nvPr>
            <p:ph type="body" sz="half" idx="2"/>
          </p:nvPr>
        </p:nvSpPr>
        <p:spPr>
          <a:xfrm>
            <a:off x="409575" y="1170429"/>
            <a:ext cx="4658868" cy="5323341"/>
          </a:xfrm>
        </p:spPr>
        <p:txBody>
          <a:bodyPr vert="horz" lIns="91440" tIns="45720" rIns="91440" bIns="45720" rtlCol="0">
            <a:normAutofit fontScale="25000" lnSpcReduction="20000"/>
          </a:bodyPr>
          <a:lstStyle/>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It focuses on how people from different cultural backgrounds communicate and understand each other.</a:t>
            </a:r>
          </a:p>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Culture is seen as the shared patterns of behaviour, beliefs, values, and symbols that are passed down from generation to generation within a group.</a:t>
            </a:r>
          </a:p>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The theory emphasizes understanding the worldview of different cultures—their orientation to supernatural, human, and natural entities.</a:t>
            </a:r>
          </a:p>
          <a:p>
            <a:pPr marL="285750" indent="-285750">
              <a:buFont typeface="Arial" panose="020B0604020202020204" pitchFamily="34" charset="0"/>
              <a:buChar char="•"/>
            </a:pPr>
            <a:r>
              <a:rPr lang="en-GB" sz="8000" dirty="0">
                <a:latin typeface="Times New Roman" panose="02020603050405020304" pitchFamily="18" charset="0"/>
                <a:cs typeface="Times New Roman" panose="02020603050405020304" pitchFamily="18" charset="0"/>
              </a:rPr>
              <a:t>It highlights that cultural differences may create challenges and misunderstandings in communication.</a:t>
            </a:r>
          </a:p>
          <a:p>
            <a:pPr marL="285750" indent="-285750">
              <a:buFont typeface="Arial" panose="020B0604020202020204" pitchFamily="34" charset="0"/>
              <a:buChar char="•"/>
            </a:pPr>
            <a:r>
              <a:rPr lang="en-GB" sz="4800" dirty="0">
                <a:latin typeface="Times New Roman" panose="02020603050405020304" pitchFamily="18" charset="0"/>
                <a:cs typeface="Times New Roman" panose="02020603050405020304" pitchFamily="18" charset="0"/>
              </a:rPr>
              <a:t>(Samovar, Porter &amp; McDaniel, 2010)</a:t>
            </a:r>
          </a:p>
          <a:p>
            <a:pPr indent="-228600">
              <a:buFont typeface="Arial" panose="020B0604020202020204" pitchFamily="34" charset="0"/>
              <a:buChar char="•"/>
            </a:pPr>
            <a:endParaRPr lang="en-US" sz="1700" dirty="0"/>
          </a:p>
        </p:txBody>
      </p:sp>
      <p:pic>
        <p:nvPicPr>
          <p:cNvPr id="3078" name="Picture 6" descr="PDF] INTERDEPENDENT THEORY OF INTERCULTURAL COMMUNICATION ...">
            <a:extLst>
              <a:ext uri="{FF2B5EF4-FFF2-40B4-BE49-F238E27FC236}">
                <a16:creationId xmlns:a16="http://schemas.microsoft.com/office/drawing/2014/main" id="{102BA175-2775-CBE6-E40F-AD1C4D8C8B34}"/>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r="4" b="7400"/>
          <a:stretch>
            <a:fillRect/>
          </a:stretch>
        </p:blipFill>
        <p:spPr bwMode="auto">
          <a:xfrm>
            <a:off x="5421086" y="269393"/>
            <a:ext cx="6662057" cy="5860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2509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DA3A3EB-3A23-09FE-1859-A0D7E10CC79B}"/>
              </a:ext>
            </a:extLst>
          </p:cNvPr>
          <p:cNvSpPr>
            <a:spLocks noGrp="1"/>
          </p:cNvSpPr>
          <p:nvPr>
            <p:ph idx="1"/>
          </p:nvPr>
        </p:nvSpPr>
        <p:spPr>
          <a:xfrm>
            <a:off x="409575" y="436822"/>
            <a:ext cx="4625556" cy="6326341"/>
          </a:xfrm>
        </p:spPr>
        <p:txBody>
          <a:bodyPr vert="horz" lIns="91440" tIns="45720" rIns="91440" bIns="45720" rtlCol="0">
            <a:normAutofit fontScale="32500" lnSpcReduction="20000"/>
          </a:bodyPr>
          <a:lstStyle/>
          <a:p>
            <a:pPr marL="0" indent="0">
              <a:buNone/>
            </a:pPr>
            <a:r>
              <a:rPr lang="en-GB" sz="5500" b="1" dirty="0">
                <a:latin typeface="Times New Roman" panose="02020603050405020304" pitchFamily="18" charset="0"/>
                <a:cs typeface="Times New Roman" panose="02020603050405020304" pitchFamily="18" charset="0"/>
              </a:rPr>
              <a:t>Six Dimensions of Culture According to Hofstede (</a:t>
            </a:r>
            <a:r>
              <a:rPr lang="en-GB" sz="5500" b="1" dirty="0" err="1">
                <a:latin typeface="Times New Roman" panose="02020603050405020304" pitchFamily="18" charset="0"/>
                <a:cs typeface="Times New Roman" panose="02020603050405020304" pitchFamily="18" charset="0"/>
              </a:rPr>
              <a:t>Deresky</a:t>
            </a:r>
            <a:r>
              <a:rPr lang="en-GB" sz="5500" b="1" dirty="0">
                <a:latin typeface="Times New Roman" panose="02020603050405020304" pitchFamily="18" charset="0"/>
                <a:cs typeface="Times New Roman" panose="02020603050405020304" pitchFamily="18" charset="0"/>
              </a:rPr>
              <a:t>, 2022):</a:t>
            </a:r>
          </a:p>
          <a:p>
            <a:pPr lvl="1"/>
            <a:r>
              <a:rPr lang="en-GB" sz="5500" b="1" dirty="0">
                <a:latin typeface="Times New Roman" panose="02020603050405020304" pitchFamily="18" charset="0"/>
                <a:cs typeface="Times New Roman" panose="02020603050405020304" pitchFamily="18" charset="0"/>
              </a:rPr>
              <a:t>Power Distance</a:t>
            </a:r>
            <a:r>
              <a:rPr lang="en-GB" sz="5500" dirty="0">
                <a:latin typeface="Times New Roman" panose="02020603050405020304" pitchFamily="18" charset="0"/>
                <a:cs typeface="Times New Roman" panose="02020603050405020304" pitchFamily="18" charset="0"/>
              </a:rPr>
              <a:t>: Level of acceptance for unequal distribution of power within a society.</a:t>
            </a:r>
          </a:p>
          <a:p>
            <a:pPr lvl="1"/>
            <a:r>
              <a:rPr lang="en-GB" sz="5500" b="1" dirty="0">
                <a:latin typeface="Times New Roman" panose="02020603050405020304" pitchFamily="18" charset="0"/>
                <a:cs typeface="Times New Roman" panose="02020603050405020304" pitchFamily="18" charset="0"/>
              </a:rPr>
              <a:t>Individualism versus Collectivism: </a:t>
            </a:r>
            <a:r>
              <a:rPr lang="en-GB" sz="5500" dirty="0">
                <a:latin typeface="Times New Roman" panose="02020603050405020304" pitchFamily="18" charset="0"/>
                <a:cs typeface="Times New Roman" panose="02020603050405020304" pitchFamily="18" charset="0"/>
              </a:rPr>
              <a:t>Degree to which people act independently or as part of a group.</a:t>
            </a:r>
          </a:p>
          <a:p>
            <a:pPr lvl="1"/>
            <a:r>
              <a:rPr lang="en-GB" sz="5500" b="1" dirty="0">
                <a:latin typeface="Times New Roman" panose="02020603050405020304" pitchFamily="18" charset="0"/>
                <a:cs typeface="Times New Roman" panose="02020603050405020304" pitchFamily="18" charset="0"/>
              </a:rPr>
              <a:t>Masculinity versus Femininity</a:t>
            </a:r>
            <a:r>
              <a:rPr lang="en-GB" sz="5500" dirty="0">
                <a:latin typeface="Times New Roman" panose="02020603050405020304" pitchFamily="18" charset="0"/>
                <a:cs typeface="Times New Roman" panose="02020603050405020304" pitchFamily="18" charset="0"/>
              </a:rPr>
              <a:t>: Preference for achievement and competition versus cooperation and quality of life.</a:t>
            </a:r>
          </a:p>
          <a:p>
            <a:pPr lvl="1"/>
            <a:r>
              <a:rPr lang="en-GB" sz="5500" b="1" dirty="0">
                <a:latin typeface="Times New Roman" panose="02020603050405020304" pitchFamily="18" charset="0"/>
                <a:cs typeface="Times New Roman" panose="02020603050405020304" pitchFamily="18" charset="0"/>
              </a:rPr>
              <a:t>Uncertainty Avoidance</a:t>
            </a:r>
            <a:r>
              <a:rPr lang="en-GB" sz="5500" dirty="0">
                <a:latin typeface="Times New Roman" panose="02020603050405020304" pitchFamily="18" charset="0"/>
                <a:cs typeface="Times New Roman" panose="02020603050405020304" pitchFamily="18" charset="0"/>
              </a:rPr>
              <a:t>: Extent to which uncertainty and ambiguity are tolerated.</a:t>
            </a:r>
          </a:p>
          <a:p>
            <a:pPr lvl="1"/>
            <a:r>
              <a:rPr lang="en-GB" sz="5500" b="1" dirty="0">
                <a:latin typeface="Times New Roman" panose="02020603050405020304" pitchFamily="18" charset="0"/>
                <a:cs typeface="Times New Roman" panose="02020603050405020304" pitchFamily="18" charset="0"/>
              </a:rPr>
              <a:t>Long-Term Orientation</a:t>
            </a:r>
            <a:r>
              <a:rPr lang="en-GB" sz="5500" dirty="0">
                <a:latin typeface="Times New Roman" panose="02020603050405020304" pitchFamily="18" charset="0"/>
                <a:cs typeface="Times New Roman" panose="02020603050405020304" pitchFamily="18" charset="0"/>
              </a:rPr>
              <a:t>: Focus on future planning, perseverance, and thrift.</a:t>
            </a:r>
          </a:p>
          <a:p>
            <a:pPr lvl="1"/>
            <a:r>
              <a:rPr lang="en-GB" sz="5500" b="1" dirty="0">
                <a:latin typeface="Times New Roman" panose="02020603050405020304" pitchFamily="18" charset="0"/>
                <a:cs typeface="Times New Roman" panose="02020603050405020304" pitchFamily="18" charset="0"/>
              </a:rPr>
              <a:t>Indulgence</a:t>
            </a:r>
            <a:r>
              <a:rPr lang="en-GB" sz="5500" dirty="0">
                <a:latin typeface="Times New Roman" panose="02020603050405020304" pitchFamily="18" charset="0"/>
                <a:cs typeface="Times New Roman" panose="02020603050405020304" pitchFamily="18" charset="0"/>
              </a:rPr>
              <a:t>: Degree of freedom allowed in fulfilling human desires</a:t>
            </a:r>
            <a:r>
              <a:rPr lang="en-GB" sz="5500" dirty="0"/>
              <a:t>.</a:t>
            </a:r>
          </a:p>
          <a:p>
            <a:pPr>
              <a:lnSpc>
                <a:spcPct val="100000"/>
              </a:lnSpc>
            </a:pPr>
            <a:r>
              <a:rPr lang="en-GB" sz="5500" noProof="0" dirty="0">
                <a:latin typeface="Times New Roman" panose="02020603050405020304" pitchFamily="18" charset="0"/>
                <a:ea typeface="+mn-lt"/>
                <a:cs typeface="Times New Roman" panose="02020603050405020304" pitchFamily="18" charset="0"/>
              </a:rPr>
              <a:t>Theories explain </a:t>
            </a:r>
            <a:r>
              <a:rPr lang="en-GB" sz="5500" b="1" noProof="0" dirty="0">
                <a:latin typeface="Times New Roman" panose="02020603050405020304" pitchFamily="18" charset="0"/>
                <a:ea typeface="+mn-lt"/>
                <a:cs typeface="Times New Roman" panose="02020603050405020304" pitchFamily="18" charset="0"/>
              </a:rPr>
              <a:t>behaviour, communication, and organisational culture</a:t>
            </a:r>
            <a:r>
              <a:rPr lang="en-GB" sz="5500" noProof="0" dirty="0">
                <a:latin typeface="Times New Roman" panose="02020603050405020304" pitchFamily="18" charset="0"/>
                <a:ea typeface="+mn-lt"/>
                <a:cs typeface="Times New Roman" panose="02020603050405020304" pitchFamily="18" charset="0"/>
              </a:rPr>
              <a:t> across borders.</a:t>
            </a:r>
            <a:endParaRPr lang="en-GB" sz="5500" noProof="0" dirty="0">
              <a:latin typeface="Times New Roman" panose="02020603050405020304" pitchFamily="18" charset="0"/>
              <a:cs typeface="Times New Roman" panose="02020603050405020304" pitchFamily="18" charset="0"/>
            </a:endParaRPr>
          </a:p>
          <a:p>
            <a:pPr>
              <a:lnSpc>
                <a:spcPct val="100000"/>
              </a:lnSpc>
            </a:pPr>
            <a:endParaRPr lang="en-GB" sz="1400" noProof="0" dirty="0"/>
          </a:p>
        </p:txBody>
      </p:sp>
      <p:pic>
        <p:nvPicPr>
          <p:cNvPr id="1026" name="Picture 2" descr="hofstede cultural dimensions">
            <a:extLst>
              <a:ext uri="{FF2B5EF4-FFF2-40B4-BE49-F238E27FC236}">
                <a16:creationId xmlns:a16="http://schemas.microsoft.com/office/drawing/2014/main" id="{C466491E-FC5B-3D71-E5A8-49E5A3299A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5131" y="322652"/>
            <a:ext cx="6956572" cy="6326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9310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5DA0F-2570-23BC-A2A5-EE14A2CAD8EA}"/>
              </a:ext>
            </a:extLst>
          </p:cNvPr>
          <p:cNvSpPr>
            <a:spLocks noGrp="1"/>
          </p:cNvSpPr>
          <p:nvPr>
            <p:ph type="title"/>
          </p:nvPr>
        </p:nvSpPr>
        <p:spPr>
          <a:xfrm>
            <a:off x="496887" y="685800"/>
            <a:ext cx="3471609" cy="5989320"/>
          </a:xfrm>
        </p:spPr>
        <p:txBody>
          <a:bodyPr>
            <a:normAutofit fontScale="90000"/>
          </a:bodyPr>
          <a:lstStyle/>
          <a:p>
            <a:pPr marL="342900" indent="-342900">
              <a:buFont typeface="Arial" panose="020B0604020202020204" pitchFamily="34" charset="0"/>
              <a:buChar char="•"/>
            </a:pPr>
            <a:r>
              <a:rPr lang="en-GB" sz="2000" dirty="0">
                <a:latin typeface="Times New Roman" panose="02020603050405020304" pitchFamily="18" charset="0"/>
                <a:ea typeface="+mn-lt"/>
                <a:cs typeface="Times New Roman" panose="02020603050405020304" pitchFamily="18" charset="0"/>
              </a:rPr>
              <a:t>IKEA operates in over 60 markets worldwide, promoting  his visio</a:t>
            </a:r>
            <a:r>
              <a:rPr lang="en-GB" sz="2000" dirty="0">
                <a:latin typeface="Times New Roman" panose="02020603050405020304" pitchFamily="18" charset="0"/>
                <a:cs typeface="Times New Roman" panose="02020603050405020304" pitchFamily="18" charset="0"/>
              </a:rPr>
              <a:t>n: “To create a better everyday life for the many people”</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ea typeface="+mn-lt"/>
                <a:cs typeface="Times New Roman" panose="02020603050405020304" pitchFamily="18" charset="0"/>
              </a:rPr>
              <a:t>(IKEA, 2024).</a:t>
            </a:r>
            <a:br>
              <a:rPr lang="en-GB" sz="20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Established in Sweden in 1943 by Ingvar Kamprad.</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-Operates as the biggest furniture retailer globally, with locations spanning more than 50 countries.</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-Recognized for its simple, modern furniture designs and cost-effective, self-assembly products.</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-Prioritizes environmentally sustainable practices and products that are friendly to the planet.</a:t>
            </a: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pic>
        <p:nvPicPr>
          <p:cNvPr id="4098" name="Picture 2">
            <a:extLst>
              <a:ext uri="{FF2B5EF4-FFF2-40B4-BE49-F238E27FC236}">
                <a16:creationId xmlns:a16="http://schemas.microsoft.com/office/drawing/2014/main" id="{1C12D123-EA59-4AFF-61C9-0D675311A0E1}"/>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709" r="1709"/>
          <a:stretch>
            <a:fillRect/>
          </a:stretch>
        </p:blipFill>
        <p:spPr bwMode="auto">
          <a:xfrm>
            <a:off x="4965700" y="1422400"/>
            <a:ext cx="6729413" cy="464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8468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F443-102C-FE38-4451-EAA952AACC35}"/>
              </a:ext>
            </a:extLst>
          </p:cNvPr>
          <p:cNvSpPr>
            <a:spLocks noGrp="1"/>
          </p:cNvSpPr>
          <p:nvPr>
            <p:ph type="title"/>
          </p:nvPr>
        </p:nvSpPr>
        <p:spPr>
          <a:xfrm>
            <a:off x="868680" y="1215189"/>
            <a:ext cx="3099816" cy="4414901"/>
          </a:xfrm>
        </p:spPr>
        <p:txBody>
          <a:bodyPr/>
          <a:lstStyle/>
          <a:p>
            <a:endParaRPr lang="en-GB" dirty="0"/>
          </a:p>
        </p:txBody>
      </p:sp>
      <p:sp>
        <p:nvSpPr>
          <p:cNvPr id="3" name="Content Placeholder 2">
            <a:extLst>
              <a:ext uri="{FF2B5EF4-FFF2-40B4-BE49-F238E27FC236}">
                <a16:creationId xmlns:a16="http://schemas.microsoft.com/office/drawing/2014/main" id="{67FDB70A-02FA-258C-B93C-A91C8993F8B0}"/>
              </a:ext>
            </a:extLst>
          </p:cNvPr>
          <p:cNvSpPr>
            <a:spLocks noGrp="1"/>
          </p:cNvSpPr>
          <p:nvPr>
            <p:ph idx="1"/>
          </p:nvPr>
        </p:nvSpPr>
        <p:spPr>
          <a:xfrm>
            <a:off x="4978255" y="287383"/>
            <a:ext cx="6729984" cy="6283234"/>
          </a:xfrm>
        </p:spPr>
        <p:txBody>
          <a:bodyPr>
            <a:normAutofit fontScale="62500" lnSpcReduction="20000"/>
          </a:bodyPr>
          <a:lstStyle/>
          <a:p>
            <a:pPr>
              <a:buFont typeface="Wingdings" panose="05000000000000000000" pitchFamily="2" charset="2"/>
              <a:buChar char="Ø"/>
            </a:pPr>
            <a:r>
              <a:rPr lang="en-GB" sz="3400" b="1" dirty="0">
                <a:latin typeface="Times New Roman" panose="02020603050405020304" pitchFamily="18" charset="0"/>
                <a:cs typeface="Times New Roman" panose="02020603050405020304" pitchFamily="18" charset="0"/>
              </a:rPr>
              <a:t>Low Power Distance</a:t>
            </a:r>
            <a:r>
              <a:rPr lang="en-GB" sz="3400" dirty="0">
                <a:latin typeface="Times New Roman" panose="02020603050405020304" pitchFamily="18" charset="0"/>
                <a:cs typeface="Times New Roman" panose="02020603050405020304" pitchFamily="18" charset="0"/>
              </a:rPr>
              <a:t>:</a:t>
            </a:r>
          </a:p>
          <a:p>
            <a:pPr lvl="1"/>
            <a:r>
              <a:rPr lang="en-GB" sz="3400" dirty="0">
                <a:latin typeface="Times New Roman" panose="02020603050405020304" pitchFamily="18" charset="0"/>
                <a:cs typeface="Times New Roman" panose="02020603050405020304" pitchFamily="18" charset="0"/>
              </a:rPr>
              <a:t>IKEA UK operates with a flat organizational structure, empowering employees to make decisions and encouraging open dialogue.</a:t>
            </a:r>
          </a:p>
          <a:p>
            <a:pPr lvl="1"/>
            <a:r>
              <a:rPr lang="en-GB" sz="3400" dirty="0">
                <a:latin typeface="Times New Roman" panose="02020603050405020304" pitchFamily="18" charset="0"/>
                <a:cs typeface="Times New Roman" panose="02020603050405020304" pitchFamily="18" charset="0"/>
              </a:rPr>
              <a:t>Example: Staff are given autonomy and managers maintain informal relationships with teams.​</a:t>
            </a:r>
          </a:p>
          <a:p>
            <a:r>
              <a:rPr lang="en-GB" sz="3400" b="1" dirty="0">
                <a:latin typeface="Times New Roman" panose="02020603050405020304" pitchFamily="18" charset="0"/>
                <a:cs typeface="Times New Roman" panose="02020603050405020304" pitchFamily="18" charset="0"/>
              </a:rPr>
              <a:t>High Individualism</a:t>
            </a:r>
            <a:r>
              <a:rPr lang="en-GB" sz="3400" dirty="0">
                <a:latin typeface="Times New Roman" panose="02020603050405020304" pitchFamily="18" charset="0"/>
                <a:cs typeface="Times New Roman" panose="02020603050405020304" pitchFamily="18" charset="0"/>
              </a:rPr>
              <a:t>:</a:t>
            </a:r>
            <a:br>
              <a:rPr lang="en-GB" sz="3400" dirty="0">
                <a:latin typeface="Times New Roman" panose="02020603050405020304" pitchFamily="18" charset="0"/>
                <a:cs typeface="Times New Roman" panose="02020603050405020304" pitchFamily="18" charset="0"/>
              </a:rPr>
            </a:br>
            <a:r>
              <a:rPr lang="en-GB" sz="3400" dirty="0">
                <a:latin typeface="Times New Roman" panose="02020603050405020304" pitchFamily="18" charset="0"/>
                <a:cs typeface="Times New Roman" panose="02020603050405020304" pitchFamily="18" charset="0"/>
              </a:rPr>
              <a:t> - Individual achievements are recognized, and employees are encouraged to take initiative and ownership.</a:t>
            </a:r>
          </a:p>
          <a:p>
            <a:r>
              <a:rPr lang="en-GB" sz="3400" dirty="0">
                <a:latin typeface="Times New Roman" panose="02020603050405020304" pitchFamily="18" charset="0"/>
                <a:cs typeface="Times New Roman" panose="02020603050405020304" pitchFamily="18" charset="0"/>
              </a:rPr>
              <a:t>Example: Reward systems highlight personal performance and merit.</a:t>
            </a:r>
          </a:p>
          <a:p>
            <a:pPr>
              <a:buFont typeface="Wingdings" panose="05000000000000000000" pitchFamily="2" charset="2"/>
              <a:buChar char="Ø"/>
            </a:pPr>
            <a:r>
              <a:rPr lang="en-GB" sz="3400" b="1" dirty="0">
                <a:latin typeface="Times New Roman" panose="02020603050405020304" pitchFamily="18" charset="0"/>
                <a:cs typeface="Times New Roman" panose="02020603050405020304" pitchFamily="18" charset="0"/>
              </a:rPr>
              <a:t>Low Uncertainty Avoidance</a:t>
            </a:r>
            <a:r>
              <a:rPr lang="en-GB" sz="3400" dirty="0">
                <a:latin typeface="Times New Roman" panose="02020603050405020304" pitchFamily="18" charset="0"/>
                <a:cs typeface="Times New Roman" panose="02020603050405020304" pitchFamily="18" charset="0"/>
              </a:rPr>
              <a:t>:</a:t>
            </a:r>
          </a:p>
          <a:p>
            <a:r>
              <a:rPr lang="en-GB" sz="3400" dirty="0">
                <a:latin typeface="Times New Roman" panose="02020603050405020304" pitchFamily="18" charset="0"/>
                <a:cs typeface="Times New Roman" panose="02020603050405020304" pitchFamily="18" charset="0"/>
              </a:rPr>
              <a:t>The UK stores are open to innovation and experimentation, embracing flexibility in operations.</a:t>
            </a:r>
          </a:p>
          <a:p>
            <a:pPr>
              <a:buFont typeface="Wingdings" panose="05000000000000000000" pitchFamily="2" charset="2"/>
              <a:buChar char="Ø"/>
            </a:pPr>
            <a:r>
              <a:rPr lang="en-GB" sz="3400" b="1" dirty="0">
                <a:latin typeface="Times New Roman" panose="02020603050405020304" pitchFamily="18" charset="0"/>
                <a:cs typeface="Times New Roman" panose="02020603050405020304" pitchFamily="18" charset="0"/>
              </a:rPr>
              <a:t>Higher Indulgence</a:t>
            </a:r>
            <a:r>
              <a:rPr lang="en-GB" sz="3400" dirty="0">
                <a:latin typeface="Times New Roman" panose="02020603050405020304" pitchFamily="18" charset="0"/>
                <a:cs typeface="Times New Roman" panose="02020603050405020304" pitchFamily="18" charset="0"/>
              </a:rPr>
              <a:t>:</a:t>
            </a:r>
          </a:p>
          <a:p>
            <a:r>
              <a:rPr lang="en-GB" sz="3400" dirty="0">
                <a:latin typeface="Times New Roman" panose="02020603050405020304" pitchFamily="18" charset="0"/>
                <a:cs typeface="Times New Roman" panose="02020603050405020304" pitchFamily="18" charset="0"/>
              </a:rPr>
              <a:t>Marketing in the UK often focuses on personal lifestyle, leisure, and self-expression, aligning with more indulgent cultural values</a:t>
            </a:r>
            <a:r>
              <a:rPr lang="en-GB" sz="3400" dirty="0"/>
              <a:t>.</a:t>
            </a:r>
          </a:p>
          <a:p>
            <a:endParaRPr lang="en-GB" sz="20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D7D4EDF9-050D-6324-B3A8-F1A66BA5BC58}"/>
              </a:ext>
            </a:extLst>
          </p:cNvPr>
          <p:cNvSpPr>
            <a:spLocks noGrp="1"/>
          </p:cNvSpPr>
          <p:nvPr>
            <p:ph type="body" sz="half" idx="2"/>
          </p:nvPr>
        </p:nvSpPr>
        <p:spPr>
          <a:xfrm>
            <a:off x="868681" y="2467627"/>
            <a:ext cx="3099816" cy="3027917"/>
          </a:xfrm>
        </p:spPr>
        <p:txBody>
          <a:bodyPr>
            <a:noAutofit/>
          </a:bodyPr>
          <a:lstStyle/>
          <a:p>
            <a:r>
              <a:rPr lang="en-GB" sz="3200" b="1" dirty="0">
                <a:latin typeface="Times New Roman" panose="02020603050405020304" pitchFamily="18" charset="0"/>
                <a:cs typeface="Times New Roman" panose="02020603050405020304" pitchFamily="18" charset="0"/>
              </a:rPr>
              <a:t>IKEA’s Application of Hofstede’s Dimensions in the UK:</a:t>
            </a:r>
          </a:p>
        </p:txBody>
      </p:sp>
    </p:spTree>
    <p:extLst>
      <p:ext uri="{BB962C8B-B14F-4D97-AF65-F5344CB8AC3E}">
        <p14:creationId xmlns:p14="http://schemas.microsoft.com/office/powerpoint/2010/main" val="300240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0EFC111-FB3B-EC30-763E-48C5E43385C6}"/>
              </a:ext>
            </a:extLst>
          </p:cNvPr>
          <p:cNvSpPr>
            <a:spLocks noGrp="1"/>
          </p:cNvSpPr>
          <p:nvPr>
            <p:ph type="title"/>
          </p:nvPr>
        </p:nvSpPr>
        <p:spPr>
          <a:xfrm>
            <a:off x="841248" y="334644"/>
            <a:ext cx="10509504" cy="632637"/>
          </a:xfrm>
        </p:spPr>
        <p:txBody>
          <a:bodyPr anchor="ctr">
            <a:normAutofit/>
          </a:bodyPr>
          <a:lstStyle/>
          <a:p>
            <a:r>
              <a:rPr lang="en-GB" sz="3200" b="1" dirty="0">
                <a:latin typeface="Times New Roman" panose="02020603050405020304" pitchFamily="18" charset="0"/>
                <a:cs typeface="Times New Roman" panose="02020603050405020304" pitchFamily="18" charset="0"/>
              </a:rPr>
              <a:t>IKEA’s Application of Hofstede’s Dimensions in Japan</a:t>
            </a:r>
            <a:r>
              <a:rPr lang="en-GB" sz="3200" dirty="0"/>
              <a:t>:</a:t>
            </a:r>
            <a:endParaRPr lang="en-GB" sz="3200" noProof="0" dirty="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ECF7B78-8DCC-0633-54AA-4CF8A212549E}"/>
              </a:ext>
            </a:extLst>
          </p:cNvPr>
          <p:cNvGraphicFramePr>
            <a:graphicFrameLocks noGrp="1"/>
          </p:cNvGraphicFramePr>
          <p:nvPr>
            <p:ph idx="1"/>
            <p:extLst>
              <p:ext uri="{D42A27DB-BD31-4B8C-83A1-F6EECF244321}">
                <p14:modId xmlns:p14="http://schemas.microsoft.com/office/powerpoint/2010/main" val="999769343"/>
              </p:ext>
            </p:extLst>
          </p:nvPr>
        </p:nvGraphicFramePr>
        <p:xfrm>
          <a:off x="841248" y="967281"/>
          <a:ext cx="11072078" cy="6033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493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4A86-9586-E1E9-0390-CF17AC103829}"/>
              </a:ext>
            </a:extLst>
          </p:cNvPr>
          <p:cNvSpPr>
            <a:spLocks noGrp="1"/>
          </p:cNvSpPr>
          <p:nvPr>
            <p:ph type="title"/>
          </p:nvPr>
        </p:nvSpPr>
        <p:spPr>
          <a:xfrm>
            <a:off x="1115568" y="145774"/>
            <a:ext cx="10168128" cy="746753"/>
          </a:xfrm>
        </p:spPr>
        <p:txBody>
          <a:bodyPr>
            <a:normAutofit/>
          </a:bodyPr>
          <a:lstStyle/>
          <a:p>
            <a:r>
              <a:rPr lang="en-GB" sz="2800" b="1" dirty="0">
                <a:latin typeface="Times New Roman" panose="02020603050405020304" pitchFamily="18" charset="0"/>
                <a:cs typeface="Times New Roman" panose="02020603050405020304" pitchFamily="18" charset="0"/>
              </a:rPr>
              <a:t>Recommendations:</a:t>
            </a:r>
            <a:endParaRPr lang="en-GB" sz="2800" dirty="0"/>
          </a:p>
        </p:txBody>
      </p:sp>
      <p:sp>
        <p:nvSpPr>
          <p:cNvPr id="3" name="Text Placeholder 2">
            <a:extLst>
              <a:ext uri="{FF2B5EF4-FFF2-40B4-BE49-F238E27FC236}">
                <a16:creationId xmlns:a16="http://schemas.microsoft.com/office/drawing/2014/main" id="{1A5424B2-D4B5-F164-0BF5-AAA28DE1FE4E}"/>
              </a:ext>
            </a:extLst>
          </p:cNvPr>
          <p:cNvSpPr>
            <a:spLocks noGrp="1"/>
          </p:cNvSpPr>
          <p:nvPr>
            <p:ph type="body" idx="1"/>
          </p:nvPr>
        </p:nvSpPr>
        <p:spPr>
          <a:xfrm>
            <a:off x="576197" y="1033000"/>
            <a:ext cx="5477131" cy="425394"/>
          </a:xfrm>
        </p:spPr>
        <p:txBody>
          <a:bodyPr>
            <a:normAutofit fontScale="92500" lnSpcReduction="20000"/>
          </a:bodyPr>
          <a:lstStyle/>
          <a:p>
            <a:r>
              <a:rPr lang="en-GB" dirty="0"/>
              <a:t>                            UK</a:t>
            </a:r>
          </a:p>
        </p:txBody>
      </p:sp>
      <p:sp>
        <p:nvSpPr>
          <p:cNvPr id="4" name="Content Placeholder 3">
            <a:extLst>
              <a:ext uri="{FF2B5EF4-FFF2-40B4-BE49-F238E27FC236}">
                <a16:creationId xmlns:a16="http://schemas.microsoft.com/office/drawing/2014/main" id="{64996D5A-8F1D-9CC9-90EE-5D6013A36443}"/>
              </a:ext>
            </a:extLst>
          </p:cNvPr>
          <p:cNvSpPr>
            <a:spLocks noGrp="1"/>
          </p:cNvSpPr>
          <p:nvPr>
            <p:ph sz="half" idx="2"/>
          </p:nvPr>
        </p:nvSpPr>
        <p:spPr>
          <a:xfrm>
            <a:off x="576197" y="1941534"/>
            <a:ext cx="5477131" cy="4230666"/>
          </a:xfrm>
        </p:spPr>
        <p:txBody>
          <a:bodyPr>
            <a:normAutofit fontScale="85000" lnSpcReduction="20000"/>
          </a:bodyPr>
          <a:lstStyle/>
          <a:p>
            <a:r>
              <a:rPr lang="en-GB" sz="2800" b="1" dirty="0">
                <a:latin typeface="Times New Roman" panose="02020603050405020304" pitchFamily="18" charset="0"/>
                <a:cs typeface="Times New Roman" panose="02020603050405020304" pitchFamily="18" charset="0"/>
              </a:rPr>
              <a:t>Adapt Leadership Style</a:t>
            </a:r>
            <a:r>
              <a:rPr lang="en-GB" sz="2800" dirty="0">
                <a:latin typeface="Times New Roman" panose="02020603050405020304" pitchFamily="18" charset="0"/>
                <a:cs typeface="Times New Roman" panose="02020603050405020304" pitchFamily="18" charset="0"/>
              </a:rPr>
              <a:t>-use a more egalitarian, approachable management style.</a:t>
            </a:r>
          </a:p>
          <a:p>
            <a:r>
              <a:rPr lang="en-GB" sz="2800" b="1" dirty="0">
                <a:latin typeface="Times New Roman" panose="02020603050405020304" pitchFamily="18" charset="0"/>
                <a:cs typeface="Times New Roman" panose="02020603050405020304" pitchFamily="18" charset="0"/>
              </a:rPr>
              <a:t>Tailor Communication - </a:t>
            </a:r>
            <a:r>
              <a:rPr lang="en-GB" sz="2800" dirty="0">
                <a:latin typeface="Times New Roman" panose="02020603050405020304" pitchFamily="18" charset="0"/>
                <a:cs typeface="Times New Roman" panose="02020603050405020304" pitchFamily="18" charset="0"/>
              </a:rPr>
              <a:t>use</a:t>
            </a:r>
            <a:r>
              <a:rPr lang="en-GB" sz="2800" b="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direct and open communication.</a:t>
            </a:r>
          </a:p>
          <a:p>
            <a:r>
              <a:rPr lang="en-GB" sz="2800" b="1" dirty="0">
                <a:latin typeface="Times New Roman" panose="02020603050405020304" pitchFamily="18" charset="0"/>
                <a:cs typeface="Times New Roman" panose="02020603050405020304" pitchFamily="18" charset="0"/>
              </a:rPr>
              <a:t>Human Resources &amp; Motivation- </a:t>
            </a:r>
            <a:r>
              <a:rPr lang="en-GB" sz="2800" dirty="0">
                <a:latin typeface="Times New Roman" panose="02020603050405020304" pitchFamily="18" charset="0"/>
                <a:cs typeface="Times New Roman" panose="02020603050405020304" pitchFamily="18" charset="0"/>
              </a:rPr>
              <a:t>UK staff may respond best to individual recognition and incentives.</a:t>
            </a:r>
          </a:p>
          <a:p>
            <a:r>
              <a:rPr lang="en-GB" sz="2800" b="1" dirty="0">
                <a:latin typeface="Times New Roman" panose="02020603050405020304" pitchFamily="18" charset="0"/>
                <a:cs typeface="Times New Roman" panose="02020603050405020304" pitchFamily="18" charset="0"/>
              </a:rPr>
              <a:t>Training &amp; Orientation - </a:t>
            </a:r>
            <a:r>
              <a:rPr lang="en-GB" sz="2800" dirty="0">
                <a:latin typeface="Times New Roman" panose="02020603050405020304" pitchFamily="18" charset="0"/>
                <a:cs typeface="Times New Roman" panose="02020603050405020304" pitchFamily="18" charset="0"/>
              </a:rPr>
              <a:t>Develop localized onboarding and training: UK programs should highlight independence;</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5" name="Text Placeholder 4">
            <a:extLst>
              <a:ext uri="{FF2B5EF4-FFF2-40B4-BE49-F238E27FC236}">
                <a16:creationId xmlns:a16="http://schemas.microsoft.com/office/drawing/2014/main" id="{B0F3B8D0-D42B-D592-A4FE-DAC398E242F7}"/>
              </a:ext>
            </a:extLst>
          </p:cNvPr>
          <p:cNvSpPr>
            <a:spLocks noGrp="1"/>
          </p:cNvSpPr>
          <p:nvPr>
            <p:ph type="body" sz="quarter" idx="3"/>
          </p:nvPr>
        </p:nvSpPr>
        <p:spPr>
          <a:xfrm>
            <a:off x="6345936" y="689113"/>
            <a:ext cx="4937760" cy="628807"/>
          </a:xfrm>
        </p:spPr>
        <p:txBody>
          <a:bodyPr>
            <a:normAutofit fontScale="92500" lnSpcReduction="20000"/>
          </a:bodyPr>
          <a:lstStyle/>
          <a:p>
            <a:r>
              <a:rPr lang="en-GB" dirty="0"/>
              <a:t>                       JAPAN</a:t>
            </a:r>
          </a:p>
        </p:txBody>
      </p:sp>
      <p:sp>
        <p:nvSpPr>
          <p:cNvPr id="6" name="Content Placeholder 5">
            <a:extLst>
              <a:ext uri="{FF2B5EF4-FFF2-40B4-BE49-F238E27FC236}">
                <a16:creationId xmlns:a16="http://schemas.microsoft.com/office/drawing/2014/main" id="{ECDB0FE2-9EEA-B509-5D29-561984031B86}"/>
              </a:ext>
            </a:extLst>
          </p:cNvPr>
          <p:cNvSpPr>
            <a:spLocks noGrp="1"/>
          </p:cNvSpPr>
          <p:nvPr>
            <p:ph sz="quarter" idx="4"/>
          </p:nvPr>
        </p:nvSpPr>
        <p:spPr>
          <a:xfrm>
            <a:off x="6459993" y="1458393"/>
            <a:ext cx="5732008" cy="4995416"/>
          </a:xfrm>
        </p:spPr>
        <p:txBody>
          <a:bodyPr>
            <a:noAutofit/>
          </a:bodyPr>
          <a:lstStyle/>
          <a:p>
            <a:r>
              <a:rPr lang="en-GB" b="1" dirty="0">
                <a:latin typeface="Times New Roman" panose="02020603050405020304" pitchFamily="18" charset="0"/>
                <a:cs typeface="Times New Roman" panose="02020603050405020304" pitchFamily="18" charset="0"/>
              </a:rPr>
              <a:t>Adapt Leadership Style-</a:t>
            </a:r>
            <a:r>
              <a:rPr lang="en-GB" dirty="0">
                <a:latin typeface="Times New Roman" panose="02020603050405020304" pitchFamily="18" charset="0"/>
                <a:cs typeface="Times New Roman" panose="02020603050405020304" pitchFamily="18" charset="0"/>
              </a:rPr>
              <a:t>respect</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hierarchy and formalized processes but encourage collaborative decision-making.</a:t>
            </a:r>
          </a:p>
          <a:p>
            <a:r>
              <a:rPr lang="en-GB" b="1" dirty="0">
                <a:latin typeface="Times New Roman" panose="02020603050405020304" pitchFamily="18" charset="0"/>
                <a:cs typeface="Times New Roman" panose="02020603050405020304" pitchFamily="18" charset="0"/>
              </a:rPr>
              <a:t>Tailor Communication-</a:t>
            </a:r>
            <a:r>
              <a:rPr lang="en-GB" dirty="0">
                <a:latin typeface="Times New Roman" panose="02020603050405020304" pitchFamily="18" charset="0"/>
                <a:cs typeface="Times New Roman" panose="02020603050405020304" pitchFamily="18" charset="0"/>
              </a:rPr>
              <a:t> prioritize harmony and avoid confrontation; use indirect communication when necessary.</a:t>
            </a:r>
          </a:p>
          <a:p>
            <a:r>
              <a:rPr lang="en-GB" b="1" dirty="0">
                <a:latin typeface="Times New Roman" panose="02020603050405020304" pitchFamily="18" charset="0"/>
                <a:cs typeface="Times New Roman" panose="02020603050405020304" pitchFamily="18" charset="0"/>
              </a:rPr>
              <a:t>Human Resources &amp; Motivation -</a:t>
            </a:r>
            <a:r>
              <a:rPr lang="en-GB" dirty="0">
                <a:latin typeface="Times New Roman" panose="02020603050405020304" pitchFamily="18" charset="0"/>
                <a:cs typeface="Times New Roman" panose="02020603050405020304" pitchFamily="18" charset="0"/>
              </a:rPr>
              <a:t> emphasize group rewards and team achievements.</a:t>
            </a:r>
          </a:p>
          <a:p>
            <a:r>
              <a:rPr lang="en-GB" b="1" dirty="0">
                <a:latin typeface="Times New Roman" panose="02020603050405020304" pitchFamily="18" charset="0"/>
                <a:cs typeface="Times New Roman" panose="02020603050405020304" pitchFamily="18" charset="0"/>
              </a:rPr>
              <a:t>Training &amp; Orientation - </a:t>
            </a:r>
            <a:r>
              <a:rPr lang="en-GB" dirty="0">
                <a:latin typeface="Times New Roman" panose="02020603050405020304" pitchFamily="18" charset="0"/>
                <a:cs typeface="Times New Roman" panose="02020603050405020304" pitchFamily="18" charset="0"/>
              </a:rPr>
              <a:t>stress quality, durability, long-term value, and reliability.</a:t>
            </a:r>
            <a:endParaRPr lang="en-GB" dirty="0"/>
          </a:p>
        </p:txBody>
      </p:sp>
    </p:spTree>
    <p:extLst>
      <p:ext uri="{BB962C8B-B14F-4D97-AF65-F5344CB8AC3E}">
        <p14:creationId xmlns:p14="http://schemas.microsoft.com/office/powerpoint/2010/main" val="2598266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3CDC6-A754-5CD5-DF62-5D010653DFE8}"/>
              </a:ext>
            </a:extLst>
          </p:cNvPr>
          <p:cNvSpPr>
            <a:spLocks noGrp="1"/>
          </p:cNvSpPr>
          <p:nvPr>
            <p:ph sz="half" idx="1"/>
          </p:nvPr>
        </p:nvSpPr>
        <p:spPr>
          <a:xfrm>
            <a:off x="613954" y="979714"/>
            <a:ext cx="5055326" cy="4872446"/>
          </a:xfrm>
        </p:spPr>
        <p:txBody>
          <a:bodyPr>
            <a:normAutofit/>
          </a:bodyPr>
          <a:lstStyle/>
          <a:p>
            <a:r>
              <a:rPr lang="en-GB" sz="2400" b="1" dirty="0">
                <a:latin typeface="Times New Roman" panose="02020603050405020304" pitchFamily="18" charset="0"/>
                <a:cs typeface="Times New Roman" panose="02020603050405020304" pitchFamily="18" charset="0"/>
              </a:rPr>
              <a:t>Decision Making - </a:t>
            </a:r>
            <a:r>
              <a:rPr lang="en-GB" sz="2400" dirty="0">
                <a:latin typeface="Times New Roman" panose="02020603050405020304" pitchFamily="18" charset="0"/>
                <a:cs typeface="Times New Roman" panose="02020603050405020304" pitchFamily="18" charset="0"/>
              </a:rPr>
              <a:t> allow flexibility, quick pivots, and risk-taking</a:t>
            </a:r>
          </a:p>
          <a:p>
            <a:r>
              <a:rPr lang="en-GB" sz="2400" b="1" dirty="0">
                <a:latin typeface="Times New Roman" panose="02020603050405020304" pitchFamily="18" charset="0"/>
                <a:cs typeface="Times New Roman" panose="02020603050405020304" pitchFamily="18" charset="0"/>
              </a:rPr>
              <a:t>Customer Service - </a:t>
            </a:r>
            <a:r>
              <a:rPr lang="en-GB" sz="2400" dirty="0">
                <a:latin typeface="Times New Roman" panose="02020603050405020304" pitchFamily="18" charset="0"/>
                <a:cs typeface="Times New Roman" panose="02020603050405020304" pitchFamily="18" charset="0"/>
              </a:rPr>
              <a:t>UK customers may value speedy, efficient service.</a:t>
            </a:r>
          </a:p>
          <a:p>
            <a:r>
              <a:rPr lang="en-GB"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Product Customization - </a:t>
            </a:r>
            <a:r>
              <a:rPr lang="en-GB" sz="2400" dirty="0">
                <a:latin typeface="Times New Roman" panose="02020603050405020304" pitchFamily="18" charset="0"/>
                <a:cs typeface="Times New Roman" panose="02020603050405020304" pitchFamily="18" charset="0"/>
              </a:rPr>
              <a:t>offer more customizable options in the UK, aligned with individuality and indulgence.</a:t>
            </a:r>
          </a:p>
          <a:p>
            <a:pPr marL="0" indent="0">
              <a:buNone/>
            </a:pPr>
            <a:endParaRPr lang="en-GB" sz="3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55ACE917-A759-7200-9987-433988D13743}"/>
              </a:ext>
            </a:extLst>
          </p:cNvPr>
          <p:cNvSpPr>
            <a:spLocks noGrp="1"/>
          </p:cNvSpPr>
          <p:nvPr>
            <p:ph sz="half" idx="2"/>
          </p:nvPr>
        </p:nvSpPr>
        <p:spPr>
          <a:xfrm>
            <a:off x="6345936" y="809897"/>
            <a:ext cx="5439374" cy="5643154"/>
          </a:xfrm>
        </p:spPr>
        <p:txBody>
          <a:bodyPr>
            <a:normAutofit/>
          </a:bodyPr>
          <a:lstStyle/>
          <a:p>
            <a:r>
              <a:rPr lang="en-GB" sz="2400" b="1" dirty="0">
                <a:latin typeface="Times New Roman" panose="02020603050405020304" pitchFamily="18" charset="0"/>
                <a:cs typeface="Times New Roman" panose="02020603050405020304" pitchFamily="18" charset="0"/>
              </a:rPr>
              <a:t>Decision Making -</a:t>
            </a:r>
            <a:r>
              <a:rPr lang="en-GB" sz="2400" dirty="0">
                <a:latin typeface="Times New Roman" panose="02020603050405020304" pitchFamily="18" charset="0"/>
                <a:cs typeface="Times New Roman" panose="02020603050405020304" pitchFamily="18" charset="0"/>
              </a:rPr>
              <a:t> implement thorough analysis and consensus-building before making changes.</a:t>
            </a:r>
            <a:r>
              <a:rPr lang="en-GB" sz="2400" b="1" dirty="0">
                <a:latin typeface="Times New Roman" panose="02020603050405020304" pitchFamily="18" charset="0"/>
                <a:cs typeface="Times New Roman" panose="02020603050405020304" pitchFamily="18" charset="0"/>
              </a:rPr>
              <a:t> </a:t>
            </a:r>
          </a:p>
          <a:p>
            <a:r>
              <a:rPr lang="en-GB" sz="2400" b="1" dirty="0">
                <a:latin typeface="Times New Roman" panose="02020603050405020304" pitchFamily="18" charset="0"/>
                <a:cs typeface="Times New Roman" panose="02020603050405020304" pitchFamily="18" charset="0"/>
              </a:rPr>
              <a:t>Customer Service - </a:t>
            </a:r>
            <a:r>
              <a:rPr lang="en-GB" sz="2400" dirty="0">
                <a:latin typeface="Times New Roman" panose="02020603050405020304" pitchFamily="18" charset="0"/>
                <a:cs typeface="Times New Roman" panose="02020603050405020304" pitchFamily="18" charset="0"/>
              </a:rPr>
              <a:t>Japanese customers may prefer personalized, respectful attention and clear processes.</a:t>
            </a:r>
          </a:p>
          <a:p>
            <a:r>
              <a:rPr lang="en-GB" sz="2400" b="1" dirty="0">
                <a:latin typeface="Times New Roman" panose="02020603050405020304" pitchFamily="18" charset="0"/>
                <a:cs typeface="Times New Roman" panose="02020603050405020304" pitchFamily="18" charset="0"/>
              </a:rPr>
              <a:t>Product Customization - </a:t>
            </a:r>
            <a:r>
              <a:rPr lang="en-GB" sz="2400" dirty="0">
                <a:latin typeface="Times New Roman" panose="02020603050405020304" pitchFamily="18" charset="0"/>
                <a:cs typeface="Times New Roman" panose="02020603050405020304" pitchFamily="18" charset="0"/>
              </a:rPr>
              <a:t>focus on group needs, household efficiency, and long-term utility.</a:t>
            </a:r>
          </a:p>
          <a:p>
            <a:pPr marL="0" indent="0">
              <a:buNone/>
            </a:pPr>
            <a:endParaRPr lang="en-GB" sz="2400" dirty="0"/>
          </a:p>
          <a:p>
            <a:endParaRPr lang="en-GB" b="1"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780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6033E-B1A0-46E0-EFC1-1299B1279B48}"/>
              </a:ext>
            </a:extLst>
          </p:cNvPr>
          <p:cNvSpPr>
            <a:spLocks noGrp="1"/>
          </p:cNvSpPr>
          <p:nvPr>
            <p:ph type="title"/>
          </p:nvPr>
        </p:nvSpPr>
        <p:spPr/>
        <p:txBody>
          <a:bodyPr/>
          <a:lstStyle/>
          <a:p>
            <a:r>
              <a:rPr lang="en-GB" b="1" noProof="0" dirty="0">
                <a:latin typeface="Times New Roman" panose="02020603050405020304" pitchFamily="18" charset="0"/>
                <a:ea typeface="+mj-lt"/>
                <a:cs typeface="Times New Roman" panose="02020603050405020304" pitchFamily="18" charset="0"/>
              </a:rPr>
              <a:t>Conclusion:</a:t>
            </a:r>
            <a:endParaRPr lang="en-GB" b="1" noProof="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F2F1F15B-4EF7-2EB2-FE73-62BBE4D0E975}"/>
              </a:ext>
            </a:extLst>
          </p:cNvPr>
          <p:cNvGraphicFramePr>
            <a:graphicFrameLocks noGrp="1"/>
          </p:cNvGraphicFramePr>
          <p:nvPr>
            <p:ph idx="1"/>
            <p:extLst>
              <p:ext uri="{D42A27DB-BD31-4B8C-83A1-F6EECF244321}">
                <p14:modId xmlns:p14="http://schemas.microsoft.com/office/powerpoint/2010/main" val="18747297"/>
              </p:ext>
            </p:extLst>
          </p:nvPr>
        </p:nvGraphicFramePr>
        <p:xfrm>
          <a:off x="1115568" y="2057400"/>
          <a:ext cx="10168128"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768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25746-EBB2-DB52-66E0-50FCD29162DA}"/>
              </a:ext>
            </a:extLst>
          </p:cNvPr>
          <p:cNvSpPr>
            <a:spLocks noGrp="1"/>
          </p:cNvSpPr>
          <p:nvPr>
            <p:ph type="title"/>
          </p:nvPr>
        </p:nvSpPr>
        <p:spPr>
          <a:xfrm>
            <a:off x="482600" y="114300"/>
            <a:ext cx="10801096" cy="393700"/>
          </a:xfrm>
        </p:spPr>
        <p:txBody>
          <a:bodyPr>
            <a:normAutofit fontScale="90000"/>
          </a:bodyPr>
          <a:lstStyle/>
          <a:p>
            <a:r>
              <a:rPr lang="en-GB" sz="2000" b="1" dirty="0">
                <a:latin typeface="Times New Roman" panose="02020603050405020304" pitchFamily="18" charset="0"/>
                <a:cs typeface="Times New Roman" panose="02020603050405020304" pitchFamily="18" charset="0"/>
              </a:rPr>
              <a:t>REFERENCES</a:t>
            </a:r>
            <a:r>
              <a:rPr lang="en-GB" sz="3200" b="1"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DDB85B11-69D1-6517-B2D0-34844471A63A}"/>
              </a:ext>
            </a:extLst>
          </p:cNvPr>
          <p:cNvSpPr>
            <a:spLocks noGrp="1"/>
          </p:cNvSpPr>
          <p:nvPr>
            <p:ph idx="1"/>
          </p:nvPr>
        </p:nvSpPr>
        <p:spPr>
          <a:xfrm>
            <a:off x="482599" y="775504"/>
            <a:ext cx="11380849" cy="5968196"/>
          </a:xfrm>
        </p:spPr>
        <p:txBody>
          <a:bodyPr>
            <a:normAutofit fontScale="40000" lnSpcReduction="20000"/>
          </a:bodyPr>
          <a:lstStyle/>
          <a:p>
            <a:pPr lvl="0"/>
            <a:r>
              <a:rPr lang="en-GB" sz="4800" dirty="0">
                <a:latin typeface="Times New Roman" panose="02020603050405020304" pitchFamily="18" charset="0"/>
                <a:cs typeface="Times New Roman" panose="02020603050405020304" pitchFamily="18" charset="0"/>
              </a:rPr>
              <a:t>Chaney, L.H. and Martin, J.S. (2014) </a:t>
            </a:r>
            <a:r>
              <a:rPr lang="en-GB" sz="4800" i="1" dirty="0">
                <a:latin typeface="Times New Roman" panose="02020603050405020304" pitchFamily="18" charset="0"/>
                <a:cs typeface="Times New Roman" panose="02020603050405020304" pitchFamily="18" charset="0"/>
              </a:rPr>
              <a:t>Intercultural Business Communication</a:t>
            </a:r>
            <a:r>
              <a:rPr lang="en-GB" sz="4800" dirty="0">
                <a:latin typeface="Times New Roman" panose="02020603050405020304" pitchFamily="18" charset="0"/>
                <a:cs typeface="Times New Roman" panose="02020603050405020304" pitchFamily="18" charset="0"/>
              </a:rPr>
              <a:t>. 6th ed. Harlow: Pearson.</a:t>
            </a:r>
          </a:p>
          <a:p>
            <a:pPr lvl="0"/>
            <a:r>
              <a:rPr lang="en-GB" sz="4800" dirty="0" err="1">
                <a:latin typeface="Times New Roman" panose="02020603050405020304" pitchFamily="18" charset="0"/>
                <a:cs typeface="Times New Roman" panose="02020603050405020304" pitchFamily="18" charset="0"/>
              </a:rPr>
              <a:t>Countryeconomy</a:t>
            </a:r>
            <a:r>
              <a:rPr lang="en-GB" sz="4800" dirty="0">
                <a:latin typeface="Times New Roman" panose="02020603050405020304" pitchFamily="18" charset="0"/>
                <a:cs typeface="Times New Roman" panose="02020603050405020304" pitchFamily="18" charset="0"/>
              </a:rPr>
              <a:t> (2025). </a:t>
            </a:r>
            <a:r>
              <a:rPr lang="en-GB" sz="4800" i="1" dirty="0">
                <a:latin typeface="Times New Roman" panose="02020603050405020304" pitchFamily="18" charset="0"/>
                <a:cs typeface="Times New Roman" panose="02020603050405020304" pitchFamily="18" charset="0"/>
              </a:rPr>
              <a:t>Country comparison Japan vs United Kingdom Human Development Index 2025</a:t>
            </a:r>
            <a:r>
              <a:rPr lang="en-GB" sz="4800" dirty="0">
                <a:latin typeface="Times New Roman" panose="02020603050405020304" pitchFamily="18" charset="0"/>
                <a:cs typeface="Times New Roman" panose="02020603050405020304" pitchFamily="18" charset="0"/>
              </a:rPr>
              <a:t>. [online] countryeconomy.com. Available at: </a:t>
            </a:r>
            <a:r>
              <a:rPr lang="en-GB" sz="4800" u="sng" dirty="0">
                <a:latin typeface="Times New Roman" panose="02020603050405020304" pitchFamily="18" charset="0"/>
                <a:cs typeface="Times New Roman" panose="02020603050405020304" pitchFamily="18" charset="0"/>
                <a:hlinkClick r:id="rId3"/>
              </a:rPr>
              <a:t>https://countryeconomy.com/countries/compare/japan/uk?sc=XE21</a:t>
            </a:r>
            <a:r>
              <a:rPr lang="en-GB" sz="4800" dirty="0">
                <a:latin typeface="Times New Roman" panose="02020603050405020304" pitchFamily="18" charset="0"/>
                <a:cs typeface="Times New Roman" panose="02020603050405020304" pitchFamily="18" charset="0"/>
              </a:rPr>
              <a:t> [Accessed 12 Nov. 2025].</a:t>
            </a:r>
          </a:p>
          <a:p>
            <a:pPr lvl="0"/>
            <a:r>
              <a:rPr lang="en-GB" sz="4800" dirty="0" err="1">
                <a:latin typeface="Times New Roman" panose="02020603050405020304" pitchFamily="18" charset="0"/>
                <a:cs typeface="Times New Roman" panose="02020603050405020304" pitchFamily="18" charset="0"/>
              </a:rPr>
              <a:t>Deresky</a:t>
            </a:r>
            <a:r>
              <a:rPr lang="en-GB" sz="4800" dirty="0">
                <a:latin typeface="Times New Roman" panose="02020603050405020304" pitchFamily="18" charset="0"/>
                <a:cs typeface="Times New Roman" panose="02020603050405020304" pitchFamily="18" charset="0"/>
              </a:rPr>
              <a:t>, H. (2022). </a:t>
            </a:r>
            <a:r>
              <a:rPr lang="en-GB" sz="4800" i="1" dirty="0">
                <a:latin typeface="Times New Roman" panose="02020603050405020304" pitchFamily="18" charset="0"/>
                <a:cs typeface="Times New Roman" panose="02020603050405020304" pitchFamily="18" charset="0"/>
              </a:rPr>
              <a:t>International Management</a:t>
            </a:r>
            <a:r>
              <a:rPr lang="en-GB" sz="4800" dirty="0">
                <a:latin typeface="Times New Roman" panose="02020603050405020304" pitchFamily="18" charset="0"/>
                <a:cs typeface="Times New Roman" panose="02020603050405020304" pitchFamily="18" charset="0"/>
              </a:rPr>
              <a:t>. 10th ed. Harlow: Pearson Education, Limited.</a:t>
            </a:r>
          </a:p>
          <a:p>
            <a:pPr lvl="0"/>
            <a:r>
              <a:rPr lang="en-GB" sz="4800" dirty="0">
                <a:latin typeface="Times New Roman" panose="02020603050405020304" pitchFamily="18" charset="0"/>
                <a:cs typeface="Times New Roman" panose="02020603050405020304" pitchFamily="18" charset="0"/>
              </a:rPr>
              <a:t>Edvardsson, B., Enquist, B., &amp; Hay, M. (2006) ‘Values-based Service Brands: Narratives from IKEA’, Managing Service Quality, 16(3), pp. 230–246.</a:t>
            </a:r>
          </a:p>
          <a:p>
            <a:pPr lvl="0"/>
            <a:r>
              <a:rPr lang="en-GB" sz="4800" dirty="0">
                <a:latin typeface="Times New Roman" panose="02020603050405020304" pitchFamily="18" charset="0"/>
                <a:cs typeface="Times New Roman" panose="02020603050405020304" pitchFamily="18" charset="0"/>
              </a:rPr>
              <a:t>EURAC (2019). </a:t>
            </a:r>
            <a:r>
              <a:rPr lang="en-GB" sz="4800" i="1" dirty="0">
                <a:latin typeface="Times New Roman" panose="02020603050405020304" pitchFamily="18" charset="0"/>
                <a:cs typeface="Times New Roman" panose="02020603050405020304" pitchFamily="18" charset="0"/>
              </a:rPr>
              <a:t>Cultural barriers and how to overcome them in your global company as a global leader • </a:t>
            </a:r>
            <a:r>
              <a:rPr lang="en-GB" sz="4800" i="1" dirty="0" err="1">
                <a:latin typeface="Times New Roman" panose="02020603050405020304" pitchFamily="18" charset="0"/>
                <a:cs typeface="Times New Roman" panose="02020603050405020304" pitchFamily="18" charset="0"/>
              </a:rPr>
              <a:t>eurac</a:t>
            </a:r>
            <a:r>
              <a:rPr lang="en-GB" sz="4800" i="1" dirty="0">
                <a:latin typeface="Times New Roman" panose="02020603050405020304" pitchFamily="18" charset="0"/>
                <a:cs typeface="Times New Roman" panose="02020603050405020304" pitchFamily="18" charset="0"/>
              </a:rPr>
              <a:t> - European Academy for Executive Education</a:t>
            </a:r>
            <a:r>
              <a:rPr lang="en-GB" sz="4800" dirty="0">
                <a:latin typeface="Times New Roman" panose="02020603050405020304" pitchFamily="18" charset="0"/>
                <a:cs typeface="Times New Roman" panose="02020603050405020304" pitchFamily="18" charset="0"/>
              </a:rPr>
              <a:t>. [online] </a:t>
            </a:r>
            <a:r>
              <a:rPr lang="en-GB" sz="4800" dirty="0" err="1">
                <a:latin typeface="Times New Roman" panose="02020603050405020304" pitchFamily="18" charset="0"/>
                <a:cs typeface="Times New Roman" panose="02020603050405020304" pitchFamily="18" charset="0"/>
              </a:rPr>
              <a:t>eurac</a:t>
            </a:r>
            <a:r>
              <a:rPr lang="en-GB" sz="4800" dirty="0">
                <a:latin typeface="Times New Roman" panose="02020603050405020304" pitchFamily="18" charset="0"/>
                <a:cs typeface="Times New Roman" panose="02020603050405020304" pitchFamily="18" charset="0"/>
              </a:rPr>
              <a:t> - European Academy for Executive Education. Available at: </a:t>
            </a:r>
            <a:r>
              <a:rPr lang="en-GB" sz="4800" u="sng" dirty="0">
                <a:latin typeface="Times New Roman" panose="02020603050405020304" pitchFamily="18" charset="0"/>
                <a:cs typeface="Times New Roman" panose="02020603050405020304" pitchFamily="18" charset="0"/>
                <a:hlinkClick r:id="rId4"/>
              </a:rPr>
              <a:t>https://eurac.com/cultural-barriers-and-how-to-overcome-them-in-your-global-company-as-a-global-leader/</a:t>
            </a:r>
            <a:r>
              <a:rPr lang="en-GB" sz="4800" dirty="0">
                <a:latin typeface="Times New Roman" panose="02020603050405020304" pitchFamily="18" charset="0"/>
                <a:cs typeface="Times New Roman" panose="02020603050405020304" pitchFamily="18" charset="0"/>
              </a:rPr>
              <a:t>.</a:t>
            </a:r>
          </a:p>
          <a:p>
            <a:pPr lvl="0"/>
            <a:r>
              <a:rPr lang="en-GB" sz="4800" dirty="0">
                <a:latin typeface="Times New Roman" panose="02020603050405020304" pitchFamily="18" charset="0"/>
                <a:cs typeface="Times New Roman" panose="02020603050405020304" pitchFamily="18" charset="0"/>
              </a:rPr>
              <a:t>Hall, E.T. (1976) </a:t>
            </a:r>
            <a:r>
              <a:rPr lang="en-GB" sz="4800" i="1" dirty="0">
                <a:latin typeface="Times New Roman" panose="02020603050405020304" pitchFamily="18" charset="0"/>
                <a:cs typeface="Times New Roman" panose="02020603050405020304" pitchFamily="18" charset="0"/>
              </a:rPr>
              <a:t>Beyond Culture</a:t>
            </a:r>
            <a:r>
              <a:rPr lang="en-GB" sz="4800" dirty="0">
                <a:latin typeface="Times New Roman" panose="02020603050405020304" pitchFamily="18" charset="0"/>
                <a:cs typeface="Times New Roman" panose="02020603050405020304" pitchFamily="18" charset="0"/>
              </a:rPr>
              <a:t>. New York: Anchor Books.</a:t>
            </a:r>
          </a:p>
          <a:p>
            <a:pPr lvl="0"/>
            <a:r>
              <a:rPr lang="en-GB" sz="4800" dirty="0">
                <a:latin typeface="Times New Roman" panose="02020603050405020304" pitchFamily="18" charset="0"/>
                <a:cs typeface="Times New Roman" panose="02020603050405020304" pitchFamily="18" charset="0"/>
              </a:rPr>
              <a:t>Hamilton, C., Creel, B. and Kroll, T. (2019). </a:t>
            </a:r>
            <a:r>
              <a:rPr lang="en-GB" sz="4800" i="1" dirty="0">
                <a:latin typeface="Times New Roman" panose="02020603050405020304" pitchFamily="18" charset="0"/>
                <a:cs typeface="Times New Roman" panose="02020603050405020304" pitchFamily="18" charset="0"/>
              </a:rPr>
              <a:t>Communicating for Success</a:t>
            </a:r>
            <a:r>
              <a:rPr lang="en-GB" sz="4800" dirty="0">
                <a:latin typeface="Times New Roman" panose="02020603050405020304" pitchFamily="18" charset="0"/>
                <a:cs typeface="Times New Roman" panose="02020603050405020304" pitchFamily="18" charset="0"/>
              </a:rPr>
              <a:t>. Routledge.</a:t>
            </a:r>
          </a:p>
          <a:p>
            <a:pPr lvl="0"/>
            <a:r>
              <a:rPr lang="en-GB" sz="4800" dirty="0">
                <a:latin typeface="Times New Roman" panose="02020603050405020304" pitchFamily="18" charset="0"/>
                <a:cs typeface="Times New Roman" panose="02020603050405020304" pitchFamily="18" charset="0"/>
              </a:rPr>
              <a:t>Hofstede Insights (2025) ‘Country Comparison Tool’. Available at: </a:t>
            </a:r>
            <a:r>
              <a:rPr lang="en-GB" sz="4800" b="1" u="sng" dirty="0">
                <a:latin typeface="Times New Roman" panose="02020603050405020304" pitchFamily="18" charset="0"/>
                <a:cs typeface="Times New Roman" panose="02020603050405020304" pitchFamily="18" charset="0"/>
                <a:hlinkClick r:id="rId5"/>
              </a:rPr>
              <a:t>https://www.hofstede-insights.com/country-comparison/</a:t>
            </a:r>
            <a:r>
              <a:rPr lang="en-GB" sz="4800" dirty="0">
                <a:latin typeface="Times New Roman" panose="02020603050405020304" pitchFamily="18" charset="0"/>
                <a:cs typeface="Times New Roman" panose="02020603050405020304" pitchFamily="18" charset="0"/>
              </a:rPr>
              <a:t> (Accessed: 19 November 2025).</a:t>
            </a:r>
          </a:p>
          <a:p>
            <a:pPr lvl="0"/>
            <a:r>
              <a:rPr lang="en-GB" sz="4800" dirty="0">
                <a:latin typeface="Times New Roman" panose="02020603050405020304" pitchFamily="18" charset="0"/>
                <a:cs typeface="Times New Roman" panose="02020603050405020304" pitchFamily="18" charset="0"/>
              </a:rPr>
              <a:t>Hofstede, G. (2001) </a:t>
            </a:r>
            <a:r>
              <a:rPr lang="en-GB" sz="4800" i="1" dirty="0">
                <a:latin typeface="Times New Roman" panose="02020603050405020304" pitchFamily="18" charset="0"/>
                <a:cs typeface="Times New Roman" panose="02020603050405020304" pitchFamily="18" charset="0"/>
              </a:rPr>
              <a:t>Culture’s Consequences: Comparing Values, </a:t>
            </a:r>
            <a:r>
              <a:rPr lang="en-GB" sz="4800" i="1" dirty="0" err="1">
                <a:latin typeface="Times New Roman" panose="02020603050405020304" pitchFamily="18" charset="0"/>
                <a:cs typeface="Times New Roman" panose="02020603050405020304" pitchFamily="18" charset="0"/>
              </a:rPr>
              <a:t>Behaviors</a:t>
            </a:r>
            <a:r>
              <a:rPr lang="en-GB" sz="4800" i="1" dirty="0">
                <a:latin typeface="Times New Roman" panose="02020603050405020304" pitchFamily="18" charset="0"/>
                <a:cs typeface="Times New Roman" panose="02020603050405020304" pitchFamily="18" charset="0"/>
              </a:rPr>
              <a:t>, Institutions and Organizations Across Nations</a:t>
            </a:r>
            <a:r>
              <a:rPr lang="en-GB" sz="4800" dirty="0">
                <a:latin typeface="Times New Roman" panose="02020603050405020304" pitchFamily="18" charset="0"/>
                <a:cs typeface="Times New Roman" panose="02020603050405020304" pitchFamily="18" charset="0"/>
              </a:rPr>
              <a:t>. 2nd ed. Thousand Oaks, CA: Sage.</a:t>
            </a:r>
          </a:p>
          <a:p>
            <a:endParaRPr lang="en-GB" dirty="0"/>
          </a:p>
        </p:txBody>
      </p:sp>
    </p:spTree>
    <p:extLst>
      <p:ext uri="{BB962C8B-B14F-4D97-AF65-F5344CB8AC3E}">
        <p14:creationId xmlns:p14="http://schemas.microsoft.com/office/powerpoint/2010/main" val="3076096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78075-9CB0-B648-AEDE-647053634719}"/>
              </a:ext>
            </a:extLst>
          </p:cNvPr>
          <p:cNvSpPr>
            <a:spLocks noGrp="1"/>
          </p:cNvSpPr>
          <p:nvPr>
            <p:ph type="title"/>
          </p:nvPr>
        </p:nvSpPr>
        <p:spPr>
          <a:xfrm>
            <a:off x="533400" y="86921"/>
            <a:ext cx="10750296" cy="340591"/>
          </a:xfrm>
        </p:spPr>
        <p:txBody>
          <a:bodyPr>
            <a:normAutofit/>
          </a:bodyPr>
          <a:lstStyle/>
          <a:p>
            <a:r>
              <a:rPr lang="en-GB" sz="1800" b="1" dirty="0">
                <a:latin typeface="Times New Roman" panose="02020603050405020304" pitchFamily="18" charset="0"/>
                <a:cs typeface="Times New Roman" panose="02020603050405020304" pitchFamily="18" charset="0"/>
              </a:rPr>
              <a:t>REFERENCES:</a:t>
            </a:r>
            <a:endParaRPr lang="en-GB" sz="1800" dirty="0"/>
          </a:p>
        </p:txBody>
      </p:sp>
      <p:sp>
        <p:nvSpPr>
          <p:cNvPr id="3" name="Content Placeholder 2">
            <a:extLst>
              <a:ext uri="{FF2B5EF4-FFF2-40B4-BE49-F238E27FC236}">
                <a16:creationId xmlns:a16="http://schemas.microsoft.com/office/drawing/2014/main" id="{020848B2-ED9D-5DDC-3228-73346FCA1E8B}"/>
              </a:ext>
            </a:extLst>
          </p:cNvPr>
          <p:cNvSpPr>
            <a:spLocks noGrp="1"/>
          </p:cNvSpPr>
          <p:nvPr>
            <p:ph idx="1"/>
          </p:nvPr>
        </p:nvSpPr>
        <p:spPr>
          <a:xfrm>
            <a:off x="273131" y="427512"/>
            <a:ext cx="11673445" cy="6430488"/>
          </a:xfrm>
        </p:spPr>
        <p:txBody>
          <a:bodyPr>
            <a:normAutofit fontScale="92500" lnSpcReduction="20000"/>
          </a:bodyPr>
          <a:lstStyle/>
          <a:p>
            <a:pPr lvl="0"/>
            <a:r>
              <a:rPr lang="en-GB" sz="1800" dirty="0">
                <a:latin typeface="Times New Roman" panose="02020603050405020304" pitchFamily="18" charset="0"/>
                <a:cs typeface="Times New Roman" panose="02020603050405020304" pitchFamily="18" charset="0"/>
              </a:rPr>
              <a:t>IKEA (2024). </a:t>
            </a:r>
            <a:r>
              <a:rPr lang="en-GB" sz="1800" i="1" dirty="0">
                <a:latin typeface="Times New Roman" panose="02020603050405020304" pitchFamily="18" charset="0"/>
                <a:cs typeface="Times New Roman" panose="02020603050405020304" pitchFamily="18" charset="0"/>
              </a:rPr>
              <a:t>Culture &amp; Values</a:t>
            </a:r>
            <a:r>
              <a:rPr lang="en-GB" sz="1800" dirty="0">
                <a:latin typeface="Times New Roman" panose="02020603050405020304" pitchFamily="18" charset="0"/>
                <a:cs typeface="Times New Roman" panose="02020603050405020304" pitchFamily="18" charset="0"/>
              </a:rPr>
              <a:t>. [online] Ikea.com. Available at: </a:t>
            </a:r>
            <a:r>
              <a:rPr lang="en-GB" sz="1800" u="sng" dirty="0">
                <a:latin typeface="Times New Roman" panose="02020603050405020304" pitchFamily="18" charset="0"/>
                <a:cs typeface="Times New Roman" panose="02020603050405020304" pitchFamily="18" charset="0"/>
                <a:hlinkClick r:id="rId3"/>
              </a:rPr>
              <a:t>https://www.ikea.com/in/en/this-is-ikea/culture-and-values-pubd0e72f31/</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Ikea (2025). </a:t>
            </a:r>
            <a:r>
              <a:rPr lang="en-GB" sz="1800" i="1" dirty="0">
                <a:latin typeface="Times New Roman" panose="02020603050405020304" pitchFamily="18" charset="0"/>
                <a:cs typeface="Times New Roman" panose="02020603050405020304" pitchFamily="18" charset="0"/>
              </a:rPr>
              <a:t>We believe in Diversity &amp; Inclusion</a:t>
            </a:r>
            <a:r>
              <a:rPr lang="en-GB" sz="1800" dirty="0">
                <a:latin typeface="Times New Roman" panose="02020603050405020304" pitchFamily="18" charset="0"/>
                <a:cs typeface="Times New Roman" panose="02020603050405020304" pitchFamily="18" charset="0"/>
              </a:rPr>
              <a:t>. [online] Ikea.com. Available at: </a:t>
            </a:r>
            <a:r>
              <a:rPr lang="en-GB" sz="1800" u="sng" dirty="0">
                <a:latin typeface="Times New Roman" panose="02020603050405020304" pitchFamily="18" charset="0"/>
                <a:cs typeface="Times New Roman" panose="02020603050405020304" pitchFamily="18" charset="0"/>
                <a:hlinkClick r:id="rId4"/>
              </a:rPr>
              <a:t>https://www.ikea.com/jp/en/this-is-ikea/work-with-us/diversity-and-inclusion-pub86a2cb59/</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IKEA Group (2023) Annual Summary &amp; Sustainability Report. Available at: </a:t>
            </a:r>
            <a:r>
              <a:rPr lang="en-GB" sz="1800" b="1" u="sng" dirty="0">
                <a:latin typeface="Times New Roman" panose="02020603050405020304" pitchFamily="18" charset="0"/>
                <a:cs typeface="Times New Roman" panose="02020603050405020304" pitchFamily="18" charset="0"/>
                <a:hlinkClick r:id="rId5"/>
              </a:rPr>
              <a:t>https://www.ikea.com/gb/en/</a:t>
            </a:r>
            <a:endParaRPr lang="en-GB"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IKEA Japan (2022) Local Marketing Report. Available at: </a:t>
            </a:r>
            <a:r>
              <a:rPr lang="en-GB" sz="1800" b="1" u="sng" dirty="0">
                <a:latin typeface="Times New Roman" panose="02020603050405020304" pitchFamily="18" charset="0"/>
                <a:cs typeface="Times New Roman" panose="02020603050405020304" pitchFamily="18" charset="0"/>
                <a:hlinkClick r:id="rId6"/>
              </a:rPr>
              <a:t>https://www.ikea.com/jp/en/</a:t>
            </a:r>
            <a:endParaRPr lang="en-GB"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IKEA, (2024). </a:t>
            </a:r>
            <a:r>
              <a:rPr lang="en-GB" sz="1800" i="1" dirty="0">
                <a:latin typeface="Times New Roman" panose="02020603050405020304" pitchFamily="18" charset="0"/>
                <a:cs typeface="Times New Roman" panose="02020603050405020304" pitchFamily="18" charset="0"/>
              </a:rPr>
              <a:t>IKEA - Shop for Furniture, Lighting, Home Accessories &amp; More</a:t>
            </a:r>
            <a:r>
              <a:rPr lang="en-GB" sz="1800" dirty="0">
                <a:latin typeface="Times New Roman" panose="02020603050405020304" pitchFamily="18" charset="0"/>
                <a:cs typeface="Times New Roman" panose="02020603050405020304" pitchFamily="18" charset="0"/>
              </a:rPr>
              <a:t>. [online] Ikea.com. Available at: </a:t>
            </a:r>
            <a:r>
              <a:rPr lang="en-GB" sz="1800" u="sng" dirty="0">
                <a:latin typeface="Times New Roman" panose="02020603050405020304" pitchFamily="18" charset="0"/>
                <a:cs typeface="Times New Roman" panose="02020603050405020304" pitchFamily="18" charset="0"/>
                <a:hlinkClick r:id="rId5"/>
              </a:rPr>
              <a:t>https://www.ikea.com/gb/en/</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Jandt, F.E. (2024). </a:t>
            </a:r>
            <a:r>
              <a:rPr lang="en-GB" sz="1800" i="1" dirty="0">
                <a:latin typeface="Times New Roman" panose="02020603050405020304" pitchFamily="18" charset="0"/>
                <a:cs typeface="Times New Roman" panose="02020603050405020304" pitchFamily="18" charset="0"/>
              </a:rPr>
              <a:t>An Introduction to Intercultural Communication</a:t>
            </a:r>
            <a:r>
              <a:rPr lang="en-GB" sz="1800" dirty="0">
                <a:latin typeface="Times New Roman" panose="02020603050405020304" pitchFamily="18" charset="0"/>
                <a:cs typeface="Times New Roman" panose="02020603050405020304" pitchFamily="18" charset="0"/>
              </a:rPr>
              <a:t>. SAGE Publications.</a:t>
            </a:r>
          </a:p>
          <a:p>
            <a:pPr lvl="0"/>
            <a:r>
              <a:rPr lang="en-GB" sz="1800" dirty="0">
                <a:latin typeface="Times New Roman" panose="02020603050405020304" pitchFamily="18" charset="0"/>
                <a:cs typeface="Times New Roman" panose="02020603050405020304" pitchFamily="18" charset="0"/>
              </a:rPr>
              <a:t>Kawaguchi, T. (2021). </a:t>
            </a:r>
            <a:r>
              <a:rPr lang="en-GB" sz="1800" i="1" dirty="0">
                <a:latin typeface="Times New Roman" panose="02020603050405020304" pitchFamily="18" charset="0"/>
                <a:cs typeface="Times New Roman" panose="02020603050405020304" pitchFamily="18" charset="0"/>
              </a:rPr>
              <a:t>How Did IKEA and Starbucks Successfully Localize in Japan? </a:t>
            </a:r>
            <a:r>
              <a:rPr lang="en-GB" sz="1800" i="1" dirty="0" err="1">
                <a:latin typeface="Times New Roman" panose="02020603050405020304" pitchFamily="18" charset="0"/>
                <a:cs typeface="Times New Roman" panose="02020603050405020304" pitchFamily="18" charset="0"/>
              </a:rPr>
              <a:t>freshtrax</a:t>
            </a:r>
            <a:r>
              <a:rPr lang="en-GB" sz="1800" i="1" dirty="0">
                <a:latin typeface="Times New Roman" panose="02020603050405020304" pitchFamily="18" charset="0"/>
                <a:cs typeface="Times New Roman" panose="02020603050405020304" pitchFamily="18" charset="0"/>
              </a:rPr>
              <a:t> - </a:t>
            </a:r>
            <a:r>
              <a:rPr lang="en-GB" sz="1800" i="1" dirty="0" err="1">
                <a:latin typeface="Times New Roman" panose="02020603050405020304" pitchFamily="18" charset="0"/>
                <a:cs typeface="Times New Roman" panose="02020603050405020304" pitchFamily="18" charset="0"/>
              </a:rPr>
              <a:t>btrax</a:t>
            </a:r>
            <a:r>
              <a:rPr lang="en-GB" sz="1800" i="1" dirty="0">
                <a:latin typeface="Times New Roman" panose="02020603050405020304" pitchFamily="18" charset="0"/>
                <a:cs typeface="Times New Roman" panose="02020603050405020304" pitchFamily="18" charset="0"/>
              </a:rPr>
              <a:t> blog</a:t>
            </a:r>
            <a:r>
              <a:rPr lang="en-GB" sz="1800" dirty="0">
                <a:latin typeface="Times New Roman" panose="02020603050405020304" pitchFamily="18" charset="0"/>
                <a:cs typeface="Times New Roman" panose="02020603050405020304" pitchFamily="18" charset="0"/>
              </a:rPr>
              <a:t>. [online] How Did IKEA and Starbucks Successfully Localize in Japan? </a:t>
            </a:r>
            <a:r>
              <a:rPr lang="en-GB" sz="1800" dirty="0" err="1">
                <a:latin typeface="Times New Roman" panose="02020603050405020304" pitchFamily="18" charset="0"/>
                <a:cs typeface="Times New Roman" panose="02020603050405020304" pitchFamily="18" charset="0"/>
              </a:rPr>
              <a:t>freshtrax</a:t>
            </a:r>
            <a:r>
              <a:rPr lang="en-GB" sz="1800" dirty="0">
                <a:latin typeface="Times New Roman" panose="02020603050405020304" pitchFamily="18" charset="0"/>
                <a:cs typeface="Times New Roman" panose="02020603050405020304" pitchFamily="18" charset="0"/>
              </a:rPr>
              <a:t> - </a:t>
            </a:r>
            <a:r>
              <a:rPr lang="en-GB" sz="1800" dirty="0" err="1">
                <a:latin typeface="Times New Roman" panose="02020603050405020304" pitchFamily="18" charset="0"/>
                <a:cs typeface="Times New Roman" panose="02020603050405020304" pitchFamily="18" charset="0"/>
              </a:rPr>
              <a:t>btrax</a:t>
            </a:r>
            <a:r>
              <a:rPr lang="en-GB" sz="1800" dirty="0">
                <a:latin typeface="Times New Roman" panose="02020603050405020304" pitchFamily="18" charset="0"/>
                <a:cs typeface="Times New Roman" panose="02020603050405020304" pitchFamily="18" charset="0"/>
              </a:rPr>
              <a:t> blog. Available at: </a:t>
            </a:r>
            <a:r>
              <a:rPr lang="en-GB" sz="1800" u="sng" dirty="0">
                <a:latin typeface="Times New Roman" panose="02020603050405020304" pitchFamily="18" charset="0"/>
                <a:cs typeface="Times New Roman" panose="02020603050405020304" pitchFamily="18" charset="0"/>
                <a:hlinkClick r:id="rId7"/>
              </a:rPr>
              <a:t>https://blog.btrax.com/how-did-ikea-and-starbucks-successfully-localize-in-japan/</a:t>
            </a:r>
            <a:r>
              <a:rPr lang="en-GB" sz="1800" dirty="0">
                <a:latin typeface="Times New Roman" panose="02020603050405020304" pitchFamily="18" charset="0"/>
                <a:cs typeface="Times New Roman" panose="02020603050405020304" pitchFamily="18" charset="0"/>
              </a:rPr>
              <a:t>.</a:t>
            </a:r>
          </a:p>
          <a:p>
            <a:pPr lvl="0"/>
            <a:r>
              <a:rPr lang="en-GB" sz="1800" dirty="0">
                <a:latin typeface="Times New Roman" panose="02020603050405020304" pitchFamily="18" charset="0"/>
                <a:cs typeface="Times New Roman" panose="02020603050405020304" pitchFamily="18" charset="0"/>
              </a:rPr>
              <a:t>Kulich, C., McCrae, S., &amp; Fay, D. (2016) ‘Cultural Adaptation in Multinational Corporations: Case Study of IKEA in Japan’, Asia Pacific Business Review, 22(3), pp. 431–447.</a:t>
            </a:r>
          </a:p>
          <a:p>
            <a:pPr lvl="0"/>
            <a:r>
              <a:rPr lang="en-GB" sz="1800" dirty="0">
                <a:latin typeface="Times New Roman" panose="02020603050405020304" pitchFamily="18" charset="0"/>
                <a:cs typeface="Times New Roman" panose="02020603050405020304" pitchFamily="18" charset="0"/>
              </a:rPr>
              <a:t>Sahlin, J.P. (2015). </a:t>
            </a:r>
            <a:r>
              <a:rPr lang="en-GB" sz="1800" i="1" dirty="0">
                <a:latin typeface="Times New Roman" panose="02020603050405020304" pitchFamily="18" charset="0"/>
                <a:cs typeface="Times New Roman" panose="02020603050405020304" pitchFamily="18" charset="0"/>
              </a:rPr>
              <a:t>Social media and the transformation of interaction in society</a:t>
            </a:r>
            <a:r>
              <a:rPr lang="en-GB" sz="1800" dirty="0">
                <a:latin typeface="Times New Roman" panose="02020603050405020304" pitchFamily="18" charset="0"/>
                <a:cs typeface="Times New Roman" panose="02020603050405020304" pitchFamily="18" charset="0"/>
              </a:rPr>
              <a:t>. Hershey, Pennsylvania (701 E. Chocolate Avenue, Hershey, PA 17033, USA): IGI Global.</a:t>
            </a:r>
          </a:p>
          <a:p>
            <a:pPr lvl="0"/>
            <a:r>
              <a:rPr lang="en-GB" sz="1800" dirty="0">
                <a:latin typeface="Times New Roman" panose="02020603050405020304" pitchFamily="18" charset="0"/>
                <a:cs typeface="Times New Roman" panose="02020603050405020304" pitchFamily="18" charset="0"/>
              </a:rPr>
              <a:t>Samovar, L. and Porter, R. (2016). </a:t>
            </a:r>
            <a:r>
              <a:rPr lang="en-GB" sz="1800" i="1" dirty="0">
                <a:latin typeface="Times New Roman" panose="02020603050405020304" pitchFamily="18" charset="0"/>
                <a:cs typeface="Times New Roman" panose="02020603050405020304" pitchFamily="18" charset="0"/>
              </a:rPr>
              <a:t>Communication Between Cultures</a:t>
            </a:r>
            <a:r>
              <a:rPr lang="en-GB" sz="1800" dirty="0">
                <a:latin typeface="Times New Roman" panose="02020603050405020304" pitchFamily="18" charset="0"/>
                <a:cs typeface="Times New Roman" panose="02020603050405020304" pitchFamily="18" charset="0"/>
              </a:rPr>
              <a:t>. Cengage Learning.</a:t>
            </a:r>
          </a:p>
          <a:p>
            <a:pPr lvl="0"/>
            <a:r>
              <a:rPr lang="en-GB" sz="1800" dirty="0">
                <a:latin typeface="Times New Roman" panose="02020603050405020304" pitchFamily="18" charset="0"/>
                <a:cs typeface="Times New Roman" panose="02020603050405020304" pitchFamily="18" charset="0"/>
              </a:rPr>
              <a:t>Samovar, L.A., Porter, R.E. and McDaniel, E.R. (2010) </a:t>
            </a:r>
            <a:r>
              <a:rPr lang="en-GB" sz="1800" i="1" dirty="0">
                <a:latin typeface="Times New Roman" panose="02020603050405020304" pitchFamily="18" charset="0"/>
                <a:cs typeface="Times New Roman" panose="02020603050405020304" pitchFamily="18" charset="0"/>
              </a:rPr>
              <a:t>Communication Between Cultures</a:t>
            </a:r>
            <a:r>
              <a:rPr lang="en-GB" sz="1800" dirty="0">
                <a:latin typeface="Times New Roman" panose="02020603050405020304" pitchFamily="18" charset="0"/>
                <a:cs typeface="Times New Roman" panose="02020603050405020304" pitchFamily="18" charset="0"/>
              </a:rPr>
              <a:t>. 7th ed. Boston: Wadsworth Cengage Learning.</a:t>
            </a:r>
          </a:p>
          <a:p>
            <a:pPr lvl="0"/>
            <a:r>
              <a:rPr lang="en-GB" sz="1800" dirty="0">
                <a:latin typeface="Times New Roman" panose="02020603050405020304" pitchFamily="18" charset="0"/>
                <a:cs typeface="Times New Roman" panose="02020603050405020304" pitchFamily="18" charset="0"/>
              </a:rPr>
              <a:t>Varner, I.I. and Beamer, L. (2011) </a:t>
            </a:r>
            <a:r>
              <a:rPr lang="en-GB" sz="1800" i="1" dirty="0">
                <a:latin typeface="Times New Roman" panose="02020603050405020304" pitchFamily="18" charset="0"/>
                <a:cs typeface="Times New Roman" panose="02020603050405020304" pitchFamily="18" charset="0"/>
              </a:rPr>
              <a:t>Intercultural Communication in the Global Workplace</a:t>
            </a:r>
            <a:r>
              <a:rPr lang="en-GB" sz="1800" dirty="0">
                <a:latin typeface="Times New Roman" panose="02020603050405020304" pitchFamily="18" charset="0"/>
                <a:cs typeface="Times New Roman" panose="02020603050405020304" pitchFamily="18" charset="0"/>
              </a:rPr>
              <a:t>. 5th ed. New York: McGraw-Hill.</a:t>
            </a:r>
          </a:p>
          <a:p>
            <a:pPr marL="0" lvl="0" indent="0">
              <a:buNone/>
            </a:pP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3678379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9355</TotalTime>
  <Words>2555</Words>
  <Application>Microsoft Office PowerPoint</Application>
  <PresentationFormat>Widescreen</PresentationFormat>
  <Paragraphs>127</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Avenir Next LT Pro</vt:lpstr>
      <vt:lpstr>Calibri</vt:lpstr>
      <vt:lpstr>Times New Roman</vt:lpstr>
      <vt:lpstr>Wingdings</vt:lpstr>
      <vt:lpstr>AccentBoxVTI</vt:lpstr>
      <vt:lpstr>  Module name: INTERNATIONAL BUSINESS COMMUNICATION  Module code: LCBB6023_LON  Student name: ANCA-DANIELA CRUCERU  Student ID: 2316314</vt:lpstr>
      <vt:lpstr>Introduction and Purpose:</vt:lpstr>
      <vt:lpstr>International Communication in Business</vt:lpstr>
      <vt:lpstr>Hall’s High- vs Low-Context Theory (Jandt, 2024). </vt:lpstr>
      <vt:lpstr>Samovar’s Intercultural Communication Theory</vt:lpstr>
      <vt:lpstr>PowerPoint Presentation</vt:lpstr>
      <vt:lpstr>IKEA operates in over 60 markets worldwide, promoting  his vision: “To create a better everyday life for the many people” (IKEA, 2024). -Established in Sweden in 1943 by Ingvar Kamprad. -Operates as the biggest furniture retailer globally, with locations spanning more than 50 countries. -Recognized for its simple, modern furniture designs and cost-effective, self-assembly products. -Prioritizes environmentally sustainable practices and products that are friendly to the planet.   </vt:lpstr>
      <vt:lpstr>PowerPoint Presentation</vt:lpstr>
      <vt:lpstr>IKEA’s Application of Hofstede’s Dimensions in Japan:</vt:lpstr>
      <vt:lpstr>Recommendations:</vt:lpstr>
      <vt:lpstr>PowerPoint Presentation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Intercultural Communication in Business: IKEA in the UK vs Japan.</dc:title>
  <dc:creator>Guest User</dc:creator>
  <cp:lastModifiedBy>Anca-Daniela Cruceru</cp:lastModifiedBy>
  <cp:revision>42</cp:revision>
  <dcterms:created xsi:type="dcterms:W3CDTF">2025-11-12T12:22:25Z</dcterms:created>
  <dcterms:modified xsi:type="dcterms:W3CDTF">2025-11-20T23:34:08Z</dcterms:modified>
</cp:coreProperties>
</file>