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93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78D5B5-B430-4EFC-2688-0A76FADCBE4D}" v="120" dt="2022-09-30T17:37:01.287"/>
    <p1510:client id="{02D688FE-0B20-9D18-2C05-F96F04417FE8}" v="210" dt="2022-09-29T19:49:32.674"/>
    <p1510:client id="{09D9D9D8-DEA9-440C-BAE6-E60D1E80B3ED}" v="408" dt="2022-09-10T15:38:57.472"/>
    <p1510:client id="{24668BFC-DB88-AFF3-C66C-8BD74CEA0338}" v="341" dt="2022-09-27T17:47:46.206"/>
    <p1510:client id="{4357EEDF-9062-58C9-EEDC-F1092779DA4F}" v="42" dt="2022-09-29T17:26:46.908"/>
    <p1510:client id="{662140C4-39A7-022D-8471-00910DE23A6C}" v="322" dt="2022-09-21T18:35:37.615"/>
    <p1510:client id="{75AC299A-B343-EA66-A557-9374189A252C}" v="269" dt="2022-09-27T18:29:53.639"/>
    <p1510:client id="{9C5EEF4E-F873-1AC3-7E91-9BB7E4F59A3C}" v="513" dt="2022-09-29T18:29:06.632"/>
    <p1510:client id="{9F906711-F532-707B-15FF-1ACFED4DC12B}" v="1861" dt="2022-09-21T19:43:49.846"/>
    <p1510:client id="{AE18413A-23B5-A1C9-4948-B7F09797F211}" v="3419" dt="2022-09-28T18:54:49.711"/>
    <p1510:client id="{AF75C779-4538-430D-DFB3-59001E1D6FC9}" v="170" dt="2022-09-21T18:26:12.779"/>
    <p1510:client id="{E56180BD-209F-403E-A48B-D7F93E5CDED4}" v="879" dt="2022-09-26T13:58:33.131"/>
    <p1510:client id="{FCECED87-1977-3A35-B19E-617FADF148BD}" v="902" dt="2022-09-27T18:09:28.5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tile.psy.gla.ac.uk/2020/10/01/to-take-notes-or-not-to-take-notes-during-clas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C1FA327-992D-0A3C-B07C-2F62373F2AF7}"/>
              </a:ext>
            </a:extLst>
          </p:cNvPr>
          <p:cNvSpPr txBox="1"/>
          <p:nvPr/>
        </p:nvSpPr>
        <p:spPr>
          <a:xfrm>
            <a:off x="-40920" y="3318"/>
            <a:ext cx="4484076"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Arial Nova"/>
                <a:cs typeface="Calibri"/>
              </a:rPr>
              <a:t>Reece Williams, 2216017, ECGE4003P</a:t>
            </a:r>
            <a:endParaRPr lang="en-US">
              <a:latin typeface="Arial Nova"/>
              <a:cs typeface="Calibri"/>
            </a:endParaRPr>
          </a:p>
        </p:txBody>
      </p:sp>
      <p:sp>
        <p:nvSpPr>
          <p:cNvPr id="5" name="TextBox 4">
            <a:extLst>
              <a:ext uri="{FF2B5EF4-FFF2-40B4-BE49-F238E27FC236}">
                <a16:creationId xmlns:a16="http://schemas.microsoft.com/office/drawing/2014/main" id="{5859F560-4825-6265-28B7-9561EDB1BF26}"/>
              </a:ext>
            </a:extLst>
          </p:cNvPr>
          <p:cNvSpPr txBox="1"/>
          <p:nvPr/>
        </p:nvSpPr>
        <p:spPr>
          <a:xfrm>
            <a:off x="244538" y="431884"/>
            <a:ext cx="3518296" cy="1368328"/>
          </a:xfrm>
          <a:prstGeom prst="rect">
            <a:avLst/>
          </a:prstGeom>
          <a:solidFill>
            <a:schemeClr val="accent1">
              <a:lumMod val="60000"/>
              <a:lumOff val="40000"/>
            </a:schemeClr>
          </a:solidFill>
          <a:ln>
            <a:noFill/>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Arial Nova"/>
                <a:cs typeface="Calibri"/>
              </a:rPr>
              <a:t>Introduction </a:t>
            </a:r>
          </a:p>
          <a:p>
            <a:endParaRPr lang="en-US" sz="1000">
              <a:latin typeface="Arial Nova"/>
              <a:cs typeface="Calibri"/>
            </a:endParaRPr>
          </a:p>
          <a:p>
            <a:r>
              <a:rPr lang="en-US" sz="1000">
                <a:latin typeface="Arial Nova"/>
                <a:cs typeface="Calibri"/>
              </a:rPr>
              <a:t>What is critical thinking?</a:t>
            </a:r>
          </a:p>
          <a:p>
            <a:r>
              <a:rPr lang="en-US" sz="1000">
                <a:latin typeface="Arial Nova"/>
                <a:cs typeface="Calibri"/>
              </a:rPr>
              <a:t>'Critical thinking is the ability to think clearly and rationally, understanding the logical connection between ideas' </a:t>
            </a:r>
          </a:p>
          <a:p>
            <a:endParaRPr lang="en-US" sz="1000">
              <a:latin typeface="Arial Nova"/>
              <a:cs typeface="Calibri"/>
            </a:endParaRPr>
          </a:p>
          <a:p>
            <a:r>
              <a:rPr lang="en-US" sz="1000">
                <a:latin typeface="Arial Nova"/>
                <a:cs typeface="Calibri"/>
              </a:rPr>
              <a:t>This is what is said by skillsyouneed.com </a:t>
            </a:r>
            <a:endParaRPr lang="en-US"/>
          </a:p>
          <a:p>
            <a:endParaRPr lang="en-US" sz="1200">
              <a:highlight>
                <a:srgbClr val="0000FF"/>
              </a:highlight>
              <a:latin typeface="Arial Nova"/>
              <a:cs typeface="Calibri"/>
            </a:endParaRPr>
          </a:p>
        </p:txBody>
      </p:sp>
      <p:sp>
        <p:nvSpPr>
          <p:cNvPr id="6" name="TextBox 5">
            <a:extLst>
              <a:ext uri="{FF2B5EF4-FFF2-40B4-BE49-F238E27FC236}">
                <a16:creationId xmlns:a16="http://schemas.microsoft.com/office/drawing/2014/main" id="{85C801F6-4B48-D061-5EA1-325D7EC373E7}"/>
              </a:ext>
            </a:extLst>
          </p:cNvPr>
          <p:cNvSpPr txBox="1"/>
          <p:nvPr/>
        </p:nvSpPr>
        <p:spPr>
          <a:xfrm>
            <a:off x="2490" y="1849538"/>
            <a:ext cx="3906495" cy="4955203"/>
          </a:xfrm>
          <a:prstGeom prst="rect">
            <a:avLst/>
          </a:prstGeom>
          <a:solidFill>
            <a:schemeClr val="accent2">
              <a:lumMod val="60000"/>
              <a:lumOff val="40000"/>
            </a:schemeClr>
          </a:solidFill>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Arial Nova"/>
                <a:cs typeface="Calibri"/>
              </a:rPr>
              <a:t>Plagiarism </a:t>
            </a:r>
            <a:endParaRPr lang="en-US">
              <a:latin typeface="Arial Nova"/>
              <a:cs typeface="Calibri"/>
            </a:endParaRPr>
          </a:p>
          <a:p>
            <a:r>
              <a:rPr lang="en-US" sz="1000">
                <a:latin typeface="Arial Nova"/>
                <a:cs typeface="Calibri"/>
              </a:rPr>
              <a:t>The meaning of plagiarism is that using someone else's words or argument as your own. If an individual is </a:t>
            </a:r>
            <a:r>
              <a:rPr lang="en-GB" sz="1000">
                <a:latin typeface="Arial Nova"/>
                <a:cs typeface="Calibri"/>
              </a:rPr>
              <a:t>plagiarising</a:t>
            </a:r>
            <a:r>
              <a:rPr lang="en-US" sz="1000">
                <a:latin typeface="Arial Nova"/>
                <a:cs typeface="Calibri"/>
              </a:rPr>
              <a:t> it is an academic crime,  it could also affect your degree in a negative way. </a:t>
            </a:r>
          </a:p>
          <a:p>
            <a:r>
              <a:rPr lang="en-US" sz="1000">
                <a:latin typeface="Arial Nova"/>
                <a:cs typeface="Calibri"/>
              </a:rPr>
              <a:t>The book combating plagiarism states that when individuals are in school and college their eyes are not open enough on what plagiarism is and how it can affect their work In a negative way. By reading this book it is implied that students now do not have an understanding that there are big consequences from </a:t>
            </a:r>
            <a:r>
              <a:rPr lang="en-US" sz="1000" err="1">
                <a:latin typeface="Arial Nova"/>
                <a:cs typeface="Calibri"/>
              </a:rPr>
              <a:t>plagiarising</a:t>
            </a:r>
            <a:r>
              <a:rPr lang="en-US" sz="1000">
                <a:latin typeface="Arial Nova"/>
                <a:cs typeface="Calibri"/>
              </a:rPr>
              <a:t> in their work, especially in university. </a:t>
            </a:r>
          </a:p>
          <a:p>
            <a:endParaRPr lang="en-US" sz="1000">
              <a:latin typeface="Arial Nova"/>
              <a:cs typeface="Calibri"/>
            </a:endParaRPr>
          </a:p>
          <a:p>
            <a:r>
              <a:rPr lang="en-US" sz="1000">
                <a:latin typeface="Arial Nova"/>
                <a:cs typeface="Calibri"/>
              </a:rPr>
              <a:t>Wilhoit (1994) suggests that plagiarism is an academic writing problem, in the same sense </a:t>
            </a:r>
            <a:r>
              <a:rPr lang="en-US" sz="1000" err="1">
                <a:latin typeface="Arial Nova"/>
                <a:cs typeface="Calibri"/>
              </a:rPr>
              <a:t>Turntin</a:t>
            </a:r>
            <a:r>
              <a:rPr lang="en-US" sz="1000">
                <a:latin typeface="Arial Nova"/>
                <a:cs typeface="Calibri"/>
              </a:rPr>
              <a:t> has said that if a student has imperfect paraphrasing and </a:t>
            </a:r>
            <a:r>
              <a:rPr lang="en-US" sz="1000" err="1">
                <a:latin typeface="Arial Nova"/>
                <a:cs typeface="Calibri"/>
              </a:rPr>
              <a:t>summarsing</a:t>
            </a:r>
            <a:r>
              <a:rPr lang="en-US" sz="1000">
                <a:latin typeface="Arial Nova"/>
                <a:cs typeface="Calibri"/>
              </a:rPr>
              <a:t> this is another form of </a:t>
            </a:r>
            <a:r>
              <a:rPr lang="en-US" sz="1000" err="1">
                <a:latin typeface="Arial Nova"/>
                <a:cs typeface="Calibri"/>
              </a:rPr>
              <a:t>plagarism</a:t>
            </a:r>
            <a:r>
              <a:rPr lang="en-US" sz="1000">
                <a:latin typeface="Arial Nova"/>
                <a:cs typeface="Calibri"/>
              </a:rPr>
              <a:t>. </a:t>
            </a:r>
            <a:endParaRPr lang="en-US">
              <a:latin typeface="Arial Nova"/>
            </a:endParaRPr>
          </a:p>
          <a:p>
            <a:endParaRPr lang="en-US" sz="1000">
              <a:latin typeface="Arial Nova"/>
              <a:cs typeface="Calibri"/>
            </a:endParaRPr>
          </a:p>
          <a:p>
            <a:r>
              <a:rPr lang="en-US" sz="1000">
                <a:latin typeface="Arial Nova"/>
                <a:cs typeface="Calibri"/>
              </a:rPr>
              <a:t>The issue is with plagiarism is, that it </a:t>
            </a:r>
            <a:r>
              <a:rPr lang="en-US" sz="1000" err="1">
                <a:latin typeface="Arial Nova"/>
                <a:cs typeface="Calibri"/>
              </a:rPr>
              <a:t>st</a:t>
            </a:r>
            <a:r>
              <a:rPr lang="en-US" sz="1000">
                <a:latin typeface="Arial Nova"/>
                <a:cs typeface="Calibri"/>
              </a:rPr>
              <a:t> very easy to do, but sometimes students can do it without even </a:t>
            </a:r>
            <a:r>
              <a:rPr lang="en-US" sz="1000" err="1">
                <a:latin typeface="Arial Nova"/>
                <a:cs typeface="Calibri"/>
              </a:rPr>
              <a:t>realising</a:t>
            </a:r>
            <a:r>
              <a:rPr lang="en-US" sz="1000">
                <a:latin typeface="Arial Nova"/>
                <a:cs typeface="Calibri"/>
              </a:rPr>
              <a:t> or they can do it by accident. This is why individuals must read over their work also have a great understanding of what exactly </a:t>
            </a:r>
            <a:r>
              <a:rPr lang="en-US" sz="1000" err="1">
                <a:latin typeface="Arial Nova"/>
                <a:cs typeface="Calibri"/>
              </a:rPr>
              <a:t>plagarism</a:t>
            </a:r>
            <a:r>
              <a:rPr lang="en-US" sz="1000">
                <a:latin typeface="Arial Nova"/>
                <a:cs typeface="Calibri"/>
              </a:rPr>
              <a:t> is so individuals can avoid this. </a:t>
            </a:r>
            <a:endParaRPr lang="en-US">
              <a:latin typeface="Arial Nova"/>
              <a:cs typeface="Calibri"/>
            </a:endParaRPr>
          </a:p>
          <a:p>
            <a:endParaRPr lang="en-US" sz="1000">
              <a:latin typeface="Arial Nova"/>
              <a:cs typeface="Calibri"/>
            </a:endParaRPr>
          </a:p>
          <a:p>
            <a:r>
              <a:rPr lang="en-US" sz="1000">
                <a:latin typeface="Arial Nova"/>
                <a:cs typeface="Calibri"/>
              </a:rPr>
              <a:t>Here are some tips for students on how to avoid plagiarism -</a:t>
            </a:r>
          </a:p>
          <a:p>
            <a:r>
              <a:rPr lang="en-US">
                <a:latin typeface="Arial Nova"/>
                <a:cs typeface="Calibri"/>
              </a:rPr>
              <a:t>- </a:t>
            </a:r>
            <a:r>
              <a:rPr lang="en-US" sz="1000">
                <a:latin typeface="Arial Nova"/>
                <a:cs typeface="Calibri"/>
              </a:rPr>
              <a:t>Always read over your work, and individuals, understanding what the text says.</a:t>
            </a:r>
          </a:p>
          <a:p>
            <a:r>
              <a:rPr lang="en-US" sz="1000">
                <a:latin typeface="Arial Nova"/>
                <a:cs typeface="Calibri"/>
              </a:rPr>
              <a:t>- If a student is taking notes, try and make the notes in your own words!</a:t>
            </a:r>
          </a:p>
          <a:p>
            <a:r>
              <a:rPr lang="en-US" sz="1000">
                <a:latin typeface="Arial Nova"/>
                <a:cs typeface="Calibri"/>
              </a:rPr>
              <a:t>- Have an excellent understanding on good </a:t>
            </a:r>
            <a:r>
              <a:rPr lang="en-US" sz="1000" err="1">
                <a:latin typeface="Arial Nova"/>
                <a:cs typeface="Calibri"/>
              </a:rPr>
              <a:t>paraphrashing</a:t>
            </a:r>
            <a:r>
              <a:rPr lang="en-US" sz="1000">
                <a:latin typeface="Arial Nova"/>
                <a:cs typeface="Calibri"/>
              </a:rPr>
              <a:t> </a:t>
            </a:r>
          </a:p>
          <a:p>
            <a:endParaRPr lang="en-US">
              <a:cs typeface="Calibri"/>
            </a:endParaRPr>
          </a:p>
        </p:txBody>
      </p:sp>
      <p:sp>
        <p:nvSpPr>
          <p:cNvPr id="7" name="TextBox 6">
            <a:extLst>
              <a:ext uri="{FF2B5EF4-FFF2-40B4-BE49-F238E27FC236}">
                <a16:creationId xmlns:a16="http://schemas.microsoft.com/office/drawing/2014/main" id="{40F7A7E9-E0DF-CFD7-516E-5F4D95AFD24F}"/>
              </a:ext>
            </a:extLst>
          </p:cNvPr>
          <p:cNvSpPr txBox="1"/>
          <p:nvPr/>
        </p:nvSpPr>
        <p:spPr>
          <a:xfrm>
            <a:off x="4139307" y="62527"/>
            <a:ext cx="7532076" cy="2877711"/>
          </a:xfrm>
          <a:prstGeom prst="rect">
            <a:avLst/>
          </a:prstGeom>
          <a:solidFill>
            <a:schemeClr val="tx2">
              <a:lumMod val="20000"/>
              <a:lumOff val="80000"/>
            </a:schemeClr>
          </a:solidFill>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Arial Nova"/>
                <a:cs typeface="Calibri"/>
              </a:rPr>
              <a:t>Time management </a:t>
            </a:r>
          </a:p>
          <a:p>
            <a:endParaRPr lang="en-US" sz="900">
              <a:latin typeface="Arial Nova"/>
              <a:cs typeface="Calibri"/>
            </a:endParaRPr>
          </a:p>
          <a:p>
            <a:r>
              <a:rPr lang="en-US" sz="1000" dirty="0">
                <a:latin typeface="Arial Nova"/>
                <a:cs typeface="Calibri"/>
              </a:rPr>
              <a:t>Time management is very important in every individuals life, by having good time management it will make a person much more </a:t>
            </a:r>
            <a:r>
              <a:rPr lang="en-US" sz="1000" dirty="0" err="1">
                <a:latin typeface="Arial Nova"/>
                <a:cs typeface="Calibri"/>
              </a:rPr>
              <a:t>organised</a:t>
            </a:r>
            <a:r>
              <a:rPr lang="en-US" sz="1000" dirty="0">
                <a:latin typeface="Arial Nova"/>
                <a:cs typeface="Calibri"/>
              </a:rPr>
              <a:t> and less stressed. By dealing with your time management in the correct way it will help you </a:t>
            </a:r>
            <a:r>
              <a:rPr lang="en-US" sz="1000" dirty="0" err="1">
                <a:latin typeface="Arial Nova"/>
                <a:cs typeface="Calibri"/>
              </a:rPr>
              <a:t>organise</a:t>
            </a:r>
            <a:r>
              <a:rPr lang="en-US" sz="1000" dirty="0">
                <a:latin typeface="Arial Nova"/>
                <a:cs typeface="Calibri"/>
              </a:rPr>
              <a:t> how much time you want to spend on an activity and when a person wants to complete the activity. While being a student you will NEED good time management, by having this it will benefit students to have more time to concentrate on their work . It is understandable that students have different things going on such as </a:t>
            </a:r>
            <a:r>
              <a:rPr lang="en-US" sz="1000" dirty="0" err="1">
                <a:latin typeface="Arial Nova"/>
                <a:cs typeface="Calibri"/>
              </a:rPr>
              <a:t>family,friends</a:t>
            </a:r>
            <a:r>
              <a:rPr lang="en-US" sz="1000" dirty="0">
                <a:latin typeface="Arial Nova"/>
                <a:cs typeface="Calibri"/>
              </a:rPr>
              <a:t> and work, however by having good time management skills, students need to </a:t>
            </a:r>
            <a:r>
              <a:rPr lang="en-US" sz="1000" dirty="0" err="1">
                <a:latin typeface="Arial Nova"/>
                <a:cs typeface="Calibri"/>
              </a:rPr>
              <a:t>realise</a:t>
            </a:r>
            <a:r>
              <a:rPr lang="en-US" sz="1000" dirty="0">
                <a:latin typeface="Arial Nova"/>
                <a:cs typeface="Calibri"/>
              </a:rPr>
              <a:t> that this will help them with everything not just university. It is very important that students understand having this as a skill will make them much more </a:t>
            </a:r>
            <a:r>
              <a:rPr lang="en-US" sz="1000" dirty="0" err="1">
                <a:latin typeface="Arial Nova"/>
                <a:cs typeface="Calibri"/>
              </a:rPr>
              <a:t>organised</a:t>
            </a:r>
            <a:r>
              <a:rPr lang="en-US" sz="1000" dirty="0">
                <a:latin typeface="Arial Nova"/>
                <a:cs typeface="Calibri"/>
              </a:rPr>
              <a:t> with a lot more things.</a:t>
            </a:r>
          </a:p>
          <a:p>
            <a:endParaRPr lang="en-US" sz="1000">
              <a:latin typeface="Arial Nova"/>
              <a:cs typeface="Calibri"/>
            </a:endParaRPr>
          </a:p>
          <a:p>
            <a:r>
              <a:rPr lang="en-US" sz="1000" dirty="0">
                <a:latin typeface="Arial Nova"/>
                <a:cs typeface="Calibri"/>
              </a:rPr>
              <a:t>Trueman and Hartley (1996) states that time management has a positive effect on our academic performance. Trueman also says that not setting goals, or preparing for exams late is couple of examples on poor time management. This shows a poor academic performance. Nevertheless, Herzberg's theory (1959) states that if individuals are motivated there is a long time positive effect on their performance. Having good time management skills are a huge factor for this positive performance. By having good time management skills it is believed that students in university will gain a better academic performance. That being the case, Herzberg suggests that the study he has created for motivation and time management will give students a better level of academic performances. By reading this theory, Herzberg believes that individuals who are studying, will encourage them to have good time management. </a:t>
            </a:r>
            <a:endParaRPr lang="en-US" dirty="0">
              <a:cs typeface="Calibri"/>
            </a:endParaRPr>
          </a:p>
        </p:txBody>
      </p:sp>
      <p:sp>
        <p:nvSpPr>
          <p:cNvPr id="10" name="TextBox 9">
            <a:extLst>
              <a:ext uri="{FF2B5EF4-FFF2-40B4-BE49-F238E27FC236}">
                <a16:creationId xmlns:a16="http://schemas.microsoft.com/office/drawing/2014/main" id="{F304961E-C352-FA19-92B3-D34C66893ABE}"/>
              </a:ext>
            </a:extLst>
          </p:cNvPr>
          <p:cNvSpPr txBox="1"/>
          <p:nvPr/>
        </p:nvSpPr>
        <p:spPr>
          <a:xfrm>
            <a:off x="4012769" y="3001929"/>
            <a:ext cx="7960355" cy="2762295"/>
          </a:xfrm>
          <a:prstGeom prst="rect">
            <a:avLst/>
          </a:prstGeom>
          <a:solidFill>
            <a:schemeClr val="accent6">
              <a:lumMod val="40000"/>
              <a:lumOff val="60000"/>
            </a:schemeClr>
          </a:solidFill>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Arial Nova"/>
                <a:cs typeface="Calibri"/>
              </a:rPr>
              <a:t>Note taking</a:t>
            </a:r>
          </a:p>
          <a:p>
            <a:endParaRPr lang="en-US" sz="1000">
              <a:latin typeface="Arial Nova"/>
              <a:cs typeface="Calibri"/>
            </a:endParaRPr>
          </a:p>
          <a:p>
            <a:r>
              <a:rPr lang="en-US" sz="1000" dirty="0">
                <a:latin typeface="Arial Nova"/>
                <a:cs typeface="Calibri"/>
              </a:rPr>
              <a:t>Note taking is one of the most important things in education. As individuals I do not think it is understood how much note taking is used. Note taking can be used for students and in a work place , it will keep individuals </a:t>
            </a:r>
            <a:r>
              <a:rPr lang="en-US" sz="1000" dirty="0" err="1">
                <a:latin typeface="Arial Nova"/>
                <a:cs typeface="Calibri"/>
              </a:rPr>
              <a:t>organised</a:t>
            </a:r>
            <a:r>
              <a:rPr lang="en-US" sz="1000" dirty="0">
                <a:latin typeface="Arial Nova"/>
                <a:cs typeface="Calibri"/>
              </a:rPr>
              <a:t> and have a good understanding of what has been heard and learnt about. By making notes this will help students to remember key points in what they have learnt, one thing to remember is when making notes, always take out the key points and be selective with what is written down. There are many ways to do note taking such as spider diagrams and bullet points. If the individual has a great understanding of the notes, it does not matter what strategy is used.</a:t>
            </a:r>
          </a:p>
          <a:p>
            <a:endParaRPr lang="en-US" sz="1000">
              <a:latin typeface="Arial Nova"/>
              <a:cs typeface="Calibri"/>
            </a:endParaRPr>
          </a:p>
          <a:p>
            <a:r>
              <a:rPr lang="en-US" sz="1000" dirty="0">
                <a:latin typeface="Arial Nova"/>
                <a:cs typeface="Calibri"/>
              </a:rPr>
              <a:t>From doing research it has been suggested that there are two types of note taking which is encoding and storage. Not only but also, it was found that students who do make notes tend to learn more and understand more than students who do not take notes (Di Vesta &amp; Gray 1972). In the same way, it is believed that note taking is useful to the mind. It is suggested that it can have a positive impact on a students attention, assignments would be detailed and students would be more </a:t>
            </a:r>
            <a:r>
              <a:rPr lang="en-US" sz="1000" dirty="0" err="1">
                <a:latin typeface="Arial Nova"/>
                <a:cs typeface="Calibri"/>
              </a:rPr>
              <a:t>organised</a:t>
            </a:r>
            <a:r>
              <a:rPr lang="en-US" sz="1000" dirty="0">
                <a:latin typeface="Arial Nova"/>
                <a:cs typeface="Calibri"/>
              </a:rPr>
              <a:t> with their lectures (Einstein, Morris &amp; Smith 1985) </a:t>
            </a:r>
            <a:endParaRPr lang="en-US" dirty="0"/>
          </a:p>
          <a:p>
            <a:endParaRPr lang="en-US" sz="1200">
              <a:latin typeface="Arial Nova"/>
              <a:cs typeface="Calibri"/>
            </a:endParaRPr>
          </a:p>
          <a:p>
            <a:r>
              <a:rPr lang="en-US" sz="1050" dirty="0">
                <a:latin typeface="Arial Nova"/>
                <a:cs typeface="Calibri"/>
              </a:rPr>
              <a:t>Crawford (1925) has said that if students take notes, it is shown that they are able to remember more of what is learnt in their lectures but these notes have to be of good quality. </a:t>
            </a:r>
            <a:r>
              <a:rPr lang="en-US" sz="1050" dirty="0" err="1">
                <a:latin typeface="Arial Nova"/>
                <a:cs typeface="Calibri"/>
              </a:rPr>
              <a:t>Futhermore</a:t>
            </a:r>
            <a:r>
              <a:rPr lang="en-US" sz="1050" dirty="0">
                <a:latin typeface="Arial Nova"/>
                <a:cs typeface="Calibri"/>
              </a:rPr>
              <a:t>, Judish, Fisher and Harris (1973) states that note taking is an encoding and an external memory function. Their theory showed that students who had done note taking had both functions. </a:t>
            </a:r>
          </a:p>
        </p:txBody>
      </p:sp>
      <p:sp>
        <p:nvSpPr>
          <p:cNvPr id="11" name="TextBox 10">
            <a:extLst>
              <a:ext uri="{FF2B5EF4-FFF2-40B4-BE49-F238E27FC236}">
                <a16:creationId xmlns:a16="http://schemas.microsoft.com/office/drawing/2014/main" id="{ACF9DF05-8AE9-2BB3-9217-9B1ADA40299D}"/>
              </a:ext>
            </a:extLst>
          </p:cNvPr>
          <p:cNvSpPr txBox="1"/>
          <p:nvPr/>
        </p:nvSpPr>
        <p:spPr>
          <a:xfrm>
            <a:off x="3976721" y="6062915"/>
            <a:ext cx="8134819" cy="707886"/>
          </a:xfrm>
          <a:prstGeom prst="rect">
            <a:avLst/>
          </a:prstGeom>
          <a:solidFill>
            <a:srgbClr val="C793C9"/>
          </a:solidFill>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Arial Nova"/>
                <a:cs typeface="Calibri"/>
              </a:rPr>
              <a:t>Conclusion</a:t>
            </a:r>
            <a:r>
              <a:rPr lang="en-US" sz="1000" dirty="0">
                <a:cs typeface="Calibri"/>
              </a:rPr>
              <a:t> </a:t>
            </a:r>
            <a:endParaRPr lang="en-US" sz="1000" dirty="0"/>
          </a:p>
          <a:p>
            <a:r>
              <a:rPr lang="en-US" sz="1000" dirty="0">
                <a:latin typeface="Arial Nova"/>
                <a:cs typeface="Calibri"/>
              </a:rPr>
              <a:t>To draw this poster to a conclusion, plagiarism, note taking and time management are three very important academic skills for critical thinking. It is very important that students have a great understanding of these skills. By having these skills it will open a persons mind on different arguments and situations. Not just situations within education, but also in real life.   </a:t>
            </a:r>
          </a:p>
        </p:txBody>
      </p:sp>
      <p:sp>
        <p:nvSpPr>
          <p:cNvPr id="2" name="TextBox 1">
            <a:extLst>
              <a:ext uri="{FF2B5EF4-FFF2-40B4-BE49-F238E27FC236}">
                <a16:creationId xmlns:a16="http://schemas.microsoft.com/office/drawing/2014/main" id="{EE3121F5-BA65-87D8-982C-DC7085243C32}"/>
              </a:ext>
            </a:extLst>
          </p:cNvPr>
          <p:cNvSpPr txBox="1"/>
          <p:nvPr/>
        </p:nvSpPr>
        <p:spPr>
          <a:xfrm>
            <a:off x="-42333" y="169333"/>
            <a:ext cx="358422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highlight>
                  <a:srgbClr val="FFFF00"/>
                </a:highlight>
                <a:cs typeface="Calibri"/>
              </a:rPr>
              <a:t>CRITICAL THINKING </a:t>
            </a:r>
            <a:endParaRPr lang="en-US" sz="1400">
              <a:highlight>
                <a:srgbClr val="FFFF00"/>
              </a:highlight>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970A4-BB35-55EB-56A7-63849D6D8A39}"/>
              </a:ext>
            </a:extLst>
          </p:cNvPr>
          <p:cNvSpPr>
            <a:spLocks noGrp="1"/>
          </p:cNvSpPr>
          <p:nvPr>
            <p:ph type="title"/>
          </p:nvPr>
        </p:nvSpPr>
        <p:spPr/>
        <p:txBody>
          <a:bodyPr/>
          <a:lstStyle/>
          <a:p>
            <a:r>
              <a:rPr lang="en-US">
                <a:cs typeface="Calibri Light"/>
              </a:rPr>
              <a:t>Reference list</a:t>
            </a:r>
            <a:endParaRPr lang="en-US"/>
          </a:p>
        </p:txBody>
      </p:sp>
      <p:sp>
        <p:nvSpPr>
          <p:cNvPr id="3" name="Content Placeholder 2">
            <a:extLst>
              <a:ext uri="{FF2B5EF4-FFF2-40B4-BE49-F238E27FC236}">
                <a16:creationId xmlns:a16="http://schemas.microsoft.com/office/drawing/2014/main" id="{2552A8CA-701F-428E-B3E9-72649550CD46}"/>
              </a:ext>
            </a:extLst>
          </p:cNvPr>
          <p:cNvSpPr>
            <a:spLocks noGrp="1"/>
          </p:cNvSpPr>
          <p:nvPr>
            <p:ph idx="1"/>
          </p:nvPr>
        </p:nvSpPr>
        <p:spPr/>
        <p:txBody>
          <a:bodyPr vert="horz" lIns="91440" tIns="45720" rIns="91440" bIns="45720" rtlCol="0" anchor="t">
            <a:normAutofit/>
          </a:bodyPr>
          <a:lstStyle/>
          <a:p>
            <a:pPr marL="0" indent="0">
              <a:buNone/>
            </a:pPr>
            <a:r>
              <a:rPr lang="en-US" sz="1600" dirty="0">
                <a:latin typeface="Arial Nova"/>
                <a:cs typeface="Calibri" panose="020F0502020204030204"/>
              </a:rPr>
              <a:t>Barry Gilmore (2009) Plagiarism: </a:t>
            </a:r>
            <a:r>
              <a:rPr lang="en-US" sz="1600" i="1" dirty="0">
                <a:latin typeface="Arial Nova"/>
                <a:cs typeface="Calibri" panose="020F0502020204030204"/>
              </a:rPr>
              <a:t>A How-not-to Guide for students. </a:t>
            </a:r>
            <a:r>
              <a:rPr lang="en-US" sz="1600" dirty="0">
                <a:latin typeface="Arial Nova"/>
                <a:cs typeface="Calibri" panose="020F0502020204030204"/>
              </a:rPr>
              <a:t>Memphis: Heinemann</a:t>
            </a:r>
          </a:p>
          <a:p>
            <a:pPr marL="0" indent="0">
              <a:buNone/>
            </a:pPr>
            <a:r>
              <a:rPr lang="en-US" sz="1600" dirty="0">
                <a:latin typeface="Arial Nova"/>
                <a:cs typeface="Calibri" panose="020F0502020204030204"/>
              </a:rPr>
              <a:t>F M McPherson (1959</a:t>
            </a:r>
            <a:r>
              <a:rPr lang="en-US" sz="1600" i="1" dirty="0">
                <a:latin typeface="Arial Nova"/>
                <a:cs typeface="Calibri" panose="020F0502020204030204"/>
              </a:rPr>
              <a:t>) Effective note taking.</a:t>
            </a:r>
            <a:endParaRPr lang="en-US" sz="1600" dirty="0">
              <a:latin typeface="Arial Nova"/>
              <a:cs typeface="Calibri" panose="020F0502020204030204"/>
            </a:endParaRPr>
          </a:p>
          <a:p>
            <a:pPr marL="0" indent="0">
              <a:buNone/>
            </a:pPr>
            <a:r>
              <a:rPr lang="en-US" sz="1600" dirty="0">
                <a:latin typeface="Arial Nova"/>
                <a:cs typeface="Calibri" panose="020F0502020204030204"/>
              </a:rPr>
              <a:t>Herberg's theory</a:t>
            </a:r>
            <a:r>
              <a:rPr lang="en-US" sz="1600" i="1" dirty="0">
                <a:latin typeface="Arial Nova"/>
                <a:cs typeface="Calibri" panose="020F0502020204030204"/>
              </a:rPr>
              <a:t> </a:t>
            </a:r>
            <a:r>
              <a:rPr lang="en-US" sz="1600" dirty="0">
                <a:latin typeface="Arial Nova"/>
                <a:cs typeface="Calibri" panose="020F0502020204030204"/>
              </a:rPr>
              <a:t>(1959) </a:t>
            </a:r>
            <a:r>
              <a:rPr lang="en-US" sz="1600" i="1" dirty="0">
                <a:latin typeface="Arial Nova"/>
                <a:cs typeface="Calibri" panose="020F0502020204030204"/>
              </a:rPr>
              <a:t>dwanprojecttech.com/</a:t>
            </a:r>
            <a:r>
              <a:rPr lang="en-US" sz="1600" i="1" dirty="0" err="1">
                <a:latin typeface="Arial Nova"/>
                <a:cs typeface="Calibri" panose="020F0502020204030204"/>
              </a:rPr>
              <a:t>herbergs</a:t>
            </a:r>
            <a:r>
              <a:rPr lang="en-US" sz="1600" i="1" dirty="0">
                <a:latin typeface="Arial Nova"/>
                <a:cs typeface="Calibri" panose="020F0502020204030204"/>
              </a:rPr>
              <a:t>-two-factor-theory-in-project-management/</a:t>
            </a:r>
            <a:r>
              <a:rPr lang="en-US" sz="1600" dirty="0">
                <a:latin typeface="Arial Nova"/>
                <a:cs typeface="Calibri" panose="020F0502020204030204"/>
              </a:rPr>
              <a:t> (Accessed: 23rd December, 2021)</a:t>
            </a:r>
            <a:endParaRPr lang="en-US" dirty="0"/>
          </a:p>
          <a:p>
            <a:pPr marL="0" indent="0">
              <a:buNone/>
            </a:pPr>
            <a:r>
              <a:rPr lang="en-US" sz="1600" i="1" dirty="0">
                <a:latin typeface="Arial Nova"/>
                <a:cs typeface="Calibri" panose="020F0502020204030204"/>
              </a:rPr>
              <a:t>https/:www.skillsyouneed.com/learn/critical-thinking.html</a:t>
            </a:r>
            <a:endParaRPr lang="en-US" dirty="0">
              <a:latin typeface="Calibri" panose="020F0502020204030204"/>
              <a:cs typeface="Calibri" panose="020F0502020204030204"/>
            </a:endParaRPr>
          </a:p>
          <a:p>
            <a:pPr marL="0" indent="0">
              <a:buNone/>
            </a:pPr>
            <a:r>
              <a:rPr lang="en-US" sz="1600" dirty="0">
                <a:latin typeface="Arial Nova"/>
                <a:cs typeface="Calibri" panose="020F0502020204030204"/>
              </a:rPr>
              <a:t>Lampert (2008) </a:t>
            </a:r>
            <a:r>
              <a:rPr lang="en-US" sz="1600" i="1" dirty="0">
                <a:latin typeface="Arial Nova"/>
                <a:cs typeface="Calibri" panose="020F0502020204030204"/>
              </a:rPr>
              <a:t>Combating Plagiarism, </a:t>
            </a:r>
            <a:r>
              <a:rPr lang="en-US" sz="1600" dirty="0">
                <a:latin typeface="Arial Nova"/>
                <a:cs typeface="Calibri" panose="020F0502020204030204"/>
              </a:rPr>
              <a:t>California: Lynn D </a:t>
            </a:r>
          </a:p>
          <a:p>
            <a:pPr marL="0" indent="0">
              <a:buNone/>
            </a:pPr>
            <a:r>
              <a:rPr lang="en-US" sz="1600" dirty="0">
                <a:latin typeface="Arial Nova"/>
                <a:cs typeface="Calibri" panose="020F0502020204030204"/>
              </a:rPr>
              <a:t>Macdonald N. (2022) Timetable, [photograph] (Natalie MacDonald's own private collection)</a:t>
            </a:r>
            <a:endParaRPr lang="en-US" dirty="0"/>
          </a:p>
          <a:p>
            <a:pPr marL="0" indent="0">
              <a:buNone/>
            </a:pPr>
            <a:r>
              <a:rPr lang="en-US" sz="1600" dirty="0">
                <a:latin typeface="Arial Nova"/>
                <a:cs typeface="Calibri" panose="020F0502020204030204"/>
              </a:rPr>
              <a:t>Mary Ray Daver (2020)</a:t>
            </a:r>
            <a:r>
              <a:rPr lang="en-US" sz="1600" i="1" dirty="0">
                <a:cs typeface="Calibri" panose="020F0502020204030204"/>
              </a:rPr>
              <a:t> </a:t>
            </a:r>
            <a:r>
              <a:rPr lang="en-US" sz="1600" i="1" dirty="0">
                <a:cs typeface="Calibri" panose="020F0502020204030204"/>
                <a:hlinkClick r:id="rId2"/>
              </a:rPr>
              <a:t>https://tile.psy.gla.ac.uk/2020/10/01/to-take-notes-or-not-to-take-notes-during-class</a:t>
            </a:r>
            <a:r>
              <a:rPr lang="en-US" sz="1600" i="1" dirty="0">
                <a:cs typeface="Calibri" panose="020F0502020204030204"/>
              </a:rPr>
              <a:t> </a:t>
            </a:r>
            <a:r>
              <a:rPr lang="en-US" sz="1600" dirty="0">
                <a:latin typeface="Arial Nova"/>
                <a:cs typeface="Calibri" panose="020F0502020204030204"/>
              </a:rPr>
              <a:t>(Accessed: 1st October 2020)</a:t>
            </a:r>
            <a:endParaRPr lang="en-US" dirty="0">
              <a:latin typeface="Calibri" panose="020F0502020204030204"/>
              <a:cs typeface="Calibri" panose="020F0502020204030204"/>
            </a:endParaRPr>
          </a:p>
          <a:p>
            <a:pPr marL="0" indent="0">
              <a:buNone/>
            </a:pPr>
            <a:r>
              <a:rPr lang="en-US" sz="1600" dirty="0">
                <a:latin typeface="Arial Nova"/>
                <a:cs typeface="Calibri"/>
              </a:rPr>
              <a:t>Kumsal Bayazit (2015) 'Elsevier', </a:t>
            </a:r>
            <a:r>
              <a:rPr lang="en-US" sz="1600" i="1" dirty="0">
                <a:latin typeface="Arial Nova"/>
                <a:cs typeface="Calibri"/>
              </a:rPr>
              <a:t>Human factor in time management</a:t>
            </a:r>
            <a:r>
              <a:rPr lang="en-US" sz="1600" dirty="0">
                <a:latin typeface="Arial Nova"/>
                <a:cs typeface="Calibri"/>
              </a:rPr>
              <a:t> , pp 709-716</a:t>
            </a:r>
          </a:p>
          <a:p>
            <a:pPr marL="0" indent="0">
              <a:buNone/>
            </a:pPr>
            <a:r>
              <a:rPr lang="en-US" sz="1600" dirty="0">
                <a:latin typeface="Arial Nova"/>
                <a:cs typeface="Calibri"/>
              </a:rPr>
              <a:t>UWSTD, referencing vs plagiarism </a:t>
            </a:r>
            <a:r>
              <a:rPr lang="en-US" sz="1600" i="1" dirty="0">
                <a:latin typeface="Arial Nova"/>
                <a:cs typeface="Calibri"/>
              </a:rPr>
              <a:t>uwtsd.ac.uk/media/</a:t>
            </a:r>
            <a:r>
              <a:rPr lang="en-US" sz="1600" i="1" dirty="0" err="1">
                <a:latin typeface="Arial Nova"/>
                <a:cs typeface="Calibri"/>
              </a:rPr>
              <a:t>uwtsd</a:t>
            </a:r>
            <a:r>
              <a:rPr lang="en-US" sz="1600" i="1" dirty="0">
                <a:latin typeface="Arial Nova"/>
                <a:cs typeface="Calibri"/>
              </a:rPr>
              <a:t>-website/content-assets/documents/collaborative-partnership-office/06.-Turnitin-and-plagiarism.pdf </a:t>
            </a:r>
          </a:p>
          <a:p>
            <a:pPr marL="0" indent="0">
              <a:buNone/>
            </a:pPr>
            <a:r>
              <a:rPr lang="en-US" sz="1600" dirty="0">
                <a:latin typeface="Arial Nova"/>
                <a:cs typeface="Calibri"/>
              </a:rPr>
              <a:t>UWSTD, Referencing handbook </a:t>
            </a:r>
            <a:r>
              <a:rPr lang="en-US" sz="1600" dirty="0" err="1">
                <a:latin typeface="Arial Nova"/>
                <a:cs typeface="Calibri"/>
              </a:rPr>
              <a:t>harvard</a:t>
            </a:r>
            <a:r>
              <a:rPr lang="en-US" sz="1600" dirty="0">
                <a:latin typeface="Arial Nova"/>
                <a:cs typeface="Calibri"/>
              </a:rPr>
              <a:t>, Vol 1.2, Books and beyond </a:t>
            </a:r>
          </a:p>
          <a:p>
            <a:pPr marL="0" indent="0">
              <a:buNone/>
            </a:pPr>
            <a:endParaRPr lang="en-US" sz="1600">
              <a:latin typeface="Arial Nova"/>
              <a:cs typeface="Calibri"/>
            </a:endParaRPr>
          </a:p>
          <a:p>
            <a:pPr marL="0" indent="0">
              <a:buNone/>
            </a:pPr>
            <a:endParaRPr lang="en-US" sz="1600">
              <a:latin typeface="Arial Nova"/>
              <a:cs typeface="Calibri"/>
            </a:endParaRPr>
          </a:p>
          <a:p>
            <a:pPr marL="0" indent="0">
              <a:buNone/>
            </a:pPr>
            <a:endParaRPr lang="en-US" sz="1600">
              <a:latin typeface="Arial Nova"/>
              <a:cs typeface="Calibri"/>
            </a:endParaRPr>
          </a:p>
          <a:p>
            <a:pPr marL="0" indent="0">
              <a:buNone/>
            </a:pPr>
            <a:endParaRPr lang="en-US" sz="1600">
              <a:latin typeface="Arial Nova"/>
              <a:cs typeface="Calibri"/>
            </a:endParaRPr>
          </a:p>
        </p:txBody>
      </p:sp>
    </p:spTree>
    <p:extLst>
      <p:ext uri="{BB962C8B-B14F-4D97-AF65-F5344CB8AC3E}">
        <p14:creationId xmlns:p14="http://schemas.microsoft.com/office/powerpoint/2010/main" val="20541041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50</cp:revision>
  <dcterms:created xsi:type="dcterms:W3CDTF">2022-09-10T15:07:26Z</dcterms:created>
  <dcterms:modified xsi:type="dcterms:W3CDTF">2022-09-30T18:55:21Z</dcterms:modified>
</cp:coreProperties>
</file>