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392" r:id="rId2"/>
    <p:sldId id="259" r:id="rId3"/>
    <p:sldId id="298" r:id="rId4"/>
    <p:sldId id="268" r:id="rId5"/>
    <p:sldId id="269" r:id="rId6"/>
    <p:sldId id="270" r:id="rId7"/>
    <p:sldId id="271" r:id="rId8"/>
    <p:sldId id="393" r:id="rId9"/>
    <p:sldId id="272" r:id="rId10"/>
    <p:sldId id="273" r:id="rId11"/>
    <p:sldId id="275" r:id="rId12"/>
    <p:sldId id="278" r:id="rId13"/>
    <p:sldId id="279" r:id="rId14"/>
    <p:sldId id="287" r:id="rId15"/>
    <p:sldId id="280" r:id="rId16"/>
    <p:sldId id="282" r:id="rId17"/>
    <p:sldId id="288" r:id="rId18"/>
    <p:sldId id="289" r:id="rId19"/>
    <p:sldId id="296" r:id="rId20"/>
    <p:sldId id="290" r:id="rId21"/>
    <p:sldId id="291" r:id="rId22"/>
    <p:sldId id="292" r:id="rId23"/>
    <p:sldId id="293" r:id="rId24"/>
    <p:sldId id="295" r:id="rId25"/>
    <p:sldId id="285" r:id="rId26"/>
    <p:sldId id="284" r:id="rId27"/>
    <p:sldId id="294" r:id="rId28"/>
    <p:sldId id="369" r:id="rId29"/>
    <p:sldId id="391" r:id="rId3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81" d="100"/>
          <a:sy n="81" d="100"/>
        </p:scale>
        <p:origin x="1572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95190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8225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415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504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11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3878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7136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566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564351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64307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30/09/2021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U3FLxnDv_A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U3FLxnDv_A?feature=oembed" TargetMode="Externa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Kkwq-yBYV4?feature=oembed" TargetMode="External"/><Relationship Id="rId4" Type="http://schemas.openxmlformats.org/officeDocument/2006/relationships/hyperlink" Target="https://www.youtube.com/watch?v=KKkwq-yBYV4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2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Strategy-Driven Human Resource 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181663"/>
            <a:ext cx="1116124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An Intro to Strategic Planning and the Environment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31404" y="2006789"/>
            <a:ext cx="10729192" cy="3672408"/>
          </a:xfrm>
        </p:spPr>
        <p:txBody>
          <a:bodyPr>
            <a:normAutofit/>
          </a:bodyPr>
          <a:lstStyle/>
          <a:p>
            <a:r>
              <a:rPr lang="en-US" dirty="0"/>
              <a:t>Managers look at the organization, its environment today, and expected future goals.</a:t>
            </a:r>
          </a:p>
          <a:p>
            <a:r>
              <a:rPr lang="en-US" dirty="0"/>
              <a:t>Managers must seek employees who embrace the organization’s ultimate strategic goals.  </a:t>
            </a:r>
          </a:p>
          <a:p>
            <a:r>
              <a:rPr lang="en-US" dirty="0"/>
              <a:t>Working in unison accomplishes a whole that is greater than the sum of its parts.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8ACCA-135C-4F9C-980C-53AAE2FBC6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FD790-F2AD-4775-BA14-22843EBB1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5C70D1B-A129-4083-997D-EAD945892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74626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Strategic Choice</a:t>
            </a:r>
          </a:p>
        </p:txBody>
      </p:sp>
      <p:pic>
        <p:nvPicPr>
          <p:cNvPr id="7" name="Picture 6" descr="A chart shows that current strategy leads to external and internal analysis, which contribute to strategic options. Picking up the best option gives the strategy choice.&#10;&#10;" title="EXHIBIT 2.1  Strategic Choice">
            <a:extLst>
              <a:ext uri="{FF2B5EF4-FFF2-40B4-BE49-F238E27FC236}">
                <a16:creationId xmlns:a16="http://schemas.microsoft.com/office/drawing/2014/main" id="{2DE51161-C66B-46E8-AEF0-64D4A9B06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480" y="1556792"/>
            <a:ext cx="9937104" cy="4164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94E66-69F3-41D5-95B2-877A7116DF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559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894084" y="136526"/>
            <a:ext cx="85344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The External Environment</a:t>
            </a:r>
          </a:p>
        </p:txBody>
      </p:sp>
      <p:pic>
        <p:nvPicPr>
          <p:cNvPr id="1026" name="Picture 2" descr="An illustration shows organization at the center. The factors contributing toward organization are customers, competition, suppliers, labor force, shareholders, society, technology, the economy, and governments.&#10;" title="EXHIBIT 2.2 The External Environmen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000" y="1136672"/>
            <a:ext cx="8360568" cy="458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E8B79-B6E7-49B1-866D-31EA040D4D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432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n illustration shows a triangle whose sides are labeled as srategy, culture, and structure.&#10;" title="EXHIBIT 2.3 The Internal Environ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1" y="908720"/>
            <a:ext cx="5766776" cy="4742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6565" y="103313"/>
            <a:ext cx="8686800" cy="1010055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3399"/>
                </a:solidFill>
              </a:rPr>
              <a:t>The Internal Environment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2ADEE2-76A5-40B6-A53D-89EC1311A7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30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4040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What Is Strategy?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Strategy</a:t>
            </a:r>
          </a:p>
          <a:p>
            <a:pPr lvl="1"/>
            <a:r>
              <a:rPr lang="en-US" dirty="0"/>
              <a:t>Plan of action designed to achieve a particular set of objectives</a:t>
            </a:r>
          </a:p>
          <a:p>
            <a:pPr lvl="1"/>
            <a:r>
              <a:rPr lang="en-US" dirty="0"/>
              <a:t>Looks at the external environment and the internal (organizational) environment to create strategic advantages </a:t>
            </a:r>
          </a:p>
          <a:p>
            <a:pPr lvl="0"/>
            <a:r>
              <a:rPr lang="en-US" dirty="0"/>
              <a:t>Strategic Advantage</a:t>
            </a:r>
          </a:p>
          <a:p>
            <a:pPr lvl="1"/>
            <a:r>
              <a:rPr lang="en-US" dirty="0"/>
              <a:t>Occurs when organizations analyze the environments better and react quicker than their competitors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6D8A7-B1C6-495A-9300-FEABA662A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86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Three Strategic Questions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628800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/>
              <a:t>These questions may appear simplistic, but they are the essence of success:</a:t>
            </a:r>
          </a:p>
          <a:p>
            <a:pPr marL="0" indent="0">
              <a:buNone/>
            </a:pPr>
            <a:endParaRPr lang="en-US" sz="3600" dirty="0"/>
          </a:p>
          <a:p>
            <a:pPr lvl="1"/>
            <a:r>
              <a:rPr lang="en-US" sz="3200" dirty="0"/>
              <a:t>What is the present situation?</a:t>
            </a:r>
          </a:p>
          <a:p>
            <a:pPr lvl="1"/>
            <a:r>
              <a:rPr lang="en-US" sz="3200" dirty="0"/>
              <a:t>Where do we want to go? </a:t>
            </a:r>
          </a:p>
          <a:p>
            <a:pPr lvl="1"/>
            <a:r>
              <a:rPr lang="en-US" sz="3200" dirty="0"/>
              <a:t>How do we plan to get there?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8F77D7-09A8-44EC-B45C-7E402A7AB9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717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515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99"/>
                </a:solidFill>
              </a:rPr>
              <a:t>Overview of the Strategic Planning 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8F77D7-09A8-44EC-B45C-7E402A7AB9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677151-29D6-46C3-9FF1-B37BD4652F23}"/>
              </a:ext>
            </a:extLst>
          </p:cNvPr>
          <p:cNvSpPr txBox="1"/>
          <p:nvPr/>
        </p:nvSpPr>
        <p:spPr>
          <a:xfrm>
            <a:off x="3047011" y="5381691"/>
            <a:ext cx="60979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effectLst/>
                <a:latin typeface="Roboto" panose="02000000000000000000" pitchFamily="2" charset="0"/>
                <a:hlinkClick r:id="rId3"/>
              </a:rPr>
              <a:t>https://www.youtube.com/watch?v=sU3FLxnDv_A</a:t>
            </a:r>
            <a:endParaRPr lang="en-GB" b="0" i="0" dirty="0">
              <a:effectLst/>
              <a:latin typeface="Roboto" panose="02000000000000000000" pitchFamily="2" charset="0"/>
            </a:endParaRPr>
          </a:p>
          <a:p>
            <a:pPr algn="ctr"/>
            <a:endParaRPr lang="en-GB" b="0" i="0" dirty="0">
              <a:effectLst/>
              <a:latin typeface="Roboto" panose="02000000000000000000" pitchFamily="2" charset="0"/>
            </a:endParaRPr>
          </a:p>
        </p:txBody>
      </p:sp>
      <p:pic>
        <p:nvPicPr>
          <p:cNvPr id="9" name="Online Media 8" title="Overview of the Strategic Planning Process">
            <a:hlinkClick r:id="" action="ppaction://media"/>
            <a:extLst>
              <a:ext uri="{FF2B5EF4-FFF2-40B4-BE49-F238E27FC236}">
                <a16:creationId xmlns:a16="http://schemas.microsoft.com/office/drawing/2014/main" id="{787AEC90-2482-4B8F-8F22-0CACB470C8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28652" y="1124588"/>
            <a:ext cx="7534696" cy="425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928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Vision and Mission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419076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b="1" dirty="0"/>
              <a:t>Vision - </a:t>
            </a:r>
            <a:r>
              <a:rPr lang="en-US" dirty="0"/>
              <a:t>Provides a focus for the future</a:t>
            </a:r>
            <a:endParaRPr lang="en-US" b="1" dirty="0"/>
          </a:p>
          <a:p>
            <a:r>
              <a:rPr lang="en-US" b="1" dirty="0"/>
              <a:t>Mission - </a:t>
            </a:r>
            <a:r>
              <a:rPr lang="en-US" dirty="0"/>
              <a:t>Expectations of what the organization will do to realize the vision; the most successful businesses strive for a higher purpose.</a:t>
            </a:r>
          </a:p>
          <a:p>
            <a:pPr lvl="0"/>
            <a:endParaRPr lang="en-US" b="1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	         </a:t>
            </a:r>
            <a:r>
              <a:rPr lang="en-US" sz="3000" dirty="0"/>
              <a:t>Vision + Mission = Focus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Focus on the direction for the organization and its people.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8A7BB-6494-4420-BF97-4D23C10D9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165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9585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Types of Strategies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Cost Leadership </a:t>
            </a:r>
          </a:p>
          <a:p>
            <a:pPr lvl="1"/>
            <a:r>
              <a:rPr lang="en-US" dirty="0"/>
              <a:t>Focuses on lowering organizational costs required to create products or services.</a:t>
            </a:r>
          </a:p>
          <a:p>
            <a:r>
              <a:rPr lang="en-US" dirty="0"/>
              <a:t>Differentiation </a:t>
            </a:r>
          </a:p>
          <a:p>
            <a:pPr lvl="1"/>
            <a:r>
              <a:rPr lang="en-US" dirty="0"/>
              <a:t>Focuses on developing a distinctive impression of the product or service in customers’ minds. </a:t>
            </a:r>
          </a:p>
          <a:p>
            <a:r>
              <a:rPr lang="en-US" dirty="0"/>
              <a:t>Focus or Niche</a:t>
            </a:r>
          </a:p>
          <a:p>
            <a:pPr lvl="1"/>
            <a:r>
              <a:rPr lang="en-US" dirty="0"/>
              <a:t>Focuses on a specific portion of a larger market.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3D07A9-34EE-4116-993E-A77AE8992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50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How Strategy Affects HRM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293280"/>
            <a:ext cx="10972800" cy="4349080"/>
          </a:xfrm>
        </p:spPr>
        <p:txBody>
          <a:bodyPr>
            <a:normAutofit fontScale="92500" lnSpcReduction="10000"/>
          </a:bodyPr>
          <a:lstStyle/>
          <a:p>
            <a:r>
              <a:rPr lang="en-US" sz="2400" b="1" dirty="0"/>
              <a:t>HRM and Cost Leadership </a:t>
            </a:r>
          </a:p>
          <a:p>
            <a:pPr lvl="1"/>
            <a:r>
              <a:rPr lang="en-US" sz="2400" dirty="0"/>
              <a:t>Maximizes employee efficiency and effectiveness </a:t>
            </a:r>
          </a:p>
          <a:p>
            <a:pPr lvl="1"/>
            <a:r>
              <a:rPr lang="en-US" sz="2400" dirty="0"/>
              <a:t>Uses highly specialized jobs</a:t>
            </a:r>
          </a:p>
          <a:p>
            <a:pPr lvl="1"/>
            <a:r>
              <a:rPr lang="en-US" sz="2400" dirty="0"/>
              <a:t>Requires employees to repeat the same task</a:t>
            </a:r>
          </a:p>
          <a:p>
            <a:r>
              <a:rPr lang="en-US" sz="2400" b="1" dirty="0"/>
              <a:t>HRM and Differentiation</a:t>
            </a:r>
          </a:p>
          <a:p>
            <a:pPr lvl="1"/>
            <a:r>
              <a:rPr lang="en-US" sz="2400" dirty="0"/>
              <a:t>Maximizes employee flexibility and adaptability</a:t>
            </a:r>
          </a:p>
          <a:p>
            <a:pPr lvl="1"/>
            <a:r>
              <a:rPr lang="en-US" sz="2400" dirty="0"/>
              <a:t>Uses cross-functional teams</a:t>
            </a:r>
          </a:p>
          <a:p>
            <a:pPr lvl="1"/>
            <a:r>
              <a:rPr lang="en-US" sz="2400" dirty="0"/>
              <a:t>Innovates and tries new processes in uncertain environments</a:t>
            </a:r>
          </a:p>
          <a:p>
            <a:pPr lvl="0"/>
            <a:r>
              <a:rPr lang="en-US" sz="2400" b="1" dirty="0"/>
              <a:t>HRM and Focus Strategy </a:t>
            </a:r>
          </a:p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Companies that have a specific focus or niche can garner a target audience looking for something specific, allowing the company to profit alongside larger, more dominant competitors.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25A3B-7A08-4BA2-B29F-84A7710162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735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283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How HR Promotes Strategy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High Performance Work Strategies </a:t>
            </a:r>
          </a:p>
          <a:p>
            <a:pPr lvl="1" hangingPunct="0"/>
            <a:r>
              <a:rPr lang="en-GB" dirty="0"/>
              <a:t>Actions to maximize employee engagement</a:t>
            </a:r>
            <a:endParaRPr lang="en-US" dirty="0"/>
          </a:p>
          <a:p>
            <a:pPr lvl="1" hangingPunct="0"/>
            <a:r>
              <a:rPr lang="en-GB" dirty="0"/>
              <a:t>Talent acquisition and development programs</a:t>
            </a:r>
            <a:endParaRPr lang="en-US" dirty="0"/>
          </a:p>
          <a:p>
            <a:pPr lvl="1" hangingPunct="0"/>
            <a:r>
              <a:rPr lang="en-GB" dirty="0"/>
              <a:t>Employee empowerment</a:t>
            </a:r>
            <a:endParaRPr lang="en-US" dirty="0"/>
          </a:p>
          <a:p>
            <a:pPr lvl="1" hangingPunct="0"/>
            <a:r>
              <a:rPr lang="en-GB" dirty="0"/>
              <a:t>Aligning leadership with the strategy through managerial training, career development, and succession planning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6ACC0-E9BB-49AB-AE02-B865F42EDC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15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4392489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dirty="0"/>
              <a:t>Structure determines how an organization groups its resources to accomplish its mission.</a:t>
            </a:r>
          </a:p>
          <a:p>
            <a:pPr lvl="0" algn="just"/>
            <a:r>
              <a:rPr lang="en-US" dirty="0"/>
              <a:t>Basics of Organizational Structure</a:t>
            </a:r>
          </a:p>
          <a:p>
            <a:pPr lvl="1" algn="just"/>
            <a:r>
              <a:rPr lang="en-US" dirty="0"/>
              <a:t>Complexity: degree of vertical, horizontal, and spatial differentiation within the organization </a:t>
            </a:r>
          </a:p>
          <a:p>
            <a:pPr lvl="1" algn="just"/>
            <a:r>
              <a:rPr lang="en-US" dirty="0"/>
              <a:t>Formalization: degree to which jobs are standardized within an organization  </a:t>
            </a:r>
          </a:p>
          <a:p>
            <a:pPr lvl="1" algn="just"/>
            <a:r>
              <a:rPr lang="en-US" dirty="0"/>
              <a:t>Centralization: degree to which decision-making is concentrated within the organization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3F604-A038-4A73-8E41-21756AF7C6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088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4183"/>
            <a:ext cx="10972800" cy="1143000"/>
          </a:xfrm>
        </p:spPr>
        <p:txBody>
          <a:bodyPr>
            <a:norm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Organizational Structure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10972800" cy="4104457"/>
          </a:xfrm>
        </p:spPr>
        <p:txBody>
          <a:bodyPr>
            <a:normAutofit/>
          </a:bodyPr>
          <a:lstStyle/>
          <a:p>
            <a:endParaRPr lang="en-CA" sz="3600" dirty="0"/>
          </a:p>
          <a:p>
            <a:pPr marL="0" indent="0">
              <a:buNone/>
            </a:pPr>
            <a:r>
              <a:rPr lang="en-CA" sz="3600" dirty="0"/>
              <a:t>Is There One “Best” Structure?</a:t>
            </a:r>
          </a:p>
          <a:p>
            <a:pPr marL="0" indent="0">
              <a:buNone/>
            </a:pPr>
            <a:endParaRPr lang="en-CA" sz="3600" dirty="0"/>
          </a:p>
          <a:p>
            <a:pPr lvl="1"/>
            <a:r>
              <a:rPr lang="en-CA" sz="3200" dirty="0"/>
              <a:t>The best organizational structure fits the firm’s current competitive situation and its internal capabilities and enables successful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96D8E-CD91-4ED1-916A-2C79C2BB94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550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266700"/>
            <a:ext cx="11089232" cy="1143000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solidFill>
                  <a:srgbClr val="003399"/>
                </a:solidFill>
              </a:rPr>
              <a:t>How Structure Affects Employee Behavior and HRM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384" y="1628800"/>
            <a:ext cx="11089232" cy="3960440"/>
          </a:xfrm>
        </p:spPr>
        <p:txBody>
          <a:bodyPr/>
          <a:lstStyle/>
          <a:p>
            <a:pPr lvl="0"/>
            <a:r>
              <a:rPr lang="en-US" dirty="0"/>
              <a:t>Employee Behavior</a:t>
            </a:r>
          </a:p>
          <a:p>
            <a:pPr lvl="1"/>
            <a:r>
              <a:rPr lang="en-US" dirty="0"/>
              <a:t>The way organizations combine complexity, formalization, and centralization affects employee autonomy.</a:t>
            </a:r>
          </a:p>
          <a:p>
            <a:pPr marL="457200" lvl="1" indent="0">
              <a:buNone/>
            </a:pPr>
            <a:endParaRPr lang="en-US" dirty="0"/>
          </a:p>
          <a:p>
            <a:pPr lvl="0"/>
            <a:r>
              <a:rPr lang="en-US" dirty="0"/>
              <a:t>HRM</a:t>
            </a:r>
          </a:p>
          <a:p>
            <a:pPr lvl="1"/>
            <a:r>
              <a:rPr lang="en-US" dirty="0"/>
              <a:t>Structure affects the nature of job expertise, training, evaluation, and appraisal of HR employees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F6AD81-BD7C-4C40-9DB7-A1C9DAFCD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940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Organizational 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600201"/>
            <a:ext cx="6350496" cy="3917032"/>
          </a:xfrm>
        </p:spPr>
        <p:txBody>
          <a:bodyPr>
            <a:normAutofit/>
          </a:bodyPr>
          <a:lstStyle/>
          <a:p>
            <a:r>
              <a:rPr lang="en-US" dirty="0"/>
              <a:t>What Is Organizational Culture?</a:t>
            </a:r>
          </a:p>
          <a:p>
            <a:pPr lvl="1"/>
            <a:r>
              <a:rPr lang="en-US" dirty="0"/>
              <a:t>Employees’ shared values, beliefs, and    assumptions about appropriate behavior.  </a:t>
            </a:r>
          </a:p>
          <a:p>
            <a:r>
              <a:rPr lang="en-US" dirty="0"/>
              <a:t>Basics of Organizational Culture</a:t>
            </a:r>
          </a:p>
          <a:p>
            <a:pPr lvl="1"/>
            <a:r>
              <a:rPr lang="en-US" dirty="0"/>
              <a:t>Every organization has a culture, and success  depends on the health and strength of it.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74605C-FF83-41D7-A75B-66B84A4BDF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  <p:pic>
        <p:nvPicPr>
          <p:cNvPr id="3" name="Online Media 2" title="Insights into Corporate Culture">
            <a:hlinkClick r:id="" action="ppaction://media"/>
            <a:extLst>
              <a:ext uri="{FF2B5EF4-FFF2-40B4-BE49-F238E27FC236}">
                <a16:creationId xmlns:a16="http://schemas.microsoft.com/office/drawing/2014/main" id="{C2AD07B3-BFEA-4C1D-9F6E-1CA263484A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16080" y="1952836"/>
            <a:ext cx="5225359" cy="29523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F06241-76AC-4963-A96D-8995A42632E3}"/>
              </a:ext>
            </a:extLst>
          </p:cNvPr>
          <p:cNvSpPr txBox="1"/>
          <p:nvPr/>
        </p:nvSpPr>
        <p:spPr>
          <a:xfrm>
            <a:off x="7824192" y="5181792"/>
            <a:ext cx="3604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4"/>
              </a:rPr>
              <a:t>https://www.youtube.com/watch?v=KKkwq-yBYV4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6795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1553"/>
            <a:ext cx="11125200" cy="1143000"/>
          </a:xfrm>
        </p:spPr>
        <p:txBody>
          <a:bodyPr>
            <a:noAutofit/>
          </a:bodyPr>
          <a:lstStyle/>
          <a:p>
            <a:r>
              <a:rPr lang="en-CA" sz="4200" b="1" dirty="0">
                <a:solidFill>
                  <a:srgbClr val="003399"/>
                </a:solidFill>
              </a:rPr>
              <a:t>How Culture Controls Employee Behavior in Organizations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484784"/>
            <a:ext cx="10959008" cy="4535016"/>
          </a:xfrm>
        </p:spPr>
        <p:txBody>
          <a:bodyPr>
            <a:normAutofit/>
          </a:bodyPr>
          <a:lstStyle/>
          <a:p>
            <a:r>
              <a:rPr lang="en-CA" dirty="0"/>
              <a:t>Powerful Force</a:t>
            </a:r>
          </a:p>
          <a:p>
            <a:pPr lvl="1"/>
            <a:r>
              <a:rPr lang="en-CA" dirty="0"/>
              <a:t>Culture is a very powerful force in controlling how people act within its boundaries.</a:t>
            </a:r>
          </a:p>
          <a:p>
            <a:r>
              <a:rPr lang="en-US" dirty="0"/>
              <a:t>Cultural Values</a:t>
            </a:r>
          </a:p>
          <a:p>
            <a:pPr lvl="1"/>
            <a:r>
              <a:rPr lang="en-US" dirty="0"/>
              <a:t>HR is not to dictate and impose cultural values, but rather to redefine and shape the culture of an organization.</a:t>
            </a:r>
          </a:p>
          <a:p>
            <a:pPr lvl="1"/>
            <a:r>
              <a:rPr lang="en-US" dirty="0"/>
              <a:t>Individuals typically adapt their actions to conform to those of the culture’s values. </a:t>
            </a:r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4DC0C-74AC-44AD-9E76-5B8E1869B2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615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11327432" cy="1080120"/>
          </a:xfrm>
        </p:spPr>
        <p:txBody>
          <a:bodyPr>
            <a:no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Social Media and Culture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428" y="1316630"/>
            <a:ext cx="10670976" cy="4416626"/>
          </a:xfrm>
        </p:spPr>
        <p:txBody>
          <a:bodyPr>
            <a:normAutofit/>
          </a:bodyPr>
          <a:lstStyle/>
          <a:p>
            <a:r>
              <a:rPr lang="en-CA" dirty="0"/>
              <a:t>Internal Environment</a:t>
            </a:r>
          </a:p>
          <a:p>
            <a:pPr lvl="1"/>
            <a:r>
              <a:rPr lang="en-CA" dirty="0"/>
              <a:t>Companies can monitor the internal environment using social media venues.</a:t>
            </a:r>
          </a:p>
          <a:p>
            <a:r>
              <a:rPr lang="en-CA" dirty="0"/>
              <a:t>External Environment</a:t>
            </a:r>
          </a:p>
          <a:p>
            <a:pPr lvl="1"/>
            <a:r>
              <a:rPr lang="en-CA" dirty="0"/>
              <a:t>Companies can monitor their external environment by accessing media links, government web pages, and competitors’ sites.</a:t>
            </a:r>
          </a:p>
          <a:p>
            <a:pPr lvl="1"/>
            <a:r>
              <a:rPr lang="en-CA" dirty="0"/>
              <a:t>Social media can also be used to reach communities that are generally hard to reach.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89F730-FE3D-494A-8EF3-989BFF1234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188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n illustration of the internal environment shows a triangle whose sides are labeled as strategy, culture, and structure.&#10;&#10;Customers, governments, and the economy constitute the strategy. Competition, suppliers, and labor force constitute the culture, and technology, society, and shareholders constitute the structure.&#10;&#10;" title="EXHIBIT 2.4 The Internal and Extern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503" y="980728"/>
            <a:ext cx="5184576" cy="4664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243" y="136524"/>
            <a:ext cx="10227096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The Internal and External Environment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E794AA-C96B-44E4-88A3-DEA235D61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184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332656"/>
            <a:ext cx="11161240" cy="1143000"/>
          </a:xfrm>
        </p:spPr>
        <p:txBody>
          <a:bodyPr>
            <a:no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An Introduction to </a:t>
            </a:r>
            <a:br>
              <a:rPr lang="en-CA" b="1" dirty="0">
                <a:solidFill>
                  <a:srgbClr val="003399"/>
                </a:solidFill>
              </a:rPr>
            </a:br>
            <a:r>
              <a:rPr lang="en-CA" b="1" dirty="0">
                <a:solidFill>
                  <a:srgbClr val="003399"/>
                </a:solidFill>
              </a:rPr>
              <a:t>Data Analytics and HR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700808"/>
            <a:ext cx="10801200" cy="3960440"/>
          </a:xfrm>
        </p:spPr>
        <p:txBody>
          <a:bodyPr>
            <a:normAutofit/>
          </a:bodyPr>
          <a:lstStyle/>
          <a:p>
            <a:r>
              <a:rPr lang="en-CA" dirty="0"/>
              <a:t>What Is Data Analytics?</a:t>
            </a:r>
          </a:p>
          <a:p>
            <a:pPr lvl="1"/>
            <a:r>
              <a:rPr lang="en-CA" dirty="0"/>
              <a:t>Process of assessing large amounts of data, analyzing those data, and gaining insight into significant trends and patterns within organizations or industries</a:t>
            </a:r>
          </a:p>
          <a:p>
            <a:r>
              <a:rPr lang="en-CA" dirty="0"/>
              <a:t>Big Data </a:t>
            </a:r>
          </a:p>
          <a:p>
            <a:pPr lvl="1"/>
            <a:r>
              <a:rPr lang="en-CA" dirty="0"/>
              <a:t>Involves the collection of extremely large data sets to locate patterns that allow the making of  Important organizational decisions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E5433-0091-41B4-846E-55D3886288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886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A Brief on Data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A" dirty="0"/>
              <a:t>Uses of Big Data</a:t>
            </a:r>
          </a:p>
          <a:p>
            <a:r>
              <a:rPr lang="en-CA" dirty="0"/>
              <a:t>Companies are using big data as competitive weapons.</a:t>
            </a:r>
          </a:p>
          <a:p>
            <a:r>
              <a:rPr lang="en-CA" dirty="0"/>
              <a:t>Big data provides information that HR managers can immediately act on.</a:t>
            </a:r>
          </a:p>
          <a:p>
            <a:r>
              <a:rPr lang="en-CA" dirty="0"/>
              <a:t>Big data allows the transformation of pattern knowledge into improved decision-making and performance.</a:t>
            </a:r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3C26B6-AB06-4F69-A336-2C75A640A1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727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HR Technology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CA" b="1" dirty="0"/>
              <a:t>Uses of Analytics Tools and Processes</a:t>
            </a:r>
          </a:p>
          <a:p>
            <a:pPr lvl="2"/>
            <a:r>
              <a:rPr lang="en-CA" sz="3200" dirty="0"/>
              <a:t>Talent Acquisition</a:t>
            </a:r>
          </a:p>
          <a:p>
            <a:pPr lvl="2"/>
            <a:r>
              <a:rPr lang="en-CA" sz="3200" dirty="0"/>
              <a:t>Training and Development</a:t>
            </a:r>
          </a:p>
          <a:p>
            <a:pPr lvl="2"/>
            <a:r>
              <a:rPr lang="en-CA" sz="3200" dirty="0"/>
              <a:t>Productivity Analysis</a:t>
            </a:r>
          </a:p>
          <a:p>
            <a:pPr lvl="2"/>
            <a:r>
              <a:rPr lang="en-CA" sz="3200" dirty="0"/>
              <a:t>Motivation</a:t>
            </a:r>
          </a:p>
          <a:p>
            <a:pPr lvl="2"/>
            <a:r>
              <a:rPr lang="en-CA" sz="3200" dirty="0"/>
              <a:t>Retention</a:t>
            </a:r>
          </a:p>
          <a:p>
            <a:pPr lvl="2"/>
            <a:r>
              <a:rPr lang="en-CA" sz="3200" dirty="0"/>
              <a:t>Engagement</a:t>
            </a:r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E5B10-4455-4238-BAD2-A652C20EC9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1854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CA" b="1" dirty="0">
                <a:solidFill>
                  <a:srgbClr val="003399"/>
                </a:solidFill>
              </a:rPr>
              <a:t>Desired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A" dirty="0"/>
              <a:t>Increased performance</a:t>
            </a:r>
          </a:p>
          <a:p>
            <a:r>
              <a:rPr lang="en-CA" dirty="0"/>
              <a:t>Highly skilled organizations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033F22-F297-4D28-BD3F-4436352374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1518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164958"/>
            <a:ext cx="10657184" cy="114300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3399"/>
                </a:solidFill>
              </a:rPr>
              <a:t>Human Resource Management Systems (HRMS)?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504" y="1885010"/>
            <a:ext cx="10814992" cy="3456384"/>
          </a:xfrm>
        </p:spPr>
        <p:txBody>
          <a:bodyPr>
            <a:normAutofit/>
          </a:bodyPr>
          <a:lstStyle/>
          <a:p>
            <a:r>
              <a:rPr lang="en-US" dirty="0"/>
              <a:t>Interacting database systems that “aim at generating and delivering HR information and allow us to automate some human resource management functions.”</a:t>
            </a:r>
          </a:p>
          <a:p>
            <a:r>
              <a:rPr lang="en-US" dirty="0"/>
              <a:t>Most common features include modules for tracking attendance and leave, job, and pay history and logging appraisal scores and review dates.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D4FA5C-A716-46F9-9A69-E1449F1DCB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7185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33" y="260648"/>
            <a:ext cx="11031016" cy="1143000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solidFill>
                  <a:srgbClr val="003399"/>
                </a:solidFill>
              </a:rPr>
              <a:t>How Does HRMS Assist in Making Decisions?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4757" y="1959388"/>
            <a:ext cx="9227368" cy="3806552"/>
          </a:xfrm>
        </p:spPr>
        <p:txBody>
          <a:bodyPr>
            <a:normAutofit/>
          </a:bodyPr>
          <a:lstStyle/>
          <a:p>
            <a:r>
              <a:rPr lang="en-US" dirty="0"/>
              <a:t>Workforce management performance monitoring</a:t>
            </a:r>
          </a:p>
          <a:p>
            <a:r>
              <a:rPr lang="en-US" dirty="0"/>
              <a:t>Recruiting process</a:t>
            </a:r>
          </a:p>
          <a:p>
            <a:r>
              <a:rPr lang="en-US" dirty="0"/>
              <a:t>E-mail alerts</a:t>
            </a:r>
          </a:p>
          <a:p>
            <a:r>
              <a:rPr lang="en-US" dirty="0"/>
              <a:t>Predictive analytics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355F7-C85B-435A-B2CD-85EAB9DBF0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2971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165714"/>
            <a:ext cx="11089232" cy="1143000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solidFill>
                  <a:srgbClr val="003399"/>
                </a:solidFill>
              </a:rPr>
              <a:t>Measurement Tools for Strategic HRM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11424" y="1465788"/>
            <a:ext cx="9299376" cy="2953814"/>
          </a:xfrm>
        </p:spPr>
        <p:txBody>
          <a:bodyPr/>
          <a:lstStyle/>
          <a:p>
            <a:r>
              <a:rPr lang="en-US" dirty="0"/>
              <a:t>Economic Value Added (EVA) </a:t>
            </a:r>
          </a:p>
          <a:p>
            <a:pPr marL="0" indent="0" algn="ctr">
              <a:buNone/>
            </a:pPr>
            <a:r>
              <a:rPr lang="en-US" dirty="0"/>
              <a:t>EVA = Net operating profit after tax – (Capital used × Cost of capital)</a:t>
            </a:r>
          </a:p>
          <a:p>
            <a:r>
              <a:rPr lang="en-US" dirty="0"/>
              <a:t>Return on Investment (ROI)  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2D2A1-70C9-4EE8-AFA9-9CF5E866B4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911424" y="4316337"/>
                <a:ext cx="9972600" cy="9306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US" sz="2800">
                          <a:latin typeface="+mj-lt"/>
                        </a:rPr>
                        <m:t>ROI</m:t>
                      </m:r>
                      <m:r>
                        <m:rPr>
                          <m:nor/>
                        </m:rPr>
                        <a:rPr lang="en-US" sz="2800">
                          <a:latin typeface="+mj-lt"/>
                        </a:rPr>
                        <m:t> = </m:t>
                      </m:r>
                      <m:f>
                        <m:fPr>
                          <m:ctrlPr>
                            <a:rPr lang="en-US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Gain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from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investment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−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Cost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of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investment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Cost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of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US" sz="2800">
                              <a:latin typeface="+mj-lt"/>
                            </a:rPr>
                            <m:t>investment</m:t>
                          </m:r>
                        </m:den>
                      </m:f>
                    </m:oMath>
                  </m:oMathPara>
                </a14:m>
                <a:endParaRPr lang="en-IN" sz="2800" dirty="0">
                  <a:latin typeface="+mj-lt"/>
                </a:endParaRPr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1424" y="4316337"/>
                <a:ext cx="9972600" cy="93063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88117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Trends and Issues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04863"/>
            <a:ext cx="10972800" cy="2304257"/>
          </a:xfrm>
        </p:spPr>
        <p:txBody>
          <a:bodyPr>
            <a:normAutofit/>
          </a:bodyPr>
          <a:lstStyle/>
          <a:p>
            <a:r>
              <a:rPr lang="en-US" dirty="0"/>
              <a:t>Structure, Culture, and Technology are Misaligned </a:t>
            </a:r>
          </a:p>
          <a:p>
            <a:r>
              <a:rPr lang="en-US" dirty="0"/>
              <a:t>Continuing Globalization Increases Need for Strategic and HRM Planning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7AE20-1445-4EC6-AFE0-3C6DFF96D1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</a:t>
            </a:r>
            <a:r>
              <a:rPr lang="en-US" i="1"/>
              <a:t>, Fundamentals of Human Resource Management, 2e. </a:t>
            </a:r>
            <a:r>
              <a:rPr lang="en-US"/>
              <a:t>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71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1462</Words>
  <Application>Microsoft Office PowerPoint</Application>
  <PresentationFormat>Widescreen</PresentationFormat>
  <Paragraphs>205</Paragraphs>
  <Slides>29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Aharoni</vt:lpstr>
      <vt:lpstr>Arial</vt:lpstr>
      <vt:lpstr>Cambria Math</vt:lpstr>
      <vt:lpstr>Candara</vt:lpstr>
      <vt:lpstr>Myriad Pro</vt:lpstr>
      <vt:lpstr>Roboto</vt:lpstr>
      <vt:lpstr>Symbol</vt:lpstr>
      <vt:lpstr>Verdana</vt:lpstr>
      <vt:lpstr>20140311PresentationUWTSDTemplate</vt:lpstr>
      <vt:lpstr>LCMB7000</vt:lpstr>
      <vt:lpstr>An Intro to Strategic Planning and the Environment</vt:lpstr>
      <vt:lpstr>Strategic Choice</vt:lpstr>
      <vt:lpstr>The External Environment</vt:lpstr>
      <vt:lpstr>The Internal Environment</vt:lpstr>
      <vt:lpstr>What Is Strategy? </vt:lpstr>
      <vt:lpstr>Three Strategic Questions</vt:lpstr>
      <vt:lpstr>Overview of the Strategic Planning Process</vt:lpstr>
      <vt:lpstr>Vision and Mission</vt:lpstr>
      <vt:lpstr>Types of Strategies</vt:lpstr>
      <vt:lpstr>How Strategy Affects HRM</vt:lpstr>
      <vt:lpstr>How HR Promotes Strategy</vt:lpstr>
      <vt:lpstr>Structure</vt:lpstr>
      <vt:lpstr>Organizational Structure </vt:lpstr>
      <vt:lpstr>How Structure Affects Employee Behavior and HRM</vt:lpstr>
      <vt:lpstr>Organizational Culture</vt:lpstr>
      <vt:lpstr>How Culture Controls Employee Behavior in Organizations</vt:lpstr>
      <vt:lpstr>Social Media and Culture Management</vt:lpstr>
      <vt:lpstr>The Internal and External Environment</vt:lpstr>
      <vt:lpstr>An Introduction to  Data Analytics and HR Technology</vt:lpstr>
      <vt:lpstr>A Brief on Data Analytics</vt:lpstr>
      <vt:lpstr>HR Technology </vt:lpstr>
      <vt:lpstr>Desired Outcomes</vt:lpstr>
      <vt:lpstr>Human Resource Management Systems (HRMS)?</vt:lpstr>
      <vt:lpstr>How Does HRMS Assist in Making Decisions?</vt:lpstr>
      <vt:lpstr>Measurement Tools for Strategic HRM</vt:lpstr>
      <vt:lpstr>Trends and Issues in HRM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Hossein Shokri</cp:lastModifiedBy>
  <cp:revision>60</cp:revision>
  <dcterms:created xsi:type="dcterms:W3CDTF">2020-09-30T03:06:41Z</dcterms:created>
  <dcterms:modified xsi:type="dcterms:W3CDTF">2021-09-30T13:58:58Z</dcterms:modified>
</cp:coreProperties>
</file>