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70" r:id="rId3"/>
    <p:sldId id="257" r:id="rId4"/>
    <p:sldId id="258" r:id="rId5"/>
    <p:sldId id="259" r:id="rId6"/>
    <p:sldId id="260" r:id="rId7"/>
    <p:sldId id="261" r:id="rId8"/>
    <p:sldId id="262" r:id="rId9"/>
    <p:sldId id="263" r:id="rId10"/>
    <p:sldId id="279" r:id="rId11"/>
    <p:sldId id="28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000" autoAdjust="0"/>
    <p:restoredTop sz="78315" autoAdjust="0"/>
  </p:normalViewPr>
  <p:slideViewPr>
    <p:cSldViewPr snapToGrid="0">
      <p:cViewPr varScale="1">
        <p:scale>
          <a:sx n="56" d="100"/>
          <a:sy n="56" d="100"/>
        </p:scale>
        <p:origin x="-1260" y="-96"/>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010AD1-E06E-4FE4-B440-9A35DE1FCB7D}" type="datetimeFigureOut">
              <a:rPr lang="en-IN" smtClean="0"/>
              <a:pPr/>
              <a:t>09-12-2024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DB3C9F-CE1A-4A4D-A83B-FDF77233E9BB}" type="slidenum">
              <a:rPr lang="en-IN" smtClean="0"/>
              <a:pPr/>
              <a:t>‹#›</a:t>
            </a:fld>
            <a:endParaRPr lang="en-IN"/>
          </a:p>
        </p:txBody>
      </p:sp>
    </p:spTree>
    <p:extLst>
      <p:ext uri="{BB962C8B-B14F-4D97-AF65-F5344CB8AC3E}">
        <p14:creationId xmlns="" xmlns:p14="http://schemas.microsoft.com/office/powerpoint/2010/main" val="260527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www.emerald.com/insight/content/doi/10.1108/imr-12-2020-0314/full/html" TargetMode="External"/><Relationship Id="rId3" Type="http://schemas.openxmlformats.org/officeDocument/2006/relationships/hyperlink" Target="https://parsadi.com/international-marketing/" TargetMode="External"/><Relationship Id="rId7" Type="http://schemas.openxmlformats.org/officeDocument/2006/relationships/hyperlink" Target="https://www.mdpi.com/2076-3417/11/19/9030"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online.hbs.edu/blog/post/international-business-examples" TargetMode="External"/><Relationship Id="rId5" Type="http://schemas.openxmlformats.org/officeDocument/2006/relationships/hyperlink" Target="https://www.statista.com/statistics/472364/united-kingdom-uk-export-value/" TargetMode="External"/><Relationship Id="rId4" Type="http://schemas.openxmlformats.org/officeDocument/2006/relationships/hyperlink" Target="https://www.linkedin.com/pulse/consideration-hofstedes-cultural-dimensions-theory-petersen-sphr"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A8DB3C9F-CE1A-4A4D-A83B-FDF77233E9BB}" type="slidenum">
              <a:rPr lang="en-IN" smtClean="0"/>
              <a:pPr/>
              <a:t>2</a:t>
            </a:fld>
            <a:endParaRPr lang="en-IN"/>
          </a:p>
        </p:txBody>
      </p:sp>
    </p:spTree>
    <p:extLst>
      <p:ext uri="{BB962C8B-B14F-4D97-AF65-F5344CB8AC3E}">
        <p14:creationId xmlns="" xmlns:p14="http://schemas.microsoft.com/office/powerpoint/2010/main" val="2698436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smtClean="0">
                <a:solidFill>
                  <a:schemeClr val="tx1"/>
                </a:solidFill>
                <a:latin typeface="Times New Roman" pitchFamily="18" charset="0"/>
                <a:ea typeface="+mn-ea"/>
                <a:cs typeface="Times New Roman" pitchFamily="18" charset="0"/>
              </a:rPr>
              <a:t>Building effective communication across different culture allows business organisations in showing real interest in improving connections. </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8DB3C9F-CE1A-4A4D-A83B-FDF77233E9BB}" type="slidenum">
              <a:rPr lang="en-IN" smtClean="0"/>
              <a:pPr/>
              <a:t>3</a:t>
            </a:fld>
            <a:endParaRPr lang="en-IN"/>
          </a:p>
        </p:txBody>
      </p:sp>
    </p:spTree>
    <p:extLst>
      <p:ext uri="{BB962C8B-B14F-4D97-AF65-F5344CB8AC3E}">
        <p14:creationId xmlns="" xmlns:p14="http://schemas.microsoft.com/office/powerpoint/2010/main" val="2638103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gn="just"/>
            <a:r>
              <a:rPr lang="en-GB" sz="1200" b="1" kern="1200" dirty="0" smtClean="0">
                <a:solidFill>
                  <a:schemeClr val="tx1"/>
                </a:solidFill>
                <a:latin typeface="Times New Roman" pitchFamily="18" charset="0"/>
                <a:ea typeface="+mn-ea"/>
                <a:cs typeface="Times New Roman" pitchFamily="18" charset="0"/>
              </a:rPr>
              <a:t>Cross-cultural communication </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It is an important skill which helps in developing learning on how to build connection with individuals belonging with different cultural backgrounds irrespective of the position of the person (</a:t>
            </a:r>
            <a:r>
              <a:rPr lang="en-GB" sz="1200" kern="1200" dirty="0" err="1" smtClean="0">
                <a:solidFill>
                  <a:schemeClr val="tx1"/>
                </a:solidFill>
                <a:latin typeface="Times New Roman" pitchFamily="18" charset="0"/>
                <a:ea typeface="+mn-ea"/>
                <a:cs typeface="Times New Roman" pitchFamily="18" charset="0"/>
              </a:rPr>
              <a:t>Sahadevan</a:t>
            </a:r>
            <a:r>
              <a:rPr lang="en-GB" sz="1200" kern="1200" dirty="0" smtClean="0">
                <a:solidFill>
                  <a:schemeClr val="tx1"/>
                </a:solidFill>
                <a:latin typeface="Times New Roman" pitchFamily="18" charset="0"/>
                <a:ea typeface="+mn-ea"/>
                <a:cs typeface="Times New Roman" pitchFamily="18" charset="0"/>
              </a:rPr>
              <a:t> and </a:t>
            </a:r>
            <a:r>
              <a:rPr lang="en-GB" sz="1200" kern="1200" dirty="0" err="1" smtClean="0">
                <a:solidFill>
                  <a:schemeClr val="tx1"/>
                </a:solidFill>
                <a:latin typeface="Times New Roman" pitchFamily="18" charset="0"/>
                <a:ea typeface="+mn-ea"/>
                <a:cs typeface="Times New Roman" pitchFamily="18" charset="0"/>
              </a:rPr>
              <a:t>Sumangala</a:t>
            </a:r>
            <a:r>
              <a:rPr lang="en-GB" sz="1200" kern="1200" dirty="0" smtClean="0">
                <a:solidFill>
                  <a:schemeClr val="tx1"/>
                </a:solidFill>
                <a:latin typeface="Times New Roman" pitchFamily="18" charset="0"/>
                <a:ea typeface="+mn-ea"/>
                <a:cs typeface="Times New Roman" pitchFamily="18" charset="0"/>
              </a:rPr>
              <a:t>, 2021). </a:t>
            </a:r>
            <a:endParaRPr lang="en-US" sz="1200" kern="1200" dirty="0" smtClean="0">
              <a:solidFill>
                <a:schemeClr val="tx1"/>
              </a:solidFill>
              <a:latin typeface="Times New Roman" pitchFamily="18" charset="0"/>
              <a:ea typeface="+mn-ea"/>
              <a:cs typeface="Times New Roman" pitchFamily="18" charset="0"/>
            </a:endParaRPr>
          </a:p>
          <a:p>
            <a:pPr algn="just"/>
            <a:r>
              <a:rPr lang="en-GB" sz="1200" b="1" kern="1200" dirty="0" smtClean="0">
                <a:solidFill>
                  <a:schemeClr val="tx1"/>
                </a:solidFill>
                <a:latin typeface="Times New Roman" pitchFamily="18" charset="0"/>
                <a:ea typeface="+mn-ea"/>
                <a:cs typeface="Times New Roman" pitchFamily="18" charset="0"/>
              </a:rPr>
              <a:t>Networking skills </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Building strong network outside the home country helps in gaining growth in the international business market and in gaining talented individuals for getting high success. </a:t>
            </a:r>
            <a:endParaRPr lang="en-US" sz="1200" kern="1200" dirty="0" smtClean="0">
              <a:solidFill>
                <a:schemeClr val="tx1"/>
              </a:solidFill>
              <a:latin typeface="Times New Roman" pitchFamily="18" charset="0"/>
              <a:ea typeface="+mn-ea"/>
              <a:cs typeface="Times New Roman" pitchFamily="18" charset="0"/>
            </a:endParaRPr>
          </a:p>
          <a:p>
            <a:pPr algn="just"/>
            <a:r>
              <a:rPr lang="en-GB" sz="1200" b="1" kern="1200" dirty="0" smtClean="0">
                <a:solidFill>
                  <a:schemeClr val="tx1"/>
                </a:solidFill>
                <a:latin typeface="Times New Roman" pitchFamily="18" charset="0"/>
                <a:ea typeface="+mn-ea"/>
                <a:cs typeface="Times New Roman" pitchFamily="18" charset="0"/>
              </a:rPr>
              <a:t>Collaboration </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Effective collaboration is considered as the key ability to work with others in attaining a shared objective with the right sourcing of leadership (Attar and Abdul-Kareem, 2020). </a:t>
            </a:r>
            <a:endParaRPr lang="en-US" sz="1200" kern="1200" dirty="0" smtClean="0">
              <a:solidFill>
                <a:schemeClr val="tx1"/>
              </a:solidFill>
              <a:latin typeface="Times New Roman" pitchFamily="18" charset="0"/>
              <a:ea typeface="+mn-ea"/>
              <a:cs typeface="Times New Roman" pitchFamily="18" charset="0"/>
            </a:endParaRPr>
          </a:p>
          <a:p>
            <a:pPr algn="just"/>
            <a:r>
              <a:rPr lang="en-GB" sz="1200" b="1" kern="1200" dirty="0" smtClean="0">
                <a:solidFill>
                  <a:schemeClr val="tx1"/>
                </a:solidFill>
                <a:latin typeface="Times New Roman" pitchFamily="18" charset="0"/>
                <a:ea typeface="+mn-ea"/>
                <a:cs typeface="Times New Roman" pitchFamily="18" charset="0"/>
              </a:rPr>
              <a:t>Interpersonal relationship </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Building interpersonal relationship is helpful in pitching new business, inspiring teams and negotiating agreements with a variety of backgrounds in the international markets. </a:t>
            </a:r>
            <a:endParaRPr lang="en-US" sz="1200" kern="1200" dirty="0" smtClean="0">
              <a:solidFill>
                <a:schemeClr val="tx1"/>
              </a:solidFill>
              <a:latin typeface="Times New Roman" pitchFamily="18" charset="0"/>
              <a:ea typeface="+mn-ea"/>
              <a:cs typeface="Times New Roman" pitchFamily="18" charset="0"/>
            </a:endParaRPr>
          </a:p>
          <a:p>
            <a:pPr algn="just"/>
            <a:r>
              <a:rPr lang="en-GB" sz="1200" b="1" kern="1200" dirty="0" smtClean="0">
                <a:solidFill>
                  <a:schemeClr val="tx1"/>
                </a:solidFill>
                <a:latin typeface="Times New Roman" pitchFamily="18" charset="0"/>
                <a:ea typeface="+mn-ea"/>
                <a:cs typeface="Times New Roman" pitchFamily="18" charset="0"/>
              </a:rPr>
              <a:t>Adaptive thinking </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It is the ever changing international business nature; professionals need to adopt adaptive thinking skills as this result in carrying out high value in the changing growth (Wang et al., 2020). </a:t>
            </a:r>
            <a:endParaRPr lang="en-US" sz="1200" kern="1200" dirty="0" smtClean="0">
              <a:solidFill>
                <a:schemeClr val="tx1"/>
              </a:solidFill>
              <a:latin typeface="Times New Roman" pitchFamily="18" charset="0"/>
              <a:ea typeface="+mn-ea"/>
              <a:cs typeface="Times New Roman" pitchFamily="18" charset="0"/>
            </a:endParaRPr>
          </a:p>
          <a:p>
            <a:pPr algn="just"/>
            <a:r>
              <a:rPr lang="en-GB" sz="1200" b="1" kern="1200" dirty="0" smtClean="0">
                <a:solidFill>
                  <a:schemeClr val="tx1"/>
                </a:solidFill>
                <a:latin typeface="Times New Roman" pitchFamily="18" charset="0"/>
                <a:ea typeface="+mn-ea"/>
                <a:cs typeface="Times New Roman" pitchFamily="18" charset="0"/>
              </a:rPr>
              <a:t>Emotional intelligence </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Individuals who are emotionally intelligent in controlling feelings which means that it assist in developing a strong sense of empathy which helps in working successfully.  </a:t>
            </a:r>
            <a:endParaRPr lang="en-US" sz="1200" kern="1200" dirty="0" smtClean="0">
              <a:solidFill>
                <a:schemeClr val="tx1"/>
              </a:solidFill>
              <a:latin typeface="Times New Roman" pitchFamily="18" charset="0"/>
              <a:ea typeface="+mn-ea"/>
              <a:cs typeface="Times New Roman" pitchFamily="18" charset="0"/>
            </a:endParaRPr>
          </a:p>
          <a:p>
            <a:pPr algn="just"/>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8DB3C9F-CE1A-4A4D-A83B-FDF77233E9BB}" type="slidenum">
              <a:rPr lang="en-IN" smtClean="0"/>
              <a:pPr/>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smtClean="0">
                <a:solidFill>
                  <a:schemeClr val="tx1"/>
                </a:solidFill>
                <a:latin typeface="Times New Roman" pitchFamily="18" charset="0"/>
                <a:ea typeface="+mn-ea"/>
                <a:cs typeface="Times New Roman" pitchFamily="18" charset="0"/>
              </a:rPr>
              <a:t>Empathy </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The ability to relate and understand to another people’s feelings and needs without making to fix solution as this help in building successful relationship within international markets (</a:t>
            </a:r>
            <a:r>
              <a:rPr lang="en-GB" sz="1200" kern="1200" dirty="0" err="1" smtClean="0">
                <a:solidFill>
                  <a:schemeClr val="tx1"/>
                </a:solidFill>
                <a:latin typeface="Times New Roman" pitchFamily="18" charset="0"/>
                <a:ea typeface="+mn-ea"/>
                <a:cs typeface="Times New Roman" pitchFamily="18" charset="0"/>
              </a:rPr>
              <a:t>Kilag</a:t>
            </a:r>
            <a:r>
              <a:rPr lang="en-GB" sz="1200" kern="1200" dirty="0" smtClean="0">
                <a:solidFill>
                  <a:schemeClr val="tx1"/>
                </a:solidFill>
                <a:latin typeface="Times New Roman" pitchFamily="18" charset="0"/>
                <a:ea typeface="+mn-ea"/>
                <a:cs typeface="Times New Roman" pitchFamily="18" charset="0"/>
              </a:rPr>
              <a:t> et al., 2024). </a:t>
            </a:r>
            <a:endParaRPr lang="en-US" sz="1200" kern="1200" dirty="0" smtClean="0">
              <a:solidFill>
                <a:schemeClr val="tx1"/>
              </a:solidFill>
              <a:latin typeface="Times New Roman" pitchFamily="18" charset="0"/>
              <a:ea typeface="+mn-ea"/>
              <a:cs typeface="Times New Roman" pitchFamily="18" charset="0"/>
            </a:endParaRPr>
          </a:p>
          <a:p>
            <a:pPr algn="just"/>
            <a:r>
              <a:rPr lang="en-GB" sz="1200" b="1" kern="1200" dirty="0" smtClean="0">
                <a:solidFill>
                  <a:schemeClr val="tx1"/>
                </a:solidFill>
                <a:latin typeface="Times New Roman" pitchFamily="18" charset="0"/>
                <a:ea typeface="+mn-ea"/>
                <a:cs typeface="Times New Roman" pitchFamily="18" charset="0"/>
              </a:rPr>
              <a:t>Teamwork abilities </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The potential ability to collaborate with other people to learn proper knowledge, grow professionally and personally as well as developing creative ideas. </a:t>
            </a:r>
            <a:endParaRPr lang="en-US" sz="1200" kern="1200" dirty="0" smtClean="0">
              <a:solidFill>
                <a:schemeClr val="tx1"/>
              </a:solidFill>
              <a:latin typeface="Times New Roman" pitchFamily="18" charset="0"/>
              <a:ea typeface="+mn-ea"/>
              <a:cs typeface="Times New Roman" pitchFamily="18" charset="0"/>
            </a:endParaRPr>
          </a:p>
          <a:p>
            <a:pPr algn="just"/>
            <a:r>
              <a:rPr lang="en-GB" sz="1200" b="1" kern="1200" dirty="0" smtClean="0">
                <a:solidFill>
                  <a:schemeClr val="tx1"/>
                </a:solidFill>
                <a:latin typeface="Times New Roman" pitchFamily="18" charset="0"/>
                <a:ea typeface="+mn-ea"/>
                <a:cs typeface="Times New Roman" pitchFamily="18" charset="0"/>
              </a:rPr>
              <a:t>Verbal communication </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For developing better connections, verbal communication is considered to be significant as that helps in identifying chances to ask questions and give ideas (Maloney, Freeman and </a:t>
            </a:r>
            <a:r>
              <a:rPr lang="en-GB" sz="1200" kern="1200" dirty="0" err="1" smtClean="0">
                <a:solidFill>
                  <a:schemeClr val="tx1"/>
                </a:solidFill>
                <a:latin typeface="Times New Roman" pitchFamily="18" charset="0"/>
                <a:ea typeface="+mn-ea"/>
                <a:cs typeface="Times New Roman" pitchFamily="18" charset="0"/>
              </a:rPr>
              <a:t>Wohn</a:t>
            </a:r>
            <a:r>
              <a:rPr lang="en-GB" sz="1200" kern="1200" dirty="0" smtClean="0">
                <a:solidFill>
                  <a:schemeClr val="tx1"/>
                </a:solidFill>
                <a:latin typeface="Times New Roman" pitchFamily="18" charset="0"/>
                <a:ea typeface="+mn-ea"/>
                <a:cs typeface="Times New Roman" pitchFamily="18" charset="0"/>
              </a:rPr>
              <a:t>, 2020). </a:t>
            </a:r>
            <a:endParaRPr lang="en-US" sz="1200" kern="1200" dirty="0" smtClean="0">
              <a:solidFill>
                <a:schemeClr val="tx1"/>
              </a:solidFill>
              <a:latin typeface="Times New Roman" pitchFamily="18" charset="0"/>
              <a:ea typeface="+mn-ea"/>
              <a:cs typeface="Times New Roman" pitchFamily="18" charset="0"/>
            </a:endParaRPr>
          </a:p>
          <a:p>
            <a:pPr algn="just"/>
            <a:r>
              <a:rPr lang="en-GB" sz="1200" b="1" kern="1200" dirty="0" smtClean="0">
                <a:solidFill>
                  <a:schemeClr val="tx1"/>
                </a:solidFill>
                <a:latin typeface="Times New Roman" pitchFamily="18" charset="0"/>
                <a:ea typeface="+mn-ea"/>
                <a:cs typeface="Times New Roman" pitchFamily="18" charset="0"/>
              </a:rPr>
              <a:t>Attentive listening </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It is considered to be practice of learning to listen, observing about what non-verbal and verbal messages are being sent and then providing proper feedback for being presented in the international market. </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8DB3C9F-CE1A-4A4D-A83B-FDF77233E9BB}" type="slidenum">
              <a:rPr lang="en-IN" smtClean="0"/>
              <a:pPr/>
              <a:t>5</a:t>
            </a:fld>
            <a:endParaRPr lang="en-IN"/>
          </a:p>
        </p:txBody>
      </p:sp>
    </p:spTree>
    <p:extLst>
      <p:ext uri="{BB962C8B-B14F-4D97-AF65-F5344CB8AC3E}">
        <p14:creationId xmlns="" xmlns:p14="http://schemas.microsoft.com/office/powerpoint/2010/main" val="1021326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b="1" kern="1200" dirty="0" smtClean="0">
                <a:solidFill>
                  <a:schemeClr val="tx1"/>
                </a:solidFill>
                <a:latin typeface="Times New Roman" pitchFamily="18" charset="0"/>
                <a:ea typeface="+mn-ea"/>
                <a:cs typeface="Times New Roman" pitchFamily="18" charset="0"/>
              </a:rPr>
              <a:t>Reputation of brand</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Building brand reputation is acknowledged to be one of the critical business factors for venturing into international markets because that helps in successful market entrant (</a:t>
            </a:r>
            <a:r>
              <a:rPr lang="en-GB" sz="1200" kern="1200" dirty="0" err="1" smtClean="0">
                <a:solidFill>
                  <a:schemeClr val="tx1"/>
                </a:solidFill>
                <a:latin typeface="Times New Roman" pitchFamily="18" charset="0"/>
                <a:ea typeface="+mn-ea"/>
                <a:cs typeface="Times New Roman" pitchFamily="18" charset="0"/>
              </a:rPr>
              <a:t>Zahoor</a:t>
            </a:r>
            <a:r>
              <a:rPr lang="en-GB" sz="1200" kern="1200" dirty="0" smtClean="0">
                <a:solidFill>
                  <a:schemeClr val="tx1"/>
                </a:solidFill>
                <a:latin typeface="Times New Roman" pitchFamily="18" charset="0"/>
                <a:ea typeface="+mn-ea"/>
                <a:cs typeface="Times New Roman" pitchFamily="18" charset="0"/>
              </a:rPr>
              <a:t> et al., 2021). </a:t>
            </a:r>
            <a:endParaRPr lang="en-US" sz="1200" kern="1200" dirty="0" smtClean="0">
              <a:solidFill>
                <a:schemeClr val="tx1"/>
              </a:solidFill>
              <a:latin typeface="Times New Roman" pitchFamily="18" charset="0"/>
              <a:ea typeface="+mn-ea"/>
              <a:cs typeface="Times New Roman" pitchFamily="18" charset="0"/>
            </a:endParaRPr>
          </a:p>
          <a:p>
            <a:pPr algn="just"/>
            <a:r>
              <a:rPr lang="en-GB" sz="1200" b="1" kern="1200" dirty="0" smtClean="0">
                <a:solidFill>
                  <a:schemeClr val="tx1"/>
                </a:solidFill>
                <a:latin typeface="Times New Roman" pitchFamily="18" charset="0"/>
                <a:ea typeface="+mn-ea"/>
                <a:cs typeface="Times New Roman" pitchFamily="18" charset="0"/>
              </a:rPr>
              <a:t>Market entry issues</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For most of the Asian markets, it is important to have links with the suppliers, customers and partners. Strong partnerships can be considered as informative to the customers and recent trends of the market. </a:t>
            </a:r>
            <a:endParaRPr lang="en-US" sz="1200" kern="1200" dirty="0" smtClean="0">
              <a:solidFill>
                <a:schemeClr val="tx1"/>
              </a:solidFill>
              <a:latin typeface="Times New Roman" pitchFamily="18" charset="0"/>
              <a:ea typeface="+mn-ea"/>
              <a:cs typeface="Times New Roman" pitchFamily="18" charset="0"/>
            </a:endParaRPr>
          </a:p>
          <a:p>
            <a:pPr algn="just"/>
            <a:r>
              <a:rPr lang="en-GB" sz="1200" b="1" kern="1200" dirty="0" smtClean="0">
                <a:solidFill>
                  <a:schemeClr val="tx1"/>
                </a:solidFill>
                <a:latin typeface="Times New Roman" pitchFamily="18" charset="0"/>
                <a:ea typeface="+mn-ea"/>
                <a:cs typeface="Times New Roman" pitchFamily="18" charset="0"/>
              </a:rPr>
              <a:t>Financial losses</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For expanding business into new market, inclusion of high capital is required and invested (</a:t>
            </a:r>
            <a:r>
              <a:rPr lang="en-GB" sz="1200" kern="1200" dirty="0" err="1" smtClean="0">
                <a:solidFill>
                  <a:schemeClr val="tx1"/>
                </a:solidFill>
                <a:latin typeface="Times New Roman" pitchFamily="18" charset="0"/>
                <a:ea typeface="+mn-ea"/>
                <a:cs typeface="Times New Roman" pitchFamily="18" charset="0"/>
              </a:rPr>
              <a:t>Xue</a:t>
            </a:r>
            <a:r>
              <a:rPr lang="en-GB" sz="1200" kern="1200" dirty="0" smtClean="0">
                <a:solidFill>
                  <a:schemeClr val="tx1"/>
                </a:solidFill>
                <a:latin typeface="Times New Roman" pitchFamily="18" charset="0"/>
                <a:ea typeface="+mn-ea"/>
                <a:cs typeface="Times New Roman" pitchFamily="18" charset="0"/>
              </a:rPr>
              <a:t> et al., 2022). New development strategies of the company and its overall profitability might result in affecting performance over social media. </a:t>
            </a:r>
            <a:endParaRPr lang="en-US" sz="1200" kern="1200" dirty="0" smtClean="0">
              <a:solidFill>
                <a:schemeClr val="tx1"/>
              </a:solidFill>
              <a:latin typeface="Times New Roman" pitchFamily="18" charset="0"/>
              <a:ea typeface="+mn-ea"/>
              <a:cs typeface="Times New Roman" pitchFamily="18" charset="0"/>
            </a:endParaRPr>
          </a:p>
          <a:p>
            <a:pPr algn="just"/>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8DB3C9F-CE1A-4A4D-A83B-FDF77233E9BB}" type="slidenum">
              <a:rPr lang="en-IN" smtClean="0"/>
              <a:pPr/>
              <a:t>6</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smtClean="0">
                <a:solidFill>
                  <a:schemeClr val="tx1"/>
                </a:solidFill>
                <a:latin typeface="Times New Roman" pitchFamily="18" charset="0"/>
                <a:ea typeface="+mn-ea"/>
                <a:cs typeface="Times New Roman" pitchFamily="18" charset="0"/>
              </a:rPr>
              <a:t>Lack of local market knowledge</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Less knowledge on the local market, regulatory and customer expertise result in hindering relationship development (</a:t>
            </a:r>
            <a:r>
              <a:rPr lang="en-GB" sz="1200" kern="1200" dirty="0" err="1" smtClean="0">
                <a:solidFill>
                  <a:schemeClr val="tx1"/>
                </a:solidFill>
                <a:latin typeface="Times New Roman" pitchFamily="18" charset="0"/>
                <a:ea typeface="+mn-ea"/>
                <a:cs typeface="Times New Roman" pitchFamily="18" charset="0"/>
              </a:rPr>
              <a:t>Mamasoliev</a:t>
            </a:r>
            <a:r>
              <a:rPr lang="en-GB" sz="1200" kern="1200" dirty="0" smtClean="0">
                <a:solidFill>
                  <a:schemeClr val="tx1"/>
                </a:solidFill>
                <a:latin typeface="Times New Roman" pitchFamily="18" charset="0"/>
                <a:ea typeface="+mn-ea"/>
                <a:cs typeface="Times New Roman" pitchFamily="18" charset="0"/>
              </a:rPr>
              <a:t>, 2024). Entering Asian markets without doing proper research generally creating less demand and absence of regulatory requirements. </a:t>
            </a:r>
            <a:endParaRPr lang="en-US" sz="1200" kern="1200" dirty="0" smtClean="0">
              <a:solidFill>
                <a:schemeClr val="tx1"/>
              </a:solidFill>
              <a:latin typeface="Times New Roman" pitchFamily="18" charset="0"/>
              <a:ea typeface="+mn-ea"/>
              <a:cs typeface="Times New Roman" pitchFamily="18" charset="0"/>
            </a:endParaRPr>
          </a:p>
          <a:p>
            <a:pPr algn="just"/>
            <a:r>
              <a:rPr lang="en-GB" sz="1200" b="1" kern="1200" dirty="0" smtClean="0">
                <a:solidFill>
                  <a:schemeClr val="tx1"/>
                </a:solidFill>
                <a:latin typeface="Times New Roman" pitchFamily="18" charset="0"/>
                <a:ea typeface="+mn-ea"/>
                <a:cs typeface="Times New Roman" pitchFamily="18" charset="0"/>
              </a:rPr>
              <a:t>Cultural challenges </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Cultural challenges occurs for the company while entering into international market for business expansion as Asia has different cultural norms, business methods and attitudes that vary from the international ones (Ma et al., 2020). A retail company that fails to adapt to the different cultural related differences might face issue in developing relationship with people.  </a:t>
            </a:r>
            <a:endParaRPr lang="en-US" sz="1200" kern="1200" dirty="0" smtClean="0">
              <a:solidFill>
                <a:schemeClr val="tx1"/>
              </a:solidFill>
              <a:latin typeface="Times New Roman" pitchFamily="18" charset="0"/>
              <a:ea typeface="+mn-ea"/>
              <a:cs typeface="Times New Roman" pitchFamily="18" charset="0"/>
            </a:endParaRPr>
          </a:p>
          <a:p>
            <a:pPr algn="just"/>
            <a:r>
              <a:rPr lang="en-GB" sz="1200" b="1" kern="1200" dirty="0" smtClean="0">
                <a:solidFill>
                  <a:schemeClr val="tx1"/>
                </a:solidFill>
                <a:latin typeface="Times New Roman" pitchFamily="18" charset="0"/>
                <a:ea typeface="+mn-ea"/>
                <a:cs typeface="Times New Roman" pitchFamily="18" charset="0"/>
              </a:rPr>
              <a:t>Poor communication</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Most of the Asian cultures result in favouring indirect communication over criticism. Communicating about the local norms is helpful in developing key relationships.  </a:t>
            </a:r>
            <a:endParaRPr lang="en-US" sz="1200" kern="1200" dirty="0" smtClean="0">
              <a:solidFill>
                <a:schemeClr val="tx1"/>
              </a:solidFill>
              <a:latin typeface="Times New Roman" pitchFamily="18" charset="0"/>
              <a:ea typeface="+mn-ea"/>
              <a:cs typeface="Times New Roman" pitchFamily="18" charset="0"/>
            </a:endParaRPr>
          </a:p>
          <a:p>
            <a:pPr algn="just"/>
            <a:r>
              <a:rPr lang="en-GB" sz="1200" b="1" kern="1200" dirty="0" smtClean="0">
                <a:solidFill>
                  <a:schemeClr val="tx1"/>
                </a:solidFill>
                <a:latin typeface="Times New Roman" pitchFamily="18" charset="0"/>
                <a:ea typeface="+mn-ea"/>
                <a:cs typeface="Times New Roman" pitchFamily="18" charset="0"/>
              </a:rPr>
              <a:t>Adaptation resistance </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Company opposition to Asian market related practices and business models result in hindering relationship development. </a:t>
            </a:r>
            <a:endParaRPr lang="en-US" sz="1200" kern="1200" dirty="0" smtClean="0">
              <a:solidFill>
                <a:schemeClr val="tx1"/>
              </a:solidFill>
              <a:latin typeface="Times New Roman" pitchFamily="18" charset="0"/>
              <a:ea typeface="+mn-ea"/>
              <a:cs typeface="Times New Roman" pitchFamily="18" charset="0"/>
            </a:endParaRPr>
          </a:p>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8DB3C9F-CE1A-4A4D-A83B-FDF77233E9BB}" type="slidenum">
              <a:rPr lang="en-IN" smtClean="0"/>
              <a:pPr/>
              <a:t>7</a:t>
            </a:fld>
            <a:endParaRPr lang="en-IN"/>
          </a:p>
        </p:txBody>
      </p:sp>
    </p:spTree>
    <p:extLst>
      <p:ext uri="{BB962C8B-B14F-4D97-AF65-F5344CB8AC3E}">
        <p14:creationId xmlns="" xmlns:p14="http://schemas.microsoft.com/office/powerpoint/2010/main" val="25825670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b="1" kern="1200" dirty="0" smtClean="0">
                <a:solidFill>
                  <a:schemeClr val="tx1"/>
                </a:solidFill>
                <a:latin typeface="Times New Roman" pitchFamily="18" charset="0"/>
                <a:ea typeface="+mn-ea"/>
                <a:cs typeface="Times New Roman" pitchFamily="18" charset="0"/>
              </a:rPr>
              <a:t>Masculinity </a:t>
            </a:r>
            <a:r>
              <a:rPr lang="en-GB" sz="1200" b="1" kern="1200" dirty="0" err="1" smtClean="0">
                <a:solidFill>
                  <a:schemeClr val="tx1"/>
                </a:solidFill>
                <a:latin typeface="Times New Roman" pitchFamily="18" charset="0"/>
                <a:ea typeface="+mn-ea"/>
                <a:cs typeface="Times New Roman" pitchFamily="18" charset="0"/>
              </a:rPr>
              <a:t>vs</a:t>
            </a:r>
            <a:r>
              <a:rPr lang="en-GB" sz="1200" b="1" kern="1200" dirty="0" smtClean="0">
                <a:solidFill>
                  <a:schemeClr val="tx1"/>
                </a:solidFill>
                <a:latin typeface="Times New Roman" pitchFamily="18" charset="0"/>
                <a:ea typeface="+mn-ea"/>
                <a:cs typeface="Times New Roman" pitchFamily="18" charset="0"/>
              </a:rPr>
              <a:t> Femininity </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Clark’s must focus on advertising performance oriented business products in Japan and care and comfort in Thailand. </a:t>
            </a:r>
            <a:endParaRPr lang="en-US" sz="1200" kern="1200" dirty="0" smtClean="0">
              <a:solidFill>
                <a:schemeClr val="tx1"/>
              </a:solidFill>
              <a:latin typeface="Times New Roman" pitchFamily="18" charset="0"/>
              <a:ea typeface="+mn-ea"/>
              <a:cs typeface="Times New Roman" pitchFamily="18" charset="0"/>
            </a:endParaRPr>
          </a:p>
          <a:p>
            <a:pPr algn="just"/>
            <a:r>
              <a:rPr lang="en-GB" sz="1200" b="1" kern="1200" dirty="0" smtClean="0">
                <a:solidFill>
                  <a:schemeClr val="tx1"/>
                </a:solidFill>
                <a:latin typeface="Times New Roman" pitchFamily="18" charset="0"/>
                <a:ea typeface="+mn-ea"/>
                <a:cs typeface="Times New Roman" pitchFamily="18" charset="0"/>
              </a:rPr>
              <a:t>Uncertainty Avoidance Index</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South Korea has resulted in showing high UAI scores and is more comfortable with predictability and norms in carrying out business interactions, so that Clark’s must provide detailed information about the plans (</a:t>
            </a:r>
            <a:r>
              <a:rPr lang="en-GB" sz="1200" kern="1200" dirty="0" err="1" smtClean="0">
                <a:solidFill>
                  <a:schemeClr val="tx1"/>
                </a:solidFill>
                <a:latin typeface="Times New Roman" pitchFamily="18" charset="0"/>
                <a:ea typeface="+mn-ea"/>
                <a:cs typeface="Times New Roman" pitchFamily="18" charset="0"/>
              </a:rPr>
              <a:t>Yun</a:t>
            </a:r>
            <a:r>
              <a:rPr lang="en-GB" sz="1200" kern="1200" dirty="0" smtClean="0">
                <a:solidFill>
                  <a:schemeClr val="tx1"/>
                </a:solidFill>
                <a:latin typeface="Times New Roman" pitchFamily="18" charset="0"/>
                <a:ea typeface="+mn-ea"/>
                <a:cs typeface="Times New Roman" pitchFamily="18" charset="0"/>
              </a:rPr>
              <a:t>, et al., 2021). </a:t>
            </a:r>
            <a:endParaRPr lang="en-US" sz="1200" kern="1200" dirty="0" smtClean="0">
              <a:solidFill>
                <a:schemeClr val="tx1"/>
              </a:solidFill>
              <a:latin typeface="Times New Roman" pitchFamily="18" charset="0"/>
              <a:ea typeface="+mn-ea"/>
              <a:cs typeface="Times New Roman" pitchFamily="18" charset="0"/>
            </a:endParaRPr>
          </a:p>
          <a:p>
            <a:pPr algn="just"/>
            <a:r>
              <a:rPr lang="en-GB" sz="1200" b="1" kern="1200" dirty="0" smtClean="0">
                <a:solidFill>
                  <a:schemeClr val="tx1"/>
                </a:solidFill>
                <a:latin typeface="Times New Roman" pitchFamily="18" charset="0"/>
                <a:ea typeface="+mn-ea"/>
                <a:cs typeface="Times New Roman" pitchFamily="18" charset="0"/>
              </a:rPr>
              <a:t>Long term </a:t>
            </a:r>
            <a:r>
              <a:rPr lang="en-GB" sz="1200" b="1" kern="1200" dirty="0" err="1" smtClean="0">
                <a:solidFill>
                  <a:schemeClr val="tx1"/>
                </a:solidFill>
                <a:latin typeface="Times New Roman" pitchFamily="18" charset="0"/>
                <a:ea typeface="+mn-ea"/>
                <a:cs typeface="Times New Roman" pitchFamily="18" charset="0"/>
              </a:rPr>
              <a:t>vs</a:t>
            </a:r>
            <a:r>
              <a:rPr lang="en-GB" sz="1200" b="1" kern="1200" dirty="0" smtClean="0">
                <a:solidFill>
                  <a:schemeClr val="tx1"/>
                </a:solidFill>
                <a:latin typeface="Times New Roman" pitchFamily="18" charset="0"/>
                <a:ea typeface="+mn-ea"/>
                <a:cs typeface="Times New Roman" pitchFamily="18" charset="0"/>
              </a:rPr>
              <a:t> Short term orientation </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The main reason for recommending for a setup is considered to be the approaching need for gaining success in long run. </a:t>
            </a:r>
            <a:endParaRPr lang="en-US" sz="1200" kern="1200" dirty="0" smtClean="0">
              <a:solidFill>
                <a:schemeClr val="tx1"/>
              </a:solidFill>
              <a:latin typeface="Times New Roman" pitchFamily="18" charset="0"/>
              <a:ea typeface="+mn-ea"/>
              <a:cs typeface="Times New Roman" pitchFamily="18" charset="0"/>
            </a:endParaRPr>
          </a:p>
          <a:p>
            <a:pPr algn="just"/>
            <a:r>
              <a:rPr lang="en-GB" sz="1200" b="1" kern="1200" dirty="0" smtClean="0">
                <a:solidFill>
                  <a:schemeClr val="tx1"/>
                </a:solidFill>
                <a:latin typeface="Times New Roman" pitchFamily="18" charset="0"/>
                <a:ea typeface="+mn-ea"/>
                <a:cs typeface="Times New Roman" pitchFamily="18" charset="0"/>
              </a:rPr>
              <a:t>Indulgence </a:t>
            </a:r>
            <a:r>
              <a:rPr lang="en-GB" sz="1200" b="1" kern="1200" dirty="0" err="1" smtClean="0">
                <a:solidFill>
                  <a:schemeClr val="tx1"/>
                </a:solidFill>
                <a:latin typeface="Times New Roman" pitchFamily="18" charset="0"/>
                <a:ea typeface="+mn-ea"/>
                <a:cs typeface="Times New Roman" pitchFamily="18" charset="0"/>
              </a:rPr>
              <a:t>vs</a:t>
            </a:r>
            <a:r>
              <a:rPr lang="en-GB" sz="1200" b="1" kern="1200" dirty="0" smtClean="0">
                <a:solidFill>
                  <a:schemeClr val="tx1"/>
                </a:solidFill>
                <a:latin typeface="Times New Roman" pitchFamily="18" charset="0"/>
                <a:ea typeface="+mn-ea"/>
                <a:cs typeface="Times New Roman" pitchFamily="18" charset="0"/>
              </a:rPr>
              <a:t> restraint </a:t>
            </a:r>
            <a:r>
              <a:rPr lang="en-GB" sz="1200" kern="1200" dirty="0" smtClean="0">
                <a:solidFill>
                  <a:schemeClr val="tx1"/>
                </a:solidFill>
                <a:latin typeface="Times New Roman" pitchFamily="18" charset="0"/>
                <a:ea typeface="+mn-ea"/>
                <a:cs typeface="Times New Roman" pitchFamily="18" charset="0"/>
              </a:rPr>
              <a:t> </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People of Malaysia are conservative which result in marketing quite complex while setting up business operations of Clark’s. </a:t>
            </a:r>
            <a:endParaRPr lang="en-US" sz="1200" kern="1200" dirty="0" smtClean="0">
              <a:solidFill>
                <a:schemeClr val="tx1"/>
              </a:solidFill>
              <a:latin typeface="Times New Roman" pitchFamily="18" charset="0"/>
              <a:ea typeface="+mn-ea"/>
              <a:cs typeface="Times New Roman" pitchFamily="18" charset="0"/>
            </a:endParaRPr>
          </a:p>
          <a:p>
            <a:pPr algn="just"/>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8DB3C9F-CE1A-4A4D-A83B-FDF77233E9BB}" type="slidenum">
              <a:rPr lang="en-IN" smtClean="0"/>
              <a:pPr/>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smtClean="0">
                <a:solidFill>
                  <a:schemeClr val="tx1"/>
                </a:solidFill>
                <a:latin typeface="Times New Roman" pitchFamily="18" charset="0"/>
                <a:ea typeface="+mn-ea"/>
                <a:cs typeface="Times New Roman" pitchFamily="18" charset="0"/>
              </a:rPr>
              <a:t>English is considered to be the most practiced and used language in all over the world, hence local language results in enhancing level of understanding and customer interactions. </a:t>
            </a:r>
            <a:endParaRPr lang="en-US" sz="1200" kern="1200" dirty="0" smtClean="0">
              <a:solidFill>
                <a:schemeClr val="tx1"/>
              </a:solidFill>
              <a:latin typeface="Times New Roman" pitchFamily="18" charset="0"/>
              <a:ea typeface="+mn-ea"/>
              <a:cs typeface="Times New Roman" pitchFamily="18" charset="0"/>
            </a:endParaRPr>
          </a:p>
          <a:p>
            <a:pPr algn="just"/>
            <a:r>
              <a:rPr lang="en-GB" sz="1200" kern="1200" dirty="0" smtClean="0">
                <a:solidFill>
                  <a:schemeClr val="tx1"/>
                </a:solidFill>
                <a:latin typeface="Times New Roman" pitchFamily="18" charset="0"/>
                <a:ea typeface="+mn-ea"/>
                <a:cs typeface="Times New Roman" pitchFamily="18" charset="0"/>
              </a:rPr>
              <a:t>Learning about the international business approach has been considered to be an effective approach which helps in improving communication and enhancing relationship building. Having good relation in the international market helps in developing market demand as well as distribution channels for making new entry. </a:t>
            </a:r>
            <a:endParaRPr lang="en-US" sz="1200" kern="1200" dirty="0" smtClean="0">
              <a:solidFill>
                <a:schemeClr val="tx1"/>
              </a:solidFill>
              <a:latin typeface="Times New Roman" pitchFamily="18" charset="0"/>
              <a:ea typeface="+mn-ea"/>
              <a:cs typeface="Times New Roman" pitchFamily="18" charset="0"/>
            </a:endParaRPr>
          </a:p>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8DB3C9F-CE1A-4A4D-A83B-FDF77233E9BB}" type="slidenum">
              <a:rPr lang="en-IN" smtClean="0"/>
              <a:pPr/>
              <a:t>9</a:t>
            </a:fld>
            <a:endParaRPr lang="en-IN"/>
          </a:p>
        </p:txBody>
      </p:sp>
    </p:spTree>
    <p:extLst>
      <p:ext uri="{BB962C8B-B14F-4D97-AF65-F5344CB8AC3E}">
        <p14:creationId xmlns="" xmlns:p14="http://schemas.microsoft.com/office/powerpoint/2010/main" val="20408389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8DB3C9F-CE1A-4A4D-A83B-FDF77233E9BB}" type="slidenum">
              <a:rPr lang="en-IN" smtClean="0"/>
              <a:pPr/>
              <a:t>10</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dirty="0" smtClean="0">
                <a:latin typeface="Times New Roman" pitchFamily="18" charset="0"/>
                <a:cs typeface="Times New Roman" pitchFamily="18" charset="0"/>
              </a:rPr>
              <a:t>Maloney, D., Freeman, G., and </a:t>
            </a:r>
            <a:r>
              <a:rPr lang="en-GB" sz="1200" dirty="0" err="1" smtClean="0">
                <a:latin typeface="Times New Roman" pitchFamily="18" charset="0"/>
                <a:cs typeface="Times New Roman" pitchFamily="18" charset="0"/>
              </a:rPr>
              <a:t>Wohn</a:t>
            </a:r>
            <a:r>
              <a:rPr lang="en-GB" sz="1200" dirty="0" smtClean="0">
                <a:latin typeface="Times New Roman" pitchFamily="18" charset="0"/>
                <a:cs typeface="Times New Roman" pitchFamily="18" charset="0"/>
              </a:rPr>
              <a:t>, D. Y. (2020). " Talking without a Voice" Understanding Non-verbal Communication in Social Virtual Reality. Proceedings of the ACM on Human-Computer Interaction, 4(CSCW2), 1-25.</a:t>
            </a:r>
          </a:p>
          <a:p>
            <a:pPr algn="just">
              <a:buFont typeface="Arial" pitchFamily="34" charset="0"/>
              <a:buChar char="•"/>
            </a:pPr>
            <a:r>
              <a:rPr lang="en-GB" sz="1200" kern="1200" dirty="0" err="1" smtClean="0">
                <a:solidFill>
                  <a:schemeClr val="tx1"/>
                </a:solidFill>
                <a:latin typeface="Times New Roman" pitchFamily="18" charset="0"/>
                <a:ea typeface="+mn-ea"/>
                <a:cs typeface="Times New Roman" pitchFamily="18" charset="0"/>
              </a:rPr>
              <a:t>Mamasoliev</a:t>
            </a:r>
            <a:r>
              <a:rPr lang="en-GB" sz="1200" kern="1200" dirty="0" smtClean="0">
                <a:solidFill>
                  <a:schemeClr val="tx1"/>
                </a:solidFill>
                <a:latin typeface="Times New Roman" pitchFamily="18" charset="0"/>
                <a:ea typeface="+mn-ea"/>
                <a:cs typeface="Times New Roman" pitchFamily="18" charset="0"/>
              </a:rPr>
              <a:t>, S. (2024, October). INTERNATIONAL BUSINESS LAW AND US MARKET EXPANSION. In </a:t>
            </a:r>
            <a:r>
              <a:rPr lang="en-GB" sz="1200" i="1" kern="1200" dirty="0" smtClean="0">
                <a:solidFill>
                  <a:schemeClr val="tx1"/>
                </a:solidFill>
                <a:latin typeface="Times New Roman" pitchFamily="18" charset="0"/>
                <a:ea typeface="+mn-ea"/>
                <a:cs typeface="Times New Roman" pitchFamily="18" charset="0"/>
              </a:rPr>
              <a:t>INTERDISCIPLINE INNOVATION AND SCIENTIFIC RESEARCH CONFERENCE</a:t>
            </a:r>
            <a:r>
              <a:rPr lang="en-GB" sz="1200" kern="1200" dirty="0" smtClean="0">
                <a:solidFill>
                  <a:schemeClr val="tx1"/>
                </a:solidFill>
                <a:latin typeface="Times New Roman" pitchFamily="18" charset="0"/>
                <a:ea typeface="+mn-ea"/>
                <a:cs typeface="Times New Roman" pitchFamily="18" charset="0"/>
              </a:rPr>
              <a:t> (Vol. 2, No. 24, pp. 92-101).</a:t>
            </a:r>
            <a:endParaRPr lang="en-US" sz="1200" kern="1200" dirty="0" smtClean="0">
              <a:solidFill>
                <a:schemeClr val="tx1"/>
              </a:solidFill>
              <a:latin typeface="Times New Roman" pitchFamily="18" charset="0"/>
              <a:ea typeface="+mn-ea"/>
              <a:cs typeface="Times New Roman" pitchFamily="18" charset="0"/>
            </a:endParaRPr>
          </a:p>
          <a:p>
            <a:pPr algn="just">
              <a:buFont typeface="Arial" pitchFamily="34" charset="0"/>
              <a:buChar char="•"/>
            </a:pPr>
            <a:r>
              <a:rPr lang="en-GB" sz="1200" kern="1200" dirty="0" smtClean="0">
                <a:solidFill>
                  <a:schemeClr val="tx1"/>
                </a:solidFill>
                <a:latin typeface="Times New Roman" pitchFamily="18" charset="0"/>
                <a:ea typeface="+mn-ea"/>
                <a:cs typeface="Times New Roman" pitchFamily="18" charset="0"/>
              </a:rPr>
              <a:t>Mohammad. (2022). International Marketing: Definition, Examples, and Strategies. [Online], Available Through: </a:t>
            </a:r>
            <a:r>
              <a:rPr lang="en-GB" sz="1200" u="sng" kern="1200" dirty="0" smtClean="0">
                <a:solidFill>
                  <a:schemeClr val="tx1"/>
                </a:solidFill>
                <a:latin typeface="Times New Roman" pitchFamily="18" charset="0"/>
                <a:ea typeface="+mn-ea"/>
                <a:cs typeface="Times New Roman" pitchFamily="18" charset="0"/>
                <a:hlinkClick r:id="rId3"/>
              </a:rPr>
              <a:t>https://parsadi.com/international-marketing/</a:t>
            </a:r>
            <a:r>
              <a:rPr lang="en-GB" sz="1200" kern="1200" dirty="0" smtClean="0">
                <a:solidFill>
                  <a:schemeClr val="tx1"/>
                </a:solidFill>
                <a:latin typeface="Times New Roman" pitchFamily="18" charset="0"/>
                <a:ea typeface="+mn-ea"/>
                <a:cs typeface="Times New Roman" pitchFamily="18" charset="0"/>
              </a:rPr>
              <a:t>. [Accessed on: December 9, 2024]</a:t>
            </a:r>
            <a:endParaRPr lang="en-US" sz="1200" kern="1200" dirty="0" smtClean="0">
              <a:solidFill>
                <a:schemeClr val="tx1"/>
              </a:solidFill>
              <a:latin typeface="Times New Roman" pitchFamily="18" charset="0"/>
              <a:ea typeface="+mn-ea"/>
              <a:cs typeface="Times New Roman" pitchFamily="18" charset="0"/>
            </a:endParaRPr>
          </a:p>
          <a:p>
            <a:pPr algn="just">
              <a:buFont typeface="Arial" pitchFamily="34" charset="0"/>
              <a:buChar char="•"/>
            </a:pPr>
            <a:r>
              <a:rPr lang="en-GB" sz="1200" kern="1200" dirty="0" smtClean="0">
                <a:solidFill>
                  <a:schemeClr val="tx1"/>
                </a:solidFill>
                <a:latin typeface="Times New Roman" pitchFamily="18" charset="0"/>
                <a:ea typeface="+mn-ea"/>
                <a:cs typeface="Times New Roman" pitchFamily="18" charset="0"/>
              </a:rPr>
              <a:t>Petersen, M. (2017). </a:t>
            </a:r>
            <a:r>
              <a:rPr lang="en-GB" sz="1200" kern="1200" dirty="0" err="1" smtClean="0">
                <a:solidFill>
                  <a:schemeClr val="tx1"/>
                </a:solidFill>
                <a:latin typeface="Times New Roman" pitchFamily="18" charset="0"/>
                <a:ea typeface="+mn-ea"/>
                <a:cs typeface="Times New Roman" pitchFamily="18" charset="0"/>
              </a:rPr>
              <a:t>Hofstede’s</a:t>
            </a:r>
            <a:r>
              <a:rPr lang="en-GB" sz="1200" kern="1200" dirty="0" smtClean="0">
                <a:solidFill>
                  <a:schemeClr val="tx1"/>
                </a:solidFill>
                <a:latin typeface="Times New Roman" pitchFamily="18" charset="0"/>
                <a:ea typeface="+mn-ea"/>
                <a:cs typeface="Times New Roman" pitchFamily="18" charset="0"/>
              </a:rPr>
              <a:t> Cultural Dimensions Theory. [Online], Available Through: </a:t>
            </a:r>
            <a:r>
              <a:rPr lang="en-GB" sz="1200" u="sng" kern="1200" dirty="0" smtClean="0">
                <a:solidFill>
                  <a:schemeClr val="tx1"/>
                </a:solidFill>
                <a:latin typeface="Times New Roman" pitchFamily="18" charset="0"/>
                <a:ea typeface="+mn-ea"/>
                <a:cs typeface="Times New Roman" pitchFamily="18" charset="0"/>
                <a:hlinkClick r:id="rId4"/>
              </a:rPr>
              <a:t>https://www.linkedin.com/pulse/consideration-hofstedes-cultural-dimensions-theory-petersen-sphr</a:t>
            </a:r>
            <a:r>
              <a:rPr lang="en-GB" sz="1200" kern="1200" dirty="0" smtClean="0">
                <a:solidFill>
                  <a:schemeClr val="tx1"/>
                </a:solidFill>
                <a:latin typeface="Times New Roman" pitchFamily="18" charset="0"/>
                <a:ea typeface="+mn-ea"/>
                <a:cs typeface="Times New Roman" pitchFamily="18" charset="0"/>
              </a:rPr>
              <a:t>. [Accessed on: December 9, 2024]</a:t>
            </a:r>
            <a:endParaRPr lang="en-US" sz="1200" kern="1200" dirty="0" smtClean="0">
              <a:solidFill>
                <a:schemeClr val="tx1"/>
              </a:solidFill>
              <a:latin typeface="Times New Roman" pitchFamily="18" charset="0"/>
              <a:ea typeface="+mn-ea"/>
              <a:cs typeface="Times New Roman" pitchFamily="18" charset="0"/>
            </a:endParaRPr>
          </a:p>
          <a:p>
            <a:pPr algn="just">
              <a:buFont typeface="Arial" pitchFamily="34" charset="0"/>
              <a:buChar char="•"/>
            </a:pPr>
            <a:r>
              <a:rPr lang="en-GB" sz="1200" kern="1200" dirty="0" err="1" smtClean="0">
                <a:solidFill>
                  <a:schemeClr val="tx1"/>
                </a:solidFill>
                <a:latin typeface="Times New Roman" pitchFamily="18" charset="0"/>
                <a:ea typeface="+mn-ea"/>
                <a:cs typeface="Times New Roman" pitchFamily="18" charset="0"/>
              </a:rPr>
              <a:t>Sabanoglu</a:t>
            </a:r>
            <a:r>
              <a:rPr lang="en-GB" sz="1200" kern="1200" dirty="0" smtClean="0">
                <a:solidFill>
                  <a:schemeClr val="tx1"/>
                </a:solidFill>
                <a:latin typeface="Times New Roman" pitchFamily="18" charset="0"/>
                <a:ea typeface="+mn-ea"/>
                <a:cs typeface="Times New Roman" pitchFamily="18" charset="0"/>
              </a:rPr>
              <a:t>, T. (2024). UK exports: total trade value 2012-2022. [Online], Available Through: </a:t>
            </a:r>
            <a:r>
              <a:rPr lang="en-GB" sz="1200" u="sng" kern="1200" dirty="0" smtClean="0">
                <a:solidFill>
                  <a:schemeClr val="tx1"/>
                </a:solidFill>
                <a:latin typeface="Times New Roman" pitchFamily="18" charset="0"/>
                <a:ea typeface="+mn-ea"/>
                <a:cs typeface="Times New Roman" pitchFamily="18" charset="0"/>
                <a:hlinkClick r:id="rId5"/>
              </a:rPr>
              <a:t>https://www.statista.com/statistics/472364/united-kingdom-uk-export-value/</a:t>
            </a:r>
            <a:r>
              <a:rPr lang="en-GB" sz="1200" kern="1200" dirty="0" smtClean="0">
                <a:solidFill>
                  <a:schemeClr val="tx1"/>
                </a:solidFill>
                <a:latin typeface="Times New Roman" pitchFamily="18" charset="0"/>
                <a:ea typeface="+mn-ea"/>
                <a:cs typeface="Times New Roman" pitchFamily="18" charset="0"/>
              </a:rPr>
              <a:t>. [Accessed on: December 9, 2024]</a:t>
            </a:r>
            <a:endParaRPr lang="en-US" sz="1200" kern="1200" dirty="0" smtClean="0">
              <a:solidFill>
                <a:schemeClr val="tx1"/>
              </a:solidFill>
              <a:latin typeface="Times New Roman" pitchFamily="18" charset="0"/>
              <a:ea typeface="+mn-ea"/>
              <a:cs typeface="Times New Roman" pitchFamily="18" charset="0"/>
            </a:endParaRPr>
          </a:p>
          <a:p>
            <a:pPr algn="just">
              <a:buFont typeface="Arial" pitchFamily="34" charset="0"/>
              <a:buChar char="•"/>
            </a:pPr>
            <a:r>
              <a:rPr lang="en-GB" sz="1200" kern="1200" dirty="0" err="1" smtClean="0">
                <a:solidFill>
                  <a:schemeClr val="tx1"/>
                </a:solidFill>
                <a:latin typeface="Times New Roman" pitchFamily="18" charset="0"/>
                <a:ea typeface="+mn-ea"/>
                <a:cs typeface="Times New Roman" pitchFamily="18" charset="0"/>
              </a:rPr>
              <a:t>Sahadevan</a:t>
            </a:r>
            <a:r>
              <a:rPr lang="en-GB" sz="1200" kern="1200" dirty="0" smtClean="0">
                <a:solidFill>
                  <a:schemeClr val="tx1"/>
                </a:solidFill>
                <a:latin typeface="Times New Roman" pitchFamily="18" charset="0"/>
                <a:ea typeface="+mn-ea"/>
                <a:cs typeface="Times New Roman" pitchFamily="18" charset="0"/>
              </a:rPr>
              <a:t>, P., and </a:t>
            </a:r>
            <a:r>
              <a:rPr lang="en-GB" sz="1200" kern="1200" dirty="0" err="1" smtClean="0">
                <a:solidFill>
                  <a:schemeClr val="tx1"/>
                </a:solidFill>
                <a:latin typeface="Times New Roman" pitchFamily="18" charset="0"/>
                <a:ea typeface="+mn-ea"/>
                <a:cs typeface="Times New Roman" pitchFamily="18" charset="0"/>
              </a:rPr>
              <a:t>Sumangala</a:t>
            </a:r>
            <a:r>
              <a:rPr lang="en-GB" sz="1200" kern="1200" dirty="0" smtClean="0">
                <a:solidFill>
                  <a:schemeClr val="tx1"/>
                </a:solidFill>
                <a:latin typeface="Times New Roman" pitchFamily="18" charset="0"/>
                <a:ea typeface="+mn-ea"/>
                <a:cs typeface="Times New Roman" pitchFamily="18" charset="0"/>
              </a:rPr>
              <a:t>, M. (2021). Effective cross-cultural communication for international business. </a:t>
            </a:r>
            <a:r>
              <a:rPr lang="en-GB" sz="1200" kern="1200" dirty="0" err="1" smtClean="0">
                <a:solidFill>
                  <a:schemeClr val="tx1"/>
                </a:solidFill>
                <a:latin typeface="Times New Roman" pitchFamily="18" charset="0"/>
                <a:ea typeface="+mn-ea"/>
                <a:cs typeface="Times New Roman" pitchFamily="18" charset="0"/>
              </a:rPr>
              <a:t>Shanlax</a:t>
            </a:r>
            <a:r>
              <a:rPr lang="en-GB" sz="1200" kern="1200" dirty="0" smtClean="0">
                <a:solidFill>
                  <a:schemeClr val="tx1"/>
                </a:solidFill>
                <a:latin typeface="Times New Roman" pitchFamily="18" charset="0"/>
                <a:ea typeface="+mn-ea"/>
                <a:cs typeface="Times New Roman" pitchFamily="18" charset="0"/>
              </a:rPr>
              <a:t> International Journal of Management, 8(4), 24-33.</a:t>
            </a:r>
            <a:endParaRPr lang="en-US" sz="1200" kern="1200" dirty="0" smtClean="0">
              <a:solidFill>
                <a:schemeClr val="tx1"/>
              </a:solidFill>
              <a:latin typeface="Times New Roman" pitchFamily="18" charset="0"/>
              <a:ea typeface="+mn-ea"/>
              <a:cs typeface="Times New Roman" pitchFamily="18" charset="0"/>
            </a:endParaRPr>
          </a:p>
          <a:p>
            <a:pPr algn="just">
              <a:buFont typeface="Arial" pitchFamily="34" charset="0"/>
              <a:buChar char="•"/>
            </a:pPr>
            <a:r>
              <a:rPr lang="en-GB" sz="1200" kern="1200" dirty="0" err="1" smtClean="0">
                <a:solidFill>
                  <a:schemeClr val="tx1"/>
                </a:solidFill>
                <a:latin typeface="Times New Roman" pitchFamily="18" charset="0"/>
                <a:ea typeface="+mn-ea"/>
                <a:cs typeface="Times New Roman" pitchFamily="18" charset="0"/>
              </a:rPr>
              <a:t>Stobierski</a:t>
            </a:r>
            <a:r>
              <a:rPr lang="en-GB" sz="1200" kern="1200" dirty="0" smtClean="0">
                <a:solidFill>
                  <a:schemeClr val="tx1"/>
                </a:solidFill>
                <a:latin typeface="Times New Roman" pitchFamily="18" charset="0"/>
                <a:ea typeface="+mn-ea"/>
                <a:cs typeface="Times New Roman" pitchFamily="18" charset="0"/>
              </a:rPr>
              <a:t>, T. (2021). Skills for international business. [Online], Available Through: </a:t>
            </a:r>
            <a:r>
              <a:rPr lang="en-GB" sz="1200" u="sng" kern="1200" dirty="0" smtClean="0">
                <a:solidFill>
                  <a:schemeClr val="tx1"/>
                </a:solidFill>
                <a:latin typeface="Times New Roman" pitchFamily="18" charset="0"/>
                <a:ea typeface="+mn-ea"/>
                <a:cs typeface="Times New Roman" pitchFamily="18" charset="0"/>
                <a:hlinkClick r:id="rId6"/>
              </a:rPr>
              <a:t>https://online.hbs.edu/blog/post/international-business-examples</a:t>
            </a:r>
            <a:r>
              <a:rPr lang="en-GB" sz="1200" kern="1200" dirty="0" smtClean="0">
                <a:solidFill>
                  <a:schemeClr val="tx1"/>
                </a:solidFill>
                <a:latin typeface="Times New Roman" pitchFamily="18" charset="0"/>
                <a:ea typeface="+mn-ea"/>
                <a:cs typeface="Times New Roman" pitchFamily="18" charset="0"/>
              </a:rPr>
              <a:t>. [Accessed on: December 9, 2024]</a:t>
            </a:r>
            <a:endParaRPr lang="en-US" sz="1200" kern="1200" dirty="0" smtClean="0">
              <a:solidFill>
                <a:schemeClr val="tx1"/>
              </a:solidFill>
              <a:latin typeface="Times New Roman" pitchFamily="18" charset="0"/>
              <a:ea typeface="+mn-ea"/>
              <a:cs typeface="Times New Roman" pitchFamily="18" charset="0"/>
            </a:endParaRPr>
          </a:p>
          <a:p>
            <a:pPr algn="just">
              <a:buFont typeface="Arial" pitchFamily="34" charset="0"/>
              <a:buChar char="•"/>
            </a:pPr>
            <a:r>
              <a:rPr lang="en-GB" sz="1200" kern="1200" dirty="0" smtClean="0">
                <a:solidFill>
                  <a:schemeClr val="tx1"/>
                </a:solidFill>
                <a:latin typeface="Times New Roman" pitchFamily="18" charset="0"/>
                <a:ea typeface="+mn-ea"/>
                <a:cs typeface="Times New Roman" pitchFamily="18" charset="0"/>
              </a:rPr>
              <a:t>Wang, Q., Clegg, J., </a:t>
            </a:r>
            <a:r>
              <a:rPr lang="en-GB" sz="1200" kern="1200" dirty="0" err="1" smtClean="0">
                <a:solidFill>
                  <a:schemeClr val="tx1"/>
                </a:solidFill>
                <a:latin typeface="Times New Roman" pitchFamily="18" charset="0"/>
                <a:ea typeface="+mn-ea"/>
                <a:cs typeface="Times New Roman" pitchFamily="18" charset="0"/>
              </a:rPr>
              <a:t>Gajewska</a:t>
            </a:r>
            <a:r>
              <a:rPr lang="en-GB" sz="1200" kern="1200" dirty="0" smtClean="0">
                <a:solidFill>
                  <a:schemeClr val="tx1"/>
                </a:solidFill>
                <a:latin typeface="Times New Roman" pitchFamily="18" charset="0"/>
                <a:ea typeface="+mn-ea"/>
                <a:cs typeface="Times New Roman" pitchFamily="18" charset="0"/>
              </a:rPr>
              <a:t>-De </a:t>
            </a:r>
            <a:r>
              <a:rPr lang="en-GB" sz="1200" kern="1200" dirty="0" err="1" smtClean="0">
                <a:solidFill>
                  <a:schemeClr val="tx1"/>
                </a:solidFill>
                <a:latin typeface="Times New Roman" pitchFamily="18" charset="0"/>
                <a:ea typeface="+mn-ea"/>
                <a:cs typeface="Times New Roman" pitchFamily="18" charset="0"/>
              </a:rPr>
              <a:t>Mattos</a:t>
            </a:r>
            <a:r>
              <a:rPr lang="en-GB" sz="1200" kern="1200" dirty="0" smtClean="0">
                <a:solidFill>
                  <a:schemeClr val="tx1"/>
                </a:solidFill>
                <a:latin typeface="Times New Roman" pitchFamily="18" charset="0"/>
                <a:ea typeface="+mn-ea"/>
                <a:cs typeface="Times New Roman" pitchFamily="18" charset="0"/>
              </a:rPr>
              <a:t>, H., and Buckley, P. (2020). The role of emotions in intercultural business communication: Language standardization in the context of international knowledge transfer. Journal of World Business, 55(6), 100973.</a:t>
            </a:r>
            <a:endParaRPr lang="en-US" sz="1200" kern="1200" dirty="0" smtClean="0">
              <a:solidFill>
                <a:schemeClr val="tx1"/>
              </a:solidFill>
              <a:latin typeface="Times New Roman" pitchFamily="18" charset="0"/>
              <a:ea typeface="+mn-ea"/>
              <a:cs typeface="Times New Roman" pitchFamily="18" charset="0"/>
            </a:endParaRPr>
          </a:p>
          <a:p>
            <a:pPr algn="just">
              <a:buFont typeface="Arial" pitchFamily="34" charset="0"/>
              <a:buChar char="•"/>
            </a:pPr>
            <a:r>
              <a:rPr lang="en-GB" sz="1200" kern="1200" dirty="0" err="1" smtClean="0">
                <a:solidFill>
                  <a:schemeClr val="tx1"/>
                </a:solidFill>
                <a:latin typeface="Times New Roman" pitchFamily="18" charset="0"/>
                <a:ea typeface="+mn-ea"/>
                <a:cs typeface="Times New Roman" pitchFamily="18" charset="0"/>
              </a:rPr>
              <a:t>Yun</a:t>
            </a:r>
            <a:r>
              <a:rPr lang="en-GB" sz="1200" kern="1200" dirty="0" smtClean="0">
                <a:solidFill>
                  <a:schemeClr val="tx1"/>
                </a:solidFill>
                <a:latin typeface="Times New Roman" pitchFamily="18" charset="0"/>
                <a:ea typeface="+mn-ea"/>
                <a:cs typeface="Times New Roman" pitchFamily="18" charset="0"/>
              </a:rPr>
              <a:t>, Y., Oh, H. and </a:t>
            </a:r>
            <a:r>
              <a:rPr lang="en-GB" sz="1200" kern="1200" dirty="0" err="1" smtClean="0">
                <a:solidFill>
                  <a:schemeClr val="tx1"/>
                </a:solidFill>
                <a:latin typeface="Times New Roman" pitchFamily="18" charset="0"/>
                <a:ea typeface="+mn-ea"/>
                <a:cs typeface="Times New Roman" pitchFamily="18" charset="0"/>
              </a:rPr>
              <a:t>Myung</a:t>
            </a:r>
            <a:r>
              <a:rPr lang="en-GB" sz="1200" kern="1200" dirty="0" smtClean="0">
                <a:solidFill>
                  <a:schemeClr val="tx1"/>
                </a:solidFill>
                <a:latin typeface="Times New Roman" pitchFamily="18" charset="0"/>
                <a:ea typeface="+mn-ea"/>
                <a:cs typeface="Times New Roman" pitchFamily="18" charset="0"/>
              </a:rPr>
              <a:t>, R. (2021). Statistical </a:t>
            </a:r>
            <a:r>
              <a:rPr lang="en-GB" sz="1200" kern="1200" dirty="0" err="1" smtClean="0">
                <a:solidFill>
                  <a:schemeClr val="tx1"/>
                </a:solidFill>
                <a:latin typeface="Times New Roman" pitchFamily="18" charset="0"/>
                <a:ea typeface="+mn-ea"/>
                <a:cs typeface="Times New Roman" pitchFamily="18" charset="0"/>
              </a:rPr>
              <a:t>Modeling</a:t>
            </a:r>
            <a:r>
              <a:rPr lang="en-GB" sz="1200" kern="1200" dirty="0" smtClean="0">
                <a:solidFill>
                  <a:schemeClr val="tx1"/>
                </a:solidFill>
                <a:latin typeface="Times New Roman" pitchFamily="18" charset="0"/>
                <a:ea typeface="+mn-ea"/>
                <a:cs typeface="Times New Roman" pitchFamily="18" charset="0"/>
              </a:rPr>
              <a:t> of Cultural Differences in Adopting Autonomous Vehicles. Applied Sciences, [online] 11(19), p.9030. Available at: </a:t>
            </a:r>
            <a:r>
              <a:rPr lang="en-GB" sz="1200" u="sng" kern="1200" dirty="0" smtClean="0">
                <a:solidFill>
                  <a:schemeClr val="tx1"/>
                </a:solidFill>
                <a:latin typeface="Times New Roman" pitchFamily="18" charset="0"/>
                <a:ea typeface="+mn-ea"/>
                <a:cs typeface="Times New Roman" pitchFamily="18" charset="0"/>
                <a:hlinkClick r:id="rId7"/>
              </a:rPr>
              <a:t>https://www.mdpi.com/2076-3417/11/19/9030</a:t>
            </a:r>
            <a:r>
              <a:rPr lang="en-GB" sz="1200" kern="1200" dirty="0" smtClean="0">
                <a:solidFill>
                  <a:schemeClr val="tx1"/>
                </a:solidFill>
                <a:latin typeface="Times New Roman" pitchFamily="18" charset="0"/>
                <a:ea typeface="+mn-ea"/>
                <a:cs typeface="Times New Roman" pitchFamily="18" charset="0"/>
              </a:rPr>
              <a:t>.</a:t>
            </a:r>
            <a:endParaRPr lang="en-US" sz="1200" kern="1200" dirty="0" smtClean="0">
              <a:solidFill>
                <a:schemeClr val="tx1"/>
              </a:solidFill>
              <a:latin typeface="Times New Roman" pitchFamily="18" charset="0"/>
              <a:ea typeface="+mn-ea"/>
              <a:cs typeface="Times New Roman" pitchFamily="18" charset="0"/>
            </a:endParaRPr>
          </a:p>
          <a:p>
            <a:pPr algn="just">
              <a:buFont typeface="Arial" pitchFamily="34" charset="0"/>
              <a:buChar char="•"/>
            </a:pPr>
            <a:r>
              <a:rPr lang="en-GB" sz="1200" kern="1200" dirty="0" err="1" smtClean="0">
                <a:solidFill>
                  <a:schemeClr val="tx1"/>
                </a:solidFill>
                <a:latin typeface="Times New Roman" pitchFamily="18" charset="0"/>
                <a:ea typeface="+mn-ea"/>
                <a:cs typeface="Times New Roman" pitchFamily="18" charset="0"/>
              </a:rPr>
              <a:t>Zahoor</a:t>
            </a:r>
            <a:r>
              <a:rPr lang="en-GB" sz="1200" kern="1200" dirty="0" smtClean="0">
                <a:solidFill>
                  <a:schemeClr val="tx1"/>
                </a:solidFill>
                <a:latin typeface="Times New Roman" pitchFamily="18" charset="0"/>
                <a:ea typeface="+mn-ea"/>
                <a:cs typeface="Times New Roman" pitchFamily="18" charset="0"/>
              </a:rPr>
              <a:t>, N., Khan, Z., </a:t>
            </a:r>
            <a:r>
              <a:rPr lang="en-GB" sz="1200" kern="1200" dirty="0" err="1" smtClean="0">
                <a:solidFill>
                  <a:schemeClr val="tx1"/>
                </a:solidFill>
                <a:latin typeface="Times New Roman" pitchFamily="18" charset="0"/>
                <a:ea typeface="+mn-ea"/>
                <a:cs typeface="Times New Roman" pitchFamily="18" charset="0"/>
              </a:rPr>
              <a:t>Arslan</a:t>
            </a:r>
            <a:r>
              <a:rPr lang="en-GB" sz="1200" kern="1200" dirty="0" smtClean="0">
                <a:solidFill>
                  <a:schemeClr val="tx1"/>
                </a:solidFill>
                <a:latin typeface="Times New Roman" pitchFamily="18" charset="0"/>
                <a:ea typeface="+mn-ea"/>
                <a:cs typeface="Times New Roman" pitchFamily="18" charset="0"/>
              </a:rPr>
              <a:t>, A., Khan, H. and </a:t>
            </a:r>
            <a:r>
              <a:rPr lang="en-GB" sz="1200" kern="1200" dirty="0" err="1" smtClean="0">
                <a:solidFill>
                  <a:schemeClr val="tx1"/>
                </a:solidFill>
                <a:latin typeface="Times New Roman" pitchFamily="18" charset="0"/>
                <a:ea typeface="+mn-ea"/>
                <a:cs typeface="Times New Roman" pitchFamily="18" charset="0"/>
              </a:rPr>
              <a:t>Tarba</a:t>
            </a:r>
            <a:r>
              <a:rPr lang="en-GB" sz="1200" kern="1200" dirty="0" smtClean="0">
                <a:solidFill>
                  <a:schemeClr val="tx1"/>
                </a:solidFill>
                <a:latin typeface="Times New Roman" pitchFamily="18" charset="0"/>
                <a:ea typeface="+mn-ea"/>
                <a:cs typeface="Times New Roman" pitchFamily="18" charset="0"/>
              </a:rPr>
              <a:t>, S.Y. (2021). International open innovation and international market success: an empirical study of emerging market small and medium-sized enterprises. International Marketing Review, [online] Available at: </a:t>
            </a:r>
            <a:r>
              <a:rPr lang="en-GB" sz="1200" u="sng" kern="1200" dirty="0" smtClean="0">
                <a:solidFill>
                  <a:schemeClr val="tx1"/>
                </a:solidFill>
                <a:latin typeface="Times New Roman" pitchFamily="18" charset="0"/>
                <a:ea typeface="+mn-ea"/>
                <a:cs typeface="Times New Roman" pitchFamily="18" charset="0"/>
                <a:hlinkClick r:id="rId8"/>
              </a:rPr>
              <a:t>https://www.emerald.com/insight/content/doi/10.1108/imr-12-2020-0314/full/html</a:t>
            </a:r>
            <a:r>
              <a:rPr lang="en-GB" sz="1200" kern="1200" dirty="0" smtClean="0">
                <a:solidFill>
                  <a:schemeClr val="tx1"/>
                </a:solidFill>
                <a:latin typeface="Times New Roman" pitchFamily="18" charset="0"/>
                <a:ea typeface="+mn-ea"/>
                <a:cs typeface="Times New Roman" pitchFamily="18" charset="0"/>
              </a:rPr>
              <a:t>. </a:t>
            </a:r>
            <a:endParaRPr lang="en-US" sz="1200" kern="1200" dirty="0" smtClean="0">
              <a:solidFill>
                <a:schemeClr val="tx1"/>
              </a:solidFill>
              <a:latin typeface="Times New Roman" pitchFamily="18" charset="0"/>
              <a:ea typeface="+mn-ea"/>
              <a:cs typeface="Times New Roman" pitchFamily="18" charset="0"/>
            </a:endParaRPr>
          </a:p>
          <a:p>
            <a:pPr marL="0" marR="0" indent="0" algn="just" defTabSz="914400" rtl="0" eaLnBrk="1" fontAlgn="auto" latinLnBrk="0" hangingPunct="1">
              <a:lnSpc>
                <a:spcPct val="100000"/>
              </a:lnSpc>
              <a:spcBef>
                <a:spcPts val="0"/>
              </a:spcBef>
              <a:spcAft>
                <a:spcPts val="0"/>
              </a:spcAft>
              <a:buClrTx/>
              <a:buSzTx/>
              <a:buFont typeface="Arial" pitchFamily="34" charset="0"/>
              <a:buChar char="•"/>
              <a:tabLst/>
              <a:defRPr/>
            </a:pPr>
            <a:endParaRPr lang="en-US" sz="1200" dirty="0" smtClean="0">
              <a:latin typeface="Times New Roman" pitchFamily="18" charset="0"/>
              <a:cs typeface="Times New Roman" pitchFamily="18" charset="0"/>
            </a:endParaRPr>
          </a:p>
          <a:p>
            <a:pPr algn="just">
              <a:buFont typeface="Arial" pitchFamily="34" charset="0"/>
              <a:buChar char="•"/>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8DB3C9F-CE1A-4A4D-A83B-FDF77233E9BB}" type="slidenum">
              <a:rPr lang="en-IN" smtClean="0"/>
              <a:pPr/>
              <a:t>11</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12/9/2024</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12/9/2024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12/9/2024</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iagarainstitute.com/blog/relationship-building-skill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geeksforgeeks.org/problems-and-challenges-to-international-marke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F71660D-4F3E-4849-ADE0-82F785489AD4}"/>
              </a:ext>
            </a:extLst>
          </p:cNvPr>
          <p:cNvSpPr>
            <a:spLocks noGrp="1"/>
          </p:cNvSpPr>
          <p:nvPr>
            <p:ph type="ctrTitle"/>
          </p:nvPr>
        </p:nvSpPr>
        <p:spPr>
          <a:xfrm>
            <a:off x="3962399" y="2266121"/>
            <a:ext cx="7197726" cy="2809462"/>
          </a:xfrm>
        </p:spPr>
        <p:txBody>
          <a:bodyPr>
            <a:normAutofit/>
          </a:bodyPr>
          <a:lstStyle/>
          <a:p>
            <a:pPr algn="ctr"/>
            <a:r>
              <a:rPr lang="en-US" sz="4000" b="1" dirty="0" smtClean="0">
                <a:latin typeface="Times New Roman" pitchFamily="18" charset="0"/>
                <a:cs typeface="Times New Roman" pitchFamily="18" charset="0"/>
              </a:rPr>
              <a:t>International Business </a:t>
            </a:r>
            <a:r>
              <a:rPr lang="en-US" sz="4000" b="1" dirty="0" smtClean="0">
                <a:latin typeface="Times New Roman" pitchFamily="18" charset="0"/>
                <a:cs typeface="Times New Roman" pitchFamily="18" charset="0"/>
              </a:rPr>
              <a:t>Communications</a:t>
            </a:r>
            <a:r>
              <a:rPr lang="en-IN" b="1" dirty="0">
                <a:latin typeface="Times New Roman" pitchFamily="18" charset="0"/>
                <a:cs typeface="Times New Roman" pitchFamily="18" charset="0"/>
              </a:rPr>
              <a:t/>
            </a:r>
            <a:br>
              <a:rPr lang="en-IN" b="1" dirty="0">
                <a:latin typeface="Times New Roman" pitchFamily="18" charset="0"/>
                <a:cs typeface="Times New Roman" pitchFamily="18" charset="0"/>
              </a:rPr>
            </a:br>
            <a:endParaRPr lang="en-IN" b="1" dirty="0">
              <a:latin typeface="Times New Roman" pitchFamily="18" charset="0"/>
              <a:cs typeface="Times New Roman" pitchFamily="18" charset="0"/>
            </a:endParaRPr>
          </a:p>
        </p:txBody>
      </p:sp>
    </p:spTree>
    <p:extLst>
      <p:ext uri="{BB962C8B-B14F-4D97-AF65-F5344CB8AC3E}">
        <p14:creationId xmlns="" xmlns:p14="http://schemas.microsoft.com/office/powerpoint/2010/main" val="4089036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282C88A-A0A0-4561-90F5-41D71979A0AB}"/>
              </a:ext>
            </a:extLst>
          </p:cNvPr>
          <p:cNvSpPr>
            <a:spLocks noGrp="1"/>
          </p:cNvSpPr>
          <p:nvPr>
            <p:ph type="title"/>
          </p:nvPr>
        </p:nvSpPr>
        <p:spPr>
          <a:xfrm>
            <a:off x="764178" y="348343"/>
            <a:ext cx="10131425" cy="1456267"/>
          </a:xfrm>
        </p:spPr>
        <p:txBody>
          <a:bodyPr/>
          <a:lstStyle/>
          <a:p>
            <a:pPr algn="ctr"/>
            <a:r>
              <a:rPr lang="en-IN" b="1" dirty="0">
                <a:latin typeface="Times New Roman" panose="02020603050405020304" pitchFamily="18" charset="0"/>
                <a:cs typeface="Times New Roman" panose="02020603050405020304" pitchFamily="18" charset="0"/>
              </a:rPr>
              <a:t>Table of Content</a:t>
            </a:r>
          </a:p>
        </p:txBody>
      </p:sp>
      <p:sp>
        <p:nvSpPr>
          <p:cNvPr id="3" name="Content Placeholder 2">
            <a:extLst>
              <a:ext uri="{FF2B5EF4-FFF2-40B4-BE49-F238E27FC236}">
                <a16:creationId xmlns="" xmlns:a16="http://schemas.microsoft.com/office/drawing/2014/main" id="{F9E2B0CD-3CE0-4C96-BE9C-C877C0DDDB2B}"/>
              </a:ext>
            </a:extLst>
          </p:cNvPr>
          <p:cNvSpPr>
            <a:spLocks noGrp="1"/>
          </p:cNvSpPr>
          <p:nvPr>
            <p:ph idx="1"/>
          </p:nvPr>
        </p:nvSpPr>
        <p:spPr>
          <a:xfrm>
            <a:off x="685801" y="2065867"/>
            <a:ext cx="10131425" cy="4622316"/>
          </a:xfrm>
        </p:spPr>
        <p:txBody>
          <a:bodyPr>
            <a:normAutofit/>
          </a:bodyPr>
          <a:lstStyle/>
          <a:p>
            <a:pPr algn="just"/>
            <a:r>
              <a:rPr lang="en-GB" sz="2000" dirty="0" smtClean="0">
                <a:latin typeface="Times New Roman" panose="02020603050405020304" pitchFamily="18" charset="0"/>
                <a:cs typeface="Times New Roman" panose="02020603050405020304" pitchFamily="18" charset="0"/>
              </a:rPr>
              <a:t>Introduction</a:t>
            </a:r>
          </a:p>
          <a:p>
            <a:pPr algn="just"/>
            <a:r>
              <a:rPr lang="en-GB" sz="2000" dirty="0" smtClean="0">
                <a:latin typeface="Times New Roman" pitchFamily="18" charset="0"/>
                <a:cs typeface="Times New Roman" pitchFamily="18" charset="0"/>
              </a:rPr>
              <a:t>S</a:t>
            </a:r>
            <a:r>
              <a:rPr lang="en-GB" sz="2000" dirty="0" smtClean="0">
                <a:latin typeface="Times New Roman" pitchFamily="18" charset="0"/>
                <a:cs typeface="Times New Roman" pitchFamily="18" charset="0"/>
              </a:rPr>
              <a:t>kills for facilitating successful international business communication</a:t>
            </a:r>
            <a:endParaRPr lang="en-US"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Skills for building relationships</a:t>
            </a:r>
            <a:endParaRPr lang="en-US"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I</a:t>
            </a:r>
            <a:r>
              <a:rPr lang="en-GB" sz="2000" dirty="0" smtClean="0">
                <a:latin typeface="Times New Roman" pitchFamily="18" charset="0"/>
                <a:cs typeface="Times New Roman" pitchFamily="18" charset="0"/>
              </a:rPr>
              <a:t>mpact of a potential failure of </a:t>
            </a:r>
            <a:r>
              <a:rPr lang="en-GB" sz="2000" dirty="0" err="1" smtClean="0">
                <a:latin typeface="Times New Roman" pitchFamily="18" charset="0"/>
                <a:cs typeface="Times New Roman" pitchFamily="18" charset="0"/>
              </a:rPr>
              <a:t>ibc</a:t>
            </a:r>
            <a:r>
              <a:rPr lang="en-GB" sz="2000" dirty="0" smtClean="0">
                <a:latin typeface="Times New Roman" pitchFamily="18" charset="0"/>
                <a:cs typeface="Times New Roman" pitchFamily="18" charset="0"/>
              </a:rPr>
              <a:t> relationship building</a:t>
            </a:r>
            <a:endParaRPr lang="en-US"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P</a:t>
            </a:r>
            <a:r>
              <a:rPr lang="en-GB" sz="2000" dirty="0" smtClean="0">
                <a:latin typeface="Times New Roman" pitchFamily="18" charset="0"/>
                <a:cs typeface="Times New Roman" pitchFamily="18" charset="0"/>
              </a:rPr>
              <a:t>ossible reasons for the failure</a:t>
            </a:r>
            <a:endParaRPr lang="en-US" sz="2000" dirty="0" smtClean="0">
              <a:latin typeface="Times New Roman" pitchFamily="18" charset="0"/>
              <a:cs typeface="Times New Roman" pitchFamily="18" charset="0"/>
            </a:endParaRPr>
          </a:p>
          <a:p>
            <a:pPr algn="just"/>
            <a:r>
              <a:rPr lang="en-GB" sz="2000" dirty="0" err="1" smtClean="0">
                <a:latin typeface="Times New Roman" pitchFamily="18" charset="0"/>
                <a:cs typeface="Times New Roman" pitchFamily="18" charset="0"/>
              </a:rPr>
              <a:t>H</a:t>
            </a:r>
            <a:r>
              <a:rPr lang="en-GB" sz="2000" dirty="0" err="1" smtClean="0">
                <a:latin typeface="Times New Roman" pitchFamily="18" charset="0"/>
                <a:cs typeface="Times New Roman" pitchFamily="18" charset="0"/>
              </a:rPr>
              <a:t>ofstede’s</a:t>
            </a:r>
            <a:r>
              <a:rPr lang="en-GB" sz="2000" dirty="0" smtClean="0">
                <a:latin typeface="Times New Roman" pitchFamily="18" charset="0"/>
                <a:cs typeface="Times New Roman" pitchFamily="18" charset="0"/>
              </a:rPr>
              <a:t> cultural dimensions theory</a:t>
            </a:r>
            <a:endParaRPr lang="en-US"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A</a:t>
            </a:r>
            <a:r>
              <a:rPr lang="en-GB" sz="2000" dirty="0" smtClean="0">
                <a:latin typeface="Times New Roman" pitchFamily="18" charset="0"/>
                <a:cs typeface="Times New Roman" pitchFamily="18" charset="0"/>
              </a:rPr>
              <a:t>pproach to developing skills and benefits for the company</a:t>
            </a:r>
            <a:endParaRPr lang="en-GB" sz="2000" dirty="0" smtClean="0">
              <a:latin typeface="Times New Roman" pitchFamily="18" charset="0"/>
              <a:cs typeface="Times New Roman" pitchFamily="18" charset="0"/>
            </a:endParaRPr>
          </a:p>
          <a:p>
            <a:pPr algn="just"/>
            <a:r>
              <a:rPr lang="en-US" sz="2000" dirty="0" smtClean="0">
                <a:latin typeface="Times New Roman" panose="02020603050405020304" pitchFamily="18" charset="0"/>
                <a:cs typeface="Times New Roman" panose="02020603050405020304" pitchFamily="18" charset="0"/>
              </a:rPr>
              <a:t>Conclusion </a:t>
            </a:r>
            <a:endParaRPr lang="en-US" sz="2000" dirty="0" smtClean="0">
              <a:latin typeface="Times New Roman" panose="02020603050405020304" pitchFamily="18" charset="0"/>
              <a:cs typeface="Times New Roman" panose="02020603050405020304" pitchFamily="18" charset="0"/>
            </a:endParaRPr>
          </a:p>
          <a:p>
            <a:pPr algn="just"/>
            <a:r>
              <a:rPr lang="en-US" sz="2000" dirty="0" smtClean="0">
                <a:latin typeface="Times New Roman" panose="02020603050405020304" pitchFamily="18" charset="0"/>
                <a:cs typeface="Times New Roman" panose="02020603050405020304" pitchFamily="18" charset="0"/>
              </a:rPr>
              <a:t>References </a:t>
            </a:r>
            <a:endParaRPr lang="en-US" sz="2000" dirty="0" smtClean="0">
              <a:latin typeface="Times New Roman" panose="02020603050405020304" pitchFamily="18" charset="0"/>
              <a:cs typeface="Times New Roman" panose="02020603050405020304" pitchFamily="18" charset="0"/>
            </a:endParaRPr>
          </a:p>
          <a:p>
            <a:pPr algn="just"/>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1668306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F94B03F-500D-438C-9543-188C6FA7B3B0}"/>
              </a:ext>
            </a:extLst>
          </p:cNvPr>
          <p:cNvSpPr>
            <a:spLocks noGrp="1"/>
          </p:cNvSpPr>
          <p:nvPr>
            <p:ph type="title"/>
          </p:nvPr>
        </p:nvSpPr>
        <p:spPr>
          <a:xfrm>
            <a:off x="1210734" y="423334"/>
            <a:ext cx="10131425" cy="1456267"/>
          </a:xfrm>
        </p:spPr>
        <p:txBody>
          <a:bodyPr/>
          <a:lstStyle/>
          <a:p>
            <a:pPr algn="ctr"/>
            <a:r>
              <a:rPr lang="en-GB" b="1" dirty="0">
                <a:latin typeface="Times New Roman" panose="02020603050405020304" pitchFamily="18" charset="0"/>
                <a:cs typeface="Times New Roman" panose="02020603050405020304" pitchFamily="18" charset="0"/>
              </a:rPr>
              <a:t>INTRODUCTION</a:t>
            </a:r>
            <a:endParaRPr lang="en-IN"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 xmlns:a16="http://schemas.microsoft.com/office/drawing/2014/main" id="{5EBA17DD-4C10-4509-A299-932B100E680B}"/>
              </a:ext>
            </a:extLst>
          </p:cNvPr>
          <p:cNvSpPr>
            <a:spLocks noGrp="1"/>
          </p:cNvSpPr>
          <p:nvPr>
            <p:ph sz="half" idx="1"/>
          </p:nvPr>
        </p:nvSpPr>
        <p:spPr>
          <a:xfrm>
            <a:off x="228601" y="1828800"/>
            <a:ext cx="5444065" cy="4639733"/>
          </a:xfrm>
        </p:spPr>
        <p:txBody>
          <a:bodyPr>
            <a:noAutofit/>
          </a:bodyPr>
          <a:lstStyle/>
          <a:p>
            <a:pPr algn="just">
              <a:lnSpc>
                <a:spcPct val="150000"/>
              </a:lnSpc>
            </a:pPr>
            <a:r>
              <a:rPr lang="en-GB" sz="2000" dirty="0" smtClean="0">
                <a:latin typeface="Times New Roman" pitchFamily="18" charset="0"/>
                <a:cs typeface="Times New Roman" pitchFamily="18" charset="0"/>
              </a:rPr>
              <a:t>International businesses such as Clark’s have to communicate about the cultures for developing diverse markets in the country like Asia. In addition, culture followed in Asia provides more value to trust in relationships and building understanding in relation with differences in culture for adapting local customs. </a:t>
            </a:r>
            <a:endParaRPr lang="en-IN" sz="20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6197600" y="1862666"/>
            <a:ext cx="5774797" cy="4792134"/>
          </a:xfrm>
          <a:prstGeom prst="rect">
            <a:avLst/>
          </a:prstGeom>
          <a:noFill/>
          <a:ln w="9525">
            <a:noFill/>
            <a:miter lim="800000"/>
            <a:headEnd/>
            <a:tailEnd/>
          </a:ln>
        </p:spPr>
      </p:pic>
    </p:spTree>
    <p:extLst>
      <p:ext uri="{BB962C8B-B14F-4D97-AF65-F5344CB8AC3E}">
        <p14:creationId xmlns="" xmlns:p14="http://schemas.microsoft.com/office/powerpoint/2010/main" val="2503218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ADBFA9C-631D-4F0F-BDE4-C038E171F115}"/>
              </a:ext>
            </a:extLst>
          </p:cNvPr>
          <p:cNvSpPr>
            <a:spLocks noGrp="1"/>
          </p:cNvSpPr>
          <p:nvPr>
            <p:ph type="title"/>
          </p:nvPr>
        </p:nvSpPr>
        <p:spPr>
          <a:xfrm>
            <a:off x="1007534" y="423334"/>
            <a:ext cx="10131425" cy="1456267"/>
          </a:xfrm>
        </p:spPr>
        <p:txBody>
          <a:bodyPr>
            <a:normAutofit fontScale="90000"/>
          </a:bodyPr>
          <a:lstStyle/>
          <a:p>
            <a:pPr algn="ctr"/>
            <a:r>
              <a:rPr lang="en-GB" b="1" dirty="0" smtClean="0">
                <a:latin typeface="Times New Roman" pitchFamily="18" charset="0"/>
                <a:cs typeface="Times New Roman" pitchFamily="18" charset="0"/>
              </a:rPr>
              <a:t>SKILLS FOR FACILITATING SUCCESSFUL INTERNATIONAL BUSINESS COMMUNICATION</a:t>
            </a:r>
            <a:endParaRPr lang="en-US" dirty="0">
              <a:latin typeface="Times New Roman" pitchFamily="18" charset="0"/>
              <a:cs typeface="Times New Roman" pitchFamily="18" charset="0"/>
            </a:endParaRPr>
          </a:p>
        </p:txBody>
      </p:sp>
      <p:sp>
        <p:nvSpPr>
          <p:cNvPr id="3" name="Content Placeholder 2">
            <a:extLst>
              <a:ext uri="{FF2B5EF4-FFF2-40B4-BE49-F238E27FC236}">
                <a16:creationId xmlns="" xmlns:a16="http://schemas.microsoft.com/office/drawing/2014/main" id="{01212F98-513F-40EE-859B-769B0171F48C}"/>
              </a:ext>
            </a:extLst>
          </p:cNvPr>
          <p:cNvSpPr>
            <a:spLocks noGrp="1"/>
          </p:cNvSpPr>
          <p:nvPr>
            <p:ph sz="half" idx="1"/>
          </p:nvPr>
        </p:nvSpPr>
        <p:spPr>
          <a:xfrm>
            <a:off x="685802" y="2142066"/>
            <a:ext cx="4783666" cy="4512733"/>
          </a:xfrm>
        </p:spPr>
        <p:txBody>
          <a:bodyPr>
            <a:normAutofit/>
          </a:bodyPr>
          <a:lstStyle/>
          <a:p>
            <a:pPr>
              <a:buNone/>
            </a:pPr>
            <a:r>
              <a:rPr lang="en-GB" sz="2000" b="1" dirty="0" smtClean="0">
                <a:latin typeface="Times New Roman" pitchFamily="18" charset="0"/>
                <a:cs typeface="Times New Roman" pitchFamily="18" charset="0"/>
              </a:rPr>
              <a:t>Different types of skills important for international business communication </a:t>
            </a:r>
          </a:p>
          <a:p>
            <a:r>
              <a:rPr lang="en-GB" sz="2000" b="1" dirty="0" smtClean="0">
                <a:latin typeface="Times New Roman" pitchFamily="18" charset="0"/>
                <a:cs typeface="Times New Roman" pitchFamily="18" charset="0"/>
              </a:rPr>
              <a:t>Cross-cultural </a:t>
            </a:r>
            <a:r>
              <a:rPr lang="en-GB" sz="2000" b="1" dirty="0" smtClean="0">
                <a:latin typeface="Times New Roman" pitchFamily="18" charset="0"/>
                <a:cs typeface="Times New Roman" pitchFamily="18" charset="0"/>
              </a:rPr>
              <a:t>communication </a:t>
            </a:r>
            <a:endParaRPr lang="en-US" sz="2000" dirty="0" smtClean="0">
              <a:latin typeface="Times New Roman" pitchFamily="18" charset="0"/>
              <a:cs typeface="Times New Roman" pitchFamily="18" charset="0"/>
            </a:endParaRPr>
          </a:p>
          <a:p>
            <a:r>
              <a:rPr lang="en-GB" sz="2000" b="1" dirty="0" smtClean="0">
                <a:latin typeface="Times New Roman" pitchFamily="18" charset="0"/>
                <a:cs typeface="Times New Roman" pitchFamily="18" charset="0"/>
              </a:rPr>
              <a:t>Networking skills </a:t>
            </a:r>
            <a:endParaRPr lang="en-US" sz="2000" dirty="0" smtClean="0">
              <a:latin typeface="Times New Roman" pitchFamily="18" charset="0"/>
              <a:cs typeface="Times New Roman" pitchFamily="18" charset="0"/>
            </a:endParaRPr>
          </a:p>
          <a:p>
            <a:r>
              <a:rPr lang="en-GB" sz="2000" b="1" dirty="0" smtClean="0">
                <a:latin typeface="Times New Roman" pitchFamily="18" charset="0"/>
                <a:cs typeface="Times New Roman" pitchFamily="18" charset="0"/>
              </a:rPr>
              <a:t>Collaboration </a:t>
            </a:r>
            <a:endParaRPr lang="en-US" sz="2000" dirty="0" smtClean="0">
              <a:latin typeface="Times New Roman" pitchFamily="18" charset="0"/>
              <a:cs typeface="Times New Roman" pitchFamily="18" charset="0"/>
            </a:endParaRPr>
          </a:p>
          <a:p>
            <a:r>
              <a:rPr lang="en-GB" sz="2000" b="1" dirty="0" smtClean="0">
                <a:latin typeface="Times New Roman" pitchFamily="18" charset="0"/>
                <a:cs typeface="Times New Roman" pitchFamily="18" charset="0"/>
              </a:rPr>
              <a:t>Interpersonal relationship </a:t>
            </a:r>
            <a:endParaRPr lang="en-US" sz="2000" dirty="0" smtClean="0">
              <a:latin typeface="Times New Roman" pitchFamily="18" charset="0"/>
              <a:cs typeface="Times New Roman" pitchFamily="18" charset="0"/>
            </a:endParaRPr>
          </a:p>
          <a:p>
            <a:r>
              <a:rPr lang="en-GB" sz="2000" b="1" dirty="0" smtClean="0">
                <a:latin typeface="Times New Roman" pitchFamily="18" charset="0"/>
                <a:cs typeface="Times New Roman" pitchFamily="18" charset="0"/>
              </a:rPr>
              <a:t>Adaptive thinking </a:t>
            </a:r>
            <a:endParaRPr lang="en-US" sz="2000" dirty="0" smtClean="0">
              <a:latin typeface="Times New Roman" pitchFamily="18" charset="0"/>
              <a:cs typeface="Times New Roman" pitchFamily="18" charset="0"/>
            </a:endParaRPr>
          </a:p>
          <a:p>
            <a:r>
              <a:rPr lang="en-GB" sz="2000" b="1" dirty="0" smtClean="0">
                <a:latin typeface="Times New Roman" pitchFamily="18" charset="0"/>
                <a:cs typeface="Times New Roman" pitchFamily="18" charset="0"/>
              </a:rPr>
              <a:t>Emotional intelligence </a:t>
            </a:r>
            <a:endParaRPr lang="en-US" sz="2000" dirty="0" smtClean="0">
              <a:latin typeface="Times New Roman" pitchFamily="18" charset="0"/>
              <a:cs typeface="Times New Roman" pitchFamily="18" charset="0"/>
            </a:endParaRPr>
          </a:p>
          <a:p>
            <a:pPr algn="just">
              <a:lnSpc>
                <a:spcPct val="150000"/>
              </a:lnSpc>
            </a:pPr>
            <a:endParaRPr lang="en-IN" sz="2000" dirty="0">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a:srcRect/>
          <a:stretch>
            <a:fillRect/>
          </a:stretch>
        </p:blipFill>
        <p:spPr bwMode="auto">
          <a:xfrm>
            <a:off x="6045200" y="1879600"/>
            <a:ext cx="5937250" cy="4758267"/>
          </a:xfrm>
          <a:prstGeom prst="rect">
            <a:avLst/>
          </a:prstGeom>
          <a:noFill/>
          <a:ln w="9525">
            <a:noFill/>
            <a:miter lim="800000"/>
            <a:headEnd/>
            <a:tailEnd/>
          </a:ln>
        </p:spPr>
      </p:pic>
    </p:spTree>
    <p:extLst>
      <p:ext uri="{BB962C8B-B14F-4D97-AF65-F5344CB8AC3E}">
        <p14:creationId xmlns="" xmlns:p14="http://schemas.microsoft.com/office/powerpoint/2010/main" val="1889624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1D9E7B8-A67A-4F02-8172-7098A2D16E2E}"/>
              </a:ext>
            </a:extLst>
          </p:cNvPr>
          <p:cNvSpPr>
            <a:spLocks noGrp="1"/>
          </p:cNvSpPr>
          <p:nvPr>
            <p:ph type="title"/>
          </p:nvPr>
        </p:nvSpPr>
        <p:spPr>
          <a:xfrm>
            <a:off x="1126068" y="609600"/>
            <a:ext cx="10131425" cy="1456267"/>
          </a:xfrm>
        </p:spPr>
        <p:txBody>
          <a:bodyPr/>
          <a:lstStyle/>
          <a:p>
            <a:pPr algn="ctr"/>
            <a:r>
              <a:rPr lang="en-GB" b="1" dirty="0" smtClean="0">
                <a:latin typeface="Times New Roman" pitchFamily="18" charset="0"/>
                <a:cs typeface="Times New Roman" pitchFamily="18" charset="0"/>
              </a:rPr>
              <a:t>SKILLS FOR BUILDING RELATIONSHIPS</a:t>
            </a:r>
            <a:endParaRPr lang="en-US" dirty="0">
              <a:latin typeface="Times New Roman" pitchFamily="18" charset="0"/>
              <a:cs typeface="Times New Roman" pitchFamily="18" charset="0"/>
            </a:endParaRPr>
          </a:p>
        </p:txBody>
      </p:sp>
      <p:sp>
        <p:nvSpPr>
          <p:cNvPr id="3" name="Content Placeholder 2">
            <a:extLst>
              <a:ext uri="{FF2B5EF4-FFF2-40B4-BE49-F238E27FC236}">
                <a16:creationId xmlns="" xmlns:a16="http://schemas.microsoft.com/office/drawing/2014/main" id="{51292D69-F3B3-487A-9A99-2963536AB546}"/>
              </a:ext>
            </a:extLst>
          </p:cNvPr>
          <p:cNvSpPr>
            <a:spLocks noGrp="1"/>
          </p:cNvSpPr>
          <p:nvPr>
            <p:ph sz="half" idx="1"/>
          </p:nvPr>
        </p:nvSpPr>
        <p:spPr>
          <a:xfrm>
            <a:off x="279402" y="2345267"/>
            <a:ext cx="5444066" cy="3649134"/>
          </a:xfrm>
        </p:spPr>
        <p:txBody>
          <a:bodyPr>
            <a:normAutofit/>
          </a:bodyPr>
          <a:lstStyle/>
          <a:p>
            <a:pPr>
              <a:buNone/>
            </a:pPr>
            <a:r>
              <a:rPr lang="en-GB" sz="2000" b="1" dirty="0" smtClean="0">
                <a:latin typeface="Times New Roman" pitchFamily="18" charset="0"/>
                <a:cs typeface="Times New Roman" pitchFamily="18" charset="0"/>
              </a:rPr>
              <a:t>Skills for developing relationships</a:t>
            </a:r>
          </a:p>
          <a:p>
            <a:r>
              <a:rPr lang="en-GB" sz="2000" b="1" dirty="0" smtClean="0">
                <a:latin typeface="Times New Roman" pitchFamily="18" charset="0"/>
                <a:cs typeface="Times New Roman" pitchFamily="18" charset="0"/>
              </a:rPr>
              <a:t>Empathy </a:t>
            </a:r>
            <a:endParaRPr lang="en-US" sz="2000" dirty="0" smtClean="0">
              <a:latin typeface="Times New Roman" pitchFamily="18" charset="0"/>
              <a:cs typeface="Times New Roman" pitchFamily="18" charset="0"/>
            </a:endParaRPr>
          </a:p>
          <a:p>
            <a:r>
              <a:rPr lang="en-GB" sz="2000" b="1" dirty="0" smtClean="0">
                <a:latin typeface="Times New Roman" pitchFamily="18" charset="0"/>
                <a:cs typeface="Times New Roman" pitchFamily="18" charset="0"/>
              </a:rPr>
              <a:t>Teamwork abilities </a:t>
            </a:r>
            <a:endParaRPr lang="en-US" sz="2000" dirty="0" smtClean="0">
              <a:latin typeface="Times New Roman" pitchFamily="18" charset="0"/>
              <a:cs typeface="Times New Roman" pitchFamily="18" charset="0"/>
            </a:endParaRPr>
          </a:p>
          <a:p>
            <a:r>
              <a:rPr lang="en-GB" sz="2000" b="1" dirty="0" smtClean="0">
                <a:latin typeface="Times New Roman" pitchFamily="18" charset="0"/>
                <a:cs typeface="Times New Roman" pitchFamily="18" charset="0"/>
              </a:rPr>
              <a:t>Verbal communication </a:t>
            </a:r>
            <a:endParaRPr lang="en-US" sz="2000" dirty="0" smtClean="0">
              <a:latin typeface="Times New Roman" pitchFamily="18" charset="0"/>
              <a:cs typeface="Times New Roman" pitchFamily="18" charset="0"/>
            </a:endParaRPr>
          </a:p>
          <a:p>
            <a:r>
              <a:rPr lang="en-GB" sz="2000" b="1" dirty="0" smtClean="0">
                <a:latin typeface="Times New Roman" pitchFamily="18" charset="0"/>
                <a:cs typeface="Times New Roman" pitchFamily="18" charset="0"/>
              </a:rPr>
              <a:t>Attentive listening </a:t>
            </a:r>
            <a:endParaRPr lang="en-US" sz="2000" dirty="0" smtClean="0">
              <a:latin typeface="Times New Roman" pitchFamily="18" charset="0"/>
              <a:cs typeface="Times New Roman" pitchFamily="18" charset="0"/>
            </a:endParaRPr>
          </a:p>
          <a:p>
            <a:pPr>
              <a:lnSpc>
                <a:spcPct val="150000"/>
              </a:lnSpc>
              <a:buNone/>
            </a:pPr>
            <a:endParaRPr lang="en-IN" sz="2000" dirty="0">
              <a:latin typeface="Times New Roman" pitchFamily="18" charset="0"/>
              <a:cs typeface="Times New Roman" pitchFamily="18" charset="0"/>
            </a:endParaRPr>
          </a:p>
        </p:txBody>
      </p:sp>
      <p:pic>
        <p:nvPicPr>
          <p:cNvPr id="3075" name="Picture 3"/>
          <p:cNvPicPr>
            <a:picLocks noChangeAspect="1" noChangeArrowheads="1"/>
          </p:cNvPicPr>
          <p:nvPr/>
        </p:nvPicPr>
        <p:blipFill>
          <a:blip r:embed="rId3"/>
          <a:srcRect/>
          <a:stretch>
            <a:fillRect/>
          </a:stretch>
        </p:blipFill>
        <p:spPr bwMode="auto">
          <a:xfrm>
            <a:off x="5130800" y="2455333"/>
            <a:ext cx="6851650" cy="4199466"/>
          </a:xfrm>
          <a:prstGeom prst="rect">
            <a:avLst/>
          </a:prstGeom>
          <a:noFill/>
          <a:ln w="9525">
            <a:noFill/>
            <a:miter lim="800000"/>
            <a:headEnd/>
            <a:tailEnd/>
          </a:ln>
        </p:spPr>
      </p:pic>
    </p:spTree>
    <p:extLst>
      <p:ext uri="{BB962C8B-B14F-4D97-AF65-F5344CB8AC3E}">
        <p14:creationId xmlns="" xmlns:p14="http://schemas.microsoft.com/office/powerpoint/2010/main" val="1641283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DD8298E-1AF0-48BC-BEC9-C24DD9C40155}"/>
              </a:ext>
            </a:extLst>
          </p:cNvPr>
          <p:cNvSpPr>
            <a:spLocks noGrp="1"/>
          </p:cNvSpPr>
          <p:nvPr>
            <p:ph type="title"/>
          </p:nvPr>
        </p:nvSpPr>
        <p:spPr/>
        <p:txBody>
          <a:bodyPr/>
          <a:lstStyle/>
          <a:p>
            <a:pPr algn="ctr"/>
            <a:r>
              <a:rPr lang="en-GB" b="1" dirty="0" smtClean="0">
                <a:latin typeface="Times New Roman" pitchFamily="18" charset="0"/>
                <a:cs typeface="Times New Roman" pitchFamily="18" charset="0"/>
              </a:rPr>
              <a:t>IMPACT OF A POTENTIAL FAILURE OF IBC RELATIONSHIP BUILDING</a:t>
            </a:r>
            <a:endParaRPr lang="en-US" dirty="0">
              <a:latin typeface="Times New Roman" pitchFamily="18" charset="0"/>
              <a:cs typeface="Times New Roman" pitchFamily="18" charset="0"/>
            </a:endParaRPr>
          </a:p>
        </p:txBody>
      </p:sp>
      <p:sp>
        <p:nvSpPr>
          <p:cNvPr id="3" name="Content Placeholder 2">
            <a:extLst>
              <a:ext uri="{FF2B5EF4-FFF2-40B4-BE49-F238E27FC236}">
                <a16:creationId xmlns="" xmlns:a16="http://schemas.microsoft.com/office/drawing/2014/main" id="{456101BB-BBEB-4908-A9B7-1FF843264E4B}"/>
              </a:ext>
            </a:extLst>
          </p:cNvPr>
          <p:cNvSpPr>
            <a:spLocks noGrp="1"/>
          </p:cNvSpPr>
          <p:nvPr>
            <p:ph sz="half" idx="1"/>
          </p:nvPr>
        </p:nvSpPr>
        <p:spPr>
          <a:xfrm>
            <a:off x="414868" y="2328334"/>
            <a:ext cx="4995334" cy="3649134"/>
          </a:xfrm>
        </p:spPr>
        <p:txBody>
          <a:bodyPr>
            <a:normAutofit/>
          </a:bodyPr>
          <a:lstStyle/>
          <a:p>
            <a:pPr>
              <a:buNone/>
            </a:pPr>
            <a:r>
              <a:rPr lang="en-GB" sz="2000" b="1" dirty="0" smtClean="0">
                <a:latin typeface="Times New Roman" pitchFamily="18" charset="0"/>
                <a:cs typeface="Times New Roman" pitchFamily="18" charset="0"/>
              </a:rPr>
              <a:t>Challenges of international business</a:t>
            </a:r>
          </a:p>
          <a:p>
            <a:r>
              <a:rPr lang="en-GB" sz="2000" b="1" dirty="0" smtClean="0">
                <a:latin typeface="Times New Roman" pitchFamily="18" charset="0"/>
                <a:cs typeface="Times New Roman" pitchFamily="18" charset="0"/>
              </a:rPr>
              <a:t>Reputation </a:t>
            </a:r>
            <a:r>
              <a:rPr lang="en-GB" sz="2000" b="1" dirty="0" smtClean="0">
                <a:latin typeface="Times New Roman" pitchFamily="18" charset="0"/>
                <a:cs typeface="Times New Roman" pitchFamily="18" charset="0"/>
              </a:rPr>
              <a:t>of brand</a:t>
            </a:r>
            <a:endParaRPr lang="en-US" sz="2000" dirty="0" smtClean="0">
              <a:latin typeface="Times New Roman" pitchFamily="18" charset="0"/>
              <a:cs typeface="Times New Roman" pitchFamily="18" charset="0"/>
            </a:endParaRPr>
          </a:p>
          <a:p>
            <a:r>
              <a:rPr lang="en-GB" sz="2000" b="1" dirty="0" smtClean="0">
                <a:latin typeface="Times New Roman" pitchFamily="18" charset="0"/>
                <a:cs typeface="Times New Roman" pitchFamily="18" charset="0"/>
              </a:rPr>
              <a:t>Market entry issues</a:t>
            </a:r>
            <a:endParaRPr lang="en-US" sz="2000" dirty="0" smtClean="0">
              <a:latin typeface="Times New Roman" pitchFamily="18" charset="0"/>
              <a:cs typeface="Times New Roman" pitchFamily="18" charset="0"/>
            </a:endParaRPr>
          </a:p>
          <a:p>
            <a:r>
              <a:rPr lang="en-GB" sz="2000" b="1" dirty="0" smtClean="0">
                <a:latin typeface="Times New Roman" pitchFamily="18" charset="0"/>
                <a:cs typeface="Times New Roman" pitchFamily="18" charset="0"/>
              </a:rPr>
              <a:t>Financial losses</a:t>
            </a:r>
            <a:endParaRPr lang="en-US" sz="2000" dirty="0">
              <a:latin typeface="Times New Roman" pitchFamily="18" charset="0"/>
              <a:cs typeface="Times New Roman" pitchFamily="18" charset="0"/>
            </a:endParaRPr>
          </a:p>
        </p:txBody>
      </p:sp>
      <p:pic>
        <p:nvPicPr>
          <p:cNvPr id="4098" name="Picture 2"/>
          <p:cNvPicPr>
            <a:picLocks noChangeAspect="1" noChangeArrowheads="1"/>
          </p:cNvPicPr>
          <p:nvPr/>
        </p:nvPicPr>
        <p:blipFill>
          <a:blip r:embed="rId3"/>
          <a:srcRect/>
          <a:stretch>
            <a:fillRect/>
          </a:stretch>
        </p:blipFill>
        <p:spPr bwMode="auto">
          <a:xfrm>
            <a:off x="5977467" y="1930400"/>
            <a:ext cx="5993871" cy="4724400"/>
          </a:xfrm>
          <a:prstGeom prst="rect">
            <a:avLst/>
          </a:prstGeom>
          <a:noFill/>
          <a:ln w="9525">
            <a:noFill/>
            <a:miter lim="800000"/>
            <a:headEnd/>
            <a:tailEnd/>
          </a:ln>
        </p:spPr>
      </p:pic>
    </p:spTree>
    <p:extLst>
      <p:ext uri="{BB962C8B-B14F-4D97-AF65-F5344CB8AC3E}">
        <p14:creationId xmlns="" xmlns:p14="http://schemas.microsoft.com/office/powerpoint/2010/main" val="2888872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 xmlns:a16="http://schemas.microsoft.com/office/drawing/2014/main" id="{6D19078B-E9B1-4F89-BA75-72A254417631}"/>
              </a:ext>
            </a:extLst>
          </p:cNvPr>
          <p:cNvSpPr>
            <a:spLocks noGrp="1"/>
          </p:cNvSpPr>
          <p:nvPr>
            <p:ph type="title"/>
          </p:nvPr>
        </p:nvSpPr>
        <p:spPr>
          <a:xfrm>
            <a:off x="1126068" y="270934"/>
            <a:ext cx="10131425" cy="1456267"/>
          </a:xfrm>
        </p:spPr>
        <p:txBody>
          <a:bodyPr/>
          <a:lstStyle/>
          <a:p>
            <a:pPr algn="ctr"/>
            <a:r>
              <a:rPr lang="en-GB" b="1" dirty="0" smtClean="0">
                <a:latin typeface="Times New Roman" pitchFamily="18" charset="0"/>
                <a:cs typeface="Times New Roman" pitchFamily="18" charset="0"/>
              </a:rPr>
              <a:t>POSSIBLE REASONS FOR THE FAILURE</a:t>
            </a:r>
            <a:endParaRPr lang="en-US" dirty="0">
              <a:latin typeface="Times New Roman" pitchFamily="18" charset="0"/>
              <a:cs typeface="Times New Roman" pitchFamily="18" charset="0"/>
            </a:endParaRPr>
          </a:p>
        </p:txBody>
      </p:sp>
      <p:sp>
        <p:nvSpPr>
          <p:cNvPr id="6" name="Content Placeholder 5">
            <a:extLst>
              <a:ext uri="{FF2B5EF4-FFF2-40B4-BE49-F238E27FC236}">
                <a16:creationId xmlns="" xmlns:a16="http://schemas.microsoft.com/office/drawing/2014/main" id="{E8E82A5F-B265-449E-B8E2-28B17EEC3819}"/>
              </a:ext>
            </a:extLst>
          </p:cNvPr>
          <p:cNvSpPr>
            <a:spLocks noGrp="1"/>
          </p:cNvSpPr>
          <p:nvPr>
            <p:ph idx="1"/>
          </p:nvPr>
        </p:nvSpPr>
        <p:spPr>
          <a:xfrm>
            <a:off x="220134" y="1947333"/>
            <a:ext cx="5808134" cy="3454400"/>
          </a:xfrm>
        </p:spPr>
        <p:txBody>
          <a:bodyPr>
            <a:normAutofit/>
          </a:bodyPr>
          <a:lstStyle/>
          <a:p>
            <a:r>
              <a:rPr lang="en-GB" sz="2000" b="1" dirty="0" smtClean="0">
                <a:latin typeface="Times New Roman" pitchFamily="18" charset="0"/>
                <a:cs typeface="Times New Roman" pitchFamily="18" charset="0"/>
              </a:rPr>
              <a:t>Lack of local market knowledge</a:t>
            </a:r>
            <a:endParaRPr lang="en-US" sz="2000" dirty="0" smtClean="0">
              <a:latin typeface="Times New Roman" pitchFamily="18" charset="0"/>
              <a:cs typeface="Times New Roman" pitchFamily="18" charset="0"/>
            </a:endParaRPr>
          </a:p>
          <a:p>
            <a:r>
              <a:rPr lang="en-GB" sz="2000" b="1" dirty="0" smtClean="0">
                <a:latin typeface="Times New Roman" pitchFamily="18" charset="0"/>
                <a:cs typeface="Times New Roman" pitchFamily="18" charset="0"/>
              </a:rPr>
              <a:t>Cultural challenges </a:t>
            </a:r>
            <a:endParaRPr lang="en-US" sz="2000" dirty="0" smtClean="0">
              <a:latin typeface="Times New Roman" pitchFamily="18" charset="0"/>
              <a:cs typeface="Times New Roman" pitchFamily="18" charset="0"/>
            </a:endParaRPr>
          </a:p>
          <a:p>
            <a:r>
              <a:rPr lang="en-GB" sz="2000" b="1" dirty="0" smtClean="0">
                <a:latin typeface="Times New Roman" pitchFamily="18" charset="0"/>
                <a:cs typeface="Times New Roman" pitchFamily="18" charset="0"/>
              </a:rPr>
              <a:t>Poor communication</a:t>
            </a:r>
            <a:endParaRPr lang="en-US" sz="2000" dirty="0" smtClean="0">
              <a:latin typeface="Times New Roman" pitchFamily="18" charset="0"/>
              <a:cs typeface="Times New Roman" pitchFamily="18" charset="0"/>
            </a:endParaRPr>
          </a:p>
          <a:p>
            <a:r>
              <a:rPr lang="en-GB" sz="2000" b="1" dirty="0" smtClean="0">
                <a:latin typeface="Times New Roman" pitchFamily="18" charset="0"/>
                <a:cs typeface="Times New Roman" pitchFamily="18" charset="0"/>
              </a:rPr>
              <a:t>Adaptation resistance </a:t>
            </a:r>
            <a:endParaRPr lang="en-US" sz="2000" dirty="0">
              <a:latin typeface="Times New Roman" pitchFamily="18" charset="0"/>
              <a:cs typeface="Times New Roman" pitchFamily="18" charset="0"/>
            </a:endParaRPr>
          </a:p>
        </p:txBody>
      </p:sp>
      <p:pic>
        <p:nvPicPr>
          <p:cNvPr id="5123" name="Picture 3"/>
          <p:cNvPicPr>
            <a:picLocks noChangeAspect="1" noChangeArrowheads="1"/>
          </p:cNvPicPr>
          <p:nvPr/>
        </p:nvPicPr>
        <p:blipFill>
          <a:blip r:embed="rId3"/>
          <a:srcRect/>
          <a:stretch>
            <a:fillRect/>
          </a:stretch>
        </p:blipFill>
        <p:spPr bwMode="auto">
          <a:xfrm>
            <a:off x="5960534" y="1663172"/>
            <a:ext cx="5952596" cy="4974695"/>
          </a:xfrm>
          <a:prstGeom prst="rect">
            <a:avLst/>
          </a:prstGeom>
          <a:noFill/>
          <a:ln w="9525">
            <a:noFill/>
            <a:miter lim="800000"/>
            <a:headEnd/>
            <a:tailEnd/>
          </a:ln>
          <a:effectLst/>
        </p:spPr>
      </p:pic>
    </p:spTree>
    <p:extLst>
      <p:ext uri="{BB962C8B-B14F-4D97-AF65-F5344CB8AC3E}">
        <p14:creationId xmlns="" xmlns:p14="http://schemas.microsoft.com/office/powerpoint/2010/main" val="1241243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D8FBEB6-A5E3-4F5C-95BB-45925F620962}"/>
              </a:ext>
            </a:extLst>
          </p:cNvPr>
          <p:cNvSpPr>
            <a:spLocks noGrp="1"/>
          </p:cNvSpPr>
          <p:nvPr>
            <p:ph type="title"/>
          </p:nvPr>
        </p:nvSpPr>
        <p:spPr>
          <a:xfrm>
            <a:off x="1176867" y="304800"/>
            <a:ext cx="10131425" cy="1456267"/>
          </a:xfrm>
        </p:spPr>
        <p:txBody>
          <a:bodyPr>
            <a:normAutofit/>
          </a:bodyPr>
          <a:lstStyle/>
          <a:p>
            <a:pPr algn="ctr"/>
            <a:r>
              <a:rPr lang="en-GB" b="1" dirty="0" smtClean="0">
                <a:latin typeface="Times New Roman" pitchFamily="18" charset="0"/>
                <a:cs typeface="Times New Roman" pitchFamily="18" charset="0"/>
              </a:rPr>
              <a:t>HOFSTEDE’S CULTURAL DIMENSIONS THEORY</a:t>
            </a:r>
            <a:endParaRPr lang="en-US" dirty="0">
              <a:latin typeface="Times New Roman" pitchFamily="18" charset="0"/>
              <a:cs typeface="Times New Roman" pitchFamily="18" charset="0"/>
            </a:endParaRPr>
          </a:p>
        </p:txBody>
      </p:sp>
      <p:sp>
        <p:nvSpPr>
          <p:cNvPr id="3" name="Content Placeholder 2">
            <a:extLst>
              <a:ext uri="{FF2B5EF4-FFF2-40B4-BE49-F238E27FC236}">
                <a16:creationId xmlns="" xmlns:a16="http://schemas.microsoft.com/office/drawing/2014/main" id="{3FC18FE3-C279-4E25-8BC6-480895583426}"/>
              </a:ext>
            </a:extLst>
          </p:cNvPr>
          <p:cNvSpPr>
            <a:spLocks noGrp="1"/>
          </p:cNvSpPr>
          <p:nvPr>
            <p:ph idx="1"/>
          </p:nvPr>
        </p:nvSpPr>
        <p:spPr>
          <a:xfrm>
            <a:off x="237068" y="2142067"/>
            <a:ext cx="6062132" cy="4495800"/>
          </a:xfrm>
        </p:spPr>
        <p:txBody>
          <a:bodyPr>
            <a:normAutofit/>
          </a:bodyPr>
          <a:lstStyle/>
          <a:p>
            <a:pPr algn="just">
              <a:buNone/>
            </a:pPr>
            <a:r>
              <a:rPr lang="en-GB" sz="2000" b="1" dirty="0" smtClean="0">
                <a:latin typeface="Times New Roman" pitchFamily="18" charset="0"/>
                <a:cs typeface="Times New Roman" pitchFamily="18" charset="0"/>
              </a:rPr>
              <a:t>Power Distance Index</a:t>
            </a:r>
            <a:endParaRPr lang="en-US"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It is important for the employees of Clark’s Company to showcase respect for authority and in understanding that the business leaders of the nations in which it is opening operations or partnerships without informing subordinates. </a:t>
            </a:r>
            <a:endParaRPr lang="en-US" sz="2000" dirty="0" smtClean="0">
              <a:latin typeface="Times New Roman" pitchFamily="18" charset="0"/>
              <a:cs typeface="Times New Roman" pitchFamily="18" charset="0"/>
            </a:endParaRPr>
          </a:p>
          <a:p>
            <a:pPr algn="just">
              <a:buNone/>
            </a:pPr>
            <a:r>
              <a:rPr lang="en-GB" sz="2000" b="1" dirty="0" smtClean="0">
                <a:latin typeface="Times New Roman" pitchFamily="18" charset="0"/>
                <a:cs typeface="Times New Roman" pitchFamily="18" charset="0"/>
              </a:rPr>
              <a:t>Individualism </a:t>
            </a:r>
            <a:r>
              <a:rPr lang="en-GB" sz="2000" b="1" dirty="0" err="1" smtClean="0">
                <a:latin typeface="Times New Roman" pitchFamily="18" charset="0"/>
                <a:cs typeface="Times New Roman" pitchFamily="18" charset="0"/>
              </a:rPr>
              <a:t>vs</a:t>
            </a:r>
            <a:r>
              <a:rPr lang="en-GB" sz="2000" b="1" dirty="0" smtClean="0">
                <a:latin typeface="Times New Roman" pitchFamily="18" charset="0"/>
                <a:cs typeface="Times New Roman" pitchFamily="18" charset="0"/>
              </a:rPr>
              <a:t> Collectivism </a:t>
            </a:r>
            <a:endParaRPr lang="en-US"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Indonesians, Asians and Japanese helps in developing harmony within the group on which the business individual do not focus (</a:t>
            </a:r>
            <a:r>
              <a:rPr lang="en-GB" sz="2000" dirty="0" err="1" smtClean="0">
                <a:latin typeface="Times New Roman" pitchFamily="18" charset="0"/>
                <a:cs typeface="Times New Roman" pitchFamily="18" charset="0"/>
              </a:rPr>
              <a:t>Żemojtel-Piotrowska</a:t>
            </a:r>
            <a:r>
              <a:rPr lang="en-GB" sz="2000" dirty="0" smtClean="0">
                <a:latin typeface="Times New Roman" pitchFamily="18" charset="0"/>
                <a:cs typeface="Times New Roman" pitchFamily="18" charset="0"/>
              </a:rPr>
              <a:t> and </a:t>
            </a:r>
            <a:r>
              <a:rPr lang="en-GB" sz="2000" dirty="0" err="1" smtClean="0">
                <a:latin typeface="Times New Roman" pitchFamily="18" charset="0"/>
                <a:cs typeface="Times New Roman" pitchFamily="18" charset="0"/>
              </a:rPr>
              <a:t>Piotrowski</a:t>
            </a:r>
            <a:r>
              <a:rPr lang="en-GB" sz="2000" dirty="0" smtClean="0">
                <a:latin typeface="Times New Roman" pitchFamily="18" charset="0"/>
                <a:cs typeface="Times New Roman" pitchFamily="18" charset="0"/>
              </a:rPr>
              <a:t>, 2023). Clark’s Company helps in focusing on the potential aspects of common interest but not that of person thinkers.   </a:t>
            </a:r>
            <a:endParaRPr lang="en-US" sz="2000" dirty="0">
              <a:latin typeface="Times New Roman" pitchFamily="18" charset="0"/>
              <a:cs typeface="Times New Roman" pitchFamily="18" charset="0"/>
            </a:endParaRPr>
          </a:p>
        </p:txBody>
      </p:sp>
      <p:pic>
        <p:nvPicPr>
          <p:cNvPr id="6146" name="Picture 2"/>
          <p:cNvPicPr>
            <a:picLocks noChangeAspect="1" noChangeArrowheads="1"/>
          </p:cNvPicPr>
          <p:nvPr/>
        </p:nvPicPr>
        <p:blipFill>
          <a:blip r:embed="rId3"/>
          <a:srcRect/>
          <a:stretch>
            <a:fillRect/>
          </a:stretch>
        </p:blipFill>
        <p:spPr bwMode="auto">
          <a:xfrm>
            <a:off x="6807200" y="2032000"/>
            <a:ext cx="5096933" cy="4588933"/>
          </a:xfrm>
          <a:prstGeom prst="rect">
            <a:avLst/>
          </a:prstGeom>
          <a:noFill/>
          <a:ln w="9525">
            <a:noFill/>
            <a:miter lim="800000"/>
            <a:headEnd/>
            <a:tailEnd/>
          </a:ln>
        </p:spPr>
      </p:pic>
    </p:spTree>
    <p:extLst>
      <p:ext uri="{BB962C8B-B14F-4D97-AF65-F5344CB8AC3E}">
        <p14:creationId xmlns="" xmlns:p14="http://schemas.microsoft.com/office/powerpoint/2010/main" val="1491626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B793081-C255-4FCF-B86B-DE17C758BEC6}"/>
              </a:ext>
            </a:extLst>
          </p:cNvPr>
          <p:cNvSpPr>
            <a:spLocks noGrp="1"/>
          </p:cNvSpPr>
          <p:nvPr>
            <p:ph type="title"/>
          </p:nvPr>
        </p:nvSpPr>
        <p:spPr>
          <a:xfrm>
            <a:off x="1088902" y="214923"/>
            <a:ext cx="10131425" cy="1456267"/>
          </a:xfrm>
        </p:spPr>
        <p:txBody>
          <a:bodyPr/>
          <a:lstStyle/>
          <a:p>
            <a:pPr algn="ctr"/>
            <a:r>
              <a:rPr lang="en-GB" b="1" dirty="0" smtClean="0">
                <a:latin typeface="Times New Roman" pitchFamily="18" charset="0"/>
                <a:cs typeface="Times New Roman" pitchFamily="18" charset="0"/>
              </a:rPr>
              <a:t>APPROACH TO DEVELOPING SKILLS AND BENEFITS FOR THE COMPANY</a:t>
            </a:r>
            <a:endParaRPr lang="en-US" dirty="0">
              <a:latin typeface="Times New Roman" pitchFamily="18" charset="0"/>
              <a:cs typeface="Times New Roman" pitchFamily="18" charset="0"/>
            </a:endParaRPr>
          </a:p>
        </p:txBody>
      </p:sp>
      <p:sp>
        <p:nvSpPr>
          <p:cNvPr id="3" name="Content Placeholder 2">
            <a:extLst>
              <a:ext uri="{FF2B5EF4-FFF2-40B4-BE49-F238E27FC236}">
                <a16:creationId xmlns="" xmlns:a16="http://schemas.microsoft.com/office/drawing/2014/main" id="{D5DE111A-5B22-48E9-B2C0-E5A7DE9A65A8}"/>
              </a:ext>
            </a:extLst>
          </p:cNvPr>
          <p:cNvSpPr>
            <a:spLocks noGrp="1"/>
          </p:cNvSpPr>
          <p:nvPr>
            <p:ph sz="half" idx="1"/>
          </p:nvPr>
        </p:nvSpPr>
        <p:spPr>
          <a:xfrm>
            <a:off x="270933" y="1776046"/>
            <a:ext cx="5410203" cy="4777153"/>
          </a:xfrm>
        </p:spPr>
        <p:txBody>
          <a:bodyPr>
            <a:normAutofit/>
          </a:bodyPr>
          <a:lstStyle/>
          <a:p>
            <a:pPr algn="just">
              <a:lnSpc>
                <a:spcPct val="150000"/>
              </a:lnSpc>
            </a:pPr>
            <a:r>
              <a:rPr lang="en-GB" sz="2000" dirty="0" smtClean="0">
                <a:latin typeface="Times New Roman" pitchFamily="18" charset="0"/>
                <a:cs typeface="Times New Roman" pitchFamily="18" charset="0"/>
              </a:rPr>
              <a:t>The entry of Clark’s into Asian market, cross-cultural communication is considered to be helpful in building healthy relations with people. </a:t>
            </a:r>
            <a:endParaRPr lang="en-GB" sz="2000" dirty="0" smtClean="0">
              <a:latin typeface="Times New Roman" pitchFamily="18" charset="0"/>
              <a:cs typeface="Times New Roman" pitchFamily="18" charset="0"/>
            </a:endParaRPr>
          </a:p>
          <a:p>
            <a:pPr algn="just">
              <a:lnSpc>
                <a:spcPct val="150000"/>
              </a:lnSpc>
            </a:pPr>
            <a:r>
              <a:rPr lang="en-GB" sz="2000" dirty="0" smtClean="0">
                <a:latin typeface="Times New Roman" pitchFamily="18" charset="0"/>
                <a:cs typeface="Times New Roman" pitchFamily="18" charset="0"/>
              </a:rPr>
              <a:t>A </a:t>
            </a:r>
            <a:r>
              <a:rPr lang="en-GB" sz="2000" dirty="0" smtClean="0">
                <a:latin typeface="Times New Roman" pitchFamily="18" charset="0"/>
                <a:cs typeface="Times New Roman" pitchFamily="18" charset="0"/>
              </a:rPr>
              <a:t>good sense of observation is helpful in knowing about the different cultures, different values following people and different countries have different idea of carrying out business operations (</a:t>
            </a:r>
            <a:r>
              <a:rPr lang="en-GB" sz="2000" dirty="0" err="1" smtClean="0">
                <a:latin typeface="Times New Roman" pitchFamily="18" charset="0"/>
                <a:cs typeface="Times New Roman" pitchFamily="18" charset="0"/>
              </a:rPr>
              <a:t>Ivaldi</a:t>
            </a:r>
            <a:r>
              <a:rPr lang="en-GB" sz="2000" dirty="0" smtClean="0">
                <a:latin typeface="Times New Roman" pitchFamily="18" charset="0"/>
                <a:cs typeface="Times New Roman" pitchFamily="18" charset="0"/>
              </a:rPr>
              <a:t>, </a:t>
            </a:r>
            <a:r>
              <a:rPr lang="en-GB" sz="2000" dirty="0" err="1" smtClean="0">
                <a:latin typeface="Times New Roman" pitchFamily="18" charset="0"/>
                <a:cs typeface="Times New Roman" pitchFamily="18" charset="0"/>
              </a:rPr>
              <a:t>Scaratti</a:t>
            </a:r>
            <a:r>
              <a:rPr lang="en-GB" sz="2000" dirty="0" smtClean="0">
                <a:latin typeface="Times New Roman" pitchFamily="18" charset="0"/>
                <a:cs typeface="Times New Roman" pitchFamily="18" charset="0"/>
              </a:rPr>
              <a:t> and </a:t>
            </a:r>
            <a:r>
              <a:rPr lang="en-GB" sz="2000" dirty="0" err="1" smtClean="0">
                <a:latin typeface="Times New Roman" pitchFamily="18" charset="0"/>
                <a:cs typeface="Times New Roman" pitchFamily="18" charset="0"/>
              </a:rPr>
              <a:t>Fregnan</a:t>
            </a:r>
            <a:r>
              <a:rPr lang="en-GB" sz="2000" dirty="0" smtClean="0">
                <a:latin typeface="Times New Roman" pitchFamily="18" charset="0"/>
                <a:cs typeface="Times New Roman" pitchFamily="18" charset="0"/>
              </a:rPr>
              <a:t>, 2022). </a:t>
            </a:r>
            <a:endParaRPr lang="en-IN" sz="2000" dirty="0">
              <a:latin typeface="Times New Roman" pitchFamily="18" charset="0"/>
              <a:cs typeface="Times New Roman" pitchFamily="18" charset="0"/>
            </a:endParaRPr>
          </a:p>
        </p:txBody>
      </p:sp>
      <p:pic>
        <p:nvPicPr>
          <p:cNvPr id="7170" name="Picture 2"/>
          <p:cNvPicPr>
            <a:picLocks noChangeAspect="1" noChangeArrowheads="1"/>
          </p:cNvPicPr>
          <p:nvPr/>
        </p:nvPicPr>
        <p:blipFill>
          <a:blip r:embed="rId3"/>
          <a:srcRect/>
          <a:stretch>
            <a:fillRect/>
          </a:stretch>
        </p:blipFill>
        <p:spPr bwMode="auto">
          <a:xfrm>
            <a:off x="6553200" y="1896534"/>
            <a:ext cx="5401204" cy="4656666"/>
          </a:xfrm>
          <a:prstGeom prst="rect">
            <a:avLst/>
          </a:prstGeom>
          <a:noFill/>
          <a:ln w="9525">
            <a:noFill/>
            <a:miter lim="800000"/>
            <a:headEnd/>
            <a:tailEnd/>
          </a:ln>
        </p:spPr>
      </p:pic>
    </p:spTree>
    <p:extLst>
      <p:ext uri="{BB962C8B-B14F-4D97-AF65-F5344CB8AC3E}">
        <p14:creationId xmlns="" xmlns:p14="http://schemas.microsoft.com/office/powerpoint/2010/main" val="3181075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1401" y="592667"/>
            <a:ext cx="10131425" cy="1456267"/>
          </a:xfrm>
        </p:spPr>
        <p:txBody>
          <a:bodyPr/>
          <a:lstStyle/>
          <a:p>
            <a:pPr algn="ctr"/>
            <a:r>
              <a:rPr lang="en-GB" b="1" dirty="0" smtClean="0">
                <a:latin typeface="Times New Roman" pitchFamily="18" charset="0"/>
                <a:cs typeface="Times New Roman" pitchFamily="18" charset="0"/>
              </a:rPr>
              <a:t>CONCLUSION </a:t>
            </a:r>
            <a:r>
              <a:rPr lang="en-US" b="1" dirty="0" smtClean="0">
                <a:latin typeface="Times New Roman" pitchFamily="18" charset="0"/>
                <a:cs typeface="Times New Roman" pitchFamily="18" charset="0"/>
              </a:rPr>
              <a:t/>
            </a:r>
            <a:br>
              <a:rPr lang="en-US" b="1" dirty="0" smtClean="0">
                <a:latin typeface="Times New Roman" pitchFamily="18" charset="0"/>
                <a:cs typeface="Times New Roman" pitchFamily="18" charset="0"/>
              </a:rPr>
            </a:b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a:xfrm>
            <a:off x="685801" y="2142067"/>
            <a:ext cx="10964332" cy="3649133"/>
          </a:xfrm>
        </p:spPr>
        <p:txBody>
          <a:bodyPr>
            <a:normAutofit/>
          </a:bodyPr>
          <a:lstStyle/>
          <a:p>
            <a:pPr algn="just">
              <a:lnSpc>
                <a:spcPct val="150000"/>
              </a:lnSpc>
            </a:pPr>
            <a:r>
              <a:rPr lang="en-GB" sz="2000" dirty="0" smtClean="0">
                <a:latin typeface="Times New Roman" pitchFamily="18" charset="0"/>
                <a:cs typeface="Times New Roman" pitchFamily="18" charset="0"/>
              </a:rPr>
              <a:t>It is concluded from the report that Asia has been considered as one of the country which has the fast growing economy involving India, China, Indonesia and Vietnam. Most of the Asian market places result in favouring local businesses owing to their business expertise in product pricing and regional </a:t>
            </a:r>
            <a:r>
              <a:rPr lang="en-GB" sz="2000" dirty="0" smtClean="0">
                <a:latin typeface="Times New Roman" pitchFamily="18" charset="0"/>
                <a:cs typeface="Times New Roman" pitchFamily="18" charset="0"/>
              </a:rPr>
              <a:t>tastes. </a:t>
            </a:r>
            <a:r>
              <a:rPr lang="en-GB" sz="2000" dirty="0" smtClean="0">
                <a:latin typeface="Times New Roman" pitchFamily="18" charset="0"/>
                <a:cs typeface="Times New Roman" pitchFamily="18" charset="0"/>
              </a:rPr>
              <a:t>Thus, it is important for Clark’s to focus on pursuing franchising or joint ventures with local business partners that help in understanding about the dynamic market better than international new coming business as a whole. </a:t>
            </a:r>
            <a:endParaRPr lang="en-US" sz="2000" dirty="0" smtClean="0">
              <a:latin typeface="Times New Roman" pitchFamily="18" charset="0"/>
              <a:cs typeface="Times New Roman" pitchFamily="18" charset="0"/>
            </a:endParaRPr>
          </a:p>
          <a:p>
            <a:pPr algn="just">
              <a:lnSpc>
                <a:spcPct val="150000"/>
              </a:lnSpc>
            </a:pPr>
            <a:endParaRPr lang="en-US" sz="20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7667" y="0"/>
            <a:ext cx="10131425" cy="1456267"/>
          </a:xfrm>
        </p:spPr>
        <p:txBody>
          <a:bodyPr/>
          <a:lstStyle/>
          <a:p>
            <a:pPr algn="ctr"/>
            <a:r>
              <a:rPr lang="en-US" b="1" dirty="0" smtClean="0">
                <a:latin typeface="Times New Roman" pitchFamily="18" charset="0"/>
                <a:cs typeface="Times New Roman" pitchFamily="18" charset="0"/>
              </a:rPr>
              <a:t>REFERENCES</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a:xfrm>
            <a:off x="685801" y="1828801"/>
            <a:ext cx="11252199" cy="5029200"/>
          </a:xfrm>
        </p:spPr>
        <p:txBody>
          <a:bodyPr>
            <a:noAutofit/>
          </a:bodyPr>
          <a:lstStyle/>
          <a:p>
            <a:pPr algn="just"/>
            <a:r>
              <a:rPr lang="en-GB" sz="2000" dirty="0" smtClean="0">
                <a:latin typeface="Times New Roman" pitchFamily="18" charset="0"/>
                <a:cs typeface="Times New Roman" pitchFamily="18" charset="0"/>
              </a:rPr>
              <a:t>Attar, M., and Abdul-Kareem, A. (2020). The role of agile leadership in organisational agility. In Agile business leadership methods for industry 4.0 (pp. 171-191). Emerald Publishing Limited.</a:t>
            </a:r>
            <a:endParaRPr lang="en-US" sz="2000" dirty="0" smtClean="0">
              <a:latin typeface="Times New Roman" pitchFamily="18" charset="0"/>
              <a:cs typeface="Times New Roman" pitchFamily="18" charset="0"/>
            </a:endParaRPr>
          </a:p>
          <a:p>
            <a:pPr algn="just"/>
            <a:r>
              <a:rPr lang="en-GB" sz="2000" dirty="0" smtClean="0">
                <a:latin typeface="Times New Roman" pitchFamily="18" charset="0"/>
                <a:cs typeface="Times New Roman" pitchFamily="18" charset="0"/>
              </a:rPr>
              <a:t>Bennett, M. (2023). Relationship-Building Skills. [Online], Available Through: </a:t>
            </a:r>
            <a:r>
              <a:rPr lang="en-GB" sz="2000" u="sng" dirty="0" smtClean="0">
                <a:latin typeface="Times New Roman" pitchFamily="18" charset="0"/>
                <a:cs typeface="Times New Roman" pitchFamily="18" charset="0"/>
                <a:hlinkClick r:id="rId3"/>
              </a:rPr>
              <a:t>https://www.niagarainstitute.com/blog/relationship-building-skills</a:t>
            </a:r>
            <a:r>
              <a:rPr lang="en-GB" sz="2000" dirty="0" smtClean="0">
                <a:latin typeface="Times New Roman" pitchFamily="18" charset="0"/>
                <a:cs typeface="Times New Roman" pitchFamily="18" charset="0"/>
              </a:rPr>
              <a:t>. [Accessed on: December 9, 2024]</a:t>
            </a:r>
            <a:endParaRPr lang="en-US" sz="2000" dirty="0" smtClean="0">
              <a:latin typeface="Times New Roman" pitchFamily="18" charset="0"/>
              <a:cs typeface="Times New Roman" pitchFamily="18" charset="0"/>
            </a:endParaRPr>
          </a:p>
          <a:p>
            <a:pPr algn="just"/>
            <a:r>
              <a:rPr lang="en-GB" sz="2000" dirty="0" err="1" smtClean="0">
                <a:latin typeface="Times New Roman" pitchFamily="18" charset="0"/>
                <a:cs typeface="Times New Roman" pitchFamily="18" charset="0"/>
              </a:rPr>
              <a:t>Geeksforgeeks</a:t>
            </a:r>
            <a:r>
              <a:rPr lang="en-GB" sz="2000" dirty="0" smtClean="0">
                <a:latin typeface="Times New Roman" pitchFamily="18" charset="0"/>
                <a:cs typeface="Times New Roman" pitchFamily="18" charset="0"/>
              </a:rPr>
              <a:t>. (2023). Problems and Challenges to International Marketing. [Online], Available Through: </a:t>
            </a:r>
            <a:r>
              <a:rPr lang="en-GB" sz="2000" u="sng" dirty="0" smtClean="0">
                <a:latin typeface="Times New Roman" pitchFamily="18" charset="0"/>
                <a:cs typeface="Times New Roman" pitchFamily="18" charset="0"/>
                <a:hlinkClick r:id="rId4"/>
              </a:rPr>
              <a:t>https://www.geeksforgeeks.org/problems-and-challenges-to-international-marketing/</a:t>
            </a:r>
            <a:r>
              <a:rPr lang="en-GB" sz="2000" dirty="0" smtClean="0">
                <a:latin typeface="Times New Roman" pitchFamily="18" charset="0"/>
                <a:cs typeface="Times New Roman" pitchFamily="18" charset="0"/>
              </a:rPr>
              <a:t>. [Accessed on: December 9, 2024]</a:t>
            </a:r>
            <a:endParaRPr lang="en-US" sz="2000" dirty="0" smtClean="0">
              <a:latin typeface="Times New Roman" pitchFamily="18" charset="0"/>
              <a:cs typeface="Times New Roman" pitchFamily="18" charset="0"/>
            </a:endParaRPr>
          </a:p>
          <a:p>
            <a:pPr algn="just"/>
            <a:r>
              <a:rPr lang="en-GB" sz="2000" dirty="0" err="1" smtClean="0">
                <a:latin typeface="Times New Roman" pitchFamily="18" charset="0"/>
                <a:cs typeface="Times New Roman" pitchFamily="18" charset="0"/>
              </a:rPr>
              <a:t>Ivaldi</a:t>
            </a:r>
            <a:r>
              <a:rPr lang="en-GB" sz="2000" dirty="0" smtClean="0">
                <a:latin typeface="Times New Roman" pitchFamily="18" charset="0"/>
                <a:cs typeface="Times New Roman" pitchFamily="18" charset="0"/>
              </a:rPr>
              <a:t>, S., </a:t>
            </a:r>
            <a:r>
              <a:rPr lang="en-GB" sz="2000" dirty="0" err="1" smtClean="0">
                <a:latin typeface="Times New Roman" pitchFamily="18" charset="0"/>
                <a:cs typeface="Times New Roman" pitchFamily="18" charset="0"/>
              </a:rPr>
              <a:t>Scaratti</a:t>
            </a:r>
            <a:r>
              <a:rPr lang="en-GB" sz="2000" dirty="0" smtClean="0">
                <a:latin typeface="Times New Roman" pitchFamily="18" charset="0"/>
                <a:cs typeface="Times New Roman" pitchFamily="18" charset="0"/>
              </a:rPr>
              <a:t>, G., and </a:t>
            </a:r>
            <a:r>
              <a:rPr lang="en-GB" sz="2000" dirty="0" err="1" smtClean="0">
                <a:latin typeface="Times New Roman" pitchFamily="18" charset="0"/>
                <a:cs typeface="Times New Roman" pitchFamily="18" charset="0"/>
              </a:rPr>
              <a:t>Fregnan</a:t>
            </a:r>
            <a:r>
              <a:rPr lang="en-GB" sz="2000" dirty="0" smtClean="0">
                <a:latin typeface="Times New Roman" pitchFamily="18" charset="0"/>
                <a:cs typeface="Times New Roman" pitchFamily="18" charset="0"/>
              </a:rPr>
              <a:t>, E. (2022). Dwelling within the fourth industrial revolution: organizational learning for new competences, processes and work cultures. Journal of Workplace Learning, 34(1), 1-26.</a:t>
            </a:r>
            <a:endParaRPr lang="en-US" sz="2000" dirty="0" smtClean="0">
              <a:latin typeface="Times New Roman" pitchFamily="18" charset="0"/>
              <a:cs typeface="Times New Roman" pitchFamily="18" charset="0"/>
            </a:endParaRPr>
          </a:p>
          <a:p>
            <a:pPr algn="just"/>
            <a:r>
              <a:rPr lang="en-GB" sz="2000" dirty="0" err="1" smtClean="0">
                <a:latin typeface="Times New Roman" pitchFamily="18" charset="0"/>
                <a:cs typeface="Times New Roman" pitchFamily="18" charset="0"/>
              </a:rPr>
              <a:t>Kilag</a:t>
            </a:r>
            <a:r>
              <a:rPr lang="en-GB" sz="2000" dirty="0" smtClean="0">
                <a:latin typeface="Times New Roman" pitchFamily="18" charset="0"/>
                <a:cs typeface="Times New Roman" pitchFamily="18" charset="0"/>
              </a:rPr>
              <a:t>, O. K. T., </a:t>
            </a:r>
            <a:r>
              <a:rPr lang="en-GB" sz="2000" dirty="0" err="1" smtClean="0">
                <a:latin typeface="Times New Roman" pitchFamily="18" charset="0"/>
                <a:cs typeface="Times New Roman" pitchFamily="18" charset="0"/>
              </a:rPr>
              <a:t>Pasigui</a:t>
            </a:r>
            <a:r>
              <a:rPr lang="en-GB" sz="2000" dirty="0" smtClean="0">
                <a:latin typeface="Times New Roman" pitchFamily="18" charset="0"/>
                <a:cs typeface="Times New Roman" pitchFamily="18" charset="0"/>
              </a:rPr>
              <a:t>, R. E., </a:t>
            </a:r>
            <a:r>
              <a:rPr lang="en-GB" sz="2000" dirty="0" err="1" smtClean="0">
                <a:latin typeface="Times New Roman" pitchFamily="18" charset="0"/>
                <a:cs typeface="Times New Roman" pitchFamily="18" charset="0"/>
              </a:rPr>
              <a:t>Malbas</a:t>
            </a:r>
            <a:r>
              <a:rPr lang="en-GB" sz="2000" dirty="0" smtClean="0">
                <a:latin typeface="Times New Roman" pitchFamily="18" charset="0"/>
                <a:cs typeface="Times New Roman" pitchFamily="18" charset="0"/>
              </a:rPr>
              <a:t>, M. H., </a:t>
            </a:r>
            <a:r>
              <a:rPr lang="en-GB" sz="2000" dirty="0" err="1" smtClean="0">
                <a:latin typeface="Times New Roman" pitchFamily="18" charset="0"/>
                <a:cs typeface="Times New Roman" pitchFamily="18" charset="0"/>
              </a:rPr>
              <a:t>Manire</a:t>
            </a:r>
            <a:r>
              <a:rPr lang="en-GB" sz="2000" dirty="0" smtClean="0">
                <a:latin typeface="Times New Roman" pitchFamily="18" charset="0"/>
                <a:cs typeface="Times New Roman" pitchFamily="18" charset="0"/>
              </a:rPr>
              <a:t>, E. A., </a:t>
            </a:r>
            <a:r>
              <a:rPr lang="en-GB" sz="2000" dirty="0" err="1" smtClean="0">
                <a:latin typeface="Times New Roman" pitchFamily="18" charset="0"/>
                <a:cs typeface="Times New Roman" pitchFamily="18" charset="0"/>
              </a:rPr>
              <a:t>Piala</a:t>
            </a:r>
            <a:r>
              <a:rPr lang="en-GB" sz="2000" dirty="0" smtClean="0">
                <a:latin typeface="Times New Roman" pitchFamily="18" charset="0"/>
                <a:cs typeface="Times New Roman" pitchFamily="18" charset="0"/>
              </a:rPr>
              <a:t>, M. C., </a:t>
            </a:r>
            <a:r>
              <a:rPr lang="en-GB" sz="2000" dirty="0" err="1" smtClean="0">
                <a:latin typeface="Times New Roman" pitchFamily="18" charset="0"/>
                <a:cs typeface="Times New Roman" pitchFamily="18" charset="0"/>
              </a:rPr>
              <a:t>Araña</a:t>
            </a:r>
            <a:r>
              <a:rPr lang="en-GB" sz="2000" dirty="0" smtClean="0">
                <a:latin typeface="Times New Roman" pitchFamily="18" charset="0"/>
                <a:cs typeface="Times New Roman" pitchFamily="18" charset="0"/>
              </a:rPr>
              <a:t>, A. M. M., and </a:t>
            </a:r>
            <a:r>
              <a:rPr lang="en-GB" sz="2000" dirty="0" err="1" smtClean="0">
                <a:latin typeface="Times New Roman" pitchFamily="18" charset="0"/>
                <a:cs typeface="Times New Roman" pitchFamily="18" charset="0"/>
              </a:rPr>
              <a:t>Sasan</a:t>
            </a:r>
            <a:r>
              <a:rPr lang="en-GB" sz="2000" dirty="0" smtClean="0">
                <a:latin typeface="Times New Roman" pitchFamily="18" charset="0"/>
                <a:cs typeface="Times New Roman" pitchFamily="18" charset="0"/>
              </a:rPr>
              <a:t>, J. M. (2024). Preferred educational leaders: Character and skills. Journal of Higher Education and Academic Advancement, 1(2), 50-56.</a:t>
            </a:r>
            <a:endParaRPr lang="en-US" sz="2000" dirty="0" smtClean="0">
              <a:latin typeface="Times New Roman" pitchFamily="18" charset="0"/>
              <a:cs typeface="Times New Roman" pitchFamily="18" charset="0"/>
            </a:endParaRPr>
          </a:p>
          <a:p>
            <a:pPr algn="just">
              <a:lnSpc>
                <a:spcPct val="150000"/>
              </a:lnSpc>
            </a:pPr>
            <a:endParaRPr lang="en-US" sz="2000" dirty="0">
              <a:latin typeface="Times New Roman" pitchFamily="18" charset="0"/>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Foundry</Template>
  <TotalTime>99</TotalTime>
  <Words>1292</Words>
  <Application>Microsoft Office PowerPoint</Application>
  <PresentationFormat>Custom</PresentationFormat>
  <Paragraphs>118</Paragraphs>
  <Slides>11</Slides>
  <Notes>10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Celestial</vt:lpstr>
      <vt:lpstr>International Business Communications </vt:lpstr>
      <vt:lpstr>Table of Content</vt:lpstr>
      <vt:lpstr>INTRODUCTION</vt:lpstr>
      <vt:lpstr>SKILLS FOR FACILITATING SUCCESSFUL INTERNATIONAL BUSINESS COMMUNICATION</vt:lpstr>
      <vt:lpstr>SKILLS FOR BUILDING RELATIONSHIPS</vt:lpstr>
      <vt:lpstr>IMPACT OF A POTENTIAL FAILURE OF IBC RELATIONSHIP BUILDING</vt:lpstr>
      <vt:lpstr>POSSIBLE REASONS FOR THE FAILURE</vt:lpstr>
      <vt:lpstr>HOFSTEDE’S CULTURAL DIMENSIONS THEORY</vt:lpstr>
      <vt:lpstr>APPROACH TO DEVELOPING SKILLS AND BENEFITS FOR THE COMPANY</vt:lpstr>
      <vt:lpstr>CONCLUSION  </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HP</cp:lastModifiedBy>
  <cp:revision>28</cp:revision>
  <dcterms:created xsi:type="dcterms:W3CDTF">2022-03-12T11:36:30Z</dcterms:created>
  <dcterms:modified xsi:type="dcterms:W3CDTF">2024-12-09T15:39:11Z</dcterms:modified>
</cp:coreProperties>
</file>