
<file path=[Content_Types].xml><?xml version="1.0" encoding="utf-8"?>
<Types xmlns="http://schemas.openxmlformats.org/package/2006/content-types">
  <Default Extension="fntdata" ContentType="application/x-fontdata"/>
  <Default Extension="jpe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Lst>
  <p:sldSz cx="18288000" cy="10287000"/>
  <p:notesSz cx="6858000" cy="9144000"/>
  <p:embeddedFontLst>
    <p:embeddedFont>
      <p:font typeface="Arimo" panose="020B0604020202020204" charset="0"/>
      <p:regular r:id="rId18"/>
    </p:embeddedFont>
    <p:embeddedFont>
      <p:font typeface="Canva Sans" panose="020B0604020202020204" charset="0"/>
      <p:regular r:id="rId19"/>
    </p:embeddedFont>
    <p:embeddedFont>
      <p:font typeface="Canva Sans Bold" panose="020B0604020202020204" charset="0"/>
      <p:regular r:id="rId20"/>
    </p:embeddedFont>
    <p:embeddedFont>
      <p:font typeface="Play" panose="020B0604020202020204" charset="0"/>
      <p:regular r:id="rId21"/>
    </p:embeddedFont>
    <p:embeddedFont>
      <p:font typeface="Play Bold" panose="020B0604020202020204" charset="0"/>
      <p:regular r:id="rId22"/>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52" d="100"/>
          <a:sy n="52" d="100"/>
        </p:scale>
        <p:origin x="850" y="6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1.fntdata"/><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font" Target="fonts/font4.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font" Target="fonts/font3.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font" Target="fonts/font2.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5.fntdata"/></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7/18/2025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7/18/2025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7/18/2025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7/18/2025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7/18/2025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7/18/2025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7/18/2025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7/18/2025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7/18/2025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7/18/2025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7/18/2025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7/18/2025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Layout" Target="../slideLayouts/slideLayout7.xml"/><Relationship Id="rId7" Type="http://schemas.openxmlformats.org/officeDocument/2006/relationships/image" Target="../media/image4.sv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3.png"/><Relationship Id="rId11" Type="http://schemas.openxmlformats.org/officeDocument/2006/relationships/image" Target="../media/image8.png"/><Relationship Id="rId5" Type="http://schemas.openxmlformats.org/officeDocument/2006/relationships/image" Target="../media/image2.svg"/><Relationship Id="rId10" Type="http://schemas.openxmlformats.org/officeDocument/2006/relationships/image" Target="../media/image7.jpeg"/><Relationship Id="rId4" Type="http://schemas.openxmlformats.org/officeDocument/2006/relationships/image" Target="../media/image1.png"/><Relationship Id="rId9" Type="http://schemas.openxmlformats.org/officeDocument/2006/relationships/image" Target="../media/image6.sv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2.m4a"/><Relationship Id="rId1" Type="http://schemas.microsoft.com/office/2007/relationships/media" Target="../media/media2.m4a"/><Relationship Id="rId4" Type="http://schemas.openxmlformats.org/officeDocument/2006/relationships/image" Target="../media/image8.png"/></Relationships>
</file>

<file path=ppt/slides/_rels/slide3.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10.svg"/><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image" Target="../media/image9.png"/><Relationship Id="rId5" Type="http://schemas.openxmlformats.org/officeDocument/2006/relationships/image" Target="../media/image2.svg"/><Relationship Id="rId4" Type="http://schemas.openxmlformats.org/officeDocument/2006/relationships/image" Target="../media/image1.png"/></Relationships>
</file>

<file path=ppt/slides/_rels/slide4.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slideLayout" Target="../slideLayouts/slideLayout7.xml"/><Relationship Id="rId7" Type="http://schemas.openxmlformats.org/officeDocument/2006/relationships/image" Target="../media/image14.svg"/><Relationship Id="rId2" Type="http://schemas.openxmlformats.org/officeDocument/2006/relationships/audio" Target="../media/media4.m4a"/><Relationship Id="rId1" Type="http://schemas.microsoft.com/office/2007/relationships/media" Target="../media/media4.m4a"/><Relationship Id="rId6" Type="http://schemas.openxmlformats.org/officeDocument/2006/relationships/image" Target="../media/image13.png"/><Relationship Id="rId5" Type="http://schemas.openxmlformats.org/officeDocument/2006/relationships/image" Target="../media/image12.svg"/><Relationship Id="rId10" Type="http://schemas.openxmlformats.org/officeDocument/2006/relationships/image" Target="../media/image8.png"/><Relationship Id="rId4" Type="http://schemas.openxmlformats.org/officeDocument/2006/relationships/image" Target="../media/image11.png"/><Relationship Id="rId9" Type="http://schemas.openxmlformats.org/officeDocument/2006/relationships/image" Target="../media/image16.svg"/></Relationships>
</file>

<file path=ppt/slides/_rels/slide5.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slideLayout" Target="../slideLayouts/slideLayout7.xml"/><Relationship Id="rId7" Type="http://schemas.openxmlformats.org/officeDocument/2006/relationships/image" Target="../media/image20.svg"/><Relationship Id="rId12" Type="http://schemas.openxmlformats.org/officeDocument/2006/relationships/image" Target="../media/image8.png"/><Relationship Id="rId2" Type="http://schemas.openxmlformats.org/officeDocument/2006/relationships/audio" Target="../media/media5.m4a"/><Relationship Id="rId1" Type="http://schemas.microsoft.com/office/2007/relationships/media" Target="../media/media5.m4a"/><Relationship Id="rId6" Type="http://schemas.openxmlformats.org/officeDocument/2006/relationships/image" Target="../media/image19.png"/><Relationship Id="rId11" Type="http://schemas.openxmlformats.org/officeDocument/2006/relationships/image" Target="../media/image24.svg"/><Relationship Id="rId5" Type="http://schemas.openxmlformats.org/officeDocument/2006/relationships/image" Target="../media/image18.svg"/><Relationship Id="rId10" Type="http://schemas.openxmlformats.org/officeDocument/2006/relationships/image" Target="../media/image23.png"/><Relationship Id="rId4" Type="http://schemas.openxmlformats.org/officeDocument/2006/relationships/image" Target="../media/image17.png"/><Relationship Id="rId9" Type="http://schemas.openxmlformats.org/officeDocument/2006/relationships/image" Target="../media/image22.svg"/></Relationships>
</file>

<file path=ppt/slides/_rels/slide6.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slideLayout" Target="../slideLayouts/slideLayout7.xml"/><Relationship Id="rId7" Type="http://schemas.openxmlformats.org/officeDocument/2006/relationships/image" Target="../media/image20.svg"/><Relationship Id="rId12" Type="http://schemas.openxmlformats.org/officeDocument/2006/relationships/image" Target="../media/image8.png"/><Relationship Id="rId2" Type="http://schemas.openxmlformats.org/officeDocument/2006/relationships/audio" Target="../media/media6.m4a"/><Relationship Id="rId1" Type="http://schemas.microsoft.com/office/2007/relationships/media" Target="../media/media6.m4a"/><Relationship Id="rId6" Type="http://schemas.openxmlformats.org/officeDocument/2006/relationships/image" Target="../media/image19.png"/><Relationship Id="rId11" Type="http://schemas.openxmlformats.org/officeDocument/2006/relationships/image" Target="../media/image24.svg"/><Relationship Id="rId5" Type="http://schemas.openxmlformats.org/officeDocument/2006/relationships/image" Target="../media/image18.svg"/><Relationship Id="rId10" Type="http://schemas.openxmlformats.org/officeDocument/2006/relationships/image" Target="../media/image23.png"/><Relationship Id="rId4" Type="http://schemas.openxmlformats.org/officeDocument/2006/relationships/image" Target="../media/image17.png"/><Relationship Id="rId9" Type="http://schemas.openxmlformats.org/officeDocument/2006/relationships/image" Target="../media/image22.sv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7.xml"/><Relationship Id="rId7" Type="http://schemas.openxmlformats.org/officeDocument/2006/relationships/image" Target="../media/image8.png"/><Relationship Id="rId2" Type="http://schemas.openxmlformats.org/officeDocument/2006/relationships/audio" Target="../media/media7.m4a"/><Relationship Id="rId1" Type="http://schemas.microsoft.com/office/2007/relationships/media" Target="../media/media7.m4a"/><Relationship Id="rId6" Type="http://schemas.openxmlformats.org/officeDocument/2006/relationships/image" Target="../media/image27.png"/><Relationship Id="rId5" Type="http://schemas.openxmlformats.org/officeDocument/2006/relationships/image" Target="../media/image26.svg"/><Relationship Id="rId4" Type="http://schemas.openxmlformats.org/officeDocument/2006/relationships/image" Target="../media/image25.png"/></Relationships>
</file>

<file path=ppt/slides/_rels/slide8.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29.svg"/><Relationship Id="rId2" Type="http://schemas.openxmlformats.org/officeDocument/2006/relationships/audio" Target="../media/media8.m4a"/><Relationship Id="rId1" Type="http://schemas.microsoft.com/office/2007/relationships/media" Target="../media/media8.m4a"/><Relationship Id="rId6" Type="http://schemas.openxmlformats.org/officeDocument/2006/relationships/image" Target="../media/image28.png"/><Relationship Id="rId5" Type="http://schemas.openxmlformats.org/officeDocument/2006/relationships/image" Target="../media/image18.svg"/><Relationship Id="rId4" Type="http://schemas.openxmlformats.org/officeDocument/2006/relationships/image" Target="../media/image17.pn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9.m4a"/><Relationship Id="rId1" Type="http://schemas.microsoft.com/office/2007/relationships/media" Target="../media/media9.m4a"/><Relationship Id="rId6" Type="http://schemas.openxmlformats.org/officeDocument/2006/relationships/image" Target="../media/image8.png"/><Relationship Id="rId5" Type="http://schemas.openxmlformats.org/officeDocument/2006/relationships/image" Target="../media/image26.svg"/><Relationship Id="rId4" Type="http://schemas.openxmlformats.org/officeDocument/2006/relationships/image" Target="../media/image25.png"/></Relationships>
</file>

<file path=ppt/slides/_rels/slide10.xml.rels><?xml version="1.0" encoding="UTF-8" standalone="yes"?>
<Relationships xmlns="http://schemas.openxmlformats.org/package/2006/relationships"><Relationship Id="rId8" Type="http://schemas.openxmlformats.org/officeDocument/2006/relationships/image" Target="../media/image34.png"/><Relationship Id="rId3" Type="http://schemas.openxmlformats.org/officeDocument/2006/relationships/slideLayout" Target="../slideLayouts/slideLayout7.xml"/><Relationship Id="rId7" Type="http://schemas.openxmlformats.org/officeDocument/2006/relationships/image" Target="../media/image33.svg"/><Relationship Id="rId2" Type="http://schemas.openxmlformats.org/officeDocument/2006/relationships/audio" Target="../media/media10.m4a"/><Relationship Id="rId1" Type="http://schemas.microsoft.com/office/2007/relationships/media" Target="../media/media10.m4a"/><Relationship Id="rId6" Type="http://schemas.openxmlformats.org/officeDocument/2006/relationships/image" Target="../media/image32.png"/><Relationship Id="rId5" Type="http://schemas.openxmlformats.org/officeDocument/2006/relationships/image" Target="../media/image31.svg"/><Relationship Id="rId4" Type="http://schemas.openxmlformats.org/officeDocument/2006/relationships/image" Target="../media/image30.png"/><Relationship Id="rId9" Type="http://schemas.openxmlformats.org/officeDocument/2006/relationships/image" Target="../media/image8.png"/></Relationships>
</file>

<file path=ppt/slides/_rels/slide11.xml.rels><?xml version="1.0" encoding="UTF-8" standalone="yes"?>
<Relationships xmlns="http://schemas.openxmlformats.org/package/2006/relationships"><Relationship Id="rId8" Type="http://schemas.openxmlformats.org/officeDocument/2006/relationships/image" Target="../media/image37.png"/><Relationship Id="rId3" Type="http://schemas.openxmlformats.org/officeDocument/2006/relationships/slideLayout" Target="../slideLayouts/slideLayout7.xml"/><Relationship Id="rId7" Type="http://schemas.openxmlformats.org/officeDocument/2006/relationships/image" Target="../media/image2.svg"/><Relationship Id="rId2" Type="http://schemas.openxmlformats.org/officeDocument/2006/relationships/audio" Target="../media/media11.m4a"/><Relationship Id="rId1" Type="http://schemas.microsoft.com/office/2007/relationships/media" Target="../media/media11.m4a"/><Relationship Id="rId6" Type="http://schemas.openxmlformats.org/officeDocument/2006/relationships/image" Target="../media/image1.png"/><Relationship Id="rId5" Type="http://schemas.openxmlformats.org/officeDocument/2006/relationships/image" Target="../media/image36.svg"/><Relationship Id="rId10" Type="http://schemas.openxmlformats.org/officeDocument/2006/relationships/image" Target="../media/image8.png"/><Relationship Id="rId4" Type="http://schemas.openxmlformats.org/officeDocument/2006/relationships/image" Target="../media/image35.png"/><Relationship Id="rId9" Type="http://schemas.openxmlformats.org/officeDocument/2006/relationships/image" Target="../media/image38.svg"/></Relationships>
</file>

<file path=ppt/slides/_rels/slide12.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36.svg"/><Relationship Id="rId2" Type="http://schemas.openxmlformats.org/officeDocument/2006/relationships/audio" Target="../media/media12.m4a"/><Relationship Id="rId1" Type="http://schemas.microsoft.com/office/2007/relationships/media" Target="../media/media12.m4a"/><Relationship Id="rId6" Type="http://schemas.openxmlformats.org/officeDocument/2006/relationships/image" Target="../media/image35.png"/><Relationship Id="rId5" Type="http://schemas.openxmlformats.org/officeDocument/2006/relationships/image" Target="../media/image2.svg"/><Relationship Id="rId4" Type="http://schemas.openxmlformats.org/officeDocument/2006/relationships/image" Target="../media/image1.png"/></Relationships>
</file>

<file path=ppt/slides/_rels/slide13.xml.rels><?xml version="1.0" encoding="UTF-8" standalone="yes"?>
<Relationships xmlns="http://schemas.openxmlformats.org/package/2006/relationships"><Relationship Id="rId8" Type="http://schemas.openxmlformats.org/officeDocument/2006/relationships/image" Target="../media/image39.png"/><Relationship Id="rId3" Type="http://schemas.openxmlformats.org/officeDocument/2006/relationships/slideLayout" Target="../slideLayouts/slideLayout7.xml"/><Relationship Id="rId7" Type="http://schemas.openxmlformats.org/officeDocument/2006/relationships/image" Target="../media/image33.svg"/><Relationship Id="rId2" Type="http://schemas.openxmlformats.org/officeDocument/2006/relationships/audio" Target="../media/media13.m4a"/><Relationship Id="rId1" Type="http://schemas.microsoft.com/office/2007/relationships/media" Target="../media/media13.m4a"/><Relationship Id="rId6" Type="http://schemas.openxmlformats.org/officeDocument/2006/relationships/image" Target="../media/image32.png"/><Relationship Id="rId5" Type="http://schemas.openxmlformats.org/officeDocument/2006/relationships/image" Target="../media/image31.svg"/><Relationship Id="rId4" Type="http://schemas.openxmlformats.org/officeDocument/2006/relationships/image" Target="../media/image30.png"/><Relationship Id="rId9" Type="http://schemas.openxmlformats.org/officeDocument/2006/relationships/image" Target="../media/image8.png"/></Relationships>
</file>

<file path=ppt/slides/_rels/slide14.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10.svg"/><Relationship Id="rId2" Type="http://schemas.openxmlformats.org/officeDocument/2006/relationships/audio" Target="../media/media14.m4a"/><Relationship Id="rId1" Type="http://schemas.microsoft.com/office/2007/relationships/media" Target="../media/media14.m4a"/><Relationship Id="rId6" Type="http://schemas.openxmlformats.org/officeDocument/2006/relationships/image" Target="../media/image9.png"/><Relationship Id="rId5" Type="http://schemas.openxmlformats.org/officeDocument/2006/relationships/image" Target="../media/image2.svg"/><Relationship Id="rId4" Type="http://schemas.openxmlformats.org/officeDocument/2006/relationships/image" Target="../media/image1.png"/></Relationships>
</file>

<file path=ppt/slides/_rels/slide15.xml.rels><?xml version="1.0" encoding="UTF-8" standalone="yes"?>
<Relationships xmlns="http://schemas.openxmlformats.org/package/2006/relationships"><Relationship Id="rId3" Type="http://schemas.openxmlformats.org/officeDocument/2006/relationships/image" Target="../media/image31.svg"/><Relationship Id="rId2" Type="http://schemas.openxmlformats.org/officeDocument/2006/relationships/image" Target="../media/image30.png"/><Relationship Id="rId1" Type="http://schemas.openxmlformats.org/officeDocument/2006/relationships/slideLayout" Target="../slideLayouts/slideLayout7.xml"/><Relationship Id="rId6" Type="http://schemas.openxmlformats.org/officeDocument/2006/relationships/hyperlink" Target="https://doi.org/10.1108/JWL-08-2021-0103" TargetMode="External"/><Relationship Id="rId5" Type="http://schemas.openxmlformats.org/officeDocument/2006/relationships/image" Target="../media/image41.svg"/><Relationship Id="rId4" Type="http://schemas.openxmlformats.org/officeDocument/2006/relationships/image" Target="../media/image40.png"/></Relationships>
</file>

<file path=ppt/slides/_rels/slide16.xml.rels><?xml version="1.0" encoding="UTF-8" standalone="yes"?>
<Relationships xmlns="http://schemas.openxmlformats.org/package/2006/relationships"><Relationship Id="rId2" Type="http://schemas.openxmlformats.org/officeDocument/2006/relationships/hyperlink" Target="https://doi.org/10.3905/joi.2011.20.2.138" TargetMode="Externa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32859"/>
        </a:solidFill>
        <a:effectLst/>
      </p:bgPr>
    </p:bg>
    <p:spTree>
      <p:nvGrpSpPr>
        <p:cNvPr id="1" name=""/>
        <p:cNvGrpSpPr/>
        <p:nvPr/>
      </p:nvGrpSpPr>
      <p:grpSpPr>
        <a:xfrm>
          <a:off x="0" y="0"/>
          <a:ext cx="0" cy="0"/>
          <a:chOff x="0" y="0"/>
          <a:chExt cx="0" cy="0"/>
        </a:xfrm>
      </p:grpSpPr>
      <p:sp>
        <p:nvSpPr>
          <p:cNvPr id="2" name="Freeform 2"/>
          <p:cNvSpPr/>
          <p:nvPr/>
        </p:nvSpPr>
        <p:spPr>
          <a:xfrm>
            <a:off x="11124403" y="2749043"/>
            <a:ext cx="7411749" cy="7752270"/>
          </a:xfrm>
          <a:custGeom>
            <a:avLst/>
            <a:gdLst/>
            <a:ahLst/>
            <a:cxnLst/>
            <a:rect l="l" t="t" r="r" b="b"/>
            <a:pathLst>
              <a:path w="7411749" h="7752270">
                <a:moveTo>
                  <a:pt x="0" y="0"/>
                </a:moveTo>
                <a:lnTo>
                  <a:pt x="7411749" y="0"/>
                </a:lnTo>
                <a:lnTo>
                  <a:pt x="7411749" y="7752270"/>
                </a:lnTo>
                <a:lnTo>
                  <a:pt x="0" y="775227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3" name="Freeform 3"/>
          <p:cNvSpPr/>
          <p:nvPr/>
        </p:nvSpPr>
        <p:spPr>
          <a:xfrm rot="-10800000">
            <a:off x="-1653231" y="-1638698"/>
            <a:ext cx="5363862" cy="5610296"/>
          </a:xfrm>
          <a:custGeom>
            <a:avLst/>
            <a:gdLst/>
            <a:ahLst/>
            <a:cxnLst/>
            <a:rect l="l" t="t" r="r" b="b"/>
            <a:pathLst>
              <a:path w="5363862" h="5610296">
                <a:moveTo>
                  <a:pt x="0" y="0"/>
                </a:moveTo>
                <a:lnTo>
                  <a:pt x="5363862" y="0"/>
                </a:lnTo>
                <a:lnTo>
                  <a:pt x="5363862" y="5610296"/>
                </a:lnTo>
                <a:lnTo>
                  <a:pt x="0" y="5610296"/>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grpSp>
        <p:nvGrpSpPr>
          <p:cNvPr id="4" name="Group 4"/>
          <p:cNvGrpSpPr/>
          <p:nvPr/>
        </p:nvGrpSpPr>
        <p:grpSpPr>
          <a:xfrm>
            <a:off x="1028700" y="699253"/>
            <a:ext cx="4387946" cy="514610"/>
            <a:chOff x="0" y="0"/>
            <a:chExt cx="5850594" cy="686147"/>
          </a:xfrm>
        </p:grpSpPr>
        <p:sp>
          <p:nvSpPr>
            <p:cNvPr id="5" name="Freeform 5"/>
            <p:cNvSpPr/>
            <p:nvPr/>
          </p:nvSpPr>
          <p:spPr>
            <a:xfrm>
              <a:off x="0" y="0"/>
              <a:ext cx="683643" cy="683643"/>
            </a:xfrm>
            <a:custGeom>
              <a:avLst/>
              <a:gdLst/>
              <a:ahLst/>
              <a:cxnLst/>
              <a:rect l="l" t="t" r="r" b="b"/>
              <a:pathLst>
                <a:path w="683643" h="683643">
                  <a:moveTo>
                    <a:pt x="0" y="0"/>
                  </a:moveTo>
                  <a:lnTo>
                    <a:pt x="683643" y="0"/>
                  </a:lnTo>
                  <a:lnTo>
                    <a:pt x="683643" y="683643"/>
                  </a:lnTo>
                  <a:lnTo>
                    <a:pt x="0" y="683643"/>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sp>
          <p:nvSpPr>
            <p:cNvPr id="6" name="TextBox 6"/>
            <p:cNvSpPr txBox="1"/>
            <p:nvPr/>
          </p:nvSpPr>
          <p:spPr>
            <a:xfrm>
              <a:off x="956381" y="-44837"/>
              <a:ext cx="4894213" cy="730984"/>
            </a:xfrm>
            <a:prstGeom prst="rect">
              <a:avLst/>
            </a:prstGeom>
          </p:spPr>
          <p:txBody>
            <a:bodyPr lIns="0" tIns="0" rIns="0" bIns="0" rtlCol="0" anchor="t">
              <a:spAutoFit/>
            </a:bodyPr>
            <a:lstStyle/>
            <a:p>
              <a:pPr marL="0" lvl="0" indent="0" algn="l">
                <a:lnSpc>
                  <a:spcPts val="2200"/>
                </a:lnSpc>
              </a:pPr>
              <a:r>
                <a:rPr lang="en-US" sz="1572">
                  <a:solidFill>
                    <a:srgbClr val="FFFFFF"/>
                  </a:solidFill>
                  <a:latin typeface="Play"/>
                  <a:ea typeface="Play"/>
                  <a:cs typeface="Play"/>
                  <a:sym typeface="Play"/>
                </a:rPr>
                <a:t>XYZ Corporation Human Resource Solutions</a:t>
              </a:r>
            </a:p>
          </p:txBody>
        </p:sp>
      </p:grpSp>
      <p:grpSp>
        <p:nvGrpSpPr>
          <p:cNvPr id="7" name="Group 7"/>
          <p:cNvGrpSpPr/>
          <p:nvPr/>
        </p:nvGrpSpPr>
        <p:grpSpPr>
          <a:xfrm>
            <a:off x="1028700" y="2009871"/>
            <a:ext cx="11207743" cy="5194848"/>
            <a:chOff x="0" y="0"/>
            <a:chExt cx="14943657" cy="6926465"/>
          </a:xfrm>
        </p:grpSpPr>
        <p:sp>
          <p:nvSpPr>
            <p:cNvPr id="8" name="TextBox 8"/>
            <p:cNvSpPr txBox="1"/>
            <p:nvPr/>
          </p:nvSpPr>
          <p:spPr>
            <a:xfrm>
              <a:off x="0" y="142875"/>
              <a:ext cx="14943657" cy="5565960"/>
            </a:xfrm>
            <a:prstGeom prst="rect">
              <a:avLst/>
            </a:prstGeom>
          </p:spPr>
          <p:txBody>
            <a:bodyPr lIns="0" tIns="0" rIns="0" bIns="0" rtlCol="0" anchor="t">
              <a:spAutoFit/>
            </a:bodyPr>
            <a:lstStyle/>
            <a:p>
              <a:pPr marL="0" lvl="0" indent="0" algn="l">
                <a:lnSpc>
                  <a:spcPts val="8067"/>
                </a:lnSpc>
              </a:pPr>
              <a:r>
                <a:rPr lang="en-US" sz="8067" b="1">
                  <a:solidFill>
                    <a:srgbClr val="FFFFFF"/>
                  </a:solidFill>
                  <a:latin typeface="Play Bold"/>
                  <a:ea typeface="Play Bold"/>
                  <a:cs typeface="Play Bold"/>
                  <a:sym typeface="Play Bold"/>
                </a:rPr>
                <a:t>Enhancing Organisational Effectiveness Through Strategic HR Initiatives</a:t>
              </a:r>
            </a:p>
          </p:txBody>
        </p:sp>
        <p:sp>
          <p:nvSpPr>
            <p:cNvPr id="9" name="TextBox 9"/>
            <p:cNvSpPr txBox="1"/>
            <p:nvPr/>
          </p:nvSpPr>
          <p:spPr>
            <a:xfrm>
              <a:off x="0" y="5949769"/>
              <a:ext cx="13710835" cy="976695"/>
            </a:xfrm>
            <a:prstGeom prst="rect">
              <a:avLst/>
            </a:prstGeom>
          </p:spPr>
          <p:txBody>
            <a:bodyPr lIns="0" tIns="0" rIns="0" bIns="0" rtlCol="0" anchor="t">
              <a:spAutoFit/>
            </a:bodyPr>
            <a:lstStyle/>
            <a:p>
              <a:pPr marL="0" lvl="0" indent="0" algn="l">
                <a:lnSpc>
                  <a:spcPts val="2937"/>
                </a:lnSpc>
                <a:spcBef>
                  <a:spcPct val="0"/>
                </a:spcBef>
              </a:pPr>
              <a:r>
                <a:rPr lang="en-US" sz="2098">
                  <a:solidFill>
                    <a:srgbClr val="FFFFFF"/>
                  </a:solidFill>
                  <a:latin typeface="Play"/>
                  <a:ea typeface="Play"/>
                  <a:cs typeface="Play"/>
                  <a:sym typeface="Play"/>
                </a:rPr>
                <a:t>A comprehensive approach to improve employee engagement and development in XYZ organisation.</a:t>
              </a:r>
            </a:p>
          </p:txBody>
        </p:sp>
      </p:grpSp>
      <p:sp>
        <p:nvSpPr>
          <p:cNvPr id="10" name="Freeform 10"/>
          <p:cNvSpPr/>
          <p:nvPr/>
        </p:nvSpPr>
        <p:spPr>
          <a:xfrm>
            <a:off x="14249400" y="1"/>
            <a:ext cx="4038600" cy="6896100"/>
          </a:xfrm>
          <a:custGeom>
            <a:avLst/>
            <a:gdLst/>
            <a:ahLst/>
            <a:cxnLst/>
            <a:rect l="l" t="t" r="r" b="b"/>
            <a:pathLst>
              <a:path w="6576000" h="6824151">
                <a:moveTo>
                  <a:pt x="0" y="0"/>
                </a:moveTo>
                <a:lnTo>
                  <a:pt x="6576000" y="0"/>
                </a:lnTo>
                <a:lnTo>
                  <a:pt x="6576000" y="6824151"/>
                </a:lnTo>
                <a:lnTo>
                  <a:pt x="0" y="6824151"/>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GB"/>
          </a:p>
        </p:txBody>
      </p:sp>
      <p:grpSp>
        <p:nvGrpSpPr>
          <p:cNvPr id="11" name="Group 11"/>
          <p:cNvGrpSpPr/>
          <p:nvPr/>
        </p:nvGrpSpPr>
        <p:grpSpPr>
          <a:xfrm>
            <a:off x="11605954" y="4467225"/>
            <a:ext cx="4999368" cy="4992706"/>
            <a:chOff x="0" y="0"/>
            <a:chExt cx="6671310" cy="6662420"/>
          </a:xfrm>
        </p:grpSpPr>
        <p:sp>
          <p:nvSpPr>
            <p:cNvPr id="12" name="Freeform 12"/>
            <p:cNvSpPr/>
            <p:nvPr/>
          </p:nvSpPr>
          <p:spPr>
            <a:xfrm>
              <a:off x="0" y="0"/>
              <a:ext cx="6671310" cy="6662420"/>
            </a:xfrm>
            <a:custGeom>
              <a:avLst/>
              <a:gdLst/>
              <a:ahLst/>
              <a:cxnLst/>
              <a:rect l="l" t="t" r="r" b="b"/>
              <a:pathLst>
                <a:path w="6671310" h="6662420">
                  <a:moveTo>
                    <a:pt x="3340100" y="3331210"/>
                  </a:moveTo>
                  <a:lnTo>
                    <a:pt x="3329940" y="3331210"/>
                  </a:lnTo>
                  <a:lnTo>
                    <a:pt x="3329940" y="0"/>
                  </a:lnTo>
                  <a:cubicBezTo>
                    <a:pt x="1490980" y="0"/>
                    <a:pt x="0" y="1490980"/>
                    <a:pt x="0" y="3331210"/>
                  </a:cubicBezTo>
                  <a:cubicBezTo>
                    <a:pt x="0" y="5171440"/>
                    <a:pt x="1490980" y="6662420"/>
                    <a:pt x="3331210" y="6662420"/>
                  </a:cubicBezTo>
                  <a:lnTo>
                    <a:pt x="3340100" y="6662420"/>
                  </a:lnTo>
                  <a:cubicBezTo>
                    <a:pt x="5180330" y="6662420"/>
                    <a:pt x="6671310" y="5171440"/>
                    <a:pt x="6671310" y="3331210"/>
                  </a:cubicBezTo>
                  <a:lnTo>
                    <a:pt x="3340100" y="3331210"/>
                  </a:lnTo>
                  <a:close/>
                </a:path>
              </a:pathLst>
            </a:custGeom>
            <a:blipFill>
              <a:blip r:embed="rId10"/>
              <a:stretch>
                <a:fillRect l="-49866" r="-49866"/>
              </a:stretch>
            </a:blipFill>
          </p:spPr>
          <p:txBody>
            <a:bodyPr/>
            <a:lstStyle/>
            <a:p>
              <a:endParaRPr lang="en-GB"/>
            </a:p>
          </p:txBody>
        </p:sp>
      </p:grpSp>
      <p:sp>
        <p:nvSpPr>
          <p:cNvPr id="13" name="TextBox 13"/>
          <p:cNvSpPr txBox="1"/>
          <p:nvPr/>
        </p:nvSpPr>
        <p:spPr>
          <a:xfrm>
            <a:off x="1076512" y="9233803"/>
            <a:ext cx="4340134" cy="283919"/>
          </a:xfrm>
          <a:prstGeom prst="rect">
            <a:avLst/>
          </a:prstGeom>
        </p:spPr>
        <p:txBody>
          <a:bodyPr lIns="0" tIns="0" rIns="0" bIns="0" rtlCol="0" anchor="t">
            <a:spAutoFit/>
          </a:bodyPr>
          <a:lstStyle/>
          <a:p>
            <a:pPr marL="0" lvl="0" indent="0" algn="l">
              <a:lnSpc>
                <a:spcPts val="2200"/>
              </a:lnSpc>
            </a:pPr>
            <a:r>
              <a:rPr lang="en-US" sz="1572">
                <a:solidFill>
                  <a:srgbClr val="FFFFFF"/>
                </a:solidFill>
                <a:latin typeface="Play"/>
                <a:ea typeface="Play"/>
                <a:cs typeface="Play"/>
                <a:sym typeface="Play"/>
              </a:rPr>
              <a:t>July 18th, 2025 at 08:00 A.M. </a:t>
            </a:r>
          </a:p>
        </p:txBody>
      </p:sp>
      <p:pic>
        <p:nvPicPr>
          <p:cNvPr id="16" name="Audio 15">
            <a:hlinkClick r:id="" action="ppaction://media"/>
            <a:extLst>
              <a:ext uri="{FF2B5EF4-FFF2-40B4-BE49-F238E27FC236}">
                <a16:creationId xmlns:a16="http://schemas.microsoft.com/office/drawing/2014/main" id="{0B8A30D9-871C-13E0-1619-235791B98A23}"/>
              </a:ext>
            </a:extLst>
          </p:cNvPr>
          <p:cNvPicPr>
            <a:picLocks noChangeAspect="1"/>
          </p:cNvPicPr>
          <p:nvPr>
            <a:audioFile r:link="rId2"/>
            <p:extLst>
              <p:ext uri="{DAA4B4D4-6D71-4841-9C94-3DE7FCFB9230}">
                <p14:media xmlns:p14="http://schemas.microsoft.com/office/powerpoint/2010/main" r:embed="rId1"/>
              </p:ext>
            </p:extLst>
          </p:nvPr>
        </p:nvPicPr>
        <p:blipFill>
          <a:blip r:embed="rId11"/>
          <a:srcRect l="-266613" t="-266613" r="-266613" b="-266613"/>
          <a:stretch>
            <a:fillRect/>
          </a:stretch>
        </p:blipFill>
        <p:spPr>
          <a:xfrm>
            <a:off x="15078456" y="7077456"/>
            <a:ext cx="3086100" cy="3086100"/>
          </a:xfrm>
          <a:prstGeom prst="ellipse">
            <a:avLst/>
          </a:prstGeom>
        </p:spPr>
      </p:pic>
    </p:spTree>
  </p:cSld>
  <p:clrMapOvr>
    <a:masterClrMapping/>
  </p:clrMapOvr>
  <mc:AlternateContent xmlns:mc="http://schemas.openxmlformats.org/markup-compatibility/2006">
    <mc:Choice xmlns:p14="http://schemas.microsoft.com/office/powerpoint/2010/main" Requires="p14">
      <p:transition spd="slow" p14:dur="2000" advTm="22743"/>
    </mc:Choice>
    <mc:Fallback>
      <p:transition spd="slow" advTm="2274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6"/>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032859"/>
        </a:solidFill>
        <a:effectLst/>
      </p:bgPr>
    </p:bg>
    <p:spTree>
      <p:nvGrpSpPr>
        <p:cNvPr id="1" name=""/>
        <p:cNvGrpSpPr/>
        <p:nvPr/>
      </p:nvGrpSpPr>
      <p:grpSpPr>
        <a:xfrm>
          <a:off x="0" y="0"/>
          <a:ext cx="0" cy="0"/>
          <a:chOff x="0" y="0"/>
          <a:chExt cx="0" cy="0"/>
        </a:xfrm>
      </p:grpSpPr>
      <p:sp>
        <p:nvSpPr>
          <p:cNvPr id="2" name="TextBox 2"/>
          <p:cNvSpPr txBox="1"/>
          <p:nvPr/>
        </p:nvSpPr>
        <p:spPr>
          <a:xfrm>
            <a:off x="2819400" y="3467100"/>
            <a:ext cx="11911922" cy="5717945"/>
          </a:xfrm>
          <a:prstGeom prst="rect">
            <a:avLst/>
          </a:prstGeom>
        </p:spPr>
        <p:txBody>
          <a:bodyPr lIns="0" tIns="0" rIns="0" bIns="0" rtlCol="0" anchor="t">
            <a:spAutoFit/>
          </a:bodyPr>
          <a:lstStyle/>
          <a:p>
            <a:pPr algn="ctr">
              <a:lnSpc>
                <a:spcPts val="4573"/>
              </a:lnSpc>
            </a:pPr>
            <a:r>
              <a:rPr lang="en-US" sz="3518" dirty="0">
                <a:solidFill>
                  <a:srgbClr val="FFFFFF"/>
                </a:solidFill>
                <a:latin typeface="Play"/>
                <a:ea typeface="Play"/>
                <a:cs typeface="Play"/>
                <a:sym typeface="Play"/>
              </a:rPr>
              <a:t>My name is </a:t>
            </a:r>
            <a:r>
              <a:rPr lang="en-US" sz="3518" dirty="0" err="1">
                <a:solidFill>
                  <a:srgbClr val="FFFFFF"/>
                </a:solidFill>
                <a:latin typeface="Play"/>
                <a:ea typeface="Play"/>
                <a:cs typeface="Play"/>
                <a:sym typeface="Play"/>
              </a:rPr>
              <a:t>Paryse</a:t>
            </a:r>
            <a:r>
              <a:rPr lang="en-US" sz="3518" dirty="0">
                <a:solidFill>
                  <a:srgbClr val="FFFFFF"/>
                </a:solidFill>
                <a:latin typeface="Play"/>
                <a:ea typeface="Play"/>
                <a:cs typeface="Play"/>
                <a:sym typeface="Play"/>
              </a:rPr>
              <a:t> Natalie Samuels</a:t>
            </a:r>
          </a:p>
          <a:p>
            <a:pPr algn="ctr">
              <a:lnSpc>
                <a:spcPts val="4573"/>
              </a:lnSpc>
            </a:pPr>
            <a:endParaRPr lang="en-US" sz="3518" dirty="0">
              <a:solidFill>
                <a:srgbClr val="FFFFFF"/>
              </a:solidFill>
              <a:latin typeface="Play"/>
              <a:ea typeface="Play"/>
              <a:cs typeface="Play"/>
              <a:sym typeface="Play"/>
            </a:endParaRPr>
          </a:p>
          <a:p>
            <a:pPr marL="759561" lvl="1" indent="-379781" algn="l">
              <a:lnSpc>
                <a:spcPts val="4573"/>
              </a:lnSpc>
              <a:buFont typeface="Arial"/>
              <a:buChar char="•"/>
            </a:pPr>
            <a:r>
              <a:rPr lang="en-US" sz="3518" dirty="0">
                <a:solidFill>
                  <a:srgbClr val="FFFFFF"/>
                </a:solidFill>
                <a:latin typeface="Play"/>
                <a:ea typeface="Play"/>
                <a:cs typeface="Play"/>
                <a:sym typeface="Play"/>
              </a:rPr>
              <a:t>Human Resource Specialist who is dedicated to promoting employee first initiatives, this analysis will highlight XYZ corporation’s detailed leadership development and succession planning </a:t>
            </a:r>
            <a:r>
              <a:rPr lang="en-US" sz="3518" dirty="0" err="1">
                <a:solidFill>
                  <a:srgbClr val="FFFFFF"/>
                </a:solidFill>
                <a:latin typeface="Play"/>
                <a:ea typeface="Play"/>
                <a:cs typeface="Play"/>
                <a:sym typeface="Play"/>
              </a:rPr>
              <a:t>programme</a:t>
            </a:r>
            <a:r>
              <a:rPr lang="en-US" sz="3518" dirty="0">
                <a:solidFill>
                  <a:srgbClr val="FFFFFF"/>
                </a:solidFill>
                <a:latin typeface="Play"/>
                <a:ea typeface="Play"/>
                <a:cs typeface="Play"/>
                <a:sym typeface="Play"/>
              </a:rPr>
              <a:t>. </a:t>
            </a:r>
          </a:p>
          <a:p>
            <a:pPr marL="759561" lvl="1" indent="-379781" algn="l">
              <a:lnSpc>
                <a:spcPts val="4573"/>
              </a:lnSpc>
              <a:buFont typeface="Arial"/>
              <a:buChar char="•"/>
            </a:pPr>
            <a:r>
              <a:rPr lang="en-US" sz="3518" dirty="0">
                <a:solidFill>
                  <a:srgbClr val="FFFFFF"/>
                </a:solidFill>
                <a:latin typeface="Play"/>
                <a:ea typeface="Play"/>
                <a:cs typeface="Play"/>
                <a:sym typeface="Play"/>
              </a:rPr>
              <a:t>The development, teaching and grid strategic implementation</a:t>
            </a:r>
          </a:p>
          <a:p>
            <a:pPr marL="759561" lvl="1" indent="-379781" algn="l">
              <a:lnSpc>
                <a:spcPts val="4573"/>
              </a:lnSpc>
              <a:buFont typeface="Arial"/>
              <a:buChar char="•"/>
            </a:pPr>
            <a:r>
              <a:rPr lang="en-US" sz="3518" dirty="0">
                <a:solidFill>
                  <a:srgbClr val="FFFFFF"/>
                </a:solidFill>
                <a:latin typeface="Play"/>
                <a:ea typeface="Play"/>
                <a:cs typeface="Play"/>
                <a:sym typeface="Play"/>
              </a:rPr>
              <a:t>The 9-box grid model</a:t>
            </a:r>
          </a:p>
          <a:p>
            <a:pPr marL="759561" lvl="1" indent="-379781" algn="l">
              <a:lnSpc>
                <a:spcPts val="4573"/>
              </a:lnSpc>
              <a:spcBef>
                <a:spcPct val="0"/>
              </a:spcBef>
              <a:buFont typeface="Arial"/>
              <a:buChar char="•"/>
            </a:pPr>
            <a:r>
              <a:rPr lang="en-US" sz="3518" dirty="0">
                <a:solidFill>
                  <a:srgbClr val="FFFFFF"/>
                </a:solidFill>
                <a:latin typeface="Play"/>
                <a:ea typeface="Play"/>
                <a:cs typeface="Play"/>
                <a:sym typeface="Play"/>
              </a:rPr>
              <a:t>evidence proven answers with quantifiable results   </a:t>
            </a:r>
          </a:p>
        </p:txBody>
      </p:sp>
      <p:sp>
        <p:nvSpPr>
          <p:cNvPr id="3" name="TextBox 3"/>
          <p:cNvSpPr txBox="1"/>
          <p:nvPr/>
        </p:nvSpPr>
        <p:spPr>
          <a:xfrm>
            <a:off x="977443" y="342900"/>
            <a:ext cx="16333114" cy="1177278"/>
          </a:xfrm>
          <a:prstGeom prst="rect">
            <a:avLst/>
          </a:prstGeom>
        </p:spPr>
        <p:txBody>
          <a:bodyPr lIns="0" tIns="0" rIns="0" bIns="0" rtlCol="0" anchor="t">
            <a:spAutoFit/>
          </a:bodyPr>
          <a:lstStyle/>
          <a:p>
            <a:pPr algn="ctr">
              <a:lnSpc>
                <a:spcPts val="9660"/>
              </a:lnSpc>
            </a:pPr>
            <a:r>
              <a:rPr lang="en-US" sz="6900" b="1" dirty="0">
                <a:solidFill>
                  <a:srgbClr val="FFFFFF"/>
                </a:solidFill>
                <a:latin typeface="Canva Sans Bold"/>
                <a:ea typeface="Canva Sans Bold"/>
                <a:cs typeface="Canva Sans Bold"/>
                <a:sym typeface="Canva Sans Bold"/>
              </a:rPr>
              <a:t>What is my role? overall achievements</a:t>
            </a:r>
          </a:p>
        </p:txBody>
      </p:sp>
      <p:pic>
        <p:nvPicPr>
          <p:cNvPr id="6" name="Audio 5">
            <a:hlinkClick r:id="" action="ppaction://media"/>
            <a:extLst>
              <a:ext uri="{FF2B5EF4-FFF2-40B4-BE49-F238E27FC236}">
                <a16:creationId xmlns:a16="http://schemas.microsoft.com/office/drawing/2014/main" id="{8748AD96-C87A-8FA8-BAFC-793B923FE92B}"/>
              </a:ext>
            </a:extLst>
          </p:cNvPr>
          <p:cNvPicPr>
            <a:picLocks noChangeAspect="1"/>
          </p:cNvPicPr>
          <p:nvPr>
            <a:audioFile r:link="rId2"/>
            <p:extLst>
              <p:ext uri="{DAA4B4D4-6D71-4841-9C94-3DE7FCFB9230}">
                <p14:media xmlns:p14="http://schemas.microsoft.com/office/powerpoint/2010/main" r:embed="rId1"/>
              </p:ext>
            </p:extLst>
          </p:nvPr>
        </p:nvPicPr>
        <p:blipFill>
          <a:blip r:embed="rId4"/>
          <a:srcRect l="-266613" t="-266613" r="-266613" b="-266613"/>
          <a:stretch>
            <a:fillRect/>
          </a:stretch>
        </p:blipFill>
        <p:spPr>
          <a:xfrm>
            <a:off x="15078456" y="7077456"/>
            <a:ext cx="3086100" cy="3086100"/>
          </a:xfrm>
          <a:prstGeom prst="ellipse">
            <a:avLst/>
          </a:prstGeom>
        </p:spPr>
      </p:pic>
    </p:spTree>
  </p:cSld>
  <p:clrMapOvr>
    <a:masterClrMapping/>
  </p:clrMapOvr>
  <mc:AlternateContent xmlns:mc="http://schemas.openxmlformats.org/markup-compatibility/2006">
    <mc:Choice xmlns:p14="http://schemas.microsoft.com/office/powerpoint/2010/main" Requires="p14">
      <p:transition spd="slow" p14:dur="2000" advTm="61384"/>
    </mc:Choice>
    <mc:Fallback>
      <p:transition spd="slow" advTm="6138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032859"/>
        </a:solidFill>
        <a:effectLst/>
      </p:bgPr>
    </p:bg>
    <p:spTree>
      <p:nvGrpSpPr>
        <p:cNvPr id="1" name=""/>
        <p:cNvGrpSpPr/>
        <p:nvPr/>
      </p:nvGrpSpPr>
      <p:grpSpPr>
        <a:xfrm>
          <a:off x="0" y="0"/>
          <a:ext cx="0" cy="0"/>
          <a:chOff x="0" y="0"/>
          <a:chExt cx="0" cy="0"/>
        </a:xfrm>
      </p:grpSpPr>
      <p:sp>
        <p:nvSpPr>
          <p:cNvPr id="2" name="Freeform 2"/>
          <p:cNvSpPr/>
          <p:nvPr/>
        </p:nvSpPr>
        <p:spPr>
          <a:xfrm rot="-5400000">
            <a:off x="13134633" y="-343579"/>
            <a:ext cx="5363862" cy="5610296"/>
          </a:xfrm>
          <a:custGeom>
            <a:avLst/>
            <a:gdLst/>
            <a:ahLst/>
            <a:cxnLst/>
            <a:rect l="l" t="t" r="r" b="b"/>
            <a:pathLst>
              <a:path w="5363862" h="5610296">
                <a:moveTo>
                  <a:pt x="0" y="0"/>
                </a:moveTo>
                <a:lnTo>
                  <a:pt x="5363862" y="0"/>
                </a:lnTo>
                <a:lnTo>
                  <a:pt x="5363862" y="5610296"/>
                </a:lnTo>
                <a:lnTo>
                  <a:pt x="0" y="5610296"/>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3" name="Freeform 3"/>
          <p:cNvSpPr/>
          <p:nvPr/>
        </p:nvSpPr>
        <p:spPr>
          <a:xfrm flipH="1">
            <a:off x="-1874581" y="6089212"/>
            <a:ext cx="5363862" cy="5610296"/>
          </a:xfrm>
          <a:custGeom>
            <a:avLst/>
            <a:gdLst/>
            <a:ahLst/>
            <a:cxnLst/>
            <a:rect l="l" t="t" r="r" b="b"/>
            <a:pathLst>
              <a:path w="5363862" h="5610296">
                <a:moveTo>
                  <a:pt x="5363862" y="0"/>
                </a:moveTo>
                <a:lnTo>
                  <a:pt x="0" y="0"/>
                </a:lnTo>
                <a:lnTo>
                  <a:pt x="0" y="5610296"/>
                </a:lnTo>
                <a:lnTo>
                  <a:pt x="5363862" y="5610296"/>
                </a:lnTo>
                <a:lnTo>
                  <a:pt x="5363862"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4" name="AutoShape 4"/>
          <p:cNvSpPr/>
          <p:nvPr/>
        </p:nvSpPr>
        <p:spPr>
          <a:xfrm rot="5400000">
            <a:off x="2927557" y="7913536"/>
            <a:ext cx="1952122" cy="0"/>
          </a:xfrm>
          <a:prstGeom prst="line">
            <a:avLst/>
          </a:prstGeom>
          <a:ln w="9525" cap="rnd">
            <a:solidFill>
              <a:srgbClr val="F2F2F2"/>
            </a:solidFill>
            <a:prstDash val="solid"/>
            <a:headEnd type="none" w="sm" len="sm"/>
            <a:tailEnd type="none" w="sm" len="sm"/>
          </a:ln>
        </p:spPr>
        <p:txBody>
          <a:bodyPr/>
          <a:lstStyle/>
          <a:p>
            <a:endParaRPr lang="en-GB"/>
          </a:p>
        </p:txBody>
      </p:sp>
      <p:sp>
        <p:nvSpPr>
          <p:cNvPr id="5" name="AutoShape 5"/>
          <p:cNvSpPr/>
          <p:nvPr/>
        </p:nvSpPr>
        <p:spPr>
          <a:xfrm rot="5400000">
            <a:off x="-239844" y="7913536"/>
            <a:ext cx="1952122" cy="0"/>
          </a:xfrm>
          <a:prstGeom prst="line">
            <a:avLst/>
          </a:prstGeom>
          <a:ln w="9525" cap="rnd">
            <a:solidFill>
              <a:srgbClr val="F2F2F2"/>
            </a:solidFill>
            <a:prstDash val="solid"/>
            <a:headEnd type="none" w="sm" len="sm"/>
            <a:tailEnd type="none" w="sm" len="sm"/>
          </a:ln>
        </p:spPr>
        <p:txBody>
          <a:bodyPr/>
          <a:lstStyle/>
          <a:p>
            <a:endParaRPr lang="en-GB"/>
          </a:p>
        </p:txBody>
      </p:sp>
      <p:sp>
        <p:nvSpPr>
          <p:cNvPr id="6" name="AutoShape 6"/>
          <p:cNvSpPr/>
          <p:nvPr/>
        </p:nvSpPr>
        <p:spPr>
          <a:xfrm rot="5400000">
            <a:off x="6234015" y="7913536"/>
            <a:ext cx="1952122" cy="0"/>
          </a:xfrm>
          <a:prstGeom prst="line">
            <a:avLst/>
          </a:prstGeom>
          <a:ln w="9525" cap="rnd">
            <a:solidFill>
              <a:srgbClr val="F2F2F2"/>
            </a:solidFill>
            <a:prstDash val="solid"/>
            <a:headEnd type="none" w="sm" len="sm"/>
            <a:tailEnd type="none" w="sm" len="sm"/>
          </a:ln>
        </p:spPr>
        <p:txBody>
          <a:bodyPr/>
          <a:lstStyle/>
          <a:p>
            <a:endParaRPr lang="en-GB"/>
          </a:p>
        </p:txBody>
      </p:sp>
      <p:sp>
        <p:nvSpPr>
          <p:cNvPr id="7" name="AutoShape 7"/>
          <p:cNvSpPr/>
          <p:nvPr/>
        </p:nvSpPr>
        <p:spPr>
          <a:xfrm rot="5400000">
            <a:off x="9679530" y="7913536"/>
            <a:ext cx="1952122" cy="0"/>
          </a:xfrm>
          <a:prstGeom prst="line">
            <a:avLst/>
          </a:prstGeom>
          <a:ln w="9525" cap="rnd">
            <a:solidFill>
              <a:srgbClr val="F2F2F2"/>
            </a:solidFill>
            <a:prstDash val="solid"/>
            <a:headEnd type="none" w="sm" len="sm"/>
            <a:tailEnd type="none" w="sm" len="sm"/>
          </a:ln>
        </p:spPr>
        <p:txBody>
          <a:bodyPr/>
          <a:lstStyle/>
          <a:p>
            <a:endParaRPr lang="en-GB"/>
          </a:p>
        </p:txBody>
      </p:sp>
      <p:sp>
        <p:nvSpPr>
          <p:cNvPr id="8" name="AutoShape 8"/>
          <p:cNvSpPr/>
          <p:nvPr/>
        </p:nvSpPr>
        <p:spPr>
          <a:xfrm rot="5400000">
            <a:off x="13387707" y="7834545"/>
            <a:ext cx="1952122" cy="0"/>
          </a:xfrm>
          <a:prstGeom prst="line">
            <a:avLst/>
          </a:prstGeom>
          <a:ln w="9525" cap="rnd">
            <a:solidFill>
              <a:srgbClr val="F2F2F2"/>
            </a:solidFill>
            <a:prstDash val="solid"/>
            <a:headEnd type="none" w="sm" len="sm"/>
            <a:tailEnd type="none" w="sm" len="sm"/>
          </a:ln>
        </p:spPr>
        <p:txBody>
          <a:bodyPr/>
          <a:lstStyle/>
          <a:p>
            <a:endParaRPr lang="en-GB"/>
          </a:p>
        </p:txBody>
      </p:sp>
      <p:sp>
        <p:nvSpPr>
          <p:cNvPr id="9" name="Freeform 9"/>
          <p:cNvSpPr/>
          <p:nvPr/>
        </p:nvSpPr>
        <p:spPr>
          <a:xfrm>
            <a:off x="11574399" y="838200"/>
            <a:ext cx="5569212" cy="4587006"/>
          </a:xfrm>
          <a:custGeom>
            <a:avLst/>
            <a:gdLst/>
            <a:ahLst/>
            <a:cxnLst/>
            <a:rect l="l" t="t" r="r" b="b"/>
            <a:pathLst>
              <a:path w="5569212" h="4587006">
                <a:moveTo>
                  <a:pt x="0" y="0"/>
                </a:moveTo>
                <a:lnTo>
                  <a:pt x="5569213" y="0"/>
                </a:lnTo>
                <a:lnTo>
                  <a:pt x="5569213" y="4587006"/>
                </a:lnTo>
                <a:lnTo>
                  <a:pt x="0" y="4587006"/>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grpSp>
        <p:nvGrpSpPr>
          <p:cNvPr id="10" name="Group 10"/>
          <p:cNvGrpSpPr/>
          <p:nvPr/>
        </p:nvGrpSpPr>
        <p:grpSpPr>
          <a:xfrm>
            <a:off x="1028700" y="1028700"/>
            <a:ext cx="6181376" cy="2495464"/>
            <a:chOff x="0" y="0"/>
            <a:chExt cx="8241835" cy="3327285"/>
          </a:xfrm>
        </p:grpSpPr>
        <p:sp>
          <p:nvSpPr>
            <p:cNvPr id="11" name="TextBox 11"/>
            <p:cNvSpPr txBox="1"/>
            <p:nvPr/>
          </p:nvSpPr>
          <p:spPr>
            <a:xfrm>
              <a:off x="0" y="95250"/>
              <a:ext cx="8241835" cy="2698163"/>
            </a:xfrm>
            <a:prstGeom prst="rect">
              <a:avLst/>
            </a:prstGeom>
          </p:spPr>
          <p:txBody>
            <a:bodyPr lIns="0" tIns="0" rIns="0" bIns="0" rtlCol="0" anchor="t">
              <a:spAutoFit/>
            </a:bodyPr>
            <a:lstStyle/>
            <a:p>
              <a:pPr marL="0" lvl="0" indent="0" algn="l">
                <a:lnSpc>
                  <a:spcPts val="5178"/>
                </a:lnSpc>
              </a:pPr>
              <a:r>
                <a:rPr lang="en-US" sz="5178" b="1">
                  <a:solidFill>
                    <a:srgbClr val="FFFFFF"/>
                  </a:solidFill>
                  <a:latin typeface="Play Bold"/>
                  <a:ea typeface="Play Bold"/>
                  <a:cs typeface="Play Bold"/>
                  <a:sym typeface="Play Bold"/>
                </a:rPr>
                <a:t>Organisational Challenges identified</a:t>
              </a:r>
            </a:p>
          </p:txBody>
        </p:sp>
        <p:sp>
          <p:nvSpPr>
            <p:cNvPr id="12" name="TextBox 12"/>
            <p:cNvSpPr txBox="1"/>
            <p:nvPr/>
          </p:nvSpPr>
          <p:spPr>
            <a:xfrm>
              <a:off x="0" y="2915505"/>
              <a:ext cx="8241835" cy="411780"/>
            </a:xfrm>
            <a:prstGeom prst="rect">
              <a:avLst/>
            </a:prstGeom>
          </p:spPr>
          <p:txBody>
            <a:bodyPr lIns="0" tIns="0" rIns="0" bIns="0" rtlCol="0" anchor="t">
              <a:spAutoFit/>
            </a:bodyPr>
            <a:lstStyle/>
            <a:p>
              <a:pPr marL="0" lvl="0" indent="0" algn="l">
                <a:lnSpc>
                  <a:spcPts val="2484"/>
                </a:lnSpc>
              </a:pPr>
              <a:endParaRPr/>
            </a:p>
          </p:txBody>
        </p:sp>
      </p:grpSp>
      <p:sp>
        <p:nvSpPr>
          <p:cNvPr id="13" name="TextBox 13"/>
          <p:cNvSpPr txBox="1"/>
          <p:nvPr/>
        </p:nvSpPr>
        <p:spPr>
          <a:xfrm>
            <a:off x="1028700" y="6825146"/>
            <a:ext cx="2298127" cy="3182503"/>
          </a:xfrm>
          <a:prstGeom prst="rect">
            <a:avLst/>
          </a:prstGeom>
        </p:spPr>
        <p:txBody>
          <a:bodyPr lIns="0" tIns="0" rIns="0" bIns="0" rtlCol="0" anchor="t">
            <a:spAutoFit/>
          </a:bodyPr>
          <a:lstStyle/>
          <a:p>
            <a:pPr marL="0" lvl="0" indent="0" algn="l">
              <a:lnSpc>
                <a:spcPts val="2806"/>
              </a:lnSpc>
            </a:pPr>
            <a:r>
              <a:rPr lang="en-US" sz="2159">
                <a:solidFill>
                  <a:srgbClr val="FFFFFF"/>
                </a:solidFill>
                <a:latin typeface="Play"/>
                <a:ea typeface="Play"/>
                <a:cs typeface="Play"/>
                <a:sym typeface="Play"/>
              </a:rPr>
              <a:t>an absence of organised programmes, which results in a lack of opportunities for skill development and mentoring capabilities</a:t>
            </a:r>
          </a:p>
        </p:txBody>
      </p:sp>
      <p:sp>
        <p:nvSpPr>
          <p:cNvPr id="14" name="TextBox 14"/>
          <p:cNvSpPr txBox="1"/>
          <p:nvPr/>
        </p:nvSpPr>
        <p:spPr>
          <a:xfrm>
            <a:off x="4078746" y="6841656"/>
            <a:ext cx="2617503" cy="1420378"/>
          </a:xfrm>
          <a:prstGeom prst="rect">
            <a:avLst/>
          </a:prstGeom>
        </p:spPr>
        <p:txBody>
          <a:bodyPr lIns="0" tIns="0" rIns="0" bIns="0" rtlCol="0" anchor="t">
            <a:spAutoFit/>
          </a:bodyPr>
          <a:lstStyle/>
          <a:p>
            <a:pPr marL="0" lvl="0" indent="0" algn="l">
              <a:lnSpc>
                <a:spcPts val="2806"/>
              </a:lnSpc>
            </a:pPr>
            <a:r>
              <a:rPr lang="en-US" sz="2159">
                <a:solidFill>
                  <a:srgbClr val="FFFFFF"/>
                </a:solidFill>
                <a:latin typeface="Play"/>
                <a:ea typeface="Play"/>
                <a:cs typeface="Play"/>
                <a:sym typeface="Play"/>
              </a:rPr>
              <a:t>training initiatives that are weak and do not correspond with company goals</a:t>
            </a:r>
          </a:p>
        </p:txBody>
      </p:sp>
      <p:sp>
        <p:nvSpPr>
          <p:cNvPr id="15" name="TextBox 15"/>
          <p:cNvSpPr txBox="1"/>
          <p:nvPr/>
        </p:nvSpPr>
        <p:spPr>
          <a:xfrm>
            <a:off x="7451998" y="6841656"/>
            <a:ext cx="2793159" cy="2125228"/>
          </a:xfrm>
          <a:prstGeom prst="rect">
            <a:avLst/>
          </a:prstGeom>
        </p:spPr>
        <p:txBody>
          <a:bodyPr lIns="0" tIns="0" rIns="0" bIns="0" rtlCol="0" anchor="t">
            <a:spAutoFit/>
          </a:bodyPr>
          <a:lstStyle/>
          <a:p>
            <a:pPr marL="0" lvl="0" indent="0" algn="l">
              <a:lnSpc>
                <a:spcPts val="2806"/>
              </a:lnSpc>
            </a:pPr>
            <a:r>
              <a:rPr lang="en-US" sz="2159">
                <a:solidFill>
                  <a:srgbClr val="FFFFFF"/>
                </a:solidFill>
                <a:latin typeface="Play"/>
                <a:ea typeface="Play"/>
                <a:cs typeface="Play"/>
                <a:sym typeface="Play"/>
              </a:rPr>
              <a:t>low motivation and high turnover rates among potential leaders caused by limited career growth opportunities</a:t>
            </a:r>
          </a:p>
        </p:txBody>
      </p:sp>
      <p:sp>
        <p:nvSpPr>
          <p:cNvPr id="16" name="TextBox 16"/>
          <p:cNvSpPr txBox="1"/>
          <p:nvPr/>
        </p:nvSpPr>
        <p:spPr>
          <a:xfrm>
            <a:off x="10998991" y="6841656"/>
            <a:ext cx="2888972" cy="715528"/>
          </a:xfrm>
          <a:prstGeom prst="rect">
            <a:avLst/>
          </a:prstGeom>
        </p:spPr>
        <p:txBody>
          <a:bodyPr lIns="0" tIns="0" rIns="0" bIns="0" rtlCol="0" anchor="t">
            <a:spAutoFit/>
          </a:bodyPr>
          <a:lstStyle/>
          <a:p>
            <a:pPr marL="0" lvl="0" indent="0" algn="l">
              <a:lnSpc>
                <a:spcPts val="2806"/>
              </a:lnSpc>
            </a:pPr>
            <a:r>
              <a:rPr lang="en-US" sz="2159">
                <a:solidFill>
                  <a:srgbClr val="FFFFFF"/>
                </a:solidFill>
                <a:latin typeface="Play"/>
                <a:ea typeface="Play"/>
                <a:cs typeface="Play"/>
                <a:sym typeface="Play"/>
              </a:rPr>
              <a:t>lack of official assessment methods </a:t>
            </a:r>
          </a:p>
        </p:txBody>
      </p:sp>
      <p:sp>
        <p:nvSpPr>
          <p:cNvPr id="17" name="TextBox 17"/>
          <p:cNvSpPr txBox="1"/>
          <p:nvPr/>
        </p:nvSpPr>
        <p:spPr>
          <a:xfrm>
            <a:off x="14641797" y="6825146"/>
            <a:ext cx="2617503" cy="2830078"/>
          </a:xfrm>
          <a:prstGeom prst="rect">
            <a:avLst/>
          </a:prstGeom>
        </p:spPr>
        <p:txBody>
          <a:bodyPr lIns="0" tIns="0" rIns="0" bIns="0" rtlCol="0" anchor="t">
            <a:spAutoFit/>
          </a:bodyPr>
          <a:lstStyle/>
          <a:p>
            <a:pPr marL="0" lvl="0" indent="0" algn="l">
              <a:lnSpc>
                <a:spcPts val="2806"/>
              </a:lnSpc>
            </a:pPr>
            <a:r>
              <a:rPr lang="en-US" sz="2159">
                <a:solidFill>
                  <a:srgbClr val="FFFFFF"/>
                </a:solidFill>
                <a:latin typeface="Play"/>
                <a:ea typeface="Play"/>
                <a:cs typeface="Play"/>
                <a:sym typeface="Play"/>
              </a:rPr>
              <a:t>resistance that senior management has to change and a systematic encompassed strategy tailored to employee development </a:t>
            </a:r>
          </a:p>
        </p:txBody>
      </p:sp>
      <p:sp>
        <p:nvSpPr>
          <p:cNvPr id="18" name="TextBox 18"/>
          <p:cNvSpPr txBox="1"/>
          <p:nvPr/>
        </p:nvSpPr>
        <p:spPr>
          <a:xfrm>
            <a:off x="17259300" y="9201150"/>
            <a:ext cx="152400" cy="209550"/>
          </a:xfrm>
          <a:prstGeom prst="rect">
            <a:avLst/>
          </a:prstGeom>
        </p:spPr>
        <p:txBody>
          <a:bodyPr wrap="none" lIns="0" tIns="0" rIns="0" bIns="0" rtlCol="0" anchor="t">
            <a:spAutoFit/>
          </a:bodyPr>
          <a:lstStyle/>
          <a:p>
            <a:pPr algn="l">
              <a:lnSpc>
                <a:spcPts val="2800"/>
              </a:lnSpc>
              <a:spcBef>
                <a:spcPct val="0"/>
              </a:spcBef>
            </a:pPr>
            <a:r>
              <a:rPr lang="en-US" sz="2000">
                <a:solidFill>
                  <a:srgbClr val="FFFFFF"/>
                </a:solidFill>
                <a:latin typeface="Play"/>
                <a:ea typeface="Play"/>
                <a:cs typeface="Play"/>
                <a:sym typeface="Play"/>
              </a:rPr>
              <a:t>3</a:t>
            </a:r>
          </a:p>
        </p:txBody>
      </p:sp>
      <p:pic>
        <p:nvPicPr>
          <p:cNvPr id="20" name="Audio 19">
            <a:hlinkClick r:id="" action="ppaction://media"/>
            <a:extLst>
              <a:ext uri="{FF2B5EF4-FFF2-40B4-BE49-F238E27FC236}">
                <a16:creationId xmlns:a16="http://schemas.microsoft.com/office/drawing/2014/main" id="{444AD92E-31F6-BBC6-7D5C-68DAEC4B2E7C}"/>
              </a:ext>
            </a:extLst>
          </p:cNvPr>
          <p:cNvPicPr>
            <a:picLocks noChangeAspect="1"/>
          </p:cNvPicPr>
          <p:nvPr>
            <a:audioFile r:link="rId2"/>
            <p:extLst>
              <p:ext uri="{DAA4B4D4-6D71-4841-9C94-3DE7FCFB9230}">
                <p14:media xmlns:p14="http://schemas.microsoft.com/office/powerpoint/2010/main" r:embed="rId1"/>
              </p:ext>
            </p:extLst>
          </p:nvPr>
        </p:nvPicPr>
        <p:blipFill>
          <a:blip r:embed="rId8"/>
          <a:srcRect l="-266613" t="-266613" r="-266613" b="-266613"/>
          <a:stretch>
            <a:fillRect/>
          </a:stretch>
        </p:blipFill>
        <p:spPr>
          <a:xfrm>
            <a:off x="15078456" y="7077456"/>
            <a:ext cx="3086100" cy="3086100"/>
          </a:xfrm>
          <a:prstGeom prst="ellipse">
            <a:avLst/>
          </a:prstGeom>
        </p:spPr>
      </p:pic>
    </p:spTree>
  </p:cSld>
  <p:clrMapOvr>
    <a:masterClrMapping/>
  </p:clrMapOvr>
  <mc:AlternateContent xmlns:mc="http://schemas.openxmlformats.org/markup-compatibility/2006">
    <mc:Choice xmlns:p14="http://schemas.microsoft.com/office/powerpoint/2010/main" Requires="p14">
      <p:transition spd="slow" p14:dur="2000" advTm="108148"/>
    </mc:Choice>
    <mc:Fallback>
      <p:transition spd="slow" advTm="10814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0"/>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0"/>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032859"/>
        </a:solidFill>
        <a:effectLst/>
      </p:bgPr>
    </p:bg>
    <p:spTree>
      <p:nvGrpSpPr>
        <p:cNvPr id="1" name=""/>
        <p:cNvGrpSpPr/>
        <p:nvPr/>
      </p:nvGrpSpPr>
      <p:grpSpPr>
        <a:xfrm>
          <a:off x="0" y="0"/>
          <a:ext cx="0" cy="0"/>
          <a:chOff x="0" y="0"/>
          <a:chExt cx="0" cy="0"/>
        </a:xfrm>
      </p:grpSpPr>
      <p:sp>
        <p:nvSpPr>
          <p:cNvPr id="2" name="Freeform 2"/>
          <p:cNvSpPr/>
          <p:nvPr/>
        </p:nvSpPr>
        <p:spPr>
          <a:xfrm>
            <a:off x="119297" y="7890479"/>
            <a:ext cx="1647063" cy="2396521"/>
          </a:xfrm>
          <a:custGeom>
            <a:avLst/>
            <a:gdLst/>
            <a:ahLst/>
            <a:cxnLst/>
            <a:rect l="l" t="t" r="r" b="b"/>
            <a:pathLst>
              <a:path w="1647063" h="2396521">
                <a:moveTo>
                  <a:pt x="0" y="0"/>
                </a:moveTo>
                <a:lnTo>
                  <a:pt x="1647063" y="0"/>
                </a:lnTo>
                <a:lnTo>
                  <a:pt x="1647063" y="2396521"/>
                </a:lnTo>
                <a:lnTo>
                  <a:pt x="0" y="2396521"/>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3" name="Freeform 3"/>
          <p:cNvSpPr/>
          <p:nvPr/>
        </p:nvSpPr>
        <p:spPr>
          <a:xfrm>
            <a:off x="119297" y="0"/>
            <a:ext cx="1818806" cy="3206229"/>
          </a:xfrm>
          <a:custGeom>
            <a:avLst/>
            <a:gdLst/>
            <a:ahLst/>
            <a:cxnLst/>
            <a:rect l="l" t="t" r="r" b="b"/>
            <a:pathLst>
              <a:path w="1818806" h="3206229">
                <a:moveTo>
                  <a:pt x="0" y="0"/>
                </a:moveTo>
                <a:lnTo>
                  <a:pt x="1818806" y="0"/>
                </a:lnTo>
                <a:lnTo>
                  <a:pt x="1818806" y="3206229"/>
                </a:lnTo>
                <a:lnTo>
                  <a:pt x="0" y="3206229"/>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sp>
        <p:nvSpPr>
          <p:cNvPr id="4" name="Freeform 4"/>
          <p:cNvSpPr/>
          <p:nvPr/>
        </p:nvSpPr>
        <p:spPr>
          <a:xfrm>
            <a:off x="15795392" y="0"/>
            <a:ext cx="2175748" cy="2630025"/>
          </a:xfrm>
          <a:custGeom>
            <a:avLst/>
            <a:gdLst/>
            <a:ahLst/>
            <a:cxnLst/>
            <a:rect l="l" t="t" r="r" b="b"/>
            <a:pathLst>
              <a:path w="2175748" h="2630025">
                <a:moveTo>
                  <a:pt x="0" y="0"/>
                </a:moveTo>
                <a:lnTo>
                  <a:pt x="2175748" y="0"/>
                </a:lnTo>
                <a:lnTo>
                  <a:pt x="2175748" y="2630025"/>
                </a:lnTo>
                <a:lnTo>
                  <a:pt x="0" y="2630025"/>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GB"/>
          </a:p>
        </p:txBody>
      </p:sp>
      <p:sp>
        <p:nvSpPr>
          <p:cNvPr id="5" name="TextBox 5"/>
          <p:cNvSpPr txBox="1"/>
          <p:nvPr/>
        </p:nvSpPr>
        <p:spPr>
          <a:xfrm>
            <a:off x="4767853" y="857250"/>
            <a:ext cx="7624762" cy="1566544"/>
          </a:xfrm>
          <a:prstGeom prst="rect">
            <a:avLst/>
          </a:prstGeom>
        </p:spPr>
        <p:txBody>
          <a:bodyPr lIns="0" tIns="0" rIns="0" bIns="0" rtlCol="0" anchor="t">
            <a:spAutoFit/>
          </a:bodyPr>
          <a:lstStyle/>
          <a:p>
            <a:pPr algn="ctr">
              <a:lnSpc>
                <a:spcPts val="12880"/>
              </a:lnSpc>
            </a:pPr>
            <a:r>
              <a:rPr lang="en-US" sz="9200" b="1">
                <a:solidFill>
                  <a:srgbClr val="FFFFFF"/>
                </a:solidFill>
                <a:latin typeface="Canva Sans Bold"/>
                <a:ea typeface="Canva Sans Bold"/>
                <a:cs typeface="Canva Sans Bold"/>
                <a:sym typeface="Canva Sans Bold"/>
              </a:rPr>
              <a:t>Continued.....</a:t>
            </a:r>
          </a:p>
        </p:txBody>
      </p:sp>
      <p:sp>
        <p:nvSpPr>
          <p:cNvPr id="6" name="TextBox 6"/>
          <p:cNvSpPr txBox="1"/>
          <p:nvPr/>
        </p:nvSpPr>
        <p:spPr>
          <a:xfrm>
            <a:off x="1278418" y="2491825"/>
            <a:ext cx="16230600" cy="8395250"/>
          </a:xfrm>
          <a:prstGeom prst="rect">
            <a:avLst/>
          </a:prstGeom>
        </p:spPr>
        <p:txBody>
          <a:bodyPr lIns="0" tIns="0" rIns="0" bIns="0" rtlCol="0" anchor="t">
            <a:spAutoFit/>
          </a:bodyPr>
          <a:lstStyle/>
          <a:p>
            <a:pPr marL="897429" lvl="1" indent="-448714" algn="l">
              <a:lnSpc>
                <a:spcPts val="5403"/>
              </a:lnSpc>
              <a:buFont typeface="Arial"/>
              <a:buChar char="•"/>
            </a:pPr>
            <a:r>
              <a:rPr lang="en-US" sz="4156">
                <a:solidFill>
                  <a:srgbClr val="FFFFFF"/>
                </a:solidFill>
                <a:latin typeface="Play"/>
                <a:ea typeface="Play"/>
                <a:cs typeface="Play"/>
                <a:sym typeface="Play"/>
              </a:rPr>
              <a:t>The Development, Teaching and Grid method (DTG)</a:t>
            </a:r>
          </a:p>
          <a:p>
            <a:pPr marL="897429" lvl="1" indent="-448714" algn="l">
              <a:lnSpc>
                <a:spcPts val="5403"/>
              </a:lnSpc>
              <a:spcBef>
                <a:spcPct val="0"/>
              </a:spcBef>
              <a:buFont typeface="Arial"/>
              <a:buChar char="•"/>
            </a:pPr>
            <a:r>
              <a:rPr lang="en-US" sz="4156">
                <a:solidFill>
                  <a:srgbClr val="FFFFFF"/>
                </a:solidFill>
                <a:latin typeface="Play"/>
                <a:ea typeface="Play"/>
                <a:cs typeface="Play"/>
                <a:sym typeface="Play"/>
              </a:rPr>
              <a:t>The nine box grid method</a:t>
            </a:r>
          </a:p>
          <a:p>
            <a:pPr marL="789482" lvl="1" indent="-394741" algn="l">
              <a:lnSpc>
                <a:spcPts val="4753"/>
              </a:lnSpc>
              <a:spcBef>
                <a:spcPct val="0"/>
              </a:spcBef>
              <a:buFont typeface="Arial"/>
              <a:buChar char="•"/>
            </a:pPr>
            <a:r>
              <a:rPr lang="en-US" sz="3656">
                <a:solidFill>
                  <a:srgbClr val="FFFFFF"/>
                </a:solidFill>
                <a:latin typeface="Play"/>
                <a:ea typeface="Play"/>
                <a:cs typeface="Play"/>
                <a:sym typeface="Play"/>
              </a:rPr>
              <a:t>This model supported framework is influenced by ILM leadership journey, which is the institute of leadership and management, (ILM, 2023) which results in an efficient leadership path through its qualifications, intended to assist people at different phases of their leadership growth.  (Armstrong, 2016). </a:t>
            </a:r>
          </a:p>
          <a:p>
            <a:pPr marL="789482" lvl="1" indent="-394741" algn="l">
              <a:lnSpc>
                <a:spcPts val="4753"/>
              </a:lnSpc>
              <a:spcBef>
                <a:spcPct val="0"/>
              </a:spcBef>
              <a:buFont typeface="Arial"/>
              <a:buChar char="•"/>
            </a:pPr>
            <a:r>
              <a:rPr lang="en-US" sz="3656">
                <a:solidFill>
                  <a:srgbClr val="FFFFFF"/>
                </a:solidFill>
                <a:latin typeface="Play"/>
                <a:ea typeface="Play"/>
                <a:cs typeface="Play"/>
                <a:sym typeface="Play"/>
              </a:rPr>
              <a:t>A leader's activities impact six important factors: external coordination, collaboration and cooperation, work organisation, member effort, member ability, and resource availability, (Yukl and Gardner, 2020).</a:t>
            </a:r>
          </a:p>
          <a:p>
            <a:pPr marL="789482" lvl="1" indent="-394741" algn="l">
              <a:lnSpc>
                <a:spcPts val="4753"/>
              </a:lnSpc>
              <a:spcBef>
                <a:spcPct val="0"/>
              </a:spcBef>
              <a:buFont typeface="Arial"/>
              <a:buChar char="•"/>
            </a:pPr>
            <a:endParaRPr lang="en-US" sz="3656">
              <a:solidFill>
                <a:srgbClr val="FFFFFF"/>
              </a:solidFill>
              <a:latin typeface="Play"/>
              <a:ea typeface="Play"/>
              <a:cs typeface="Play"/>
              <a:sym typeface="Play"/>
            </a:endParaRPr>
          </a:p>
          <a:p>
            <a:pPr marL="897429" lvl="1" indent="-448714" algn="l">
              <a:lnSpc>
                <a:spcPts val="5403"/>
              </a:lnSpc>
              <a:spcBef>
                <a:spcPct val="0"/>
              </a:spcBef>
              <a:buFont typeface="Arial"/>
              <a:buChar char="•"/>
            </a:pPr>
            <a:endParaRPr lang="en-US" sz="3656">
              <a:solidFill>
                <a:srgbClr val="FFFFFF"/>
              </a:solidFill>
              <a:latin typeface="Play"/>
              <a:ea typeface="Play"/>
              <a:cs typeface="Play"/>
              <a:sym typeface="Play"/>
            </a:endParaRPr>
          </a:p>
          <a:p>
            <a:pPr algn="ctr">
              <a:lnSpc>
                <a:spcPts val="7483"/>
              </a:lnSpc>
              <a:spcBef>
                <a:spcPct val="0"/>
              </a:spcBef>
            </a:pPr>
            <a:endParaRPr lang="en-US" sz="3656">
              <a:solidFill>
                <a:srgbClr val="FFFFFF"/>
              </a:solidFill>
              <a:latin typeface="Play"/>
              <a:ea typeface="Play"/>
              <a:cs typeface="Play"/>
              <a:sym typeface="Play"/>
            </a:endParaRPr>
          </a:p>
        </p:txBody>
      </p:sp>
      <p:pic>
        <p:nvPicPr>
          <p:cNvPr id="8" name="Audio 7">
            <a:hlinkClick r:id="" action="ppaction://media"/>
            <a:extLst>
              <a:ext uri="{FF2B5EF4-FFF2-40B4-BE49-F238E27FC236}">
                <a16:creationId xmlns:a16="http://schemas.microsoft.com/office/drawing/2014/main" id="{2194EA9C-269F-42BE-FFAA-8F4ED53EEC07}"/>
              </a:ext>
            </a:extLst>
          </p:cNvPr>
          <p:cNvPicPr>
            <a:picLocks noChangeAspect="1"/>
          </p:cNvPicPr>
          <p:nvPr>
            <a:audioFile r:link="rId2"/>
            <p:extLst>
              <p:ext uri="{DAA4B4D4-6D71-4841-9C94-3DE7FCFB9230}">
                <p14:media xmlns:p14="http://schemas.microsoft.com/office/powerpoint/2010/main" r:embed="rId1"/>
              </p:ext>
            </p:extLst>
          </p:nvPr>
        </p:nvPicPr>
        <p:blipFill>
          <a:blip r:embed="rId10"/>
          <a:srcRect l="-266613" t="-266613" r="-266613" b="-266613"/>
          <a:stretch>
            <a:fillRect/>
          </a:stretch>
        </p:blipFill>
        <p:spPr>
          <a:xfrm>
            <a:off x="15078456" y="7077456"/>
            <a:ext cx="3086100" cy="3086100"/>
          </a:xfrm>
          <a:prstGeom prst="ellipse">
            <a:avLst/>
          </a:prstGeom>
        </p:spPr>
      </p:pic>
    </p:spTree>
  </p:cSld>
  <p:clrMapOvr>
    <a:masterClrMapping/>
  </p:clrMapOvr>
  <mc:AlternateContent xmlns:mc="http://schemas.openxmlformats.org/markup-compatibility/2006">
    <mc:Choice xmlns:p14="http://schemas.microsoft.com/office/powerpoint/2010/main" Requires="p14">
      <p:transition spd="slow" p14:dur="2000" advTm="49530"/>
    </mc:Choice>
    <mc:Fallback>
      <p:transition spd="slow" advTm="4953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8"/>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032859"/>
        </a:solidFill>
        <a:effectLst/>
      </p:bgPr>
    </p:bg>
    <p:spTree>
      <p:nvGrpSpPr>
        <p:cNvPr id="1" name=""/>
        <p:cNvGrpSpPr/>
        <p:nvPr/>
      </p:nvGrpSpPr>
      <p:grpSpPr>
        <a:xfrm>
          <a:off x="0" y="0"/>
          <a:ext cx="0" cy="0"/>
          <a:chOff x="0" y="0"/>
          <a:chExt cx="0" cy="0"/>
        </a:xfrm>
      </p:grpSpPr>
      <p:sp>
        <p:nvSpPr>
          <p:cNvPr id="2" name="Freeform 2"/>
          <p:cNvSpPr/>
          <p:nvPr/>
        </p:nvSpPr>
        <p:spPr>
          <a:xfrm flipV="1">
            <a:off x="13117672" y="-196676"/>
            <a:ext cx="5363862" cy="5610296"/>
          </a:xfrm>
          <a:custGeom>
            <a:avLst/>
            <a:gdLst/>
            <a:ahLst/>
            <a:cxnLst/>
            <a:rect l="l" t="t" r="r" b="b"/>
            <a:pathLst>
              <a:path w="5363862" h="5610296">
                <a:moveTo>
                  <a:pt x="0" y="5610296"/>
                </a:moveTo>
                <a:lnTo>
                  <a:pt x="5363862" y="5610296"/>
                </a:lnTo>
                <a:lnTo>
                  <a:pt x="5363862" y="0"/>
                </a:lnTo>
                <a:lnTo>
                  <a:pt x="0" y="0"/>
                </a:lnTo>
                <a:lnTo>
                  <a:pt x="0" y="5610296"/>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grpSp>
        <p:nvGrpSpPr>
          <p:cNvPr id="3" name="Group 3"/>
          <p:cNvGrpSpPr/>
          <p:nvPr/>
        </p:nvGrpSpPr>
        <p:grpSpPr>
          <a:xfrm>
            <a:off x="6780511" y="-59665"/>
            <a:ext cx="11420868" cy="13040090"/>
            <a:chOff x="0" y="0"/>
            <a:chExt cx="15227823" cy="17386786"/>
          </a:xfrm>
        </p:grpSpPr>
        <p:sp>
          <p:nvSpPr>
            <p:cNvPr id="4" name="TextBox 4"/>
            <p:cNvSpPr txBox="1"/>
            <p:nvPr/>
          </p:nvSpPr>
          <p:spPr>
            <a:xfrm>
              <a:off x="0" y="-47625"/>
              <a:ext cx="15227823" cy="3149856"/>
            </a:xfrm>
            <a:prstGeom prst="rect">
              <a:avLst/>
            </a:prstGeom>
          </p:spPr>
          <p:txBody>
            <a:bodyPr lIns="0" tIns="0" rIns="0" bIns="0" rtlCol="0" anchor="t">
              <a:spAutoFit/>
            </a:bodyPr>
            <a:lstStyle/>
            <a:p>
              <a:pPr marL="0" lvl="0" indent="0" algn="l">
                <a:lnSpc>
                  <a:spcPts val="6287"/>
                </a:lnSpc>
              </a:pPr>
              <a:r>
                <a:rPr lang="en-US" sz="4836">
                  <a:solidFill>
                    <a:srgbClr val="FFFFFF"/>
                  </a:solidFill>
                  <a:latin typeface="Play"/>
                  <a:ea typeface="Play"/>
                  <a:cs typeface="Play"/>
                  <a:sym typeface="Play"/>
                </a:rPr>
                <a:t>Addressing the lack of organised programmes with development components</a:t>
              </a:r>
            </a:p>
          </p:txBody>
        </p:sp>
        <p:sp>
          <p:nvSpPr>
            <p:cNvPr id="5" name="TextBox 5"/>
            <p:cNvSpPr txBox="1"/>
            <p:nvPr/>
          </p:nvSpPr>
          <p:spPr>
            <a:xfrm>
              <a:off x="0" y="4385550"/>
              <a:ext cx="15227823" cy="11779448"/>
            </a:xfrm>
            <a:prstGeom prst="rect">
              <a:avLst/>
            </a:prstGeom>
          </p:spPr>
          <p:txBody>
            <a:bodyPr lIns="0" tIns="0" rIns="0" bIns="0" rtlCol="0" anchor="t">
              <a:spAutoFit/>
            </a:bodyPr>
            <a:lstStyle/>
            <a:p>
              <a:pPr algn="l">
                <a:lnSpc>
                  <a:spcPts val="3701"/>
                </a:lnSpc>
              </a:pPr>
              <a:r>
                <a:rPr lang="en-US" sz="2847">
                  <a:solidFill>
                    <a:srgbClr val="FFFFFF"/>
                  </a:solidFill>
                  <a:latin typeface="Play"/>
                  <a:ea typeface="Play"/>
                  <a:cs typeface="Play"/>
                  <a:sym typeface="Play"/>
                </a:rPr>
                <a:t>Firstly address important skills including communication, emotional intelligence, and resilience (Northouse, 2024). XYZ Corporation's dedication to professional development will be demonstrated and reputation will be increased by accrediting these modules through ILM (ILM, 2024).</a:t>
              </a:r>
            </a:p>
            <a:p>
              <a:pPr algn="l">
                <a:lnSpc>
                  <a:spcPts val="3701"/>
                </a:lnSpc>
              </a:pPr>
              <a:endParaRPr lang="en-US" sz="2847">
                <a:solidFill>
                  <a:srgbClr val="FFFFFF"/>
                </a:solidFill>
                <a:latin typeface="Play"/>
                <a:ea typeface="Play"/>
                <a:cs typeface="Play"/>
                <a:sym typeface="Play"/>
              </a:endParaRPr>
            </a:p>
            <a:p>
              <a:pPr algn="l">
                <a:lnSpc>
                  <a:spcPts val="3701"/>
                </a:lnSpc>
              </a:pPr>
              <a:r>
                <a:rPr lang="en-US" sz="2847">
                  <a:solidFill>
                    <a:srgbClr val="FFFFFF"/>
                  </a:solidFill>
                  <a:latin typeface="Play"/>
                  <a:ea typeface="Play"/>
                  <a:cs typeface="Play"/>
                  <a:sym typeface="Play"/>
                </a:rPr>
                <a:t>a study show that employees' career growth is impacted by seven of the eight organisational development programs incorporated with in the specific corporate business (Pennington et al., 2022, p.471) </a:t>
              </a:r>
            </a:p>
            <a:p>
              <a:pPr algn="l">
                <a:lnSpc>
                  <a:spcPts val="3701"/>
                </a:lnSpc>
              </a:pPr>
              <a:endParaRPr lang="en-US" sz="2847">
                <a:solidFill>
                  <a:srgbClr val="FFFFFF"/>
                </a:solidFill>
                <a:latin typeface="Play"/>
                <a:ea typeface="Play"/>
                <a:cs typeface="Play"/>
                <a:sym typeface="Play"/>
              </a:endParaRPr>
            </a:p>
            <a:p>
              <a:pPr algn="l">
                <a:lnSpc>
                  <a:spcPts val="3701"/>
                </a:lnSpc>
              </a:pPr>
              <a:r>
                <a:rPr lang="en-US" sz="2847">
                  <a:solidFill>
                    <a:srgbClr val="FFFFFF"/>
                  </a:solidFill>
                  <a:latin typeface="Play"/>
                  <a:ea typeface="Play"/>
                  <a:cs typeface="Play"/>
                  <a:sym typeface="Play"/>
                </a:rPr>
                <a:t>A study of 322 survey returns found a positive correlation between career development and coaching, job assignments, employee assistance programs, on-the-job training, continual professional development, and external education offerings, (Pinnington et al., 2022, p.472). </a:t>
              </a:r>
            </a:p>
            <a:p>
              <a:pPr algn="l">
                <a:lnSpc>
                  <a:spcPts val="3701"/>
                </a:lnSpc>
              </a:pPr>
              <a:endParaRPr lang="en-US" sz="2847">
                <a:solidFill>
                  <a:srgbClr val="FFFFFF"/>
                </a:solidFill>
                <a:latin typeface="Play"/>
                <a:ea typeface="Play"/>
                <a:cs typeface="Play"/>
                <a:sym typeface="Play"/>
              </a:endParaRPr>
            </a:p>
            <a:p>
              <a:pPr marL="0" lvl="0" indent="0" algn="l">
                <a:lnSpc>
                  <a:spcPts val="3701"/>
                </a:lnSpc>
              </a:pPr>
              <a:endParaRPr lang="en-US" sz="2847">
                <a:solidFill>
                  <a:srgbClr val="FFFFFF"/>
                </a:solidFill>
                <a:latin typeface="Play"/>
                <a:ea typeface="Play"/>
                <a:cs typeface="Play"/>
                <a:sym typeface="Play"/>
              </a:endParaRPr>
            </a:p>
            <a:p>
              <a:pPr marL="0" lvl="0" indent="0" algn="l">
                <a:lnSpc>
                  <a:spcPts val="3701"/>
                </a:lnSpc>
              </a:pPr>
              <a:endParaRPr lang="en-US" sz="2847">
                <a:solidFill>
                  <a:srgbClr val="FFFFFF"/>
                </a:solidFill>
                <a:latin typeface="Play"/>
                <a:ea typeface="Play"/>
                <a:cs typeface="Play"/>
                <a:sym typeface="Play"/>
              </a:endParaRPr>
            </a:p>
            <a:p>
              <a:pPr marL="0" lvl="0" indent="0" algn="l">
                <a:lnSpc>
                  <a:spcPts val="4238"/>
                </a:lnSpc>
              </a:pPr>
              <a:endParaRPr lang="en-US" sz="2847">
                <a:solidFill>
                  <a:srgbClr val="FFFFFF"/>
                </a:solidFill>
                <a:latin typeface="Play"/>
                <a:ea typeface="Play"/>
                <a:cs typeface="Play"/>
                <a:sym typeface="Play"/>
              </a:endParaRPr>
            </a:p>
          </p:txBody>
        </p:sp>
        <p:sp>
          <p:nvSpPr>
            <p:cNvPr id="6" name="TextBox 6"/>
            <p:cNvSpPr txBox="1"/>
            <p:nvPr/>
          </p:nvSpPr>
          <p:spPr>
            <a:xfrm>
              <a:off x="0" y="16862378"/>
              <a:ext cx="15227823" cy="524408"/>
            </a:xfrm>
            <a:prstGeom prst="rect">
              <a:avLst/>
            </a:prstGeom>
          </p:spPr>
          <p:txBody>
            <a:bodyPr lIns="0" tIns="0" rIns="0" bIns="0" rtlCol="0" anchor="t">
              <a:spAutoFit/>
            </a:bodyPr>
            <a:lstStyle/>
            <a:p>
              <a:pPr marL="0" lvl="0" indent="0" algn="l">
                <a:lnSpc>
                  <a:spcPts val="3178"/>
                </a:lnSpc>
              </a:pPr>
              <a:endParaRPr/>
            </a:p>
          </p:txBody>
        </p:sp>
        <p:sp>
          <p:nvSpPr>
            <p:cNvPr id="7" name="AutoShape 7"/>
            <p:cNvSpPr/>
            <p:nvPr/>
          </p:nvSpPr>
          <p:spPr>
            <a:xfrm>
              <a:off x="0" y="3562905"/>
              <a:ext cx="15227823" cy="0"/>
            </a:xfrm>
            <a:prstGeom prst="line">
              <a:avLst/>
            </a:prstGeom>
            <a:ln w="13103" cap="rnd">
              <a:solidFill>
                <a:srgbClr val="F2F2F2"/>
              </a:solidFill>
              <a:prstDash val="solid"/>
              <a:headEnd type="none" w="sm" len="sm"/>
              <a:tailEnd type="none" w="sm" len="sm"/>
            </a:ln>
          </p:spPr>
          <p:txBody>
            <a:bodyPr/>
            <a:lstStyle/>
            <a:p>
              <a:endParaRPr lang="en-GB"/>
            </a:p>
          </p:txBody>
        </p:sp>
      </p:grpSp>
      <p:sp>
        <p:nvSpPr>
          <p:cNvPr id="8" name="Freeform 8"/>
          <p:cNvSpPr/>
          <p:nvPr/>
        </p:nvSpPr>
        <p:spPr>
          <a:xfrm rot="-10800000" flipV="1">
            <a:off x="-763640" y="5941983"/>
            <a:ext cx="5363862" cy="5610296"/>
          </a:xfrm>
          <a:custGeom>
            <a:avLst/>
            <a:gdLst/>
            <a:ahLst/>
            <a:cxnLst/>
            <a:rect l="l" t="t" r="r" b="b"/>
            <a:pathLst>
              <a:path w="5363862" h="5610296">
                <a:moveTo>
                  <a:pt x="0" y="5610296"/>
                </a:moveTo>
                <a:lnTo>
                  <a:pt x="5363862" y="5610296"/>
                </a:lnTo>
                <a:lnTo>
                  <a:pt x="5363862" y="0"/>
                </a:lnTo>
                <a:lnTo>
                  <a:pt x="0" y="0"/>
                </a:lnTo>
                <a:lnTo>
                  <a:pt x="0" y="5610296"/>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9" name="Freeform 9"/>
          <p:cNvSpPr/>
          <p:nvPr/>
        </p:nvSpPr>
        <p:spPr>
          <a:xfrm>
            <a:off x="304780" y="171283"/>
            <a:ext cx="3495675" cy="3374915"/>
          </a:xfrm>
          <a:custGeom>
            <a:avLst/>
            <a:gdLst/>
            <a:ahLst/>
            <a:cxnLst/>
            <a:rect l="l" t="t" r="r" b="b"/>
            <a:pathLst>
              <a:path w="3495675" h="3374915">
                <a:moveTo>
                  <a:pt x="0" y="0"/>
                </a:moveTo>
                <a:lnTo>
                  <a:pt x="3495675" y="0"/>
                </a:lnTo>
                <a:lnTo>
                  <a:pt x="3495675" y="3374915"/>
                </a:lnTo>
                <a:lnTo>
                  <a:pt x="0" y="3374915"/>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grpSp>
        <p:nvGrpSpPr>
          <p:cNvPr id="10" name="Group 10"/>
          <p:cNvGrpSpPr>
            <a:grpSpLocks noChangeAspect="1"/>
          </p:cNvGrpSpPr>
          <p:nvPr/>
        </p:nvGrpSpPr>
        <p:grpSpPr>
          <a:xfrm>
            <a:off x="0" y="4356841"/>
            <a:ext cx="3136369" cy="5930159"/>
            <a:chOff x="0" y="0"/>
            <a:chExt cx="3371850" cy="6375400"/>
          </a:xfrm>
        </p:grpSpPr>
        <p:sp>
          <p:nvSpPr>
            <p:cNvPr id="11" name="Freeform 11"/>
            <p:cNvSpPr/>
            <p:nvPr/>
          </p:nvSpPr>
          <p:spPr>
            <a:xfrm>
              <a:off x="12700" y="12700"/>
              <a:ext cx="3346450" cy="6350000"/>
            </a:xfrm>
            <a:custGeom>
              <a:avLst/>
              <a:gdLst/>
              <a:ahLst/>
              <a:cxnLst/>
              <a:rect l="l" t="t" r="r" b="b"/>
              <a:pathLst>
                <a:path w="3346450" h="6350000">
                  <a:moveTo>
                    <a:pt x="3346450" y="6350000"/>
                  </a:moveTo>
                  <a:lnTo>
                    <a:pt x="1403350" y="6350000"/>
                  </a:lnTo>
                  <a:cubicBezTo>
                    <a:pt x="628650" y="6350000"/>
                    <a:pt x="0" y="5721350"/>
                    <a:pt x="0" y="4946650"/>
                  </a:cubicBezTo>
                  <a:lnTo>
                    <a:pt x="0" y="0"/>
                  </a:lnTo>
                  <a:lnTo>
                    <a:pt x="1849120" y="0"/>
                  </a:lnTo>
                  <a:cubicBezTo>
                    <a:pt x="2675890" y="0"/>
                    <a:pt x="3346450" y="670560"/>
                    <a:pt x="3346450" y="1497330"/>
                  </a:cubicBezTo>
                  <a:lnTo>
                    <a:pt x="3346450" y="6350000"/>
                  </a:lnTo>
                  <a:lnTo>
                    <a:pt x="3346450" y="6350000"/>
                  </a:lnTo>
                  <a:close/>
                </a:path>
              </a:pathLst>
            </a:custGeom>
            <a:solidFill>
              <a:srgbClr val="000000">
                <a:alpha val="0"/>
              </a:srgbClr>
            </a:solidFill>
            <a:ln w="12700">
              <a:solidFill>
                <a:srgbClr val="000000"/>
              </a:solidFill>
            </a:ln>
          </p:spPr>
          <p:txBody>
            <a:bodyPr/>
            <a:lstStyle/>
            <a:p>
              <a:endParaRPr lang="en-GB"/>
            </a:p>
          </p:txBody>
        </p:sp>
        <p:sp>
          <p:nvSpPr>
            <p:cNvPr id="12" name="Freeform 12"/>
            <p:cNvSpPr/>
            <p:nvPr/>
          </p:nvSpPr>
          <p:spPr>
            <a:xfrm>
              <a:off x="0" y="0"/>
              <a:ext cx="3371850" cy="6375400"/>
            </a:xfrm>
            <a:custGeom>
              <a:avLst/>
              <a:gdLst/>
              <a:ahLst/>
              <a:cxnLst/>
              <a:rect l="l" t="t" r="r" b="b"/>
              <a:pathLst>
                <a:path w="3371850" h="6375400">
                  <a:moveTo>
                    <a:pt x="3371850" y="6375400"/>
                  </a:moveTo>
                  <a:lnTo>
                    <a:pt x="1416050" y="6375400"/>
                  </a:lnTo>
                  <a:cubicBezTo>
                    <a:pt x="635000" y="6375400"/>
                    <a:pt x="0" y="5740400"/>
                    <a:pt x="0" y="4959350"/>
                  </a:cubicBezTo>
                  <a:lnTo>
                    <a:pt x="0" y="0"/>
                  </a:lnTo>
                  <a:lnTo>
                    <a:pt x="1861820" y="0"/>
                  </a:lnTo>
                  <a:cubicBezTo>
                    <a:pt x="2694940" y="0"/>
                    <a:pt x="3371850" y="676910"/>
                    <a:pt x="3371850" y="1510030"/>
                  </a:cubicBezTo>
                  <a:lnTo>
                    <a:pt x="3371850" y="6375400"/>
                  </a:lnTo>
                  <a:lnTo>
                    <a:pt x="3371850" y="6375400"/>
                  </a:lnTo>
                  <a:close/>
                  <a:moveTo>
                    <a:pt x="25400" y="25400"/>
                  </a:moveTo>
                  <a:lnTo>
                    <a:pt x="25400" y="4959350"/>
                  </a:lnTo>
                  <a:cubicBezTo>
                    <a:pt x="25400" y="5726430"/>
                    <a:pt x="648970" y="6350000"/>
                    <a:pt x="1416050" y="6350000"/>
                  </a:cubicBezTo>
                  <a:lnTo>
                    <a:pt x="3345180" y="6350000"/>
                  </a:lnTo>
                  <a:lnTo>
                    <a:pt x="3345180" y="1510030"/>
                  </a:lnTo>
                  <a:cubicBezTo>
                    <a:pt x="3346450" y="690880"/>
                    <a:pt x="2679700" y="25400"/>
                    <a:pt x="1861820" y="25400"/>
                  </a:cubicBezTo>
                  <a:lnTo>
                    <a:pt x="25400" y="25400"/>
                  </a:lnTo>
                  <a:close/>
                </a:path>
              </a:pathLst>
            </a:custGeom>
            <a:solidFill>
              <a:srgbClr val="F2F2F2"/>
            </a:solidFill>
          </p:spPr>
          <p:txBody>
            <a:bodyPr/>
            <a:lstStyle/>
            <a:p>
              <a:endParaRPr lang="en-GB"/>
            </a:p>
          </p:txBody>
        </p:sp>
      </p:grpSp>
      <p:sp>
        <p:nvSpPr>
          <p:cNvPr id="13" name="Freeform 13"/>
          <p:cNvSpPr/>
          <p:nvPr/>
        </p:nvSpPr>
        <p:spPr>
          <a:xfrm>
            <a:off x="3800455" y="5142508"/>
            <a:ext cx="1997548" cy="4114800"/>
          </a:xfrm>
          <a:custGeom>
            <a:avLst/>
            <a:gdLst/>
            <a:ahLst/>
            <a:cxnLst/>
            <a:rect l="l" t="t" r="r" b="b"/>
            <a:pathLst>
              <a:path w="1997548" h="4114800">
                <a:moveTo>
                  <a:pt x="0" y="0"/>
                </a:moveTo>
                <a:lnTo>
                  <a:pt x="1997549" y="0"/>
                </a:lnTo>
                <a:lnTo>
                  <a:pt x="1997549" y="4114800"/>
                </a:lnTo>
                <a:lnTo>
                  <a:pt x="0" y="4114800"/>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GB"/>
          </a:p>
        </p:txBody>
      </p:sp>
      <p:sp>
        <p:nvSpPr>
          <p:cNvPr id="14" name="Freeform 14"/>
          <p:cNvSpPr/>
          <p:nvPr/>
        </p:nvSpPr>
        <p:spPr>
          <a:xfrm>
            <a:off x="2419933" y="1298820"/>
            <a:ext cx="4360578" cy="4114800"/>
          </a:xfrm>
          <a:custGeom>
            <a:avLst/>
            <a:gdLst/>
            <a:ahLst/>
            <a:cxnLst/>
            <a:rect l="l" t="t" r="r" b="b"/>
            <a:pathLst>
              <a:path w="4360578" h="4114800">
                <a:moveTo>
                  <a:pt x="0" y="0"/>
                </a:moveTo>
                <a:lnTo>
                  <a:pt x="4360578" y="0"/>
                </a:lnTo>
                <a:lnTo>
                  <a:pt x="4360578" y="4114800"/>
                </a:lnTo>
                <a:lnTo>
                  <a:pt x="0" y="4114800"/>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en-GB"/>
          </a:p>
        </p:txBody>
      </p:sp>
      <p:sp>
        <p:nvSpPr>
          <p:cNvPr id="15" name="TextBox 15"/>
          <p:cNvSpPr txBox="1"/>
          <p:nvPr/>
        </p:nvSpPr>
        <p:spPr>
          <a:xfrm>
            <a:off x="17259300" y="9210675"/>
            <a:ext cx="152400" cy="200025"/>
          </a:xfrm>
          <a:prstGeom prst="rect">
            <a:avLst/>
          </a:prstGeom>
        </p:spPr>
        <p:txBody>
          <a:bodyPr wrap="none" lIns="0" tIns="0" rIns="0" bIns="0" rtlCol="0" anchor="t">
            <a:spAutoFit/>
          </a:bodyPr>
          <a:lstStyle/>
          <a:p>
            <a:pPr algn="l">
              <a:lnSpc>
                <a:spcPts val="2800"/>
              </a:lnSpc>
              <a:spcBef>
                <a:spcPct val="0"/>
              </a:spcBef>
            </a:pPr>
            <a:r>
              <a:rPr lang="en-US" sz="2000">
                <a:solidFill>
                  <a:srgbClr val="FFFFFF"/>
                </a:solidFill>
                <a:latin typeface="Canva Sans"/>
                <a:ea typeface="Canva Sans"/>
                <a:cs typeface="Canva Sans"/>
                <a:sym typeface="Canva Sans"/>
              </a:rPr>
              <a:t>5</a:t>
            </a:r>
          </a:p>
        </p:txBody>
      </p:sp>
      <p:pic>
        <p:nvPicPr>
          <p:cNvPr id="17" name="Audio 16">
            <a:hlinkClick r:id="" action="ppaction://media"/>
            <a:extLst>
              <a:ext uri="{FF2B5EF4-FFF2-40B4-BE49-F238E27FC236}">
                <a16:creationId xmlns:a16="http://schemas.microsoft.com/office/drawing/2014/main" id="{69A37DCD-C6E3-EE8B-53FC-DAF2C5608420}"/>
              </a:ext>
            </a:extLst>
          </p:cNvPr>
          <p:cNvPicPr>
            <a:picLocks noChangeAspect="1"/>
          </p:cNvPicPr>
          <p:nvPr>
            <a:audioFile r:link="rId2"/>
            <p:extLst>
              <p:ext uri="{DAA4B4D4-6D71-4841-9C94-3DE7FCFB9230}">
                <p14:media xmlns:p14="http://schemas.microsoft.com/office/powerpoint/2010/main" r:embed="rId1"/>
              </p:ext>
            </p:extLst>
          </p:nvPr>
        </p:nvPicPr>
        <p:blipFill>
          <a:blip r:embed="rId12"/>
          <a:srcRect l="-266613" t="-266613" r="-266613" b="-266613"/>
          <a:stretch>
            <a:fillRect/>
          </a:stretch>
        </p:blipFill>
        <p:spPr>
          <a:xfrm>
            <a:off x="15078456" y="7077456"/>
            <a:ext cx="3086100" cy="3086100"/>
          </a:xfrm>
          <a:prstGeom prst="ellipse">
            <a:avLst/>
          </a:prstGeom>
        </p:spPr>
      </p:pic>
    </p:spTree>
  </p:cSld>
  <p:clrMapOvr>
    <a:masterClrMapping/>
  </p:clrMapOvr>
  <mc:AlternateContent xmlns:mc="http://schemas.openxmlformats.org/markup-compatibility/2006">
    <mc:Choice xmlns:p14="http://schemas.microsoft.com/office/powerpoint/2010/main" Requires="p14">
      <p:transition spd="slow" p14:dur="2000" advTm="118677"/>
    </mc:Choice>
    <mc:Fallback>
      <p:transition spd="slow" advTm="11867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7"/>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032859"/>
        </a:solidFill>
        <a:effectLst/>
      </p:bgPr>
    </p:bg>
    <p:spTree>
      <p:nvGrpSpPr>
        <p:cNvPr id="1" name=""/>
        <p:cNvGrpSpPr/>
        <p:nvPr/>
      </p:nvGrpSpPr>
      <p:grpSpPr>
        <a:xfrm>
          <a:off x="0" y="0"/>
          <a:ext cx="0" cy="0"/>
          <a:chOff x="0" y="0"/>
          <a:chExt cx="0" cy="0"/>
        </a:xfrm>
      </p:grpSpPr>
      <p:sp>
        <p:nvSpPr>
          <p:cNvPr id="2" name="Freeform 2"/>
          <p:cNvSpPr/>
          <p:nvPr/>
        </p:nvSpPr>
        <p:spPr>
          <a:xfrm flipV="1">
            <a:off x="13117672" y="-196676"/>
            <a:ext cx="5363862" cy="5610296"/>
          </a:xfrm>
          <a:custGeom>
            <a:avLst/>
            <a:gdLst/>
            <a:ahLst/>
            <a:cxnLst/>
            <a:rect l="l" t="t" r="r" b="b"/>
            <a:pathLst>
              <a:path w="5363862" h="5610296">
                <a:moveTo>
                  <a:pt x="0" y="5610296"/>
                </a:moveTo>
                <a:lnTo>
                  <a:pt x="5363862" y="5610296"/>
                </a:lnTo>
                <a:lnTo>
                  <a:pt x="5363862" y="0"/>
                </a:lnTo>
                <a:lnTo>
                  <a:pt x="0" y="0"/>
                </a:lnTo>
                <a:lnTo>
                  <a:pt x="0" y="5610296"/>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grpSp>
        <p:nvGrpSpPr>
          <p:cNvPr id="3" name="Group 3"/>
          <p:cNvGrpSpPr/>
          <p:nvPr/>
        </p:nvGrpSpPr>
        <p:grpSpPr>
          <a:xfrm>
            <a:off x="6464754" y="171283"/>
            <a:ext cx="11420868" cy="13040090"/>
            <a:chOff x="0" y="0"/>
            <a:chExt cx="15227823" cy="17386786"/>
          </a:xfrm>
        </p:grpSpPr>
        <p:sp>
          <p:nvSpPr>
            <p:cNvPr id="4" name="TextBox 4"/>
            <p:cNvSpPr txBox="1"/>
            <p:nvPr/>
          </p:nvSpPr>
          <p:spPr>
            <a:xfrm>
              <a:off x="0" y="-47625"/>
              <a:ext cx="15227823" cy="3149856"/>
            </a:xfrm>
            <a:prstGeom prst="rect">
              <a:avLst/>
            </a:prstGeom>
          </p:spPr>
          <p:txBody>
            <a:bodyPr lIns="0" tIns="0" rIns="0" bIns="0" rtlCol="0" anchor="t">
              <a:spAutoFit/>
            </a:bodyPr>
            <a:lstStyle/>
            <a:p>
              <a:pPr marL="0" lvl="0" indent="0" algn="l">
                <a:lnSpc>
                  <a:spcPts val="6287"/>
                </a:lnSpc>
              </a:pPr>
              <a:r>
                <a:rPr lang="en-US" sz="4836">
                  <a:solidFill>
                    <a:srgbClr val="FFFFFF"/>
                  </a:solidFill>
                  <a:latin typeface="Play"/>
                  <a:ea typeface="Play"/>
                  <a:cs typeface="Play"/>
                  <a:sym typeface="Play"/>
                </a:rPr>
                <a:t>Continued.....</a:t>
              </a:r>
            </a:p>
            <a:p>
              <a:pPr marL="0" lvl="0" indent="0" algn="l">
                <a:lnSpc>
                  <a:spcPts val="6287"/>
                </a:lnSpc>
              </a:pPr>
              <a:endParaRPr lang="en-US" sz="4836">
                <a:solidFill>
                  <a:srgbClr val="FFFFFF"/>
                </a:solidFill>
                <a:latin typeface="Play"/>
                <a:ea typeface="Play"/>
                <a:cs typeface="Play"/>
                <a:sym typeface="Play"/>
              </a:endParaRPr>
            </a:p>
            <a:p>
              <a:pPr marL="0" lvl="0" indent="0" algn="l">
                <a:lnSpc>
                  <a:spcPts val="6287"/>
                </a:lnSpc>
              </a:pPr>
              <a:endParaRPr lang="en-US" sz="4836">
                <a:solidFill>
                  <a:srgbClr val="FFFFFF"/>
                </a:solidFill>
                <a:latin typeface="Play"/>
                <a:ea typeface="Play"/>
                <a:cs typeface="Play"/>
                <a:sym typeface="Play"/>
              </a:endParaRPr>
            </a:p>
          </p:txBody>
        </p:sp>
        <p:sp>
          <p:nvSpPr>
            <p:cNvPr id="5" name="TextBox 5"/>
            <p:cNvSpPr txBox="1"/>
            <p:nvPr/>
          </p:nvSpPr>
          <p:spPr>
            <a:xfrm>
              <a:off x="0" y="16862378"/>
              <a:ext cx="15227823" cy="524408"/>
            </a:xfrm>
            <a:prstGeom prst="rect">
              <a:avLst/>
            </a:prstGeom>
          </p:spPr>
          <p:txBody>
            <a:bodyPr lIns="0" tIns="0" rIns="0" bIns="0" rtlCol="0" anchor="t">
              <a:spAutoFit/>
            </a:bodyPr>
            <a:lstStyle/>
            <a:p>
              <a:pPr marL="0" lvl="0" indent="0" algn="l">
                <a:lnSpc>
                  <a:spcPts val="3178"/>
                </a:lnSpc>
              </a:pPr>
              <a:endParaRPr/>
            </a:p>
          </p:txBody>
        </p:sp>
        <p:sp>
          <p:nvSpPr>
            <p:cNvPr id="6" name="AutoShape 6"/>
            <p:cNvSpPr/>
            <p:nvPr/>
          </p:nvSpPr>
          <p:spPr>
            <a:xfrm>
              <a:off x="0" y="3562905"/>
              <a:ext cx="15227823" cy="0"/>
            </a:xfrm>
            <a:prstGeom prst="line">
              <a:avLst/>
            </a:prstGeom>
            <a:ln w="13103" cap="rnd">
              <a:solidFill>
                <a:srgbClr val="F2F2F2"/>
              </a:solidFill>
              <a:prstDash val="solid"/>
              <a:headEnd type="none" w="sm" len="sm"/>
              <a:tailEnd type="none" w="sm" len="sm"/>
            </a:ln>
          </p:spPr>
          <p:txBody>
            <a:bodyPr/>
            <a:lstStyle/>
            <a:p>
              <a:endParaRPr lang="en-GB"/>
            </a:p>
          </p:txBody>
        </p:sp>
      </p:grpSp>
      <p:sp>
        <p:nvSpPr>
          <p:cNvPr id="7" name="Freeform 7"/>
          <p:cNvSpPr/>
          <p:nvPr/>
        </p:nvSpPr>
        <p:spPr>
          <a:xfrm rot="-10800000" flipV="1">
            <a:off x="-763640" y="5941983"/>
            <a:ext cx="5363862" cy="5610296"/>
          </a:xfrm>
          <a:custGeom>
            <a:avLst/>
            <a:gdLst/>
            <a:ahLst/>
            <a:cxnLst/>
            <a:rect l="l" t="t" r="r" b="b"/>
            <a:pathLst>
              <a:path w="5363862" h="5610296">
                <a:moveTo>
                  <a:pt x="0" y="5610296"/>
                </a:moveTo>
                <a:lnTo>
                  <a:pt x="5363862" y="5610296"/>
                </a:lnTo>
                <a:lnTo>
                  <a:pt x="5363862" y="0"/>
                </a:lnTo>
                <a:lnTo>
                  <a:pt x="0" y="0"/>
                </a:lnTo>
                <a:lnTo>
                  <a:pt x="0" y="5610296"/>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8" name="Freeform 8"/>
          <p:cNvSpPr/>
          <p:nvPr/>
        </p:nvSpPr>
        <p:spPr>
          <a:xfrm>
            <a:off x="304780" y="171283"/>
            <a:ext cx="3495675" cy="3374915"/>
          </a:xfrm>
          <a:custGeom>
            <a:avLst/>
            <a:gdLst/>
            <a:ahLst/>
            <a:cxnLst/>
            <a:rect l="l" t="t" r="r" b="b"/>
            <a:pathLst>
              <a:path w="3495675" h="3374915">
                <a:moveTo>
                  <a:pt x="0" y="0"/>
                </a:moveTo>
                <a:lnTo>
                  <a:pt x="3495675" y="0"/>
                </a:lnTo>
                <a:lnTo>
                  <a:pt x="3495675" y="3374915"/>
                </a:lnTo>
                <a:lnTo>
                  <a:pt x="0" y="3374915"/>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grpSp>
        <p:nvGrpSpPr>
          <p:cNvPr id="9" name="Group 9"/>
          <p:cNvGrpSpPr>
            <a:grpSpLocks noChangeAspect="1"/>
          </p:cNvGrpSpPr>
          <p:nvPr/>
        </p:nvGrpSpPr>
        <p:grpSpPr>
          <a:xfrm>
            <a:off x="0" y="4356841"/>
            <a:ext cx="3136369" cy="5930159"/>
            <a:chOff x="0" y="0"/>
            <a:chExt cx="3371850" cy="6375400"/>
          </a:xfrm>
        </p:grpSpPr>
        <p:sp>
          <p:nvSpPr>
            <p:cNvPr id="10" name="Freeform 10"/>
            <p:cNvSpPr/>
            <p:nvPr/>
          </p:nvSpPr>
          <p:spPr>
            <a:xfrm>
              <a:off x="12700" y="12700"/>
              <a:ext cx="3346450" cy="6350000"/>
            </a:xfrm>
            <a:custGeom>
              <a:avLst/>
              <a:gdLst/>
              <a:ahLst/>
              <a:cxnLst/>
              <a:rect l="l" t="t" r="r" b="b"/>
              <a:pathLst>
                <a:path w="3346450" h="6350000">
                  <a:moveTo>
                    <a:pt x="3346450" y="6350000"/>
                  </a:moveTo>
                  <a:lnTo>
                    <a:pt x="1403350" y="6350000"/>
                  </a:lnTo>
                  <a:cubicBezTo>
                    <a:pt x="628650" y="6350000"/>
                    <a:pt x="0" y="5721350"/>
                    <a:pt x="0" y="4946650"/>
                  </a:cubicBezTo>
                  <a:lnTo>
                    <a:pt x="0" y="0"/>
                  </a:lnTo>
                  <a:lnTo>
                    <a:pt x="1849120" y="0"/>
                  </a:lnTo>
                  <a:cubicBezTo>
                    <a:pt x="2675890" y="0"/>
                    <a:pt x="3346450" y="670560"/>
                    <a:pt x="3346450" y="1497330"/>
                  </a:cubicBezTo>
                  <a:lnTo>
                    <a:pt x="3346450" y="6350000"/>
                  </a:lnTo>
                  <a:lnTo>
                    <a:pt x="3346450" y="6350000"/>
                  </a:lnTo>
                  <a:close/>
                </a:path>
              </a:pathLst>
            </a:custGeom>
            <a:solidFill>
              <a:srgbClr val="000000">
                <a:alpha val="0"/>
              </a:srgbClr>
            </a:solidFill>
            <a:ln w="12700">
              <a:solidFill>
                <a:srgbClr val="000000"/>
              </a:solidFill>
            </a:ln>
          </p:spPr>
          <p:txBody>
            <a:bodyPr/>
            <a:lstStyle/>
            <a:p>
              <a:endParaRPr lang="en-GB"/>
            </a:p>
          </p:txBody>
        </p:sp>
        <p:sp>
          <p:nvSpPr>
            <p:cNvPr id="11" name="Freeform 11"/>
            <p:cNvSpPr/>
            <p:nvPr/>
          </p:nvSpPr>
          <p:spPr>
            <a:xfrm>
              <a:off x="0" y="0"/>
              <a:ext cx="3371850" cy="6375400"/>
            </a:xfrm>
            <a:custGeom>
              <a:avLst/>
              <a:gdLst/>
              <a:ahLst/>
              <a:cxnLst/>
              <a:rect l="l" t="t" r="r" b="b"/>
              <a:pathLst>
                <a:path w="3371850" h="6375400">
                  <a:moveTo>
                    <a:pt x="3371850" y="6375400"/>
                  </a:moveTo>
                  <a:lnTo>
                    <a:pt x="1416050" y="6375400"/>
                  </a:lnTo>
                  <a:cubicBezTo>
                    <a:pt x="635000" y="6375400"/>
                    <a:pt x="0" y="5740400"/>
                    <a:pt x="0" y="4959350"/>
                  </a:cubicBezTo>
                  <a:lnTo>
                    <a:pt x="0" y="0"/>
                  </a:lnTo>
                  <a:lnTo>
                    <a:pt x="1861820" y="0"/>
                  </a:lnTo>
                  <a:cubicBezTo>
                    <a:pt x="2694940" y="0"/>
                    <a:pt x="3371850" y="676910"/>
                    <a:pt x="3371850" y="1510030"/>
                  </a:cubicBezTo>
                  <a:lnTo>
                    <a:pt x="3371850" y="6375400"/>
                  </a:lnTo>
                  <a:lnTo>
                    <a:pt x="3371850" y="6375400"/>
                  </a:lnTo>
                  <a:close/>
                  <a:moveTo>
                    <a:pt x="25400" y="25400"/>
                  </a:moveTo>
                  <a:lnTo>
                    <a:pt x="25400" y="4959350"/>
                  </a:lnTo>
                  <a:cubicBezTo>
                    <a:pt x="25400" y="5726430"/>
                    <a:pt x="648970" y="6350000"/>
                    <a:pt x="1416050" y="6350000"/>
                  </a:cubicBezTo>
                  <a:lnTo>
                    <a:pt x="3345180" y="6350000"/>
                  </a:lnTo>
                  <a:lnTo>
                    <a:pt x="3345180" y="1510030"/>
                  </a:lnTo>
                  <a:cubicBezTo>
                    <a:pt x="3346450" y="690880"/>
                    <a:pt x="2679700" y="25400"/>
                    <a:pt x="1861820" y="25400"/>
                  </a:cubicBezTo>
                  <a:lnTo>
                    <a:pt x="25400" y="25400"/>
                  </a:lnTo>
                  <a:close/>
                </a:path>
              </a:pathLst>
            </a:custGeom>
            <a:solidFill>
              <a:srgbClr val="F2F2F2"/>
            </a:solidFill>
          </p:spPr>
          <p:txBody>
            <a:bodyPr/>
            <a:lstStyle/>
            <a:p>
              <a:endParaRPr lang="en-GB"/>
            </a:p>
          </p:txBody>
        </p:sp>
      </p:grpSp>
      <p:sp>
        <p:nvSpPr>
          <p:cNvPr id="12" name="Freeform 12"/>
          <p:cNvSpPr/>
          <p:nvPr/>
        </p:nvSpPr>
        <p:spPr>
          <a:xfrm>
            <a:off x="3800455" y="5142508"/>
            <a:ext cx="1997548" cy="4114800"/>
          </a:xfrm>
          <a:custGeom>
            <a:avLst/>
            <a:gdLst/>
            <a:ahLst/>
            <a:cxnLst/>
            <a:rect l="l" t="t" r="r" b="b"/>
            <a:pathLst>
              <a:path w="1997548" h="4114800">
                <a:moveTo>
                  <a:pt x="0" y="0"/>
                </a:moveTo>
                <a:lnTo>
                  <a:pt x="1997549" y="0"/>
                </a:lnTo>
                <a:lnTo>
                  <a:pt x="1997549" y="4114800"/>
                </a:lnTo>
                <a:lnTo>
                  <a:pt x="0" y="4114800"/>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GB"/>
          </a:p>
        </p:txBody>
      </p:sp>
      <p:sp>
        <p:nvSpPr>
          <p:cNvPr id="13" name="Freeform 13"/>
          <p:cNvSpPr/>
          <p:nvPr/>
        </p:nvSpPr>
        <p:spPr>
          <a:xfrm>
            <a:off x="2419933" y="1298820"/>
            <a:ext cx="4360578" cy="4114800"/>
          </a:xfrm>
          <a:custGeom>
            <a:avLst/>
            <a:gdLst/>
            <a:ahLst/>
            <a:cxnLst/>
            <a:rect l="l" t="t" r="r" b="b"/>
            <a:pathLst>
              <a:path w="4360578" h="4114800">
                <a:moveTo>
                  <a:pt x="0" y="0"/>
                </a:moveTo>
                <a:lnTo>
                  <a:pt x="4360578" y="0"/>
                </a:lnTo>
                <a:lnTo>
                  <a:pt x="4360578" y="4114800"/>
                </a:lnTo>
                <a:lnTo>
                  <a:pt x="0" y="4114800"/>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en-GB"/>
          </a:p>
        </p:txBody>
      </p:sp>
      <p:sp>
        <p:nvSpPr>
          <p:cNvPr id="14" name="TextBox 14"/>
          <p:cNvSpPr txBox="1"/>
          <p:nvPr/>
        </p:nvSpPr>
        <p:spPr>
          <a:xfrm>
            <a:off x="17259300" y="9210675"/>
            <a:ext cx="152400" cy="200025"/>
          </a:xfrm>
          <a:prstGeom prst="rect">
            <a:avLst/>
          </a:prstGeom>
        </p:spPr>
        <p:txBody>
          <a:bodyPr wrap="none" lIns="0" tIns="0" rIns="0" bIns="0" rtlCol="0" anchor="t">
            <a:spAutoFit/>
          </a:bodyPr>
          <a:lstStyle/>
          <a:p>
            <a:pPr algn="l">
              <a:lnSpc>
                <a:spcPts val="2800"/>
              </a:lnSpc>
              <a:spcBef>
                <a:spcPct val="0"/>
              </a:spcBef>
            </a:pPr>
            <a:r>
              <a:rPr lang="en-US" sz="2000">
                <a:solidFill>
                  <a:srgbClr val="FFFFFF"/>
                </a:solidFill>
                <a:latin typeface="Canva Sans"/>
                <a:ea typeface="Canva Sans"/>
                <a:cs typeface="Canva Sans"/>
                <a:sym typeface="Canva Sans"/>
              </a:rPr>
              <a:t>6</a:t>
            </a:r>
          </a:p>
        </p:txBody>
      </p:sp>
      <p:sp>
        <p:nvSpPr>
          <p:cNvPr id="15" name="TextBox 15"/>
          <p:cNvSpPr txBox="1"/>
          <p:nvPr/>
        </p:nvSpPr>
        <p:spPr>
          <a:xfrm>
            <a:off x="6515109" y="2803636"/>
            <a:ext cx="11370512" cy="4556838"/>
          </a:xfrm>
          <a:prstGeom prst="rect">
            <a:avLst/>
          </a:prstGeom>
        </p:spPr>
        <p:txBody>
          <a:bodyPr lIns="0" tIns="0" rIns="0" bIns="0" rtlCol="0" anchor="t">
            <a:spAutoFit/>
          </a:bodyPr>
          <a:lstStyle/>
          <a:p>
            <a:pPr marL="695617" lvl="1" indent="-347808" algn="l">
              <a:lnSpc>
                <a:spcPts val="4510"/>
              </a:lnSpc>
              <a:buFont typeface="Arial"/>
              <a:buChar char="•"/>
            </a:pPr>
            <a:r>
              <a:rPr lang="en-US" sz="3221">
                <a:solidFill>
                  <a:srgbClr val="FFFFFF"/>
                </a:solidFill>
                <a:latin typeface="Canva Sans"/>
                <a:ea typeface="Canva Sans"/>
                <a:cs typeface="Canva Sans"/>
                <a:sym typeface="Canva Sans"/>
              </a:rPr>
              <a:t>Harvard Business global publishing analysis: 46% of firms observed notable increases in productivity and engagement after implementing structured leadership programs, (Harvard business publishing, 2023)</a:t>
            </a:r>
          </a:p>
          <a:p>
            <a:pPr marL="695617" lvl="1" indent="-347808" algn="l">
              <a:lnSpc>
                <a:spcPts val="4510"/>
              </a:lnSpc>
              <a:spcBef>
                <a:spcPct val="0"/>
              </a:spcBef>
              <a:buFont typeface="Arial"/>
              <a:buChar char="•"/>
            </a:pPr>
            <a:r>
              <a:rPr lang="en-US" sz="3221">
                <a:solidFill>
                  <a:srgbClr val="FFFFFF"/>
                </a:solidFill>
                <a:latin typeface="Canva Sans"/>
                <a:ea typeface="Canva Sans"/>
                <a:cs typeface="Canva Sans"/>
                <a:sym typeface="Canva Sans"/>
              </a:rPr>
              <a:t>XYZ Corporation will swiftly fill existing skill gaps by establishing a steady, strategic leadership pipeline using these development Components.</a:t>
            </a:r>
          </a:p>
        </p:txBody>
      </p:sp>
      <p:pic>
        <p:nvPicPr>
          <p:cNvPr id="17" name="Audio 16">
            <a:hlinkClick r:id="" action="ppaction://media"/>
            <a:extLst>
              <a:ext uri="{FF2B5EF4-FFF2-40B4-BE49-F238E27FC236}">
                <a16:creationId xmlns:a16="http://schemas.microsoft.com/office/drawing/2014/main" id="{12BA0284-9787-E323-9B19-A37E10498FBB}"/>
              </a:ext>
            </a:extLst>
          </p:cNvPr>
          <p:cNvPicPr>
            <a:picLocks noChangeAspect="1"/>
          </p:cNvPicPr>
          <p:nvPr>
            <a:audioFile r:link="rId2"/>
            <p:extLst>
              <p:ext uri="{DAA4B4D4-6D71-4841-9C94-3DE7FCFB9230}">
                <p14:media xmlns:p14="http://schemas.microsoft.com/office/powerpoint/2010/main" r:embed="rId1"/>
              </p:ext>
            </p:extLst>
          </p:nvPr>
        </p:nvPicPr>
        <p:blipFill>
          <a:blip r:embed="rId12"/>
          <a:srcRect l="-266613" t="-266613" r="-266613" b="-266613"/>
          <a:stretch>
            <a:fillRect/>
          </a:stretch>
        </p:blipFill>
        <p:spPr>
          <a:xfrm>
            <a:off x="15078456" y="7077456"/>
            <a:ext cx="3086100" cy="3086100"/>
          </a:xfrm>
          <a:prstGeom prst="ellipse">
            <a:avLst/>
          </a:prstGeom>
        </p:spPr>
      </p:pic>
    </p:spTree>
  </p:cSld>
  <p:clrMapOvr>
    <a:masterClrMapping/>
  </p:clrMapOvr>
  <mc:AlternateContent xmlns:mc="http://schemas.openxmlformats.org/markup-compatibility/2006">
    <mc:Choice xmlns:p14="http://schemas.microsoft.com/office/powerpoint/2010/main" Requires="p14">
      <p:transition spd="slow" p14:dur="2000" advTm="25056"/>
    </mc:Choice>
    <mc:Fallback>
      <p:transition spd="slow" advTm="2505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7"/>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2F2F2"/>
        </a:solidFill>
        <a:effectLst/>
      </p:bgPr>
    </p:bg>
    <p:spTree>
      <p:nvGrpSpPr>
        <p:cNvPr id="1" name=""/>
        <p:cNvGrpSpPr/>
        <p:nvPr/>
      </p:nvGrpSpPr>
      <p:grpSpPr>
        <a:xfrm>
          <a:off x="0" y="0"/>
          <a:ext cx="0" cy="0"/>
          <a:chOff x="0" y="0"/>
          <a:chExt cx="0" cy="0"/>
        </a:xfrm>
      </p:grpSpPr>
      <p:sp>
        <p:nvSpPr>
          <p:cNvPr id="2" name="Freeform 2"/>
          <p:cNvSpPr/>
          <p:nvPr/>
        </p:nvSpPr>
        <p:spPr>
          <a:xfrm rot="-10800000">
            <a:off x="-446644" y="-729856"/>
            <a:ext cx="5363862" cy="5610296"/>
          </a:xfrm>
          <a:custGeom>
            <a:avLst/>
            <a:gdLst/>
            <a:ahLst/>
            <a:cxnLst/>
            <a:rect l="l" t="t" r="r" b="b"/>
            <a:pathLst>
              <a:path w="5363862" h="5610296">
                <a:moveTo>
                  <a:pt x="0" y="0"/>
                </a:moveTo>
                <a:lnTo>
                  <a:pt x="5363862" y="0"/>
                </a:lnTo>
                <a:lnTo>
                  <a:pt x="5363862" y="5610296"/>
                </a:lnTo>
                <a:lnTo>
                  <a:pt x="0" y="5610296"/>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3" name="Freeform 3"/>
          <p:cNvSpPr/>
          <p:nvPr/>
        </p:nvSpPr>
        <p:spPr>
          <a:xfrm rot="-10800000" flipH="1">
            <a:off x="13370782" y="-729856"/>
            <a:ext cx="5363862" cy="5610296"/>
          </a:xfrm>
          <a:custGeom>
            <a:avLst/>
            <a:gdLst/>
            <a:ahLst/>
            <a:cxnLst/>
            <a:rect l="l" t="t" r="r" b="b"/>
            <a:pathLst>
              <a:path w="5363862" h="5610296">
                <a:moveTo>
                  <a:pt x="5363862" y="0"/>
                </a:moveTo>
                <a:lnTo>
                  <a:pt x="0" y="0"/>
                </a:lnTo>
                <a:lnTo>
                  <a:pt x="0" y="5610296"/>
                </a:lnTo>
                <a:lnTo>
                  <a:pt x="5363862" y="5610296"/>
                </a:lnTo>
                <a:lnTo>
                  <a:pt x="5363862"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4" name="Freeform 4"/>
          <p:cNvSpPr/>
          <p:nvPr/>
        </p:nvSpPr>
        <p:spPr>
          <a:xfrm>
            <a:off x="5882383" y="0"/>
            <a:ext cx="6523234" cy="3432735"/>
          </a:xfrm>
          <a:custGeom>
            <a:avLst/>
            <a:gdLst/>
            <a:ahLst/>
            <a:cxnLst/>
            <a:rect l="l" t="t" r="r" b="b"/>
            <a:pathLst>
              <a:path w="6523234" h="3432735">
                <a:moveTo>
                  <a:pt x="0" y="0"/>
                </a:moveTo>
                <a:lnTo>
                  <a:pt x="6523234" y="0"/>
                </a:lnTo>
                <a:lnTo>
                  <a:pt x="6523234" y="3432735"/>
                </a:lnTo>
                <a:lnTo>
                  <a:pt x="0" y="3432735"/>
                </a:lnTo>
                <a:lnTo>
                  <a:pt x="0" y="0"/>
                </a:lnTo>
                <a:close/>
              </a:path>
            </a:pathLst>
          </a:custGeom>
          <a:blipFill>
            <a:blip r:embed="rId6"/>
            <a:stretch>
              <a:fillRect l="-7817" r="-7817"/>
            </a:stretch>
          </a:blipFill>
        </p:spPr>
        <p:txBody>
          <a:bodyPr/>
          <a:lstStyle/>
          <a:p>
            <a:endParaRPr lang="en-GB"/>
          </a:p>
        </p:txBody>
      </p:sp>
      <p:sp>
        <p:nvSpPr>
          <p:cNvPr id="5" name="TextBox 5"/>
          <p:cNvSpPr txBox="1"/>
          <p:nvPr/>
        </p:nvSpPr>
        <p:spPr>
          <a:xfrm>
            <a:off x="0" y="2802131"/>
            <a:ext cx="4640158" cy="1857582"/>
          </a:xfrm>
          <a:prstGeom prst="rect">
            <a:avLst/>
          </a:prstGeom>
        </p:spPr>
        <p:txBody>
          <a:bodyPr lIns="0" tIns="0" rIns="0" bIns="0" rtlCol="0" anchor="t">
            <a:spAutoFit/>
          </a:bodyPr>
          <a:lstStyle/>
          <a:p>
            <a:pPr marL="0" lvl="0" indent="0" algn="l">
              <a:lnSpc>
                <a:spcPts val="4886"/>
              </a:lnSpc>
            </a:pPr>
            <a:r>
              <a:rPr lang="en-US" sz="4072" b="1">
                <a:solidFill>
                  <a:srgbClr val="000000"/>
                </a:solidFill>
                <a:latin typeface="Play Bold"/>
                <a:ea typeface="Play Bold"/>
                <a:cs typeface="Play Bold"/>
                <a:sym typeface="Play Bold"/>
              </a:rPr>
              <a:t>Competency Mapping for Effective Training</a:t>
            </a:r>
          </a:p>
        </p:txBody>
      </p:sp>
      <p:sp>
        <p:nvSpPr>
          <p:cNvPr id="6" name="TextBox 6"/>
          <p:cNvSpPr txBox="1"/>
          <p:nvPr/>
        </p:nvSpPr>
        <p:spPr>
          <a:xfrm>
            <a:off x="9144000" y="9047593"/>
            <a:ext cx="7676927" cy="310605"/>
          </a:xfrm>
          <a:prstGeom prst="rect">
            <a:avLst/>
          </a:prstGeom>
        </p:spPr>
        <p:txBody>
          <a:bodyPr lIns="0" tIns="0" rIns="0" bIns="0" rtlCol="0" anchor="t">
            <a:spAutoFit/>
          </a:bodyPr>
          <a:lstStyle/>
          <a:p>
            <a:pPr marL="0" lvl="0" indent="0" algn="l">
              <a:lnSpc>
                <a:spcPts val="2330"/>
              </a:lnSpc>
            </a:pPr>
            <a:endParaRPr/>
          </a:p>
        </p:txBody>
      </p:sp>
      <p:sp>
        <p:nvSpPr>
          <p:cNvPr id="7" name="TextBox 7"/>
          <p:cNvSpPr txBox="1"/>
          <p:nvPr/>
        </p:nvSpPr>
        <p:spPr>
          <a:xfrm>
            <a:off x="17259300" y="9210675"/>
            <a:ext cx="152400" cy="200025"/>
          </a:xfrm>
          <a:prstGeom prst="rect">
            <a:avLst/>
          </a:prstGeom>
        </p:spPr>
        <p:txBody>
          <a:bodyPr wrap="none" lIns="0" tIns="0" rIns="0" bIns="0" rtlCol="0" anchor="t">
            <a:spAutoFit/>
          </a:bodyPr>
          <a:lstStyle/>
          <a:p>
            <a:pPr algn="l">
              <a:lnSpc>
                <a:spcPts val="2800"/>
              </a:lnSpc>
              <a:spcBef>
                <a:spcPct val="0"/>
              </a:spcBef>
            </a:pPr>
            <a:r>
              <a:rPr lang="en-US" sz="2000">
                <a:solidFill>
                  <a:srgbClr val="000000"/>
                </a:solidFill>
                <a:latin typeface="Canva Sans"/>
                <a:ea typeface="Canva Sans"/>
                <a:cs typeface="Canva Sans"/>
                <a:sym typeface="Canva Sans"/>
              </a:rPr>
              <a:t>7</a:t>
            </a:r>
          </a:p>
        </p:txBody>
      </p:sp>
      <p:sp>
        <p:nvSpPr>
          <p:cNvPr id="8" name="TextBox 8"/>
          <p:cNvSpPr txBox="1"/>
          <p:nvPr/>
        </p:nvSpPr>
        <p:spPr>
          <a:xfrm>
            <a:off x="4917218" y="3688059"/>
            <a:ext cx="13370782" cy="3706145"/>
          </a:xfrm>
          <a:prstGeom prst="rect">
            <a:avLst/>
          </a:prstGeom>
        </p:spPr>
        <p:txBody>
          <a:bodyPr lIns="0" tIns="0" rIns="0" bIns="0" rtlCol="0" anchor="t">
            <a:spAutoFit/>
          </a:bodyPr>
          <a:lstStyle/>
          <a:p>
            <a:pPr marL="510337" lvl="1" indent="-255169" algn="just">
              <a:lnSpc>
                <a:spcPts val="3309"/>
              </a:lnSpc>
              <a:spcBef>
                <a:spcPct val="0"/>
              </a:spcBef>
              <a:buAutoNum type="arabicPeriod"/>
            </a:pPr>
            <a:r>
              <a:rPr lang="en-US" sz="2363" b="1">
                <a:solidFill>
                  <a:srgbClr val="000000"/>
                </a:solidFill>
                <a:latin typeface="Canva Sans Bold"/>
                <a:ea typeface="Canva Sans Bold"/>
                <a:cs typeface="Canva Sans Bold"/>
                <a:sym typeface="Canva Sans Bold"/>
              </a:rPr>
              <a:t>The competency mapping of the organisation aims to promote professional growth and enhance training programs for career development. </a:t>
            </a:r>
          </a:p>
          <a:p>
            <a:pPr marL="510337" lvl="1" indent="-255169" algn="just">
              <a:lnSpc>
                <a:spcPts val="3309"/>
              </a:lnSpc>
              <a:spcBef>
                <a:spcPct val="0"/>
              </a:spcBef>
              <a:buAutoNum type="arabicPeriod"/>
            </a:pPr>
            <a:r>
              <a:rPr lang="en-US" sz="2363" b="1">
                <a:solidFill>
                  <a:srgbClr val="000000"/>
                </a:solidFill>
                <a:latin typeface="Canva Sans Bold"/>
                <a:ea typeface="Canva Sans Bold"/>
                <a:cs typeface="Canva Sans Bold"/>
                <a:sym typeface="Canva Sans Bold"/>
              </a:rPr>
              <a:t>Finding important roles and responsibilities: identify all the job roles, their significance in the company as well as the responsibilities and day to day tasks performed by everyone.</a:t>
            </a:r>
          </a:p>
          <a:p>
            <a:pPr marL="510337" lvl="1" indent="-255169" algn="just">
              <a:lnSpc>
                <a:spcPts val="3309"/>
              </a:lnSpc>
              <a:spcBef>
                <a:spcPct val="0"/>
              </a:spcBef>
              <a:buAutoNum type="arabicPeriod"/>
            </a:pPr>
            <a:r>
              <a:rPr lang="en-US" sz="2363" b="1">
                <a:solidFill>
                  <a:srgbClr val="000000"/>
                </a:solidFill>
                <a:latin typeface="Canva Sans Bold"/>
                <a:ea typeface="Canva Sans Bold"/>
                <a:cs typeface="Canva Sans Bold"/>
                <a:sym typeface="Canva Sans Bold"/>
              </a:rPr>
              <a:t> The assessment of employee competencies: their skills (what they bring to the team) problem solving, adaptability, leadership, decision making, technological skills, financial analysis etc. (Sharma and Malodia, 2022, p. 1758)</a:t>
            </a:r>
          </a:p>
          <a:p>
            <a:pPr marL="445567" lvl="1" indent="-222784" algn="just">
              <a:lnSpc>
                <a:spcPts val="2889"/>
              </a:lnSpc>
              <a:spcBef>
                <a:spcPct val="0"/>
              </a:spcBef>
              <a:buAutoNum type="arabicPeriod"/>
            </a:pPr>
            <a:endParaRPr lang="en-US" sz="2363" b="1">
              <a:solidFill>
                <a:srgbClr val="000000"/>
              </a:solidFill>
              <a:latin typeface="Canva Sans Bold"/>
              <a:ea typeface="Canva Sans Bold"/>
              <a:cs typeface="Canva Sans Bold"/>
              <a:sym typeface="Canva Sans Bold"/>
            </a:endParaRPr>
          </a:p>
        </p:txBody>
      </p:sp>
      <p:sp>
        <p:nvSpPr>
          <p:cNvPr id="9" name="TextBox 9"/>
          <p:cNvSpPr txBox="1"/>
          <p:nvPr/>
        </p:nvSpPr>
        <p:spPr>
          <a:xfrm>
            <a:off x="3795543" y="7701709"/>
            <a:ext cx="14178163" cy="1452880"/>
          </a:xfrm>
          <a:prstGeom prst="rect">
            <a:avLst/>
          </a:prstGeom>
        </p:spPr>
        <p:txBody>
          <a:bodyPr lIns="0" tIns="0" rIns="0" bIns="0" rtlCol="0" anchor="t">
            <a:spAutoFit/>
          </a:bodyPr>
          <a:lstStyle/>
          <a:p>
            <a:pPr algn="just">
              <a:lnSpc>
                <a:spcPts val="2940"/>
              </a:lnSpc>
            </a:pPr>
            <a:r>
              <a:rPr lang="en-US" sz="2100" b="1">
                <a:solidFill>
                  <a:srgbClr val="000000"/>
                </a:solidFill>
                <a:latin typeface="Canva Sans Bold"/>
                <a:ea typeface="Canva Sans Bold"/>
                <a:cs typeface="Canva Sans Bold"/>
                <a:sym typeface="Canva Sans Bold"/>
              </a:rPr>
              <a:t>Internal promotions rise around 20% because of competency-based training programs (Watson and Reissner, 2023). To develop successful leadership internally, training will no longer be generic but rather will be orientated on improving individuals' capacity to meet future organisational demands.</a:t>
            </a:r>
          </a:p>
          <a:p>
            <a:pPr algn="ctr">
              <a:lnSpc>
                <a:spcPts val="2800"/>
              </a:lnSpc>
              <a:spcBef>
                <a:spcPct val="0"/>
              </a:spcBef>
            </a:pPr>
            <a:endParaRPr lang="en-US" sz="2100" b="1">
              <a:solidFill>
                <a:srgbClr val="000000"/>
              </a:solidFill>
              <a:latin typeface="Canva Sans Bold"/>
              <a:ea typeface="Canva Sans Bold"/>
              <a:cs typeface="Canva Sans Bold"/>
              <a:sym typeface="Canva Sans Bold"/>
            </a:endParaRPr>
          </a:p>
        </p:txBody>
      </p:sp>
      <p:pic>
        <p:nvPicPr>
          <p:cNvPr id="11" name="Audio 10">
            <a:hlinkClick r:id="" action="ppaction://media"/>
            <a:extLst>
              <a:ext uri="{FF2B5EF4-FFF2-40B4-BE49-F238E27FC236}">
                <a16:creationId xmlns:a16="http://schemas.microsoft.com/office/drawing/2014/main" id="{5CFFFAE9-964B-0B99-F919-3ACB628000B8}"/>
              </a:ext>
            </a:extLst>
          </p:cNvPr>
          <p:cNvPicPr>
            <a:picLocks noChangeAspect="1"/>
          </p:cNvPicPr>
          <p:nvPr>
            <a:audioFile r:link="rId2"/>
            <p:extLst>
              <p:ext uri="{DAA4B4D4-6D71-4841-9C94-3DE7FCFB9230}">
                <p14:media xmlns:p14="http://schemas.microsoft.com/office/powerpoint/2010/main" r:embed="rId1"/>
              </p:ext>
            </p:extLst>
          </p:nvPr>
        </p:nvPicPr>
        <p:blipFill>
          <a:blip r:embed="rId7"/>
          <a:srcRect l="-266613" t="-266613" r="-266613" b="-266613"/>
          <a:stretch>
            <a:fillRect/>
          </a:stretch>
        </p:blipFill>
        <p:spPr>
          <a:xfrm>
            <a:off x="15078456" y="7077456"/>
            <a:ext cx="3086100" cy="3086100"/>
          </a:xfrm>
          <a:prstGeom prst="ellipse">
            <a:avLst/>
          </a:prstGeom>
        </p:spPr>
      </p:pic>
    </p:spTree>
  </p:cSld>
  <p:clrMapOvr>
    <a:masterClrMapping/>
  </p:clrMapOvr>
  <mc:AlternateContent xmlns:mc="http://schemas.openxmlformats.org/markup-compatibility/2006">
    <mc:Choice xmlns:p14="http://schemas.microsoft.com/office/powerpoint/2010/main" Requires="p14">
      <p:transition spd="slow" p14:dur="2000" advTm="79662"/>
    </mc:Choice>
    <mc:Fallback>
      <p:transition spd="slow" advTm="7966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1"/>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032859"/>
        </a:solidFill>
        <a:effectLst/>
      </p:bgPr>
    </p:bg>
    <p:spTree>
      <p:nvGrpSpPr>
        <p:cNvPr id="1" name=""/>
        <p:cNvGrpSpPr/>
        <p:nvPr/>
      </p:nvGrpSpPr>
      <p:grpSpPr>
        <a:xfrm>
          <a:off x="0" y="0"/>
          <a:ext cx="0" cy="0"/>
          <a:chOff x="0" y="0"/>
          <a:chExt cx="0" cy="0"/>
        </a:xfrm>
      </p:grpSpPr>
      <p:sp>
        <p:nvSpPr>
          <p:cNvPr id="2" name="Freeform 2"/>
          <p:cNvSpPr/>
          <p:nvPr/>
        </p:nvSpPr>
        <p:spPr>
          <a:xfrm rot="-10800000">
            <a:off x="-933557" y="-1129249"/>
            <a:ext cx="5363862" cy="5610296"/>
          </a:xfrm>
          <a:custGeom>
            <a:avLst/>
            <a:gdLst/>
            <a:ahLst/>
            <a:cxnLst/>
            <a:rect l="l" t="t" r="r" b="b"/>
            <a:pathLst>
              <a:path w="5363862" h="5610296">
                <a:moveTo>
                  <a:pt x="0" y="0"/>
                </a:moveTo>
                <a:lnTo>
                  <a:pt x="5363861" y="0"/>
                </a:lnTo>
                <a:lnTo>
                  <a:pt x="5363861" y="5610296"/>
                </a:lnTo>
                <a:lnTo>
                  <a:pt x="0" y="5610296"/>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3" name="Freeform 3"/>
          <p:cNvSpPr/>
          <p:nvPr/>
        </p:nvSpPr>
        <p:spPr>
          <a:xfrm rot="-10800000" flipH="1">
            <a:off x="13857696" y="-1129249"/>
            <a:ext cx="5363862" cy="5610296"/>
          </a:xfrm>
          <a:custGeom>
            <a:avLst/>
            <a:gdLst/>
            <a:ahLst/>
            <a:cxnLst/>
            <a:rect l="l" t="t" r="r" b="b"/>
            <a:pathLst>
              <a:path w="5363862" h="5610296">
                <a:moveTo>
                  <a:pt x="5363861" y="0"/>
                </a:moveTo>
                <a:lnTo>
                  <a:pt x="0" y="0"/>
                </a:lnTo>
                <a:lnTo>
                  <a:pt x="0" y="5610296"/>
                </a:lnTo>
                <a:lnTo>
                  <a:pt x="5363861" y="5610296"/>
                </a:lnTo>
                <a:lnTo>
                  <a:pt x="5363861"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4" name="Freeform 4"/>
          <p:cNvSpPr/>
          <p:nvPr/>
        </p:nvSpPr>
        <p:spPr>
          <a:xfrm>
            <a:off x="13182952" y="1028700"/>
            <a:ext cx="4076348" cy="3631656"/>
          </a:xfrm>
          <a:custGeom>
            <a:avLst/>
            <a:gdLst/>
            <a:ahLst/>
            <a:cxnLst/>
            <a:rect l="l" t="t" r="r" b="b"/>
            <a:pathLst>
              <a:path w="4076348" h="3631656">
                <a:moveTo>
                  <a:pt x="0" y="0"/>
                </a:moveTo>
                <a:lnTo>
                  <a:pt x="4076348" y="0"/>
                </a:lnTo>
                <a:lnTo>
                  <a:pt x="4076348" y="3631656"/>
                </a:lnTo>
                <a:lnTo>
                  <a:pt x="0" y="3631656"/>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sp>
        <p:nvSpPr>
          <p:cNvPr id="5" name="TextBox 5"/>
          <p:cNvSpPr txBox="1"/>
          <p:nvPr/>
        </p:nvSpPr>
        <p:spPr>
          <a:xfrm>
            <a:off x="1028700" y="1019175"/>
            <a:ext cx="11145476" cy="4067175"/>
          </a:xfrm>
          <a:prstGeom prst="rect">
            <a:avLst/>
          </a:prstGeom>
        </p:spPr>
        <p:txBody>
          <a:bodyPr lIns="0" tIns="0" rIns="0" bIns="0" rtlCol="0" anchor="t">
            <a:spAutoFit/>
          </a:bodyPr>
          <a:lstStyle/>
          <a:p>
            <a:pPr marL="0" lvl="0" indent="0" algn="l">
              <a:lnSpc>
                <a:spcPts val="10665"/>
              </a:lnSpc>
            </a:pPr>
            <a:r>
              <a:rPr lang="en-US" sz="8887" b="1">
                <a:solidFill>
                  <a:srgbClr val="FFFFFF"/>
                </a:solidFill>
                <a:latin typeface="Play Bold"/>
                <a:ea typeface="Play Bold"/>
                <a:cs typeface="Play Bold"/>
                <a:sym typeface="Play Bold"/>
              </a:rPr>
              <a:t>Clear Career Opportunities with 9-Box Grid</a:t>
            </a:r>
          </a:p>
        </p:txBody>
      </p:sp>
      <p:sp>
        <p:nvSpPr>
          <p:cNvPr id="6" name="TextBox 6"/>
          <p:cNvSpPr txBox="1"/>
          <p:nvPr/>
        </p:nvSpPr>
        <p:spPr>
          <a:xfrm>
            <a:off x="1028700" y="5610225"/>
            <a:ext cx="4365393" cy="424180"/>
          </a:xfrm>
          <a:prstGeom prst="rect">
            <a:avLst/>
          </a:prstGeom>
        </p:spPr>
        <p:txBody>
          <a:bodyPr lIns="0" tIns="0" rIns="0" bIns="0" rtlCol="0" anchor="t">
            <a:spAutoFit/>
          </a:bodyPr>
          <a:lstStyle/>
          <a:p>
            <a:pPr marL="0" lvl="0" indent="0" algn="l">
              <a:lnSpc>
                <a:spcPts val="3380"/>
              </a:lnSpc>
            </a:pPr>
            <a:r>
              <a:rPr lang="en-US" sz="2600" b="1">
                <a:solidFill>
                  <a:srgbClr val="FFFFFF"/>
                </a:solidFill>
                <a:latin typeface="Play Bold"/>
                <a:ea typeface="Play Bold"/>
                <a:cs typeface="Play Bold"/>
                <a:sym typeface="Play Bold"/>
              </a:rPr>
              <a:t>Readiness</a:t>
            </a:r>
          </a:p>
        </p:txBody>
      </p:sp>
      <p:sp>
        <p:nvSpPr>
          <p:cNvPr id="7" name="TextBox 7"/>
          <p:cNvSpPr txBox="1"/>
          <p:nvPr/>
        </p:nvSpPr>
        <p:spPr>
          <a:xfrm>
            <a:off x="6706826" y="5610225"/>
            <a:ext cx="4365393" cy="852805"/>
          </a:xfrm>
          <a:prstGeom prst="rect">
            <a:avLst/>
          </a:prstGeom>
        </p:spPr>
        <p:txBody>
          <a:bodyPr lIns="0" tIns="0" rIns="0" bIns="0" rtlCol="0" anchor="t">
            <a:spAutoFit/>
          </a:bodyPr>
          <a:lstStyle/>
          <a:p>
            <a:pPr marL="0" lvl="0" indent="0" algn="l">
              <a:lnSpc>
                <a:spcPts val="3380"/>
              </a:lnSpc>
            </a:pPr>
            <a:r>
              <a:rPr lang="en-US" sz="2600" b="1">
                <a:solidFill>
                  <a:srgbClr val="FFFFFF"/>
                </a:solidFill>
                <a:latin typeface="Play Bold"/>
                <a:ea typeface="Play Bold"/>
                <a:cs typeface="Play Bold"/>
                <a:sym typeface="Play Bold"/>
              </a:rPr>
              <a:t>nine categories with in three segments </a:t>
            </a:r>
          </a:p>
        </p:txBody>
      </p:sp>
      <p:sp>
        <p:nvSpPr>
          <p:cNvPr id="8" name="TextBox 8"/>
          <p:cNvSpPr txBox="1"/>
          <p:nvPr/>
        </p:nvSpPr>
        <p:spPr>
          <a:xfrm>
            <a:off x="12174176" y="5610225"/>
            <a:ext cx="4365393" cy="424180"/>
          </a:xfrm>
          <a:prstGeom prst="rect">
            <a:avLst/>
          </a:prstGeom>
        </p:spPr>
        <p:txBody>
          <a:bodyPr lIns="0" tIns="0" rIns="0" bIns="0" rtlCol="0" anchor="t">
            <a:spAutoFit/>
          </a:bodyPr>
          <a:lstStyle/>
          <a:p>
            <a:pPr marL="0" lvl="0" indent="0" algn="l">
              <a:lnSpc>
                <a:spcPts val="3380"/>
              </a:lnSpc>
            </a:pPr>
            <a:r>
              <a:rPr lang="en-US" sz="2600" b="1">
                <a:solidFill>
                  <a:srgbClr val="FFFFFF"/>
                </a:solidFill>
                <a:latin typeface="Play Bold"/>
                <a:ea typeface="Play Bold"/>
                <a:cs typeface="Play Bold"/>
                <a:sym typeface="Play Bold"/>
              </a:rPr>
              <a:t>Employee evaluation</a:t>
            </a:r>
          </a:p>
        </p:txBody>
      </p:sp>
      <p:sp>
        <p:nvSpPr>
          <p:cNvPr id="9" name="TextBox 9"/>
          <p:cNvSpPr txBox="1"/>
          <p:nvPr/>
        </p:nvSpPr>
        <p:spPr>
          <a:xfrm>
            <a:off x="1028700" y="7346723"/>
            <a:ext cx="4365393" cy="3418142"/>
          </a:xfrm>
          <a:prstGeom prst="rect">
            <a:avLst/>
          </a:prstGeom>
        </p:spPr>
        <p:txBody>
          <a:bodyPr lIns="0" tIns="0" rIns="0" bIns="0" rtlCol="0" anchor="t">
            <a:spAutoFit/>
          </a:bodyPr>
          <a:lstStyle/>
          <a:p>
            <a:pPr algn="l">
              <a:lnSpc>
                <a:spcPts val="3061"/>
              </a:lnSpc>
            </a:pPr>
            <a:r>
              <a:rPr lang="en-US" sz="2354">
                <a:solidFill>
                  <a:srgbClr val="FFFFFF"/>
                </a:solidFill>
                <a:latin typeface="Play"/>
                <a:ea typeface="Play"/>
                <a:cs typeface="Play"/>
                <a:sym typeface="Play"/>
              </a:rPr>
              <a:t>research suggests how 360-degree feedback helped senior executives uncover undiscovered potential. Managing intermediate connections was an essential ability, (CIPD, 2022). </a:t>
            </a:r>
          </a:p>
          <a:p>
            <a:pPr algn="l">
              <a:lnSpc>
                <a:spcPts val="3061"/>
              </a:lnSpc>
            </a:pPr>
            <a:endParaRPr lang="en-US" sz="2354">
              <a:solidFill>
                <a:srgbClr val="FFFFFF"/>
              </a:solidFill>
              <a:latin typeface="Play"/>
              <a:ea typeface="Play"/>
              <a:cs typeface="Play"/>
              <a:sym typeface="Play"/>
            </a:endParaRPr>
          </a:p>
          <a:p>
            <a:pPr marL="0" lvl="0" indent="0" algn="l">
              <a:lnSpc>
                <a:spcPts val="3061"/>
              </a:lnSpc>
            </a:pPr>
            <a:endParaRPr lang="en-US" sz="2354">
              <a:solidFill>
                <a:srgbClr val="FFFFFF"/>
              </a:solidFill>
              <a:latin typeface="Play"/>
              <a:ea typeface="Play"/>
              <a:cs typeface="Play"/>
              <a:sym typeface="Play"/>
            </a:endParaRPr>
          </a:p>
        </p:txBody>
      </p:sp>
      <p:sp>
        <p:nvSpPr>
          <p:cNvPr id="10" name="TextBox 10"/>
          <p:cNvSpPr txBox="1"/>
          <p:nvPr/>
        </p:nvSpPr>
        <p:spPr>
          <a:xfrm>
            <a:off x="6601438" y="7346723"/>
            <a:ext cx="4470781" cy="1513142"/>
          </a:xfrm>
          <a:prstGeom prst="rect">
            <a:avLst/>
          </a:prstGeom>
        </p:spPr>
        <p:txBody>
          <a:bodyPr lIns="0" tIns="0" rIns="0" bIns="0" rtlCol="0" anchor="t">
            <a:spAutoFit/>
          </a:bodyPr>
          <a:lstStyle/>
          <a:p>
            <a:pPr marL="0" lvl="0" indent="0" algn="l">
              <a:lnSpc>
                <a:spcPts val="3061"/>
              </a:lnSpc>
              <a:spcBef>
                <a:spcPct val="0"/>
              </a:spcBef>
            </a:pPr>
            <a:r>
              <a:rPr lang="en-US" sz="2354">
                <a:solidFill>
                  <a:srgbClr val="FFFFFF"/>
                </a:solidFill>
                <a:latin typeface="Play"/>
                <a:ea typeface="Play"/>
                <a:cs typeface="Play"/>
                <a:sym typeface="Play"/>
              </a:rPr>
              <a:t>employee evaluation based on two fundamental factors: their performance to date and potential for future success</a:t>
            </a:r>
          </a:p>
        </p:txBody>
      </p:sp>
      <p:sp>
        <p:nvSpPr>
          <p:cNvPr id="11" name="TextBox 11"/>
          <p:cNvSpPr txBox="1"/>
          <p:nvPr/>
        </p:nvSpPr>
        <p:spPr>
          <a:xfrm>
            <a:off x="11872786" y="7337198"/>
            <a:ext cx="4968173" cy="3173062"/>
          </a:xfrm>
          <a:prstGeom prst="rect">
            <a:avLst/>
          </a:prstGeom>
        </p:spPr>
        <p:txBody>
          <a:bodyPr lIns="0" tIns="0" rIns="0" bIns="0" rtlCol="0" anchor="t">
            <a:spAutoFit/>
          </a:bodyPr>
          <a:lstStyle/>
          <a:p>
            <a:pPr algn="l">
              <a:lnSpc>
                <a:spcPts val="2798"/>
              </a:lnSpc>
            </a:pPr>
            <a:r>
              <a:rPr lang="en-US" sz="2152">
                <a:solidFill>
                  <a:srgbClr val="FFFFFF"/>
                </a:solidFill>
                <a:latin typeface="Play"/>
                <a:ea typeface="Play"/>
                <a:cs typeface="Play"/>
                <a:sym typeface="Play"/>
              </a:rPr>
              <a:t>based on two fundamental factors: their performance to date and potential for future success</a:t>
            </a:r>
          </a:p>
          <a:p>
            <a:pPr algn="l">
              <a:lnSpc>
                <a:spcPts val="2798"/>
              </a:lnSpc>
            </a:pPr>
            <a:r>
              <a:rPr lang="en-US" sz="2152">
                <a:solidFill>
                  <a:srgbClr val="FFFFFF"/>
                </a:solidFill>
                <a:latin typeface="Play"/>
                <a:ea typeface="Play"/>
                <a:cs typeface="Play"/>
                <a:sym typeface="Play"/>
              </a:rPr>
              <a:t>For example, the boxes will include Low performer–high potential</a:t>
            </a:r>
          </a:p>
          <a:p>
            <a:pPr algn="l">
              <a:lnSpc>
                <a:spcPts val="2798"/>
              </a:lnSpc>
            </a:pPr>
            <a:r>
              <a:rPr lang="en-US" sz="2152">
                <a:solidFill>
                  <a:srgbClr val="FFFFFF"/>
                </a:solidFill>
                <a:latin typeface="Play"/>
                <a:ea typeface="Play"/>
                <a:cs typeface="Play"/>
                <a:sym typeface="Play"/>
              </a:rPr>
              <a:t>Moderate performer–high potential</a:t>
            </a:r>
          </a:p>
          <a:p>
            <a:pPr algn="l">
              <a:lnSpc>
                <a:spcPts val="2798"/>
              </a:lnSpc>
            </a:pPr>
            <a:r>
              <a:rPr lang="en-US" sz="2152">
                <a:solidFill>
                  <a:srgbClr val="FFFFFF"/>
                </a:solidFill>
                <a:latin typeface="Play"/>
                <a:ea typeface="Play"/>
                <a:cs typeface="Play"/>
                <a:sym typeface="Play"/>
              </a:rPr>
              <a:t>High performer–high potential, (HiBob, 2025)</a:t>
            </a:r>
          </a:p>
          <a:p>
            <a:pPr marL="0" lvl="0" indent="0" algn="l">
              <a:lnSpc>
                <a:spcPts val="2798"/>
              </a:lnSpc>
              <a:spcBef>
                <a:spcPct val="0"/>
              </a:spcBef>
            </a:pPr>
            <a:endParaRPr lang="en-US" sz="2152">
              <a:solidFill>
                <a:srgbClr val="FFFFFF"/>
              </a:solidFill>
              <a:latin typeface="Play"/>
              <a:ea typeface="Play"/>
              <a:cs typeface="Play"/>
              <a:sym typeface="Play"/>
            </a:endParaRPr>
          </a:p>
        </p:txBody>
      </p:sp>
      <p:sp>
        <p:nvSpPr>
          <p:cNvPr id="12" name="TextBox 12"/>
          <p:cNvSpPr txBox="1"/>
          <p:nvPr/>
        </p:nvSpPr>
        <p:spPr>
          <a:xfrm>
            <a:off x="17259300" y="9210675"/>
            <a:ext cx="152400" cy="200025"/>
          </a:xfrm>
          <a:prstGeom prst="rect">
            <a:avLst/>
          </a:prstGeom>
        </p:spPr>
        <p:txBody>
          <a:bodyPr wrap="none" lIns="0" tIns="0" rIns="0" bIns="0" rtlCol="0" anchor="t">
            <a:spAutoFit/>
          </a:bodyPr>
          <a:lstStyle/>
          <a:p>
            <a:pPr algn="l">
              <a:lnSpc>
                <a:spcPts val="2800"/>
              </a:lnSpc>
              <a:spcBef>
                <a:spcPct val="0"/>
              </a:spcBef>
            </a:pPr>
            <a:r>
              <a:rPr lang="en-US" sz="2000">
                <a:solidFill>
                  <a:srgbClr val="FFFFFF"/>
                </a:solidFill>
                <a:latin typeface="Canva Sans"/>
                <a:ea typeface="Canva Sans"/>
                <a:cs typeface="Canva Sans"/>
                <a:sym typeface="Canva Sans"/>
              </a:rPr>
              <a:t>8</a:t>
            </a:r>
          </a:p>
        </p:txBody>
      </p:sp>
      <p:pic>
        <p:nvPicPr>
          <p:cNvPr id="14" name="Audio 13">
            <a:hlinkClick r:id="" action="ppaction://media"/>
            <a:extLst>
              <a:ext uri="{FF2B5EF4-FFF2-40B4-BE49-F238E27FC236}">
                <a16:creationId xmlns:a16="http://schemas.microsoft.com/office/drawing/2014/main" id="{FB51A84D-7B9E-D73D-ADF4-5A496DACC146}"/>
              </a:ext>
            </a:extLst>
          </p:cNvPr>
          <p:cNvPicPr>
            <a:picLocks noChangeAspect="1"/>
          </p:cNvPicPr>
          <p:nvPr>
            <a:audioFile r:link="rId2"/>
            <p:extLst>
              <p:ext uri="{DAA4B4D4-6D71-4841-9C94-3DE7FCFB9230}">
                <p14:media xmlns:p14="http://schemas.microsoft.com/office/powerpoint/2010/main" r:embed="rId1"/>
              </p:ext>
            </p:extLst>
          </p:nvPr>
        </p:nvPicPr>
        <p:blipFill>
          <a:blip r:embed="rId8"/>
          <a:srcRect l="-266613" t="-266613" r="-266613" b="-266613"/>
          <a:stretch>
            <a:fillRect/>
          </a:stretch>
        </p:blipFill>
        <p:spPr>
          <a:xfrm>
            <a:off x="15078456" y="7077456"/>
            <a:ext cx="3086100" cy="3086100"/>
          </a:xfrm>
          <a:prstGeom prst="ellipse">
            <a:avLst/>
          </a:prstGeom>
        </p:spPr>
      </p:pic>
    </p:spTree>
  </p:cSld>
  <p:clrMapOvr>
    <a:masterClrMapping/>
  </p:clrMapOvr>
  <mc:AlternateContent xmlns:mc="http://schemas.openxmlformats.org/markup-compatibility/2006">
    <mc:Choice xmlns:p14="http://schemas.microsoft.com/office/powerpoint/2010/main" Requires="p14">
      <p:transition spd="slow" p14:dur="2000" advTm="83636"/>
    </mc:Choice>
    <mc:Fallback>
      <p:transition spd="slow" advTm="8363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4"/>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2F2F2"/>
        </a:solidFill>
        <a:effectLst/>
      </p:bgPr>
    </p:bg>
    <p:spTree>
      <p:nvGrpSpPr>
        <p:cNvPr id="1" name=""/>
        <p:cNvGrpSpPr/>
        <p:nvPr/>
      </p:nvGrpSpPr>
      <p:grpSpPr>
        <a:xfrm>
          <a:off x="0" y="0"/>
          <a:ext cx="0" cy="0"/>
          <a:chOff x="0" y="0"/>
          <a:chExt cx="0" cy="0"/>
        </a:xfrm>
      </p:grpSpPr>
      <p:sp>
        <p:nvSpPr>
          <p:cNvPr id="2" name="Freeform 2"/>
          <p:cNvSpPr/>
          <p:nvPr/>
        </p:nvSpPr>
        <p:spPr>
          <a:xfrm rot="-10800000">
            <a:off x="-446644" y="-729856"/>
            <a:ext cx="5363862" cy="5610296"/>
          </a:xfrm>
          <a:custGeom>
            <a:avLst/>
            <a:gdLst/>
            <a:ahLst/>
            <a:cxnLst/>
            <a:rect l="l" t="t" r="r" b="b"/>
            <a:pathLst>
              <a:path w="5363862" h="5610296">
                <a:moveTo>
                  <a:pt x="0" y="0"/>
                </a:moveTo>
                <a:lnTo>
                  <a:pt x="5363862" y="0"/>
                </a:lnTo>
                <a:lnTo>
                  <a:pt x="5363862" y="5610296"/>
                </a:lnTo>
                <a:lnTo>
                  <a:pt x="0" y="5610296"/>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3" name="Freeform 3"/>
          <p:cNvSpPr/>
          <p:nvPr/>
        </p:nvSpPr>
        <p:spPr>
          <a:xfrm rot="-10800000" flipH="1">
            <a:off x="13370782" y="-729856"/>
            <a:ext cx="5363862" cy="5610296"/>
          </a:xfrm>
          <a:custGeom>
            <a:avLst/>
            <a:gdLst/>
            <a:ahLst/>
            <a:cxnLst/>
            <a:rect l="l" t="t" r="r" b="b"/>
            <a:pathLst>
              <a:path w="5363862" h="5610296">
                <a:moveTo>
                  <a:pt x="5363862" y="0"/>
                </a:moveTo>
                <a:lnTo>
                  <a:pt x="0" y="0"/>
                </a:lnTo>
                <a:lnTo>
                  <a:pt x="0" y="5610296"/>
                </a:lnTo>
                <a:lnTo>
                  <a:pt x="5363862" y="5610296"/>
                </a:lnTo>
                <a:lnTo>
                  <a:pt x="5363862"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4" name="TextBox 4"/>
          <p:cNvSpPr txBox="1"/>
          <p:nvPr/>
        </p:nvSpPr>
        <p:spPr>
          <a:xfrm>
            <a:off x="1168737" y="6175307"/>
            <a:ext cx="7676927" cy="2838450"/>
          </a:xfrm>
          <a:prstGeom prst="rect">
            <a:avLst/>
          </a:prstGeom>
        </p:spPr>
        <p:txBody>
          <a:bodyPr lIns="0" tIns="0" rIns="0" bIns="0" rtlCol="0" anchor="t">
            <a:spAutoFit/>
          </a:bodyPr>
          <a:lstStyle/>
          <a:p>
            <a:pPr marL="0" lvl="0" indent="0" algn="l">
              <a:lnSpc>
                <a:spcPts val="7443"/>
              </a:lnSpc>
            </a:pPr>
            <a:r>
              <a:rPr lang="en-US" sz="6202" b="1">
                <a:solidFill>
                  <a:srgbClr val="000000"/>
                </a:solidFill>
                <a:latin typeface="Play Bold"/>
                <a:ea typeface="Play Bold"/>
                <a:cs typeface="Play Bold"/>
                <a:sym typeface="Play Bold"/>
              </a:rPr>
              <a:t>Overcoming Challenges in Succession Planning</a:t>
            </a:r>
          </a:p>
        </p:txBody>
      </p:sp>
      <p:grpSp>
        <p:nvGrpSpPr>
          <p:cNvPr id="5" name="Group 5"/>
          <p:cNvGrpSpPr/>
          <p:nvPr/>
        </p:nvGrpSpPr>
        <p:grpSpPr>
          <a:xfrm>
            <a:off x="4774782" y="3350764"/>
            <a:ext cx="13513218" cy="4511172"/>
            <a:chOff x="0" y="0"/>
            <a:chExt cx="18017624" cy="6014896"/>
          </a:xfrm>
        </p:grpSpPr>
        <p:sp>
          <p:nvSpPr>
            <p:cNvPr id="6" name="TextBox 6"/>
            <p:cNvSpPr txBox="1"/>
            <p:nvPr/>
          </p:nvSpPr>
          <p:spPr>
            <a:xfrm>
              <a:off x="0" y="-38100"/>
              <a:ext cx="18017624" cy="5327464"/>
            </a:xfrm>
            <a:prstGeom prst="rect">
              <a:avLst/>
            </a:prstGeom>
          </p:spPr>
          <p:txBody>
            <a:bodyPr lIns="0" tIns="0" rIns="0" bIns="0" rtlCol="0" anchor="t">
              <a:spAutoFit/>
            </a:bodyPr>
            <a:lstStyle/>
            <a:p>
              <a:pPr algn="l">
                <a:lnSpc>
                  <a:spcPts val="3816"/>
                </a:lnSpc>
              </a:pPr>
              <a:r>
                <a:rPr lang="en-US" sz="2935">
                  <a:solidFill>
                    <a:srgbClr val="000000"/>
                  </a:solidFill>
                  <a:latin typeface="Play"/>
                  <a:ea typeface="Play"/>
                  <a:cs typeface="Play"/>
                  <a:sym typeface="Play"/>
                </a:rPr>
                <a:t>By using the 9-Box Grid, GE (general electric) who operates in aerospace, power sectors and renewable energy founded by Thomas Edison, developed by McKinsey , was able to increase internal leadership promotions by 45%, proving that it is a useful tool for finding and nurturing talent for important positions, (Sridharan, 2022).</a:t>
              </a:r>
            </a:p>
            <a:p>
              <a:pPr algn="l">
                <a:lnSpc>
                  <a:spcPts val="3816"/>
                </a:lnSpc>
              </a:pPr>
              <a:r>
                <a:rPr lang="en-US" sz="2935">
                  <a:solidFill>
                    <a:srgbClr val="000000"/>
                  </a:solidFill>
                  <a:latin typeface="Play"/>
                  <a:ea typeface="Play"/>
                  <a:cs typeface="Play"/>
                  <a:sym typeface="Play"/>
                </a:rPr>
                <a:t>(McKinsey &amp; Company, 2023) 45%, Leadership Promotions</a:t>
              </a:r>
            </a:p>
            <a:p>
              <a:pPr algn="l">
                <a:lnSpc>
                  <a:spcPts val="3036"/>
                </a:lnSpc>
              </a:pPr>
              <a:endParaRPr lang="en-US" sz="2935">
                <a:solidFill>
                  <a:srgbClr val="000000"/>
                </a:solidFill>
                <a:latin typeface="Play"/>
                <a:ea typeface="Play"/>
                <a:cs typeface="Play"/>
                <a:sym typeface="Play"/>
              </a:endParaRPr>
            </a:p>
            <a:p>
              <a:pPr algn="l">
                <a:lnSpc>
                  <a:spcPts val="3036"/>
                </a:lnSpc>
              </a:pPr>
              <a:endParaRPr lang="en-US" sz="2935">
                <a:solidFill>
                  <a:srgbClr val="000000"/>
                </a:solidFill>
                <a:latin typeface="Play"/>
                <a:ea typeface="Play"/>
                <a:cs typeface="Play"/>
                <a:sym typeface="Play"/>
              </a:endParaRPr>
            </a:p>
            <a:p>
              <a:pPr marL="0" lvl="0" indent="0" algn="l">
                <a:lnSpc>
                  <a:spcPts val="3036"/>
                </a:lnSpc>
              </a:pPr>
              <a:endParaRPr lang="en-US" sz="2935">
                <a:solidFill>
                  <a:srgbClr val="000000"/>
                </a:solidFill>
                <a:latin typeface="Play"/>
                <a:ea typeface="Play"/>
                <a:cs typeface="Play"/>
                <a:sym typeface="Play"/>
              </a:endParaRPr>
            </a:p>
          </p:txBody>
        </p:sp>
        <p:sp>
          <p:nvSpPr>
            <p:cNvPr id="7" name="TextBox 7"/>
            <p:cNvSpPr txBox="1"/>
            <p:nvPr/>
          </p:nvSpPr>
          <p:spPr>
            <a:xfrm>
              <a:off x="0" y="5675247"/>
              <a:ext cx="18017624" cy="339649"/>
            </a:xfrm>
            <a:prstGeom prst="rect">
              <a:avLst/>
            </a:prstGeom>
          </p:spPr>
          <p:txBody>
            <a:bodyPr lIns="0" tIns="0" rIns="0" bIns="0" rtlCol="0" anchor="t">
              <a:spAutoFit/>
            </a:bodyPr>
            <a:lstStyle/>
            <a:p>
              <a:pPr marL="0" lvl="0" indent="0" algn="l">
                <a:lnSpc>
                  <a:spcPts val="2035"/>
                </a:lnSpc>
              </a:pPr>
              <a:endParaRPr/>
            </a:p>
          </p:txBody>
        </p:sp>
      </p:grpSp>
      <p:sp>
        <p:nvSpPr>
          <p:cNvPr id="8" name="TextBox 8"/>
          <p:cNvSpPr txBox="1"/>
          <p:nvPr/>
        </p:nvSpPr>
        <p:spPr>
          <a:xfrm>
            <a:off x="17259300" y="9210675"/>
            <a:ext cx="152400" cy="200025"/>
          </a:xfrm>
          <a:prstGeom prst="rect">
            <a:avLst/>
          </a:prstGeom>
        </p:spPr>
        <p:txBody>
          <a:bodyPr wrap="none" lIns="0" tIns="0" rIns="0" bIns="0" rtlCol="0" anchor="t">
            <a:spAutoFit/>
          </a:bodyPr>
          <a:lstStyle/>
          <a:p>
            <a:pPr algn="l">
              <a:lnSpc>
                <a:spcPts val="2800"/>
              </a:lnSpc>
              <a:spcBef>
                <a:spcPct val="0"/>
              </a:spcBef>
            </a:pPr>
            <a:r>
              <a:rPr lang="en-US" sz="2000">
                <a:solidFill>
                  <a:srgbClr val="000000"/>
                </a:solidFill>
                <a:latin typeface="Canva Sans"/>
                <a:ea typeface="Canva Sans"/>
                <a:cs typeface="Canva Sans"/>
                <a:sym typeface="Canva Sans"/>
              </a:rPr>
              <a:t>9</a:t>
            </a:r>
          </a:p>
        </p:txBody>
      </p:sp>
      <p:sp>
        <p:nvSpPr>
          <p:cNvPr id="9" name="TextBox 9"/>
          <p:cNvSpPr txBox="1"/>
          <p:nvPr/>
        </p:nvSpPr>
        <p:spPr>
          <a:xfrm>
            <a:off x="0" y="269617"/>
            <a:ext cx="4428822" cy="2788559"/>
          </a:xfrm>
          <a:prstGeom prst="rect">
            <a:avLst/>
          </a:prstGeom>
        </p:spPr>
        <p:txBody>
          <a:bodyPr lIns="0" tIns="0" rIns="0" bIns="0" rtlCol="0" anchor="t">
            <a:spAutoFit/>
          </a:bodyPr>
          <a:lstStyle/>
          <a:p>
            <a:pPr algn="ctr">
              <a:lnSpc>
                <a:spcPts val="7429"/>
              </a:lnSpc>
            </a:pPr>
            <a:r>
              <a:rPr lang="en-US" sz="5306" b="1">
                <a:solidFill>
                  <a:srgbClr val="000000"/>
                </a:solidFill>
                <a:latin typeface="Canva Sans Bold"/>
                <a:ea typeface="Canva Sans Bold"/>
                <a:cs typeface="Canva Sans Bold"/>
                <a:sym typeface="Canva Sans Bold"/>
              </a:rPr>
              <a:t>45%</a:t>
            </a:r>
          </a:p>
          <a:p>
            <a:pPr algn="ctr">
              <a:lnSpc>
                <a:spcPts val="7429"/>
              </a:lnSpc>
            </a:pPr>
            <a:r>
              <a:rPr lang="en-US" sz="5306" b="1">
                <a:solidFill>
                  <a:srgbClr val="000000"/>
                </a:solidFill>
                <a:latin typeface="Canva Sans Bold"/>
                <a:ea typeface="Canva Sans Bold"/>
                <a:cs typeface="Canva Sans Bold"/>
                <a:sym typeface="Canva Sans Bold"/>
              </a:rPr>
              <a:t> in leadership</a:t>
            </a:r>
          </a:p>
          <a:p>
            <a:pPr algn="ctr">
              <a:lnSpc>
                <a:spcPts val="7429"/>
              </a:lnSpc>
            </a:pPr>
            <a:r>
              <a:rPr lang="en-US" sz="5306" b="1">
                <a:solidFill>
                  <a:srgbClr val="000000"/>
                </a:solidFill>
                <a:latin typeface="Canva Sans Bold"/>
                <a:ea typeface="Canva Sans Bold"/>
                <a:cs typeface="Canva Sans Bold"/>
                <a:sym typeface="Canva Sans Bold"/>
              </a:rPr>
              <a:t> promotions</a:t>
            </a:r>
          </a:p>
        </p:txBody>
      </p:sp>
      <p:pic>
        <p:nvPicPr>
          <p:cNvPr id="11" name="Audio 10">
            <a:hlinkClick r:id="" action="ppaction://media"/>
            <a:extLst>
              <a:ext uri="{FF2B5EF4-FFF2-40B4-BE49-F238E27FC236}">
                <a16:creationId xmlns:a16="http://schemas.microsoft.com/office/drawing/2014/main" id="{167917A3-3BA3-5011-6F0E-99E770337A26}"/>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266613" t="-266613" r="-266613" b="-266613"/>
          <a:stretch>
            <a:fillRect/>
          </a:stretch>
        </p:blipFill>
        <p:spPr>
          <a:xfrm>
            <a:off x="15078456" y="7077456"/>
            <a:ext cx="3086100" cy="3086100"/>
          </a:xfrm>
          <a:prstGeom prst="ellipse">
            <a:avLst/>
          </a:prstGeom>
        </p:spPr>
      </p:pic>
    </p:spTree>
  </p:cSld>
  <p:clrMapOvr>
    <a:masterClrMapping/>
  </p:clrMapOvr>
  <mc:AlternateContent xmlns:mc="http://schemas.openxmlformats.org/markup-compatibility/2006">
    <mc:Choice xmlns:p14="http://schemas.microsoft.com/office/powerpoint/2010/main" Requires="p14">
      <p:transition spd="slow" p14:dur="2000" advTm="92116"/>
    </mc:Choice>
    <mc:Fallback>
      <p:transition spd="slow" advTm="9211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1"/>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032859"/>
        </a:solidFill>
        <a:effectLst/>
      </p:bgPr>
    </p:bg>
    <p:spTree>
      <p:nvGrpSpPr>
        <p:cNvPr id="1" name=""/>
        <p:cNvGrpSpPr/>
        <p:nvPr/>
      </p:nvGrpSpPr>
      <p:grpSpPr>
        <a:xfrm>
          <a:off x="0" y="0"/>
          <a:ext cx="0" cy="0"/>
          <a:chOff x="0" y="0"/>
          <a:chExt cx="0" cy="0"/>
        </a:xfrm>
      </p:grpSpPr>
      <p:sp>
        <p:nvSpPr>
          <p:cNvPr id="2" name="Freeform 2"/>
          <p:cNvSpPr/>
          <p:nvPr/>
        </p:nvSpPr>
        <p:spPr>
          <a:xfrm flipV="1">
            <a:off x="13117672" y="-196676"/>
            <a:ext cx="5363862" cy="5610296"/>
          </a:xfrm>
          <a:custGeom>
            <a:avLst/>
            <a:gdLst/>
            <a:ahLst/>
            <a:cxnLst/>
            <a:rect l="l" t="t" r="r" b="b"/>
            <a:pathLst>
              <a:path w="5363862" h="5610296">
                <a:moveTo>
                  <a:pt x="0" y="5610296"/>
                </a:moveTo>
                <a:lnTo>
                  <a:pt x="5363862" y="5610296"/>
                </a:lnTo>
                <a:lnTo>
                  <a:pt x="5363862" y="0"/>
                </a:lnTo>
                <a:lnTo>
                  <a:pt x="0" y="0"/>
                </a:lnTo>
                <a:lnTo>
                  <a:pt x="0" y="5610296"/>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grpSp>
        <p:nvGrpSpPr>
          <p:cNvPr id="3" name="Group 3"/>
          <p:cNvGrpSpPr/>
          <p:nvPr/>
        </p:nvGrpSpPr>
        <p:grpSpPr>
          <a:xfrm>
            <a:off x="6481741" y="205109"/>
            <a:ext cx="8579219" cy="4938391"/>
            <a:chOff x="0" y="0"/>
            <a:chExt cx="11438959" cy="6584521"/>
          </a:xfrm>
        </p:grpSpPr>
        <p:sp>
          <p:nvSpPr>
            <p:cNvPr id="4" name="TextBox 4"/>
            <p:cNvSpPr txBox="1"/>
            <p:nvPr/>
          </p:nvSpPr>
          <p:spPr>
            <a:xfrm>
              <a:off x="0" y="-9525"/>
              <a:ext cx="11438959" cy="605550"/>
            </a:xfrm>
            <a:prstGeom prst="rect">
              <a:avLst/>
            </a:prstGeom>
          </p:spPr>
          <p:txBody>
            <a:bodyPr lIns="0" tIns="0" rIns="0" bIns="0" rtlCol="0" anchor="t">
              <a:spAutoFit/>
            </a:bodyPr>
            <a:lstStyle/>
            <a:p>
              <a:pPr marL="0" lvl="0" indent="0" algn="l">
                <a:lnSpc>
                  <a:spcPts val="3533"/>
                </a:lnSpc>
              </a:pPr>
              <a:r>
                <a:rPr lang="en-US" sz="2944" b="1">
                  <a:solidFill>
                    <a:srgbClr val="FFFFFF"/>
                  </a:solidFill>
                  <a:latin typeface="Play Bold"/>
                  <a:ea typeface="Play Bold"/>
                  <a:cs typeface="Play Bold"/>
                  <a:sym typeface="Play Bold"/>
                </a:rPr>
                <a:t>Knowledge Transfer Strategies</a:t>
              </a:r>
            </a:p>
          </p:txBody>
        </p:sp>
        <p:sp>
          <p:nvSpPr>
            <p:cNvPr id="5" name="TextBox 5"/>
            <p:cNvSpPr txBox="1"/>
            <p:nvPr/>
          </p:nvSpPr>
          <p:spPr>
            <a:xfrm>
              <a:off x="0" y="1172790"/>
              <a:ext cx="11438959" cy="4995018"/>
            </a:xfrm>
            <a:prstGeom prst="rect">
              <a:avLst/>
            </a:prstGeom>
          </p:spPr>
          <p:txBody>
            <a:bodyPr lIns="0" tIns="0" rIns="0" bIns="0" rtlCol="0" anchor="t">
              <a:spAutoFit/>
            </a:bodyPr>
            <a:lstStyle/>
            <a:p>
              <a:pPr algn="l">
                <a:lnSpc>
                  <a:spcPts val="5981"/>
                </a:lnSpc>
              </a:pPr>
              <a:r>
                <a:rPr lang="en-US" sz="4601">
                  <a:solidFill>
                    <a:srgbClr val="FFFFFF"/>
                  </a:solidFill>
                  <a:latin typeface="Play"/>
                  <a:ea typeface="Play"/>
                  <a:cs typeface="Play"/>
                  <a:sym typeface="Play"/>
                </a:rPr>
                <a:t>Transfer of knowledge through professional teaching programmes</a:t>
              </a:r>
            </a:p>
            <a:p>
              <a:pPr algn="l">
                <a:lnSpc>
                  <a:spcPts val="5981"/>
                </a:lnSpc>
              </a:pPr>
              <a:r>
                <a:rPr lang="en-US" sz="4601">
                  <a:solidFill>
                    <a:srgbClr val="FFFFFF"/>
                  </a:solidFill>
                  <a:latin typeface="Play"/>
                  <a:ea typeface="Play"/>
                  <a:cs typeface="Play"/>
                  <a:sym typeface="Play"/>
                </a:rPr>
                <a:t> </a:t>
              </a:r>
            </a:p>
            <a:p>
              <a:pPr marL="0" lvl="0" indent="0" algn="l">
                <a:lnSpc>
                  <a:spcPts val="5981"/>
                </a:lnSpc>
              </a:pPr>
              <a:endParaRPr lang="en-US" sz="4601">
                <a:solidFill>
                  <a:srgbClr val="FFFFFF"/>
                </a:solidFill>
                <a:latin typeface="Play"/>
                <a:ea typeface="Play"/>
                <a:cs typeface="Play"/>
                <a:sym typeface="Play"/>
              </a:endParaRPr>
            </a:p>
          </p:txBody>
        </p:sp>
        <p:sp>
          <p:nvSpPr>
            <p:cNvPr id="6" name="AutoShape 6"/>
            <p:cNvSpPr/>
            <p:nvPr/>
          </p:nvSpPr>
          <p:spPr>
            <a:xfrm>
              <a:off x="0" y="6578678"/>
              <a:ext cx="11438959" cy="0"/>
            </a:xfrm>
            <a:prstGeom prst="line">
              <a:avLst/>
            </a:prstGeom>
            <a:ln w="11687" cap="rnd">
              <a:solidFill>
                <a:srgbClr val="F2F2F2"/>
              </a:solidFill>
              <a:prstDash val="solid"/>
              <a:headEnd type="none" w="sm" len="sm"/>
              <a:tailEnd type="none" w="sm" len="sm"/>
            </a:ln>
          </p:spPr>
          <p:txBody>
            <a:bodyPr/>
            <a:lstStyle/>
            <a:p>
              <a:endParaRPr lang="en-GB"/>
            </a:p>
          </p:txBody>
        </p:sp>
      </p:grpSp>
      <p:sp>
        <p:nvSpPr>
          <p:cNvPr id="7" name="Freeform 7"/>
          <p:cNvSpPr/>
          <p:nvPr/>
        </p:nvSpPr>
        <p:spPr>
          <a:xfrm rot="-10800000" flipV="1">
            <a:off x="-763640" y="5941983"/>
            <a:ext cx="5363862" cy="5610296"/>
          </a:xfrm>
          <a:custGeom>
            <a:avLst/>
            <a:gdLst/>
            <a:ahLst/>
            <a:cxnLst/>
            <a:rect l="l" t="t" r="r" b="b"/>
            <a:pathLst>
              <a:path w="5363862" h="5610296">
                <a:moveTo>
                  <a:pt x="0" y="5610296"/>
                </a:moveTo>
                <a:lnTo>
                  <a:pt x="5363862" y="5610296"/>
                </a:lnTo>
                <a:lnTo>
                  <a:pt x="5363862" y="0"/>
                </a:lnTo>
                <a:lnTo>
                  <a:pt x="0" y="0"/>
                </a:lnTo>
                <a:lnTo>
                  <a:pt x="0" y="5610296"/>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8" name="Freeform 8"/>
          <p:cNvSpPr/>
          <p:nvPr/>
        </p:nvSpPr>
        <p:spPr>
          <a:xfrm>
            <a:off x="304780" y="171283"/>
            <a:ext cx="3495675" cy="3374915"/>
          </a:xfrm>
          <a:custGeom>
            <a:avLst/>
            <a:gdLst/>
            <a:ahLst/>
            <a:cxnLst/>
            <a:rect l="l" t="t" r="r" b="b"/>
            <a:pathLst>
              <a:path w="3495675" h="3374915">
                <a:moveTo>
                  <a:pt x="0" y="0"/>
                </a:moveTo>
                <a:lnTo>
                  <a:pt x="3495675" y="0"/>
                </a:lnTo>
                <a:lnTo>
                  <a:pt x="3495675" y="3374915"/>
                </a:lnTo>
                <a:lnTo>
                  <a:pt x="0" y="3374915"/>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sp>
        <p:nvSpPr>
          <p:cNvPr id="9" name="Freeform 9"/>
          <p:cNvSpPr/>
          <p:nvPr/>
        </p:nvSpPr>
        <p:spPr>
          <a:xfrm>
            <a:off x="0" y="7162527"/>
            <a:ext cx="4254601" cy="3124473"/>
          </a:xfrm>
          <a:custGeom>
            <a:avLst/>
            <a:gdLst/>
            <a:ahLst/>
            <a:cxnLst/>
            <a:rect l="l" t="t" r="r" b="b"/>
            <a:pathLst>
              <a:path w="4254601" h="3124473">
                <a:moveTo>
                  <a:pt x="0" y="0"/>
                </a:moveTo>
                <a:lnTo>
                  <a:pt x="4254601" y="0"/>
                </a:lnTo>
                <a:lnTo>
                  <a:pt x="4254601" y="3124473"/>
                </a:lnTo>
                <a:lnTo>
                  <a:pt x="0" y="3124473"/>
                </a:lnTo>
                <a:lnTo>
                  <a:pt x="0" y="0"/>
                </a:lnTo>
                <a:close/>
              </a:path>
            </a:pathLst>
          </a:custGeom>
          <a:blipFill>
            <a:blip r:embed="rId8"/>
            <a:stretch>
              <a:fillRect/>
            </a:stretch>
          </a:blipFill>
        </p:spPr>
        <p:txBody>
          <a:bodyPr/>
          <a:lstStyle/>
          <a:p>
            <a:endParaRPr lang="en-GB"/>
          </a:p>
        </p:txBody>
      </p:sp>
      <p:sp>
        <p:nvSpPr>
          <p:cNvPr id="10" name="TextBox 10"/>
          <p:cNvSpPr txBox="1"/>
          <p:nvPr/>
        </p:nvSpPr>
        <p:spPr>
          <a:xfrm>
            <a:off x="17259300" y="9210675"/>
            <a:ext cx="152400" cy="200025"/>
          </a:xfrm>
          <a:prstGeom prst="rect">
            <a:avLst/>
          </a:prstGeom>
        </p:spPr>
        <p:txBody>
          <a:bodyPr wrap="none" lIns="0" tIns="0" rIns="0" bIns="0" rtlCol="0" anchor="t">
            <a:spAutoFit/>
          </a:bodyPr>
          <a:lstStyle/>
          <a:p>
            <a:pPr algn="l">
              <a:lnSpc>
                <a:spcPts val="2800"/>
              </a:lnSpc>
              <a:spcBef>
                <a:spcPct val="0"/>
              </a:spcBef>
            </a:pPr>
            <a:r>
              <a:rPr lang="en-US" sz="2000">
                <a:solidFill>
                  <a:srgbClr val="FFFFFF"/>
                </a:solidFill>
                <a:latin typeface="Canva Sans"/>
                <a:ea typeface="Canva Sans"/>
                <a:cs typeface="Canva Sans"/>
                <a:sym typeface="Canva Sans"/>
              </a:rPr>
              <a:t>10</a:t>
            </a:r>
          </a:p>
        </p:txBody>
      </p:sp>
      <p:sp>
        <p:nvSpPr>
          <p:cNvPr id="11" name="TextBox 11"/>
          <p:cNvSpPr txBox="1"/>
          <p:nvPr/>
        </p:nvSpPr>
        <p:spPr>
          <a:xfrm>
            <a:off x="9093874" y="4945063"/>
            <a:ext cx="104180" cy="349250"/>
          </a:xfrm>
          <a:prstGeom prst="rect">
            <a:avLst/>
          </a:prstGeom>
        </p:spPr>
        <p:txBody>
          <a:bodyPr lIns="0" tIns="0" rIns="0" bIns="0" rtlCol="0" anchor="t">
            <a:spAutoFit/>
          </a:bodyPr>
          <a:lstStyle/>
          <a:p>
            <a:pPr algn="ctr">
              <a:lnSpc>
                <a:spcPts val="2800"/>
              </a:lnSpc>
              <a:spcBef>
                <a:spcPct val="0"/>
              </a:spcBef>
            </a:pPr>
            <a:r>
              <a:rPr lang="en-US" sz="2000">
                <a:solidFill>
                  <a:srgbClr val="FFFFFF"/>
                </a:solidFill>
                <a:latin typeface="Canva Sans"/>
                <a:ea typeface="Canva Sans"/>
                <a:cs typeface="Canva Sans"/>
                <a:sym typeface="Canva Sans"/>
              </a:rPr>
              <a:t>t</a:t>
            </a:r>
          </a:p>
        </p:txBody>
      </p:sp>
      <p:sp>
        <p:nvSpPr>
          <p:cNvPr id="12" name="TextBox 12"/>
          <p:cNvSpPr txBox="1"/>
          <p:nvPr/>
        </p:nvSpPr>
        <p:spPr>
          <a:xfrm>
            <a:off x="4611893" y="3773847"/>
            <a:ext cx="13676107" cy="5338301"/>
          </a:xfrm>
          <a:prstGeom prst="rect">
            <a:avLst/>
          </a:prstGeom>
        </p:spPr>
        <p:txBody>
          <a:bodyPr lIns="0" tIns="0" rIns="0" bIns="0" rtlCol="0" anchor="t">
            <a:spAutoFit/>
          </a:bodyPr>
          <a:lstStyle/>
          <a:p>
            <a:pPr algn="l">
              <a:lnSpc>
                <a:spcPts val="3528"/>
              </a:lnSpc>
              <a:spcBef>
                <a:spcPct val="0"/>
              </a:spcBef>
            </a:pPr>
            <a:r>
              <a:rPr lang="en-US" sz="2520">
                <a:solidFill>
                  <a:srgbClr val="FFFFFF"/>
                </a:solidFill>
                <a:latin typeface="Canva Sans"/>
                <a:ea typeface="Canva Sans"/>
                <a:cs typeface="Canva Sans"/>
                <a:sym typeface="Canva Sans"/>
              </a:rPr>
              <a:t>Prior to staff retirement or role changes, senior staff that have excelled throughout their career in XYZ will be partnered with high potential candidates, (Oxford Brookes university, 2003). </a:t>
            </a:r>
          </a:p>
          <a:p>
            <a:pPr algn="l">
              <a:lnSpc>
                <a:spcPts val="3528"/>
              </a:lnSpc>
              <a:spcBef>
                <a:spcPct val="0"/>
              </a:spcBef>
            </a:pPr>
            <a:endParaRPr lang="en-US" sz="2520">
              <a:solidFill>
                <a:srgbClr val="FFFFFF"/>
              </a:solidFill>
              <a:latin typeface="Canva Sans"/>
              <a:ea typeface="Canva Sans"/>
              <a:cs typeface="Canva Sans"/>
              <a:sym typeface="Canva Sans"/>
            </a:endParaRPr>
          </a:p>
          <a:p>
            <a:pPr algn="l">
              <a:lnSpc>
                <a:spcPts val="3528"/>
              </a:lnSpc>
              <a:spcBef>
                <a:spcPct val="0"/>
              </a:spcBef>
            </a:pPr>
            <a:endParaRPr lang="en-US" sz="2520">
              <a:solidFill>
                <a:srgbClr val="FFFFFF"/>
              </a:solidFill>
              <a:latin typeface="Canva Sans"/>
              <a:ea typeface="Canva Sans"/>
              <a:cs typeface="Canva Sans"/>
              <a:sym typeface="Canva Sans"/>
            </a:endParaRPr>
          </a:p>
          <a:p>
            <a:pPr algn="l">
              <a:lnSpc>
                <a:spcPts val="3528"/>
              </a:lnSpc>
              <a:spcBef>
                <a:spcPct val="0"/>
              </a:spcBef>
            </a:pPr>
            <a:r>
              <a:rPr lang="en-US" sz="2520">
                <a:solidFill>
                  <a:srgbClr val="FFFFFF"/>
                </a:solidFill>
                <a:latin typeface="Canva Sans"/>
                <a:ea typeface="Canva Sans"/>
                <a:cs typeface="Canva Sans"/>
                <a:sym typeface="Canva Sans"/>
              </a:rPr>
              <a:t>Structured knowledge transfer decreases successors' time-to-productivity claim Lussier &amp; Achua (2022). Furthermore, mentoring improves leadership abilities in both mentors and mentees, which adds to overall organisational learning.</a:t>
            </a:r>
          </a:p>
          <a:p>
            <a:pPr algn="l">
              <a:lnSpc>
                <a:spcPts val="3528"/>
              </a:lnSpc>
              <a:spcBef>
                <a:spcPct val="0"/>
              </a:spcBef>
            </a:pPr>
            <a:endParaRPr lang="en-US" sz="2520">
              <a:solidFill>
                <a:srgbClr val="FFFFFF"/>
              </a:solidFill>
              <a:latin typeface="Canva Sans"/>
              <a:ea typeface="Canva Sans"/>
              <a:cs typeface="Canva Sans"/>
              <a:sym typeface="Canva Sans"/>
            </a:endParaRPr>
          </a:p>
          <a:p>
            <a:pPr algn="l">
              <a:lnSpc>
                <a:spcPts val="3528"/>
              </a:lnSpc>
              <a:spcBef>
                <a:spcPct val="0"/>
              </a:spcBef>
            </a:pPr>
            <a:endParaRPr lang="en-US" sz="2520">
              <a:solidFill>
                <a:srgbClr val="FFFFFF"/>
              </a:solidFill>
              <a:latin typeface="Canva Sans"/>
              <a:ea typeface="Canva Sans"/>
              <a:cs typeface="Canva Sans"/>
              <a:sym typeface="Canva Sans"/>
            </a:endParaRPr>
          </a:p>
          <a:p>
            <a:pPr algn="l">
              <a:lnSpc>
                <a:spcPts val="3528"/>
              </a:lnSpc>
              <a:spcBef>
                <a:spcPct val="0"/>
              </a:spcBef>
            </a:pPr>
            <a:endParaRPr lang="en-US" sz="2520">
              <a:solidFill>
                <a:srgbClr val="FFFFFF"/>
              </a:solidFill>
              <a:latin typeface="Canva Sans"/>
              <a:ea typeface="Canva Sans"/>
              <a:cs typeface="Canva Sans"/>
              <a:sym typeface="Canva Sans"/>
            </a:endParaRPr>
          </a:p>
          <a:p>
            <a:pPr algn="ctr">
              <a:lnSpc>
                <a:spcPts val="3347"/>
              </a:lnSpc>
              <a:spcBef>
                <a:spcPct val="0"/>
              </a:spcBef>
            </a:pPr>
            <a:r>
              <a:rPr lang="en-US" sz="2391">
                <a:solidFill>
                  <a:srgbClr val="FFFFFF"/>
                </a:solidFill>
                <a:latin typeface="Canva Sans"/>
                <a:ea typeface="Canva Sans"/>
                <a:cs typeface="Canva Sans"/>
                <a:sym typeface="Canva Sans"/>
              </a:rPr>
              <a:t> </a:t>
            </a:r>
          </a:p>
        </p:txBody>
      </p:sp>
      <p:pic>
        <p:nvPicPr>
          <p:cNvPr id="14" name="Audio 13">
            <a:hlinkClick r:id="" action="ppaction://media"/>
            <a:extLst>
              <a:ext uri="{FF2B5EF4-FFF2-40B4-BE49-F238E27FC236}">
                <a16:creationId xmlns:a16="http://schemas.microsoft.com/office/drawing/2014/main" id="{9BA4D6A7-4D45-D476-0D38-7FE4CBAC5AE2}"/>
              </a:ext>
            </a:extLst>
          </p:cNvPr>
          <p:cNvPicPr>
            <a:picLocks noChangeAspect="1"/>
          </p:cNvPicPr>
          <p:nvPr>
            <a:audioFile r:link="rId2"/>
            <p:extLst>
              <p:ext uri="{DAA4B4D4-6D71-4841-9C94-3DE7FCFB9230}">
                <p14:media xmlns:p14="http://schemas.microsoft.com/office/powerpoint/2010/main" r:embed="rId1"/>
              </p:ext>
            </p:extLst>
          </p:nvPr>
        </p:nvPicPr>
        <p:blipFill>
          <a:blip r:embed="rId9"/>
          <a:srcRect l="-266613" t="-266613" r="-266613" b="-266613"/>
          <a:stretch>
            <a:fillRect/>
          </a:stretch>
        </p:blipFill>
        <p:spPr>
          <a:xfrm>
            <a:off x="15078456" y="7077456"/>
            <a:ext cx="3086100" cy="3086100"/>
          </a:xfrm>
          <a:prstGeom prst="ellipse">
            <a:avLst/>
          </a:prstGeom>
        </p:spPr>
      </p:pic>
    </p:spTree>
  </p:cSld>
  <p:clrMapOvr>
    <a:masterClrMapping/>
  </p:clrMapOvr>
  <mc:AlternateContent xmlns:mc="http://schemas.openxmlformats.org/markup-compatibility/2006">
    <mc:Choice xmlns:p14="http://schemas.microsoft.com/office/powerpoint/2010/main" Requires="p14">
      <p:transition spd="slow" p14:dur="2000" advTm="49909"/>
    </mc:Choice>
    <mc:Fallback>
      <p:transition spd="slow" advTm="4990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4"/>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032859"/>
        </a:solidFill>
        <a:effectLst/>
      </p:bgPr>
    </p:bg>
    <p:spTree>
      <p:nvGrpSpPr>
        <p:cNvPr id="1" name=""/>
        <p:cNvGrpSpPr/>
        <p:nvPr/>
      </p:nvGrpSpPr>
      <p:grpSpPr>
        <a:xfrm>
          <a:off x="0" y="0"/>
          <a:ext cx="0" cy="0"/>
          <a:chOff x="0" y="0"/>
          <a:chExt cx="0" cy="0"/>
        </a:xfrm>
      </p:grpSpPr>
      <p:sp>
        <p:nvSpPr>
          <p:cNvPr id="2" name="Freeform 2"/>
          <p:cNvSpPr/>
          <p:nvPr/>
        </p:nvSpPr>
        <p:spPr>
          <a:xfrm>
            <a:off x="-521826" y="769220"/>
            <a:ext cx="3495675" cy="3374915"/>
          </a:xfrm>
          <a:custGeom>
            <a:avLst/>
            <a:gdLst/>
            <a:ahLst/>
            <a:cxnLst/>
            <a:rect l="l" t="t" r="r" b="b"/>
            <a:pathLst>
              <a:path w="3495675" h="3374915">
                <a:moveTo>
                  <a:pt x="0" y="0"/>
                </a:moveTo>
                <a:lnTo>
                  <a:pt x="3495675" y="0"/>
                </a:lnTo>
                <a:lnTo>
                  <a:pt x="3495675" y="3374916"/>
                </a:lnTo>
                <a:lnTo>
                  <a:pt x="0" y="3374916"/>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3" name="Freeform 3"/>
          <p:cNvSpPr/>
          <p:nvPr/>
        </p:nvSpPr>
        <p:spPr>
          <a:xfrm flipH="1">
            <a:off x="-862251" y="3775720"/>
            <a:ext cx="7134501" cy="7462284"/>
          </a:xfrm>
          <a:custGeom>
            <a:avLst/>
            <a:gdLst/>
            <a:ahLst/>
            <a:cxnLst/>
            <a:rect l="l" t="t" r="r" b="b"/>
            <a:pathLst>
              <a:path w="7134501" h="7462284">
                <a:moveTo>
                  <a:pt x="7134501" y="0"/>
                </a:moveTo>
                <a:lnTo>
                  <a:pt x="0" y="0"/>
                </a:lnTo>
                <a:lnTo>
                  <a:pt x="0" y="7462284"/>
                </a:lnTo>
                <a:lnTo>
                  <a:pt x="7134501" y="7462284"/>
                </a:lnTo>
                <a:lnTo>
                  <a:pt x="7134501"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sp>
        <p:nvSpPr>
          <p:cNvPr id="4" name="Freeform 4"/>
          <p:cNvSpPr/>
          <p:nvPr/>
        </p:nvSpPr>
        <p:spPr>
          <a:xfrm rot="-10800000" flipH="1">
            <a:off x="12164944" y="-1717658"/>
            <a:ext cx="7134501" cy="7462284"/>
          </a:xfrm>
          <a:custGeom>
            <a:avLst/>
            <a:gdLst/>
            <a:ahLst/>
            <a:cxnLst/>
            <a:rect l="l" t="t" r="r" b="b"/>
            <a:pathLst>
              <a:path w="7134501" h="7462284">
                <a:moveTo>
                  <a:pt x="7134501" y="0"/>
                </a:moveTo>
                <a:lnTo>
                  <a:pt x="0" y="0"/>
                </a:lnTo>
                <a:lnTo>
                  <a:pt x="0" y="7462284"/>
                </a:lnTo>
                <a:lnTo>
                  <a:pt x="7134501" y="7462284"/>
                </a:lnTo>
                <a:lnTo>
                  <a:pt x="7134501"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sp>
        <p:nvSpPr>
          <p:cNvPr id="5" name="Freeform 5"/>
          <p:cNvSpPr/>
          <p:nvPr/>
        </p:nvSpPr>
        <p:spPr>
          <a:xfrm>
            <a:off x="1597664" y="2456678"/>
            <a:ext cx="7156184" cy="5373644"/>
          </a:xfrm>
          <a:custGeom>
            <a:avLst/>
            <a:gdLst/>
            <a:ahLst/>
            <a:cxnLst/>
            <a:rect l="l" t="t" r="r" b="b"/>
            <a:pathLst>
              <a:path w="7156184" h="5373644">
                <a:moveTo>
                  <a:pt x="0" y="0"/>
                </a:moveTo>
                <a:lnTo>
                  <a:pt x="7156185" y="0"/>
                </a:lnTo>
                <a:lnTo>
                  <a:pt x="7156185" y="5373644"/>
                </a:lnTo>
                <a:lnTo>
                  <a:pt x="0" y="5373644"/>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GB"/>
          </a:p>
        </p:txBody>
      </p:sp>
      <p:grpSp>
        <p:nvGrpSpPr>
          <p:cNvPr id="6" name="Group 6"/>
          <p:cNvGrpSpPr/>
          <p:nvPr/>
        </p:nvGrpSpPr>
        <p:grpSpPr>
          <a:xfrm>
            <a:off x="10578050" y="366906"/>
            <a:ext cx="7215551" cy="8673163"/>
            <a:chOff x="0" y="0"/>
            <a:chExt cx="9620734" cy="11564217"/>
          </a:xfrm>
        </p:grpSpPr>
        <p:sp>
          <p:nvSpPr>
            <p:cNvPr id="7" name="TextBox 7"/>
            <p:cNvSpPr txBox="1"/>
            <p:nvPr/>
          </p:nvSpPr>
          <p:spPr>
            <a:xfrm>
              <a:off x="0" y="-47625"/>
              <a:ext cx="8908284" cy="4108916"/>
            </a:xfrm>
            <a:prstGeom prst="rect">
              <a:avLst/>
            </a:prstGeom>
          </p:spPr>
          <p:txBody>
            <a:bodyPr lIns="0" tIns="0" rIns="0" bIns="0" rtlCol="0" anchor="t">
              <a:spAutoFit/>
            </a:bodyPr>
            <a:lstStyle/>
            <a:p>
              <a:pPr marL="0" lvl="0" indent="0" algn="l">
                <a:lnSpc>
                  <a:spcPts val="4108"/>
                </a:lnSpc>
              </a:pPr>
              <a:r>
                <a:rPr lang="en-US" sz="3160">
                  <a:solidFill>
                    <a:srgbClr val="FFFFFF"/>
                  </a:solidFill>
                  <a:latin typeface="Play"/>
                  <a:ea typeface="Play"/>
                  <a:cs typeface="Play"/>
                  <a:sym typeface="Play"/>
                </a:rPr>
                <a:t>Key performance indicators are proven to be beneficial as they set quantifiable, clear objectives that match individual initiatives with more general organisational aims, (Kerzner, 2023).</a:t>
              </a:r>
            </a:p>
          </p:txBody>
        </p:sp>
        <p:sp>
          <p:nvSpPr>
            <p:cNvPr id="8" name="TextBox 8"/>
            <p:cNvSpPr txBox="1"/>
            <p:nvPr/>
          </p:nvSpPr>
          <p:spPr>
            <a:xfrm>
              <a:off x="0" y="4570102"/>
              <a:ext cx="9620734" cy="4913418"/>
            </a:xfrm>
            <a:prstGeom prst="rect">
              <a:avLst/>
            </a:prstGeom>
          </p:spPr>
          <p:txBody>
            <a:bodyPr lIns="0" tIns="0" rIns="0" bIns="0" rtlCol="0" anchor="t">
              <a:spAutoFit/>
            </a:bodyPr>
            <a:lstStyle/>
            <a:p>
              <a:pPr algn="l">
                <a:lnSpc>
                  <a:spcPts val="5836"/>
                </a:lnSpc>
              </a:pPr>
              <a:r>
                <a:rPr lang="en-US" sz="5074" b="1">
                  <a:solidFill>
                    <a:srgbClr val="FFFFFF"/>
                  </a:solidFill>
                  <a:latin typeface="Play Bold"/>
                  <a:ea typeface="Play Bold"/>
                  <a:cs typeface="Play Bold"/>
                  <a:sym typeface="Play Bold"/>
                </a:rPr>
                <a:t>Using KPI’s and cultural shifts to reduce resistance to change </a:t>
              </a:r>
            </a:p>
            <a:p>
              <a:pPr algn="l">
                <a:lnSpc>
                  <a:spcPts val="5836"/>
                </a:lnSpc>
              </a:pPr>
              <a:endParaRPr lang="en-US" sz="5074" b="1">
                <a:solidFill>
                  <a:srgbClr val="FFFFFF"/>
                </a:solidFill>
                <a:latin typeface="Play Bold"/>
                <a:ea typeface="Play Bold"/>
                <a:cs typeface="Play Bold"/>
                <a:sym typeface="Play Bold"/>
              </a:endParaRPr>
            </a:p>
            <a:p>
              <a:pPr marL="0" lvl="0" indent="0" algn="l">
                <a:lnSpc>
                  <a:spcPts val="5836"/>
                </a:lnSpc>
              </a:pPr>
              <a:endParaRPr lang="en-US" sz="5074" b="1">
                <a:solidFill>
                  <a:srgbClr val="FFFFFF"/>
                </a:solidFill>
                <a:latin typeface="Play Bold"/>
                <a:ea typeface="Play Bold"/>
                <a:cs typeface="Play Bold"/>
                <a:sym typeface="Play Bold"/>
              </a:endParaRPr>
            </a:p>
          </p:txBody>
        </p:sp>
        <p:sp>
          <p:nvSpPr>
            <p:cNvPr id="9" name="TextBox 9"/>
            <p:cNvSpPr txBox="1"/>
            <p:nvPr/>
          </p:nvSpPr>
          <p:spPr>
            <a:xfrm>
              <a:off x="0" y="9925656"/>
              <a:ext cx="9620734" cy="679916"/>
            </a:xfrm>
            <a:prstGeom prst="rect">
              <a:avLst/>
            </a:prstGeom>
          </p:spPr>
          <p:txBody>
            <a:bodyPr lIns="0" tIns="0" rIns="0" bIns="0" rtlCol="0" anchor="t">
              <a:spAutoFit/>
            </a:bodyPr>
            <a:lstStyle/>
            <a:p>
              <a:pPr marL="0" lvl="0" indent="0" algn="l">
                <a:lnSpc>
                  <a:spcPts val="4108"/>
                </a:lnSpc>
              </a:pPr>
              <a:endParaRPr/>
            </a:p>
          </p:txBody>
        </p:sp>
        <p:sp>
          <p:nvSpPr>
            <p:cNvPr id="10" name="TextBox 10"/>
            <p:cNvSpPr txBox="1"/>
            <p:nvPr/>
          </p:nvSpPr>
          <p:spPr>
            <a:xfrm>
              <a:off x="0" y="11066758"/>
              <a:ext cx="9620734" cy="497459"/>
            </a:xfrm>
            <a:prstGeom prst="rect">
              <a:avLst/>
            </a:prstGeom>
          </p:spPr>
          <p:txBody>
            <a:bodyPr lIns="0" tIns="0" rIns="0" bIns="0" rtlCol="0" anchor="t">
              <a:spAutoFit/>
            </a:bodyPr>
            <a:lstStyle/>
            <a:p>
              <a:pPr marL="0" lvl="0" indent="0" algn="l">
                <a:lnSpc>
                  <a:spcPts val="3003"/>
                </a:lnSpc>
              </a:pPr>
              <a:endParaRPr/>
            </a:p>
          </p:txBody>
        </p:sp>
      </p:grpSp>
      <p:sp>
        <p:nvSpPr>
          <p:cNvPr id="11" name="TextBox 11"/>
          <p:cNvSpPr txBox="1"/>
          <p:nvPr/>
        </p:nvSpPr>
        <p:spPr>
          <a:xfrm>
            <a:off x="17259300" y="9210675"/>
            <a:ext cx="152400" cy="200025"/>
          </a:xfrm>
          <a:prstGeom prst="rect">
            <a:avLst/>
          </a:prstGeom>
        </p:spPr>
        <p:txBody>
          <a:bodyPr wrap="none" lIns="0" tIns="0" rIns="0" bIns="0" rtlCol="0" anchor="t">
            <a:spAutoFit/>
          </a:bodyPr>
          <a:lstStyle/>
          <a:p>
            <a:pPr algn="l">
              <a:lnSpc>
                <a:spcPts val="2800"/>
              </a:lnSpc>
              <a:spcBef>
                <a:spcPct val="0"/>
              </a:spcBef>
            </a:pPr>
            <a:r>
              <a:rPr lang="en-US" sz="2000">
                <a:solidFill>
                  <a:srgbClr val="FFFFFF"/>
                </a:solidFill>
                <a:latin typeface="Canva Sans"/>
                <a:ea typeface="Canva Sans"/>
                <a:cs typeface="Canva Sans"/>
                <a:sym typeface="Canva Sans"/>
              </a:rPr>
              <a:t>11</a:t>
            </a:r>
          </a:p>
        </p:txBody>
      </p:sp>
      <p:sp>
        <p:nvSpPr>
          <p:cNvPr id="12" name="TextBox 12"/>
          <p:cNvSpPr txBox="1"/>
          <p:nvPr/>
        </p:nvSpPr>
        <p:spPr>
          <a:xfrm>
            <a:off x="8222114" y="6328893"/>
            <a:ext cx="9571486" cy="2287989"/>
          </a:xfrm>
          <a:prstGeom prst="rect">
            <a:avLst/>
          </a:prstGeom>
        </p:spPr>
        <p:txBody>
          <a:bodyPr lIns="0" tIns="0" rIns="0" bIns="0" rtlCol="0" anchor="t">
            <a:spAutoFit/>
          </a:bodyPr>
          <a:lstStyle/>
          <a:p>
            <a:pPr algn="ctr">
              <a:lnSpc>
                <a:spcPts val="3705"/>
              </a:lnSpc>
            </a:pPr>
            <a:r>
              <a:rPr lang="en-US" sz="2646">
                <a:solidFill>
                  <a:srgbClr val="FFFFFF"/>
                </a:solidFill>
                <a:latin typeface="Canva Sans"/>
                <a:ea typeface="Canva Sans"/>
                <a:cs typeface="Canva Sans"/>
                <a:sym typeface="Canva Sans"/>
              </a:rPr>
              <a:t>Reverse mentoring ensures things such as key market trends which are new or more difficult to adapt to if not understood thoroughly amongst senior level employees will be able to tackle these changes efficiently. (Lang, 2021)</a:t>
            </a:r>
          </a:p>
          <a:p>
            <a:pPr algn="ctr">
              <a:lnSpc>
                <a:spcPts val="3425"/>
              </a:lnSpc>
              <a:spcBef>
                <a:spcPct val="0"/>
              </a:spcBef>
            </a:pPr>
            <a:endParaRPr lang="en-US" sz="2646">
              <a:solidFill>
                <a:srgbClr val="FFFFFF"/>
              </a:solidFill>
              <a:latin typeface="Canva Sans"/>
              <a:ea typeface="Canva Sans"/>
              <a:cs typeface="Canva Sans"/>
              <a:sym typeface="Canva Sans"/>
            </a:endParaRPr>
          </a:p>
        </p:txBody>
      </p:sp>
      <p:pic>
        <p:nvPicPr>
          <p:cNvPr id="14" name="Audio 13">
            <a:hlinkClick r:id="" action="ppaction://media"/>
            <a:extLst>
              <a:ext uri="{FF2B5EF4-FFF2-40B4-BE49-F238E27FC236}">
                <a16:creationId xmlns:a16="http://schemas.microsoft.com/office/drawing/2014/main" id="{161FD9C6-426D-1651-408B-11E77AAC8324}"/>
              </a:ext>
            </a:extLst>
          </p:cNvPr>
          <p:cNvPicPr>
            <a:picLocks noChangeAspect="1"/>
          </p:cNvPicPr>
          <p:nvPr>
            <a:audioFile r:link="rId2"/>
            <p:extLst>
              <p:ext uri="{DAA4B4D4-6D71-4841-9C94-3DE7FCFB9230}">
                <p14:media xmlns:p14="http://schemas.microsoft.com/office/powerpoint/2010/main" r:embed="rId1"/>
              </p:ext>
            </p:extLst>
          </p:nvPr>
        </p:nvPicPr>
        <p:blipFill>
          <a:blip r:embed="rId10"/>
          <a:srcRect l="-266613" t="-266613" r="-266613" b="-266613"/>
          <a:stretch>
            <a:fillRect/>
          </a:stretch>
        </p:blipFill>
        <p:spPr>
          <a:xfrm>
            <a:off x="15078456" y="7077456"/>
            <a:ext cx="3086100" cy="3086100"/>
          </a:xfrm>
          <a:prstGeom prst="ellipse">
            <a:avLst/>
          </a:prstGeom>
        </p:spPr>
      </p:pic>
    </p:spTree>
  </p:cSld>
  <p:clrMapOvr>
    <a:masterClrMapping/>
  </p:clrMapOvr>
  <mc:AlternateContent xmlns:mc="http://schemas.openxmlformats.org/markup-compatibility/2006">
    <mc:Choice xmlns:p14="http://schemas.microsoft.com/office/powerpoint/2010/main" Requires="p14">
      <p:transition spd="slow" p14:dur="2000" advTm="85319"/>
    </mc:Choice>
    <mc:Fallback>
      <p:transition spd="slow" advTm="8531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4"/>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032859"/>
        </a:solidFill>
        <a:effectLst/>
      </p:bgPr>
    </p:bg>
    <p:spTree>
      <p:nvGrpSpPr>
        <p:cNvPr id="1" name=""/>
        <p:cNvGrpSpPr/>
        <p:nvPr/>
      </p:nvGrpSpPr>
      <p:grpSpPr>
        <a:xfrm>
          <a:off x="0" y="0"/>
          <a:ext cx="0" cy="0"/>
          <a:chOff x="0" y="0"/>
          <a:chExt cx="0" cy="0"/>
        </a:xfrm>
      </p:grpSpPr>
      <p:sp>
        <p:nvSpPr>
          <p:cNvPr id="2" name="Freeform 2"/>
          <p:cNvSpPr/>
          <p:nvPr/>
        </p:nvSpPr>
        <p:spPr>
          <a:xfrm flipH="1">
            <a:off x="-951759" y="5143500"/>
            <a:ext cx="5363862" cy="5610296"/>
          </a:xfrm>
          <a:custGeom>
            <a:avLst/>
            <a:gdLst/>
            <a:ahLst/>
            <a:cxnLst/>
            <a:rect l="l" t="t" r="r" b="b"/>
            <a:pathLst>
              <a:path w="5363862" h="5610296">
                <a:moveTo>
                  <a:pt x="5363862" y="0"/>
                </a:moveTo>
                <a:lnTo>
                  <a:pt x="0" y="0"/>
                </a:lnTo>
                <a:lnTo>
                  <a:pt x="0" y="5610296"/>
                </a:lnTo>
                <a:lnTo>
                  <a:pt x="5363862" y="5610296"/>
                </a:lnTo>
                <a:lnTo>
                  <a:pt x="5363862"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3" name="Freeform 3"/>
          <p:cNvSpPr/>
          <p:nvPr/>
        </p:nvSpPr>
        <p:spPr>
          <a:xfrm>
            <a:off x="13875897" y="5143500"/>
            <a:ext cx="5363862" cy="5610296"/>
          </a:xfrm>
          <a:custGeom>
            <a:avLst/>
            <a:gdLst/>
            <a:ahLst/>
            <a:cxnLst/>
            <a:rect l="l" t="t" r="r" b="b"/>
            <a:pathLst>
              <a:path w="5363862" h="5610296">
                <a:moveTo>
                  <a:pt x="0" y="0"/>
                </a:moveTo>
                <a:lnTo>
                  <a:pt x="5363862" y="0"/>
                </a:lnTo>
                <a:lnTo>
                  <a:pt x="5363862" y="5610296"/>
                </a:lnTo>
                <a:lnTo>
                  <a:pt x="0" y="5610296"/>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graphicFrame>
        <p:nvGraphicFramePr>
          <p:cNvPr id="4" name="Table 4"/>
          <p:cNvGraphicFramePr>
            <a:graphicFrameLocks noGrp="1"/>
          </p:cNvGraphicFramePr>
          <p:nvPr/>
        </p:nvGraphicFramePr>
        <p:xfrm>
          <a:off x="1028700" y="2855286"/>
          <a:ext cx="16230600" cy="6903146"/>
        </p:xfrm>
        <a:graphic>
          <a:graphicData uri="http://schemas.openxmlformats.org/drawingml/2006/table">
            <a:tbl>
              <a:tblPr/>
              <a:tblGrid>
                <a:gridCol w="5410200">
                  <a:extLst>
                    <a:ext uri="{9D8B030D-6E8A-4147-A177-3AD203B41FA5}">
                      <a16:colId xmlns:a16="http://schemas.microsoft.com/office/drawing/2014/main" val="20000"/>
                    </a:ext>
                  </a:extLst>
                </a:gridCol>
                <a:gridCol w="7699059">
                  <a:extLst>
                    <a:ext uri="{9D8B030D-6E8A-4147-A177-3AD203B41FA5}">
                      <a16:colId xmlns:a16="http://schemas.microsoft.com/office/drawing/2014/main" val="20001"/>
                    </a:ext>
                  </a:extLst>
                </a:gridCol>
                <a:gridCol w="3121341">
                  <a:extLst>
                    <a:ext uri="{9D8B030D-6E8A-4147-A177-3AD203B41FA5}">
                      <a16:colId xmlns:a16="http://schemas.microsoft.com/office/drawing/2014/main" val="20002"/>
                    </a:ext>
                  </a:extLst>
                </a:gridCol>
              </a:tblGrid>
              <a:tr h="1005035">
                <a:tc>
                  <a:txBody>
                    <a:bodyPr/>
                    <a:lstStyle/>
                    <a:p>
                      <a:pPr algn="ctr">
                        <a:lnSpc>
                          <a:spcPts val="3359"/>
                        </a:lnSpc>
                        <a:defRPr/>
                      </a:pPr>
                      <a:r>
                        <a:rPr lang="en-US" sz="2399" b="1">
                          <a:solidFill>
                            <a:srgbClr val="000000"/>
                          </a:solidFill>
                          <a:latin typeface="Play Bold"/>
                          <a:ea typeface="Play Bold"/>
                          <a:cs typeface="Play Bold"/>
                          <a:sym typeface="Play Bold"/>
                        </a:rPr>
                        <a:t>Year</a:t>
                      </a:r>
                      <a:endParaRPr lang="en-US" sz="1100"/>
                    </a:p>
                  </a:txBody>
                  <a:tcPr marL="171450" marR="171450" marT="171450" marB="171450" anchor="ctr">
                    <a:lnL w="9525" cap="flat" cmpd="sng" algn="ctr">
                      <a:solidFill>
                        <a:srgbClr val="F2F2F2"/>
                      </a:solidFill>
                      <a:prstDash val="solid"/>
                      <a:round/>
                      <a:headEnd type="none" w="med" len="med"/>
                      <a:tailEnd type="none" w="med" len="med"/>
                    </a:lnL>
                    <a:lnR w="9525" cap="flat" cmpd="sng" algn="ctr">
                      <a:solidFill>
                        <a:srgbClr val="F2F2F2"/>
                      </a:solidFill>
                      <a:prstDash val="solid"/>
                      <a:round/>
                      <a:headEnd type="none" w="med" len="med"/>
                      <a:tailEnd type="none" w="med" len="med"/>
                    </a:lnR>
                    <a:lnT w="9525" cap="flat" cmpd="sng" algn="ctr">
                      <a:solidFill>
                        <a:srgbClr val="F2F2F2"/>
                      </a:solidFill>
                      <a:prstDash val="solid"/>
                      <a:round/>
                      <a:headEnd type="none" w="med" len="med"/>
                      <a:tailEnd type="none" w="med" len="med"/>
                    </a:lnT>
                    <a:lnB w="9525" cap="flat" cmpd="sng" algn="ctr">
                      <a:solidFill>
                        <a:srgbClr val="F2F2F2"/>
                      </a:solidFill>
                      <a:prstDash val="solid"/>
                      <a:round/>
                      <a:headEnd type="none" w="med" len="med"/>
                      <a:tailEnd type="none" w="med" len="med"/>
                    </a:lnB>
                    <a:solidFill>
                      <a:srgbClr val="F2F2F2"/>
                    </a:solidFill>
                  </a:tcPr>
                </a:tc>
                <a:tc>
                  <a:txBody>
                    <a:bodyPr/>
                    <a:lstStyle/>
                    <a:p>
                      <a:pPr algn="ctr">
                        <a:lnSpc>
                          <a:spcPts val="3359"/>
                        </a:lnSpc>
                        <a:defRPr/>
                      </a:pPr>
                      <a:r>
                        <a:rPr lang="en-US" sz="2399" b="1">
                          <a:solidFill>
                            <a:srgbClr val="000000"/>
                          </a:solidFill>
                          <a:latin typeface="Play Bold"/>
                          <a:ea typeface="Play Bold"/>
                          <a:cs typeface="Play Bold"/>
                          <a:sym typeface="Play Bold"/>
                        </a:rPr>
                        <a:t>Key Tasks</a:t>
                      </a:r>
                      <a:endParaRPr lang="en-US" sz="1100"/>
                    </a:p>
                  </a:txBody>
                  <a:tcPr marL="171450" marR="171450" marT="171450" marB="171450" anchor="ctr">
                    <a:lnL w="9525" cap="flat" cmpd="sng" algn="ctr">
                      <a:solidFill>
                        <a:srgbClr val="F2F2F2"/>
                      </a:solidFill>
                      <a:prstDash val="solid"/>
                      <a:round/>
                      <a:headEnd type="none" w="med" len="med"/>
                      <a:tailEnd type="none" w="med" len="med"/>
                    </a:lnL>
                    <a:lnR w="9525" cap="flat" cmpd="sng" algn="ctr">
                      <a:solidFill>
                        <a:srgbClr val="F2F2F2"/>
                      </a:solidFill>
                      <a:prstDash val="solid"/>
                      <a:round/>
                      <a:headEnd type="none" w="med" len="med"/>
                      <a:tailEnd type="none" w="med" len="med"/>
                    </a:lnR>
                    <a:lnT w="9525" cap="flat" cmpd="sng" algn="ctr">
                      <a:solidFill>
                        <a:srgbClr val="F2F2F2"/>
                      </a:solidFill>
                      <a:prstDash val="solid"/>
                      <a:round/>
                      <a:headEnd type="none" w="med" len="med"/>
                      <a:tailEnd type="none" w="med" len="med"/>
                    </a:lnT>
                    <a:lnB w="9525" cap="flat" cmpd="sng" algn="ctr">
                      <a:solidFill>
                        <a:srgbClr val="F2F2F2"/>
                      </a:solidFill>
                      <a:prstDash val="solid"/>
                      <a:round/>
                      <a:headEnd type="none" w="med" len="med"/>
                      <a:tailEnd type="none" w="med" len="med"/>
                    </a:lnB>
                    <a:solidFill>
                      <a:srgbClr val="F2F2F2"/>
                    </a:solidFill>
                  </a:tcPr>
                </a:tc>
                <a:tc>
                  <a:txBody>
                    <a:bodyPr/>
                    <a:lstStyle/>
                    <a:p>
                      <a:pPr algn="ctr">
                        <a:lnSpc>
                          <a:spcPts val="3359"/>
                        </a:lnSpc>
                        <a:defRPr/>
                      </a:pPr>
                      <a:r>
                        <a:rPr lang="en-US" sz="2399">
                          <a:solidFill>
                            <a:srgbClr val="000000"/>
                          </a:solidFill>
                          <a:latin typeface="Play"/>
                          <a:ea typeface="Play"/>
                          <a:cs typeface="Play"/>
                          <a:sym typeface="Play"/>
                        </a:rPr>
                        <a:t>Target/KPI</a:t>
                      </a:r>
                      <a:endParaRPr lang="en-US" sz="1100"/>
                    </a:p>
                  </a:txBody>
                  <a:tcPr marL="171450" marR="171450" marT="171450" marB="171450" anchor="ctr">
                    <a:lnL w="9525" cap="flat" cmpd="sng" algn="ctr">
                      <a:solidFill>
                        <a:srgbClr val="F2F2F2"/>
                      </a:solidFill>
                      <a:prstDash val="solid"/>
                      <a:round/>
                      <a:headEnd type="none" w="med" len="med"/>
                      <a:tailEnd type="none" w="med" len="med"/>
                    </a:lnL>
                    <a:lnR w="9525" cap="flat" cmpd="sng" algn="ctr">
                      <a:solidFill>
                        <a:srgbClr val="F2F2F2"/>
                      </a:solidFill>
                      <a:prstDash val="solid"/>
                      <a:round/>
                      <a:headEnd type="none" w="med" len="med"/>
                      <a:tailEnd type="none" w="med" len="med"/>
                    </a:lnR>
                    <a:lnT w="9525" cap="flat" cmpd="sng" algn="ctr">
                      <a:solidFill>
                        <a:srgbClr val="F2F2F2"/>
                      </a:solidFill>
                      <a:prstDash val="solid"/>
                      <a:round/>
                      <a:headEnd type="none" w="med" len="med"/>
                      <a:tailEnd type="none" w="med" len="med"/>
                    </a:lnT>
                    <a:lnB w="9525" cap="flat" cmpd="sng" algn="ctr">
                      <a:solidFill>
                        <a:srgbClr val="F2F2F2"/>
                      </a:solidFill>
                      <a:prstDash val="solid"/>
                      <a:round/>
                      <a:headEnd type="none" w="med" len="med"/>
                      <a:tailEnd type="none" w="med" len="med"/>
                    </a:lnB>
                    <a:solidFill>
                      <a:srgbClr val="F2F2F2"/>
                    </a:solidFill>
                  </a:tcPr>
                </a:tc>
                <a:extLst>
                  <a:ext uri="{0D108BD9-81ED-4DB2-BD59-A6C34878D82A}">
                    <a16:rowId xmlns:a16="http://schemas.microsoft.com/office/drawing/2014/main" val="10000"/>
                  </a:ext>
                </a:extLst>
              </a:tr>
              <a:tr h="1631025">
                <a:tc>
                  <a:txBody>
                    <a:bodyPr/>
                    <a:lstStyle/>
                    <a:p>
                      <a:pPr algn="ctr">
                        <a:lnSpc>
                          <a:spcPts val="4199"/>
                        </a:lnSpc>
                        <a:defRPr/>
                      </a:pPr>
                      <a:r>
                        <a:rPr lang="en-US" sz="2999">
                          <a:solidFill>
                            <a:srgbClr val="FFFFFF"/>
                          </a:solidFill>
                          <a:latin typeface="Play"/>
                          <a:ea typeface="Play"/>
                          <a:cs typeface="Play"/>
                          <a:sym typeface="Play"/>
                        </a:rPr>
                        <a:t>Year 1</a:t>
                      </a:r>
                      <a:endParaRPr lang="en-US" sz="1100"/>
                    </a:p>
                  </a:txBody>
                  <a:tcPr marL="171450" marR="171450" marT="171450" marB="171450" anchor="ctr">
                    <a:lnL w="9525" cap="flat" cmpd="sng" algn="ctr">
                      <a:solidFill>
                        <a:srgbClr val="F2F2F2"/>
                      </a:solidFill>
                      <a:prstDash val="solid"/>
                      <a:round/>
                      <a:headEnd type="none" w="med" len="med"/>
                      <a:tailEnd type="none" w="med" len="med"/>
                    </a:lnL>
                    <a:lnR w="9525" cap="flat" cmpd="sng" algn="ctr">
                      <a:solidFill>
                        <a:srgbClr val="F2F2F2"/>
                      </a:solidFill>
                      <a:prstDash val="solid"/>
                      <a:round/>
                      <a:headEnd type="none" w="med" len="med"/>
                      <a:tailEnd type="none" w="med" len="med"/>
                    </a:lnR>
                    <a:lnT w="9525" cap="flat" cmpd="sng" algn="ctr">
                      <a:solidFill>
                        <a:srgbClr val="F2F2F2"/>
                      </a:solidFill>
                      <a:prstDash val="solid"/>
                      <a:round/>
                      <a:headEnd type="none" w="med" len="med"/>
                      <a:tailEnd type="none" w="med" len="med"/>
                    </a:lnT>
                    <a:lnB w="9525" cap="flat" cmpd="sng" algn="ctr">
                      <a:solidFill>
                        <a:srgbClr val="F2F2F2"/>
                      </a:solidFill>
                      <a:prstDash val="solid"/>
                      <a:round/>
                      <a:headEnd type="none" w="med" len="med"/>
                      <a:tailEnd type="none" w="med" len="med"/>
                    </a:lnB>
                    <a:solidFill>
                      <a:srgbClr val="032859"/>
                    </a:solidFill>
                  </a:tcPr>
                </a:tc>
                <a:tc>
                  <a:txBody>
                    <a:bodyPr/>
                    <a:lstStyle/>
                    <a:p>
                      <a:pPr algn="ctr">
                        <a:lnSpc>
                          <a:spcPts val="2519"/>
                        </a:lnSpc>
                        <a:defRPr/>
                      </a:pPr>
                      <a:r>
                        <a:rPr lang="en-US" sz="1799">
                          <a:solidFill>
                            <a:srgbClr val="FFFFFF"/>
                          </a:solidFill>
                          <a:latin typeface="Play"/>
                          <a:ea typeface="Play"/>
                          <a:cs typeface="Play"/>
                          <a:sym typeface="Play"/>
                        </a:rPr>
                        <a:t>Development strategy - Perform competency mapping and pilot Models for module creation and initial testing of the 9-Box Grid</a:t>
                      </a:r>
                      <a:endParaRPr lang="en-US" sz="1100"/>
                    </a:p>
                    <a:p>
                      <a:pPr algn="ctr">
                        <a:lnSpc>
                          <a:spcPts val="2519"/>
                        </a:lnSpc>
                      </a:pPr>
                      <a:endParaRPr lang="en-US" sz="1100"/>
                    </a:p>
                    <a:p>
                      <a:pPr algn="ctr">
                        <a:lnSpc>
                          <a:spcPts val="2519"/>
                        </a:lnSpc>
                      </a:pPr>
                      <a:endParaRPr lang="en-US" sz="1100"/>
                    </a:p>
                  </a:txBody>
                  <a:tcPr marL="171450" marR="171450" marT="171450" marB="171450" anchor="ctr">
                    <a:lnL w="9525" cap="flat" cmpd="sng" algn="ctr">
                      <a:solidFill>
                        <a:srgbClr val="F2F2F2"/>
                      </a:solidFill>
                      <a:prstDash val="solid"/>
                      <a:round/>
                      <a:headEnd type="none" w="med" len="med"/>
                      <a:tailEnd type="none" w="med" len="med"/>
                    </a:lnL>
                    <a:lnR w="9525" cap="flat" cmpd="sng" algn="ctr">
                      <a:solidFill>
                        <a:srgbClr val="F2F2F2"/>
                      </a:solidFill>
                      <a:prstDash val="solid"/>
                      <a:round/>
                      <a:headEnd type="none" w="med" len="med"/>
                      <a:tailEnd type="none" w="med" len="med"/>
                    </a:lnR>
                    <a:lnT w="9525" cap="flat" cmpd="sng" algn="ctr">
                      <a:solidFill>
                        <a:srgbClr val="F2F2F2"/>
                      </a:solidFill>
                      <a:prstDash val="solid"/>
                      <a:round/>
                      <a:headEnd type="none" w="med" len="med"/>
                      <a:tailEnd type="none" w="med" len="med"/>
                    </a:lnT>
                    <a:lnB w="9525" cap="flat" cmpd="sng" algn="ctr">
                      <a:solidFill>
                        <a:srgbClr val="F2F2F2"/>
                      </a:solidFill>
                      <a:prstDash val="solid"/>
                      <a:round/>
                      <a:headEnd type="none" w="med" len="med"/>
                      <a:tailEnd type="none" w="med" len="med"/>
                    </a:lnB>
                    <a:solidFill>
                      <a:srgbClr val="032859"/>
                    </a:solidFill>
                  </a:tcPr>
                </a:tc>
                <a:tc>
                  <a:txBody>
                    <a:bodyPr/>
                    <a:lstStyle/>
                    <a:p>
                      <a:pPr algn="ctr">
                        <a:lnSpc>
                          <a:spcPts val="2519"/>
                        </a:lnSpc>
                        <a:defRPr/>
                      </a:pPr>
                      <a:r>
                        <a:rPr lang="en-US" sz="1799">
                          <a:solidFill>
                            <a:srgbClr val="FFFFFF"/>
                          </a:solidFill>
                          <a:latin typeface="Play"/>
                          <a:ea typeface="Play"/>
                          <a:cs typeface="Play"/>
                          <a:sym typeface="Play"/>
                        </a:rPr>
                        <a:t>20% more internal promotions in the first year</a:t>
                      </a:r>
                      <a:endParaRPr lang="en-US" sz="1100"/>
                    </a:p>
                  </a:txBody>
                  <a:tcPr marL="171450" marR="171450" marT="171450" marB="171450" anchor="ctr">
                    <a:lnL w="9525" cap="flat" cmpd="sng" algn="ctr">
                      <a:solidFill>
                        <a:srgbClr val="F2F2F2"/>
                      </a:solidFill>
                      <a:prstDash val="solid"/>
                      <a:round/>
                      <a:headEnd type="none" w="med" len="med"/>
                      <a:tailEnd type="none" w="med" len="med"/>
                    </a:lnL>
                    <a:lnR w="9525" cap="flat" cmpd="sng" algn="ctr">
                      <a:solidFill>
                        <a:srgbClr val="F2F2F2"/>
                      </a:solidFill>
                      <a:prstDash val="solid"/>
                      <a:round/>
                      <a:headEnd type="none" w="med" len="med"/>
                      <a:tailEnd type="none" w="med" len="med"/>
                    </a:lnR>
                    <a:lnT w="9525" cap="flat" cmpd="sng" algn="ctr">
                      <a:solidFill>
                        <a:srgbClr val="F2F2F2"/>
                      </a:solidFill>
                      <a:prstDash val="solid"/>
                      <a:round/>
                      <a:headEnd type="none" w="med" len="med"/>
                      <a:tailEnd type="none" w="med" len="med"/>
                    </a:lnT>
                    <a:lnB w="9525" cap="flat" cmpd="sng" algn="ctr">
                      <a:solidFill>
                        <a:srgbClr val="F2F2F2"/>
                      </a:solidFill>
                      <a:prstDash val="solid"/>
                      <a:round/>
                      <a:headEnd type="none" w="med" len="med"/>
                      <a:tailEnd type="none" w="med" len="med"/>
                    </a:lnB>
                    <a:solidFill>
                      <a:srgbClr val="032859"/>
                    </a:solidFill>
                  </a:tcPr>
                </a:tc>
                <a:extLst>
                  <a:ext uri="{0D108BD9-81ED-4DB2-BD59-A6C34878D82A}">
                    <a16:rowId xmlns:a16="http://schemas.microsoft.com/office/drawing/2014/main" val="10001"/>
                  </a:ext>
                </a:extLst>
              </a:tr>
              <a:tr h="1316266">
                <a:tc>
                  <a:txBody>
                    <a:bodyPr/>
                    <a:lstStyle/>
                    <a:p>
                      <a:pPr algn="ctr">
                        <a:lnSpc>
                          <a:spcPts val="3779"/>
                        </a:lnSpc>
                        <a:defRPr/>
                      </a:pPr>
                      <a:r>
                        <a:rPr lang="en-US" sz="2699">
                          <a:solidFill>
                            <a:srgbClr val="FFFFFF"/>
                          </a:solidFill>
                          <a:latin typeface="Play"/>
                          <a:ea typeface="Play"/>
                          <a:cs typeface="Play"/>
                          <a:sym typeface="Play"/>
                        </a:rPr>
                        <a:t>Year 2</a:t>
                      </a:r>
                      <a:endParaRPr lang="en-US" sz="1100"/>
                    </a:p>
                  </a:txBody>
                  <a:tcPr marL="171450" marR="171450" marT="171450" marB="171450" anchor="ctr">
                    <a:lnL w="9525" cap="flat" cmpd="sng" algn="ctr">
                      <a:solidFill>
                        <a:srgbClr val="F2F2F2"/>
                      </a:solidFill>
                      <a:prstDash val="solid"/>
                      <a:round/>
                      <a:headEnd type="none" w="med" len="med"/>
                      <a:tailEnd type="none" w="med" len="med"/>
                    </a:lnL>
                    <a:lnR w="9525" cap="flat" cmpd="sng" algn="ctr">
                      <a:solidFill>
                        <a:srgbClr val="F2F2F2"/>
                      </a:solidFill>
                      <a:prstDash val="solid"/>
                      <a:round/>
                      <a:headEnd type="none" w="med" len="med"/>
                      <a:tailEnd type="none" w="med" len="med"/>
                    </a:lnR>
                    <a:lnT w="9525" cap="flat" cmpd="sng" algn="ctr">
                      <a:solidFill>
                        <a:srgbClr val="F2F2F2"/>
                      </a:solidFill>
                      <a:prstDash val="solid"/>
                      <a:round/>
                      <a:headEnd type="none" w="med" len="med"/>
                      <a:tailEnd type="none" w="med" len="med"/>
                    </a:lnT>
                    <a:lnB w="9525" cap="flat" cmpd="sng" algn="ctr">
                      <a:solidFill>
                        <a:srgbClr val="F2F2F2"/>
                      </a:solidFill>
                      <a:prstDash val="solid"/>
                      <a:round/>
                      <a:headEnd type="none" w="med" len="med"/>
                      <a:tailEnd type="none" w="med" len="med"/>
                    </a:lnB>
                    <a:solidFill>
                      <a:srgbClr val="032859"/>
                    </a:solidFill>
                  </a:tcPr>
                </a:tc>
                <a:tc>
                  <a:txBody>
                    <a:bodyPr/>
                    <a:lstStyle/>
                    <a:p>
                      <a:pPr algn="ctr">
                        <a:lnSpc>
                          <a:spcPts val="2519"/>
                        </a:lnSpc>
                        <a:defRPr/>
                      </a:pPr>
                      <a:r>
                        <a:rPr lang="en-US" sz="1799">
                          <a:solidFill>
                            <a:srgbClr val="FFFFFF"/>
                          </a:solidFill>
                          <a:latin typeface="Play"/>
                          <a:ea typeface="Play"/>
                          <a:cs typeface="Play"/>
                          <a:sym typeface="Play"/>
                        </a:rPr>
                        <a:t>Use Kirkpatrick's Four-Level Model to conduct impact assessments and improve the program.</a:t>
                      </a:r>
                      <a:endParaRPr lang="en-US" sz="1100"/>
                    </a:p>
                    <a:p>
                      <a:pPr algn="ctr">
                        <a:lnSpc>
                          <a:spcPts val="2519"/>
                        </a:lnSpc>
                      </a:pPr>
                      <a:endParaRPr lang="en-US" sz="1100"/>
                    </a:p>
                  </a:txBody>
                  <a:tcPr marL="171450" marR="171450" marT="171450" marB="171450" anchor="ctr">
                    <a:lnL w="9525" cap="flat" cmpd="sng" algn="ctr">
                      <a:solidFill>
                        <a:srgbClr val="F2F2F2"/>
                      </a:solidFill>
                      <a:prstDash val="solid"/>
                      <a:round/>
                      <a:headEnd type="none" w="med" len="med"/>
                      <a:tailEnd type="none" w="med" len="med"/>
                    </a:lnL>
                    <a:lnR w="9525" cap="flat" cmpd="sng" algn="ctr">
                      <a:solidFill>
                        <a:srgbClr val="F2F2F2"/>
                      </a:solidFill>
                      <a:prstDash val="solid"/>
                      <a:round/>
                      <a:headEnd type="none" w="med" len="med"/>
                      <a:tailEnd type="none" w="med" len="med"/>
                    </a:lnR>
                    <a:lnT w="9525" cap="flat" cmpd="sng" algn="ctr">
                      <a:solidFill>
                        <a:srgbClr val="F2F2F2"/>
                      </a:solidFill>
                      <a:prstDash val="solid"/>
                      <a:round/>
                      <a:headEnd type="none" w="med" len="med"/>
                      <a:tailEnd type="none" w="med" len="med"/>
                    </a:lnT>
                    <a:lnB w="9525" cap="flat" cmpd="sng" algn="ctr">
                      <a:solidFill>
                        <a:srgbClr val="F2F2F2"/>
                      </a:solidFill>
                      <a:prstDash val="solid"/>
                      <a:round/>
                      <a:headEnd type="none" w="med" len="med"/>
                      <a:tailEnd type="none" w="med" len="med"/>
                    </a:lnB>
                    <a:solidFill>
                      <a:srgbClr val="032859"/>
                    </a:solidFill>
                  </a:tcPr>
                </a:tc>
                <a:tc>
                  <a:txBody>
                    <a:bodyPr/>
                    <a:lstStyle/>
                    <a:p>
                      <a:pPr algn="ctr">
                        <a:lnSpc>
                          <a:spcPts val="2519"/>
                        </a:lnSpc>
                        <a:defRPr/>
                      </a:pPr>
                      <a:r>
                        <a:rPr lang="en-US" sz="1799">
                          <a:solidFill>
                            <a:srgbClr val="FFFFFF"/>
                          </a:solidFill>
                          <a:latin typeface="Play"/>
                          <a:ea typeface="Play"/>
                          <a:cs typeface="Play"/>
                          <a:sym typeface="Play"/>
                        </a:rPr>
                        <a:t>40% increase in employee engagement ratings</a:t>
                      </a:r>
                      <a:endParaRPr lang="en-US" sz="1100"/>
                    </a:p>
                  </a:txBody>
                  <a:tcPr marL="171450" marR="171450" marT="171450" marB="171450" anchor="ctr">
                    <a:lnL w="9525" cap="flat" cmpd="sng" algn="ctr">
                      <a:solidFill>
                        <a:srgbClr val="F2F2F2"/>
                      </a:solidFill>
                      <a:prstDash val="solid"/>
                      <a:round/>
                      <a:headEnd type="none" w="med" len="med"/>
                      <a:tailEnd type="none" w="med" len="med"/>
                    </a:lnL>
                    <a:lnR w="9525" cap="flat" cmpd="sng" algn="ctr">
                      <a:solidFill>
                        <a:srgbClr val="F2F2F2"/>
                      </a:solidFill>
                      <a:prstDash val="solid"/>
                      <a:round/>
                      <a:headEnd type="none" w="med" len="med"/>
                      <a:tailEnd type="none" w="med" len="med"/>
                    </a:lnR>
                    <a:lnT w="9525" cap="flat" cmpd="sng" algn="ctr">
                      <a:solidFill>
                        <a:srgbClr val="F2F2F2"/>
                      </a:solidFill>
                      <a:prstDash val="solid"/>
                      <a:round/>
                      <a:headEnd type="none" w="med" len="med"/>
                      <a:tailEnd type="none" w="med" len="med"/>
                    </a:lnT>
                    <a:lnB w="9525" cap="flat" cmpd="sng" algn="ctr">
                      <a:solidFill>
                        <a:srgbClr val="F2F2F2"/>
                      </a:solidFill>
                      <a:prstDash val="solid"/>
                      <a:round/>
                      <a:headEnd type="none" w="med" len="med"/>
                      <a:tailEnd type="none" w="med" len="med"/>
                    </a:lnB>
                    <a:solidFill>
                      <a:srgbClr val="032859"/>
                    </a:solidFill>
                  </a:tcPr>
                </a:tc>
                <a:extLst>
                  <a:ext uri="{0D108BD9-81ED-4DB2-BD59-A6C34878D82A}">
                    <a16:rowId xmlns:a16="http://schemas.microsoft.com/office/drawing/2014/main" val="10002"/>
                  </a:ext>
                </a:extLst>
              </a:tr>
              <a:tr h="1945785">
                <a:tc>
                  <a:txBody>
                    <a:bodyPr/>
                    <a:lstStyle/>
                    <a:p>
                      <a:pPr algn="ctr">
                        <a:lnSpc>
                          <a:spcPts val="4059"/>
                        </a:lnSpc>
                        <a:defRPr/>
                      </a:pPr>
                      <a:r>
                        <a:rPr lang="en-US" sz="2899">
                          <a:solidFill>
                            <a:srgbClr val="FFFFFF"/>
                          </a:solidFill>
                          <a:latin typeface="Play"/>
                          <a:ea typeface="Play"/>
                          <a:cs typeface="Play"/>
                          <a:sym typeface="Play"/>
                        </a:rPr>
                        <a:t>Year 3</a:t>
                      </a:r>
                      <a:endParaRPr lang="en-US" sz="1100"/>
                    </a:p>
                  </a:txBody>
                  <a:tcPr marL="171450" marR="171450" marT="171450" marB="171450" anchor="ctr">
                    <a:lnL w="9525" cap="flat" cmpd="sng" algn="ctr">
                      <a:solidFill>
                        <a:srgbClr val="F2F2F2"/>
                      </a:solidFill>
                      <a:prstDash val="solid"/>
                      <a:round/>
                      <a:headEnd type="none" w="med" len="med"/>
                      <a:tailEnd type="none" w="med" len="med"/>
                    </a:lnL>
                    <a:lnR w="9525" cap="flat" cmpd="sng" algn="ctr">
                      <a:solidFill>
                        <a:srgbClr val="F2F2F2"/>
                      </a:solidFill>
                      <a:prstDash val="solid"/>
                      <a:round/>
                      <a:headEnd type="none" w="med" len="med"/>
                      <a:tailEnd type="none" w="med" len="med"/>
                    </a:lnR>
                    <a:lnT w="9525" cap="flat" cmpd="sng" algn="ctr">
                      <a:solidFill>
                        <a:srgbClr val="F2F2F2"/>
                      </a:solidFill>
                      <a:prstDash val="solid"/>
                      <a:round/>
                      <a:headEnd type="none" w="med" len="med"/>
                      <a:tailEnd type="none" w="med" len="med"/>
                    </a:lnT>
                    <a:lnB w="9525" cap="flat" cmpd="sng" algn="ctr">
                      <a:solidFill>
                        <a:srgbClr val="F2F2F2"/>
                      </a:solidFill>
                      <a:prstDash val="solid"/>
                      <a:round/>
                      <a:headEnd type="none" w="med" len="med"/>
                      <a:tailEnd type="none" w="med" len="med"/>
                    </a:lnB>
                    <a:solidFill>
                      <a:srgbClr val="032859"/>
                    </a:solidFill>
                  </a:tcPr>
                </a:tc>
                <a:tc>
                  <a:txBody>
                    <a:bodyPr/>
                    <a:lstStyle/>
                    <a:p>
                      <a:pPr algn="ctr">
                        <a:lnSpc>
                          <a:spcPts val="2519"/>
                        </a:lnSpc>
                        <a:defRPr/>
                      </a:pPr>
                      <a:r>
                        <a:rPr lang="en-US" sz="1799">
                          <a:solidFill>
                            <a:srgbClr val="FFFFFF"/>
                          </a:solidFill>
                          <a:latin typeface="Play"/>
                          <a:ea typeface="Play"/>
                          <a:cs typeface="Play"/>
                          <a:sym typeface="Play"/>
                        </a:rPr>
                        <a:t>Start a comprehensive mentorship program and incorporate succession KPIs into evaluations. </a:t>
                      </a:r>
                      <a:endParaRPr lang="en-US" sz="1100"/>
                    </a:p>
                  </a:txBody>
                  <a:tcPr marL="171450" marR="171450" marT="171450" marB="171450" anchor="ctr">
                    <a:lnL w="9525" cap="flat" cmpd="sng" algn="ctr">
                      <a:solidFill>
                        <a:srgbClr val="F2F2F2"/>
                      </a:solidFill>
                      <a:prstDash val="solid"/>
                      <a:round/>
                      <a:headEnd type="none" w="med" len="med"/>
                      <a:tailEnd type="none" w="med" len="med"/>
                    </a:lnL>
                    <a:lnR w="9525" cap="flat" cmpd="sng" algn="ctr">
                      <a:solidFill>
                        <a:srgbClr val="F2F2F2"/>
                      </a:solidFill>
                      <a:prstDash val="solid"/>
                      <a:round/>
                      <a:headEnd type="none" w="med" len="med"/>
                      <a:tailEnd type="none" w="med" len="med"/>
                    </a:lnR>
                    <a:lnT w="9525" cap="flat" cmpd="sng" algn="ctr">
                      <a:solidFill>
                        <a:srgbClr val="F2F2F2"/>
                      </a:solidFill>
                      <a:prstDash val="solid"/>
                      <a:round/>
                      <a:headEnd type="none" w="med" len="med"/>
                      <a:tailEnd type="none" w="med" len="med"/>
                    </a:lnT>
                    <a:lnB w="9525" cap="flat" cmpd="sng" algn="ctr">
                      <a:solidFill>
                        <a:srgbClr val="F2F2F2"/>
                      </a:solidFill>
                      <a:prstDash val="solid"/>
                      <a:round/>
                      <a:headEnd type="none" w="med" len="med"/>
                      <a:tailEnd type="none" w="med" len="med"/>
                    </a:lnB>
                    <a:solidFill>
                      <a:srgbClr val="032859"/>
                    </a:solidFill>
                  </a:tcPr>
                </a:tc>
                <a:tc>
                  <a:txBody>
                    <a:bodyPr/>
                    <a:lstStyle/>
                    <a:p>
                      <a:pPr algn="ctr">
                        <a:lnSpc>
                          <a:spcPts val="2519"/>
                        </a:lnSpc>
                        <a:defRPr/>
                      </a:pPr>
                      <a:r>
                        <a:rPr lang="en-US" sz="1799">
                          <a:solidFill>
                            <a:srgbClr val="FFFFFF"/>
                          </a:solidFill>
                          <a:latin typeface="Play"/>
                          <a:ea typeface="Play"/>
                          <a:cs typeface="Play"/>
                          <a:sym typeface="Play"/>
                        </a:rPr>
                        <a:t>30% decrease in high potential employee turnover and 40% increase in employee engagement ratings</a:t>
                      </a:r>
                      <a:endParaRPr lang="en-US" sz="1100"/>
                    </a:p>
                  </a:txBody>
                  <a:tcPr marL="171450" marR="171450" marT="171450" marB="171450" anchor="ctr">
                    <a:lnL w="9525" cap="flat" cmpd="sng" algn="ctr">
                      <a:solidFill>
                        <a:srgbClr val="F2F2F2"/>
                      </a:solidFill>
                      <a:prstDash val="solid"/>
                      <a:round/>
                      <a:headEnd type="none" w="med" len="med"/>
                      <a:tailEnd type="none" w="med" len="med"/>
                    </a:lnL>
                    <a:lnR w="9525" cap="flat" cmpd="sng" algn="ctr">
                      <a:solidFill>
                        <a:srgbClr val="F2F2F2"/>
                      </a:solidFill>
                      <a:prstDash val="solid"/>
                      <a:round/>
                      <a:headEnd type="none" w="med" len="med"/>
                      <a:tailEnd type="none" w="med" len="med"/>
                    </a:lnR>
                    <a:lnT w="9525" cap="flat" cmpd="sng" algn="ctr">
                      <a:solidFill>
                        <a:srgbClr val="F2F2F2"/>
                      </a:solidFill>
                      <a:prstDash val="solid"/>
                      <a:round/>
                      <a:headEnd type="none" w="med" len="med"/>
                      <a:tailEnd type="none" w="med" len="med"/>
                    </a:lnT>
                    <a:lnB w="9525" cap="flat" cmpd="sng" algn="ctr">
                      <a:solidFill>
                        <a:srgbClr val="F2F2F2"/>
                      </a:solidFill>
                      <a:prstDash val="solid"/>
                      <a:round/>
                      <a:headEnd type="none" w="med" len="med"/>
                      <a:tailEnd type="none" w="med" len="med"/>
                    </a:lnB>
                    <a:solidFill>
                      <a:srgbClr val="032859"/>
                    </a:solidFill>
                  </a:tcPr>
                </a:tc>
                <a:extLst>
                  <a:ext uri="{0D108BD9-81ED-4DB2-BD59-A6C34878D82A}">
                    <a16:rowId xmlns:a16="http://schemas.microsoft.com/office/drawing/2014/main" val="10003"/>
                  </a:ext>
                </a:extLst>
              </a:tr>
              <a:tr h="1005035">
                <a:tc>
                  <a:txBody>
                    <a:bodyPr/>
                    <a:lstStyle/>
                    <a:p>
                      <a:pPr algn="ctr">
                        <a:lnSpc>
                          <a:spcPts val="2519"/>
                        </a:lnSpc>
                        <a:defRPr/>
                      </a:pPr>
                      <a:endParaRPr lang="en-US" sz="1100"/>
                    </a:p>
                  </a:txBody>
                  <a:tcPr marL="171450" marR="171450" marT="171450" marB="171450" anchor="ctr">
                    <a:lnL w="9525" cap="flat" cmpd="sng" algn="ctr">
                      <a:solidFill>
                        <a:srgbClr val="F2F2F2"/>
                      </a:solidFill>
                      <a:prstDash val="solid"/>
                      <a:round/>
                      <a:headEnd type="none" w="med" len="med"/>
                      <a:tailEnd type="none" w="med" len="med"/>
                    </a:lnL>
                    <a:lnR w="9525" cap="flat" cmpd="sng" algn="ctr">
                      <a:solidFill>
                        <a:srgbClr val="F2F2F2"/>
                      </a:solidFill>
                      <a:prstDash val="solid"/>
                      <a:round/>
                      <a:headEnd type="none" w="med" len="med"/>
                      <a:tailEnd type="none" w="med" len="med"/>
                    </a:lnR>
                    <a:lnT w="9525" cap="flat" cmpd="sng" algn="ctr">
                      <a:solidFill>
                        <a:srgbClr val="F2F2F2"/>
                      </a:solidFill>
                      <a:prstDash val="solid"/>
                      <a:round/>
                      <a:headEnd type="none" w="med" len="med"/>
                      <a:tailEnd type="none" w="med" len="med"/>
                    </a:lnT>
                    <a:lnB w="9525" cap="flat" cmpd="sng" algn="ctr">
                      <a:solidFill>
                        <a:srgbClr val="F2F2F2"/>
                      </a:solidFill>
                      <a:prstDash val="solid"/>
                      <a:round/>
                      <a:headEnd type="none" w="med" len="med"/>
                      <a:tailEnd type="none" w="med" len="med"/>
                    </a:lnB>
                    <a:solidFill>
                      <a:srgbClr val="032859"/>
                    </a:solidFill>
                  </a:tcPr>
                </a:tc>
                <a:tc>
                  <a:txBody>
                    <a:bodyPr/>
                    <a:lstStyle/>
                    <a:p>
                      <a:pPr algn="ctr">
                        <a:lnSpc>
                          <a:spcPts val="2519"/>
                        </a:lnSpc>
                        <a:defRPr/>
                      </a:pPr>
                      <a:endParaRPr lang="en-US" sz="1100"/>
                    </a:p>
                  </a:txBody>
                  <a:tcPr marL="171450" marR="171450" marT="171450" marB="171450" anchor="ctr">
                    <a:lnL w="9525" cap="flat" cmpd="sng" algn="ctr">
                      <a:solidFill>
                        <a:srgbClr val="F2F2F2"/>
                      </a:solidFill>
                      <a:prstDash val="solid"/>
                      <a:round/>
                      <a:headEnd type="none" w="med" len="med"/>
                      <a:tailEnd type="none" w="med" len="med"/>
                    </a:lnL>
                    <a:lnR w="9525" cap="flat" cmpd="sng" algn="ctr">
                      <a:solidFill>
                        <a:srgbClr val="F2F2F2"/>
                      </a:solidFill>
                      <a:prstDash val="solid"/>
                      <a:round/>
                      <a:headEnd type="none" w="med" len="med"/>
                      <a:tailEnd type="none" w="med" len="med"/>
                    </a:lnR>
                    <a:lnT w="9525" cap="flat" cmpd="sng" algn="ctr">
                      <a:solidFill>
                        <a:srgbClr val="F2F2F2"/>
                      </a:solidFill>
                      <a:prstDash val="solid"/>
                      <a:round/>
                      <a:headEnd type="none" w="med" len="med"/>
                      <a:tailEnd type="none" w="med" len="med"/>
                    </a:lnT>
                    <a:lnB w="9525" cap="flat" cmpd="sng" algn="ctr">
                      <a:solidFill>
                        <a:srgbClr val="F2F2F2"/>
                      </a:solidFill>
                      <a:prstDash val="solid"/>
                      <a:round/>
                      <a:headEnd type="none" w="med" len="med"/>
                      <a:tailEnd type="none" w="med" len="med"/>
                    </a:lnB>
                    <a:solidFill>
                      <a:srgbClr val="032859"/>
                    </a:solidFill>
                  </a:tcPr>
                </a:tc>
                <a:tc>
                  <a:txBody>
                    <a:bodyPr/>
                    <a:lstStyle/>
                    <a:p>
                      <a:pPr algn="l">
                        <a:lnSpc>
                          <a:spcPts val="2659"/>
                        </a:lnSpc>
                        <a:defRPr/>
                      </a:pPr>
                      <a:r>
                        <a:rPr lang="en-US" sz="1899">
                          <a:solidFill>
                            <a:srgbClr val="000000"/>
                          </a:solidFill>
                          <a:latin typeface="Arimo"/>
                          <a:ea typeface="Arimo"/>
                          <a:cs typeface="Arimo"/>
                          <a:sym typeface="Arimo"/>
                        </a:rPr>
                        <a:t>(Aithal and Aithal, 2023)</a:t>
                      </a:r>
                      <a:endParaRPr lang="en-US" sz="1100"/>
                    </a:p>
                  </a:txBody>
                  <a:tcPr marL="171450" marR="171450" marT="171450" marB="171450" anchor="ctr">
                    <a:lnL w="9525" cap="flat" cmpd="sng" algn="ctr">
                      <a:solidFill>
                        <a:srgbClr val="F2F2F2"/>
                      </a:solidFill>
                      <a:prstDash val="solid"/>
                      <a:round/>
                      <a:headEnd type="none" w="med" len="med"/>
                      <a:tailEnd type="none" w="med" len="med"/>
                    </a:lnL>
                    <a:lnR w="9525" cap="flat" cmpd="sng" algn="ctr">
                      <a:solidFill>
                        <a:srgbClr val="F2F2F2"/>
                      </a:solidFill>
                      <a:prstDash val="solid"/>
                      <a:round/>
                      <a:headEnd type="none" w="med" len="med"/>
                      <a:tailEnd type="none" w="med" len="med"/>
                    </a:lnR>
                    <a:lnT w="9525" cap="flat" cmpd="sng" algn="ctr">
                      <a:solidFill>
                        <a:srgbClr val="F2F2F2"/>
                      </a:solidFill>
                      <a:prstDash val="solid"/>
                      <a:round/>
                      <a:headEnd type="none" w="med" len="med"/>
                      <a:tailEnd type="none" w="med" len="med"/>
                    </a:lnT>
                    <a:lnB w="9525" cap="flat" cmpd="sng" algn="ctr">
                      <a:solidFill>
                        <a:srgbClr val="F2F2F2"/>
                      </a:solidFill>
                      <a:prstDash val="solid"/>
                      <a:round/>
                      <a:headEnd type="none" w="med" len="med"/>
                      <a:tailEnd type="none" w="med" len="med"/>
                    </a:lnB>
                    <a:solidFill>
                      <a:srgbClr val="032859"/>
                    </a:solidFill>
                  </a:tcPr>
                </a:tc>
                <a:extLst>
                  <a:ext uri="{0D108BD9-81ED-4DB2-BD59-A6C34878D82A}">
                    <a16:rowId xmlns:a16="http://schemas.microsoft.com/office/drawing/2014/main" val="10004"/>
                  </a:ext>
                </a:extLst>
              </a:tr>
            </a:tbl>
          </a:graphicData>
        </a:graphic>
      </p:graphicFrame>
      <p:sp>
        <p:nvSpPr>
          <p:cNvPr id="5" name="Freeform 5"/>
          <p:cNvSpPr/>
          <p:nvPr/>
        </p:nvSpPr>
        <p:spPr>
          <a:xfrm>
            <a:off x="13763625" y="-1050815"/>
            <a:ext cx="3495675" cy="3374915"/>
          </a:xfrm>
          <a:custGeom>
            <a:avLst/>
            <a:gdLst/>
            <a:ahLst/>
            <a:cxnLst/>
            <a:rect l="l" t="t" r="r" b="b"/>
            <a:pathLst>
              <a:path w="3495675" h="3374915">
                <a:moveTo>
                  <a:pt x="0" y="0"/>
                </a:moveTo>
                <a:lnTo>
                  <a:pt x="3495675" y="0"/>
                </a:lnTo>
                <a:lnTo>
                  <a:pt x="3495675" y="3374915"/>
                </a:lnTo>
                <a:lnTo>
                  <a:pt x="0" y="3374915"/>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sp>
        <p:nvSpPr>
          <p:cNvPr id="6" name="Freeform 6"/>
          <p:cNvSpPr/>
          <p:nvPr/>
        </p:nvSpPr>
        <p:spPr>
          <a:xfrm>
            <a:off x="523875" y="9559925"/>
            <a:ext cx="3495675" cy="3374915"/>
          </a:xfrm>
          <a:custGeom>
            <a:avLst/>
            <a:gdLst/>
            <a:ahLst/>
            <a:cxnLst/>
            <a:rect l="l" t="t" r="r" b="b"/>
            <a:pathLst>
              <a:path w="3495675" h="3374915">
                <a:moveTo>
                  <a:pt x="0" y="0"/>
                </a:moveTo>
                <a:lnTo>
                  <a:pt x="3495675" y="0"/>
                </a:lnTo>
                <a:lnTo>
                  <a:pt x="3495675" y="3374915"/>
                </a:lnTo>
                <a:lnTo>
                  <a:pt x="0" y="3374915"/>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sp>
        <p:nvSpPr>
          <p:cNvPr id="7" name="TextBox 7"/>
          <p:cNvSpPr txBox="1"/>
          <p:nvPr/>
        </p:nvSpPr>
        <p:spPr>
          <a:xfrm>
            <a:off x="1028700" y="1009650"/>
            <a:ext cx="11963400" cy="981075"/>
          </a:xfrm>
          <a:prstGeom prst="rect">
            <a:avLst/>
          </a:prstGeom>
        </p:spPr>
        <p:txBody>
          <a:bodyPr lIns="0" tIns="0" rIns="0" bIns="0" rtlCol="0" anchor="t">
            <a:spAutoFit/>
          </a:bodyPr>
          <a:lstStyle/>
          <a:p>
            <a:pPr marL="0" lvl="0" indent="0" algn="l">
              <a:lnSpc>
                <a:spcPts val="7612"/>
              </a:lnSpc>
              <a:spcBef>
                <a:spcPct val="0"/>
              </a:spcBef>
            </a:pPr>
            <a:r>
              <a:rPr lang="en-US" sz="6343" b="1" u="none" strike="noStrike">
                <a:solidFill>
                  <a:srgbClr val="FFFFFF"/>
                </a:solidFill>
                <a:latin typeface="Play Bold"/>
                <a:ea typeface="Play Bold"/>
                <a:cs typeface="Play Bold"/>
                <a:sym typeface="Play Bold"/>
              </a:rPr>
              <a:t>KPI and Cultural Shifts Analysis</a:t>
            </a:r>
          </a:p>
        </p:txBody>
      </p:sp>
      <p:sp>
        <p:nvSpPr>
          <p:cNvPr id="8" name="TextBox 8"/>
          <p:cNvSpPr txBox="1"/>
          <p:nvPr/>
        </p:nvSpPr>
        <p:spPr>
          <a:xfrm>
            <a:off x="17259300" y="9210675"/>
            <a:ext cx="152400" cy="200025"/>
          </a:xfrm>
          <a:prstGeom prst="rect">
            <a:avLst/>
          </a:prstGeom>
        </p:spPr>
        <p:txBody>
          <a:bodyPr wrap="none" lIns="0" tIns="0" rIns="0" bIns="0" rtlCol="0" anchor="t">
            <a:spAutoFit/>
          </a:bodyPr>
          <a:lstStyle/>
          <a:p>
            <a:pPr algn="l">
              <a:lnSpc>
                <a:spcPts val="2800"/>
              </a:lnSpc>
              <a:spcBef>
                <a:spcPct val="0"/>
              </a:spcBef>
            </a:pPr>
            <a:r>
              <a:rPr lang="en-US" sz="2000">
                <a:solidFill>
                  <a:srgbClr val="FFFFFF"/>
                </a:solidFill>
                <a:latin typeface="Canva Sans"/>
                <a:ea typeface="Canva Sans"/>
                <a:cs typeface="Canva Sans"/>
                <a:sym typeface="Canva Sans"/>
              </a:rPr>
              <a:t>12</a:t>
            </a:r>
          </a:p>
        </p:txBody>
      </p:sp>
      <p:pic>
        <p:nvPicPr>
          <p:cNvPr id="10" name="Audio 9">
            <a:hlinkClick r:id="" action="ppaction://media"/>
            <a:extLst>
              <a:ext uri="{FF2B5EF4-FFF2-40B4-BE49-F238E27FC236}">
                <a16:creationId xmlns:a16="http://schemas.microsoft.com/office/drawing/2014/main" id="{AC42BCA2-3F4F-7138-DD3E-AA79436AB7EB}"/>
              </a:ext>
            </a:extLst>
          </p:cNvPr>
          <p:cNvPicPr>
            <a:picLocks noChangeAspect="1"/>
          </p:cNvPicPr>
          <p:nvPr>
            <a:audioFile r:link="rId2"/>
            <p:extLst>
              <p:ext uri="{DAA4B4D4-6D71-4841-9C94-3DE7FCFB9230}">
                <p14:media xmlns:p14="http://schemas.microsoft.com/office/powerpoint/2010/main" r:embed="rId1"/>
              </p:ext>
            </p:extLst>
          </p:nvPr>
        </p:nvPicPr>
        <p:blipFill>
          <a:blip r:embed="rId8"/>
          <a:srcRect l="-266613" t="-266613" r="-266613" b="-266613"/>
          <a:stretch>
            <a:fillRect/>
          </a:stretch>
        </p:blipFill>
        <p:spPr>
          <a:xfrm>
            <a:off x="15078456" y="7077456"/>
            <a:ext cx="3086100" cy="3086100"/>
          </a:xfrm>
          <a:prstGeom prst="ellipse">
            <a:avLst/>
          </a:prstGeom>
        </p:spPr>
      </p:pic>
    </p:spTree>
  </p:cSld>
  <p:clrMapOvr>
    <a:masterClrMapping/>
  </p:clrMapOvr>
  <mc:AlternateContent xmlns:mc="http://schemas.openxmlformats.org/markup-compatibility/2006">
    <mc:Choice xmlns:p14="http://schemas.microsoft.com/office/powerpoint/2010/main" Requires="p14">
      <p:transition spd="slow" p14:dur="2000" advTm="67369"/>
    </mc:Choice>
    <mc:Fallback>
      <p:transition spd="slow" advTm="6736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0"/>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032859"/>
        </a:solidFill>
        <a:effectLst/>
      </p:bgPr>
    </p:bg>
    <p:spTree>
      <p:nvGrpSpPr>
        <p:cNvPr id="1" name=""/>
        <p:cNvGrpSpPr/>
        <p:nvPr/>
      </p:nvGrpSpPr>
      <p:grpSpPr>
        <a:xfrm>
          <a:off x="0" y="0"/>
          <a:ext cx="0" cy="0"/>
          <a:chOff x="0" y="0"/>
          <a:chExt cx="0" cy="0"/>
        </a:xfrm>
      </p:grpSpPr>
      <p:sp>
        <p:nvSpPr>
          <p:cNvPr id="2" name="Freeform 2"/>
          <p:cNvSpPr/>
          <p:nvPr/>
        </p:nvSpPr>
        <p:spPr>
          <a:xfrm flipV="1">
            <a:off x="13117672" y="-196676"/>
            <a:ext cx="5363862" cy="5610296"/>
          </a:xfrm>
          <a:custGeom>
            <a:avLst/>
            <a:gdLst/>
            <a:ahLst/>
            <a:cxnLst/>
            <a:rect l="l" t="t" r="r" b="b"/>
            <a:pathLst>
              <a:path w="5363862" h="5610296">
                <a:moveTo>
                  <a:pt x="0" y="5610296"/>
                </a:moveTo>
                <a:lnTo>
                  <a:pt x="5363862" y="5610296"/>
                </a:lnTo>
                <a:lnTo>
                  <a:pt x="5363862" y="0"/>
                </a:lnTo>
                <a:lnTo>
                  <a:pt x="0" y="0"/>
                </a:lnTo>
                <a:lnTo>
                  <a:pt x="0" y="5610296"/>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grpSp>
        <p:nvGrpSpPr>
          <p:cNvPr id="3" name="Group 3"/>
          <p:cNvGrpSpPr/>
          <p:nvPr/>
        </p:nvGrpSpPr>
        <p:grpSpPr>
          <a:xfrm>
            <a:off x="7717976" y="1530779"/>
            <a:ext cx="9323039" cy="7223457"/>
            <a:chOff x="0" y="0"/>
            <a:chExt cx="12430718" cy="9631276"/>
          </a:xfrm>
        </p:grpSpPr>
        <p:sp>
          <p:nvSpPr>
            <p:cNvPr id="4" name="TextBox 4"/>
            <p:cNvSpPr txBox="1"/>
            <p:nvPr/>
          </p:nvSpPr>
          <p:spPr>
            <a:xfrm>
              <a:off x="0" y="0"/>
              <a:ext cx="12430718" cy="520700"/>
            </a:xfrm>
            <a:prstGeom prst="rect">
              <a:avLst/>
            </a:prstGeom>
          </p:spPr>
          <p:txBody>
            <a:bodyPr lIns="0" tIns="0" rIns="0" bIns="0" rtlCol="0" anchor="t">
              <a:spAutoFit/>
            </a:bodyPr>
            <a:lstStyle/>
            <a:p>
              <a:pPr marL="0" lvl="0" indent="0" algn="l">
                <a:lnSpc>
                  <a:spcPts val="3082"/>
                </a:lnSpc>
              </a:pPr>
              <a:r>
                <a:rPr lang="en-US" sz="2568" b="1">
                  <a:solidFill>
                    <a:srgbClr val="FFFFFF"/>
                  </a:solidFill>
                  <a:latin typeface="Play Bold"/>
                  <a:ea typeface="Play Bold"/>
                  <a:cs typeface="Play Bold"/>
                  <a:sym typeface="Play Bold"/>
                </a:rPr>
                <a:t>Understanding employee motivation</a:t>
              </a:r>
            </a:p>
          </p:txBody>
        </p:sp>
        <p:sp>
          <p:nvSpPr>
            <p:cNvPr id="5" name="TextBox 5"/>
            <p:cNvSpPr txBox="1"/>
            <p:nvPr/>
          </p:nvSpPr>
          <p:spPr>
            <a:xfrm>
              <a:off x="0" y="1151601"/>
              <a:ext cx="12430718" cy="1854557"/>
            </a:xfrm>
            <a:prstGeom prst="rect">
              <a:avLst/>
            </a:prstGeom>
          </p:spPr>
          <p:txBody>
            <a:bodyPr lIns="0" tIns="0" rIns="0" bIns="0" rtlCol="0" anchor="t">
              <a:spAutoFit/>
            </a:bodyPr>
            <a:lstStyle/>
            <a:p>
              <a:pPr marL="0" lvl="0" indent="0" algn="l">
                <a:lnSpc>
                  <a:spcPts val="5578"/>
                </a:lnSpc>
              </a:pPr>
              <a:r>
                <a:rPr lang="en-US" sz="4291">
                  <a:solidFill>
                    <a:srgbClr val="FFFFFF"/>
                  </a:solidFill>
                  <a:latin typeface="Play"/>
                  <a:ea typeface="Play"/>
                  <a:cs typeface="Play"/>
                  <a:sym typeface="Play"/>
                </a:rPr>
                <a:t>The role of the Hawthorne theory and its significance in XYZ corporation</a:t>
              </a:r>
            </a:p>
          </p:txBody>
        </p:sp>
        <p:sp>
          <p:nvSpPr>
            <p:cNvPr id="6" name="TextBox 6"/>
            <p:cNvSpPr txBox="1"/>
            <p:nvPr/>
          </p:nvSpPr>
          <p:spPr>
            <a:xfrm>
              <a:off x="0" y="3959871"/>
              <a:ext cx="12430718" cy="1661482"/>
            </a:xfrm>
            <a:prstGeom prst="rect">
              <a:avLst/>
            </a:prstGeom>
          </p:spPr>
          <p:txBody>
            <a:bodyPr lIns="0" tIns="0" rIns="0" bIns="0" rtlCol="0" anchor="t">
              <a:spAutoFit/>
            </a:bodyPr>
            <a:lstStyle/>
            <a:p>
              <a:pPr marL="0" lvl="0" indent="0" algn="l">
                <a:lnSpc>
                  <a:spcPts val="3339"/>
                </a:lnSpc>
              </a:pPr>
              <a:r>
                <a:rPr lang="en-US" sz="2568">
                  <a:solidFill>
                    <a:srgbClr val="FFFFFF"/>
                  </a:solidFill>
                  <a:latin typeface="Play"/>
                  <a:ea typeface="Play"/>
                  <a:cs typeface="Play"/>
                  <a:sym typeface="Play"/>
                </a:rPr>
                <a:t>motivation is increased when development initiatives are visible, will be activated by investments in employees' growth (Johnsey, 2011).</a:t>
              </a:r>
            </a:p>
          </p:txBody>
        </p:sp>
        <p:sp>
          <p:nvSpPr>
            <p:cNvPr id="7" name="TextBox 7"/>
            <p:cNvSpPr txBox="1"/>
            <p:nvPr/>
          </p:nvSpPr>
          <p:spPr>
            <a:xfrm>
              <a:off x="0" y="6007458"/>
              <a:ext cx="12430718" cy="3623818"/>
            </a:xfrm>
            <a:prstGeom prst="rect">
              <a:avLst/>
            </a:prstGeom>
          </p:spPr>
          <p:txBody>
            <a:bodyPr lIns="0" tIns="0" rIns="0" bIns="0" rtlCol="0" anchor="t">
              <a:spAutoFit/>
            </a:bodyPr>
            <a:lstStyle/>
            <a:p>
              <a:pPr marL="0" lvl="0" indent="0" algn="l">
                <a:lnSpc>
                  <a:spcPts val="3081"/>
                </a:lnSpc>
              </a:pPr>
              <a:r>
                <a:rPr lang="en-US" sz="2370">
                  <a:solidFill>
                    <a:srgbClr val="FFFFFF"/>
                  </a:solidFill>
                  <a:latin typeface="Play"/>
                  <a:ea typeface="Play"/>
                  <a:cs typeface="Play"/>
                  <a:sym typeface="Play"/>
                </a:rPr>
                <a:t>Regular progress check-ins, mentoring visibility, and feedback loops (in-person monitoring) will be strictly used to help employees, rather than altering their behaviour out of worry, as they are being monitored. This approach will be utilised to support employees struggling and boost performance in the short term, ultimately increasing performance success. </a:t>
              </a:r>
            </a:p>
            <a:p>
              <a:pPr marL="0" lvl="0" indent="0" algn="l">
                <a:lnSpc>
                  <a:spcPts val="3081"/>
                </a:lnSpc>
              </a:pPr>
              <a:endParaRPr lang="en-US" sz="2370">
                <a:solidFill>
                  <a:srgbClr val="FFFFFF"/>
                </a:solidFill>
                <a:latin typeface="Play"/>
                <a:ea typeface="Play"/>
                <a:cs typeface="Play"/>
                <a:sym typeface="Play"/>
              </a:endParaRPr>
            </a:p>
          </p:txBody>
        </p:sp>
        <p:sp>
          <p:nvSpPr>
            <p:cNvPr id="8" name="AutoShape 8"/>
            <p:cNvSpPr/>
            <p:nvPr/>
          </p:nvSpPr>
          <p:spPr>
            <a:xfrm>
              <a:off x="0" y="3452649"/>
              <a:ext cx="12430718" cy="0"/>
            </a:xfrm>
            <a:prstGeom prst="line">
              <a:avLst/>
            </a:prstGeom>
            <a:ln w="12700" cap="rnd">
              <a:solidFill>
                <a:srgbClr val="F2F2F2"/>
              </a:solidFill>
              <a:prstDash val="solid"/>
              <a:headEnd type="none" w="sm" len="sm"/>
              <a:tailEnd type="none" w="sm" len="sm"/>
            </a:ln>
          </p:spPr>
          <p:txBody>
            <a:bodyPr/>
            <a:lstStyle/>
            <a:p>
              <a:endParaRPr lang="en-GB"/>
            </a:p>
          </p:txBody>
        </p:sp>
      </p:grpSp>
      <p:sp>
        <p:nvSpPr>
          <p:cNvPr id="9" name="Freeform 9"/>
          <p:cNvSpPr/>
          <p:nvPr/>
        </p:nvSpPr>
        <p:spPr>
          <a:xfrm rot="-10800000" flipV="1">
            <a:off x="-763640" y="5941983"/>
            <a:ext cx="5363862" cy="5610296"/>
          </a:xfrm>
          <a:custGeom>
            <a:avLst/>
            <a:gdLst/>
            <a:ahLst/>
            <a:cxnLst/>
            <a:rect l="l" t="t" r="r" b="b"/>
            <a:pathLst>
              <a:path w="5363862" h="5610296">
                <a:moveTo>
                  <a:pt x="0" y="5610296"/>
                </a:moveTo>
                <a:lnTo>
                  <a:pt x="5363862" y="5610296"/>
                </a:lnTo>
                <a:lnTo>
                  <a:pt x="5363862" y="0"/>
                </a:lnTo>
                <a:lnTo>
                  <a:pt x="0" y="0"/>
                </a:lnTo>
                <a:lnTo>
                  <a:pt x="0" y="5610296"/>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10" name="Freeform 10"/>
          <p:cNvSpPr/>
          <p:nvPr/>
        </p:nvSpPr>
        <p:spPr>
          <a:xfrm>
            <a:off x="304780" y="171283"/>
            <a:ext cx="3495675" cy="3374915"/>
          </a:xfrm>
          <a:custGeom>
            <a:avLst/>
            <a:gdLst/>
            <a:ahLst/>
            <a:cxnLst/>
            <a:rect l="l" t="t" r="r" b="b"/>
            <a:pathLst>
              <a:path w="3495675" h="3374915">
                <a:moveTo>
                  <a:pt x="0" y="0"/>
                </a:moveTo>
                <a:lnTo>
                  <a:pt x="3495675" y="0"/>
                </a:lnTo>
                <a:lnTo>
                  <a:pt x="3495675" y="3374915"/>
                </a:lnTo>
                <a:lnTo>
                  <a:pt x="0" y="3374915"/>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sp>
        <p:nvSpPr>
          <p:cNvPr id="11" name="Freeform 11"/>
          <p:cNvSpPr/>
          <p:nvPr/>
        </p:nvSpPr>
        <p:spPr>
          <a:xfrm>
            <a:off x="198963" y="3781863"/>
            <a:ext cx="4401258" cy="5778062"/>
          </a:xfrm>
          <a:custGeom>
            <a:avLst/>
            <a:gdLst/>
            <a:ahLst/>
            <a:cxnLst/>
            <a:rect l="l" t="t" r="r" b="b"/>
            <a:pathLst>
              <a:path w="4401258" h="5778062">
                <a:moveTo>
                  <a:pt x="0" y="0"/>
                </a:moveTo>
                <a:lnTo>
                  <a:pt x="4401259" y="0"/>
                </a:lnTo>
                <a:lnTo>
                  <a:pt x="4401259" y="5778062"/>
                </a:lnTo>
                <a:lnTo>
                  <a:pt x="0" y="5778062"/>
                </a:lnTo>
                <a:lnTo>
                  <a:pt x="0" y="0"/>
                </a:lnTo>
                <a:close/>
              </a:path>
            </a:pathLst>
          </a:custGeom>
          <a:blipFill>
            <a:blip r:embed="rId8"/>
            <a:stretch>
              <a:fillRect/>
            </a:stretch>
          </a:blipFill>
        </p:spPr>
        <p:txBody>
          <a:bodyPr/>
          <a:lstStyle/>
          <a:p>
            <a:endParaRPr lang="en-GB"/>
          </a:p>
        </p:txBody>
      </p:sp>
      <p:sp>
        <p:nvSpPr>
          <p:cNvPr id="12" name="TextBox 12"/>
          <p:cNvSpPr txBox="1"/>
          <p:nvPr/>
        </p:nvSpPr>
        <p:spPr>
          <a:xfrm>
            <a:off x="17259300" y="9210675"/>
            <a:ext cx="152400" cy="200025"/>
          </a:xfrm>
          <a:prstGeom prst="rect">
            <a:avLst/>
          </a:prstGeom>
        </p:spPr>
        <p:txBody>
          <a:bodyPr wrap="none" lIns="0" tIns="0" rIns="0" bIns="0" rtlCol="0" anchor="t">
            <a:spAutoFit/>
          </a:bodyPr>
          <a:lstStyle/>
          <a:p>
            <a:pPr algn="l">
              <a:lnSpc>
                <a:spcPts val="2800"/>
              </a:lnSpc>
              <a:spcBef>
                <a:spcPct val="0"/>
              </a:spcBef>
            </a:pPr>
            <a:r>
              <a:rPr lang="en-US" sz="2000">
                <a:solidFill>
                  <a:srgbClr val="FFFFFF"/>
                </a:solidFill>
                <a:latin typeface="Canva Sans"/>
                <a:ea typeface="Canva Sans"/>
                <a:cs typeface="Canva Sans"/>
                <a:sym typeface="Canva Sans"/>
              </a:rPr>
              <a:t>13</a:t>
            </a:r>
          </a:p>
        </p:txBody>
      </p:sp>
      <p:pic>
        <p:nvPicPr>
          <p:cNvPr id="14" name="Audio 13">
            <a:hlinkClick r:id="" action="ppaction://media"/>
            <a:extLst>
              <a:ext uri="{FF2B5EF4-FFF2-40B4-BE49-F238E27FC236}">
                <a16:creationId xmlns:a16="http://schemas.microsoft.com/office/drawing/2014/main" id="{7128EB4D-B4C6-2BAD-5AEE-08686539596D}"/>
              </a:ext>
            </a:extLst>
          </p:cNvPr>
          <p:cNvPicPr>
            <a:picLocks noChangeAspect="1"/>
          </p:cNvPicPr>
          <p:nvPr>
            <a:audioFile r:link="rId2"/>
            <p:extLst>
              <p:ext uri="{DAA4B4D4-6D71-4841-9C94-3DE7FCFB9230}">
                <p14:media xmlns:p14="http://schemas.microsoft.com/office/powerpoint/2010/main" r:embed="rId1"/>
              </p:ext>
            </p:extLst>
          </p:nvPr>
        </p:nvPicPr>
        <p:blipFill>
          <a:blip r:embed="rId9"/>
          <a:srcRect l="-266613" t="-266613" r="-266613" b="-266613"/>
          <a:stretch>
            <a:fillRect/>
          </a:stretch>
        </p:blipFill>
        <p:spPr>
          <a:xfrm>
            <a:off x="15078456" y="7077456"/>
            <a:ext cx="3086100" cy="3086100"/>
          </a:xfrm>
          <a:prstGeom prst="ellipse">
            <a:avLst/>
          </a:prstGeom>
        </p:spPr>
      </p:pic>
    </p:spTree>
  </p:cSld>
  <p:clrMapOvr>
    <a:masterClrMapping/>
  </p:clrMapOvr>
  <mc:AlternateContent xmlns:mc="http://schemas.openxmlformats.org/markup-compatibility/2006">
    <mc:Choice xmlns:p14="http://schemas.microsoft.com/office/powerpoint/2010/main" Requires="p14">
      <p:transition spd="slow" p14:dur="2000" advTm="52970"/>
    </mc:Choice>
    <mc:Fallback>
      <p:transition spd="slow" advTm="5297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4"/>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032859"/>
        </a:solidFill>
        <a:effectLst/>
      </p:bgPr>
    </p:bg>
    <p:spTree>
      <p:nvGrpSpPr>
        <p:cNvPr id="1" name=""/>
        <p:cNvGrpSpPr/>
        <p:nvPr/>
      </p:nvGrpSpPr>
      <p:grpSpPr>
        <a:xfrm>
          <a:off x="0" y="0"/>
          <a:ext cx="0" cy="0"/>
          <a:chOff x="0" y="0"/>
          <a:chExt cx="0" cy="0"/>
        </a:xfrm>
      </p:grpSpPr>
      <p:sp>
        <p:nvSpPr>
          <p:cNvPr id="2" name="Freeform 2"/>
          <p:cNvSpPr/>
          <p:nvPr/>
        </p:nvSpPr>
        <p:spPr>
          <a:xfrm rot="-5400000">
            <a:off x="13134633" y="-343579"/>
            <a:ext cx="5363862" cy="5610296"/>
          </a:xfrm>
          <a:custGeom>
            <a:avLst/>
            <a:gdLst/>
            <a:ahLst/>
            <a:cxnLst/>
            <a:rect l="l" t="t" r="r" b="b"/>
            <a:pathLst>
              <a:path w="5363862" h="5610296">
                <a:moveTo>
                  <a:pt x="0" y="0"/>
                </a:moveTo>
                <a:lnTo>
                  <a:pt x="5363862" y="0"/>
                </a:lnTo>
                <a:lnTo>
                  <a:pt x="5363862" y="5610296"/>
                </a:lnTo>
                <a:lnTo>
                  <a:pt x="0" y="5610296"/>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3" name="Freeform 3"/>
          <p:cNvSpPr/>
          <p:nvPr/>
        </p:nvSpPr>
        <p:spPr>
          <a:xfrm flipH="1">
            <a:off x="-1874581" y="6089212"/>
            <a:ext cx="5363862" cy="5610296"/>
          </a:xfrm>
          <a:custGeom>
            <a:avLst/>
            <a:gdLst/>
            <a:ahLst/>
            <a:cxnLst/>
            <a:rect l="l" t="t" r="r" b="b"/>
            <a:pathLst>
              <a:path w="5363862" h="5610296">
                <a:moveTo>
                  <a:pt x="5363862" y="0"/>
                </a:moveTo>
                <a:lnTo>
                  <a:pt x="0" y="0"/>
                </a:lnTo>
                <a:lnTo>
                  <a:pt x="0" y="5610296"/>
                </a:lnTo>
                <a:lnTo>
                  <a:pt x="5363862" y="5610296"/>
                </a:lnTo>
                <a:lnTo>
                  <a:pt x="5363862"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4" name="AutoShape 4"/>
          <p:cNvSpPr/>
          <p:nvPr/>
        </p:nvSpPr>
        <p:spPr>
          <a:xfrm rot="5400000">
            <a:off x="2927557" y="7913536"/>
            <a:ext cx="1952122" cy="0"/>
          </a:xfrm>
          <a:prstGeom prst="line">
            <a:avLst/>
          </a:prstGeom>
          <a:ln w="9525" cap="rnd">
            <a:solidFill>
              <a:srgbClr val="F2F2F2"/>
            </a:solidFill>
            <a:prstDash val="solid"/>
            <a:headEnd type="none" w="sm" len="sm"/>
            <a:tailEnd type="none" w="sm" len="sm"/>
          </a:ln>
        </p:spPr>
        <p:txBody>
          <a:bodyPr/>
          <a:lstStyle/>
          <a:p>
            <a:endParaRPr lang="en-GB"/>
          </a:p>
        </p:txBody>
      </p:sp>
      <p:sp>
        <p:nvSpPr>
          <p:cNvPr id="5" name="AutoShape 5"/>
          <p:cNvSpPr/>
          <p:nvPr/>
        </p:nvSpPr>
        <p:spPr>
          <a:xfrm rot="5400000">
            <a:off x="-239844" y="7913536"/>
            <a:ext cx="1952122" cy="0"/>
          </a:xfrm>
          <a:prstGeom prst="line">
            <a:avLst/>
          </a:prstGeom>
          <a:ln w="9525" cap="rnd">
            <a:solidFill>
              <a:srgbClr val="F2F2F2"/>
            </a:solidFill>
            <a:prstDash val="solid"/>
            <a:headEnd type="none" w="sm" len="sm"/>
            <a:tailEnd type="none" w="sm" len="sm"/>
          </a:ln>
        </p:spPr>
        <p:txBody>
          <a:bodyPr/>
          <a:lstStyle/>
          <a:p>
            <a:endParaRPr lang="en-GB"/>
          </a:p>
        </p:txBody>
      </p:sp>
      <p:sp>
        <p:nvSpPr>
          <p:cNvPr id="6" name="AutoShape 6"/>
          <p:cNvSpPr/>
          <p:nvPr/>
        </p:nvSpPr>
        <p:spPr>
          <a:xfrm rot="5400000">
            <a:off x="6234015" y="7913536"/>
            <a:ext cx="1952122" cy="0"/>
          </a:xfrm>
          <a:prstGeom prst="line">
            <a:avLst/>
          </a:prstGeom>
          <a:ln w="9525" cap="rnd">
            <a:solidFill>
              <a:srgbClr val="F2F2F2"/>
            </a:solidFill>
            <a:prstDash val="solid"/>
            <a:headEnd type="none" w="sm" len="sm"/>
            <a:tailEnd type="none" w="sm" len="sm"/>
          </a:ln>
        </p:spPr>
        <p:txBody>
          <a:bodyPr/>
          <a:lstStyle/>
          <a:p>
            <a:endParaRPr lang="en-GB"/>
          </a:p>
        </p:txBody>
      </p:sp>
      <p:sp>
        <p:nvSpPr>
          <p:cNvPr id="7" name="AutoShape 7"/>
          <p:cNvSpPr/>
          <p:nvPr/>
        </p:nvSpPr>
        <p:spPr>
          <a:xfrm rot="5400000">
            <a:off x="9679530" y="7913536"/>
            <a:ext cx="1952122" cy="0"/>
          </a:xfrm>
          <a:prstGeom prst="line">
            <a:avLst/>
          </a:prstGeom>
          <a:ln w="9525" cap="rnd">
            <a:solidFill>
              <a:srgbClr val="F2F2F2"/>
            </a:solidFill>
            <a:prstDash val="solid"/>
            <a:headEnd type="none" w="sm" len="sm"/>
            <a:tailEnd type="none" w="sm" len="sm"/>
          </a:ln>
        </p:spPr>
        <p:txBody>
          <a:bodyPr/>
          <a:lstStyle/>
          <a:p>
            <a:endParaRPr lang="en-GB"/>
          </a:p>
        </p:txBody>
      </p:sp>
      <p:sp>
        <p:nvSpPr>
          <p:cNvPr id="8" name="AutoShape 8"/>
          <p:cNvSpPr/>
          <p:nvPr/>
        </p:nvSpPr>
        <p:spPr>
          <a:xfrm rot="5400000">
            <a:off x="13387707" y="7834545"/>
            <a:ext cx="1952122" cy="0"/>
          </a:xfrm>
          <a:prstGeom prst="line">
            <a:avLst/>
          </a:prstGeom>
          <a:ln w="9525" cap="rnd">
            <a:solidFill>
              <a:srgbClr val="F2F2F2"/>
            </a:solidFill>
            <a:prstDash val="solid"/>
            <a:headEnd type="none" w="sm" len="sm"/>
            <a:tailEnd type="none" w="sm" len="sm"/>
          </a:ln>
        </p:spPr>
        <p:txBody>
          <a:bodyPr/>
          <a:lstStyle/>
          <a:p>
            <a:endParaRPr lang="en-GB"/>
          </a:p>
        </p:txBody>
      </p:sp>
      <p:sp>
        <p:nvSpPr>
          <p:cNvPr id="9" name="Freeform 9"/>
          <p:cNvSpPr/>
          <p:nvPr/>
        </p:nvSpPr>
        <p:spPr>
          <a:xfrm>
            <a:off x="11574399" y="838200"/>
            <a:ext cx="5569212" cy="4587006"/>
          </a:xfrm>
          <a:custGeom>
            <a:avLst/>
            <a:gdLst/>
            <a:ahLst/>
            <a:cxnLst/>
            <a:rect l="l" t="t" r="r" b="b"/>
            <a:pathLst>
              <a:path w="5569212" h="4587006">
                <a:moveTo>
                  <a:pt x="0" y="0"/>
                </a:moveTo>
                <a:lnTo>
                  <a:pt x="5569213" y="0"/>
                </a:lnTo>
                <a:lnTo>
                  <a:pt x="5569213" y="4587006"/>
                </a:lnTo>
                <a:lnTo>
                  <a:pt x="0" y="4587006"/>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grpSp>
        <p:nvGrpSpPr>
          <p:cNvPr id="10" name="Group 10"/>
          <p:cNvGrpSpPr/>
          <p:nvPr/>
        </p:nvGrpSpPr>
        <p:grpSpPr>
          <a:xfrm>
            <a:off x="1028700" y="1028700"/>
            <a:ext cx="9445425" cy="3170505"/>
            <a:chOff x="0" y="0"/>
            <a:chExt cx="12593899" cy="4227339"/>
          </a:xfrm>
        </p:grpSpPr>
        <p:sp>
          <p:nvSpPr>
            <p:cNvPr id="11" name="TextBox 11"/>
            <p:cNvSpPr txBox="1"/>
            <p:nvPr/>
          </p:nvSpPr>
          <p:spPr>
            <a:xfrm>
              <a:off x="0" y="152400"/>
              <a:ext cx="12593899" cy="3200400"/>
            </a:xfrm>
            <a:prstGeom prst="rect">
              <a:avLst/>
            </a:prstGeom>
          </p:spPr>
          <p:txBody>
            <a:bodyPr lIns="0" tIns="0" rIns="0" bIns="0" rtlCol="0" anchor="t">
              <a:spAutoFit/>
            </a:bodyPr>
            <a:lstStyle/>
            <a:p>
              <a:pPr marL="0" lvl="0" indent="0" algn="l">
                <a:lnSpc>
                  <a:spcPts val="9000"/>
                </a:lnSpc>
              </a:pPr>
              <a:r>
                <a:rPr lang="en-US" sz="9000" b="1">
                  <a:solidFill>
                    <a:srgbClr val="FFFFFF"/>
                  </a:solidFill>
                  <a:latin typeface="Play Bold"/>
                  <a:ea typeface="Play Bold"/>
                  <a:cs typeface="Play Bold"/>
                  <a:sym typeface="Play Bold"/>
                </a:rPr>
                <a:t>Conclusion and Key Takeaways</a:t>
              </a:r>
            </a:p>
          </p:txBody>
        </p:sp>
        <p:sp>
          <p:nvSpPr>
            <p:cNvPr id="12" name="TextBox 12"/>
            <p:cNvSpPr txBox="1"/>
            <p:nvPr/>
          </p:nvSpPr>
          <p:spPr>
            <a:xfrm>
              <a:off x="0" y="3544926"/>
              <a:ext cx="12593899" cy="682413"/>
            </a:xfrm>
            <a:prstGeom prst="rect">
              <a:avLst/>
            </a:prstGeom>
          </p:spPr>
          <p:txBody>
            <a:bodyPr lIns="0" tIns="0" rIns="0" bIns="0" rtlCol="0" anchor="t">
              <a:spAutoFit/>
            </a:bodyPr>
            <a:lstStyle/>
            <a:p>
              <a:pPr marL="0" lvl="0" indent="0" algn="l">
                <a:lnSpc>
                  <a:spcPts val="4160"/>
                </a:lnSpc>
              </a:pPr>
              <a:endParaRPr/>
            </a:p>
          </p:txBody>
        </p:sp>
      </p:grpSp>
      <p:sp>
        <p:nvSpPr>
          <p:cNvPr id="13" name="TextBox 13"/>
          <p:cNvSpPr txBox="1"/>
          <p:nvPr/>
        </p:nvSpPr>
        <p:spPr>
          <a:xfrm>
            <a:off x="1028700" y="6834671"/>
            <a:ext cx="2298127" cy="1575533"/>
          </a:xfrm>
          <a:prstGeom prst="rect">
            <a:avLst/>
          </a:prstGeom>
        </p:spPr>
        <p:txBody>
          <a:bodyPr lIns="0" tIns="0" rIns="0" bIns="0" rtlCol="0" anchor="t">
            <a:spAutoFit/>
          </a:bodyPr>
          <a:lstStyle/>
          <a:p>
            <a:pPr marL="0" lvl="0" indent="0" algn="l">
              <a:lnSpc>
                <a:spcPts val="2524"/>
              </a:lnSpc>
            </a:pPr>
            <a:r>
              <a:rPr lang="en-US" sz="1942">
                <a:solidFill>
                  <a:srgbClr val="FFFFFF"/>
                </a:solidFill>
                <a:latin typeface="Play"/>
                <a:ea typeface="Play"/>
                <a:cs typeface="Play"/>
                <a:sym typeface="Play"/>
              </a:rPr>
              <a:t>Overview of identified organisational challenges and their implications for HR.</a:t>
            </a:r>
          </a:p>
        </p:txBody>
      </p:sp>
      <p:sp>
        <p:nvSpPr>
          <p:cNvPr id="14" name="TextBox 14"/>
          <p:cNvSpPr txBox="1"/>
          <p:nvPr/>
        </p:nvSpPr>
        <p:spPr>
          <a:xfrm>
            <a:off x="4078746" y="6851181"/>
            <a:ext cx="2617503" cy="1575533"/>
          </a:xfrm>
          <a:prstGeom prst="rect">
            <a:avLst/>
          </a:prstGeom>
        </p:spPr>
        <p:txBody>
          <a:bodyPr lIns="0" tIns="0" rIns="0" bIns="0" rtlCol="0" anchor="t">
            <a:spAutoFit/>
          </a:bodyPr>
          <a:lstStyle/>
          <a:p>
            <a:pPr marL="0" lvl="0" indent="0" algn="l">
              <a:lnSpc>
                <a:spcPts val="2524"/>
              </a:lnSpc>
            </a:pPr>
            <a:r>
              <a:rPr lang="en-US" sz="1942">
                <a:solidFill>
                  <a:srgbClr val="FFFFFF"/>
                </a:solidFill>
                <a:latin typeface="Play"/>
                <a:ea typeface="Play"/>
                <a:cs typeface="Play"/>
                <a:sym typeface="Play"/>
              </a:rPr>
              <a:t>Strategies for addressing the lack of organised development programmes in the company.</a:t>
            </a:r>
          </a:p>
        </p:txBody>
      </p:sp>
      <p:sp>
        <p:nvSpPr>
          <p:cNvPr id="15" name="TextBox 15"/>
          <p:cNvSpPr txBox="1"/>
          <p:nvPr/>
        </p:nvSpPr>
        <p:spPr>
          <a:xfrm>
            <a:off x="7451998" y="6851181"/>
            <a:ext cx="2793159" cy="1575533"/>
          </a:xfrm>
          <a:prstGeom prst="rect">
            <a:avLst/>
          </a:prstGeom>
        </p:spPr>
        <p:txBody>
          <a:bodyPr lIns="0" tIns="0" rIns="0" bIns="0" rtlCol="0" anchor="t">
            <a:spAutoFit/>
          </a:bodyPr>
          <a:lstStyle/>
          <a:p>
            <a:pPr marL="0" lvl="0" indent="0" algn="l">
              <a:lnSpc>
                <a:spcPts val="2524"/>
              </a:lnSpc>
            </a:pPr>
            <a:r>
              <a:rPr lang="en-US" sz="1942">
                <a:solidFill>
                  <a:srgbClr val="FFFFFF"/>
                </a:solidFill>
                <a:latin typeface="Play"/>
                <a:ea typeface="Play"/>
                <a:cs typeface="Play"/>
                <a:sym typeface="Play"/>
              </a:rPr>
              <a:t>Importance of competency mapping in resolving inconsistent training issues effectively.</a:t>
            </a:r>
          </a:p>
        </p:txBody>
      </p:sp>
      <p:sp>
        <p:nvSpPr>
          <p:cNvPr id="16" name="TextBox 16"/>
          <p:cNvSpPr txBox="1"/>
          <p:nvPr/>
        </p:nvSpPr>
        <p:spPr>
          <a:xfrm>
            <a:off x="10998991" y="6851181"/>
            <a:ext cx="2888972" cy="1261208"/>
          </a:xfrm>
          <a:prstGeom prst="rect">
            <a:avLst/>
          </a:prstGeom>
        </p:spPr>
        <p:txBody>
          <a:bodyPr lIns="0" tIns="0" rIns="0" bIns="0" rtlCol="0" anchor="t">
            <a:spAutoFit/>
          </a:bodyPr>
          <a:lstStyle/>
          <a:p>
            <a:pPr marL="0" lvl="0" indent="0" algn="l">
              <a:lnSpc>
                <a:spcPts val="2524"/>
              </a:lnSpc>
            </a:pPr>
            <a:r>
              <a:rPr lang="en-US" sz="1942">
                <a:solidFill>
                  <a:srgbClr val="FFFFFF"/>
                </a:solidFill>
                <a:latin typeface="Play"/>
                <a:ea typeface="Play"/>
                <a:cs typeface="Play"/>
                <a:sym typeface="Play"/>
              </a:rPr>
              <a:t>Career advancement opportunities using the 9-Box Grid framework for employee growth.</a:t>
            </a:r>
          </a:p>
        </p:txBody>
      </p:sp>
      <p:sp>
        <p:nvSpPr>
          <p:cNvPr id="17" name="TextBox 17"/>
          <p:cNvSpPr txBox="1"/>
          <p:nvPr/>
        </p:nvSpPr>
        <p:spPr>
          <a:xfrm>
            <a:off x="14641797" y="6834671"/>
            <a:ext cx="2617503" cy="1575533"/>
          </a:xfrm>
          <a:prstGeom prst="rect">
            <a:avLst/>
          </a:prstGeom>
        </p:spPr>
        <p:txBody>
          <a:bodyPr lIns="0" tIns="0" rIns="0" bIns="0" rtlCol="0" anchor="t">
            <a:spAutoFit/>
          </a:bodyPr>
          <a:lstStyle/>
          <a:p>
            <a:pPr marL="0" lvl="0" indent="0" algn="l">
              <a:lnSpc>
                <a:spcPts val="2524"/>
              </a:lnSpc>
            </a:pPr>
            <a:r>
              <a:rPr lang="en-US" sz="1942">
                <a:solidFill>
                  <a:srgbClr val="FFFFFF"/>
                </a:solidFill>
                <a:latin typeface="Play"/>
                <a:ea typeface="Play"/>
                <a:cs typeface="Play"/>
                <a:sym typeface="Play"/>
              </a:rPr>
              <a:t>Knowledge transfer and succession planning strategies to enhance organisational continuity.</a:t>
            </a:r>
          </a:p>
        </p:txBody>
      </p:sp>
      <p:sp>
        <p:nvSpPr>
          <p:cNvPr id="18" name="TextBox 18"/>
          <p:cNvSpPr txBox="1"/>
          <p:nvPr/>
        </p:nvSpPr>
        <p:spPr>
          <a:xfrm>
            <a:off x="17259300" y="9201150"/>
            <a:ext cx="152400" cy="209550"/>
          </a:xfrm>
          <a:prstGeom prst="rect">
            <a:avLst/>
          </a:prstGeom>
        </p:spPr>
        <p:txBody>
          <a:bodyPr wrap="none" lIns="0" tIns="0" rIns="0" bIns="0" rtlCol="0" anchor="t">
            <a:spAutoFit/>
          </a:bodyPr>
          <a:lstStyle/>
          <a:p>
            <a:pPr algn="l">
              <a:lnSpc>
                <a:spcPts val="2800"/>
              </a:lnSpc>
              <a:spcBef>
                <a:spcPct val="0"/>
              </a:spcBef>
            </a:pPr>
            <a:r>
              <a:rPr lang="en-US" sz="2000">
                <a:solidFill>
                  <a:srgbClr val="FFFFFF"/>
                </a:solidFill>
                <a:latin typeface="Play"/>
                <a:ea typeface="Play"/>
                <a:cs typeface="Play"/>
                <a:sym typeface="Play"/>
              </a:rPr>
              <a:t>14</a:t>
            </a:r>
          </a:p>
        </p:txBody>
      </p:sp>
      <p:pic>
        <p:nvPicPr>
          <p:cNvPr id="20" name="Audio 19">
            <a:hlinkClick r:id="" action="ppaction://media"/>
            <a:extLst>
              <a:ext uri="{FF2B5EF4-FFF2-40B4-BE49-F238E27FC236}">
                <a16:creationId xmlns:a16="http://schemas.microsoft.com/office/drawing/2014/main" id="{5EA92948-61DC-E2DD-7457-6504999D2F24}"/>
              </a:ext>
            </a:extLst>
          </p:cNvPr>
          <p:cNvPicPr>
            <a:picLocks noChangeAspect="1"/>
          </p:cNvPicPr>
          <p:nvPr>
            <a:audioFile r:link="rId2"/>
            <p:extLst>
              <p:ext uri="{DAA4B4D4-6D71-4841-9C94-3DE7FCFB9230}">
                <p14:media xmlns:p14="http://schemas.microsoft.com/office/powerpoint/2010/main" r:embed="rId1"/>
              </p:ext>
            </p:extLst>
          </p:nvPr>
        </p:nvPicPr>
        <p:blipFill>
          <a:blip r:embed="rId8"/>
          <a:srcRect l="-266613" t="-266613" r="-266613" b="-266613"/>
          <a:stretch>
            <a:fillRect/>
          </a:stretch>
        </p:blipFill>
        <p:spPr>
          <a:xfrm>
            <a:off x="15078456" y="7077456"/>
            <a:ext cx="3086100" cy="3086100"/>
          </a:xfrm>
          <a:prstGeom prst="ellipse">
            <a:avLst/>
          </a:prstGeom>
        </p:spPr>
      </p:pic>
    </p:spTree>
  </p:cSld>
  <p:clrMapOvr>
    <a:masterClrMapping/>
  </p:clrMapOvr>
  <mc:AlternateContent xmlns:mc="http://schemas.openxmlformats.org/markup-compatibility/2006">
    <mc:Choice xmlns:p14="http://schemas.microsoft.com/office/powerpoint/2010/main" Requires="p14">
      <p:transition spd="slow" p14:dur="2000" advTm="53516"/>
    </mc:Choice>
    <mc:Fallback>
      <p:transition spd="slow" advTm="5351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0"/>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0"/>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032859"/>
        </a:solidFill>
        <a:effectLst/>
      </p:bgPr>
    </p:bg>
    <p:spTree>
      <p:nvGrpSpPr>
        <p:cNvPr id="1" name=""/>
        <p:cNvGrpSpPr/>
        <p:nvPr/>
      </p:nvGrpSpPr>
      <p:grpSpPr>
        <a:xfrm>
          <a:off x="0" y="0"/>
          <a:ext cx="0" cy="0"/>
          <a:chOff x="0" y="0"/>
          <a:chExt cx="0" cy="0"/>
        </a:xfrm>
      </p:grpSpPr>
      <p:sp>
        <p:nvSpPr>
          <p:cNvPr id="2" name="Freeform 2"/>
          <p:cNvSpPr/>
          <p:nvPr/>
        </p:nvSpPr>
        <p:spPr>
          <a:xfrm flipV="1">
            <a:off x="13687778" y="-1265279"/>
            <a:ext cx="5363862" cy="5610296"/>
          </a:xfrm>
          <a:custGeom>
            <a:avLst/>
            <a:gdLst/>
            <a:ahLst/>
            <a:cxnLst/>
            <a:rect l="l" t="t" r="r" b="b"/>
            <a:pathLst>
              <a:path w="5363862" h="5610296">
                <a:moveTo>
                  <a:pt x="0" y="5610296"/>
                </a:moveTo>
                <a:lnTo>
                  <a:pt x="5363862" y="5610296"/>
                </a:lnTo>
                <a:lnTo>
                  <a:pt x="5363862" y="0"/>
                </a:lnTo>
                <a:lnTo>
                  <a:pt x="0" y="0"/>
                </a:lnTo>
                <a:lnTo>
                  <a:pt x="0" y="5610296"/>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3" name="Freeform 3"/>
          <p:cNvSpPr/>
          <p:nvPr/>
        </p:nvSpPr>
        <p:spPr>
          <a:xfrm rot="-10800000" flipV="1">
            <a:off x="-763640" y="5941983"/>
            <a:ext cx="5363862" cy="5610296"/>
          </a:xfrm>
          <a:custGeom>
            <a:avLst/>
            <a:gdLst/>
            <a:ahLst/>
            <a:cxnLst/>
            <a:rect l="l" t="t" r="r" b="b"/>
            <a:pathLst>
              <a:path w="5363862" h="5610296">
                <a:moveTo>
                  <a:pt x="0" y="5610296"/>
                </a:moveTo>
                <a:lnTo>
                  <a:pt x="5363862" y="5610296"/>
                </a:lnTo>
                <a:lnTo>
                  <a:pt x="5363862" y="0"/>
                </a:lnTo>
                <a:lnTo>
                  <a:pt x="0" y="0"/>
                </a:lnTo>
                <a:lnTo>
                  <a:pt x="0" y="5610296"/>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4" name="Freeform 4"/>
          <p:cNvSpPr/>
          <p:nvPr/>
        </p:nvSpPr>
        <p:spPr>
          <a:xfrm>
            <a:off x="-763640" y="7809396"/>
            <a:ext cx="1977579" cy="2477604"/>
          </a:xfrm>
          <a:custGeom>
            <a:avLst/>
            <a:gdLst/>
            <a:ahLst/>
            <a:cxnLst/>
            <a:rect l="l" t="t" r="r" b="b"/>
            <a:pathLst>
              <a:path w="1977579" h="2477604">
                <a:moveTo>
                  <a:pt x="0" y="0"/>
                </a:moveTo>
                <a:lnTo>
                  <a:pt x="1977578" y="0"/>
                </a:lnTo>
                <a:lnTo>
                  <a:pt x="1977578" y="2477604"/>
                </a:lnTo>
                <a:lnTo>
                  <a:pt x="0" y="2477604"/>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5" name="TextBox 5"/>
          <p:cNvSpPr txBox="1"/>
          <p:nvPr/>
        </p:nvSpPr>
        <p:spPr>
          <a:xfrm>
            <a:off x="843850" y="38100"/>
            <a:ext cx="16230600" cy="990600"/>
          </a:xfrm>
          <a:prstGeom prst="rect">
            <a:avLst/>
          </a:prstGeom>
        </p:spPr>
        <p:txBody>
          <a:bodyPr lIns="0" tIns="0" rIns="0" bIns="0" rtlCol="0" anchor="t">
            <a:spAutoFit/>
          </a:bodyPr>
          <a:lstStyle/>
          <a:p>
            <a:pPr marL="0" lvl="0" indent="0" algn="l">
              <a:lnSpc>
                <a:spcPts val="7769"/>
              </a:lnSpc>
              <a:spcBef>
                <a:spcPct val="0"/>
              </a:spcBef>
            </a:pPr>
            <a:r>
              <a:rPr lang="en-US" sz="6474" b="1">
                <a:solidFill>
                  <a:srgbClr val="FFFFFF"/>
                </a:solidFill>
                <a:latin typeface="Play Bold"/>
                <a:ea typeface="Play Bold"/>
                <a:cs typeface="Play Bold"/>
                <a:sym typeface="Play Bold"/>
              </a:rPr>
              <a:t>Reference List</a:t>
            </a:r>
          </a:p>
        </p:txBody>
      </p:sp>
      <p:sp>
        <p:nvSpPr>
          <p:cNvPr id="6" name="TextBox 6"/>
          <p:cNvSpPr txBox="1"/>
          <p:nvPr/>
        </p:nvSpPr>
        <p:spPr>
          <a:xfrm>
            <a:off x="17259300" y="9210675"/>
            <a:ext cx="152400" cy="200025"/>
          </a:xfrm>
          <a:prstGeom prst="rect">
            <a:avLst/>
          </a:prstGeom>
        </p:spPr>
        <p:txBody>
          <a:bodyPr wrap="none" lIns="0" tIns="0" rIns="0" bIns="0" rtlCol="0" anchor="t">
            <a:spAutoFit/>
          </a:bodyPr>
          <a:lstStyle/>
          <a:p>
            <a:pPr algn="l">
              <a:lnSpc>
                <a:spcPts val="2800"/>
              </a:lnSpc>
              <a:spcBef>
                <a:spcPct val="0"/>
              </a:spcBef>
            </a:pPr>
            <a:r>
              <a:rPr lang="en-US" sz="2000">
                <a:solidFill>
                  <a:srgbClr val="FFFFFF"/>
                </a:solidFill>
                <a:latin typeface="Canva Sans"/>
                <a:ea typeface="Canva Sans"/>
                <a:cs typeface="Canva Sans"/>
                <a:sym typeface="Canva Sans"/>
              </a:rPr>
              <a:t>15</a:t>
            </a:r>
          </a:p>
        </p:txBody>
      </p:sp>
      <p:sp>
        <p:nvSpPr>
          <p:cNvPr id="7" name="TextBox 7"/>
          <p:cNvSpPr txBox="1"/>
          <p:nvPr/>
        </p:nvSpPr>
        <p:spPr>
          <a:xfrm>
            <a:off x="11422876" y="4164268"/>
            <a:ext cx="9525" cy="863301"/>
          </a:xfrm>
          <a:prstGeom prst="rect">
            <a:avLst/>
          </a:prstGeom>
        </p:spPr>
        <p:txBody>
          <a:bodyPr lIns="0" tIns="0" rIns="0" bIns="0" rtlCol="0" anchor="t">
            <a:spAutoFit/>
          </a:bodyPr>
          <a:lstStyle/>
          <a:p>
            <a:pPr algn="ctr">
              <a:lnSpc>
                <a:spcPts val="7016"/>
              </a:lnSpc>
              <a:spcBef>
                <a:spcPct val="0"/>
              </a:spcBef>
            </a:pPr>
            <a:endParaRPr/>
          </a:p>
        </p:txBody>
      </p:sp>
      <p:sp>
        <p:nvSpPr>
          <p:cNvPr id="8" name="TextBox 8"/>
          <p:cNvSpPr txBox="1"/>
          <p:nvPr/>
        </p:nvSpPr>
        <p:spPr>
          <a:xfrm>
            <a:off x="1456166" y="1258875"/>
            <a:ext cx="16831834" cy="9910857"/>
          </a:xfrm>
          <a:prstGeom prst="rect">
            <a:avLst/>
          </a:prstGeom>
        </p:spPr>
        <p:txBody>
          <a:bodyPr lIns="0" tIns="0" rIns="0" bIns="0" rtlCol="0" anchor="t">
            <a:spAutoFit/>
          </a:bodyPr>
          <a:lstStyle/>
          <a:p>
            <a:pPr algn="l">
              <a:lnSpc>
                <a:spcPts val="2707"/>
              </a:lnSpc>
            </a:pPr>
            <a:r>
              <a:rPr lang="en-US" sz="1933">
                <a:solidFill>
                  <a:srgbClr val="FFFFFF"/>
                </a:solidFill>
                <a:latin typeface="Canva Sans"/>
                <a:ea typeface="Canva Sans"/>
                <a:cs typeface="Canva Sans"/>
                <a:sym typeface="Canva Sans"/>
              </a:rPr>
              <a:t>1.Yukl, G.A. and Gardner, W.M. (2020) Leadership in organisations. Ninth edition, Global edition. Harlow, England: Pearson Education Limited.</a:t>
            </a:r>
          </a:p>
          <a:p>
            <a:pPr algn="l">
              <a:lnSpc>
                <a:spcPts val="2707"/>
              </a:lnSpc>
            </a:pPr>
            <a:endParaRPr lang="en-US" sz="1933">
              <a:solidFill>
                <a:srgbClr val="FFFFFF"/>
              </a:solidFill>
              <a:latin typeface="Canva Sans"/>
              <a:ea typeface="Canva Sans"/>
              <a:cs typeface="Canva Sans"/>
              <a:sym typeface="Canva Sans"/>
            </a:endParaRPr>
          </a:p>
          <a:p>
            <a:pPr algn="l">
              <a:lnSpc>
                <a:spcPts val="2707"/>
              </a:lnSpc>
            </a:pPr>
            <a:r>
              <a:rPr lang="en-US" sz="1933">
                <a:solidFill>
                  <a:srgbClr val="FFFFFF"/>
                </a:solidFill>
                <a:latin typeface="Canva Sans"/>
                <a:ea typeface="Canva Sans"/>
                <a:cs typeface="Canva Sans"/>
                <a:sym typeface="Canva Sans"/>
              </a:rPr>
              <a:t>2.    ILM (2024). ILM Leadership and management qualifications. [online] Available at: https://www.i-l-m.com/learning-and-development/leadership-and-management-qualifications.</a:t>
            </a:r>
          </a:p>
          <a:p>
            <a:pPr algn="l">
              <a:lnSpc>
                <a:spcPts val="2707"/>
              </a:lnSpc>
            </a:pPr>
            <a:endParaRPr lang="en-US" sz="1933">
              <a:solidFill>
                <a:srgbClr val="FFFFFF"/>
              </a:solidFill>
              <a:latin typeface="Canva Sans"/>
              <a:ea typeface="Canva Sans"/>
              <a:cs typeface="Canva Sans"/>
              <a:sym typeface="Canva Sans"/>
            </a:endParaRPr>
          </a:p>
          <a:p>
            <a:pPr algn="l">
              <a:lnSpc>
                <a:spcPts val="2707"/>
              </a:lnSpc>
            </a:pPr>
            <a:r>
              <a:rPr lang="en-US" sz="1933">
                <a:solidFill>
                  <a:srgbClr val="FFFFFF"/>
                </a:solidFill>
                <a:latin typeface="Canva Sans"/>
                <a:ea typeface="Canva Sans"/>
                <a:cs typeface="Canva Sans"/>
                <a:sym typeface="Canva Sans"/>
              </a:rPr>
              <a:t>3.Northouse, P.G. (2024) Introduction to Leadership: Concepts and Practice (6th edition). Thousand Oaks: Sage</a:t>
            </a:r>
          </a:p>
          <a:p>
            <a:pPr algn="l">
              <a:lnSpc>
                <a:spcPts val="2707"/>
              </a:lnSpc>
            </a:pPr>
            <a:endParaRPr lang="en-US" sz="1933">
              <a:solidFill>
                <a:srgbClr val="FFFFFF"/>
              </a:solidFill>
              <a:latin typeface="Canva Sans"/>
              <a:ea typeface="Canva Sans"/>
              <a:cs typeface="Canva Sans"/>
              <a:sym typeface="Canva Sans"/>
            </a:endParaRPr>
          </a:p>
          <a:p>
            <a:pPr algn="l">
              <a:lnSpc>
                <a:spcPts val="2707"/>
              </a:lnSpc>
            </a:pPr>
            <a:r>
              <a:rPr lang="en-US" sz="1933">
                <a:solidFill>
                  <a:srgbClr val="FFFFFF"/>
                </a:solidFill>
                <a:latin typeface="Canva Sans"/>
                <a:ea typeface="Canva Sans"/>
                <a:cs typeface="Canva Sans"/>
                <a:sym typeface="Canva Sans"/>
              </a:rPr>
              <a:t>4.    Pinnington, A. et al. (2022) ‘Organisational development programmes and employees’ career development: the moderating role of gender’, The journal of workplace learning., 34(5), pp. 466–496. Available at: </a:t>
            </a:r>
            <a:r>
              <a:rPr lang="en-US" sz="1933" u="sng">
                <a:solidFill>
                  <a:srgbClr val="FFFFFF"/>
                </a:solidFill>
                <a:latin typeface="Canva Sans"/>
                <a:ea typeface="Canva Sans"/>
                <a:cs typeface="Canva Sans"/>
                <a:sym typeface="Canva Sans"/>
                <a:hlinkClick r:id="rId6" tooltip="https://doi.org/10.1108/JWL-08-2021-0103"/>
              </a:rPr>
              <a:t>https://doi.org/10.1108/JWL-08-2021-0103</a:t>
            </a:r>
            <a:r>
              <a:rPr lang="en-US" sz="1933">
                <a:solidFill>
                  <a:srgbClr val="FFFFFF"/>
                </a:solidFill>
                <a:latin typeface="Canva Sans"/>
                <a:ea typeface="Canva Sans"/>
                <a:cs typeface="Canva Sans"/>
                <a:sym typeface="Canva Sans"/>
              </a:rPr>
              <a:t>.</a:t>
            </a:r>
          </a:p>
          <a:p>
            <a:pPr algn="l">
              <a:lnSpc>
                <a:spcPts val="2707"/>
              </a:lnSpc>
            </a:pPr>
            <a:endParaRPr lang="en-US" sz="1933">
              <a:solidFill>
                <a:srgbClr val="FFFFFF"/>
              </a:solidFill>
              <a:latin typeface="Canva Sans"/>
              <a:ea typeface="Canva Sans"/>
              <a:cs typeface="Canva Sans"/>
              <a:sym typeface="Canva Sans"/>
            </a:endParaRPr>
          </a:p>
          <a:p>
            <a:pPr algn="l">
              <a:lnSpc>
                <a:spcPts val="2707"/>
              </a:lnSpc>
            </a:pPr>
            <a:r>
              <a:rPr lang="en-US" sz="1933">
                <a:solidFill>
                  <a:srgbClr val="FFFFFF"/>
                </a:solidFill>
                <a:latin typeface="Canva Sans"/>
                <a:ea typeface="Canva Sans"/>
                <a:cs typeface="Canva Sans"/>
                <a:sym typeface="Canva Sans"/>
              </a:rPr>
              <a:t>5.Harvard business publishing (2023) Global Leadership Development Study. Available at: https://www.harvardbusiness.org/wp-content/uploads/2023/08/ResearchFindings_LeadershipDevelopmentStudy_Jun2023_ReadyForAnythingCampaign.pdf.</a:t>
            </a:r>
          </a:p>
          <a:p>
            <a:pPr algn="l">
              <a:lnSpc>
                <a:spcPts val="2707"/>
              </a:lnSpc>
            </a:pPr>
            <a:endParaRPr lang="en-US" sz="1933">
              <a:solidFill>
                <a:srgbClr val="FFFFFF"/>
              </a:solidFill>
              <a:latin typeface="Canva Sans"/>
              <a:ea typeface="Canva Sans"/>
              <a:cs typeface="Canva Sans"/>
              <a:sym typeface="Canva Sans"/>
            </a:endParaRPr>
          </a:p>
          <a:p>
            <a:pPr algn="l">
              <a:lnSpc>
                <a:spcPts val="2707"/>
              </a:lnSpc>
            </a:pPr>
            <a:r>
              <a:rPr lang="en-US" sz="1933">
                <a:solidFill>
                  <a:srgbClr val="FFFFFF"/>
                </a:solidFill>
                <a:latin typeface="Canva Sans"/>
                <a:ea typeface="Canva Sans"/>
                <a:cs typeface="Canva Sans"/>
                <a:sym typeface="Canva Sans"/>
              </a:rPr>
              <a:t>6.    Omolawal, S.A., 2021. Human Relations Theory. Ilorin Journal of Human Resource Management, 5(01), pp.1-8. </a:t>
            </a:r>
          </a:p>
          <a:p>
            <a:pPr algn="l">
              <a:lnSpc>
                <a:spcPts val="2707"/>
              </a:lnSpc>
            </a:pPr>
            <a:endParaRPr lang="en-US" sz="1933">
              <a:solidFill>
                <a:srgbClr val="FFFFFF"/>
              </a:solidFill>
              <a:latin typeface="Canva Sans"/>
              <a:ea typeface="Canva Sans"/>
              <a:cs typeface="Canva Sans"/>
              <a:sym typeface="Canva Sans"/>
            </a:endParaRPr>
          </a:p>
          <a:p>
            <a:pPr algn="l">
              <a:lnSpc>
                <a:spcPts val="2707"/>
              </a:lnSpc>
            </a:pPr>
            <a:r>
              <a:rPr lang="en-US" sz="1933">
                <a:solidFill>
                  <a:srgbClr val="FFFFFF"/>
                </a:solidFill>
                <a:latin typeface="Canva Sans"/>
                <a:ea typeface="Canva Sans"/>
                <a:cs typeface="Canva Sans"/>
                <a:sym typeface="Canva Sans"/>
              </a:rPr>
              <a:t>7.    Sharma, S. and Malodia, L., 2022. Competency mapping: building a competent workforce through competency-based human resource information system. Journal of Information and Optimisation Sciences, 43(7), pp.1749-1762.</a:t>
            </a:r>
          </a:p>
          <a:p>
            <a:pPr algn="l">
              <a:lnSpc>
                <a:spcPts val="2707"/>
              </a:lnSpc>
            </a:pPr>
            <a:endParaRPr lang="en-US" sz="1933">
              <a:solidFill>
                <a:srgbClr val="FFFFFF"/>
              </a:solidFill>
              <a:latin typeface="Canva Sans"/>
              <a:ea typeface="Canva Sans"/>
              <a:cs typeface="Canva Sans"/>
              <a:sym typeface="Canva Sans"/>
            </a:endParaRPr>
          </a:p>
          <a:p>
            <a:pPr algn="l">
              <a:lnSpc>
                <a:spcPts val="2707"/>
              </a:lnSpc>
            </a:pPr>
            <a:r>
              <a:rPr lang="en-US" sz="1933">
                <a:solidFill>
                  <a:srgbClr val="FFFFFF"/>
                </a:solidFill>
                <a:latin typeface="Canva Sans"/>
                <a:ea typeface="Canva Sans"/>
                <a:cs typeface="Canva Sans"/>
                <a:sym typeface="Canva Sans"/>
              </a:rPr>
              <a:t>8.    Watson, G, Reissner, S, (2023) Developing Skills for Business Leadership, 3rd Edition, CIPD, Kogan Page.</a:t>
            </a:r>
          </a:p>
          <a:p>
            <a:pPr algn="l">
              <a:lnSpc>
                <a:spcPts val="2707"/>
              </a:lnSpc>
            </a:pPr>
            <a:endParaRPr lang="en-US" sz="1933">
              <a:solidFill>
                <a:srgbClr val="FFFFFF"/>
              </a:solidFill>
              <a:latin typeface="Canva Sans"/>
              <a:ea typeface="Canva Sans"/>
              <a:cs typeface="Canva Sans"/>
              <a:sym typeface="Canva Sans"/>
            </a:endParaRPr>
          </a:p>
          <a:p>
            <a:pPr algn="l">
              <a:lnSpc>
                <a:spcPts val="2707"/>
              </a:lnSpc>
            </a:pPr>
            <a:r>
              <a:rPr lang="en-US" sz="1933">
                <a:solidFill>
                  <a:srgbClr val="FFFFFF"/>
                </a:solidFill>
                <a:latin typeface="Canva Sans"/>
                <a:ea typeface="Canva Sans"/>
                <a:cs typeface="Canva Sans"/>
                <a:sym typeface="Canva Sans"/>
              </a:rPr>
              <a:t>9.CIPD (2022) Making rewards more accessible and performance management fairer, CIPD. Available at: https://www.cipd.org/uk/views-and-insights/thought-leadership/insight/reward-performance-management/ (Accessed: 3 July 2025).</a:t>
            </a:r>
          </a:p>
          <a:p>
            <a:pPr algn="l">
              <a:lnSpc>
                <a:spcPts val="2707"/>
              </a:lnSpc>
            </a:pPr>
            <a:endParaRPr lang="en-US" sz="1933">
              <a:solidFill>
                <a:srgbClr val="FFFFFF"/>
              </a:solidFill>
              <a:latin typeface="Canva Sans"/>
              <a:ea typeface="Canva Sans"/>
              <a:cs typeface="Canva Sans"/>
              <a:sym typeface="Canva Sans"/>
            </a:endParaRPr>
          </a:p>
          <a:p>
            <a:pPr algn="l">
              <a:lnSpc>
                <a:spcPts val="2707"/>
              </a:lnSpc>
            </a:pPr>
            <a:r>
              <a:rPr lang="en-US" sz="1933">
                <a:solidFill>
                  <a:srgbClr val="FFFFFF"/>
                </a:solidFill>
                <a:latin typeface="Canva Sans"/>
                <a:ea typeface="Canva Sans"/>
                <a:cs typeface="Canva Sans"/>
                <a:sym typeface="Canva Sans"/>
              </a:rPr>
              <a:t>10. HiBob (2025) What is the 9-box model?, Hibob. Available at: https://www.hibob.com/hr-glossary/9-box-model/ (Accessed: 2 July 2025).</a:t>
            </a:r>
          </a:p>
          <a:p>
            <a:pPr algn="l">
              <a:lnSpc>
                <a:spcPts val="2707"/>
              </a:lnSpc>
            </a:pPr>
            <a:r>
              <a:rPr lang="en-US" sz="1933">
                <a:solidFill>
                  <a:srgbClr val="FFFFFF"/>
                </a:solidFill>
                <a:latin typeface="Canva Sans"/>
                <a:ea typeface="Canva Sans"/>
                <a:cs typeface="Canva Sans"/>
                <a:sym typeface="Canva Sans"/>
              </a:rPr>
              <a:t>11.  Sridharan, M.A. (2022) ‘GE-McKinsey Nine Box Matrix’, Think insights, 16 June. Available at: https://thinkinsights.net/strategy/ge-mckinsey-nine-box-matrix (Accessed: 2 July 2025).</a:t>
            </a:r>
          </a:p>
          <a:p>
            <a:pPr algn="l">
              <a:lnSpc>
                <a:spcPts val="2007"/>
              </a:lnSpc>
            </a:pPr>
            <a:r>
              <a:rPr lang="en-US" sz="1433">
                <a:solidFill>
                  <a:srgbClr val="FFFFFF"/>
                </a:solidFill>
                <a:latin typeface="Canva Sans"/>
                <a:ea typeface="Canva Sans"/>
                <a:cs typeface="Canva Sans"/>
                <a:sym typeface="Canva Sans"/>
              </a:rPr>
              <a:t>. </a:t>
            </a:r>
          </a:p>
          <a:p>
            <a:pPr algn="ctr">
              <a:lnSpc>
                <a:spcPts val="2007"/>
              </a:lnSpc>
            </a:pPr>
            <a:endParaRPr lang="en-US" sz="1433">
              <a:solidFill>
                <a:srgbClr val="FFFFFF"/>
              </a:solidFill>
              <a:latin typeface="Canva Sans"/>
              <a:ea typeface="Canva Sans"/>
              <a:cs typeface="Canva Sans"/>
              <a:sym typeface="Canva Sans"/>
            </a:endParaRPr>
          </a:p>
          <a:p>
            <a:pPr algn="ctr">
              <a:lnSpc>
                <a:spcPts val="2007"/>
              </a:lnSpc>
            </a:pPr>
            <a:endParaRPr lang="en-US" sz="1433">
              <a:solidFill>
                <a:srgbClr val="FFFFFF"/>
              </a:solidFill>
              <a:latin typeface="Canva Sans"/>
              <a:ea typeface="Canva Sans"/>
              <a:cs typeface="Canva Sans"/>
              <a:sym typeface="Canva Sans"/>
            </a:endParaRPr>
          </a:p>
          <a:p>
            <a:pPr algn="ctr">
              <a:lnSpc>
                <a:spcPts val="2007"/>
              </a:lnSpc>
              <a:spcBef>
                <a:spcPct val="0"/>
              </a:spcBef>
            </a:pPr>
            <a:r>
              <a:rPr lang="en-US" sz="1433">
                <a:solidFill>
                  <a:srgbClr val="FFFFFF"/>
                </a:solidFill>
                <a:latin typeface="Canva Sans"/>
                <a:ea typeface="Canva Sans"/>
                <a:cs typeface="Canva Sans"/>
                <a:sym typeface="Canva Sans"/>
              </a:rPr>
              <a:t>t</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032859"/>
        </a:solidFill>
        <a:effectLst/>
      </p:bgPr>
    </p:bg>
    <p:spTree>
      <p:nvGrpSpPr>
        <p:cNvPr id="1" name=""/>
        <p:cNvGrpSpPr/>
        <p:nvPr/>
      </p:nvGrpSpPr>
      <p:grpSpPr>
        <a:xfrm>
          <a:off x="0" y="0"/>
          <a:ext cx="0" cy="0"/>
          <a:chOff x="0" y="0"/>
          <a:chExt cx="0" cy="0"/>
        </a:xfrm>
      </p:grpSpPr>
      <p:sp>
        <p:nvSpPr>
          <p:cNvPr id="2" name="TextBox 2"/>
          <p:cNvSpPr txBox="1"/>
          <p:nvPr/>
        </p:nvSpPr>
        <p:spPr>
          <a:xfrm>
            <a:off x="1815200" y="348851"/>
            <a:ext cx="15444100" cy="9433658"/>
          </a:xfrm>
          <a:prstGeom prst="rect">
            <a:avLst/>
          </a:prstGeom>
        </p:spPr>
        <p:txBody>
          <a:bodyPr lIns="0" tIns="0" rIns="0" bIns="0" rtlCol="0" anchor="t">
            <a:spAutoFit/>
          </a:bodyPr>
          <a:lstStyle/>
          <a:p>
            <a:pPr algn="ctr">
              <a:lnSpc>
                <a:spcPts val="2524"/>
              </a:lnSpc>
            </a:pPr>
            <a:r>
              <a:rPr lang="en-US" sz="1942">
                <a:solidFill>
                  <a:srgbClr val="FFFFFF"/>
                </a:solidFill>
                <a:latin typeface="Play"/>
                <a:ea typeface="Play"/>
                <a:cs typeface="Play"/>
                <a:sym typeface="Play"/>
              </a:rPr>
              <a:t>12.     McKinsey &amp; Company (2023) What Is Talent Management?, McKinsey &amp; Company. Available at: https://www.mckinsey.com/featured-insights/mckinsey-explainers/what-is-talent-management (Accessed: 2 July 2025).</a:t>
            </a:r>
          </a:p>
          <a:p>
            <a:pPr algn="ctr">
              <a:lnSpc>
                <a:spcPts val="2524"/>
              </a:lnSpc>
            </a:pPr>
            <a:endParaRPr lang="en-US" sz="1942">
              <a:solidFill>
                <a:srgbClr val="FFFFFF"/>
              </a:solidFill>
              <a:latin typeface="Play"/>
              <a:ea typeface="Play"/>
              <a:cs typeface="Play"/>
              <a:sym typeface="Play"/>
            </a:endParaRPr>
          </a:p>
          <a:p>
            <a:pPr algn="ctr">
              <a:lnSpc>
                <a:spcPts val="2524"/>
              </a:lnSpc>
            </a:pPr>
            <a:r>
              <a:rPr lang="en-US" sz="1942">
                <a:solidFill>
                  <a:srgbClr val="FFFFFF"/>
                </a:solidFill>
                <a:latin typeface="Play"/>
                <a:ea typeface="Play"/>
                <a:cs typeface="Play"/>
                <a:sym typeface="Play"/>
              </a:rPr>
              <a:t>13.     Lussier, R. N., &amp;Achua, C. F. (2022). Leadership: Theory, application, &amp; skill development, 7th edition. Boston: Nelson Education.</a:t>
            </a:r>
          </a:p>
          <a:p>
            <a:pPr algn="ctr">
              <a:lnSpc>
                <a:spcPts val="2524"/>
              </a:lnSpc>
            </a:pPr>
            <a:endParaRPr lang="en-US" sz="1942">
              <a:solidFill>
                <a:srgbClr val="FFFFFF"/>
              </a:solidFill>
              <a:latin typeface="Play"/>
              <a:ea typeface="Play"/>
              <a:cs typeface="Play"/>
              <a:sym typeface="Play"/>
            </a:endParaRPr>
          </a:p>
          <a:p>
            <a:pPr algn="ctr">
              <a:lnSpc>
                <a:spcPts val="2524"/>
              </a:lnSpc>
            </a:pPr>
            <a:endParaRPr lang="en-US" sz="1942">
              <a:solidFill>
                <a:srgbClr val="FFFFFF"/>
              </a:solidFill>
              <a:latin typeface="Play"/>
              <a:ea typeface="Play"/>
              <a:cs typeface="Play"/>
              <a:sym typeface="Play"/>
            </a:endParaRPr>
          </a:p>
          <a:p>
            <a:pPr algn="ctr">
              <a:lnSpc>
                <a:spcPts val="2524"/>
              </a:lnSpc>
            </a:pPr>
            <a:r>
              <a:rPr lang="en-US" sz="1942">
                <a:solidFill>
                  <a:srgbClr val="FFFFFF"/>
                </a:solidFill>
                <a:latin typeface="Play"/>
                <a:ea typeface="Play"/>
                <a:cs typeface="Play"/>
                <a:sym typeface="Play"/>
              </a:rPr>
              <a:t>14.     Kerzner, H., 2023. Project management metrics, KPIs, and dashboards: a guide to measuring and monitoring project performance. John Wiley &amp; sons.</a:t>
            </a:r>
          </a:p>
          <a:p>
            <a:pPr algn="ctr">
              <a:lnSpc>
                <a:spcPts val="2524"/>
              </a:lnSpc>
            </a:pPr>
            <a:endParaRPr lang="en-US" sz="1942">
              <a:solidFill>
                <a:srgbClr val="FFFFFF"/>
              </a:solidFill>
              <a:latin typeface="Play"/>
              <a:ea typeface="Play"/>
              <a:cs typeface="Play"/>
              <a:sym typeface="Play"/>
            </a:endParaRPr>
          </a:p>
          <a:p>
            <a:pPr algn="ctr">
              <a:lnSpc>
                <a:spcPts val="2524"/>
              </a:lnSpc>
            </a:pPr>
            <a:r>
              <a:rPr lang="en-US" sz="1942">
                <a:solidFill>
                  <a:srgbClr val="FFFFFF"/>
                </a:solidFill>
                <a:latin typeface="Play"/>
                <a:ea typeface="Play"/>
                <a:cs typeface="Play"/>
                <a:sym typeface="Play"/>
              </a:rPr>
              <a:t>15.    Lang, V., 2021. Digital Fluency: Understanding the basics of artificial intelligence, blockchain technology, quantum computing, and their applications for digital transformation. Pfaffenhofen, Germany: Apress. </a:t>
            </a:r>
          </a:p>
          <a:p>
            <a:pPr algn="ctr">
              <a:lnSpc>
                <a:spcPts val="2524"/>
              </a:lnSpc>
            </a:pPr>
            <a:endParaRPr lang="en-US" sz="1942">
              <a:solidFill>
                <a:srgbClr val="FFFFFF"/>
              </a:solidFill>
              <a:latin typeface="Play"/>
              <a:ea typeface="Play"/>
              <a:cs typeface="Play"/>
              <a:sym typeface="Play"/>
            </a:endParaRPr>
          </a:p>
          <a:p>
            <a:pPr algn="ctr">
              <a:lnSpc>
                <a:spcPts val="2524"/>
              </a:lnSpc>
            </a:pPr>
            <a:endParaRPr lang="en-US" sz="1942">
              <a:solidFill>
                <a:srgbClr val="FFFFFF"/>
              </a:solidFill>
              <a:latin typeface="Play"/>
              <a:ea typeface="Play"/>
              <a:cs typeface="Play"/>
              <a:sym typeface="Play"/>
            </a:endParaRPr>
          </a:p>
          <a:p>
            <a:pPr algn="ctr">
              <a:lnSpc>
                <a:spcPts val="2524"/>
              </a:lnSpc>
            </a:pPr>
            <a:r>
              <a:rPr lang="en-US" sz="1942">
                <a:solidFill>
                  <a:srgbClr val="FFFFFF"/>
                </a:solidFill>
                <a:latin typeface="Play"/>
                <a:ea typeface="Play"/>
                <a:cs typeface="Play"/>
                <a:sym typeface="Play"/>
              </a:rPr>
              <a:t>16.    Aithal, P.S. and Aithal, S., 2023. Key performance indicators (KPI) for researchers at different levels &amp; strategies to achieve it. International Journal of Management, Technology, and Social Sciences (IJMTS), 8(3), pp.294-325.</a:t>
            </a:r>
          </a:p>
          <a:p>
            <a:pPr algn="ctr">
              <a:lnSpc>
                <a:spcPts val="2524"/>
              </a:lnSpc>
            </a:pPr>
            <a:endParaRPr lang="en-US" sz="1942">
              <a:solidFill>
                <a:srgbClr val="FFFFFF"/>
              </a:solidFill>
              <a:latin typeface="Play"/>
              <a:ea typeface="Play"/>
              <a:cs typeface="Play"/>
              <a:sym typeface="Play"/>
            </a:endParaRPr>
          </a:p>
          <a:p>
            <a:pPr algn="ctr">
              <a:lnSpc>
                <a:spcPts val="2524"/>
              </a:lnSpc>
            </a:pPr>
            <a:r>
              <a:rPr lang="en-US" sz="1942">
                <a:solidFill>
                  <a:srgbClr val="FFFFFF"/>
                </a:solidFill>
                <a:latin typeface="Play"/>
                <a:ea typeface="Play"/>
                <a:cs typeface="Play"/>
                <a:sym typeface="Play"/>
              </a:rPr>
              <a:t>17.    Johnsey, G. (2011) ‘Leveraging the Hawthorne Effect: Monitoring Manager Performance While Transitioning Assets’, Journal of Investing, 20(2), pp. 138–140. Available at: </a:t>
            </a:r>
            <a:r>
              <a:rPr lang="en-US" sz="1942" u="sng">
                <a:solidFill>
                  <a:srgbClr val="FFFFFF"/>
                </a:solidFill>
                <a:latin typeface="Play"/>
                <a:ea typeface="Play"/>
                <a:cs typeface="Play"/>
                <a:sym typeface="Play"/>
                <a:hlinkClick r:id="rId2" tooltip="https://doi.org/10.3905/joi.2011.20.2.138"/>
              </a:rPr>
              <a:t>https://doi.org/10.3905/joi.2011.20.2.138</a:t>
            </a:r>
            <a:r>
              <a:rPr lang="en-US" sz="1942">
                <a:solidFill>
                  <a:srgbClr val="FFFFFF"/>
                </a:solidFill>
                <a:latin typeface="Play"/>
                <a:ea typeface="Play"/>
                <a:cs typeface="Play"/>
                <a:sym typeface="Play"/>
              </a:rPr>
              <a:t>.</a:t>
            </a:r>
          </a:p>
          <a:p>
            <a:pPr algn="ctr">
              <a:lnSpc>
                <a:spcPts val="2524"/>
              </a:lnSpc>
            </a:pPr>
            <a:endParaRPr lang="en-US" sz="1942">
              <a:solidFill>
                <a:srgbClr val="FFFFFF"/>
              </a:solidFill>
              <a:latin typeface="Play"/>
              <a:ea typeface="Play"/>
              <a:cs typeface="Play"/>
              <a:sym typeface="Play"/>
            </a:endParaRPr>
          </a:p>
          <a:p>
            <a:pPr algn="ctr">
              <a:lnSpc>
                <a:spcPts val="2524"/>
              </a:lnSpc>
            </a:pPr>
            <a:endParaRPr lang="en-US" sz="1942">
              <a:solidFill>
                <a:srgbClr val="FFFFFF"/>
              </a:solidFill>
              <a:latin typeface="Play"/>
              <a:ea typeface="Play"/>
              <a:cs typeface="Play"/>
              <a:sym typeface="Play"/>
            </a:endParaRPr>
          </a:p>
          <a:p>
            <a:pPr algn="ctr">
              <a:lnSpc>
                <a:spcPts val="2524"/>
              </a:lnSpc>
            </a:pPr>
            <a:r>
              <a:rPr lang="en-US" sz="1942">
                <a:solidFill>
                  <a:srgbClr val="FFFFFF"/>
                </a:solidFill>
                <a:latin typeface="Play"/>
                <a:ea typeface="Play"/>
                <a:cs typeface="Play"/>
                <a:sym typeface="Play"/>
              </a:rPr>
              <a:t>18.    Oxford Brookes University. and Oxford Brookes University. School of Business. (2003) International journal of evidence-based coaching and mentoring. Wheatley, Oxford: Oxford Brookes University.</a:t>
            </a:r>
          </a:p>
          <a:p>
            <a:pPr algn="ctr">
              <a:lnSpc>
                <a:spcPts val="2524"/>
              </a:lnSpc>
            </a:pPr>
            <a:endParaRPr lang="en-US" sz="1942">
              <a:solidFill>
                <a:srgbClr val="FFFFFF"/>
              </a:solidFill>
              <a:latin typeface="Play"/>
              <a:ea typeface="Play"/>
              <a:cs typeface="Play"/>
              <a:sym typeface="Play"/>
            </a:endParaRPr>
          </a:p>
          <a:p>
            <a:pPr algn="ctr">
              <a:lnSpc>
                <a:spcPts val="2524"/>
              </a:lnSpc>
            </a:pPr>
            <a:r>
              <a:rPr lang="en-US" sz="1942">
                <a:solidFill>
                  <a:srgbClr val="FFFFFF"/>
                </a:solidFill>
                <a:latin typeface="Play"/>
                <a:ea typeface="Play"/>
                <a:cs typeface="Play"/>
                <a:sym typeface="Play"/>
              </a:rPr>
              <a:t>19.    Armstrong, M. (2016) Armstrong’s handbook of management and leadership for HR: developing effective people skills for better leadership and management. Fourth edition. London, England; Kogan Page.</a:t>
            </a:r>
          </a:p>
          <a:p>
            <a:pPr algn="ctr">
              <a:lnSpc>
                <a:spcPts val="2524"/>
              </a:lnSpc>
            </a:pPr>
            <a:endParaRPr lang="en-US" sz="1942">
              <a:solidFill>
                <a:srgbClr val="FFFFFF"/>
              </a:solidFill>
              <a:latin typeface="Play"/>
              <a:ea typeface="Play"/>
              <a:cs typeface="Play"/>
              <a:sym typeface="Play"/>
            </a:endParaRPr>
          </a:p>
          <a:p>
            <a:pPr algn="ctr">
              <a:lnSpc>
                <a:spcPts val="2524"/>
              </a:lnSpc>
            </a:pPr>
            <a:endParaRPr lang="en-US" sz="1942">
              <a:solidFill>
                <a:srgbClr val="FFFFFF"/>
              </a:solidFill>
              <a:latin typeface="Play"/>
              <a:ea typeface="Play"/>
              <a:cs typeface="Play"/>
              <a:sym typeface="Play"/>
            </a:endParaRPr>
          </a:p>
          <a:p>
            <a:pPr algn="ctr">
              <a:lnSpc>
                <a:spcPts val="2524"/>
              </a:lnSpc>
            </a:pPr>
            <a:r>
              <a:rPr lang="en-US" sz="1942">
                <a:solidFill>
                  <a:srgbClr val="FFFFFF"/>
                </a:solidFill>
                <a:latin typeface="Play"/>
                <a:ea typeface="Play"/>
                <a:cs typeface="Play"/>
                <a:sym typeface="Play"/>
              </a:rPr>
              <a:t>20. Liberty, D. (2024) ‘11 top talent management metrics and KPIs to track and measure’, 22 February. Available at: https://www.hibob.com/blog/talent-management-metrics/ (Accessed: 2 July 2025).</a:t>
            </a:r>
          </a:p>
          <a:p>
            <a:pPr algn="ctr">
              <a:lnSpc>
                <a:spcPts val="2524"/>
              </a:lnSpc>
              <a:spcBef>
                <a:spcPct val="0"/>
              </a:spcBef>
            </a:pPr>
            <a:endParaRPr lang="en-US" sz="1942">
              <a:solidFill>
                <a:srgbClr val="FFFFFF"/>
              </a:solidFill>
              <a:latin typeface="Play"/>
              <a:ea typeface="Play"/>
              <a:cs typeface="Play"/>
              <a:sym typeface="Play"/>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1980</Words>
  <Application>Microsoft Office PowerPoint</Application>
  <PresentationFormat>Custom</PresentationFormat>
  <Paragraphs>153</Paragraphs>
  <Slides>16</Slides>
  <Notes>0</Notes>
  <HiddenSlides>0</HiddenSlides>
  <MMClips>14</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16</vt:i4>
      </vt:variant>
    </vt:vector>
  </HeadingPairs>
  <TitlesOfParts>
    <vt:vector size="24" baseType="lpstr">
      <vt:lpstr>Calibri</vt:lpstr>
      <vt:lpstr>Play</vt:lpstr>
      <vt:lpstr>Canva Sans</vt:lpstr>
      <vt:lpstr>Canva Sans Bold</vt:lpstr>
      <vt:lpstr>Play Bold</vt:lpstr>
      <vt:lpstr>Arimo</vt:lpstr>
      <vt:lpstr>Arial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Presentation - Enhancing Organisational Effectiveness Through Strategic HR Initiatives</dc:title>
  <dc:creator>parys</dc:creator>
  <dc:description>Presentation - Enhancing Organisational Effectiveness Through Strategic HR Initiatives</dc:description>
  <cp:lastModifiedBy>SAMUELS P. (2143159)</cp:lastModifiedBy>
  <cp:revision>3</cp:revision>
  <dcterms:created xsi:type="dcterms:W3CDTF">2006-08-16T00:00:00Z</dcterms:created>
  <dcterms:modified xsi:type="dcterms:W3CDTF">2025-07-18T01:24:06Z</dcterms:modified>
  <dc:identifier>DAGtdafpnos</dc:identifier>
</cp:coreProperties>
</file>