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8" r:id="rId4"/>
  </p:sldMasterIdLst>
  <p:notesMasterIdLst>
    <p:notesMasterId r:id="rId30"/>
  </p:notesMasterIdLst>
  <p:handoutMasterIdLst>
    <p:handoutMasterId r:id="rId31"/>
  </p:handoutMasterIdLst>
  <p:sldIdLst>
    <p:sldId id="3825" r:id="rId5"/>
    <p:sldId id="3827" r:id="rId6"/>
    <p:sldId id="3835" r:id="rId7"/>
    <p:sldId id="3838" r:id="rId8"/>
    <p:sldId id="3836" r:id="rId9"/>
    <p:sldId id="3831" r:id="rId10"/>
    <p:sldId id="3839" r:id="rId11"/>
    <p:sldId id="3841" r:id="rId12"/>
    <p:sldId id="3855" r:id="rId13"/>
    <p:sldId id="3840" r:id="rId14"/>
    <p:sldId id="3842" r:id="rId15"/>
    <p:sldId id="3843" r:id="rId16"/>
    <p:sldId id="3849" r:id="rId17"/>
    <p:sldId id="3845" r:id="rId18"/>
    <p:sldId id="3846" r:id="rId19"/>
    <p:sldId id="3848" r:id="rId20"/>
    <p:sldId id="3832" r:id="rId21"/>
    <p:sldId id="3856" r:id="rId22"/>
    <p:sldId id="3857" r:id="rId23"/>
    <p:sldId id="3858" r:id="rId24"/>
    <p:sldId id="3852" r:id="rId25"/>
    <p:sldId id="3792" r:id="rId26"/>
    <p:sldId id="3854" r:id="rId27"/>
    <p:sldId id="3853" r:id="rId28"/>
    <p:sldId id="3834" r:id="rId2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notesViewPr>
    <p:cSldViewPr snapToGrid="0">
      <p:cViewPr varScale="1">
        <p:scale>
          <a:sx n="87" d="100"/>
          <a:sy n="87" d="100"/>
        </p:scale>
        <p:origin x="3798" y="10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5B3066-540F-4606-ADEC-65EB1C3E9627}" type="doc">
      <dgm:prSet loTypeId="urn:microsoft.com/office/officeart/2016/7/layout/BasicLinearProcessNumbered#1" loCatId="process" qsTypeId="urn:microsoft.com/office/officeart/2005/8/quickstyle/simple1" qsCatId="simple" csTypeId="urn:microsoft.com/office/officeart/2005/8/colors/colorful1" csCatId="colorful" phldr="1"/>
      <dgm:spPr/>
      <dgm:t>
        <a:bodyPr rtlCol="0"/>
        <a:lstStyle/>
        <a:p>
          <a:pPr rtl="0"/>
          <a:endParaRPr lang="en-US"/>
        </a:p>
      </dgm:t>
    </dgm:pt>
    <dgm:pt modelId="{198ACE8E-34F4-43E6-BB2E-1809B1CC58DC}">
      <dgm:prSet custT="1"/>
      <dgm:spPr>
        <a:solidFill>
          <a:schemeClr val="accent1">
            <a:lumMod val="20000"/>
            <a:lumOff val="80000"/>
            <a:alpha val="90000"/>
          </a:schemeClr>
        </a:solidFill>
        <a:ln>
          <a:noFill/>
        </a:ln>
      </dgm:spPr>
      <dgm:t>
        <a:bodyPr rtlCol="0"/>
        <a:lstStyle/>
        <a:p>
          <a:pPr algn="l" rtl="0"/>
          <a:r>
            <a:rPr lang="en-US" sz="2000" dirty="0"/>
            <a:t>How do LSTM, </a:t>
          </a:r>
          <a:r>
            <a:rPr lang="en-US" sz="2000" dirty="0" err="1"/>
            <a:t>XGBoost</a:t>
          </a:r>
          <a:r>
            <a:rPr lang="en-US" sz="2000" dirty="0"/>
            <a:t>, Prophet perform on public GB data for short-term predictions?</a:t>
          </a:r>
          <a:endParaRPr lang="en-GB" sz="2000" noProof="0" dirty="0"/>
        </a:p>
      </dgm:t>
    </dgm:pt>
    <dgm:pt modelId="{49F555B2-B165-4CB6-8578-DF4BCD791ABF}" type="parTrans" cxnId="{8327A44B-5326-4A8B-9B23-A3D3C09A16F3}">
      <dgm:prSet/>
      <dgm:spPr/>
      <dgm:t>
        <a:bodyPr rtlCol="0"/>
        <a:lstStyle/>
        <a:p>
          <a:pPr rtl="0"/>
          <a:endParaRPr lang="en-GB" noProof="0" dirty="0"/>
        </a:p>
      </dgm:t>
    </dgm:pt>
    <dgm:pt modelId="{C54063C4-24CD-4834-9424-53756AE38C6B}" type="sibTrans" cxnId="{8327A44B-5326-4A8B-9B23-A3D3C09A16F3}">
      <dgm:prSet phldrT="1" phldr="0"/>
      <dgm:spPr>
        <a:solidFill>
          <a:schemeClr val="accent1"/>
        </a:solidFill>
        <a:ln>
          <a:noFill/>
        </a:ln>
      </dgm:spPr>
      <dgm:t>
        <a:bodyPr rtlCol="0"/>
        <a:lstStyle/>
        <a:p>
          <a:pPr rtl="0"/>
          <a:r>
            <a:rPr lang="en-GB" noProof="0"/>
            <a:t>1</a:t>
          </a:r>
          <a:endParaRPr lang="en-GB" noProof="0" dirty="0"/>
        </a:p>
      </dgm:t>
    </dgm:pt>
    <dgm:pt modelId="{0F6BA1FB-59E5-4F16-A7B4-1533BB1F09E4}">
      <dgm:prSet custT="1"/>
      <dgm:spPr>
        <a:solidFill>
          <a:schemeClr val="accent2">
            <a:lumMod val="20000"/>
            <a:lumOff val="80000"/>
            <a:alpha val="90000"/>
          </a:schemeClr>
        </a:solidFill>
        <a:ln>
          <a:noFill/>
        </a:ln>
      </dgm:spPr>
      <dgm:t>
        <a:bodyPr rtlCol="0"/>
        <a:lstStyle/>
        <a:p>
          <a:pPr algn="l" rtl="0"/>
          <a:r>
            <a:rPr lang="en-US" sz="2000" dirty="0"/>
            <a:t>Which model excels in accuracy across horizons?</a:t>
          </a:r>
          <a:endParaRPr lang="en-GB" sz="2000" noProof="0" dirty="0"/>
        </a:p>
      </dgm:t>
    </dgm:pt>
    <dgm:pt modelId="{6A557BB1-C0DD-44CB-8745-CE5481476209}" type="parTrans" cxnId="{F0FA65E5-FB81-4E7A-9467-65363565F4A0}">
      <dgm:prSet/>
      <dgm:spPr/>
      <dgm:t>
        <a:bodyPr rtlCol="0"/>
        <a:lstStyle/>
        <a:p>
          <a:pPr rtl="0"/>
          <a:endParaRPr lang="en-GB" noProof="0" dirty="0"/>
        </a:p>
      </dgm:t>
    </dgm:pt>
    <dgm:pt modelId="{7DBF5CB5-29DD-4671-A0F3-981D48571500}" type="sibTrans" cxnId="{F0FA65E5-FB81-4E7A-9467-65363565F4A0}">
      <dgm:prSet phldrT="2" phldr="0"/>
      <dgm:spPr>
        <a:solidFill>
          <a:schemeClr val="accent2"/>
        </a:solidFill>
        <a:ln>
          <a:noFill/>
        </a:ln>
      </dgm:spPr>
      <dgm:t>
        <a:bodyPr rtlCol="0"/>
        <a:lstStyle/>
        <a:p>
          <a:pPr rtl="0"/>
          <a:r>
            <a:rPr lang="en-GB" noProof="0"/>
            <a:t>2</a:t>
          </a:r>
          <a:endParaRPr lang="en-GB" noProof="0" dirty="0"/>
        </a:p>
      </dgm:t>
    </dgm:pt>
    <dgm:pt modelId="{1D096F01-AEA8-401D-8348-98E9A81F3CE0}">
      <dgm:prSet custT="1"/>
      <dgm:spPr>
        <a:solidFill>
          <a:schemeClr val="accent4">
            <a:lumMod val="20000"/>
            <a:lumOff val="80000"/>
            <a:alpha val="90000"/>
          </a:schemeClr>
        </a:solidFill>
        <a:ln>
          <a:noFill/>
        </a:ln>
      </dgm:spPr>
      <dgm:t>
        <a:bodyPr rtlCol="0"/>
        <a:lstStyle/>
        <a:p>
          <a:pPr algn="l" rtl="0"/>
          <a:r>
            <a:rPr lang="en-US" sz="2000" dirty="0"/>
            <a:t>What role do weather, time, and calendar features play?</a:t>
          </a:r>
          <a:endParaRPr lang="en-GB" sz="2000" noProof="0" dirty="0"/>
        </a:p>
      </dgm:t>
    </dgm:pt>
    <dgm:pt modelId="{AB9DA1CE-0370-48BB-8362-3A4CBF7FFB29}" type="parTrans" cxnId="{FD2381C0-DA6F-4859-90D6-313730044E7C}">
      <dgm:prSet/>
      <dgm:spPr/>
      <dgm:t>
        <a:bodyPr rtlCol="0"/>
        <a:lstStyle/>
        <a:p>
          <a:pPr rtl="0"/>
          <a:endParaRPr lang="en-GB" noProof="0" dirty="0"/>
        </a:p>
      </dgm:t>
    </dgm:pt>
    <dgm:pt modelId="{6088456C-4B73-4948-985C-DD954DEF44EF}" type="sibTrans" cxnId="{FD2381C0-DA6F-4859-90D6-313730044E7C}">
      <dgm:prSet phldrT="3" phldr="0"/>
      <dgm:spPr>
        <a:solidFill>
          <a:schemeClr val="accent4"/>
        </a:solidFill>
        <a:ln>
          <a:noFill/>
        </a:ln>
      </dgm:spPr>
      <dgm:t>
        <a:bodyPr rtlCol="0"/>
        <a:lstStyle/>
        <a:p>
          <a:pPr rtl="0"/>
          <a:r>
            <a:rPr lang="en-GB" noProof="0"/>
            <a:t>3</a:t>
          </a:r>
          <a:endParaRPr lang="en-GB" noProof="0" dirty="0"/>
        </a:p>
      </dgm:t>
    </dgm:pt>
    <dgm:pt modelId="{DE16CBB4-D3F4-44AD-8379-3A5D78B889D5}">
      <dgm:prSet custT="1"/>
      <dgm:spPr>
        <a:solidFill>
          <a:schemeClr val="accent5">
            <a:lumMod val="20000"/>
            <a:lumOff val="80000"/>
            <a:alpha val="90000"/>
          </a:schemeClr>
        </a:solidFill>
        <a:ln>
          <a:noFill/>
        </a:ln>
      </dgm:spPr>
      <dgm:t>
        <a:bodyPr rtlCol="0"/>
        <a:lstStyle/>
        <a:p>
          <a:pPr algn="l" rtl="0"/>
          <a:r>
            <a:rPr lang="en-US" sz="2000" dirty="0"/>
            <a:t>How can results guide real-world grid management?</a:t>
          </a:r>
          <a:endParaRPr lang="en-GB" sz="2000" noProof="0" dirty="0"/>
        </a:p>
      </dgm:t>
    </dgm:pt>
    <dgm:pt modelId="{917142D8-7514-46BB-B61D-8633F0189C31}" type="parTrans" cxnId="{058D75E7-8E09-41CE-ADFC-EEAD1556353B}">
      <dgm:prSet/>
      <dgm:spPr/>
      <dgm:t>
        <a:bodyPr rtlCol="0"/>
        <a:lstStyle/>
        <a:p>
          <a:pPr rtl="0"/>
          <a:endParaRPr lang="en-GB" noProof="0" dirty="0"/>
        </a:p>
      </dgm:t>
    </dgm:pt>
    <dgm:pt modelId="{C2728830-9A00-4764-A9F1-670DDF9E57B3}" type="sibTrans" cxnId="{058D75E7-8E09-41CE-ADFC-EEAD1556353B}">
      <dgm:prSet phldrT="4" phldr="0"/>
      <dgm:spPr>
        <a:solidFill>
          <a:schemeClr val="accent5"/>
        </a:solidFill>
        <a:ln>
          <a:noFill/>
        </a:ln>
      </dgm:spPr>
      <dgm:t>
        <a:bodyPr rtlCol="0"/>
        <a:lstStyle/>
        <a:p>
          <a:pPr rtl="0"/>
          <a:r>
            <a:rPr lang="en-GB" noProof="0"/>
            <a:t>4</a:t>
          </a:r>
          <a:endParaRPr lang="en-GB" noProof="0" dirty="0"/>
        </a:p>
      </dgm:t>
    </dgm:pt>
    <dgm:pt modelId="{869C0C7E-BD0C-4E5F-8D96-6B8EEC39B952}" type="pres">
      <dgm:prSet presAssocID="{0F5B3066-540F-4606-ADEC-65EB1C3E9627}" presName="Name0" presStyleCnt="0">
        <dgm:presLayoutVars>
          <dgm:animLvl val="lvl"/>
          <dgm:resizeHandles val="exact"/>
        </dgm:presLayoutVars>
      </dgm:prSet>
      <dgm:spPr/>
    </dgm:pt>
    <dgm:pt modelId="{A1C50682-E81A-4719-9746-6B052BFB6DD3}" type="pres">
      <dgm:prSet presAssocID="{198ACE8E-34F4-43E6-BB2E-1809B1CC58DC}" presName="compositeNode" presStyleCnt="0">
        <dgm:presLayoutVars>
          <dgm:bulletEnabled val="1"/>
        </dgm:presLayoutVars>
      </dgm:prSet>
      <dgm:spPr/>
    </dgm:pt>
    <dgm:pt modelId="{1896CBD6-4A99-4E4A-A270-A70AEFBAAF7E}" type="pres">
      <dgm:prSet presAssocID="{198ACE8E-34F4-43E6-BB2E-1809B1CC58DC}" presName="bgRect" presStyleLbl="bgAccFollowNode1" presStyleIdx="0" presStyleCnt="4"/>
      <dgm:spPr/>
    </dgm:pt>
    <dgm:pt modelId="{9C3A7F13-9585-42DF-AD32-B56F82B123C8}" type="pres">
      <dgm:prSet presAssocID="{C54063C4-24CD-4834-9424-53756AE38C6B}" presName="sibTransNodeCircle" presStyleLbl="alignNode1" presStyleIdx="0" presStyleCnt="8">
        <dgm:presLayoutVars>
          <dgm:chMax val="0"/>
          <dgm:bulletEnabled/>
        </dgm:presLayoutVars>
      </dgm:prSet>
      <dgm:spPr/>
    </dgm:pt>
    <dgm:pt modelId="{923B2301-552B-45D2-9EF0-53A10AA17FC6}" type="pres">
      <dgm:prSet presAssocID="{198ACE8E-34F4-43E6-BB2E-1809B1CC58DC}" presName="bottomLine" presStyleLbl="alignNode1" presStyleIdx="1" presStyleCnt="8">
        <dgm:presLayoutVars/>
      </dgm:prSet>
      <dgm:spPr>
        <a:ln>
          <a:solidFill>
            <a:schemeClr val="accent1"/>
          </a:solidFill>
        </a:ln>
      </dgm:spPr>
    </dgm:pt>
    <dgm:pt modelId="{1636F17A-F9E0-460B-890B-A46A6E583FD1}" type="pres">
      <dgm:prSet presAssocID="{198ACE8E-34F4-43E6-BB2E-1809B1CC58DC}" presName="nodeText" presStyleLbl="bgAccFollowNode1" presStyleIdx="0" presStyleCnt="4">
        <dgm:presLayoutVars>
          <dgm:bulletEnabled val="1"/>
        </dgm:presLayoutVars>
      </dgm:prSet>
      <dgm:spPr/>
    </dgm:pt>
    <dgm:pt modelId="{CE18CCA6-9206-4DD7-BE09-5291C62117AB}" type="pres">
      <dgm:prSet presAssocID="{C54063C4-24CD-4834-9424-53756AE38C6B}" presName="sibTrans" presStyleCnt="0"/>
      <dgm:spPr/>
    </dgm:pt>
    <dgm:pt modelId="{B75A207A-E561-4A33-8860-3580568F46B8}" type="pres">
      <dgm:prSet presAssocID="{0F6BA1FB-59E5-4F16-A7B4-1533BB1F09E4}" presName="compositeNode" presStyleCnt="0">
        <dgm:presLayoutVars>
          <dgm:bulletEnabled val="1"/>
        </dgm:presLayoutVars>
      </dgm:prSet>
      <dgm:spPr/>
    </dgm:pt>
    <dgm:pt modelId="{02F7283A-0FC3-4AF1-AA94-0270DC0B1C33}" type="pres">
      <dgm:prSet presAssocID="{0F6BA1FB-59E5-4F16-A7B4-1533BB1F09E4}" presName="bgRect" presStyleLbl="bgAccFollowNode1" presStyleIdx="1" presStyleCnt="4"/>
      <dgm:spPr/>
    </dgm:pt>
    <dgm:pt modelId="{C08FC467-91FE-48BD-B243-273925C2B75A}" type="pres">
      <dgm:prSet presAssocID="{7DBF5CB5-29DD-4671-A0F3-981D48571500}" presName="sibTransNodeCircle" presStyleLbl="alignNode1" presStyleIdx="2" presStyleCnt="8">
        <dgm:presLayoutVars>
          <dgm:chMax val="0"/>
          <dgm:bulletEnabled/>
        </dgm:presLayoutVars>
      </dgm:prSet>
      <dgm:spPr/>
    </dgm:pt>
    <dgm:pt modelId="{DE393E47-CBB6-4D77-A342-C9AFD9FC8CB6}" type="pres">
      <dgm:prSet presAssocID="{0F6BA1FB-59E5-4F16-A7B4-1533BB1F09E4}" presName="bottomLine" presStyleLbl="alignNode1" presStyleIdx="3" presStyleCnt="8">
        <dgm:presLayoutVars/>
      </dgm:prSet>
      <dgm:spPr>
        <a:ln>
          <a:solidFill>
            <a:schemeClr val="accent2"/>
          </a:solidFill>
        </a:ln>
      </dgm:spPr>
    </dgm:pt>
    <dgm:pt modelId="{6209B655-7BD8-4C2E-802B-7A837190A817}" type="pres">
      <dgm:prSet presAssocID="{0F6BA1FB-59E5-4F16-A7B4-1533BB1F09E4}" presName="nodeText" presStyleLbl="bgAccFollowNode1" presStyleIdx="1" presStyleCnt="4">
        <dgm:presLayoutVars>
          <dgm:bulletEnabled val="1"/>
        </dgm:presLayoutVars>
      </dgm:prSet>
      <dgm:spPr/>
    </dgm:pt>
    <dgm:pt modelId="{44DA27FB-BF39-4511-84EF-E3EA3F12D2B6}" type="pres">
      <dgm:prSet presAssocID="{7DBF5CB5-29DD-4671-A0F3-981D48571500}" presName="sibTrans" presStyleCnt="0"/>
      <dgm:spPr/>
    </dgm:pt>
    <dgm:pt modelId="{9ED209A7-CD15-4C32-9372-A0384698B942}" type="pres">
      <dgm:prSet presAssocID="{1D096F01-AEA8-401D-8348-98E9A81F3CE0}" presName="compositeNode" presStyleCnt="0">
        <dgm:presLayoutVars>
          <dgm:bulletEnabled val="1"/>
        </dgm:presLayoutVars>
      </dgm:prSet>
      <dgm:spPr/>
    </dgm:pt>
    <dgm:pt modelId="{B5DA272C-701A-4327-802B-15E4D04DF389}" type="pres">
      <dgm:prSet presAssocID="{1D096F01-AEA8-401D-8348-98E9A81F3CE0}" presName="bgRect" presStyleLbl="bgAccFollowNode1" presStyleIdx="2" presStyleCnt="4"/>
      <dgm:spPr/>
    </dgm:pt>
    <dgm:pt modelId="{4104A2F1-FB99-4C42-8067-46B8EEEC9610}" type="pres">
      <dgm:prSet presAssocID="{6088456C-4B73-4948-985C-DD954DEF44EF}" presName="sibTransNodeCircle" presStyleLbl="alignNode1" presStyleIdx="4" presStyleCnt="8">
        <dgm:presLayoutVars>
          <dgm:chMax val="0"/>
          <dgm:bulletEnabled/>
        </dgm:presLayoutVars>
      </dgm:prSet>
      <dgm:spPr/>
    </dgm:pt>
    <dgm:pt modelId="{2EB92C72-3528-4913-AFF6-FF0B4F338399}" type="pres">
      <dgm:prSet presAssocID="{1D096F01-AEA8-401D-8348-98E9A81F3CE0}" presName="bottomLine" presStyleLbl="alignNode1" presStyleIdx="5" presStyleCnt="8">
        <dgm:presLayoutVars/>
      </dgm:prSet>
      <dgm:spPr>
        <a:solidFill>
          <a:schemeClr val="accent4"/>
        </a:solidFill>
        <a:ln>
          <a:solidFill>
            <a:schemeClr val="accent4"/>
          </a:solidFill>
        </a:ln>
      </dgm:spPr>
    </dgm:pt>
    <dgm:pt modelId="{74E21D92-0946-4075-ABB7-F58F125D081F}" type="pres">
      <dgm:prSet presAssocID="{1D096F01-AEA8-401D-8348-98E9A81F3CE0}" presName="nodeText" presStyleLbl="bgAccFollowNode1" presStyleIdx="2" presStyleCnt="4">
        <dgm:presLayoutVars>
          <dgm:bulletEnabled val="1"/>
        </dgm:presLayoutVars>
      </dgm:prSet>
      <dgm:spPr/>
    </dgm:pt>
    <dgm:pt modelId="{E7F9CACB-FE98-4F37-853A-1B05B4BF4385}" type="pres">
      <dgm:prSet presAssocID="{6088456C-4B73-4948-985C-DD954DEF44EF}" presName="sibTrans" presStyleCnt="0"/>
      <dgm:spPr/>
    </dgm:pt>
    <dgm:pt modelId="{313C51D3-DB7E-4530-8AFA-F0AE0E26CE2D}" type="pres">
      <dgm:prSet presAssocID="{DE16CBB4-D3F4-44AD-8379-3A5D78B889D5}" presName="compositeNode" presStyleCnt="0">
        <dgm:presLayoutVars>
          <dgm:bulletEnabled val="1"/>
        </dgm:presLayoutVars>
      </dgm:prSet>
      <dgm:spPr/>
    </dgm:pt>
    <dgm:pt modelId="{549A837B-0FA3-4970-A9F9-3BD236350D3D}" type="pres">
      <dgm:prSet presAssocID="{DE16CBB4-D3F4-44AD-8379-3A5D78B889D5}" presName="bgRect" presStyleLbl="bgAccFollowNode1" presStyleIdx="3" presStyleCnt="4"/>
      <dgm:spPr/>
    </dgm:pt>
    <dgm:pt modelId="{AC6B335A-D8B4-46D8-93DE-B9EF1773F6AC}" type="pres">
      <dgm:prSet presAssocID="{C2728830-9A00-4764-A9F1-670DDF9E57B3}" presName="sibTransNodeCircle" presStyleLbl="alignNode1" presStyleIdx="6" presStyleCnt="8">
        <dgm:presLayoutVars>
          <dgm:chMax val="0"/>
          <dgm:bulletEnabled/>
        </dgm:presLayoutVars>
      </dgm:prSet>
      <dgm:spPr/>
    </dgm:pt>
    <dgm:pt modelId="{7B3E0A16-DB85-46CA-87D6-4D39F6DBFC52}" type="pres">
      <dgm:prSet presAssocID="{DE16CBB4-D3F4-44AD-8379-3A5D78B889D5}" presName="bottomLine" presStyleLbl="alignNode1" presStyleIdx="7" presStyleCnt="8">
        <dgm:presLayoutVars/>
      </dgm:prSet>
      <dgm:spPr>
        <a:ln>
          <a:solidFill>
            <a:schemeClr val="accent5"/>
          </a:solidFill>
        </a:ln>
      </dgm:spPr>
    </dgm:pt>
    <dgm:pt modelId="{B80B8360-3897-45DE-BD0A-F9CCC9BAC34F}" type="pres">
      <dgm:prSet presAssocID="{DE16CBB4-D3F4-44AD-8379-3A5D78B889D5}" presName="nodeText" presStyleLbl="bgAccFollowNode1" presStyleIdx="3" presStyleCnt="4">
        <dgm:presLayoutVars>
          <dgm:bulletEnabled val="1"/>
        </dgm:presLayoutVars>
      </dgm:prSet>
      <dgm:spPr/>
    </dgm:pt>
  </dgm:ptLst>
  <dgm:cxnLst>
    <dgm:cxn modelId="{F47EB913-8831-49CC-ABE6-AB555FA6F993}" type="presOf" srcId="{6088456C-4B73-4948-985C-DD954DEF44EF}" destId="{4104A2F1-FB99-4C42-8067-46B8EEEC9610}" srcOrd="0" destOrd="0" presId="urn:microsoft.com/office/officeart/2016/7/layout/BasicLinearProcessNumbered#1"/>
    <dgm:cxn modelId="{EB7FE821-06C9-4CFA-BBFF-63BF8C7F1444}" type="presOf" srcId="{198ACE8E-34F4-43E6-BB2E-1809B1CC58DC}" destId="{1896CBD6-4A99-4E4A-A270-A70AEFBAAF7E}" srcOrd="0" destOrd="0" presId="urn:microsoft.com/office/officeart/2016/7/layout/BasicLinearProcessNumbered#1"/>
    <dgm:cxn modelId="{9B21BC25-6F2C-47C2-8285-8E9BB26D02F7}" type="presOf" srcId="{DE16CBB4-D3F4-44AD-8379-3A5D78B889D5}" destId="{B80B8360-3897-45DE-BD0A-F9CCC9BAC34F}" srcOrd="1" destOrd="0" presId="urn:microsoft.com/office/officeart/2016/7/layout/BasicLinearProcessNumbered#1"/>
    <dgm:cxn modelId="{A7465026-5EB9-4359-B2CA-62409A490278}" type="presOf" srcId="{0F5B3066-540F-4606-ADEC-65EB1C3E9627}" destId="{869C0C7E-BD0C-4E5F-8D96-6B8EEC39B952}" srcOrd="0" destOrd="0" presId="urn:microsoft.com/office/officeart/2016/7/layout/BasicLinearProcessNumbered#1"/>
    <dgm:cxn modelId="{500C1428-BAD2-4EA1-AAAB-CD4D6F648C0B}" type="presOf" srcId="{0F6BA1FB-59E5-4F16-A7B4-1533BB1F09E4}" destId="{02F7283A-0FC3-4AF1-AA94-0270DC0B1C33}" srcOrd="0" destOrd="0" presId="urn:microsoft.com/office/officeart/2016/7/layout/BasicLinearProcessNumbered#1"/>
    <dgm:cxn modelId="{619E3C68-1E17-487D-ABC8-EB727F4952A3}" type="presOf" srcId="{C54063C4-24CD-4834-9424-53756AE38C6B}" destId="{9C3A7F13-9585-42DF-AD32-B56F82B123C8}" srcOrd="0" destOrd="0" presId="urn:microsoft.com/office/officeart/2016/7/layout/BasicLinearProcessNumbered#1"/>
    <dgm:cxn modelId="{F4BF496B-2EAC-4B21-A290-8C4A35AC4213}" type="presOf" srcId="{7DBF5CB5-29DD-4671-A0F3-981D48571500}" destId="{C08FC467-91FE-48BD-B243-273925C2B75A}" srcOrd="0" destOrd="0" presId="urn:microsoft.com/office/officeart/2016/7/layout/BasicLinearProcessNumbered#1"/>
    <dgm:cxn modelId="{32F29D6B-8717-40AA-AB41-CDE85B6445F2}" type="presOf" srcId="{C2728830-9A00-4764-A9F1-670DDF9E57B3}" destId="{AC6B335A-D8B4-46D8-93DE-B9EF1773F6AC}" srcOrd="0" destOrd="0" presId="urn:microsoft.com/office/officeart/2016/7/layout/BasicLinearProcessNumbered#1"/>
    <dgm:cxn modelId="{8327A44B-5326-4A8B-9B23-A3D3C09A16F3}" srcId="{0F5B3066-540F-4606-ADEC-65EB1C3E9627}" destId="{198ACE8E-34F4-43E6-BB2E-1809B1CC58DC}" srcOrd="0" destOrd="0" parTransId="{49F555B2-B165-4CB6-8578-DF4BCD791ABF}" sibTransId="{C54063C4-24CD-4834-9424-53756AE38C6B}"/>
    <dgm:cxn modelId="{EF38696C-3284-4D81-8B6A-406B0A4B5478}" type="presOf" srcId="{DE16CBB4-D3F4-44AD-8379-3A5D78B889D5}" destId="{549A837B-0FA3-4970-A9F9-3BD236350D3D}" srcOrd="0" destOrd="0" presId="urn:microsoft.com/office/officeart/2016/7/layout/BasicLinearProcessNumbered#1"/>
    <dgm:cxn modelId="{2E8EE86D-D18A-48C5-817B-661FEDBE5EB5}" type="presOf" srcId="{0F6BA1FB-59E5-4F16-A7B4-1533BB1F09E4}" destId="{6209B655-7BD8-4C2E-802B-7A837190A817}" srcOrd="1" destOrd="0" presId="urn:microsoft.com/office/officeart/2016/7/layout/BasicLinearProcessNumbered#1"/>
    <dgm:cxn modelId="{AA103CB4-BE4E-4C3C-8A8A-83391F2FB47F}" type="presOf" srcId="{1D096F01-AEA8-401D-8348-98E9A81F3CE0}" destId="{B5DA272C-701A-4327-802B-15E4D04DF389}" srcOrd="0" destOrd="0" presId="urn:microsoft.com/office/officeart/2016/7/layout/BasicLinearProcessNumbered#1"/>
    <dgm:cxn modelId="{EC143BBE-149C-4B2B-96B6-7B3C8595B821}" type="presOf" srcId="{1D096F01-AEA8-401D-8348-98E9A81F3CE0}" destId="{74E21D92-0946-4075-ABB7-F58F125D081F}" srcOrd="1" destOrd="0" presId="urn:microsoft.com/office/officeart/2016/7/layout/BasicLinearProcessNumbered#1"/>
    <dgm:cxn modelId="{FD2381C0-DA6F-4859-90D6-313730044E7C}" srcId="{0F5B3066-540F-4606-ADEC-65EB1C3E9627}" destId="{1D096F01-AEA8-401D-8348-98E9A81F3CE0}" srcOrd="2" destOrd="0" parTransId="{AB9DA1CE-0370-48BB-8362-3A4CBF7FFB29}" sibTransId="{6088456C-4B73-4948-985C-DD954DEF44EF}"/>
    <dgm:cxn modelId="{8CB3EED4-728A-4D4F-ACB4-5DD629623D8A}" type="presOf" srcId="{198ACE8E-34F4-43E6-BB2E-1809B1CC58DC}" destId="{1636F17A-F9E0-460B-890B-A46A6E583FD1}" srcOrd="1" destOrd="0" presId="urn:microsoft.com/office/officeart/2016/7/layout/BasicLinearProcessNumbered#1"/>
    <dgm:cxn modelId="{F0FA65E5-FB81-4E7A-9467-65363565F4A0}" srcId="{0F5B3066-540F-4606-ADEC-65EB1C3E9627}" destId="{0F6BA1FB-59E5-4F16-A7B4-1533BB1F09E4}" srcOrd="1" destOrd="0" parTransId="{6A557BB1-C0DD-44CB-8745-CE5481476209}" sibTransId="{7DBF5CB5-29DD-4671-A0F3-981D48571500}"/>
    <dgm:cxn modelId="{058D75E7-8E09-41CE-ADFC-EEAD1556353B}" srcId="{0F5B3066-540F-4606-ADEC-65EB1C3E9627}" destId="{DE16CBB4-D3F4-44AD-8379-3A5D78B889D5}" srcOrd="3" destOrd="0" parTransId="{917142D8-7514-46BB-B61D-8633F0189C31}" sibTransId="{C2728830-9A00-4764-A9F1-670DDF9E57B3}"/>
    <dgm:cxn modelId="{6FD83AE8-DB7F-4EFE-8F0A-58735E6AEC64}" type="presParOf" srcId="{869C0C7E-BD0C-4E5F-8D96-6B8EEC39B952}" destId="{A1C50682-E81A-4719-9746-6B052BFB6DD3}" srcOrd="0" destOrd="0" presId="urn:microsoft.com/office/officeart/2016/7/layout/BasicLinearProcessNumbered#1"/>
    <dgm:cxn modelId="{AA17009A-379B-43BE-97BA-12B67036AD90}" type="presParOf" srcId="{A1C50682-E81A-4719-9746-6B052BFB6DD3}" destId="{1896CBD6-4A99-4E4A-A270-A70AEFBAAF7E}" srcOrd="0" destOrd="0" presId="urn:microsoft.com/office/officeart/2016/7/layout/BasicLinearProcessNumbered#1"/>
    <dgm:cxn modelId="{6D85C09F-1D0A-406F-9396-06638BA4FD92}" type="presParOf" srcId="{A1C50682-E81A-4719-9746-6B052BFB6DD3}" destId="{9C3A7F13-9585-42DF-AD32-B56F82B123C8}" srcOrd="1" destOrd="0" presId="urn:microsoft.com/office/officeart/2016/7/layout/BasicLinearProcessNumbered#1"/>
    <dgm:cxn modelId="{794669B6-74B7-439A-8EE2-238314813197}" type="presParOf" srcId="{A1C50682-E81A-4719-9746-6B052BFB6DD3}" destId="{923B2301-552B-45D2-9EF0-53A10AA17FC6}" srcOrd="2" destOrd="0" presId="urn:microsoft.com/office/officeart/2016/7/layout/BasicLinearProcessNumbered#1"/>
    <dgm:cxn modelId="{23ECCBA1-941D-4643-9618-18F560A80DAB}" type="presParOf" srcId="{A1C50682-E81A-4719-9746-6B052BFB6DD3}" destId="{1636F17A-F9E0-460B-890B-A46A6E583FD1}" srcOrd="3" destOrd="0" presId="urn:microsoft.com/office/officeart/2016/7/layout/BasicLinearProcessNumbered#1"/>
    <dgm:cxn modelId="{84426433-1E67-4D55-9D10-3C4CF150BF28}" type="presParOf" srcId="{869C0C7E-BD0C-4E5F-8D96-6B8EEC39B952}" destId="{CE18CCA6-9206-4DD7-BE09-5291C62117AB}" srcOrd="1" destOrd="0" presId="urn:microsoft.com/office/officeart/2016/7/layout/BasicLinearProcessNumbered#1"/>
    <dgm:cxn modelId="{16E156BA-CA11-45E4-B5EA-B4F3067B424F}" type="presParOf" srcId="{869C0C7E-BD0C-4E5F-8D96-6B8EEC39B952}" destId="{B75A207A-E561-4A33-8860-3580568F46B8}" srcOrd="2" destOrd="0" presId="urn:microsoft.com/office/officeart/2016/7/layout/BasicLinearProcessNumbered#1"/>
    <dgm:cxn modelId="{63957AA2-61FB-47C5-9B97-06D23CB5FDF5}" type="presParOf" srcId="{B75A207A-E561-4A33-8860-3580568F46B8}" destId="{02F7283A-0FC3-4AF1-AA94-0270DC0B1C33}" srcOrd="0" destOrd="0" presId="urn:microsoft.com/office/officeart/2016/7/layout/BasicLinearProcessNumbered#1"/>
    <dgm:cxn modelId="{3099F022-A87D-4FA3-8BC3-9575F846BC44}" type="presParOf" srcId="{B75A207A-E561-4A33-8860-3580568F46B8}" destId="{C08FC467-91FE-48BD-B243-273925C2B75A}" srcOrd="1" destOrd="0" presId="urn:microsoft.com/office/officeart/2016/7/layout/BasicLinearProcessNumbered#1"/>
    <dgm:cxn modelId="{A2E37B9F-7D4B-49D4-AF46-9A540F2ACE59}" type="presParOf" srcId="{B75A207A-E561-4A33-8860-3580568F46B8}" destId="{DE393E47-CBB6-4D77-A342-C9AFD9FC8CB6}" srcOrd="2" destOrd="0" presId="urn:microsoft.com/office/officeart/2016/7/layout/BasicLinearProcessNumbered#1"/>
    <dgm:cxn modelId="{3374E4EC-7EA8-47C5-B2E6-92A2F8FDFB7F}" type="presParOf" srcId="{B75A207A-E561-4A33-8860-3580568F46B8}" destId="{6209B655-7BD8-4C2E-802B-7A837190A817}" srcOrd="3" destOrd="0" presId="urn:microsoft.com/office/officeart/2016/7/layout/BasicLinearProcessNumbered#1"/>
    <dgm:cxn modelId="{64EBAD3F-E38B-4135-AAA2-C165246599F7}" type="presParOf" srcId="{869C0C7E-BD0C-4E5F-8D96-6B8EEC39B952}" destId="{44DA27FB-BF39-4511-84EF-E3EA3F12D2B6}" srcOrd="3" destOrd="0" presId="urn:microsoft.com/office/officeart/2016/7/layout/BasicLinearProcessNumbered#1"/>
    <dgm:cxn modelId="{C047657C-4647-4043-950A-E8F7F675767E}" type="presParOf" srcId="{869C0C7E-BD0C-4E5F-8D96-6B8EEC39B952}" destId="{9ED209A7-CD15-4C32-9372-A0384698B942}" srcOrd="4" destOrd="0" presId="urn:microsoft.com/office/officeart/2016/7/layout/BasicLinearProcessNumbered#1"/>
    <dgm:cxn modelId="{0F5F3613-D3F0-4FA7-ACBA-C61DDC0B6FCC}" type="presParOf" srcId="{9ED209A7-CD15-4C32-9372-A0384698B942}" destId="{B5DA272C-701A-4327-802B-15E4D04DF389}" srcOrd="0" destOrd="0" presId="urn:microsoft.com/office/officeart/2016/7/layout/BasicLinearProcessNumbered#1"/>
    <dgm:cxn modelId="{AB7A54D4-8E23-4583-8E98-345042A04591}" type="presParOf" srcId="{9ED209A7-CD15-4C32-9372-A0384698B942}" destId="{4104A2F1-FB99-4C42-8067-46B8EEEC9610}" srcOrd="1" destOrd="0" presId="urn:microsoft.com/office/officeart/2016/7/layout/BasicLinearProcessNumbered#1"/>
    <dgm:cxn modelId="{06C75B26-0F3E-41ED-839F-4D64199F4461}" type="presParOf" srcId="{9ED209A7-CD15-4C32-9372-A0384698B942}" destId="{2EB92C72-3528-4913-AFF6-FF0B4F338399}" srcOrd="2" destOrd="0" presId="urn:microsoft.com/office/officeart/2016/7/layout/BasicLinearProcessNumbered#1"/>
    <dgm:cxn modelId="{AAB9864E-92C0-4EA3-9F0E-6EB52D100EBE}" type="presParOf" srcId="{9ED209A7-CD15-4C32-9372-A0384698B942}" destId="{74E21D92-0946-4075-ABB7-F58F125D081F}" srcOrd="3" destOrd="0" presId="urn:microsoft.com/office/officeart/2016/7/layout/BasicLinearProcessNumbered#1"/>
    <dgm:cxn modelId="{13ED127B-27D7-4A94-8FC0-60DF0BA87D27}" type="presParOf" srcId="{869C0C7E-BD0C-4E5F-8D96-6B8EEC39B952}" destId="{E7F9CACB-FE98-4F37-853A-1B05B4BF4385}" srcOrd="5" destOrd="0" presId="urn:microsoft.com/office/officeart/2016/7/layout/BasicLinearProcessNumbered#1"/>
    <dgm:cxn modelId="{4B61CEE5-C2BB-4897-9CE0-A1A15D162F44}" type="presParOf" srcId="{869C0C7E-BD0C-4E5F-8D96-6B8EEC39B952}" destId="{313C51D3-DB7E-4530-8AFA-F0AE0E26CE2D}" srcOrd="6" destOrd="0" presId="urn:microsoft.com/office/officeart/2016/7/layout/BasicLinearProcessNumbered#1"/>
    <dgm:cxn modelId="{9B85DE27-B7E4-402F-BE27-E3C3985E9A79}" type="presParOf" srcId="{313C51D3-DB7E-4530-8AFA-F0AE0E26CE2D}" destId="{549A837B-0FA3-4970-A9F9-3BD236350D3D}" srcOrd="0" destOrd="0" presId="urn:microsoft.com/office/officeart/2016/7/layout/BasicLinearProcessNumbered#1"/>
    <dgm:cxn modelId="{9D5D9389-D124-429A-8F96-49696F6F4EF9}" type="presParOf" srcId="{313C51D3-DB7E-4530-8AFA-F0AE0E26CE2D}" destId="{AC6B335A-D8B4-46D8-93DE-B9EF1773F6AC}" srcOrd="1" destOrd="0" presId="urn:microsoft.com/office/officeart/2016/7/layout/BasicLinearProcessNumbered#1"/>
    <dgm:cxn modelId="{AEF2A504-6850-4ED8-81A9-8B6F7FF43DCD}" type="presParOf" srcId="{313C51D3-DB7E-4530-8AFA-F0AE0E26CE2D}" destId="{7B3E0A16-DB85-46CA-87D6-4D39F6DBFC52}" srcOrd="2" destOrd="0" presId="urn:microsoft.com/office/officeart/2016/7/layout/BasicLinearProcessNumbered#1"/>
    <dgm:cxn modelId="{25F27692-3F46-46F7-BF34-29BD99560D08}" type="presParOf" srcId="{313C51D3-DB7E-4530-8AFA-F0AE0E26CE2D}" destId="{B80B8360-3897-45DE-BD0A-F9CCC9BAC34F}" srcOrd="3" destOrd="0" presId="urn:microsoft.com/office/officeart/2016/7/layout/BasicLinearProcessNumbere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96CBD6-4A99-4E4A-A270-A70AEFBAAF7E}">
      <dsp:nvSpPr>
        <dsp:cNvPr id="0" name=""/>
        <dsp:cNvSpPr/>
      </dsp:nvSpPr>
      <dsp:spPr>
        <a:xfrm>
          <a:off x="3080" y="337657"/>
          <a:ext cx="2444055" cy="3421677"/>
        </a:xfrm>
        <a:prstGeom prst="rect">
          <a:avLst/>
        </a:prstGeom>
        <a:solidFill>
          <a:schemeClr val="accent1">
            <a:lumMod val="20000"/>
            <a:lumOff val="8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rtlCol="0" anchor="t" anchorCtr="0">
          <a:noAutofit/>
        </a:bodyPr>
        <a:lstStyle/>
        <a:p>
          <a:pPr marL="0" lvl="0" indent="0" algn="l" defTabSz="889000" rtl="0">
            <a:lnSpc>
              <a:spcPct val="90000"/>
            </a:lnSpc>
            <a:spcBef>
              <a:spcPct val="0"/>
            </a:spcBef>
            <a:spcAft>
              <a:spcPct val="35000"/>
            </a:spcAft>
            <a:buNone/>
          </a:pPr>
          <a:r>
            <a:rPr lang="en-US" sz="2000" kern="1200" dirty="0"/>
            <a:t>How do LSTM, </a:t>
          </a:r>
          <a:r>
            <a:rPr lang="en-US" sz="2000" kern="1200" dirty="0" err="1"/>
            <a:t>XGBoost</a:t>
          </a:r>
          <a:r>
            <a:rPr lang="en-US" sz="2000" kern="1200" dirty="0"/>
            <a:t>, Prophet perform on public GB data for short-term predictions?</a:t>
          </a:r>
          <a:endParaRPr lang="en-GB" sz="2000" kern="1200" noProof="0" dirty="0"/>
        </a:p>
      </dsp:txBody>
      <dsp:txXfrm>
        <a:off x="3080" y="1637895"/>
        <a:ext cx="2444055" cy="2053006"/>
      </dsp:txXfrm>
    </dsp:sp>
    <dsp:sp modelId="{9C3A7F13-9585-42DF-AD32-B56F82B123C8}">
      <dsp:nvSpPr>
        <dsp:cNvPr id="0" name=""/>
        <dsp:cNvSpPr/>
      </dsp:nvSpPr>
      <dsp:spPr>
        <a:xfrm>
          <a:off x="711856" y="679825"/>
          <a:ext cx="1026503" cy="1026503"/>
        </a:xfrm>
        <a:prstGeom prst="ellipse">
          <a:avLst/>
        </a:prstGeom>
        <a:solidFill>
          <a:schemeClr val="accent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rtlCol="0" anchor="ctr" anchorCtr="0">
          <a:noAutofit/>
        </a:bodyPr>
        <a:lstStyle/>
        <a:p>
          <a:pPr marL="0" lvl="0" indent="0" algn="ctr" defTabSz="2133600" rtl="0">
            <a:lnSpc>
              <a:spcPct val="90000"/>
            </a:lnSpc>
            <a:spcBef>
              <a:spcPct val="0"/>
            </a:spcBef>
            <a:spcAft>
              <a:spcPct val="35000"/>
            </a:spcAft>
            <a:buNone/>
          </a:pPr>
          <a:r>
            <a:rPr lang="en-GB" sz="4800" kern="1200" noProof="0"/>
            <a:t>1</a:t>
          </a:r>
          <a:endParaRPr lang="en-GB" sz="4800" kern="1200" noProof="0" dirty="0"/>
        </a:p>
      </dsp:txBody>
      <dsp:txXfrm>
        <a:off x="862184" y="830153"/>
        <a:ext cx="725847" cy="725847"/>
      </dsp:txXfrm>
    </dsp:sp>
    <dsp:sp modelId="{923B2301-552B-45D2-9EF0-53A10AA17FC6}">
      <dsp:nvSpPr>
        <dsp:cNvPr id="0" name=""/>
        <dsp:cNvSpPr/>
      </dsp:nvSpPr>
      <dsp:spPr>
        <a:xfrm>
          <a:off x="3080" y="3759263"/>
          <a:ext cx="2444055" cy="72"/>
        </a:xfrm>
        <a:prstGeom prst="rect">
          <a:avLst/>
        </a:prstGeom>
        <a:solidFill>
          <a:schemeClr val="accent3">
            <a:hueOff val="0"/>
            <a:satOff val="0"/>
            <a:lumOff val="0"/>
            <a:alphaOff val="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F7283A-0FC3-4AF1-AA94-0270DC0B1C33}">
      <dsp:nvSpPr>
        <dsp:cNvPr id="0" name=""/>
        <dsp:cNvSpPr/>
      </dsp:nvSpPr>
      <dsp:spPr>
        <a:xfrm>
          <a:off x="2691541" y="337657"/>
          <a:ext cx="2444055" cy="3421677"/>
        </a:xfrm>
        <a:prstGeom prst="rect">
          <a:avLst/>
        </a:prstGeom>
        <a:solidFill>
          <a:schemeClr val="accent2">
            <a:lumMod val="20000"/>
            <a:lumOff val="8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rtlCol="0" anchor="t" anchorCtr="0">
          <a:noAutofit/>
        </a:bodyPr>
        <a:lstStyle/>
        <a:p>
          <a:pPr marL="0" lvl="0" indent="0" algn="l" defTabSz="889000" rtl="0">
            <a:lnSpc>
              <a:spcPct val="90000"/>
            </a:lnSpc>
            <a:spcBef>
              <a:spcPct val="0"/>
            </a:spcBef>
            <a:spcAft>
              <a:spcPct val="35000"/>
            </a:spcAft>
            <a:buNone/>
          </a:pPr>
          <a:r>
            <a:rPr lang="en-US" sz="2000" kern="1200" dirty="0"/>
            <a:t>Which model excels in accuracy across horizons?</a:t>
          </a:r>
          <a:endParaRPr lang="en-GB" sz="2000" kern="1200" noProof="0" dirty="0"/>
        </a:p>
      </dsp:txBody>
      <dsp:txXfrm>
        <a:off x="2691541" y="1637895"/>
        <a:ext cx="2444055" cy="2053006"/>
      </dsp:txXfrm>
    </dsp:sp>
    <dsp:sp modelId="{C08FC467-91FE-48BD-B243-273925C2B75A}">
      <dsp:nvSpPr>
        <dsp:cNvPr id="0" name=""/>
        <dsp:cNvSpPr/>
      </dsp:nvSpPr>
      <dsp:spPr>
        <a:xfrm>
          <a:off x="3400317" y="679825"/>
          <a:ext cx="1026503" cy="1026503"/>
        </a:xfrm>
        <a:prstGeom prst="ellipse">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rtlCol="0" anchor="ctr" anchorCtr="0">
          <a:noAutofit/>
        </a:bodyPr>
        <a:lstStyle/>
        <a:p>
          <a:pPr marL="0" lvl="0" indent="0" algn="ctr" defTabSz="2133600" rtl="0">
            <a:lnSpc>
              <a:spcPct val="90000"/>
            </a:lnSpc>
            <a:spcBef>
              <a:spcPct val="0"/>
            </a:spcBef>
            <a:spcAft>
              <a:spcPct val="35000"/>
            </a:spcAft>
            <a:buNone/>
          </a:pPr>
          <a:r>
            <a:rPr lang="en-GB" sz="4800" kern="1200" noProof="0"/>
            <a:t>2</a:t>
          </a:r>
          <a:endParaRPr lang="en-GB" sz="4800" kern="1200" noProof="0" dirty="0"/>
        </a:p>
      </dsp:txBody>
      <dsp:txXfrm>
        <a:off x="3550645" y="830153"/>
        <a:ext cx="725847" cy="725847"/>
      </dsp:txXfrm>
    </dsp:sp>
    <dsp:sp modelId="{DE393E47-CBB6-4D77-A342-C9AFD9FC8CB6}">
      <dsp:nvSpPr>
        <dsp:cNvPr id="0" name=""/>
        <dsp:cNvSpPr/>
      </dsp:nvSpPr>
      <dsp:spPr>
        <a:xfrm>
          <a:off x="2691541" y="3759263"/>
          <a:ext cx="2444055" cy="72"/>
        </a:xfrm>
        <a:prstGeom prst="rect">
          <a:avLst/>
        </a:prstGeom>
        <a:solidFill>
          <a:schemeClr val="accent5">
            <a:hueOff val="0"/>
            <a:satOff val="0"/>
            <a:lumOff val="0"/>
            <a:alphaOff val="0"/>
          </a:scheme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DA272C-701A-4327-802B-15E4D04DF389}">
      <dsp:nvSpPr>
        <dsp:cNvPr id="0" name=""/>
        <dsp:cNvSpPr/>
      </dsp:nvSpPr>
      <dsp:spPr>
        <a:xfrm>
          <a:off x="5380002" y="337657"/>
          <a:ext cx="2444055" cy="3421677"/>
        </a:xfrm>
        <a:prstGeom prst="rect">
          <a:avLst/>
        </a:prstGeom>
        <a:solidFill>
          <a:schemeClr val="accent4">
            <a:lumMod val="20000"/>
            <a:lumOff val="8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rtlCol="0" anchor="t" anchorCtr="0">
          <a:noAutofit/>
        </a:bodyPr>
        <a:lstStyle/>
        <a:p>
          <a:pPr marL="0" lvl="0" indent="0" algn="l" defTabSz="889000" rtl="0">
            <a:lnSpc>
              <a:spcPct val="90000"/>
            </a:lnSpc>
            <a:spcBef>
              <a:spcPct val="0"/>
            </a:spcBef>
            <a:spcAft>
              <a:spcPct val="35000"/>
            </a:spcAft>
            <a:buNone/>
          </a:pPr>
          <a:r>
            <a:rPr lang="en-US" sz="2000" kern="1200" dirty="0"/>
            <a:t>What role do weather, time, and calendar features play?</a:t>
          </a:r>
          <a:endParaRPr lang="en-GB" sz="2000" kern="1200" noProof="0" dirty="0"/>
        </a:p>
      </dsp:txBody>
      <dsp:txXfrm>
        <a:off x="5380002" y="1637895"/>
        <a:ext cx="2444055" cy="2053006"/>
      </dsp:txXfrm>
    </dsp:sp>
    <dsp:sp modelId="{4104A2F1-FB99-4C42-8067-46B8EEEC9610}">
      <dsp:nvSpPr>
        <dsp:cNvPr id="0" name=""/>
        <dsp:cNvSpPr/>
      </dsp:nvSpPr>
      <dsp:spPr>
        <a:xfrm>
          <a:off x="6088778" y="679825"/>
          <a:ext cx="1026503" cy="1026503"/>
        </a:xfrm>
        <a:prstGeom prst="ellipse">
          <a:avLst/>
        </a:prstGeom>
        <a:solidFill>
          <a:schemeClr val="accent4"/>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rtlCol="0" anchor="ctr" anchorCtr="0">
          <a:noAutofit/>
        </a:bodyPr>
        <a:lstStyle/>
        <a:p>
          <a:pPr marL="0" lvl="0" indent="0" algn="ctr" defTabSz="2133600" rtl="0">
            <a:lnSpc>
              <a:spcPct val="90000"/>
            </a:lnSpc>
            <a:spcBef>
              <a:spcPct val="0"/>
            </a:spcBef>
            <a:spcAft>
              <a:spcPct val="35000"/>
            </a:spcAft>
            <a:buNone/>
          </a:pPr>
          <a:r>
            <a:rPr lang="en-GB" sz="4800" kern="1200" noProof="0"/>
            <a:t>3</a:t>
          </a:r>
          <a:endParaRPr lang="en-GB" sz="4800" kern="1200" noProof="0" dirty="0"/>
        </a:p>
      </dsp:txBody>
      <dsp:txXfrm>
        <a:off x="6239106" y="830153"/>
        <a:ext cx="725847" cy="725847"/>
      </dsp:txXfrm>
    </dsp:sp>
    <dsp:sp modelId="{2EB92C72-3528-4913-AFF6-FF0B4F338399}">
      <dsp:nvSpPr>
        <dsp:cNvPr id="0" name=""/>
        <dsp:cNvSpPr/>
      </dsp:nvSpPr>
      <dsp:spPr>
        <a:xfrm>
          <a:off x="5380002" y="3759263"/>
          <a:ext cx="2444055" cy="72"/>
        </a:xfrm>
        <a:prstGeom prst="rect">
          <a:avLst/>
        </a:prstGeom>
        <a:solidFill>
          <a:schemeClr val="accent4"/>
        </a:solid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9A837B-0FA3-4970-A9F9-3BD236350D3D}">
      <dsp:nvSpPr>
        <dsp:cNvPr id="0" name=""/>
        <dsp:cNvSpPr/>
      </dsp:nvSpPr>
      <dsp:spPr>
        <a:xfrm>
          <a:off x="8068463" y="337657"/>
          <a:ext cx="2444055" cy="3421677"/>
        </a:xfrm>
        <a:prstGeom prst="rect">
          <a:avLst/>
        </a:prstGeom>
        <a:solidFill>
          <a:schemeClr val="accent5">
            <a:lumMod val="20000"/>
            <a:lumOff val="8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rtlCol="0" anchor="t" anchorCtr="0">
          <a:noAutofit/>
        </a:bodyPr>
        <a:lstStyle/>
        <a:p>
          <a:pPr marL="0" lvl="0" indent="0" algn="l" defTabSz="889000" rtl="0">
            <a:lnSpc>
              <a:spcPct val="90000"/>
            </a:lnSpc>
            <a:spcBef>
              <a:spcPct val="0"/>
            </a:spcBef>
            <a:spcAft>
              <a:spcPct val="35000"/>
            </a:spcAft>
            <a:buNone/>
          </a:pPr>
          <a:r>
            <a:rPr lang="en-US" sz="2000" kern="1200" dirty="0"/>
            <a:t>How can results guide real-world grid management?</a:t>
          </a:r>
          <a:endParaRPr lang="en-GB" sz="2000" kern="1200" noProof="0" dirty="0"/>
        </a:p>
      </dsp:txBody>
      <dsp:txXfrm>
        <a:off x="8068463" y="1637895"/>
        <a:ext cx="2444055" cy="2053006"/>
      </dsp:txXfrm>
    </dsp:sp>
    <dsp:sp modelId="{AC6B335A-D8B4-46D8-93DE-B9EF1773F6AC}">
      <dsp:nvSpPr>
        <dsp:cNvPr id="0" name=""/>
        <dsp:cNvSpPr/>
      </dsp:nvSpPr>
      <dsp:spPr>
        <a:xfrm>
          <a:off x="8777239" y="679825"/>
          <a:ext cx="1026503" cy="1026503"/>
        </a:xfrm>
        <a:prstGeom prst="ellipse">
          <a:avLst/>
        </a:prstGeom>
        <a:solidFill>
          <a:schemeClr val="accent5"/>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rtlCol="0" anchor="ctr" anchorCtr="0">
          <a:noAutofit/>
        </a:bodyPr>
        <a:lstStyle/>
        <a:p>
          <a:pPr marL="0" lvl="0" indent="0" algn="ctr" defTabSz="2133600" rtl="0">
            <a:lnSpc>
              <a:spcPct val="90000"/>
            </a:lnSpc>
            <a:spcBef>
              <a:spcPct val="0"/>
            </a:spcBef>
            <a:spcAft>
              <a:spcPct val="35000"/>
            </a:spcAft>
            <a:buNone/>
          </a:pPr>
          <a:r>
            <a:rPr lang="en-GB" sz="4800" kern="1200" noProof="0"/>
            <a:t>4</a:t>
          </a:r>
          <a:endParaRPr lang="en-GB" sz="4800" kern="1200" noProof="0" dirty="0"/>
        </a:p>
      </dsp:txBody>
      <dsp:txXfrm>
        <a:off x="8927567" y="830153"/>
        <a:ext cx="725847" cy="725847"/>
      </dsp:txXfrm>
    </dsp:sp>
    <dsp:sp modelId="{7B3E0A16-DB85-46CA-87D6-4D39F6DBFC52}">
      <dsp:nvSpPr>
        <dsp:cNvPr id="0" name=""/>
        <dsp:cNvSpPr/>
      </dsp:nvSpPr>
      <dsp:spPr>
        <a:xfrm>
          <a:off x="8068463" y="3759263"/>
          <a:ext cx="2444055" cy="72"/>
        </a:xfrm>
        <a:prstGeom prst="rect">
          <a:avLst/>
        </a:prstGeom>
        <a:solidFill>
          <a:schemeClr val="accent4">
            <a:hueOff val="0"/>
            <a:satOff val="0"/>
            <a:lumOff val="0"/>
            <a:alphaOff val="0"/>
          </a:schemeClr>
        </a:solidFill>
        <a:ln w="12700" cap="flat" cmpd="sng" algn="ctr">
          <a:solidFill>
            <a:schemeClr val="accent5"/>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1">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AB8E97A3-458B-4459-8849-EF3A8D885423}">
          <dgm:prSet phldrT="1"/>
          <dgm:t>
            <a:bodyPr rtlCol="0"/>
            <a:lstStyle/>
            <a:p>
              <a:pPr rtl="0"/>
              <a:r>
                <a:t>1</a:t>
              </a:r>
            </a:p>
          </dgm:t>
        </dgm:pt>
        <dgm:pt modelId="201" type="sibTrans" cxnId="{95F9FFCB-1BFC-4B36-BE44-D6A1469F21C3}">
          <dgm:prSet phldrT="2"/>
          <dgm:t>
            <a:bodyPr rtlCol="0"/>
            <a:lstStyle/>
            <a:p>
              <a:pPr rtl="0"/>
              <a:r>
                <a:t>2</a:t>
              </a:r>
            </a:p>
          </dgm:t>
        </dgm:pt>
        <dgm:pt modelId="301" type="sibTrans" cxnId="{A69863A3-5EBF-4CAE-AA51-83CA76DE20BB}">
          <dgm:prSet phldrT="3"/>
          <dgm:t>
            <a:bodyPr rtlCol="0"/>
            <a:lstStyle/>
            <a:p>
              <a:pPr rtl="0"/>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EDCE667-0E8B-4020-B798-9F540ACF8A1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98FE84B-4CF5-479A-98FA-101E6C92240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5249E17-B59A-4F61-B8D2-5B4F41E1978D}" type="datetime1">
              <a:rPr lang="en-GB" smtClean="0"/>
              <a:t>06/01/2026</a:t>
            </a:fld>
            <a:endParaRPr lang="en-GB" dirty="0"/>
          </a:p>
        </p:txBody>
      </p:sp>
      <p:sp>
        <p:nvSpPr>
          <p:cNvPr id="4" name="Footer Placeholder 3">
            <a:extLst>
              <a:ext uri="{FF2B5EF4-FFF2-40B4-BE49-F238E27FC236}">
                <a16:creationId xmlns:a16="http://schemas.microsoft.com/office/drawing/2014/main" id="{E9871FFA-2EDD-435F-95BB-D4913CE5231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9F549EF-DEA6-491C-B092-AD1829A0E2C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3C7C88-02FC-450C-BC0C-36A3D372F9C7}" type="slidenum">
              <a:rPr lang="en-GB" smtClean="0"/>
              <a:t>‹#›</a:t>
            </a:fld>
            <a:endParaRPr lang="en-GB"/>
          </a:p>
        </p:txBody>
      </p:sp>
    </p:spTree>
    <p:extLst>
      <p:ext uri="{BB962C8B-B14F-4D97-AF65-F5344CB8AC3E}">
        <p14:creationId xmlns:p14="http://schemas.microsoft.com/office/powerpoint/2010/main" val="52466972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BE95BD-28DC-4C06-ABE7-D1DD6658916C}" type="datetime1">
              <a:rPr lang="en-GB" smtClean="0"/>
              <a:pPr/>
              <a:t>06/01/2026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40C6A29-4676-420C-BBE3-ACC2B80F64D4}" type="slidenum">
              <a:rPr lang="en-GB" noProof="0" smtClean="0"/>
              <a:t>‹#›</a:t>
            </a:fld>
            <a:endParaRPr lang="en-GB" noProof="0"/>
          </a:p>
        </p:txBody>
      </p:sp>
    </p:spTree>
    <p:extLst>
      <p:ext uri="{BB962C8B-B14F-4D97-AF65-F5344CB8AC3E}">
        <p14:creationId xmlns:p14="http://schemas.microsoft.com/office/powerpoint/2010/main" val="380459704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1</a:t>
            </a:fld>
            <a:endParaRPr lang="en-GB"/>
          </a:p>
        </p:txBody>
      </p:sp>
    </p:spTree>
    <p:extLst>
      <p:ext uri="{BB962C8B-B14F-4D97-AF65-F5344CB8AC3E}">
        <p14:creationId xmlns:p14="http://schemas.microsoft.com/office/powerpoint/2010/main" val="2028141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2</a:t>
            </a:fld>
            <a:endParaRPr lang="en-GB"/>
          </a:p>
        </p:txBody>
      </p:sp>
    </p:spTree>
    <p:extLst>
      <p:ext uri="{BB962C8B-B14F-4D97-AF65-F5344CB8AC3E}">
        <p14:creationId xmlns:p14="http://schemas.microsoft.com/office/powerpoint/2010/main" val="39509431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6</a:t>
            </a:fld>
            <a:endParaRPr lang="en-GB"/>
          </a:p>
        </p:txBody>
      </p:sp>
    </p:spTree>
    <p:extLst>
      <p:ext uri="{BB962C8B-B14F-4D97-AF65-F5344CB8AC3E}">
        <p14:creationId xmlns:p14="http://schemas.microsoft.com/office/powerpoint/2010/main" val="788970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D40C6A29-4676-420C-BBE3-ACC2B80F64D4}" type="slidenum">
              <a:rPr lang="en-GB" smtClean="0"/>
              <a:t>17</a:t>
            </a:fld>
            <a:endParaRPr lang="en-GB"/>
          </a:p>
        </p:txBody>
      </p:sp>
    </p:spTree>
    <p:extLst>
      <p:ext uri="{BB962C8B-B14F-4D97-AF65-F5344CB8AC3E}">
        <p14:creationId xmlns:p14="http://schemas.microsoft.com/office/powerpoint/2010/main" val="5625260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22</a:t>
            </a:fld>
            <a:endParaRPr lang="en-GB"/>
          </a:p>
        </p:txBody>
      </p:sp>
    </p:spTree>
    <p:extLst>
      <p:ext uri="{BB962C8B-B14F-4D97-AF65-F5344CB8AC3E}">
        <p14:creationId xmlns:p14="http://schemas.microsoft.com/office/powerpoint/2010/main" val="7182458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D40C6A29-4676-420C-BBE3-ACC2B80F64D4}" type="slidenum">
              <a:rPr lang="en-US" smtClean="0"/>
              <a:t>25</a:t>
            </a:fld>
            <a:endParaRPr lang="en-US" dirty="0"/>
          </a:p>
        </p:txBody>
      </p:sp>
    </p:spTree>
    <p:extLst>
      <p:ext uri="{BB962C8B-B14F-4D97-AF65-F5344CB8AC3E}">
        <p14:creationId xmlns:p14="http://schemas.microsoft.com/office/powerpoint/2010/main" val="16701621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Freeform 13">
            <a:extLst>
              <a:ext uri="{FF2B5EF4-FFF2-40B4-BE49-F238E27FC236}">
                <a16:creationId xmlns:a16="http://schemas.microsoft.com/office/drawing/2014/main" id="{FCE00AC6-1AA1-42D9-83DD-4C308C3F9322}"/>
              </a:ext>
            </a:extLst>
          </p:cNvPr>
          <p:cNvSpPr/>
          <p:nvPr userDrawn="1"/>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5319A315-F756-49EC-8181-0EC3F0A37B09}"/>
              </a:ext>
            </a:extLst>
          </p:cNvPr>
          <p:cNvCxnSpPr>
            <a:cxnSpLocks/>
          </p:cNvCxnSpPr>
          <p:nvPr userDrawn="1"/>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4" name="Freeform: Shape 13">
            <a:extLst>
              <a:ext uri="{FF2B5EF4-FFF2-40B4-BE49-F238E27FC236}">
                <a16:creationId xmlns:a16="http://schemas.microsoft.com/office/drawing/2014/main" id="{560F3E26-F530-48F5-983F-9DCFF41D4F39}"/>
              </a:ext>
            </a:extLst>
          </p:cNvPr>
          <p:cNvSpPr/>
          <p:nvPr userDrawn="1"/>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5C97701E-DAF9-4174-AA91-DA203CD27D6A}"/>
              </a:ext>
            </a:extLst>
          </p:cNvPr>
          <p:cNvSpPr/>
          <p:nvPr userDrawn="1"/>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4F765374-1A4B-41DC-9E75-A95A6C655328}"/>
              </a:ext>
            </a:extLst>
          </p:cNvPr>
          <p:cNvSpPr/>
          <p:nvPr userDrawn="1"/>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7618DB8E-B14E-42E2-B454-6F4F36A8A9D9}"/>
              </a:ext>
            </a:extLst>
          </p:cNvPr>
          <p:cNvSpPr/>
          <p:nvPr userDrawn="1"/>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97666F55-03F1-4D18-9653-0F360E127A7E}"/>
              </a:ext>
            </a:extLst>
          </p:cNvPr>
          <p:cNvSpPr/>
          <p:nvPr userDrawn="1"/>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5093208" y="2743200"/>
            <a:ext cx="6592824" cy="2386584"/>
          </a:xfrm>
        </p:spPr>
        <p:txBody>
          <a:bodyPr rtlCol="0" anchor="b"/>
          <a:lstStyle>
            <a:lvl1pPr algn="r">
              <a:defRPr sz="600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5093208" y="5221224"/>
            <a:ext cx="6592824" cy="996696"/>
          </a:xfrm>
        </p:spPr>
        <p:txBody>
          <a:bodyPr rtlCol="0"/>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1010415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AFA665D7-34D0-4262-B345-9B1A1BA8DA17}"/>
              </a:ext>
            </a:extLst>
          </p:cNvPr>
          <p:cNvSpPr/>
          <p:nvPr userDrawn="1"/>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39ECC553-79E5-4B14-89C9-4DAD2B1021B1}"/>
              </a:ext>
            </a:extLst>
          </p:cNvPr>
          <p:cNvSpPr/>
          <p:nvPr userDrawn="1"/>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55797934-7E2B-4F94-89C4-0279413FF821}"/>
              </a:ext>
            </a:extLst>
          </p:cNvPr>
          <p:cNvSpPr/>
          <p:nvPr userDrawn="1"/>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1170432" y="1399032"/>
            <a:ext cx="3236976" cy="4069080"/>
          </a:xfrm>
        </p:spPr>
        <p:txBody>
          <a:bodyPr rtlCol="0"/>
          <a:lstStyle>
            <a:lvl1pPr algn="ctr">
              <a:defRPr>
                <a:solidFill>
                  <a:schemeClr val="bg1"/>
                </a:solidFill>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788152" y="1527048"/>
            <a:ext cx="5111496" cy="3931920"/>
          </a:xfrm>
        </p:spPr>
        <p:txBody>
          <a:bodyPr rtlCol="0" anchor="ctr"/>
          <a:lstStyle>
            <a:lvl1pPr marL="0" indent="0">
              <a:buNone/>
              <a:defRPr/>
            </a:lvl1pPr>
            <a:lvl2pPr marL="228600">
              <a:defRPr/>
            </a:lvl2pPr>
            <a:lvl3pPr marL="457200">
              <a:defRPr/>
            </a:lvl3pPr>
            <a:lvl4pPr>
              <a:buNone/>
              <a:defRPr/>
            </a:lvl4pPr>
          </a:lstStyle>
          <a:p>
            <a:pPr lvl="0" rtl="0"/>
            <a:r>
              <a:rPr lang="en-US" noProof="0"/>
              <a:t>Click to edit Master text styles</a:t>
            </a:r>
          </a:p>
          <a:p>
            <a:pPr lvl="1" rtl="0"/>
            <a:r>
              <a:rPr lang="en-US" noProof="0"/>
              <a:t>Second level</a:t>
            </a:r>
          </a:p>
          <a:p>
            <a:pPr lvl="2" rtl="0"/>
            <a:r>
              <a:rPr lang="en-US" noProof="0"/>
              <a:t>Third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r>
              <a:rPr lang="en-GB" noProof="0" dirty="0">
                <a:solidFill>
                  <a:prstClr val="black">
                    <a:tint val="75000"/>
                  </a:prstClr>
                </a:solidFill>
              </a:rPr>
              <a:t>05/01/2026</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Tree>
    <p:extLst>
      <p:ext uri="{BB962C8B-B14F-4D97-AF65-F5344CB8AC3E}">
        <p14:creationId xmlns:p14="http://schemas.microsoft.com/office/powerpoint/2010/main" val="813944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2 small pictures">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5A614E3F-4FB2-4152-A59C-941C908D7B05}"/>
              </a:ext>
            </a:extLst>
          </p:cNvPr>
          <p:cNvSpPr>
            <a:spLocks noGrp="1"/>
          </p:cNvSpPr>
          <p:nvPr>
            <p:ph type="pic" sz="quarter" idx="13"/>
          </p:nvPr>
        </p:nvSpPr>
        <p:spPr>
          <a:xfrm>
            <a:off x="7200479" y="1150210"/>
            <a:ext cx="2207046" cy="2204178"/>
          </a:xfrm>
          <a:custGeom>
            <a:avLst/>
            <a:gdLst>
              <a:gd name="connsiteX0" fmla="*/ 1098749 w 2207046"/>
              <a:gd name="connsiteY0" fmla="*/ 0 h 2204178"/>
              <a:gd name="connsiteX1" fmla="*/ 2201707 w 2207046"/>
              <a:gd name="connsiteY1" fmla="*/ 995326 h 2204178"/>
              <a:gd name="connsiteX2" fmla="*/ 2207046 w 2207046"/>
              <a:gd name="connsiteY2" fmla="*/ 1101058 h 2204178"/>
              <a:gd name="connsiteX3" fmla="*/ 2207046 w 2207046"/>
              <a:gd name="connsiteY3" fmla="*/ 1116306 h 2204178"/>
              <a:gd name="connsiteX4" fmla="*/ 2201707 w 2207046"/>
              <a:gd name="connsiteY4" fmla="*/ 1222039 h 2204178"/>
              <a:gd name="connsiteX5" fmla="*/ 1322187 w 2207046"/>
              <a:gd name="connsiteY5" fmla="*/ 2194840 h 2204178"/>
              <a:gd name="connsiteX6" fmla="*/ 1260999 w 2207046"/>
              <a:gd name="connsiteY6" fmla="*/ 2204178 h 2204178"/>
              <a:gd name="connsiteX7" fmla="*/ 936500 w 2207046"/>
              <a:gd name="connsiteY7" fmla="*/ 2204178 h 2204178"/>
              <a:gd name="connsiteX8" fmla="*/ 875311 w 2207046"/>
              <a:gd name="connsiteY8" fmla="*/ 2194840 h 2204178"/>
              <a:gd name="connsiteX9" fmla="*/ 12592 w 2207046"/>
              <a:gd name="connsiteY9" fmla="*/ 1332120 h 2204178"/>
              <a:gd name="connsiteX10" fmla="*/ 0 w 2207046"/>
              <a:gd name="connsiteY10" fmla="*/ 1249617 h 2204178"/>
              <a:gd name="connsiteX11" fmla="*/ 0 w 2207046"/>
              <a:gd name="connsiteY11" fmla="*/ 967747 h 2204178"/>
              <a:gd name="connsiteX12" fmla="*/ 12592 w 2207046"/>
              <a:gd name="connsiteY12" fmla="*/ 885244 h 2204178"/>
              <a:gd name="connsiteX13" fmla="*/ 1098749 w 2207046"/>
              <a:gd name="connsiteY13" fmla="*/ 0 h 220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7046" h="2204178">
                <a:moveTo>
                  <a:pt x="1098749" y="0"/>
                </a:moveTo>
                <a:cubicBezTo>
                  <a:pt x="1672788" y="0"/>
                  <a:pt x="2144931" y="436266"/>
                  <a:pt x="2201707" y="995326"/>
                </a:cubicBezTo>
                <a:lnTo>
                  <a:pt x="2207046" y="1101058"/>
                </a:lnTo>
                <a:lnTo>
                  <a:pt x="2207046" y="1116306"/>
                </a:lnTo>
                <a:lnTo>
                  <a:pt x="2201707" y="1222039"/>
                </a:lnTo>
                <a:cubicBezTo>
                  <a:pt x="2152501" y="1706557"/>
                  <a:pt x="1791308" y="2098844"/>
                  <a:pt x="1322187" y="2194840"/>
                </a:cubicBezTo>
                <a:lnTo>
                  <a:pt x="1260999" y="2204178"/>
                </a:lnTo>
                <a:lnTo>
                  <a:pt x="936500" y="2204178"/>
                </a:lnTo>
                <a:lnTo>
                  <a:pt x="875311" y="2194840"/>
                </a:lnTo>
                <a:cubicBezTo>
                  <a:pt x="442276" y="2106228"/>
                  <a:pt x="101204" y="1765156"/>
                  <a:pt x="12592" y="1332120"/>
                </a:cubicBezTo>
                <a:lnTo>
                  <a:pt x="0" y="1249617"/>
                </a:lnTo>
                <a:lnTo>
                  <a:pt x="0" y="967747"/>
                </a:lnTo>
                <a:lnTo>
                  <a:pt x="12592" y="885244"/>
                </a:lnTo>
                <a:cubicBezTo>
                  <a:pt x="115972" y="380036"/>
                  <a:pt x="562980" y="0"/>
                  <a:pt x="1098749"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1" name="Picture Placeholder 20">
            <a:extLst>
              <a:ext uri="{FF2B5EF4-FFF2-40B4-BE49-F238E27FC236}">
                <a16:creationId xmlns:a16="http://schemas.microsoft.com/office/drawing/2014/main" id="{8A1F486A-F545-4642-B1CB-5356704413D3}"/>
              </a:ext>
            </a:extLst>
          </p:cNvPr>
          <p:cNvSpPr>
            <a:spLocks noGrp="1"/>
          </p:cNvSpPr>
          <p:nvPr>
            <p:ph type="pic" sz="quarter" idx="14"/>
          </p:nvPr>
        </p:nvSpPr>
        <p:spPr>
          <a:xfrm>
            <a:off x="8444632" y="2579683"/>
            <a:ext cx="3096807" cy="3096807"/>
          </a:xfrm>
          <a:custGeom>
            <a:avLst/>
            <a:gdLst>
              <a:gd name="connsiteX0" fmla="*/ 1548404 w 3096807"/>
              <a:gd name="connsiteY0" fmla="*/ 0 h 3096807"/>
              <a:gd name="connsiteX1" fmla="*/ 3096807 w 3096807"/>
              <a:gd name="connsiteY1" fmla="*/ 1548404 h 3096807"/>
              <a:gd name="connsiteX2" fmla="*/ 1548404 w 3096807"/>
              <a:gd name="connsiteY2" fmla="*/ 3096807 h 3096807"/>
              <a:gd name="connsiteX3" fmla="*/ 0 w 3096807"/>
              <a:gd name="connsiteY3" fmla="*/ 1548404 h 3096807"/>
              <a:gd name="connsiteX4" fmla="*/ 1548404 w 3096807"/>
              <a:gd name="connsiteY4" fmla="*/ 0 h 3096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6807" h="3096807">
                <a:moveTo>
                  <a:pt x="1548404" y="0"/>
                </a:moveTo>
                <a:cubicBezTo>
                  <a:pt x="2403564" y="0"/>
                  <a:pt x="3096807" y="693243"/>
                  <a:pt x="3096807" y="1548404"/>
                </a:cubicBezTo>
                <a:cubicBezTo>
                  <a:pt x="3096807" y="2403564"/>
                  <a:pt x="2403564" y="3096807"/>
                  <a:pt x="1548404" y="3096807"/>
                </a:cubicBezTo>
                <a:cubicBezTo>
                  <a:pt x="693243" y="3096807"/>
                  <a:pt x="0" y="2403564"/>
                  <a:pt x="0" y="1548404"/>
                </a:cubicBezTo>
                <a:cubicBezTo>
                  <a:pt x="0" y="693243"/>
                  <a:pt x="693243" y="0"/>
                  <a:pt x="1548404"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4"/>
            <a:ext cx="5806440" cy="1325880"/>
          </a:xfrm>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39496" y="1825625"/>
            <a:ext cx="5806440" cy="4352544"/>
          </a:xfrm>
        </p:spPr>
        <p:txBody>
          <a:bodyPr rtlCol="0">
            <a:normAutofit/>
          </a:bodyPr>
          <a:lstStyle>
            <a:lvl1pPr marL="0" indent="0">
              <a:lnSpc>
                <a:spcPct val="110000"/>
              </a:lnSpc>
              <a:buNone/>
              <a:defRPr sz="2400"/>
            </a:lvl1pPr>
            <a:lvl2pPr marL="228600">
              <a:lnSpc>
                <a:spcPct val="110000"/>
              </a:lnSpc>
              <a:defRPr sz="2000"/>
            </a:lvl2pPr>
            <a:lvl3pPr marL="457200">
              <a:lnSpc>
                <a:spcPct val="110000"/>
              </a:lnSpc>
              <a:defRPr sz="1800"/>
            </a:lvl3pPr>
            <a:lvl4pPr marL="685800">
              <a:lnSpc>
                <a:spcPct val="110000"/>
              </a:lnSpc>
              <a:defRPr sz="1600"/>
            </a:lvl4pPr>
            <a:lvl5pPr>
              <a:lnSpc>
                <a:spcPct val="110000"/>
              </a:lnSpc>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r>
              <a:rPr lang="en-GB" noProof="0" dirty="0">
                <a:solidFill>
                  <a:prstClr val="black">
                    <a:tint val="75000"/>
                  </a:prstClr>
                </a:solidFill>
              </a:rPr>
              <a:t>05/01/2026</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Oval 9">
            <a:extLst>
              <a:ext uri="{FF2B5EF4-FFF2-40B4-BE49-F238E27FC236}">
                <a16:creationId xmlns:a16="http://schemas.microsoft.com/office/drawing/2014/main" id="{E8E71C73-7BAD-4838-88C1-42E045A9D179}"/>
              </a:ext>
            </a:extLst>
          </p:cNvPr>
          <p:cNvSpPr/>
          <p:nvPr userDrawn="1"/>
        </p:nvSpPr>
        <p:spPr>
          <a:xfrm>
            <a:off x="10249620" y="1555068"/>
            <a:ext cx="819303" cy="79707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4560922-5803-412D-880B-065E75DCBC0A}"/>
              </a:ext>
            </a:extLst>
          </p:cNvPr>
          <p:cNvSpPr/>
          <p:nvPr userDrawn="1"/>
        </p:nvSpPr>
        <p:spPr>
          <a:xfrm>
            <a:off x="7590089" y="4034393"/>
            <a:ext cx="876704" cy="876704"/>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0839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200EACD1-D216-4037-8AFF-80CF273586DF}"/>
              </a:ext>
            </a:extLst>
          </p:cNvPr>
          <p:cNvSpPr/>
          <p:nvPr userDrawn="1"/>
        </p:nvSpPr>
        <p:spPr>
          <a:xfrm>
            <a:off x="2815929" y="148929"/>
            <a:ext cx="6560142" cy="656014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F941DE04-3FEA-4A57-B200-F9F6A765C792}"/>
              </a:ext>
            </a:extLst>
          </p:cNvPr>
          <p:cNvSpPr/>
          <p:nvPr userDrawn="1"/>
        </p:nvSpPr>
        <p:spPr>
          <a:xfrm rot="9222429" flipV="1">
            <a:off x="2494119" y="-28502"/>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A565C7B4-4152-4548-A771-EB148A028FDB}"/>
              </a:ext>
            </a:extLst>
          </p:cNvPr>
          <p:cNvSpPr/>
          <p:nvPr userDrawn="1"/>
        </p:nvSpPr>
        <p:spPr>
          <a:xfrm>
            <a:off x="8165417" y="5241988"/>
            <a:ext cx="759403" cy="73880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3319272" y="1380744"/>
            <a:ext cx="5559552" cy="2514600"/>
          </a:xfrm>
        </p:spPr>
        <p:txBody>
          <a:bodyPr rtlCol="0" anchor="b"/>
          <a:lstStyle>
            <a:lvl1pPr algn="ctr">
              <a:defRPr sz="6000">
                <a:solidFill>
                  <a:schemeClr val="bg1"/>
                </a:solidFill>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319272" y="4078224"/>
            <a:ext cx="5559552" cy="1536192"/>
          </a:xfrm>
        </p:spPr>
        <p:txBody>
          <a:bodyPr rtlCol="0"/>
          <a:lstStyle>
            <a:lvl1pPr marL="0" indent="0" algn="ctr">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Tree>
    <p:extLst>
      <p:ext uri="{BB962C8B-B14F-4D97-AF65-F5344CB8AC3E}">
        <p14:creationId xmlns:p14="http://schemas.microsoft.com/office/powerpoint/2010/main" val="785573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5"/>
            <a:ext cx="10515600" cy="1325563"/>
          </a:xfrm>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1179576" y="1911096"/>
            <a:ext cx="9829800" cy="3859742"/>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r>
              <a:rPr lang="en-GB" noProof="0" dirty="0">
                <a:solidFill>
                  <a:prstClr val="black">
                    <a:tint val="75000"/>
                  </a:prstClr>
                </a:solidFill>
              </a:rPr>
              <a:t>05/01/2026</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5081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rtlCol="0"/>
          <a:lstStyle>
            <a:lvl1pPr>
              <a:defRPr>
                <a:latin typeface="+mn-lt"/>
              </a:defRPr>
            </a:lvl1pPr>
          </a:lstStyle>
          <a:p>
            <a:pPr rtl="0">
              <a:defRPr/>
            </a:pPr>
            <a:r>
              <a:rPr lang="en-GB" noProof="0" dirty="0">
                <a:solidFill>
                  <a:prstClr val="black">
                    <a:tint val="75000"/>
                  </a:prstClr>
                </a:solidFill>
              </a:rPr>
              <a:t>05/01/2026</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rtlCol="0"/>
          <a:lstStyle>
            <a:lvl1pPr>
              <a:defRPr>
                <a:latin typeface="+mn-lt"/>
              </a:defRPr>
            </a:lvl1pPr>
          </a:lstStyle>
          <a:p>
            <a:pPr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38200" y="1911096"/>
            <a:ext cx="10515600" cy="3859742"/>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898923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slide with picture">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63E3FD7E-C80A-4707-A8E9-4134DF91F3FF}"/>
              </a:ext>
            </a:extLst>
          </p:cNvPr>
          <p:cNvSpPr>
            <a:spLocks noGrp="1"/>
          </p:cNvSpPr>
          <p:nvPr>
            <p:ph type="pic" sz="quarter" idx="10"/>
          </p:nvPr>
        </p:nvSpPr>
        <p:spPr>
          <a:xfrm>
            <a:off x="0" y="1"/>
            <a:ext cx="12192000" cy="6858000"/>
          </a:xfrm>
        </p:spPr>
        <p:txBody>
          <a:bodyPr rtlCol="0"/>
          <a:lstStyle>
            <a:lvl1pPr>
              <a:buNone/>
              <a:defRPr>
                <a:solidFill>
                  <a:schemeClr val="bg1"/>
                </a:solidFill>
              </a:defRPr>
            </a:lvl1pPr>
          </a:lstStyle>
          <a:p>
            <a:pPr rtl="0"/>
            <a:r>
              <a:rPr lang="en-US" noProof="0"/>
              <a:t>Click icon to add picture</a:t>
            </a:r>
            <a:endParaRPr lang="en-GB" noProof="0"/>
          </a:p>
        </p:txBody>
      </p:sp>
      <p:sp>
        <p:nvSpPr>
          <p:cNvPr id="10" name="Title 9">
            <a:extLst>
              <a:ext uri="{FF2B5EF4-FFF2-40B4-BE49-F238E27FC236}">
                <a16:creationId xmlns:a16="http://schemas.microsoft.com/office/drawing/2014/main" id="{10EC23F5-CD2E-4207-A4E6-73BDFF74D868}"/>
              </a:ext>
            </a:extLst>
          </p:cNvPr>
          <p:cNvSpPr>
            <a:spLocks noGrp="1"/>
          </p:cNvSpPr>
          <p:nvPr>
            <p:ph type="title"/>
          </p:nvPr>
        </p:nvSpPr>
        <p:spPr>
          <a:xfrm>
            <a:off x="3111500" y="370600"/>
            <a:ext cx="5923842" cy="5923842"/>
          </a:xfrm>
          <a:custGeom>
            <a:avLst/>
            <a:gdLst>
              <a:gd name="connsiteX0" fmla="*/ 2961921 w 5923842"/>
              <a:gd name="connsiteY0" fmla="*/ 0 h 5923842"/>
              <a:gd name="connsiteX1" fmla="*/ 5923842 w 5923842"/>
              <a:gd name="connsiteY1" fmla="*/ 2961921 h 5923842"/>
              <a:gd name="connsiteX2" fmla="*/ 2961921 w 5923842"/>
              <a:gd name="connsiteY2" fmla="*/ 5923842 h 5923842"/>
              <a:gd name="connsiteX3" fmla="*/ 0 w 5923842"/>
              <a:gd name="connsiteY3" fmla="*/ 2961921 h 5923842"/>
              <a:gd name="connsiteX4" fmla="*/ 2961921 w 5923842"/>
              <a:gd name="connsiteY4" fmla="*/ 0 h 5923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3842" h="5923842">
                <a:moveTo>
                  <a:pt x="2961921" y="0"/>
                </a:moveTo>
                <a:cubicBezTo>
                  <a:pt x="4597745" y="0"/>
                  <a:pt x="5923842" y="1326097"/>
                  <a:pt x="5923842" y="2961921"/>
                </a:cubicBezTo>
                <a:cubicBezTo>
                  <a:pt x="5923842" y="4597745"/>
                  <a:pt x="4597745" y="5923842"/>
                  <a:pt x="2961921" y="5923842"/>
                </a:cubicBezTo>
                <a:cubicBezTo>
                  <a:pt x="1326097" y="5923842"/>
                  <a:pt x="0" y="4597745"/>
                  <a:pt x="0" y="2961921"/>
                </a:cubicBezTo>
                <a:cubicBezTo>
                  <a:pt x="0" y="1326097"/>
                  <a:pt x="1326097" y="0"/>
                  <a:pt x="2961921" y="0"/>
                </a:cubicBezTo>
                <a:close/>
              </a:path>
            </a:pathLst>
          </a:custGeom>
          <a:solidFill>
            <a:schemeClr val="bg1">
              <a:alpha val="95000"/>
            </a:schemeClr>
          </a:solidFill>
        </p:spPr>
        <p:txBody>
          <a:bodyPr wrap="square" lIns="457200" rIns="457200" bIns="2331720" rtlCol="0" anchor="b" anchorCtr="0">
            <a:noAutofit/>
          </a:bodyPr>
          <a:lstStyle>
            <a:lvl1pPr algn="ctr">
              <a:defRPr sz="4000">
                <a:solidFill>
                  <a:schemeClr val="tx1"/>
                </a:solidFill>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575304" y="4379976"/>
            <a:ext cx="5038344" cy="713232"/>
          </a:xfrm>
        </p:spPr>
        <p:txBody>
          <a:bodyPr rtlCol="0"/>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1" name="Date Placeholder 10">
            <a:extLst>
              <a:ext uri="{FF2B5EF4-FFF2-40B4-BE49-F238E27FC236}">
                <a16:creationId xmlns:a16="http://schemas.microsoft.com/office/drawing/2014/main" id="{6B76FE53-FB67-4871-8485-71BAAFD7D1BF}"/>
              </a:ext>
            </a:extLst>
          </p:cNvPr>
          <p:cNvSpPr>
            <a:spLocks noGrp="1"/>
          </p:cNvSpPr>
          <p:nvPr>
            <p:ph type="dt" sz="half" idx="11"/>
          </p:nvPr>
        </p:nvSpPr>
        <p:spPr/>
        <p:txBody>
          <a:bodyPr rtlCol="0"/>
          <a:lstStyle>
            <a:lvl1pPr>
              <a:defRPr>
                <a:solidFill>
                  <a:schemeClr val="bg1"/>
                </a:solidFill>
                <a:latin typeface="+mn-lt"/>
              </a:defRPr>
            </a:lvl1pPr>
          </a:lstStyle>
          <a:p>
            <a:pPr rtl="0">
              <a:defRPr/>
            </a:pPr>
            <a:r>
              <a:rPr lang="en-GB" noProof="0" dirty="0"/>
              <a:t>05/01/2026</a:t>
            </a:r>
          </a:p>
        </p:txBody>
      </p:sp>
      <p:sp>
        <p:nvSpPr>
          <p:cNvPr id="12" name="Footer Placeholder 11">
            <a:extLst>
              <a:ext uri="{FF2B5EF4-FFF2-40B4-BE49-F238E27FC236}">
                <a16:creationId xmlns:a16="http://schemas.microsoft.com/office/drawing/2014/main" id="{AD26FED4-1CE2-444B-A77E-EB3CB505AF19}"/>
              </a:ext>
            </a:extLst>
          </p:cNvPr>
          <p:cNvSpPr>
            <a:spLocks noGrp="1"/>
          </p:cNvSpPr>
          <p:nvPr>
            <p:ph type="ftr" sz="quarter" idx="12"/>
          </p:nvPr>
        </p:nvSpPr>
        <p:spPr/>
        <p:txBody>
          <a:bodyPr rtlCol="0"/>
          <a:lstStyle>
            <a:lvl1pPr>
              <a:defRPr>
                <a:solidFill>
                  <a:schemeClr val="bg1"/>
                </a:solidFill>
                <a:latin typeface="+mn-lt"/>
              </a:defRPr>
            </a:lvl1pPr>
          </a:lstStyle>
          <a:p>
            <a:pPr rtl="0">
              <a:defRPr/>
            </a:pPr>
            <a:r>
              <a:rPr lang="en-US" noProof="0" dirty="0"/>
              <a:t>Short-Term Electricity Demand Prediction in Great Britain Using Machine Learning</a:t>
            </a:r>
            <a:endParaRPr lang="en-GB" noProof="0" dirty="0"/>
          </a:p>
        </p:txBody>
      </p:sp>
      <p:sp>
        <p:nvSpPr>
          <p:cNvPr id="13" name="Slide Number Placeholder 12">
            <a:extLst>
              <a:ext uri="{FF2B5EF4-FFF2-40B4-BE49-F238E27FC236}">
                <a16:creationId xmlns:a16="http://schemas.microsoft.com/office/drawing/2014/main" id="{28FD25AA-10CC-48D8-9577-257871107B9A}"/>
              </a:ext>
            </a:extLst>
          </p:cNvPr>
          <p:cNvSpPr>
            <a:spLocks noGrp="1"/>
          </p:cNvSpPr>
          <p:nvPr>
            <p:ph type="sldNum" sz="quarter" idx="13"/>
          </p:nvPr>
        </p:nvSpPr>
        <p:spPr/>
        <p:txBody>
          <a:bodyPr rtlCol="0"/>
          <a:lstStyle>
            <a:lvl1pPr>
              <a:defRPr>
                <a:solidFill>
                  <a:schemeClr val="bg1"/>
                </a:solidFill>
                <a:latin typeface="+mn-lt"/>
              </a:defRPr>
            </a:lvl1pPr>
          </a:lstStyle>
          <a:p>
            <a:pPr rtl="0">
              <a:defRPr/>
            </a:pPr>
            <a:fld id="{D76B855D-E9CC-4FF8-AD85-6CDC7B89A0DE}" type="slidenum">
              <a:rPr lang="en-GB" noProof="0" smtClean="0"/>
              <a:pPr>
                <a:defRPr/>
              </a:pPr>
              <a:t>‹#›</a:t>
            </a:fld>
            <a:endParaRPr lang="en-GB" noProof="0"/>
          </a:p>
        </p:txBody>
      </p:sp>
    </p:spTree>
    <p:extLst>
      <p:ext uri="{BB962C8B-B14F-4D97-AF65-F5344CB8AC3E}">
        <p14:creationId xmlns:p14="http://schemas.microsoft.com/office/powerpoint/2010/main" val="220328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rtlCol="0"/>
          <a:lstStyle>
            <a:lvl1pPr>
              <a:defRPr>
                <a:latin typeface="+mn-lt"/>
              </a:defRPr>
            </a:lvl1pPr>
          </a:lstStyle>
          <a:p>
            <a:pPr rtl="0">
              <a:defRPr/>
            </a:pPr>
            <a:r>
              <a:rPr lang="en-GB" noProof="0" dirty="0">
                <a:solidFill>
                  <a:prstClr val="black">
                    <a:tint val="75000"/>
                  </a:prstClr>
                </a:solidFill>
              </a:rPr>
              <a:t>05/01/2026</a:t>
            </a:r>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rtlCol="0"/>
          <a:lstStyle>
            <a:lvl1pPr>
              <a:defRPr>
                <a:latin typeface="+mn-lt"/>
              </a:defRPr>
            </a:lvl1pPr>
          </a:lstStyle>
          <a:p>
            <a:pPr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6906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rtlCol="0"/>
          <a:lstStyle>
            <a:lvl1pPr>
              <a:defRPr>
                <a:latin typeface="+mn-lt"/>
              </a:defRPr>
            </a:lvl1pPr>
          </a:lstStyle>
          <a:p>
            <a:pPr rtl="0">
              <a:defRPr/>
            </a:pPr>
            <a:r>
              <a:rPr lang="en-GB" noProof="0" dirty="0">
                <a:solidFill>
                  <a:prstClr val="black">
                    <a:tint val="75000"/>
                  </a:prstClr>
                </a:solidFill>
              </a:rPr>
              <a:t>05/01/2026</a:t>
            </a: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rtlCol="0"/>
          <a:lstStyle>
            <a:lvl1pPr>
              <a:defRPr>
                <a:latin typeface="+mn-lt"/>
              </a:defRPr>
            </a:lvl1pPr>
          </a:lstStyle>
          <a:p>
            <a:pPr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594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445312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445312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rtlCol="0"/>
          <a:lstStyle>
            <a:lvl1pPr>
              <a:defRPr>
                <a:latin typeface="+mn-lt"/>
              </a:defRPr>
            </a:lvl1pPr>
          </a:lstStyle>
          <a:p>
            <a:pPr rtl="0">
              <a:defRPr/>
            </a:pPr>
            <a:r>
              <a:rPr lang="en-GB" noProof="0" dirty="0">
                <a:solidFill>
                  <a:prstClr val="black">
                    <a:tint val="75000"/>
                  </a:prstClr>
                </a:solidFill>
              </a:rPr>
              <a:t>05/01/2026</a:t>
            </a: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rtlCol="0"/>
          <a:lstStyle>
            <a:lvl1pPr>
              <a:defRPr>
                <a:latin typeface="+mn-lt"/>
              </a:defRPr>
            </a:lvl1pPr>
          </a:lstStyle>
          <a:p>
            <a:pPr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Text Placeholder 4">
            <a:extLst>
              <a:ext uri="{FF2B5EF4-FFF2-40B4-BE49-F238E27FC236}">
                <a16:creationId xmlns:a16="http://schemas.microsoft.com/office/drawing/2014/main" id="{ACF5677B-E56F-4452-ADDC-DA0E20A955EC}"/>
              </a:ext>
            </a:extLst>
          </p:cNvPr>
          <p:cNvSpPr>
            <a:spLocks noGrp="1"/>
          </p:cNvSpPr>
          <p:nvPr>
            <p:ph type="body" sz="quarter" idx="13"/>
          </p:nvPr>
        </p:nvSpPr>
        <p:spPr>
          <a:xfrm>
            <a:off x="806500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3" name="Content Placeholder 5">
            <a:extLst>
              <a:ext uri="{FF2B5EF4-FFF2-40B4-BE49-F238E27FC236}">
                <a16:creationId xmlns:a16="http://schemas.microsoft.com/office/drawing/2014/main" id="{865D9C09-AB3B-40EB-B1DA-9C6D72343451}"/>
              </a:ext>
            </a:extLst>
          </p:cNvPr>
          <p:cNvSpPr>
            <a:spLocks noGrp="1"/>
          </p:cNvSpPr>
          <p:nvPr>
            <p:ph sz="quarter" idx="14"/>
          </p:nvPr>
        </p:nvSpPr>
        <p:spPr>
          <a:xfrm>
            <a:off x="806500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567273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medium pictures">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FAA9DFF3-1B49-48A9-BF8A-57DD7D07CFAF}"/>
              </a:ext>
            </a:extLst>
          </p:cNvPr>
          <p:cNvSpPr>
            <a:spLocks noGrp="1"/>
          </p:cNvSpPr>
          <p:nvPr>
            <p:ph type="pic" sz="quarter" idx="14"/>
          </p:nvPr>
        </p:nvSpPr>
        <p:spPr>
          <a:xfrm>
            <a:off x="7901259" y="2727729"/>
            <a:ext cx="4290740" cy="4130271"/>
          </a:xfrm>
          <a:custGeom>
            <a:avLst/>
            <a:gdLst>
              <a:gd name="connsiteX0" fmla="*/ 2503809 w 4290740"/>
              <a:gd name="connsiteY0" fmla="*/ 0 h 4130271"/>
              <a:gd name="connsiteX1" fmla="*/ 4198398 w 4290740"/>
              <a:gd name="connsiteY1" fmla="*/ 660580 h 4130271"/>
              <a:gd name="connsiteX2" fmla="*/ 4290740 w 4290740"/>
              <a:gd name="connsiteY2" fmla="*/ 751285 h 4130271"/>
              <a:gd name="connsiteX3" fmla="*/ 4290740 w 4290740"/>
              <a:gd name="connsiteY3" fmla="*/ 4130271 h 4130271"/>
              <a:gd name="connsiteX4" fmla="*/ 604508 w 4290740"/>
              <a:gd name="connsiteY4" fmla="*/ 4130271 h 4130271"/>
              <a:gd name="connsiteX5" fmla="*/ 461940 w 4290740"/>
              <a:gd name="connsiteY5" fmla="*/ 3953232 h 4130271"/>
              <a:gd name="connsiteX6" fmla="*/ 0 w 4290740"/>
              <a:gd name="connsiteY6" fmla="*/ 2503809 h 4130271"/>
              <a:gd name="connsiteX7" fmla="*/ 2503809 w 4290740"/>
              <a:gd name="connsiteY7" fmla="*/ 0 h 413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90740" h="4130271">
                <a:moveTo>
                  <a:pt x="2503809" y="0"/>
                </a:moveTo>
                <a:cubicBezTo>
                  <a:pt x="3157405" y="0"/>
                  <a:pt x="3752509" y="250434"/>
                  <a:pt x="4198398" y="660580"/>
                </a:cubicBezTo>
                <a:lnTo>
                  <a:pt x="4290740" y="751285"/>
                </a:lnTo>
                <a:lnTo>
                  <a:pt x="4290740" y="4130271"/>
                </a:lnTo>
                <a:lnTo>
                  <a:pt x="604508" y="4130271"/>
                </a:lnTo>
                <a:lnTo>
                  <a:pt x="461940" y="3953232"/>
                </a:lnTo>
                <a:cubicBezTo>
                  <a:pt x="171051" y="3544183"/>
                  <a:pt x="0" y="3043971"/>
                  <a:pt x="0" y="2503809"/>
                </a:cubicBezTo>
                <a:cubicBezTo>
                  <a:pt x="0" y="1120992"/>
                  <a:pt x="1120992" y="0"/>
                  <a:pt x="2503809"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1" name="Picture Placeholder 20">
            <a:extLst>
              <a:ext uri="{FF2B5EF4-FFF2-40B4-BE49-F238E27FC236}">
                <a16:creationId xmlns:a16="http://schemas.microsoft.com/office/drawing/2014/main" id="{5CFEFC13-B998-4A6F-A7ED-411E266D288C}"/>
              </a:ext>
            </a:extLst>
          </p:cNvPr>
          <p:cNvSpPr>
            <a:spLocks noGrp="1"/>
          </p:cNvSpPr>
          <p:nvPr>
            <p:ph type="pic" sz="quarter" idx="13"/>
          </p:nvPr>
        </p:nvSpPr>
        <p:spPr>
          <a:xfrm>
            <a:off x="6261609" y="0"/>
            <a:ext cx="3519311" cy="3007909"/>
          </a:xfrm>
          <a:custGeom>
            <a:avLst/>
            <a:gdLst>
              <a:gd name="connsiteX0" fmla="*/ 519779 w 3519311"/>
              <a:gd name="connsiteY0" fmla="*/ 0 h 3007909"/>
              <a:gd name="connsiteX1" fmla="*/ 2999531 w 3519311"/>
              <a:gd name="connsiteY1" fmla="*/ 0 h 3007909"/>
              <a:gd name="connsiteX2" fmla="*/ 3003920 w 3519311"/>
              <a:gd name="connsiteY2" fmla="*/ 3989 h 3007909"/>
              <a:gd name="connsiteX3" fmla="*/ 3519311 w 3519311"/>
              <a:gd name="connsiteY3" fmla="*/ 1248253 h 3007909"/>
              <a:gd name="connsiteX4" fmla="*/ 1759655 w 3519311"/>
              <a:gd name="connsiteY4" fmla="*/ 3007909 h 3007909"/>
              <a:gd name="connsiteX5" fmla="*/ 9084 w 3519311"/>
              <a:gd name="connsiteY5" fmla="*/ 1428168 h 3007909"/>
              <a:gd name="connsiteX6" fmla="*/ 0 w 3519311"/>
              <a:gd name="connsiteY6" fmla="*/ 1248273 h 3007909"/>
              <a:gd name="connsiteX7" fmla="*/ 0 w 3519311"/>
              <a:gd name="connsiteY7" fmla="*/ 1248233 h 3007909"/>
              <a:gd name="connsiteX8" fmla="*/ 9084 w 3519311"/>
              <a:gd name="connsiteY8" fmla="*/ 1068339 h 3007909"/>
              <a:gd name="connsiteX9" fmla="*/ 515391 w 3519311"/>
              <a:gd name="connsiteY9" fmla="*/ 3989 h 300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19311" h="3007909">
                <a:moveTo>
                  <a:pt x="519779" y="0"/>
                </a:moveTo>
                <a:lnTo>
                  <a:pt x="2999531" y="0"/>
                </a:lnTo>
                <a:lnTo>
                  <a:pt x="3003920" y="3989"/>
                </a:lnTo>
                <a:cubicBezTo>
                  <a:pt x="3322355" y="322424"/>
                  <a:pt x="3519311" y="762338"/>
                  <a:pt x="3519311" y="1248253"/>
                </a:cubicBezTo>
                <a:cubicBezTo>
                  <a:pt x="3519311" y="2220084"/>
                  <a:pt x="2731486" y="3007909"/>
                  <a:pt x="1759655" y="3007909"/>
                </a:cubicBezTo>
                <a:cubicBezTo>
                  <a:pt x="848565" y="3007909"/>
                  <a:pt x="99196" y="2315485"/>
                  <a:pt x="9084" y="1428168"/>
                </a:cubicBezTo>
                <a:lnTo>
                  <a:pt x="0" y="1248273"/>
                </a:lnTo>
                <a:lnTo>
                  <a:pt x="0" y="1248233"/>
                </a:lnTo>
                <a:lnTo>
                  <a:pt x="9084" y="1068339"/>
                </a:lnTo>
                <a:cubicBezTo>
                  <a:pt x="51137" y="654258"/>
                  <a:pt x="236761" y="282620"/>
                  <a:pt x="515391" y="3989"/>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10" name="Oval 9">
            <a:extLst>
              <a:ext uri="{FF2B5EF4-FFF2-40B4-BE49-F238E27FC236}">
                <a16:creationId xmlns:a16="http://schemas.microsoft.com/office/drawing/2014/main" id="{B7BFFB5A-A05C-4B0C-905C-5884361304B2}"/>
              </a:ext>
            </a:extLst>
          </p:cNvPr>
          <p:cNvSpPr/>
          <p:nvPr userDrawn="1"/>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9F33AC6C-4807-4785-AE9F-84BFEEDA9F7E}"/>
              </a:ext>
            </a:extLst>
          </p:cNvPr>
          <p:cNvSpPr/>
          <p:nvPr userDrawn="1"/>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841248" y="365760"/>
            <a:ext cx="5120640" cy="1325880"/>
          </a:xfrm>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rtlCol="0"/>
          <a:lstStyle>
            <a:lvl1pPr>
              <a:defRPr>
                <a:latin typeface="+mn-lt"/>
              </a:defRPr>
            </a:lvl1pPr>
          </a:lstStyle>
          <a:p>
            <a:pPr rtl="0">
              <a:defRPr/>
            </a:pPr>
            <a:r>
              <a:rPr lang="en-GB" noProof="0" dirty="0">
                <a:solidFill>
                  <a:prstClr val="black">
                    <a:tint val="75000"/>
                  </a:prstClr>
                </a:solidFill>
              </a:rPr>
              <a:t>05/01/2026</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rtlCol="0"/>
          <a:lstStyle>
            <a:lvl1pPr>
              <a:defRPr>
                <a:latin typeface="+mn-lt"/>
              </a:defRPr>
            </a:lvl1pPr>
          </a:lstStyle>
          <a:p>
            <a:pPr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41248" y="1828800"/>
            <a:ext cx="5093208" cy="4352544"/>
          </a:xfrm>
        </p:spPr>
        <p:txBody>
          <a:bodyPr rtlCol="0"/>
          <a:lstStyle>
            <a:lvl1pPr marL="0" indent="0">
              <a:buNone/>
              <a:defRPr sz="2400"/>
            </a:lvl1pPr>
            <a:lvl2pPr marL="228600">
              <a:defRPr/>
            </a:lvl2pPr>
            <a:lvl3pPr marL="457200">
              <a:defRPr/>
            </a:lvl3pPr>
            <a:lvl4pPr marL="685800">
              <a:defRPr/>
            </a:lvl4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Tree>
    <p:extLst>
      <p:ext uri="{BB962C8B-B14F-4D97-AF65-F5344CB8AC3E}">
        <p14:creationId xmlns:p14="http://schemas.microsoft.com/office/powerpoint/2010/main" val="14131786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2642EAF0-DE94-4F90-82E3-6F316AA8353A}"/>
              </a:ext>
            </a:extLst>
          </p:cNvPr>
          <p:cNvSpPr/>
          <p:nvPr userDrawn="1"/>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D22D7888-22FA-4AA1-9BA4-CC61D6643D47}"/>
              </a:ext>
            </a:extLst>
          </p:cNvPr>
          <p:cNvSpPr/>
          <p:nvPr userDrawn="1"/>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EBB6E464-8999-4773-A1F2-E6CAA990E572}"/>
              </a:ext>
            </a:extLst>
          </p:cNvPr>
          <p:cNvSpPr/>
          <p:nvPr userDrawn="1"/>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CE9CE183-B21E-41EB-A082-DF9C3AD659D5}"/>
              </a:ext>
            </a:extLst>
          </p:cNvPr>
          <p:cNvSpPr/>
          <p:nvPr userDrawn="1"/>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1EA14BE8-FDD0-4434-9C3E-BFF78C22D9E3}"/>
              </a:ext>
            </a:extLst>
          </p:cNvPr>
          <p:cNvSpPr/>
          <p:nvPr userDrawn="1"/>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5C76330B-4C5E-463F-921A-D91F1F1F6049}"/>
              </a:ext>
            </a:extLst>
          </p:cNvPr>
          <p:cNvSpPr/>
          <p:nvPr userDrawn="1"/>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E494E364-7EA8-4D92-915D-75D1A3A67C07}"/>
              </a:ext>
            </a:extLst>
          </p:cNvPr>
          <p:cNvSpPr/>
          <p:nvPr userDrawn="1"/>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1389888" y="1234440"/>
            <a:ext cx="3236976" cy="4069080"/>
          </a:xfrm>
        </p:spPr>
        <p:txBody>
          <a:bodyPr rtlCol="0"/>
          <a:lstStyle>
            <a:lvl1pPr algn="ctr">
              <a:defRPr>
                <a:solidFill>
                  <a:schemeClr val="bg1"/>
                </a:solidFill>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a:xfrm>
            <a:off x="1682496" y="6356350"/>
            <a:ext cx="1545336" cy="365125"/>
          </a:xfrm>
        </p:spPr>
        <p:txBody>
          <a:bodyPr rtlCol="0"/>
          <a:lstStyle>
            <a:lvl1pPr>
              <a:defRPr>
                <a:latin typeface="+mn-lt"/>
              </a:defRPr>
            </a:lvl1pPr>
          </a:lstStyle>
          <a:p>
            <a:pPr rtl="0">
              <a:defRPr/>
            </a:pPr>
            <a:r>
              <a:rPr lang="en-GB" noProof="0" dirty="0">
                <a:solidFill>
                  <a:prstClr val="black">
                    <a:tint val="75000"/>
                  </a:prstClr>
                </a:solidFill>
              </a:rPr>
              <a:t>05/01/2026</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a:xfrm>
            <a:off x="6099048" y="6356350"/>
            <a:ext cx="4114800" cy="365125"/>
          </a:xfrm>
        </p:spPr>
        <p:txBody>
          <a:bodyPr rtlCol="0"/>
          <a:lstStyle>
            <a:lvl1pPr algn="l">
              <a:defRPr>
                <a:latin typeface="+mn-lt"/>
              </a:defRPr>
            </a:lvl1pPr>
          </a:lstStyle>
          <a:p>
            <a:pPr algn="l"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a:xfrm>
            <a:off x="10506456" y="6356350"/>
            <a:ext cx="850392" cy="365125"/>
          </a:xfrm>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6665976" y="2551176"/>
            <a:ext cx="4709160" cy="1755648"/>
          </a:xfrm>
        </p:spPr>
        <p:txBody>
          <a:bodyPr rtlCol="0"/>
          <a:lstStyle>
            <a:lvl1pPr marL="0" indent="0">
              <a:buNone/>
              <a:defRPr sz="2400"/>
            </a:lvl1pPr>
            <a:lvl2pPr marL="228600">
              <a:defRPr sz="1800"/>
            </a:lvl2pPr>
            <a:lvl3pPr marL="457200">
              <a:defRPr sz="1800"/>
            </a:lvl3pPr>
          </a:lstStyle>
          <a:p>
            <a:pPr lvl="0" rtl="0"/>
            <a:r>
              <a:rPr lang="en-US" noProof="0"/>
              <a:t>Click to edit Master text styles</a:t>
            </a:r>
          </a:p>
          <a:p>
            <a:pPr lvl="1" rtl="0"/>
            <a:r>
              <a:rPr lang="en-US" noProof="0"/>
              <a:t>Second level</a:t>
            </a:r>
          </a:p>
          <a:p>
            <a:pPr lvl="2" rtl="0"/>
            <a:r>
              <a:rPr lang="en-US" noProof="0"/>
              <a:t>Third level</a:t>
            </a:r>
          </a:p>
        </p:txBody>
      </p:sp>
    </p:spTree>
    <p:extLst>
      <p:ext uri="{BB962C8B-B14F-4D97-AF65-F5344CB8AC3E}">
        <p14:creationId xmlns:p14="http://schemas.microsoft.com/office/powerpoint/2010/main" val="826779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rtlCol="0"/>
          <a:lstStyle>
            <a:lvl1pPr>
              <a:defRPr>
                <a:latin typeface="+mn-lt"/>
              </a:defRPr>
            </a:lvl1pPr>
          </a:lstStyle>
          <a:p>
            <a:pPr rtl="0">
              <a:defRPr/>
            </a:pPr>
            <a:r>
              <a:rPr lang="en-GB" noProof="0" dirty="0">
                <a:solidFill>
                  <a:prstClr val="black">
                    <a:tint val="75000"/>
                  </a:prstClr>
                </a:solidFill>
              </a:rPr>
              <a:t>05/01/2026</a:t>
            </a: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rtlCol="0"/>
          <a:lstStyle>
            <a:lvl1pPr>
              <a:defRPr>
                <a:latin typeface="+mn-lt"/>
              </a:defRPr>
            </a:lvl1pPr>
          </a:lstStyle>
          <a:p>
            <a:pPr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4648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rtlCol="0"/>
          <a:lstStyle>
            <a:lvl1pPr>
              <a:defRPr>
                <a:latin typeface="+mn-lt"/>
              </a:defRPr>
            </a:lvl1pPr>
          </a:lstStyle>
          <a:p>
            <a:pPr rtl="0">
              <a:defRPr/>
            </a:pPr>
            <a:r>
              <a:rPr lang="en-GB" noProof="0" dirty="0">
                <a:solidFill>
                  <a:prstClr val="black">
                    <a:tint val="75000"/>
                  </a:prstClr>
                </a:solidFill>
              </a:rPr>
              <a:t>05/01/2026</a:t>
            </a: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rtlCol="0"/>
          <a:lstStyle>
            <a:lvl1pPr>
              <a:defRPr>
                <a:latin typeface="+mn-lt"/>
              </a:defRPr>
            </a:lvl1pPr>
          </a:lstStyle>
          <a:p>
            <a:pPr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C9A1C714-6A0E-456D-A2E2-6288C0EA077B}"/>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6354056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rtlCol="0"/>
          <a:lstStyle>
            <a:lvl1pPr>
              <a:defRPr>
                <a:latin typeface="+mn-lt"/>
              </a:defRPr>
            </a:lvl1pPr>
          </a:lstStyle>
          <a:p>
            <a:pPr rtl="0">
              <a:defRPr/>
            </a:pPr>
            <a:r>
              <a:rPr lang="en-GB" noProof="0" dirty="0">
                <a:solidFill>
                  <a:prstClr val="black">
                    <a:tint val="75000"/>
                  </a:prstClr>
                </a:solidFill>
              </a:rPr>
              <a:t>05/01/2026</a:t>
            </a:r>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rtlCol="0"/>
          <a:lstStyle>
            <a:lvl1pPr>
              <a:defRPr>
                <a:latin typeface="+mn-lt"/>
              </a:defRPr>
            </a:lvl1pPr>
          </a:lstStyle>
          <a:p>
            <a:pPr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86281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rtlCol="0"/>
          <a:lstStyle>
            <a:lvl1pPr>
              <a:defRPr>
                <a:latin typeface="+mn-lt"/>
              </a:defRPr>
            </a:lvl1pPr>
          </a:lstStyle>
          <a:p>
            <a:pPr rtl="0">
              <a:defRPr/>
            </a:pPr>
            <a:r>
              <a:rPr lang="en-GB" noProof="0" dirty="0">
                <a:solidFill>
                  <a:prstClr val="black">
                    <a:tint val="75000"/>
                  </a:prstClr>
                </a:solidFill>
              </a:rPr>
              <a:t>05/01/2026</a:t>
            </a:r>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rtlCol="0"/>
          <a:lstStyle>
            <a:lvl1pPr>
              <a:defRPr>
                <a:latin typeface="+mn-lt"/>
              </a:defRPr>
            </a:lvl1pPr>
          </a:lstStyle>
          <a:p>
            <a:pPr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4012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pPr rtl="0">
              <a:defRPr/>
            </a:pPr>
            <a:r>
              <a:rPr lang="en-GB" noProof="0" dirty="0">
                <a:solidFill>
                  <a:prstClr val="black">
                    <a:tint val="75000"/>
                  </a:prstClr>
                </a:solidFill>
              </a:rPr>
              <a:t>05/01/2026</a:t>
            </a:r>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pPr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Tree>
    <p:extLst>
      <p:ext uri="{BB962C8B-B14F-4D97-AF65-F5344CB8AC3E}">
        <p14:creationId xmlns:p14="http://schemas.microsoft.com/office/powerpoint/2010/main" val="3067668650"/>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71" r:id="rId4"/>
    <p:sldLayoutId id="2147483770" r:id="rId5"/>
    <p:sldLayoutId id="2147483774" r:id="rId6"/>
    <p:sldLayoutId id="2147483783" r:id="rId7"/>
    <p:sldLayoutId id="2147483772" r:id="rId8"/>
    <p:sldLayoutId id="2147483773" r:id="rId9"/>
    <p:sldLayoutId id="2147483785" r:id="rId10"/>
    <p:sldLayoutId id="2147483786" r:id="rId11"/>
    <p:sldLayoutId id="2147483787" r:id="rId12"/>
    <p:sldLayoutId id="2147483775" r:id="rId13"/>
    <p:sldLayoutId id="2147483788" r:id="rId14"/>
    <p:sldLayoutId id="2147483776" r:id="rId15"/>
    <p:sldLayoutId id="2147483777" r:id="rId16"/>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08836-40C5-46C2-81BA-21AA27176925}"/>
              </a:ext>
            </a:extLst>
          </p:cNvPr>
          <p:cNvSpPr>
            <a:spLocks noGrp="1"/>
          </p:cNvSpPr>
          <p:nvPr>
            <p:ph type="ctrTitle"/>
          </p:nvPr>
        </p:nvSpPr>
        <p:spPr>
          <a:xfrm>
            <a:off x="4069080" y="2697480"/>
            <a:ext cx="7903464" cy="2386584"/>
          </a:xfrm>
        </p:spPr>
        <p:txBody>
          <a:bodyPr rtlCol="0">
            <a:normAutofit fontScale="90000"/>
          </a:bodyPr>
          <a:lstStyle/>
          <a:p>
            <a:pPr rtl="0"/>
            <a:r>
              <a:rPr lang="en-GB" b="1" dirty="0">
                <a:solidFill>
                  <a:srgbClr val="FFFFFF"/>
                </a:solidFill>
              </a:rPr>
              <a:t>Short-Term Electricity Demand Prediction in Great Britain Using Machine Learning</a:t>
            </a:r>
            <a:endParaRPr lang="en-GB" b="1" dirty="0"/>
          </a:p>
        </p:txBody>
      </p:sp>
      <p:sp>
        <p:nvSpPr>
          <p:cNvPr id="3" name="Subtitle 2">
            <a:extLst>
              <a:ext uri="{FF2B5EF4-FFF2-40B4-BE49-F238E27FC236}">
                <a16:creationId xmlns:a16="http://schemas.microsoft.com/office/drawing/2014/main" id="{72CC4EC4-809C-4FD2-AA20-009F08590DA6}"/>
              </a:ext>
            </a:extLst>
          </p:cNvPr>
          <p:cNvSpPr>
            <a:spLocks noGrp="1"/>
          </p:cNvSpPr>
          <p:nvPr>
            <p:ph type="subTitle" idx="1"/>
          </p:nvPr>
        </p:nvSpPr>
        <p:spPr>
          <a:xfrm>
            <a:off x="5516880" y="5422392"/>
            <a:ext cx="6592824" cy="996696"/>
          </a:xfrm>
        </p:spPr>
        <p:txBody>
          <a:bodyPr rtlCol="0">
            <a:normAutofit/>
          </a:bodyPr>
          <a:lstStyle/>
          <a:p>
            <a:pPr algn="ctr" rtl="0"/>
            <a:r>
              <a:rPr lang="en-GB" sz="2800" b="1" dirty="0">
                <a:solidFill>
                  <a:srgbClr val="FFFFFF"/>
                </a:solidFill>
              </a:rPr>
              <a:t>by</a:t>
            </a:r>
          </a:p>
          <a:p>
            <a:pPr algn="ctr" rtl="0"/>
            <a:r>
              <a:rPr lang="en-GB" sz="2800" b="1" dirty="0">
                <a:solidFill>
                  <a:srgbClr val="FFFFFF"/>
                </a:solidFill>
              </a:rPr>
              <a:t>Mehul Tank</a:t>
            </a:r>
            <a:endParaRPr lang="en-GB" sz="2800" b="1" dirty="0"/>
          </a:p>
        </p:txBody>
      </p:sp>
    </p:spTree>
    <p:extLst>
      <p:ext uri="{BB962C8B-B14F-4D97-AF65-F5344CB8AC3E}">
        <p14:creationId xmlns:p14="http://schemas.microsoft.com/office/powerpoint/2010/main" val="800962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B290457-2071-4F7C-9327-CE85A282B4D5}"/>
              </a:ext>
            </a:extLst>
          </p:cNvPr>
          <p:cNvSpPr>
            <a:spLocks noGrp="1"/>
          </p:cNvSpPr>
          <p:nvPr>
            <p:ph type="title"/>
          </p:nvPr>
        </p:nvSpPr>
        <p:spPr>
          <a:xfrm>
            <a:off x="838200" y="365125"/>
            <a:ext cx="10515600" cy="1325563"/>
          </a:xfrm>
        </p:spPr>
        <p:txBody>
          <a:bodyPr rtlCol="0" anchor="ctr">
            <a:normAutofit/>
          </a:bodyPr>
          <a:lstStyle/>
          <a:p>
            <a:pPr rtl="0"/>
            <a:r>
              <a:rPr lang="en-GB" dirty="0"/>
              <a:t>Introduction</a:t>
            </a:r>
          </a:p>
        </p:txBody>
      </p:sp>
      <p:sp>
        <p:nvSpPr>
          <p:cNvPr id="5" name="Content Placeholder 4">
            <a:extLst>
              <a:ext uri="{FF2B5EF4-FFF2-40B4-BE49-F238E27FC236}">
                <a16:creationId xmlns:a16="http://schemas.microsoft.com/office/drawing/2014/main" id="{B67B1E24-2840-4BB0-AE5A-2320A01CB80F}"/>
              </a:ext>
            </a:extLst>
          </p:cNvPr>
          <p:cNvSpPr>
            <a:spLocks noGrp="1"/>
          </p:cNvSpPr>
          <p:nvPr>
            <p:ph sz="half" idx="1"/>
          </p:nvPr>
        </p:nvSpPr>
        <p:spPr>
          <a:xfrm>
            <a:off x="838200" y="1825625"/>
            <a:ext cx="5181600" cy="4351338"/>
          </a:xfrm>
        </p:spPr>
        <p:txBody>
          <a:bodyPr rtlCol="0">
            <a:normAutofit/>
          </a:bodyPr>
          <a:lstStyle/>
          <a:p>
            <a:pPr algn="just"/>
            <a:r>
              <a:rPr lang="en-US" sz="2000" dirty="0"/>
              <a:t>	Great Britain’s electricity system is changing rapidly as renewables, electric vehicles, and heat pumps make demand more volatile and harder for prediction. This project uses 2020–2023 public data on demand, fuel mix, system indicators, and weather to predict electricity demand 1-hour and 24-hours ahead in Great Britain. By comparing Machine Learning models such as </a:t>
            </a:r>
            <a:r>
              <a:rPr lang="en-US" sz="2000" dirty="0" err="1"/>
              <a:t>XGBoost</a:t>
            </a:r>
            <a:r>
              <a:rPr lang="en-US" sz="2000" dirty="0"/>
              <a:t>, LSTM, and Prophet, it aims to find an accurate, interpretable, and reproducible predicting framework for the grid.</a:t>
            </a:r>
            <a:endParaRPr lang="en-GB" sz="2000" dirty="0"/>
          </a:p>
        </p:txBody>
      </p:sp>
      <p:pic>
        <p:nvPicPr>
          <p:cNvPr id="10" name="Picture Placeholder 9">
            <a:extLst>
              <a:ext uri="{FF2B5EF4-FFF2-40B4-BE49-F238E27FC236}">
                <a16:creationId xmlns:a16="http://schemas.microsoft.com/office/drawing/2014/main" id="{2BEAC66E-BAD4-E6F7-CEBB-B63D74221CAD}"/>
              </a:ext>
            </a:extLst>
          </p:cNvPr>
          <p:cNvPicPr>
            <a:picLocks noGrp="1" noChangeAspect="1"/>
          </p:cNvPicPr>
          <p:nvPr>
            <p:ph sz="half" idx="2"/>
          </p:nvPr>
        </p:nvPicPr>
        <p:blipFill>
          <a:blip r:embed="rId3"/>
          <a:stretch>
            <a:fillRect/>
          </a:stretch>
        </p:blipFill>
        <p:spPr>
          <a:xfrm>
            <a:off x="7013448" y="2040208"/>
            <a:ext cx="4614672" cy="3080293"/>
          </a:xfrm>
          <a:noFill/>
        </p:spPr>
      </p:pic>
      <p:sp>
        <p:nvSpPr>
          <p:cNvPr id="14" name="Date Placeholder 13">
            <a:extLst>
              <a:ext uri="{FF2B5EF4-FFF2-40B4-BE49-F238E27FC236}">
                <a16:creationId xmlns:a16="http://schemas.microsoft.com/office/drawing/2014/main" id="{A01CAB10-68AF-4904-BD59-D332B297A10F}"/>
              </a:ext>
            </a:extLst>
          </p:cNvPr>
          <p:cNvSpPr>
            <a:spLocks noGrp="1"/>
          </p:cNvSpPr>
          <p:nvPr>
            <p:ph type="dt" sz="half" idx="10"/>
          </p:nvPr>
        </p:nvSpPr>
        <p:spPr>
          <a:xfrm>
            <a:off x="838200" y="6356350"/>
            <a:ext cx="2743200" cy="365125"/>
          </a:xfrm>
        </p:spPr>
        <p:txBody>
          <a:bodyPr rtlCol="0" anchor="ctr">
            <a:normAutofit/>
          </a:bodyPr>
          <a:lstStyle/>
          <a:p>
            <a:pPr marL="0" marR="0" lvl="0" indent="0" defTabSz="914400" rtl="0" eaLnBrk="1" fontAlgn="auto" latinLnBrk="0" hangingPunct="1">
              <a:spcBef>
                <a:spcPts val="0"/>
              </a:spcBef>
              <a:spcAft>
                <a:spcPts val="600"/>
              </a:spcAft>
              <a:buClrTx/>
              <a:buSzTx/>
              <a:buFontTx/>
              <a:buNone/>
              <a:tabLst/>
              <a:defRPr/>
            </a:pPr>
            <a:r>
              <a:rPr lang="en-GB" b="0" i="0" u="none" strike="noStrike" kern="1200" cap="none" spc="0" normalizeH="0" dirty="0">
                <a:ln>
                  <a:noFill/>
                </a:ln>
                <a:solidFill>
                  <a:prstClr val="black">
                    <a:tint val="75000"/>
                  </a:prstClr>
                </a:solidFill>
                <a:effectLst/>
                <a:uLnTx/>
                <a:uFillTx/>
              </a:rPr>
              <a:t>05/01/2026</a:t>
            </a:r>
          </a:p>
        </p:txBody>
      </p:sp>
      <p:sp>
        <p:nvSpPr>
          <p:cNvPr id="16" name="Slide Number Placeholder 15">
            <a:extLst>
              <a:ext uri="{FF2B5EF4-FFF2-40B4-BE49-F238E27FC236}">
                <a16:creationId xmlns:a16="http://schemas.microsoft.com/office/drawing/2014/main" id="{46EEA4F1-5FA3-4EBF-97F1-DF392077DB76}"/>
              </a:ext>
            </a:extLst>
          </p:cNvPr>
          <p:cNvSpPr>
            <a:spLocks noGrp="1"/>
          </p:cNvSpPr>
          <p:nvPr>
            <p:ph type="sldNum" sz="quarter" idx="12"/>
          </p:nvPr>
        </p:nvSpPr>
        <p:spPr>
          <a:xfrm>
            <a:off x="8610600" y="6356350"/>
            <a:ext cx="2743200" cy="365125"/>
          </a:xfrm>
        </p:spPr>
        <p:txBody>
          <a:bodyPr rtlCol="0" anchor="ctr">
            <a:normAutofit/>
          </a:bodyPr>
          <a:lstStyle/>
          <a:p>
            <a:pPr marL="0" marR="0" lvl="0" indent="0" defTabSz="914400" rtl="0" eaLnBrk="1" fontAlgn="auto" latinLnBrk="0" hangingPunct="1">
              <a:spcBef>
                <a:spcPts val="0"/>
              </a:spcBef>
              <a:spcAft>
                <a:spcPts val="600"/>
              </a:spcAft>
              <a:buClrTx/>
              <a:buSzTx/>
              <a:buFontTx/>
              <a:buNone/>
              <a:tabLst/>
              <a:defRPr/>
            </a:pPr>
            <a:fld id="{D76B855D-E9CC-4FF8-AD85-6CDC7B89A0DE}" type="slidenum">
              <a:rPr kumimoji="0" lang="en-GB" b="0" i="0" u="none" strike="noStrike" kern="1200" cap="none" spc="0" normalizeH="0" baseline="0" smtClean="0">
                <a:ln>
                  <a:noFill/>
                </a:ln>
                <a:solidFill>
                  <a:prstClr val="black">
                    <a:tint val="75000"/>
                  </a:prstClr>
                </a:solidFill>
                <a:effectLst/>
                <a:uLnTx/>
                <a:uFillTx/>
              </a:rPr>
              <a:pPr marL="0" marR="0" lvl="0" indent="0" defTabSz="914400" rtl="0" eaLnBrk="1" fontAlgn="auto" latinLnBrk="0" hangingPunct="1">
                <a:spcBef>
                  <a:spcPts val="0"/>
                </a:spcBef>
                <a:spcAft>
                  <a:spcPts val="600"/>
                </a:spcAft>
                <a:buClrTx/>
                <a:buSzTx/>
                <a:buFontTx/>
                <a:buNone/>
                <a:tabLst/>
                <a:defRPr/>
              </a:pPr>
              <a:t>2</a:t>
            </a:fld>
            <a:endParaRPr kumimoji="0" lang="en-GB" b="0" i="0" u="none" strike="noStrike" kern="1200" cap="none" spc="0" normalizeH="0" baseline="0">
              <a:ln>
                <a:noFill/>
              </a:ln>
              <a:solidFill>
                <a:prstClr val="black">
                  <a:tint val="75000"/>
                </a:prstClr>
              </a:solidFill>
              <a:effectLst/>
              <a:uLnTx/>
              <a:uFillTx/>
            </a:endParaRPr>
          </a:p>
        </p:txBody>
      </p:sp>
    </p:spTree>
    <p:extLst>
      <p:ext uri="{BB962C8B-B14F-4D97-AF65-F5344CB8AC3E}">
        <p14:creationId xmlns:p14="http://schemas.microsoft.com/office/powerpoint/2010/main" val="1002193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3291D-B499-7FD7-BB80-6045CB49CCED}"/>
              </a:ext>
            </a:extLst>
          </p:cNvPr>
          <p:cNvSpPr>
            <a:spLocks noGrp="1"/>
          </p:cNvSpPr>
          <p:nvPr>
            <p:ph type="title"/>
          </p:nvPr>
        </p:nvSpPr>
        <p:spPr/>
        <p:txBody>
          <a:bodyPr/>
          <a:lstStyle/>
          <a:p>
            <a:r>
              <a:rPr lang="en-GB" dirty="0"/>
              <a:t>Research Background &amp; Context</a:t>
            </a:r>
          </a:p>
        </p:txBody>
      </p:sp>
      <p:sp>
        <p:nvSpPr>
          <p:cNvPr id="3" name="Content Placeholder 2">
            <a:extLst>
              <a:ext uri="{FF2B5EF4-FFF2-40B4-BE49-F238E27FC236}">
                <a16:creationId xmlns:a16="http://schemas.microsoft.com/office/drawing/2014/main" id="{EACAD241-9F2C-F632-159F-1C1CC3C95DF9}"/>
              </a:ext>
            </a:extLst>
          </p:cNvPr>
          <p:cNvSpPr>
            <a:spLocks noGrp="1"/>
          </p:cNvSpPr>
          <p:nvPr>
            <p:ph idx="1"/>
          </p:nvPr>
        </p:nvSpPr>
        <p:spPr/>
        <p:txBody>
          <a:bodyPr>
            <a:normAutofit fontScale="92500"/>
          </a:bodyPr>
          <a:lstStyle/>
          <a:p>
            <a:pPr algn="just"/>
            <a:r>
              <a:rPr lang="en-US" dirty="0"/>
              <a:t>Great Britain's grid is evolving with renewables, creating volatility from weather, EVs, and heat pumps.</a:t>
            </a:r>
          </a:p>
          <a:p>
            <a:pPr algn="just"/>
            <a:r>
              <a:rPr lang="en-US" dirty="0"/>
              <a:t>Traditional ARIMA models fall short on non-linear patterns; ML steps in for precision.</a:t>
            </a:r>
          </a:p>
          <a:p>
            <a:pPr algn="just"/>
            <a:r>
              <a:rPr lang="en-US" dirty="0"/>
              <a:t>Study spans 2020-2023 public data, targeting 1-hour (H1) and 24-hour (H24) ahead predictions.</a:t>
            </a:r>
          </a:p>
          <a:p>
            <a:pPr algn="just"/>
            <a:r>
              <a:rPr lang="en-US" dirty="0"/>
              <a:t>Challenges include renewable uncertainty and demand shifts.</a:t>
            </a:r>
          </a:p>
          <a:p>
            <a:pPr algn="just"/>
            <a:r>
              <a:rPr lang="en-US" dirty="0"/>
              <a:t>This work promotes reproducible Machine Learning for sustainable grid operations.</a:t>
            </a:r>
            <a:endParaRPr lang="en-GB" dirty="0"/>
          </a:p>
        </p:txBody>
      </p:sp>
      <p:sp>
        <p:nvSpPr>
          <p:cNvPr id="4" name="Date Placeholder 3">
            <a:extLst>
              <a:ext uri="{FF2B5EF4-FFF2-40B4-BE49-F238E27FC236}">
                <a16:creationId xmlns:a16="http://schemas.microsoft.com/office/drawing/2014/main" id="{E21E5421-7919-8BF7-275E-0282CFD2A3BA}"/>
              </a:ext>
            </a:extLst>
          </p:cNvPr>
          <p:cNvSpPr>
            <a:spLocks noGrp="1"/>
          </p:cNvSpPr>
          <p:nvPr>
            <p:ph type="dt" sz="half" idx="10"/>
          </p:nvPr>
        </p:nvSpPr>
        <p:spPr/>
        <p:txBody>
          <a:bodyPr/>
          <a:lstStyle/>
          <a:p>
            <a:pPr rtl="0">
              <a:defRPr/>
            </a:pPr>
            <a:r>
              <a:rPr lang="en-GB" noProof="0" dirty="0">
                <a:solidFill>
                  <a:prstClr val="black">
                    <a:tint val="75000"/>
                  </a:prstClr>
                </a:solidFill>
              </a:rPr>
              <a:t>05/01/2026</a:t>
            </a:r>
          </a:p>
        </p:txBody>
      </p:sp>
      <p:sp>
        <p:nvSpPr>
          <p:cNvPr id="6" name="Slide Number Placeholder 5">
            <a:extLst>
              <a:ext uri="{FF2B5EF4-FFF2-40B4-BE49-F238E27FC236}">
                <a16:creationId xmlns:a16="http://schemas.microsoft.com/office/drawing/2014/main" id="{AF15C12B-4FE7-9406-BBE9-F2D6C9ED0A1A}"/>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3</a:t>
            </a:fld>
            <a:endParaRPr lang="en-GB" noProof="0">
              <a:solidFill>
                <a:prstClr val="black">
                  <a:tint val="75000"/>
                </a:prstClr>
              </a:solidFill>
            </a:endParaRPr>
          </a:p>
        </p:txBody>
      </p:sp>
    </p:spTree>
    <p:extLst>
      <p:ext uri="{BB962C8B-B14F-4D97-AF65-F5344CB8AC3E}">
        <p14:creationId xmlns:p14="http://schemas.microsoft.com/office/powerpoint/2010/main" val="4020304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3407BC-2D39-FDB0-EA0E-0010768360F2}"/>
              </a:ext>
            </a:extLst>
          </p:cNvPr>
          <p:cNvSpPr>
            <a:spLocks noGrp="1"/>
          </p:cNvSpPr>
          <p:nvPr>
            <p:ph type="dt" sz="half" idx="10"/>
          </p:nvPr>
        </p:nvSpPr>
        <p:spPr/>
        <p:txBody>
          <a:bodyPr/>
          <a:lstStyle/>
          <a:p>
            <a:pPr rtl="0">
              <a:defRPr/>
            </a:pPr>
            <a:r>
              <a:rPr lang="en-GB" noProof="0" dirty="0">
                <a:solidFill>
                  <a:prstClr val="black">
                    <a:tint val="75000"/>
                  </a:prstClr>
                </a:solidFill>
              </a:rPr>
              <a:t>05/01/2026</a:t>
            </a:r>
          </a:p>
        </p:txBody>
      </p:sp>
      <p:sp>
        <p:nvSpPr>
          <p:cNvPr id="4" name="Slide Number Placeholder 3">
            <a:extLst>
              <a:ext uri="{FF2B5EF4-FFF2-40B4-BE49-F238E27FC236}">
                <a16:creationId xmlns:a16="http://schemas.microsoft.com/office/drawing/2014/main" id="{038EA9F9-5824-66E7-041B-E3749687EC95}"/>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4</a:t>
            </a:fld>
            <a:endParaRPr lang="en-GB" noProof="0">
              <a:solidFill>
                <a:prstClr val="black">
                  <a:tint val="75000"/>
                </a:prstClr>
              </a:solidFill>
            </a:endParaRPr>
          </a:p>
        </p:txBody>
      </p:sp>
      <p:sp>
        <p:nvSpPr>
          <p:cNvPr id="5" name="Title 4">
            <a:extLst>
              <a:ext uri="{FF2B5EF4-FFF2-40B4-BE49-F238E27FC236}">
                <a16:creationId xmlns:a16="http://schemas.microsoft.com/office/drawing/2014/main" id="{F84AD504-C97C-C109-65A8-BF7384501E6D}"/>
              </a:ext>
            </a:extLst>
          </p:cNvPr>
          <p:cNvSpPr>
            <a:spLocks noGrp="1"/>
          </p:cNvSpPr>
          <p:nvPr>
            <p:ph type="title"/>
          </p:nvPr>
        </p:nvSpPr>
        <p:spPr>
          <a:xfrm>
            <a:off x="493776" y="365125"/>
            <a:ext cx="11439144" cy="1190959"/>
          </a:xfrm>
        </p:spPr>
        <p:txBody>
          <a:bodyPr>
            <a:normAutofit fontScale="90000"/>
          </a:bodyPr>
          <a:lstStyle/>
          <a:p>
            <a:r>
              <a:rPr lang="en-GB" dirty="0"/>
              <a:t>Figure: Dissertation Structure Diagram for Overview</a:t>
            </a:r>
            <a:br>
              <a:rPr lang="en-GB" dirty="0"/>
            </a:br>
            <a:endParaRPr lang="en-GB" dirty="0"/>
          </a:p>
        </p:txBody>
      </p:sp>
      <p:pic>
        <p:nvPicPr>
          <p:cNvPr id="6" name="Picture 5" descr="A close up of a sign&#10;&#10;AI-generated content may be incorrect.">
            <a:extLst>
              <a:ext uri="{FF2B5EF4-FFF2-40B4-BE49-F238E27FC236}">
                <a16:creationId xmlns:a16="http://schemas.microsoft.com/office/drawing/2014/main" id="{81B476D4-3690-8D4E-2179-4E92C79AF72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231136"/>
            <a:ext cx="12063663" cy="2048256"/>
          </a:xfrm>
          <a:prstGeom prst="rect">
            <a:avLst/>
          </a:prstGeom>
        </p:spPr>
      </p:pic>
    </p:spTree>
    <p:extLst>
      <p:ext uri="{BB962C8B-B14F-4D97-AF65-F5344CB8AC3E}">
        <p14:creationId xmlns:p14="http://schemas.microsoft.com/office/powerpoint/2010/main" val="34285842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7CB5C-0641-3361-2DCC-A58FDD287377}"/>
              </a:ext>
            </a:extLst>
          </p:cNvPr>
          <p:cNvSpPr>
            <a:spLocks noGrp="1"/>
          </p:cNvSpPr>
          <p:nvPr>
            <p:ph type="title"/>
          </p:nvPr>
        </p:nvSpPr>
        <p:spPr/>
        <p:txBody>
          <a:bodyPr/>
          <a:lstStyle/>
          <a:p>
            <a:r>
              <a:rPr lang="en-GB" dirty="0"/>
              <a:t>Research Aim &amp; Objectives</a:t>
            </a:r>
          </a:p>
        </p:txBody>
      </p:sp>
      <p:sp>
        <p:nvSpPr>
          <p:cNvPr id="3" name="Date Placeholder 2">
            <a:extLst>
              <a:ext uri="{FF2B5EF4-FFF2-40B4-BE49-F238E27FC236}">
                <a16:creationId xmlns:a16="http://schemas.microsoft.com/office/drawing/2014/main" id="{70446F93-D71D-6CC8-D5F9-9A690AFCB680}"/>
              </a:ext>
            </a:extLst>
          </p:cNvPr>
          <p:cNvSpPr>
            <a:spLocks noGrp="1"/>
          </p:cNvSpPr>
          <p:nvPr>
            <p:ph type="dt" sz="half" idx="10"/>
          </p:nvPr>
        </p:nvSpPr>
        <p:spPr/>
        <p:txBody>
          <a:bodyPr/>
          <a:lstStyle/>
          <a:p>
            <a:pPr rtl="0">
              <a:defRPr/>
            </a:pPr>
            <a:r>
              <a:rPr lang="en-GB" noProof="0" dirty="0">
                <a:solidFill>
                  <a:prstClr val="black">
                    <a:tint val="75000"/>
                  </a:prstClr>
                </a:solidFill>
              </a:rPr>
              <a:t>05/01/2026</a:t>
            </a:r>
          </a:p>
        </p:txBody>
      </p:sp>
      <p:sp>
        <p:nvSpPr>
          <p:cNvPr id="5" name="Slide Number Placeholder 4">
            <a:extLst>
              <a:ext uri="{FF2B5EF4-FFF2-40B4-BE49-F238E27FC236}">
                <a16:creationId xmlns:a16="http://schemas.microsoft.com/office/drawing/2014/main" id="{8CFF5343-5478-671B-378A-59AE3320BC91}"/>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5</a:t>
            </a:fld>
            <a:endParaRPr lang="en-GB" noProof="0">
              <a:solidFill>
                <a:prstClr val="black">
                  <a:tint val="75000"/>
                </a:prstClr>
              </a:solidFill>
            </a:endParaRPr>
          </a:p>
        </p:txBody>
      </p:sp>
      <p:sp>
        <p:nvSpPr>
          <p:cNvPr id="6" name="Content Placeholder 5">
            <a:extLst>
              <a:ext uri="{FF2B5EF4-FFF2-40B4-BE49-F238E27FC236}">
                <a16:creationId xmlns:a16="http://schemas.microsoft.com/office/drawing/2014/main" id="{EA58356E-5758-082B-34CD-20BAC2CDD1E1}"/>
              </a:ext>
            </a:extLst>
          </p:cNvPr>
          <p:cNvSpPr>
            <a:spLocks noGrp="1"/>
          </p:cNvSpPr>
          <p:nvPr>
            <p:ph idx="1"/>
          </p:nvPr>
        </p:nvSpPr>
        <p:spPr>
          <a:xfrm>
            <a:off x="838200" y="1690688"/>
            <a:ext cx="10515600" cy="4417504"/>
          </a:xfrm>
        </p:spPr>
        <p:txBody>
          <a:bodyPr>
            <a:normAutofit fontScale="92500" lnSpcReduction="10000"/>
          </a:bodyPr>
          <a:lstStyle/>
          <a:p>
            <a:pPr marL="0" indent="0" algn="just">
              <a:buNone/>
            </a:pPr>
            <a:r>
              <a:rPr lang="en-US" dirty="0">
                <a:latin typeface="Aptos" panose="020B0004020202020204" pitchFamily="34" charset="0"/>
              </a:rPr>
              <a:t>Aim</a:t>
            </a:r>
          </a:p>
          <a:p>
            <a:pPr marL="0" indent="0" algn="just">
              <a:buNone/>
            </a:pPr>
            <a:r>
              <a:rPr lang="en-US" dirty="0">
                <a:latin typeface="Aptos" panose="020B0004020202020204" pitchFamily="34" charset="0"/>
              </a:rPr>
              <a:t>This research is to explore comparative models of "machine learning" to predict short-term electricity demand in Great Britain in order to find the model which is accurate and reliable for use in operations.</a:t>
            </a:r>
          </a:p>
          <a:p>
            <a:pPr marL="0" indent="0" algn="just">
              <a:buNone/>
            </a:pPr>
            <a:endParaRPr lang="en-GB" dirty="0">
              <a:latin typeface="Aptos" panose="020B0004020202020204" pitchFamily="34" charset="0"/>
            </a:endParaRPr>
          </a:p>
          <a:p>
            <a:pPr marL="0" indent="0" algn="just">
              <a:buNone/>
            </a:pPr>
            <a:r>
              <a:rPr lang="en-GB" dirty="0">
                <a:latin typeface="Aptos" panose="020B0004020202020204" pitchFamily="34" charset="0"/>
              </a:rPr>
              <a:t>Objectives:</a:t>
            </a:r>
          </a:p>
          <a:p>
            <a:pPr algn="just"/>
            <a:r>
              <a:rPr lang="en-GB" sz="2000" dirty="0">
                <a:latin typeface="Aptos" panose="020B0004020202020204" pitchFamily="34" charset="0"/>
              </a:rPr>
              <a:t>1: Merge NESO, BMRS FUELHH, ESPENI, and Open-</a:t>
            </a:r>
            <a:r>
              <a:rPr lang="en-GB" sz="2000" dirty="0" err="1">
                <a:latin typeface="Aptos" panose="020B0004020202020204" pitchFamily="34" charset="0"/>
              </a:rPr>
              <a:t>Meteo</a:t>
            </a:r>
            <a:r>
              <a:rPr lang="en-GB" sz="2000" dirty="0">
                <a:latin typeface="Aptos" panose="020B0004020202020204" pitchFamily="34" charset="0"/>
              </a:rPr>
              <a:t> datasets.</a:t>
            </a:r>
          </a:p>
          <a:p>
            <a:pPr algn="just"/>
            <a:r>
              <a:rPr lang="en-GB" sz="2000" dirty="0">
                <a:latin typeface="Aptos" panose="020B0004020202020204" pitchFamily="34" charset="0"/>
              </a:rPr>
              <a:t>2: Create features like temporal lags, weather variables, and calendar flags.</a:t>
            </a:r>
          </a:p>
          <a:p>
            <a:pPr algn="just"/>
            <a:r>
              <a:rPr lang="en-GB" sz="2000" dirty="0">
                <a:latin typeface="Aptos" panose="020B0004020202020204" pitchFamily="34" charset="0"/>
              </a:rPr>
              <a:t>3: Train models on H1 and H24.</a:t>
            </a:r>
          </a:p>
          <a:p>
            <a:pPr algn="just"/>
            <a:r>
              <a:rPr lang="en-GB" sz="2000" dirty="0">
                <a:latin typeface="Aptos" panose="020B0004020202020204" pitchFamily="34" charset="0"/>
              </a:rPr>
              <a:t>4: Assess with RMSE, MAE, MAPE; interpret using SHAP and attention.</a:t>
            </a:r>
          </a:p>
          <a:p>
            <a:pPr algn="just"/>
            <a:r>
              <a:rPr lang="en-GB" sz="2000" dirty="0">
                <a:latin typeface="Aptos" panose="020B0004020202020204" pitchFamily="34" charset="0"/>
              </a:rPr>
              <a:t>5: Open-source code for easy replication.</a:t>
            </a:r>
          </a:p>
        </p:txBody>
      </p:sp>
    </p:spTree>
    <p:extLst>
      <p:ext uri="{BB962C8B-B14F-4D97-AF65-F5344CB8AC3E}">
        <p14:creationId xmlns:p14="http://schemas.microsoft.com/office/powerpoint/2010/main" val="120956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16DAA-1ACF-4343-A637-D55C4A5DE05B}"/>
              </a:ext>
            </a:extLst>
          </p:cNvPr>
          <p:cNvSpPr>
            <a:spLocks noGrp="1"/>
          </p:cNvSpPr>
          <p:nvPr>
            <p:ph type="title"/>
          </p:nvPr>
        </p:nvSpPr>
        <p:spPr/>
        <p:txBody>
          <a:bodyPr rtlCol="0"/>
          <a:lstStyle/>
          <a:p>
            <a:r>
              <a:rPr lang="en-GB" dirty="0"/>
              <a:t>Key Research Questions</a:t>
            </a:r>
          </a:p>
        </p:txBody>
      </p:sp>
      <p:graphicFrame>
        <p:nvGraphicFramePr>
          <p:cNvPr id="4" name="Content Placeholder 4" descr="timeline SmartArt graphic&#10;">
            <a:extLst>
              <a:ext uri="{FF2B5EF4-FFF2-40B4-BE49-F238E27FC236}">
                <a16:creationId xmlns:a16="http://schemas.microsoft.com/office/drawing/2014/main" id="{E246B7D8-C843-490A-A5BB-04DFA74A3D8D}"/>
              </a:ext>
            </a:extLst>
          </p:cNvPr>
          <p:cNvGraphicFramePr>
            <a:graphicFrameLocks noGrp="1"/>
          </p:cNvGraphicFramePr>
          <p:nvPr>
            <p:ph idx="1"/>
            <p:extLst>
              <p:ext uri="{D42A27DB-BD31-4B8C-83A1-F6EECF244321}">
                <p14:modId xmlns:p14="http://schemas.microsoft.com/office/powerpoint/2010/main" val="3479382908"/>
              </p:ext>
            </p:extLst>
          </p:nvPr>
        </p:nvGraphicFramePr>
        <p:xfrm>
          <a:off x="996696" y="1581911"/>
          <a:ext cx="10515600" cy="40969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Date Placeholder 4">
            <a:extLst>
              <a:ext uri="{FF2B5EF4-FFF2-40B4-BE49-F238E27FC236}">
                <a16:creationId xmlns:a16="http://schemas.microsoft.com/office/drawing/2014/main" id="{3AD06355-A3C6-4680-9456-99EB4CD43474}"/>
              </a:ext>
            </a:extLst>
          </p:cNvPr>
          <p:cNvSpPr>
            <a:spLocks noGrp="1"/>
          </p:cNvSpPr>
          <p:nvPr>
            <p:ph type="dt" sz="half" idx="10"/>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dirty="0">
                <a:ln>
                  <a:noFill/>
                </a:ln>
                <a:solidFill>
                  <a:prstClr val="black">
                    <a:tint val="75000"/>
                  </a:prstClr>
                </a:solidFill>
                <a:effectLst/>
                <a:uLnTx/>
                <a:uFillTx/>
                <a:latin typeface="Calibri" panose="020F0502020204030204"/>
                <a:ea typeface="+mn-ea"/>
                <a:cs typeface="+mn-cs"/>
              </a:rPr>
              <a:t>05/01/2026</a:t>
            </a:r>
          </a:p>
        </p:txBody>
      </p:sp>
      <p:sp>
        <p:nvSpPr>
          <p:cNvPr id="7" name="Slide Number Placeholder 6">
            <a:extLst>
              <a:ext uri="{FF2B5EF4-FFF2-40B4-BE49-F238E27FC236}">
                <a16:creationId xmlns:a16="http://schemas.microsoft.com/office/drawing/2014/main" id="{AB8B6466-CC56-4078-BB0C-7A0D5CB3F0F4}"/>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2647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345DF-D174-B28F-7E94-63862DA7C0EA}"/>
              </a:ext>
            </a:extLst>
          </p:cNvPr>
          <p:cNvSpPr>
            <a:spLocks noGrp="1"/>
          </p:cNvSpPr>
          <p:nvPr>
            <p:ph type="title"/>
          </p:nvPr>
        </p:nvSpPr>
        <p:spPr/>
        <p:txBody>
          <a:bodyPr/>
          <a:lstStyle/>
          <a:p>
            <a:r>
              <a:rPr lang="en-GB" dirty="0"/>
              <a:t>Literature Review Highlights</a:t>
            </a:r>
          </a:p>
        </p:txBody>
      </p:sp>
      <p:sp>
        <p:nvSpPr>
          <p:cNvPr id="3" name="Date Placeholder 2">
            <a:extLst>
              <a:ext uri="{FF2B5EF4-FFF2-40B4-BE49-F238E27FC236}">
                <a16:creationId xmlns:a16="http://schemas.microsoft.com/office/drawing/2014/main" id="{D8F71AC6-CC5C-270B-A5FD-9967EABF9E0D}"/>
              </a:ext>
            </a:extLst>
          </p:cNvPr>
          <p:cNvSpPr>
            <a:spLocks noGrp="1"/>
          </p:cNvSpPr>
          <p:nvPr>
            <p:ph type="dt" sz="half" idx="10"/>
          </p:nvPr>
        </p:nvSpPr>
        <p:spPr/>
        <p:txBody>
          <a:bodyPr/>
          <a:lstStyle/>
          <a:p>
            <a:pPr rtl="0">
              <a:defRPr/>
            </a:pPr>
            <a:r>
              <a:rPr lang="en-GB" noProof="0" dirty="0">
                <a:solidFill>
                  <a:prstClr val="black">
                    <a:tint val="75000"/>
                  </a:prstClr>
                </a:solidFill>
              </a:rPr>
              <a:t>05/01/2026</a:t>
            </a:r>
          </a:p>
        </p:txBody>
      </p:sp>
      <p:sp>
        <p:nvSpPr>
          <p:cNvPr id="5" name="Slide Number Placeholder 4">
            <a:extLst>
              <a:ext uri="{FF2B5EF4-FFF2-40B4-BE49-F238E27FC236}">
                <a16:creationId xmlns:a16="http://schemas.microsoft.com/office/drawing/2014/main" id="{184ADEB1-4822-B233-1041-FF77CAFC333B}"/>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7</a:t>
            </a:fld>
            <a:endParaRPr lang="en-GB" noProof="0">
              <a:solidFill>
                <a:prstClr val="black">
                  <a:tint val="75000"/>
                </a:prstClr>
              </a:solidFill>
            </a:endParaRPr>
          </a:p>
        </p:txBody>
      </p:sp>
      <p:sp>
        <p:nvSpPr>
          <p:cNvPr id="6" name="Content Placeholder 5">
            <a:extLst>
              <a:ext uri="{FF2B5EF4-FFF2-40B4-BE49-F238E27FC236}">
                <a16:creationId xmlns:a16="http://schemas.microsoft.com/office/drawing/2014/main" id="{4CE533AA-57B8-7095-2CA2-6C11B934D67A}"/>
              </a:ext>
            </a:extLst>
          </p:cNvPr>
          <p:cNvSpPr>
            <a:spLocks noGrp="1"/>
          </p:cNvSpPr>
          <p:nvPr>
            <p:ph idx="1"/>
          </p:nvPr>
        </p:nvSpPr>
        <p:spPr>
          <a:xfrm>
            <a:off x="838200" y="1911096"/>
            <a:ext cx="10515600" cy="4249072"/>
          </a:xfrm>
        </p:spPr>
        <p:txBody>
          <a:bodyPr/>
          <a:lstStyle/>
          <a:p>
            <a:pPr algn="just"/>
            <a:r>
              <a:rPr lang="en-GB" dirty="0"/>
              <a:t>Stats methods like ARIMA limited in renewable grids; Machine Learning handles complexity better.</a:t>
            </a:r>
          </a:p>
          <a:p>
            <a:pPr algn="just"/>
            <a:r>
              <a:rPr lang="en-GB" dirty="0" err="1"/>
              <a:t>XGBoost</a:t>
            </a:r>
            <a:r>
              <a:rPr lang="en-GB" dirty="0"/>
              <a:t> strong on features; LSTM on sequences; Prophet on seasonality.</a:t>
            </a:r>
          </a:p>
          <a:p>
            <a:pPr algn="just"/>
            <a:r>
              <a:rPr lang="en-GB" dirty="0"/>
              <a:t>Gaps: Scarce public data studies and model comparisons.</a:t>
            </a:r>
          </a:p>
          <a:p>
            <a:pPr algn="just"/>
            <a:r>
              <a:rPr lang="en-GB" dirty="0"/>
              <a:t>Datasets: NESO (demand), BMRS (fuel), ESPENI (indicators), Open-</a:t>
            </a:r>
            <a:r>
              <a:rPr lang="en-GB" dirty="0" err="1"/>
              <a:t>Meteo</a:t>
            </a:r>
            <a:r>
              <a:rPr lang="en-GB" dirty="0"/>
              <a:t> (weather).</a:t>
            </a:r>
          </a:p>
          <a:p>
            <a:pPr algn="just"/>
            <a:r>
              <a:rPr lang="en-GB" dirty="0"/>
              <a:t>Features: Lags and </a:t>
            </a:r>
            <a:r>
              <a:rPr lang="en-GB" dirty="0" err="1"/>
              <a:t>cyclics</a:t>
            </a:r>
            <a:r>
              <a:rPr lang="en-GB" dirty="0"/>
              <a:t> boost non-linear accuracy.</a:t>
            </a:r>
          </a:p>
        </p:txBody>
      </p:sp>
    </p:spTree>
    <p:extLst>
      <p:ext uri="{BB962C8B-B14F-4D97-AF65-F5344CB8AC3E}">
        <p14:creationId xmlns:p14="http://schemas.microsoft.com/office/powerpoint/2010/main" val="176054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4A21C84-980C-C7C0-0DB8-7A214007CDCB}"/>
              </a:ext>
            </a:extLst>
          </p:cNvPr>
          <p:cNvSpPr>
            <a:spLocks noGrp="1"/>
          </p:cNvSpPr>
          <p:nvPr>
            <p:ph type="title"/>
          </p:nvPr>
        </p:nvSpPr>
        <p:spPr>
          <a:xfrm>
            <a:off x="838200" y="365125"/>
            <a:ext cx="10515600" cy="1325563"/>
          </a:xfrm>
        </p:spPr>
        <p:txBody>
          <a:bodyPr anchor="ctr">
            <a:normAutofit fontScale="90000"/>
          </a:bodyPr>
          <a:lstStyle/>
          <a:p>
            <a:r>
              <a:rPr lang="en-US" sz="4100" dirty="0"/>
              <a:t>Table: Comparison Models' Strengths and Limitations</a:t>
            </a:r>
            <a:br>
              <a:rPr lang="en-US" sz="4100" dirty="0"/>
            </a:br>
            <a:endParaRPr lang="en-GB" sz="4100" dirty="0"/>
          </a:p>
        </p:txBody>
      </p:sp>
      <p:sp>
        <p:nvSpPr>
          <p:cNvPr id="2" name="Date Placeholder 1">
            <a:extLst>
              <a:ext uri="{FF2B5EF4-FFF2-40B4-BE49-F238E27FC236}">
                <a16:creationId xmlns:a16="http://schemas.microsoft.com/office/drawing/2014/main" id="{3E8B9585-73BB-4006-351C-EAA5A56E1920}"/>
              </a:ext>
            </a:extLst>
          </p:cNvPr>
          <p:cNvSpPr>
            <a:spLocks noGrp="1"/>
          </p:cNvSpPr>
          <p:nvPr>
            <p:ph type="dt" sz="half" idx="10"/>
          </p:nvPr>
        </p:nvSpPr>
        <p:spPr>
          <a:xfrm>
            <a:off x="838200" y="6356350"/>
            <a:ext cx="2743200" cy="365125"/>
          </a:xfrm>
        </p:spPr>
        <p:txBody>
          <a:bodyPr anchor="ctr">
            <a:normAutofit/>
          </a:bodyPr>
          <a:lstStyle/>
          <a:p>
            <a:pPr rtl="0">
              <a:spcAft>
                <a:spcPts val="600"/>
              </a:spcAft>
              <a:defRPr/>
            </a:pPr>
            <a:r>
              <a:rPr lang="en-GB" noProof="0" dirty="0">
                <a:solidFill>
                  <a:prstClr val="black">
                    <a:tint val="75000"/>
                  </a:prstClr>
                </a:solidFill>
              </a:rPr>
              <a:t>05/01/2026</a:t>
            </a:r>
          </a:p>
        </p:txBody>
      </p:sp>
      <p:sp>
        <p:nvSpPr>
          <p:cNvPr id="4" name="Slide Number Placeholder 3">
            <a:extLst>
              <a:ext uri="{FF2B5EF4-FFF2-40B4-BE49-F238E27FC236}">
                <a16:creationId xmlns:a16="http://schemas.microsoft.com/office/drawing/2014/main" id="{3021A2B3-72B5-4E61-63FD-6BBB3B6A3801}"/>
              </a:ext>
            </a:extLst>
          </p:cNvPr>
          <p:cNvSpPr>
            <a:spLocks noGrp="1"/>
          </p:cNvSpPr>
          <p:nvPr>
            <p:ph type="sldNum" sz="quarter" idx="12"/>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8</a:t>
            </a:fld>
            <a:endParaRPr lang="en-GB" noProof="0">
              <a:solidFill>
                <a:prstClr val="black">
                  <a:tint val="75000"/>
                </a:prstClr>
              </a:solidFill>
            </a:endParaRPr>
          </a:p>
        </p:txBody>
      </p:sp>
      <p:graphicFrame>
        <p:nvGraphicFramePr>
          <p:cNvPr id="6" name="Table 5">
            <a:extLst>
              <a:ext uri="{FF2B5EF4-FFF2-40B4-BE49-F238E27FC236}">
                <a16:creationId xmlns:a16="http://schemas.microsoft.com/office/drawing/2014/main" id="{B7F03A8D-042B-CBA6-EBF0-35039D23E7B6}"/>
              </a:ext>
            </a:extLst>
          </p:cNvPr>
          <p:cNvGraphicFramePr>
            <a:graphicFrameLocks noGrp="1"/>
          </p:cNvGraphicFramePr>
          <p:nvPr>
            <p:extLst>
              <p:ext uri="{D42A27DB-BD31-4B8C-83A1-F6EECF244321}">
                <p14:modId xmlns:p14="http://schemas.microsoft.com/office/powerpoint/2010/main" val="3636281014"/>
              </p:ext>
            </p:extLst>
          </p:nvPr>
        </p:nvGraphicFramePr>
        <p:xfrm>
          <a:off x="838200" y="2128160"/>
          <a:ext cx="10515603" cy="3425615"/>
        </p:xfrm>
        <a:graphic>
          <a:graphicData uri="http://schemas.openxmlformats.org/drawingml/2006/table">
            <a:tbl>
              <a:tblPr firstRow="1" firstCol="1" bandRow="1">
                <a:solidFill>
                  <a:schemeClr val="bg1"/>
                </a:solidFill>
                <a:tableStyleId>{5C22544A-7EE6-4342-B048-85BDC9FD1C3A}</a:tableStyleId>
              </a:tblPr>
              <a:tblGrid>
                <a:gridCol w="1484376">
                  <a:extLst>
                    <a:ext uri="{9D8B030D-6E8A-4147-A177-3AD203B41FA5}">
                      <a16:colId xmlns:a16="http://schemas.microsoft.com/office/drawing/2014/main" val="1112182365"/>
                    </a:ext>
                  </a:extLst>
                </a:gridCol>
                <a:gridCol w="1133856">
                  <a:extLst>
                    <a:ext uri="{9D8B030D-6E8A-4147-A177-3AD203B41FA5}">
                      <a16:colId xmlns:a16="http://schemas.microsoft.com/office/drawing/2014/main" val="1372628694"/>
                    </a:ext>
                  </a:extLst>
                </a:gridCol>
                <a:gridCol w="3904488">
                  <a:extLst>
                    <a:ext uri="{9D8B030D-6E8A-4147-A177-3AD203B41FA5}">
                      <a16:colId xmlns:a16="http://schemas.microsoft.com/office/drawing/2014/main" val="729104434"/>
                    </a:ext>
                  </a:extLst>
                </a:gridCol>
                <a:gridCol w="3992883">
                  <a:extLst>
                    <a:ext uri="{9D8B030D-6E8A-4147-A177-3AD203B41FA5}">
                      <a16:colId xmlns:a16="http://schemas.microsoft.com/office/drawing/2014/main" val="2308636843"/>
                    </a:ext>
                  </a:extLst>
                </a:gridCol>
              </a:tblGrid>
              <a:tr h="366203">
                <a:tc>
                  <a:txBody>
                    <a:bodyPr/>
                    <a:lstStyle/>
                    <a:p>
                      <a:pPr algn="ctr">
                        <a:lnSpc>
                          <a:spcPct val="115000"/>
                        </a:lnSpc>
                        <a:spcAft>
                          <a:spcPts val="800"/>
                        </a:spcAft>
                        <a:buNone/>
                      </a:pPr>
                      <a:r>
                        <a:rPr lang="en-GB" sz="1100" b="0" kern="100" cap="none" spc="0" dirty="0">
                          <a:solidFill>
                            <a:schemeClr val="bg1"/>
                          </a:solidFill>
                          <a:effectLst/>
                        </a:rPr>
                        <a:t>Model type</a:t>
                      </a:r>
                      <a:endParaRPr lang="en-GB" sz="1100" b="0" kern="100" cap="none" spc="0" dirty="0">
                        <a:solidFill>
                          <a:schemeClr val="bg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pPr algn="ctr">
                        <a:lnSpc>
                          <a:spcPct val="115000"/>
                        </a:lnSpc>
                        <a:spcAft>
                          <a:spcPts val="800"/>
                        </a:spcAft>
                        <a:buNone/>
                      </a:pPr>
                      <a:r>
                        <a:rPr lang="en-GB" sz="1100" b="0" kern="100" cap="none" spc="0">
                          <a:solidFill>
                            <a:schemeClr val="bg1"/>
                          </a:solidFill>
                          <a:effectLst/>
                        </a:rPr>
                        <a:t>Algorithm</a:t>
                      </a:r>
                      <a:endParaRPr lang="en-GB" sz="1100" b="0" kern="100" cap="none" spc="0">
                        <a:solidFill>
                          <a:schemeClr val="bg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algn="ctr">
                        <a:lnSpc>
                          <a:spcPct val="115000"/>
                        </a:lnSpc>
                        <a:spcAft>
                          <a:spcPts val="800"/>
                        </a:spcAft>
                        <a:buNone/>
                      </a:pPr>
                      <a:r>
                        <a:rPr lang="en-GB" sz="1100" b="0" kern="100" cap="none" spc="0">
                          <a:solidFill>
                            <a:schemeClr val="bg1"/>
                          </a:solidFill>
                          <a:effectLst/>
                        </a:rPr>
                        <a:t>Advantage</a:t>
                      </a:r>
                      <a:endParaRPr lang="en-GB" sz="1100" b="0" kern="100" cap="none" spc="0">
                        <a:solidFill>
                          <a:schemeClr val="bg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algn="ctr">
                        <a:lnSpc>
                          <a:spcPct val="115000"/>
                        </a:lnSpc>
                        <a:spcAft>
                          <a:spcPts val="800"/>
                        </a:spcAft>
                        <a:buNone/>
                      </a:pPr>
                      <a:r>
                        <a:rPr lang="en-GB" sz="1100" b="0" kern="100" cap="none" spc="0">
                          <a:solidFill>
                            <a:schemeClr val="bg1"/>
                          </a:solidFill>
                          <a:effectLst/>
                        </a:rPr>
                        <a:t>Weakness</a:t>
                      </a:r>
                      <a:endParaRPr lang="en-GB" sz="1100" b="0" kern="100" cap="none" spc="0">
                        <a:solidFill>
                          <a:schemeClr val="bg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4007063912"/>
                  </a:ext>
                </a:extLst>
              </a:tr>
              <a:tr h="764853">
                <a:tc>
                  <a:txBody>
                    <a:bodyPr/>
                    <a:lstStyle/>
                    <a:p>
                      <a:pPr algn="ctr">
                        <a:lnSpc>
                          <a:spcPct val="115000"/>
                        </a:lnSpc>
                        <a:spcAft>
                          <a:spcPts val="800"/>
                        </a:spcAft>
                        <a:buNone/>
                      </a:pPr>
                      <a:r>
                        <a:rPr lang="en-GB" sz="1100" kern="100" cap="none" spc="0">
                          <a:solidFill>
                            <a:schemeClr val="tx1">
                              <a:lumMod val="75000"/>
                              <a:lumOff val="25000"/>
                            </a:schemeClr>
                          </a:solidFill>
                          <a:effectLst/>
                        </a:rPr>
                        <a:t>Machine learning</a:t>
                      </a:r>
                      <a:endParaRPr lang="en-GB" sz="1100" kern="100" cap="none" spc="0">
                        <a:solidFill>
                          <a:schemeClr val="tx1">
                            <a:lumMod val="75000"/>
                            <a:lumOff val="25000"/>
                          </a:schemeClr>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algn="ctr">
                        <a:lnSpc>
                          <a:spcPct val="115000"/>
                        </a:lnSpc>
                        <a:spcAft>
                          <a:spcPts val="800"/>
                        </a:spcAft>
                        <a:buNone/>
                      </a:pPr>
                      <a:r>
                        <a:rPr lang="en-GB" sz="1100" kern="100" cap="none" spc="0">
                          <a:solidFill>
                            <a:schemeClr val="tx1"/>
                          </a:solidFill>
                          <a:effectLst/>
                        </a:rPr>
                        <a:t>XGBoost</a:t>
                      </a:r>
                      <a:endParaRPr lang="en-GB" sz="1100" kern="100" cap="none" spc="0">
                        <a:solidFill>
                          <a:schemeClr val="tx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algn="just">
                        <a:lnSpc>
                          <a:spcPct val="115000"/>
                        </a:lnSpc>
                        <a:spcAft>
                          <a:spcPts val="800"/>
                        </a:spcAft>
                        <a:buNone/>
                      </a:pPr>
                      <a:r>
                        <a:rPr lang="en-GB" sz="1100" kern="100" cap="none" spc="0">
                          <a:solidFill>
                            <a:schemeClr val="tx1"/>
                          </a:solidFill>
                          <a:effectLst/>
                        </a:rPr>
                        <a:t>Captures nonlinear relationships and handles diverse, incomplete tabular features robustly.</a:t>
                      </a:r>
                      <a:endParaRPr lang="en-GB" sz="1100" kern="100" cap="none" spc="0">
                        <a:solidFill>
                          <a:schemeClr val="tx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algn="just">
                        <a:lnSpc>
                          <a:spcPct val="115000"/>
                        </a:lnSpc>
                        <a:spcAft>
                          <a:spcPts val="800"/>
                        </a:spcAft>
                        <a:buNone/>
                      </a:pPr>
                      <a:r>
                        <a:rPr lang="en-GB" sz="1100" kern="100" cap="none" spc="0">
                          <a:solidFill>
                            <a:schemeClr val="tx1"/>
                          </a:solidFill>
                          <a:effectLst/>
                        </a:rPr>
                        <a:t>Often needs careful hyperparameter tuning and can be sensitive to configuration choices.</a:t>
                      </a:r>
                      <a:endParaRPr lang="en-GB" sz="1100" kern="100" cap="none" spc="0">
                        <a:solidFill>
                          <a:schemeClr val="tx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711623544"/>
                  </a:ext>
                </a:extLst>
              </a:tr>
              <a:tr h="764853">
                <a:tc>
                  <a:txBody>
                    <a:bodyPr/>
                    <a:lstStyle/>
                    <a:p>
                      <a:pPr algn="ctr">
                        <a:lnSpc>
                          <a:spcPct val="115000"/>
                        </a:lnSpc>
                        <a:spcAft>
                          <a:spcPts val="800"/>
                        </a:spcAft>
                        <a:buNone/>
                      </a:pPr>
                      <a:r>
                        <a:rPr lang="en-GB" sz="1100" kern="100" cap="none" spc="0">
                          <a:solidFill>
                            <a:schemeClr val="tx1">
                              <a:lumMod val="75000"/>
                              <a:lumOff val="25000"/>
                            </a:schemeClr>
                          </a:solidFill>
                          <a:effectLst/>
                        </a:rPr>
                        <a:t>Deep learning</a:t>
                      </a:r>
                      <a:endParaRPr lang="en-GB" sz="1100" kern="100" cap="none" spc="0">
                        <a:solidFill>
                          <a:schemeClr val="tx1">
                            <a:lumMod val="75000"/>
                            <a:lumOff val="25000"/>
                          </a:schemeClr>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ctr">
                        <a:lnSpc>
                          <a:spcPct val="115000"/>
                        </a:lnSpc>
                        <a:spcAft>
                          <a:spcPts val="800"/>
                        </a:spcAft>
                        <a:buNone/>
                      </a:pPr>
                      <a:r>
                        <a:rPr lang="en-GB" sz="1100" kern="100" cap="none" spc="0">
                          <a:solidFill>
                            <a:schemeClr val="tx1"/>
                          </a:solidFill>
                          <a:effectLst/>
                        </a:rPr>
                        <a:t>LSTM</a:t>
                      </a:r>
                      <a:endParaRPr lang="en-GB" sz="1100" kern="100" cap="none" spc="0">
                        <a:solidFill>
                          <a:schemeClr val="tx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just">
                        <a:lnSpc>
                          <a:spcPct val="115000"/>
                        </a:lnSpc>
                        <a:spcAft>
                          <a:spcPts val="800"/>
                        </a:spcAft>
                        <a:buNone/>
                      </a:pPr>
                      <a:r>
                        <a:rPr lang="en-GB" sz="1100" kern="100" cap="none" spc="0">
                          <a:solidFill>
                            <a:schemeClr val="tx1"/>
                          </a:solidFill>
                          <a:effectLst/>
                        </a:rPr>
                        <a:t>Learns long‑range temporal dependencies and complex nonlinear patterns in sequential load data.</a:t>
                      </a:r>
                      <a:endParaRPr lang="en-GB" sz="1100" kern="100" cap="none" spc="0">
                        <a:solidFill>
                          <a:schemeClr val="tx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just">
                        <a:lnSpc>
                          <a:spcPct val="115000"/>
                        </a:lnSpc>
                        <a:spcAft>
                          <a:spcPts val="800"/>
                        </a:spcAft>
                        <a:buNone/>
                      </a:pPr>
                      <a:r>
                        <a:rPr lang="en-GB" sz="1100" kern="100" cap="none" spc="0">
                          <a:solidFill>
                            <a:schemeClr val="tx1"/>
                          </a:solidFill>
                          <a:effectLst/>
                        </a:rPr>
                        <a:t>Requires substantial data and computation, and training can be slow and harder to interpret.</a:t>
                      </a:r>
                      <a:endParaRPr lang="en-GB" sz="1100" kern="100" cap="none" spc="0">
                        <a:solidFill>
                          <a:schemeClr val="tx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634299679"/>
                  </a:ext>
                </a:extLst>
              </a:tr>
              <a:tr h="764853">
                <a:tc>
                  <a:txBody>
                    <a:bodyPr/>
                    <a:lstStyle/>
                    <a:p>
                      <a:pPr algn="ctr">
                        <a:lnSpc>
                          <a:spcPct val="115000"/>
                        </a:lnSpc>
                        <a:spcAft>
                          <a:spcPts val="800"/>
                        </a:spcAft>
                        <a:buNone/>
                      </a:pPr>
                      <a:r>
                        <a:rPr lang="en-GB" sz="1100" kern="100" cap="none" spc="0">
                          <a:solidFill>
                            <a:schemeClr val="tx1">
                              <a:lumMod val="75000"/>
                              <a:lumOff val="25000"/>
                            </a:schemeClr>
                          </a:solidFill>
                          <a:effectLst/>
                        </a:rPr>
                        <a:t>Benchmark</a:t>
                      </a:r>
                      <a:endParaRPr lang="en-GB" sz="1100" kern="100" cap="none" spc="0">
                        <a:solidFill>
                          <a:schemeClr val="tx1">
                            <a:lumMod val="75000"/>
                            <a:lumOff val="25000"/>
                          </a:schemeClr>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ctr">
                        <a:lnSpc>
                          <a:spcPct val="115000"/>
                        </a:lnSpc>
                        <a:spcAft>
                          <a:spcPts val="800"/>
                        </a:spcAft>
                        <a:buNone/>
                      </a:pPr>
                      <a:r>
                        <a:rPr lang="en-GB" sz="1100" kern="100" cap="none" spc="0">
                          <a:solidFill>
                            <a:schemeClr val="tx1"/>
                          </a:solidFill>
                          <a:effectLst/>
                        </a:rPr>
                        <a:t>Prophet</a:t>
                      </a:r>
                      <a:endParaRPr lang="en-GB" sz="1100" kern="100" cap="none" spc="0">
                        <a:solidFill>
                          <a:schemeClr val="tx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just">
                        <a:lnSpc>
                          <a:spcPct val="115000"/>
                        </a:lnSpc>
                        <a:spcAft>
                          <a:spcPts val="800"/>
                        </a:spcAft>
                        <a:buNone/>
                      </a:pPr>
                      <a:r>
                        <a:rPr lang="en-GB" sz="1100" kern="100" cap="none" spc="0">
                          <a:solidFill>
                            <a:schemeClr val="tx1"/>
                          </a:solidFill>
                          <a:effectLst/>
                        </a:rPr>
                        <a:t>Provides an interpretable, decomposable model of trend, seasonality, and holiday effects.</a:t>
                      </a:r>
                      <a:endParaRPr lang="en-GB" sz="1100" kern="100" cap="none" spc="0">
                        <a:solidFill>
                          <a:schemeClr val="tx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just">
                        <a:lnSpc>
                          <a:spcPct val="115000"/>
                        </a:lnSpc>
                        <a:spcAft>
                          <a:spcPts val="800"/>
                        </a:spcAft>
                        <a:buNone/>
                      </a:pPr>
                      <a:r>
                        <a:rPr lang="en-GB" sz="1100" kern="100" cap="none" spc="0">
                          <a:solidFill>
                            <a:schemeClr val="tx1"/>
                          </a:solidFill>
                          <a:effectLst/>
                        </a:rPr>
                        <a:t>Less effective at modelling complex interactions than LSTM or XGBoost on rich feature sets.</a:t>
                      </a:r>
                      <a:endParaRPr lang="en-GB" sz="1100" kern="100" cap="none" spc="0">
                        <a:solidFill>
                          <a:schemeClr val="tx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709711169"/>
                  </a:ext>
                </a:extLst>
              </a:tr>
              <a:tr h="764853">
                <a:tc>
                  <a:txBody>
                    <a:bodyPr/>
                    <a:lstStyle/>
                    <a:p>
                      <a:pPr algn="ctr">
                        <a:lnSpc>
                          <a:spcPct val="115000"/>
                        </a:lnSpc>
                        <a:spcAft>
                          <a:spcPts val="800"/>
                        </a:spcAft>
                        <a:buNone/>
                      </a:pPr>
                      <a:r>
                        <a:rPr lang="en-GB" sz="1100" kern="100" cap="none" spc="0" dirty="0">
                          <a:solidFill>
                            <a:schemeClr val="tx1">
                              <a:lumMod val="75000"/>
                              <a:lumOff val="25000"/>
                            </a:schemeClr>
                          </a:solidFill>
                          <a:effectLst/>
                        </a:rPr>
                        <a:t>Classical</a:t>
                      </a:r>
                      <a:endParaRPr lang="en-GB" sz="1100" kern="100" cap="none" spc="0" dirty="0">
                        <a:solidFill>
                          <a:schemeClr val="tx1">
                            <a:lumMod val="75000"/>
                            <a:lumOff val="25000"/>
                          </a:schemeClr>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ctr">
                        <a:lnSpc>
                          <a:spcPct val="115000"/>
                        </a:lnSpc>
                        <a:spcAft>
                          <a:spcPts val="800"/>
                        </a:spcAft>
                        <a:buNone/>
                      </a:pPr>
                      <a:r>
                        <a:rPr lang="en-GB" sz="1100" kern="100" cap="none" spc="0" dirty="0">
                          <a:solidFill>
                            <a:schemeClr val="tx1"/>
                          </a:solidFill>
                          <a:effectLst/>
                        </a:rPr>
                        <a:t>ARIMA</a:t>
                      </a:r>
                      <a:endParaRPr lang="en-GB" sz="1100" kern="100" cap="none" spc="0" dirty="0">
                        <a:solidFill>
                          <a:schemeClr val="tx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just">
                        <a:lnSpc>
                          <a:spcPct val="115000"/>
                        </a:lnSpc>
                        <a:spcAft>
                          <a:spcPts val="800"/>
                        </a:spcAft>
                        <a:buNone/>
                      </a:pPr>
                      <a:r>
                        <a:rPr lang="en-GB" sz="1100" kern="100" cap="none" spc="0">
                          <a:solidFill>
                            <a:schemeClr val="tx1"/>
                          </a:solidFill>
                          <a:effectLst/>
                        </a:rPr>
                        <a:t>Simple to implement and effective when relationships are mostly linear and stationary.</a:t>
                      </a:r>
                      <a:endParaRPr lang="en-GB" sz="1100" kern="100" cap="none" spc="0">
                        <a:solidFill>
                          <a:schemeClr val="tx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just">
                        <a:lnSpc>
                          <a:spcPct val="115000"/>
                        </a:lnSpc>
                        <a:spcAft>
                          <a:spcPts val="800"/>
                        </a:spcAft>
                        <a:buNone/>
                      </a:pPr>
                      <a:r>
                        <a:rPr lang="en-GB" sz="1100" kern="100" cap="none" spc="0" dirty="0">
                          <a:solidFill>
                            <a:schemeClr val="tx1"/>
                          </a:solidFill>
                          <a:effectLst/>
                        </a:rPr>
                        <a:t>Performs poorly with nonlinear, non‑stationary demand and many external predictors.</a:t>
                      </a:r>
                      <a:endParaRPr lang="en-GB" sz="1100" kern="100" cap="none" spc="0" dirty="0">
                        <a:solidFill>
                          <a:schemeClr val="tx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596964735"/>
                  </a:ext>
                </a:extLst>
              </a:tr>
            </a:tbl>
          </a:graphicData>
        </a:graphic>
      </p:graphicFrame>
    </p:spTree>
    <p:extLst>
      <p:ext uri="{BB962C8B-B14F-4D97-AF65-F5344CB8AC3E}">
        <p14:creationId xmlns:p14="http://schemas.microsoft.com/office/powerpoint/2010/main" val="523555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5BBFDC-7FDC-5E61-06F4-9BE4F1D486E9}"/>
              </a:ext>
            </a:extLst>
          </p:cNvPr>
          <p:cNvSpPr>
            <a:spLocks noGrp="1"/>
          </p:cNvSpPr>
          <p:nvPr>
            <p:ph type="dt" sz="half" idx="10"/>
          </p:nvPr>
        </p:nvSpPr>
        <p:spPr/>
        <p:txBody>
          <a:bodyPr/>
          <a:lstStyle/>
          <a:p>
            <a:pPr rtl="0">
              <a:defRPr/>
            </a:pPr>
            <a:r>
              <a:rPr lang="en-GB" noProof="0" dirty="0">
                <a:solidFill>
                  <a:prstClr val="black">
                    <a:tint val="75000"/>
                  </a:prstClr>
                </a:solidFill>
              </a:rPr>
              <a:t>05/01/2026</a:t>
            </a:r>
          </a:p>
        </p:txBody>
      </p:sp>
      <p:sp>
        <p:nvSpPr>
          <p:cNvPr id="4" name="Slide Number Placeholder 3">
            <a:extLst>
              <a:ext uri="{FF2B5EF4-FFF2-40B4-BE49-F238E27FC236}">
                <a16:creationId xmlns:a16="http://schemas.microsoft.com/office/drawing/2014/main" id="{3EA6E498-93AF-5A10-8DA6-91FB454EEF1B}"/>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9</a:t>
            </a:fld>
            <a:endParaRPr lang="en-GB" noProof="0">
              <a:solidFill>
                <a:prstClr val="black">
                  <a:tint val="75000"/>
                </a:prstClr>
              </a:solidFill>
            </a:endParaRPr>
          </a:p>
        </p:txBody>
      </p:sp>
      <p:sp>
        <p:nvSpPr>
          <p:cNvPr id="5" name="Title 4">
            <a:extLst>
              <a:ext uri="{FF2B5EF4-FFF2-40B4-BE49-F238E27FC236}">
                <a16:creationId xmlns:a16="http://schemas.microsoft.com/office/drawing/2014/main" id="{F6C1C04A-BDB4-FF49-5972-2723A5F178CE}"/>
              </a:ext>
            </a:extLst>
          </p:cNvPr>
          <p:cNvSpPr>
            <a:spLocks noGrp="1"/>
          </p:cNvSpPr>
          <p:nvPr>
            <p:ph type="title"/>
          </p:nvPr>
        </p:nvSpPr>
        <p:spPr>
          <a:xfrm>
            <a:off x="838200" y="365125"/>
            <a:ext cx="10515600" cy="1015619"/>
          </a:xfrm>
        </p:spPr>
        <p:txBody>
          <a:bodyPr/>
          <a:lstStyle/>
          <a:p>
            <a:r>
              <a:rPr lang="en-GB" dirty="0"/>
              <a:t>Figure: Conceptual Framework of The Project</a:t>
            </a:r>
          </a:p>
        </p:txBody>
      </p:sp>
      <p:pic>
        <p:nvPicPr>
          <p:cNvPr id="6" name="Picture 5" descr="A diagram of a model">
            <a:extLst>
              <a:ext uri="{FF2B5EF4-FFF2-40B4-BE49-F238E27FC236}">
                <a16:creationId xmlns:a16="http://schemas.microsoft.com/office/drawing/2014/main" id="{343C2106-BB55-FF91-EEB5-3581886FAB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38528" y="1581912"/>
            <a:ext cx="7964424" cy="4480560"/>
          </a:xfrm>
          <a:prstGeom prst="rect">
            <a:avLst/>
          </a:prstGeom>
        </p:spPr>
      </p:pic>
    </p:spTree>
    <p:extLst>
      <p:ext uri="{BB962C8B-B14F-4D97-AF65-F5344CB8AC3E}">
        <p14:creationId xmlns:p14="http://schemas.microsoft.com/office/powerpoint/2010/main" val="3400698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74B02-7C6C-4244-DCBE-1F0CEF93950C}"/>
              </a:ext>
            </a:extLst>
          </p:cNvPr>
          <p:cNvSpPr>
            <a:spLocks noGrp="1"/>
          </p:cNvSpPr>
          <p:nvPr>
            <p:ph type="title"/>
          </p:nvPr>
        </p:nvSpPr>
        <p:spPr/>
        <p:txBody>
          <a:bodyPr/>
          <a:lstStyle/>
          <a:p>
            <a:r>
              <a:rPr lang="en-GB" dirty="0"/>
              <a:t>Methodology Overview</a:t>
            </a:r>
            <a:br>
              <a:rPr lang="en-GB" dirty="0"/>
            </a:br>
            <a:endParaRPr lang="en-GB" dirty="0"/>
          </a:p>
        </p:txBody>
      </p:sp>
      <p:sp>
        <p:nvSpPr>
          <p:cNvPr id="3" name="Content Placeholder 2">
            <a:extLst>
              <a:ext uri="{FF2B5EF4-FFF2-40B4-BE49-F238E27FC236}">
                <a16:creationId xmlns:a16="http://schemas.microsoft.com/office/drawing/2014/main" id="{C32E88C3-186D-DD29-DB80-E402C6134889}"/>
              </a:ext>
            </a:extLst>
          </p:cNvPr>
          <p:cNvSpPr>
            <a:spLocks noGrp="1"/>
          </p:cNvSpPr>
          <p:nvPr>
            <p:ph idx="1"/>
          </p:nvPr>
        </p:nvSpPr>
        <p:spPr>
          <a:xfrm>
            <a:off x="1136904" y="1371600"/>
            <a:ext cx="9829800" cy="4249072"/>
          </a:xfrm>
        </p:spPr>
        <p:txBody>
          <a:bodyPr>
            <a:normAutofit/>
          </a:bodyPr>
          <a:lstStyle/>
          <a:p>
            <a:pPr algn="just"/>
            <a:r>
              <a:rPr lang="en-GB" dirty="0"/>
              <a:t>Experimental setup: Data merge, feature creation, model training/validation.</a:t>
            </a:r>
          </a:p>
          <a:p>
            <a:pPr algn="just"/>
            <a:r>
              <a:rPr lang="en-GB" dirty="0"/>
              <a:t>H1: 1-hour ahead, low uncertainty, lag-focused.</a:t>
            </a:r>
          </a:p>
          <a:p>
            <a:pPr algn="just"/>
            <a:r>
              <a:rPr lang="en-GB" dirty="0"/>
              <a:t>H24: 24-hour ahead, higher variability, seasonality-driven.</a:t>
            </a:r>
          </a:p>
          <a:p>
            <a:pPr algn="just"/>
            <a:r>
              <a:rPr lang="en-GB" dirty="0"/>
              <a:t>Models: LSTM (sequences), </a:t>
            </a:r>
            <a:r>
              <a:rPr lang="en-GB" dirty="0" err="1"/>
              <a:t>XGBoost</a:t>
            </a:r>
            <a:r>
              <a:rPr lang="en-GB" dirty="0"/>
              <a:t> (ensembles), Prophet (decomposition).</a:t>
            </a:r>
          </a:p>
          <a:p>
            <a:pPr algn="just"/>
            <a:r>
              <a:rPr lang="en-GB" dirty="0"/>
              <a:t>Split: 70/15/15 chronological for time integrity.</a:t>
            </a:r>
          </a:p>
          <a:p>
            <a:pPr algn="just"/>
            <a:r>
              <a:rPr lang="en-GB" dirty="0"/>
              <a:t>Metrics: RMSE/MAE (absolute), MAPE (percentage); explain with SHAP/attention.</a:t>
            </a:r>
          </a:p>
        </p:txBody>
      </p:sp>
      <p:sp>
        <p:nvSpPr>
          <p:cNvPr id="4" name="Date Placeholder 3">
            <a:extLst>
              <a:ext uri="{FF2B5EF4-FFF2-40B4-BE49-F238E27FC236}">
                <a16:creationId xmlns:a16="http://schemas.microsoft.com/office/drawing/2014/main" id="{FEF9F77B-3555-988E-BF66-59E08BDB5919}"/>
              </a:ext>
            </a:extLst>
          </p:cNvPr>
          <p:cNvSpPr>
            <a:spLocks noGrp="1"/>
          </p:cNvSpPr>
          <p:nvPr>
            <p:ph type="dt" sz="half" idx="10"/>
          </p:nvPr>
        </p:nvSpPr>
        <p:spPr/>
        <p:txBody>
          <a:bodyPr/>
          <a:lstStyle/>
          <a:p>
            <a:pPr rtl="0">
              <a:defRPr/>
            </a:pPr>
            <a:r>
              <a:rPr lang="en-GB" noProof="0" dirty="0">
                <a:solidFill>
                  <a:prstClr val="black">
                    <a:tint val="75000"/>
                  </a:prstClr>
                </a:solidFill>
              </a:rPr>
              <a:t>05/01/2026</a:t>
            </a:r>
          </a:p>
        </p:txBody>
      </p:sp>
      <p:sp>
        <p:nvSpPr>
          <p:cNvPr id="6" name="Slide Number Placeholder 5">
            <a:extLst>
              <a:ext uri="{FF2B5EF4-FFF2-40B4-BE49-F238E27FC236}">
                <a16:creationId xmlns:a16="http://schemas.microsoft.com/office/drawing/2014/main" id="{5410669F-51DC-FABE-5C76-130204B71146}"/>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10</a:t>
            </a:fld>
            <a:endParaRPr lang="en-GB" noProof="0">
              <a:solidFill>
                <a:prstClr val="black">
                  <a:tint val="75000"/>
                </a:prstClr>
              </a:solidFill>
            </a:endParaRPr>
          </a:p>
        </p:txBody>
      </p:sp>
    </p:spTree>
    <p:extLst>
      <p:ext uri="{BB962C8B-B14F-4D97-AF65-F5344CB8AC3E}">
        <p14:creationId xmlns:p14="http://schemas.microsoft.com/office/powerpoint/2010/main" val="34856074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26F23F-0BA0-6C11-C4E8-DE01BC1926C6}"/>
              </a:ext>
            </a:extLst>
          </p:cNvPr>
          <p:cNvSpPr>
            <a:spLocks noGrp="1"/>
          </p:cNvSpPr>
          <p:nvPr>
            <p:ph type="dt" sz="half" idx="10"/>
          </p:nvPr>
        </p:nvSpPr>
        <p:spPr/>
        <p:txBody>
          <a:bodyPr/>
          <a:lstStyle/>
          <a:p>
            <a:pPr rtl="0">
              <a:defRPr/>
            </a:pPr>
            <a:r>
              <a:rPr lang="en-GB" noProof="0" dirty="0">
                <a:solidFill>
                  <a:prstClr val="black">
                    <a:tint val="75000"/>
                  </a:prstClr>
                </a:solidFill>
              </a:rPr>
              <a:t>05/01/2026</a:t>
            </a:r>
          </a:p>
        </p:txBody>
      </p:sp>
      <p:sp>
        <p:nvSpPr>
          <p:cNvPr id="4" name="Slide Number Placeholder 3">
            <a:extLst>
              <a:ext uri="{FF2B5EF4-FFF2-40B4-BE49-F238E27FC236}">
                <a16:creationId xmlns:a16="http://schemas.microsoft.com/office/drawing/2014/main" id="{A3CE3E87-7ED0-E932-A382-5EE3F6EB0D16}"/>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11</a:t>
            </a:fld>
            <a:endParaRPr lang="en-GB" noProof="0">
              <a:solidFill>
                <a:prstClr val="black">
                  <a:tint val="75000"/>
                </a:prstClr>
              </a:solidFill>
            </a:endParaRPr>
          </a:p>
        </p:txBody>
      </p:sp>
      <p:sp>
        <p:nvSpPr>
          <p:cNvPr id="5" name="Title 4">
            <a:extLst>
              <a:ext uri="{FF2B5EF4-FFF2-40B4-BE49-F238E27FC236}">
                <a16:creationId xmlns:a16="http://schemas.microsoft.com/office/drawing/2014/main" id="{EC82158F-CBA2-62F7-5832-0EEF96208FA0}"/>
              </a:ext>
            </a:extLst>
          </p:cNvPr>
          <p:cNvSpPr>
            <a:spLocks noGrp="1"/>
          </p:cNvSpPr>
          <p:nvPr>
            <p:ph type="title"/>
          </p:nvPr>
        </p:nvSpPr>
        <p:spPr>
          <a:xfrm>
            <a:off x="523648" y="355981"/>
            <a:ext cx="11113008" cy="1325563"/>
          </a:xfrm>
        </p:spPr>
        <p:txBody>
          <a:bodyPr>
            <a:normAutofit fontScale="90000"/>
          </a:bodyPr>
          <a:lstStyle/>
          <a:p>
            <a:r>
              <a:rPr lang="en-GB" dirty="0"/>
              <a:t>Figure: Quantitative Experimental Design Workflow</a:t>
            </a:r>
            <a:br>
              <a:rPr lang="en-GB" dirty="0"/>
            </a:br>
            <a:endParaRPr lang="en-GB" dirty="0"/>
          </a:p>
        </p:txBody>
      </p:sp>
      <p:pic>
        <p:nvPicPr>
          <p:cNvPr id="6" name="Picture 5" descr="A diagram of a company">
            <a:extLst>
              <a:ext uri="{FF2B5EF4-FFF2-40B4-BE49-F238E27FC236}">
                <a16:creationId xmlns:a16="http://schemas.microsoft.com/office/drawing/2014/main" id="{F9143745-4FC1-CFB0-A0AF-4121E9F8767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4292" y="1810512"/>
            <a:ext cx="11251721" cy="3246120"/>
          </a:xfrm>
          <a:prstGeom prst="rect">
            <a:avLst/>
          </a:prstGeom>
        </p:spPr>
      </p:pic>
    </p:spTree>
    <p:extLst>
      <p:ext uri="{BB962C8B-B14F-4D97-AF65-F5344CB8AC3E}">
        <p14:creationId xmlns:p14="http://schemas.microsoft.com/office/powerpoint/2010/main" val="15649683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16232-0AF8-77F9-75D3-EC32515DDE87}"/>
              </a:ext>
            </a:extLst>
          </p:cNvPr>
          <p:cNvSpPr>
            <a:spLocks noGrp="1"/>
          </p:cNvSpPr>
          <p:nvPr>
            <p:ph type="title"/>
          </p:nvPr>
        </p:nvSpPr>
        <p:spPr/>
        <p:txBody>
          <a:bodyPr/>
          <a:lstStyle/>
          <a:p>
            <a:r>
              <a:rPr lang="en-GB" dirty="0"/>
              <a:t>Data Sources &amp; Preprocessing</a:t>
            </a:r>
          </a:p>
        </p:txBody>
      </p:sp>
      <p:sp>
        <p:nvSpPr>
          <p:cNvPr id="3" name="Date Placeholder 2">
            <a:extLst>
              <a:ext uri="{FF2B5EF4-FFF2-40B4-BE49-F238E27FC236}">
                <a16:creationId xmlns:a16="http://schemas.microsoft.com/office/drawing/2014/main" id="{AB32A060-FB0F-52B7-0E80-12C5E1526BD2}"/>
              </a:ext>
            </a:extLst>
          </p:cNvPr>
          <p:cNvSpPr>
            <a:spLocks noGrp="1"/>
          </p:cNvSpPr>
          <p:nvPr>
            <p:ph type="dt" sz="half" idx="10"/>
          </p:nvPr>
        </p:nvSpPr>
        <p:spPr/>
        <p:txBody>
          <a:bodyPr/>
          <a:lstStyle/>
          <a:p>
            <a:pPr rtl="0">
              <a:defRPr/>
            </a:pPr>
            <a:r>
              <a:rPr lang="en-GB" noProof="0" dirty="0">
                <a:solidFill>
                  <a:prstClr val="black">
                    <a:tint val="75000"/>
                  </a:prstClr>
                </a:solidFill>
              </a:rPr>
              <a:t>05/01/2026</a:t>
            </a:r>
          </a:p>
        </p:txBody>
      </p:sp>
      <p:sp>
        <p:nvSpPr>
          <p:cNvPr id="5" name="Slide Number Placeholder 4">
            <a:extLst>
              <a:ext uri="{FF2B5EF4-FFF2-40B4-BE49-F238E27FC236}">
                <a16:creationId xmlns:a16="http://schemas.microsoft.com/office/drawing/2014/main" id="{0ABAAE43-186F-4ADE-1806-0C8F1EBA832D}"/>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12</a:t>
            </a:fld>
            <a:endParaRPr lang="en-GB" noProof="0">
              <a:solidFill>
                <a:prstClr val="black">
                  <a:tint val="75000"/>
                </a:prstClr>
              </a:solidFill>
            </a:endParaRPr>
          </a:p>
        </p:txBody>
      </p:sp>
      <p:sp>
        <p:nvSpPr>
          <p:cNvPr id="6" name="Content Placeholder 5">
            <a:extLst>
              <a:ext uri="{FF2B5EF4-FFF2-40B4-BE49-F238E27FC236}">
                <a16:creationId xmlns:a16="http://schemas.microsoft.com/office/drawing/2014/main" id="{BBD97D3C-61A3-AF86-A400-9C5CDF0EBF56}"/>
              </a:ext>
            </a:extLst>
          </p:cNvPr>
          <p:cNvSpPr>
            <a:spLocks noGrp="1"/>
          </p:cNvSpPr>
          <p:nvPr>
            <p:ph idx="1"/>
          </p:nvPr>
        </p:nvSpPr>
        <p:spPr/>
        <p:txBody>
          <a:bodyPr/>
          <a:lstStyle/>
          <a:p>
            <a:pPr algn="just"/>
            <a:r>
              <a:rPr lang="en-GB" dirty="0"/>
              <a:t>Sources (2020-2023): NESO demand, BMRS fuel mix, ESPENI indicators, Open-</a:t>
            </a:r>
            <a:r>
              <a:rPr lang="en-GB" dirty="0" err="1"/>
              <a:t>Meteo</a:t>
            </a:r>
            <a:r>
              <a:rPr lang="en-GB" dirty="0"/>
              <a:t> weather.</a:t>
            </a:r>
          </a:p>
          <a:p>
            <a:pPr algn="just"/>
            <a:r>
              <a:rPr lang="en-GB" dirty="0"/>
              <a:t>Merged into 70K+ rows NEFW_DT.csv via APIs and pandas.</a:t>
            </a:r>
          </a:p>
          <a:p>
            <a:pPr algn="just"/>
            <a:r>
              <a:rPr lang="en-GB" dirty="0"/>
              <a:t>Cleaning: Forward-fill gaps, retain plausible outliers.</a:t>
            </a:r>
          </a:p>
          <a:p>
            <a:pPr algn="just"/>
            <a:r>
              <a:rPr lang="en-GB" dirty="0"/>
              <a:t>Alignment: UTC timestamps.</a:t>
            </a:r>
          </a:p>
          <a:p>
            <a:pPr algn="just"/>
            <a:r>
              <a:rPr lang="en-GB" dirty="0"/>
              <a:t>Enables fair H1/H24 comparisons.</a:t>
            </a:r>
          </a:p>
        </p:txBody>
      </p:sp>
    </p:spTree>
    <p:extLst>
      <p:ext uri="{BB962C8B-B14F-4D97-AF65-F5344CB8AC3E}">
        <p14:creationId xmlns:p14="http://schemas.microsoft.com/office/powerpoint/2010/main" val="39032057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256B11-E862-907D-F50A-1A07DB70F952}"/>
              </a:ext>
            </a:extLst>
          </p:cNvPr>
          <p:cNvSpPr>
            <a:spLocks noGrp="1"/>
          </p:cNvSpPr>
          <p:nvPr>
            <p:ph type="dt" sz="half" idx="10"/>
          </p:nvPr>
        </p:nvSpPr>
        <p:spPr/>
        <p:txBody>
          <a:bodyPr/>
          <a:lstStyle/>
          <a:p>
            <a:pPr rtl="0">
              <a:defRPr/>
            </a:pPr>
            <a:r>
              <a:rPr lang="en-GB" noProof="0" dirty="0">
                <a:solidFill>
                  <a:prstClr val="black">
                    <a:tint val="75000"/>
                  </a:prstClr>
                </a:solidFill>
              </a:rPr>
              <a:t>05/01/2026</a:t>
            </a:r>
          </a:p>
        </p:txBody>
      </p:sp>
      <p:sp>
        <p:nvSpPr>
          <p:cNvPr id="4" name="Slide Number Placeholder 3">
            <a:extLst>
              <a:ext uri="{FF2B5EF4-FFF2-40B4-BE49-F238E27FC236}">
                <a16:creationId xmlns:a16="http://schemas.microsoft.com/office/drawing/2014/main" id="{02D03126-689C-E4DE-DEC0-476438A6C1A3}"/>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13</a:t>
            </a:fld>
            <a:endParaRPr lang="en-GB" noProof="0">
              <a:solidFill>
                <a:prstClr val="black">
                  <a:tint val="75000"/>
                </a:prstClr>
              </a:solidFill>
            </a:endParaRPr>
          </a:p>
        </p:txBody>
      </p:sp>
      <p:sp>
        <p:nvSpPr>
          <p:cNvPr id="5" name="Title 4">
            <a:extLst>
              <a:ext uri="{FF2B5EF4-FFF2-40B4-BE49-F238E27FC236}">
                <a16:creationId xmlns:a16="http://schemas.microsoft.com/office/drawing/2014/main" id="{4DA6D345-810C-4917-4E2B-7D137FD95E6D}"/>
              </a:ext>
            </a:extLst>
          </p:cNvPr>
          <p:cNvSpPr>
            <a:spLocks noGrp="1"/>
          </p:cNvSpPr>
          <p:nvPr>
            <p:ph type="title"/>
          </p:nvPr>
        </p:nvSpPr>
        <p:spPr/>
        <p:txBody>
          <a:bodyPr>
            <a:normAutofit/>
          </a:bodyPr>
          <a:lstStyle/>
          <a:p>
            <a:r>
              <a:rPr lang="en-US" dirty="0"/>
              <a:t>Figure: Workflow for Merging Datasets</a:t>
            </a:r>
            <a:endParaRPr lang="en-GB" dirty="0"/>
          </a:p>
        </p:txBody>
      </p:sp>
      <p:pic>
        <p:nvPicPr>
          <p:cNvPr id="6" name="Picture 5" descr="A diagram of steps to a program">
            <a:extLst>
              <a:ext uri="{FF2B5EF4-FFF2-40B4-BE49-F238E27FC236}">
                <a16:creationId xmlns:a16="http://schemas.microsoft.com/office/drawing/2014/main" id="{0A6638C5-F4B3-DEDE-1295-58BE6B58A3D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61872" y="1463431"/>
            <a:ext cx="8897112" cy="4716965"/>
          </a:xfrm>
          <a:prstGeom prst="rect">
            <a:avLst/>
          </a:prstGeom>
        </p:spPr>
      </p:pic>
    </p:spTree>
    <p:extLst>
      <p:ext uri="{BB962C8B-B14F-4D97-AF65-F5344CB8AC3E}">
        <p14:creationId xmlns:p14="http://schemas.microsoft.com/office/powerpoint/2010/main" val="10234867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4CA9D-E61E-277F-15BA-7BADDD39115F}"/>
              </a:ext>
            </a:extLst>
          </p:cNvPr>
          <p:cNvSpPr>
            <a:spLocks noGrp="1"/>
          </p:cNvSpPr>
          <p:nvPr>
            <p:ph type="title"/>
          </p:nvPr>
        </p:nvSpPr>
        <p:spPr/>
        <p:txBody>
          <a:bodyPr/>
          <a:lstStyle/>
          <a:p>
            <a:r>
              <a:rPr lang="en-GB" dirty="0"/>
              <a:t>Feature Engineering &amp; Selection</a:t>
            </a:r>
          </a:p>
        </p:txBody>
      </p:sp>
      <p:sp>
        <p:nvSpPr>
          <p:cNvPr id="3" name="Content Placeholder 2">
            <a:extLst>
              <a:ext uri="{FF2B5EF4-FFF2-40B4-BE49-F238E27FC236}">
                <a16:creationId xmlns:a16="http://schemas.microsoft.com/office/drawing/2014/main" id="{63481E99-B7FA-683B-E0C2-138A569863E2}"/>
              </a:ext>
            </a:extLst>
          </p:cNvPr>
          <p:cNvSpPr>
            <a:spLocks noGrp="1"/>
          </p:cNvSpPr>
          <p:nvPr>
            <p:ph idx="1"/>
          </p:nvPr>
        </p:nvSpPr>
        <p:spPr/>
        <p:txBody>
          <a:bodyPr/>
          <a:lstStyle/>
          <a:p>
            <a:pPr algn="just"/>
            <a:r>
              <a:rPr lang="en-GB" dirty="0"/>
              <a:t>Features: Temporal (sine/cosine), calendar (holidays), weather (temp/wind), lags (1-336 steps).</a:t>
            </a:r>
          </a:p>
          <a:p>
            <a:pPr algn="just"/>
            <a:r>
              <a:rPr lang="en-GB"/>
              <a:t>100</a:t>
            </a:r>
            <a:r>
              <a:rPr lang="en-GB" dirty="0"/>
              <a:t>+ engineered: Rolls for trends, </a:t>
            </a:r>
            <a:r>
              <a:rPr lang="en-GB" dirty="0" err="1"/>
              <a:t>cyclics</a:t>
            </a:r>
            <a:r>
              <a:rPr lang="en-GB" dirty="0"/>
              <a:t> for continuity.</a:t>
            </a:r>
          </a:p>
          <a:p>
            <a:pPr algn="just"/>
            <a:r>
              <a:rPr lang="en-GB" dirty="0"/>
              <a:t>LSTM: Correlation-selected; </a:t>
            </a:r>
            <a:r>
              <a:rPr lang="en-GB" dirty="0" err="1"/>
              <a:t>XGBoost</a:t>
            </a:r>
            <a:r>
              <a:rPr lang="en-GB" dirty="0"/>
              <a:t>: All; Prophet: Regressors.</a:t>
            </a:r>
          </a:p>
          <a:p>
            <a:pPr algn="just"/>
            <a:r>
              <a:rPr lang="en-GB" dirty="0"/>
              <a:t>H1: Short lags dominate; H24: Longer lags/weather.</a:t>
            </a:r>
          </a:p>
          <a:p>
            <a:pPr algn="just"/>
            <a:r>
              <a:rPr lang="en-GB" dirty="0"/>
              <a:t>Captures Great Britain's renewable volatility.</a:t>
            </a:r>
          </a:p>
        </p:txBody>
      </p:sp>
      <p:sp>
        <p:nvSpPr>
          <p:cNvPr id="4" name="Date Placeholder 3">
            <a:extLst>
              <a:ext uri="{FF2B5EF4-FFF2-40B4-BE49-F238E27FC236}">
                <a16:creationId xmlns:a16="http://schemas.microsoft.com/office/drawing/2014/main" id="{18E42A15-091D-E686-8782-772C5607AE17}"/>
              </a:ext>
            </a:extLst>
          </p:cNvPr>
          <p:cNvSpPr>
            <a:spLocks noGrp="1"/>
          </p:cNvSpPr>
          <p:nvPr>
            <p:ph type="dt" sz="half" idx="10"/>
          </p:nvPr>
        </p:nvSpPr>
        <p:spPr/>
        <p:txBody>
          <a:bodyPr/>
          <a:lstStyle/>
          <a:p>
            <a:pPr rtl="0">
              <a:defRPr/>
            </a:pPr>
            <a:r>
              <a:rPr lang="en-GB" noProof="0" dirty="0">
                <a:solidFill>
                  <a:prstClr val="black">
                    <a:tint val="75000"/>
                  </a:prstClr>
                </a:solidFill>
              </a:rPr>
              <a:t>05/01/2026</a:t>
            </a:r>
          </a:p>
        </p:txBody>
      </p:sp>
      <p:sp>
        <p:nvSpPr>
          <p:cNvPr id="6" name="Slide Number Placeholder 5">
            <a:extLst>
              <a:ext uri="{FF2B5EF4-FFF2-40B4-BE49-F238E27FC236}">
                <a16:creationId xmlns:a16="http://schemas.microsoft.com/office/drawing/2014/main" id="{19E45743-B042-B6A2-87DD-02BE9DD24759}"/>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14</a:t>
            </a:fld>
            <a:endParaRPr lang="en-GB" noProof="0">
              <a:solidFill>
                <a:prstClr val="black">
                  <a:tint val="75000"/>
                </a:prstClr>
              </a:solidFill>
            </a:endParaRPr>
          </a:p>
        </p:txBody>
      </p:sp>
    </p:spTree>
    <p:extLst>
      <p:ext uri="{BB962C8B-B14F-4D97-AF65-F5344CB8AC3E}">
        <p14:creationId xmlns:p14="http://schemas.microsoft.com/office/powerpoint/2010/main" val="41535074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81947C-3EDC-D71D-1691-0B51AE56D361}"/>
              </a:ext>
            </a:extLst>
          </p:cNvPr>
          <p:cNvSpPr>
            <a:spLocks noGrp="1"/>
          </p:cNvSpPr>
          <p:nvPr>
            <p:ph type="title"/>
          </p:nvPr>
        </p:nvSpPr>
        <p:spPr>
          <a:xfrm>
            <a:off x="539496" y="365125"/>
            <a:ext cx="11055096" cy="1325563"/>
          </a:xfrm>
        </p:spPr>
        <p:txBody>
          <a:bodyPr anchor="ctr">
            <a:normAutofit/>
          </a:bodyPr>
          <a:lstStyle/>
          <a:p>
            <a:r>
              <a:rPr lang="en-US" dirty="0"/>
              <a:t>Table: </a:t>
            </a:r>
            <a:r>
              <a:rPr lang="en-US" dirty="0" err="1"/>
              <a:t>Categorisation</a:t>
            </a:r>
            <a:r>
              <a:rPr lang="en-US" dirty="0"/>
              <a:t> of Engineered Features</a:t>
            </a:r>
            <a:endParaRPr lang="en-GB" dirty="0"/>
          </a:p>
        </p:txBody>
      </p:sp>
      <p:sp>
        <p:nvSpPr>
          <p:cNvPr id="2" name="Date Placeholder 1">
            <a:extLst>
              <a:ext uri="{FF2B5EF4-FFF2-40B4-BE49-F238E27FC236}">
                <a16:creationId xmlns:a16="http://schemas.microsoft.com/office/drawing/2014/main" id="{F1D724F3-FF0E-C1C6-A945-D60D5AF16F1C}"/>
              </a:ext>
            </a:extLst>
          </p:cNvPr>
          <p:cNvSpPr>
            <a:spLocks noGrp="1"/>
          </p:cNvSpPr>
          <p:nvPr>
            <p:ph type="dt" sz="half" idx="10"/>
          </p:nvPr>
        </p:nvSpPr>
        <p:spPr>
          <a:xfrm>
            <a:off x="838200" y="6356350"/>
            <a:ext cx="2743200" cy="365125"/>
          </a:xfrm>
        </p:spPr>
        <p:txBody>
          <a:bodyPr anchor="ctr">
            <a:normAutofit/>
          </a:bodyPr>
          <a:lstStyle/>
          <a:p>
            <a:pPr rtl="0">
              <a:spcAft>
                <a:spcPts val="600"/>
              </a:spcAft>
              <a:defRPr/>
            </a:pPr>
            <a:r>
              <a:rPr lang="en-GB" noProof="0" dirty="0">
                <a:solidFill>
                  <a:prstClr val="black">
                    <a:tint val="75000"/>
                  </a:prstClr>
                </a:solidFill>
              </a:rPr>
              <a:t>05/01/2026</a:t>
            </a:r>
          </a:p>
        </p:txBody>
      </p:sp>
      <p:sp>
        <p:nvSpPr>
          <p:cNvPr id="4" name="Slide Number Placeholder 3">
            <a:extLst>
              <a:ext uri="{FF2B5EF4-FFF2-40B4-BE49-F238E27FC236}">
                <a16:creationId xmlns:a16="http://schemas.microsoft.com/office/drawing/2014/main" id="{19CAB4E6-19C5-19BC-610F-BB0A84D94D06}"/>
              </a:ext>
            </a:extLst>
          </p:cNvPr>
          <p:cNvSpPr>
            <a:spLocks noGrp="1"/>
          </p:cNvSpPr>
          <p:nvPr>
            <p:ph type="sldNum" sz="quarter" idx="12"/>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15</a:t>
            </a:fld>
            <a:endParaRPr lang="en-GB" noProof="0">
              <a:solidFill>
                <a:prstClr val="black">
                  <a:tint val="75000"/>
                </a:prstClr>
              </a:solidFill>
            </a:endParaRPr>
          </a:p>
        </p:txBody>
      </p:sp>
      <p:graphicFrame>
        <p:nvGraphicFramePr>
          <p:cNvPr id="6" name="Table 5">
            <a:extLst>
              <a:ext uri="{FF2B5EF4-FFF2-40B4-BE49-F238E27FC236}">
                <a16:creationId xmlns:a16="http://schemas.microsoft.com/office/drawing/2014/main" id="{1B86CD78-0A7F-697F-F9B3-B114281F8E36}"/>
              </a:ext>
            </a:extLst>
          </p:cNvPr>
          <p:cNvGraphicFramePr>
            <a:graphicFrameLocks noGrp="1"/>
          </p:cNvGraphicFramePr>
          <p:nvPr>
            <p:extLst>
              <p:ext uri="{D42A27DB-BD31-4B8C-83A1-F6EECF244321}">
                <p14:modId xmlns:p14="http://schemas.microsoft.com/office/powerpoint/2010/main" val="1897203580"/>
              </p:ext>
            </p:extLst>
          </p:nvPr>
        </p:nvGraphicFramePr>
        <p:xfrm>
          <a:off x="1179576" y="2207926"/>
          <a:ext cx="9829802" cy="3266085"/>
        </p:xfrm>
        <a:graphic>
          <a:graphicData uri="http://schemas.openxmlformats.org/drawingml/2006/table">
            <a:tbl>
              <a:tblPr firstRow="1" firstCol="1" bandRow="1"/>
              <a:tblGrid>
                <a:gridCol w="1600200">
                  <a:extLst>
                    <a:ext uri="{9D8B030D-6E8A-4147-A177-3AD203B41FA5}">
                      <a16:colId xmlns:a16="http://schemas.microsoft.com/office/drawing/2014/main" val="3469815614"/>
                    </a:ext>
                  </a:extLst>
                </a:gridCol>
                <a:gridCol w="4471416">
                  <a:extLst>
                    <a:ext uri="{9D8B030D-6E8A-4147-A177-3AD203B41FA5}">
                      <a16:colId xmlns:a16="http://schemas.microsoft.com/office/drawing/2014/main" val="928293569"/>
                    </a:ext>
                  </a:extLst>
                </a:gridCol>
                <a:gridCol w="3758186">
                  <a:extLst>
                    <a:ext uri="{9D8B030D-6E8A-4147-A177-3AD203B41FA5}">
                      <a16:colId xmlns:a16="http://schemas.microsoft.com/office/drawing/2014/main" val="446614755"/>
                    </a:ext>
                  </a:extLst>
                </a:gridCol>
              </a:tblGrid>
              <a:tr h="400241">
                <a:tc>
                  <a:txBody>
                    <a:bodyPr/>
                    <a:lstStyle/>
                    <a:p>
                      <a:pPr algn="ctr" fontAlgn="ctr">
                        <a:lnSpc>
                          <a:spcPct val="115000"/>
                        </a:lnSpc>
                        <a:spcAft>
                          <a:spcPts val="800"/>
                        </a:spcAft>
                        <a:buNone/>
                      </a:pPr>
                      <a:r>
                        <a:rPr lang="en-GB" sz="1200" b="1" i="0" u="none" strike="noStrike" kern="100" dirty="0">
                          <a:solidFill>
                            <a:srgbClr val="000000"/>
                          </a:solidFill>
                          <a:effectLst/>
                          <a:latin typeface="Times New Roman" panose="02020603050405020304" pitchFamily="18" charset="0"/>
                          <a:ea typeface="Aptos" panose="020B0004020202020204" pitchFamily="34" charset="0"/>
                          <a:cs typeface="Shruti" panose="020B0502040204020203" pitchFamily="34" charset="0"/>
                        </a:rPr>
                        <a:t>Feature Group</a:t>
                      </a:r>
                      <a:endParaRPr lang="en-GB" sz="1800" b="0" i="0" u="none" strike="noStrike" dirty="0">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solidFill>
                      <a:srgbClr val="00B0F0"/>
                    </a:solidFill>
                  </a:tcPr>
                </a:tc>
                <a:tc>
                  <a:txBody>
                    <a:bodyPr/>
                    <a:lstStyle/>
                    <a:p>
                      <a:pPr algn="ctr" fontAlgn="ctr">
                        <a:lnSpc>
                          <a:spcPct val="115000"/>
                        </a:lnSpc>
                        <a:spcAft>
                          <a:spcPts val="800"/>
                        </a:spcAft>
                        <a:buNone/>
                      </a:pPr>
                      <a:r>
                        <a:rPr lang="en-GB" sz="1200" b="1" i="0" u="none" strike="noStrike" kern="100">
                          <a:solidFill>
                            <a:srgbClr val="000000"/>
                          </a:solidFill>
                          <a:effectLst/>
                          <a:latin typeface="Times New Roman" panose="02020603050405020304" pitchFamily="18" charset="0"/>
                          <a:ea typeface="Aptos" panose="020B0004020202020204" pitchFamily="34" charset="0"/>
                          <a:cs typeface="Shruti" panose="020B0502040204020203" pitchFamily="34" charset="0"/>
                        </a:rPr>
                        <a:t>Example Features</a:t>
                      </a:r>
                      <a:endParaRPr lang="en-GB" sz="1800" b="0" i="0" u="none" strike="noStrike">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solidFill>
                      <a:srgbClr val="00B0F0"/>
                    </a:solidFill>
                  </a:tcPr>
                </a:tc>
                <a:tc>
                  <a:txBody>
                    <a:bodyPr/>
                    <a:lstStyle/>
                    <a:p>
                      <a:pPr algn="ctr" fontAlgn="ctr">
                        <a:lnSpc>
                          <a:spcPct val="115000"/>
                        </a:lnSpc>
                        <a:spcAft>
                          <a:spcPts val="800"/>
                        </a:spcAft>
                        <a:buNone/>
                      </a:pPr>
                      <a:r>
                        <a:rPr lang="en-GB" sz="1200" b="1" i="0" u="none" strike="noStrike" kern="100">
                          <a:solidFill>
                            <a:srgbClr val="000000"/>
                          </a:solidFill>
                          <a:effectLst/>
                          <a:latin typeface="Times New Roman" panose="02020603050405020304" pitchFamily="18" charset="0"/>
                          <a:ea typeface="Aptos" panose="020B0004020202020204" pitchFamily="34" charset="0"/>
                          <a:cs typeface="Shruti" panose="020B0502040204020203" pitchFamily="34" charset="0"/>
                        </a:rPr>
                        <a:t>Main Role in Model</a:t>
                      </a:r>
                      <a:endParaRPr lang="en-GB" sz="1800" b="0" i="0" u="none" strike="noStrike">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solidFill>
                      <a:srgbClr val="00B0F0"/>
                    </a:solidFill>
                  </a:tcPr>
                </a:tc>
                <a:extLst>
                  <a:ext uri="{0D108BD9-81ED-4DB2-BD59-A6C34878D82A}">
                    <a16:rowId xmlns:a16="http://schemas.microsoft.com/office/drawing/2014/main" val="3118295718"/>
                  </a:ext>
                </a:extLst>
              </a:tr>
              <a:tr h="611054">
                <a:tc>
                  <a:txBody>
                    <a:bodyPr/>
                    <a:lstStyle/>
                    <a:p>
                      <a:pPr algn="just" fontAlgn="ctr">
                        <a:lnSpc>
                          <a:spcPct val="115000"/>
                        </a:lnSpc>
                        <a:spcAft>
                          <a:spcPts val="800"/>
                        </a:spcAft>
                        <a:buNone/>
                      </a:pPr>
                      <a:r>
                        <a:rPr lang="en-GB" sz="1200" b="0" i="0" u="none" strike="noStrike" kern="100">
                          <a:effectLst/>
                          <a:latin typeface="Times New Roman" panose="02020603050405020304" pitchFamily="18" charset="0"/>
                          <a:ea typeface="Aptos" panose="020B0004020202020204" pitchFamily="34" charset="0"/>
                          <a:cs typeface="Shruti" panose="020B0502040204020203" pitchFamily="34" charset="0"/>
                        </a:rPr>
                        <a:t>Temporal &amp; Calendar</a:t>
                      </a:r>
                      <a:endParaRPr lang="en-GB" sz="1800" b="0" i="0" u="none" strike="noStrike">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noFill/>
                  </a:tcPr>
                </a:tc>
                <a:tc>
                  <a:txBody>
                    <a:bodyPr/>
                    <a:lstStyle/>
                    <a:p>
                      <a:pPr algn="just" fontAlgn="ctr">
                        <a:lnSpc>
                          <a:spcPct val="115000"/>
                        </a:lnSpc>
                        <a:spcAft>
                          <a:spcPts val="800"/>
                        </a:spcAft>
                        <a:buNone/>
                      </a:pPr>
                      <a:r>
                        <a:rPr lang="en-GB" sz="1200" b="0" i="0" u="none" strike="noStrike" kern="100">
                          <a:effectLst/>
                          <a:latin typeface="Times New Roman" panose="02020603050405020304" pitchFamily="18" charset="0"/>
                          <a:ea typeface="Aptos" panose="020B0004020202020204" pitchFamily="34" charset="0"/>
                          <a:cs typeface="Shruti" panose="020B0502040204020203" pitchFamily="34" charset="0"/>
                        </a:rPr>
                        <a:t>hour_sin, hour_cos, dayofweek_sin/cos, month_sin/cos, dayofyear, is_weekend_flag, BankHoliday_flag</a:t>
                      </a:r>
                      <a:endParaRPr lang="en-GB" sz="1800" b="0" i="0" u="none" strike="noStrike">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noFill/>
                  </a:tcPr>
                </a:tc>
                <a:tc>
                  <a:txBody>
                    <a:bodyPr/>
                    <a:lstStyle/>
                    <a:p>
                      <a:pPr algn="just" fontAlgn="ctr">
                        <a:lnSpc>
                          <a:spcPct val="115000"/>
                        </a:lnSpc>
                        <a:spcAft>
                          <a:spcPts val="800"/>
                        </a:spcAft>
                        <a:buNone/>
                      </a:pPr>
                      <a:r>
                        <a:rPr lang="en-GB" sz="1200" b="0" i="0" u="none" strike="noStrike" kern="100">
                          <a:effectLst/>
                          <a:latin typeface="Times New Roman" panose="02020603050405020304" pitchFamily="18" charset="0"/>
                          <a:ea typeface="Aptos" panose="020B0004020202020204" pitchFamily="34" charset="0"/>
                          <a:cs typeface="Shruti" panose="020B0502040204020203" pitchFamily="34" charset="0"/>
                        </a:rPr>
                        <a:t>Capture weekly, annual patterns and holiday effects.</a:t>
                      </a:r>
                      <a:endParaRPr lang="en-GB" sz="1800" b="0" i="0" u="none" strike="noStrike">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noFill/>
                  </a:tcPr>
                </a:tc>
                <a:extLst>
                  <a:ext uri="{0D108BD9-81ED-4DB2-BD59-A6C34878D82A}">
                    <a16:rowId xmlns:a16="http://schemas.microsoft.com/office/drawing/2014/main" val="2098510200"/>
                  </a:ext>
                </a:extLst>
              </a:tr>
              <a:tr h="821868">
                <a:tc>
                  <a:txBody>
                    <a:bodyPr/>
                    <a:lstStyle/>
                    <a:p>
                      <a:pPr algn="just" fontAlgn="ctr">
                        <a:lnSpc>
                          <a:spcPct val="115000"/>
                        </a:lnSpc>
                        <a:spcAft>
                          <a:spcPts val="800"/>
                        </a:spcAft>
                        <a:buNone/>
                      </a:pPr>
                      <a:r>
                        <a:rPr lang="en-GB" sz="1200" b="0" i="0" u="none" strike="noStrike" kern="100">
                          <a:effectLst/>
                          <a:latin typeface="Times New Roman" panose="02020603050405020304" pitchFamily="18" charset="0"/>
                          <a:ea typeface="Aptos" panose="020B0004020202020204" pitchFamily="34" charset="0"/>
                          <a:cs typeface="Shruti" panose="020B0502040204020203" pitchFamily="34" charset="0"/>
                        </a:rPr>
                        <a:t>Weather</a:t>
                      </a:r>
                      <a:endParaRPr lang="en-GB" sz="1800" b="0" i="0" u="none" strike="noStrike">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noFill/>
                  </a:tcPr>
                </a:tc>
                <a:tc>
                  <a:txBody>
                    <a:bodyPr/>
                    <a:lstStyle/>
                    <a:p>
                      <a:pPr algn="just" fontAlgn="ctr">
                        <a:lnSpc>
                          <a:spcPct val="115000"/>
                        </a:lnSpc>
                        <a:spcAft>
                          <a:spcPts val="800"/>
                        </a:spcAft>
                        <a:buNone/>
                      </a:pPr>
                      <a:r>
                        <a:rPr lang="en-GB" sz="1200" b="0" i="0" u="none" strike="noStrike" kern="100">
                          <a:effectLst/>
                          <a:latin typeface="Times New Roman" panose="02020603050405020304" pitchFamily="18" charset="0"/>
                          <a:ea typeface="Aptos" panose="020B0004020202020204" pitchFamily="34" charset="0"/>
                          <a:cs typeface="Shruti" panose="020B0502040204020203" pitchFamily="34" charset="0"/>
                        </a:rPr>
                        <a:t>temperature_2m, apparent_temperature, wind_speed_10m, shortwave_radiation, humidity, cloud_cover, precipitation</a:t>
                      </a:r>
                      <a:endParaRPr lang="en-GB" sz="1800" b="0" i="0" u="none" strike="noStrike">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noFill/>
                  </a:tcPr>
                </a:tc>
                <a:tc>
                  <a:txBody>
                    <a:bodyPr/>
                    <a:lstStyle/>
                    <a:p>
                      <a:pPr algn="just" fontAlgn="ctr">
                        <a:lnSpc>
                          <a:spcPct val="115000"/>
                        </a:lnSpc>
                        <a:spcAft>
                          <a:spcPts val="800"/>
                        </a:spcAft>
                        <a:buNone/>
                      </a:pPr>
                      <a:r>
                        <a:rPr lang="en-GB" sz="1200" b="0" i="0" u="none" strike="noStrike" kern="100">
                          <a:effectLst/>
                          <a:latin typeface="Times New Roman" panose="02020603050405020304" pitchFamily="18" charset="0"/>
                          <a:ea typeface="Aptos" panose="020B0004020202020204" pitchFamily="34" charset="0"/>
                          <a:cs typeface="Shruti" panose="020B0502040204020203" pitchFamily="34" charset="0"/>
                        </a:rPr>
                        <a:t>Model heating/cooling demand and renewable potential</a:t>
                      </a:r>
                      <a:endParaRPr lang="en-GB" sz="1800" b="0" i="0" u="none" strike="noStrike">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noFill/>
                  </a:tcPr>
                </a:tc>
                <a:extLst>
                  <a:ext uri="{0D108BD9-81ED-4DB2-BD59-A6C34878D82A}">
                    <a16:rowId xmlns:a16="http://schemas.microsoft.com/office/drawing/2014/main" val="2671648304"/>
                  </a:ext>
                </a:extLst>
              </a:tr>
              <a:tr h="821868">
                <a:tc>
                  <a:txBody>
                    <a:bodyPr/>
                    <a:lstStyle/>
                    <a:p>
                      <a:pPr algn="just" fontAlgn="ctr">
                        <a:lnSpc>
                          <a:spcPct val="115000"/>
                        </a:lnSpc>
                        <a:spcAft>
                          <a:spcPts val="800"/>
                        </a:spcAft>
                        <a:buNone/>
                      </a:pPr>
                      <a:r>
                        <a:rPr lang="en-GB" sz="1200" b="0" i="0" u="none" strike="noStrike" kern="100">
                          <a:effectLst/>
                          <a:latin typeface="Times New Roman" panose="02020603050405020304" pitchFamily="18" charset="0"/>
                          <a:ea typeface="Aptos" panose="020B0004020202020204" pitchFamily="34" charset="0"/>
                          <a:cs typeface="Shruti" panose="020B0502040204020203" pitchFamily="34" charset="0"/>
                        </a:rPr>
                        <a:t>Fuel Mix &amp; Grid</a:t>
                      </a:r>
                      <a:endParaRPr lang="en-GB" sz="1800" b="0" i="0" u="none" strike="noStrike">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noFill/>
                  </a:tcPr>
                </a:tc>
                <a:tc>
                  <a:txBody>
                    <a:bodyPr/>
                    <a:lstStyle/>
                    <a:p>
                      <a:pPr algn="just" fontAlgn="ctr">
                        <a:lnSpc>
                          <a:spcPct val="115000"/>
                        </a:lnSpc>
                        <a:spcAft>
                          <a:spcPts val="800"/>
                        </a:spcAft>
                        <a:buNone/>
                      </a:pPr>
                      <a:r>
                        <a:rPr lang="en-GB" sz="1200" b="0" i="0" u="none" strike="noStrike" kern="100">
                          <a:effectLst/>
                          <a:latin typeface="Times New Roman" panose="02020603050405020304" pitchFamily="18" charset="0"/>
                          <a:ea typeface="Aptos" panose="020B0004020202020204" pitchFamily="34" charset="0"/>
                          <a:cs typeface="Shruti" panose="020B0502040204020203" pitchFamily="34" charset="0"/>
                        </a:rPr>
                        <a:t>FUEL_WIND, FUEL_SOLAR, FUEL_CCGT, FUEL_NUCLEAR, interconnector flows, embedded wind/solar</a:t>
                      </a:r>
                      <a:endParaRPr lang="en-GB" sz="1800" b="0" i="0" u="none" strike="noStrike">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noFill/>
                  </a:tcPr>
                </a:tc>
                <a:tc>
                  <a:txBody>
                    <a:bodyPr/>
                    <a:lstStyle/>
                    <a:p>
                      <a:pPr algn="just" fontAlgn="ctr">
                        <a:lnSpc>
                          <a:spcPct val="115000"/>
                        </a:lnSpc>
                        <a:spcAft>
                          <a:spcPts val="800"/>
                        </a:spcAft>
                        <a:buNone/>
                      </a:pPr>
                      <a:r>
                        <a:rPr lang="en-GB" sz="1200" b="0" i="0" u="none" strike="noStrike" kern="100">
                          <a:effectLst/>
                          <a:latin typeface="Times New Roman" panose="02020603050405020304" pitchFamily="18" charset="0"/>
                          <a:ea typeface="Aptos" panose="020B0004020202020204" pitchFamily="34" charset="0"/>
                          <a:cs typeface="Shruti" panose="020B0502040204020203" pitchFamily="34" charset="0"/>
                        </a:rPr>
                        <a:t>Capture supply-side context and net demand effects.</a:t>
                      </a:r>
                      <a:endParaRPr lang="en-GB" sz="1800" b="0" i="0" u="none" strike="noStrike">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noFill/>
                  </a:tcPr>
                </a:tc>
                <a:extLst>
                  <a:ext uri="{0D108BD9-81ED-4DB2-BD59-A6C34878D82A}">
                    <a16:rowId xmlns:a16="http://schemas.microsoft.com/office/drawing/2014/main" val="2003845958"/>
                  </a:ext>
                </a:extLst>
              </a:tr>
              <a:tr h="611054">
                <a:tc>
                  <a:txBody>
                    <a:bodyPr/>
                    <a:lstStyle/>
                    <a:p>
                      <a:pPr algn="just" fontAlgn="ctr">
                        <a:lnSpc>
                          <a:spcPct val="115000"/>
                        </a:lnSpc>
                        <a:spcAft>
                          <a:spcPts val="800"/>
                        </a:spcAft>
                        <a:buNone/>
                      </a:pPr>
                      <a:r>
                        <a:rPr lang="en-GB" sz="1200" b="0" i="0" u="none" strike="noStrike" kern="100">
                          <a:effectLst/>
                          <a:latin typeface="Times New Roman" panose="02020603050405020304" pitchFamily="18" charset="0"/>
                          <a:ea typeface="Aptos" panose="020B0004020202020204" pitchFamily="34" charset="0"/>
                          <a:cs typeface="Shruti" panose="020B0502040204020203" pitchFamily="34" charset="0"/>
                        </a:rPr>
                        <a:t>Lag &amp; Rolling Stats</a:t>
                      </a:r>
                      <a:endParaRPr lang="en-GB" sz="1800" b="0" i="0" u="none" strike="noStrike">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noFill/>
                  </a:tcPr>
                </a:tc>
                <a:tc>
                  <a:txBody>
                    <a:bodyPr/>
                    <a:lstStyle/>
                    <a:p>
                      <a:pPr algn="just" fontAlgn="ctr">
                        <a:lnSpc>
                          <a:spcPct val="115000"/>
                        </a:lnSpc>
                        <a:spcAft>
                          <a:spcPts val="800"/>
                        </a:spcAft>
                        <a:buNone/>
                      </a:pPr>
                      <a:r>
                        <a:rPr lang="en-GB" sz="1200" b="0" i="0" u="none" strike="noStrike" kern="100">
                          <a:effectLst/>
                          <a:latin typeface="Times New Roman" panose="02020603050405020304" pitchFamily="18" charset="0"/>
                          <a:ea typeface="Aptos" panose="020B0004020202020204" pitchFamily="34" charset="0"/>
                          <a:cs typeface="Shruti" panose="020B0502040204020203" pitchFamily="34" charset="0"/>
                        </a:rPr>
                        <a:t>lag_1h, lag_6h, lag_24h, lag_336, roll_mean_3h, roll_mean_24h</a:t>
                      </a:r>
                      <a:endParaRPr lang="en-GB" sz="1800" b="0" i="0" u="none" strike="noStrike">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noFill/>
                  </a:tcPr>
                </a:tc>
                <a:tc>
                  <a:txBody>
                    <a:bodyPr/>
                    <a:lstStyle/>
                    <a:p>
                      <a:pPr algn="just" fontAlgn="ctr">
                        <a:lnSpc>
                          <a:spcPct val="115000"/>
                        </a:lnSpc>
                        <a:spcAft>
                          <a:spcPts val="800"/>
                        </a:spcAft>
                        <a:buNone/>
                      </a:pPr>
                      <a:r>
                        <a:rPr lang="en-GB" sz="1200" b="0" i="0" u="none" strike="noStrike" kern="100" dirty="0">
                          <a:effectLst/>
                          <a:latin typeface="Times New Roman" panose="02020603050405020304" pitchFamily="18" charset="0"/>
                          <a:ea typeface="Aptos" panose="020B0004020202020204" pitchFamily="34" charset="0"/>
                          <a:cs typeface="Shruti" panose="020B0502040204020203" pitchFamily="34" charset="0"/>
                        </a:rPr>
                        <a:t>Encode autocorrelation and smooth short-term noise.</a:t>
                      </a:r>
                      <a:endParaRPr lang="en-GB" sz="1800" b="0" i="0" u="none" strike="noStrike" dirty="0">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noFill/>
                  </a:tcPr>
                </a:tc>
                <a:extLst>
                  <a:ext uri="{0D108BD9-81ED-4DB2-BD59-A6C34878D82A}">
                    <a16:rowId xmlns:a16="http://schemas.microsoft.com/office/drawing/2014/main" val="862407686"/>
                  </a:ext>
                </a:extLst>
              </a:tr>
            </a:tbl>
          </a:graphicData>
        </a:graphic>
      </p:graphicFrame>
    </p:spTree>
    <p:extLst>
      <p:ext uri="{BB962C8B-B14F-4D97-AF65-F5344CB8AC3E}">
        <p14:creationId xmlns:p14="http://schemas.microsoft.com/office/powerpoint/2010/main" val="1020247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67FAC-F4A6-8BAF-8610-83BC93121200}"/>
              </a:ext>
            </a:extLst>
          </p:cNvPr>
          <p:cNvSpPr>
            <a:spLocks noGrp="1"/>
          </p:cNvSpPr>
          <p:nvPr>
            <p:ph type="title"/>
          </p:nvPr>
        </p:nvSpPr>
        <p:spPr/>
        <p:txBody>
          <a:bodyPr/>
          <a:lstStyle/>
          <a:p>
            <a:r>
              <a:rPr lang="en-GB" dirty="0"/>
              <a:t>Training, Validation, and Horizons</a:t>
            </a:r>
          </a:p>
        </p:txBody>
      </p:sp>
      <p:sp>
        <p:nvSpPr>
          <p:cNvPr id="3" name="Content Placeholder 2">
            <a:extLst>
              <a:ext uri="{FF2B5EF4-FFF2-40B4-BE49-F238E27FC236}">
                <a16:creationId xmlns:a16="http://schemas.microsoft.com/office/drawing/2014/main" id="{4383CC5D-FF5C-2B37-AED5-1D9E7DE6E721}"/>
              </a:ext>
            </a:extLst>
          </p:cNvPr>
          <p:cNvSpPr>
            <a:spLocks noGrp="1"/>
          </p:cNvSpPr>
          <p:nvPr>
            <p:ph idx="1"/>
          </p:nvPr>
        </p:nvSpPr>
        <p:spPr/>
        <p:txBody>
          <a:bodyPr/>
          <a:lstStyle/>
          <a:p>
            <a:pPr algn="just"/>
            <a:r>
              <a:rPr lang="en-GB" dirty="0"/>
              <a:t>Training: LSTM (Adam/early stop), </a:t>
            </a:r>
            <a:r>
              <a:rPr lang="en-GB" dirty="0" err="1"/>
              <a:t>XGBoost</a:t>
            </a:r>
            <a:r>
              <a:rPr lang="en-GB" dirty="0"/>
              <a:t> (hyperparameter search), Prophet (prior tuning).</a:t>
            </a:r>
          </a:p>
          <a:p>
            <a:pPr algn="just"/>
            <a:r>
              <a:rPr lang="en-GB" dirty="0"/>
              <a:t>Validation: Chronological splits to avoid leakage.</a:t>
            </a:r>
          </a:p>
          <a:p>
            <a:pPr algn="just"/>
            <a:r>
              <a:rPr lang="en-GB" dirty="0"/>
              <a:t>H1: Low errors, recent data key.</a:t>
            </a:r>
          </a:p>
          <a:p>
            <a:pPr algn="just"/>
            <a:r>
              <a:rPr lang="en-GB" dirty="0"/>
              <a:t>H24: Higher errors, calendar/fuel influential.</a:t>
            </a:r>
          </a:p>
          <a:p>
            <a:pPr algn="just"/>
            <a:r>
              <a:rPr lang="en-GB" dirty="0"/>
              <a:t>Difference: H1 quick adjustments; H24 planning cycles.</a:t>
            </a:r>
          </a:p>
        </p:txBody>
      </p:sp>
      <p:sp>
        <p:nvSpPr>
          <p:cNvPr id="4" name="Date Placeholder 3">
            <a:extLst>
              <a:ext uri="{FF2B5EF4-FFF2-40B4-BE49-F238E27FC236}">
                <a16:creationId xmlns:a16="http://schemas.microsoft.com/office/drawing/2014/main" id="{7580873F-02A8-1A1F-19ED-453E2888A1B8}"/>
              </a:ext>
            </a:extLst>
          </p:cNvPr>
          <p:cNvSpPr>
            <a:spLocks noGrp="1"/>
          </p:cNvSpPr>
          <p:nvPr>
            <p:ph type="dt" sz="half" idx="10"/>
          </p:nvPr>
        </p:nvSpPr>
        <p:spPr/>
        <p:txBody>
          <a:bodyPr/>
          <a:lstStyle/>
          <a:p>
            <a:pPr rtl="0">
              <a:defRPr/>
            </a:pPr>
            <a:r>
              <a:rPr lang="en-GB" noProof="0" dirty="0">
                <a:solidFill>
                  <a:prstClr val="black">
                    <a:tint val="75000"/>
                  </a:prstClr>
                </a:solidFill>
              </a:rPr>
              <a:t>05/01/2026</a:t>
            </a:r>
          </a:p>
        </p:txBody>
      </p:sp>
      <p:sp>
        <p:nvSpPr>
          <p:cNvPr id="6" name="Slide Number Placeholder 5">
            <a:extLst>
              <a:ext uri="{FF2B5EF4-FFF2-40B4-BE49-F238E27FC236}">
                <a16:creationId xmlns:a16="http://schemas.microsoft.com/office/drawing/2014/main" id="{3024250B-D3EB-D7AC-4327-181C50065EB3}"/>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16</a:t>
            </a:fld>
            <a:endParaRPr lang="en-GB" noProof="0">
              <a:solidFill>
                <a:prstClr val="black">
                  <a:tint val="75000"/>
                </a:prstClr>
              </a:solidFill>
            </a:endParaRPr>
          </a:p>
        </p:txBody>
      </p:sp>
    </p:spTree>
    <p:extLst>
      <p:ext uri="{BB962C8B-B14F-4D97-AF65-F5344CB8AC3E}">
        <p14:creationId xmlns:p14="http://schemas.microsoft.com/office/powerpoint/2010/main" val="8461932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EB8CC-E887-4C39-A032-E3471EDC043E}"/>
              </a:ext>
            </a:extLst>
          </p:cNvPr>
          <p:cNvSpPr>
            <a:spLocks noGrp="1"/>
          </p:cNvSpPr>
          <p:nvPr>
            <p:ph type="title"/>
          </p:nvPr>
        </p:nvSpPr>
        <p:spPr/>
        <p:txBody>
          <a:bodyPr rtlCol="0"/>
          <a:lstStyle/>
          <a:p>
            <a:pPr rtl="0"/>
            <a:r>
              <a:rPr lang="en-GB" dirty="0"/>
              <a:t>Model Descriptions</a:t>
            </a:r>
          </a:p>
        </p:txBody>
      </p:sp>
      <p:sp>
        <p:nvSpPr>
          <p:cNvPr id="3" name="Text Placeholder 2">
            <a:extLst>
              <a:ext uri="{FF2B5EF4-FFF2-40B4-BE49-F238E27FC236}">
                <a16:creationId xmlns:a16="http://schemas.microsoft.com/office/drawing/2014/main" id="{A4B28E79-36F1-4487-B6B6-7A33F5C3C0B2}"/>
              </a:ext>
            </a:extLst>
          </p:cNvPr>
          <p:cNvSpPr>
            <a:spLocks noGrp="1"/>
          </p:cNvSpPr>
          <p:nvPr>
            <p:ph type="body" idx="1"/>
          </p:nvPr>
        </p:nvSpPr>
        <p:spPr>
          <a:xfrm flipH="1">
            <a:off x="4453128" y="1597820"/>
            <a:ext cx="3291840" cy="823912"/>
          </a:xfrm>
        </p:spPr>
        <p:txBody>
          <a:bodyPr rtlCol="0"/>
          <a:lstStyle/>
          <a:p>
            <a:pPr algn="ctr" rtl="0"/>
            <a:r>
              <a:rPr lang="en-GB" dirty="0" err="1"/>
              <a:t>XGBoost</a:t>
            </a:r>
            <a:endParaRPr lang="en-GB" dirty="0"/>
          </a:p>
        </p:txBody>
      </p:sp>
      <p:sp>
        <p:nvSpPr>
          <p:cNvPr id="4" name="Content Placeholder 3">
            <a:extLst>
              <a:ext uri="{FF2B5EF4-FFF2-40B4-BE49-F238E27FC236}">
                <a16:creationId xmlns:a16="http://schemas.microsoft.com/office/drawing/2014/main" id="{245DDB48-166A-4E16-B9DF-C5C6570A1BAD}"/>
              </a:ext>
            </a:extLst>
          </p:cNvPr>
          <p:cNvSpPr>
            <a:spLocks noGrp="1"/>
          </p:cNvSpPr>
          <p:nvPr>
            <p:ph sz="half" idx="2"/>
          </p:nvPr>
        </p:nvSpPr>
        <p:spPr>
          <a:xfrm>
            <a:off x="839788" y="2505075"/>
            <a:ext cx="3291840" cy="1838325"/>
          </a:xfrm>
        </p:spPr>
        <p:txBody>
          <a:bodyPr rtlCol="0">
            <a:normAutofit/>
          </a:bodyPr>
          <a:lstStyle/>
          <a:p>
            <a:pPr marL="0" indent="0" algn="just">
              <a:buNone/>
            </a:pPr>
            <a:r>
              <a:rPr lang="en-GB" sz="2400" dirty="0"/>
              <a:t>Sequence-focused with attention; good for dependencies but prone to overfitting.</a:t>
            </a:r>
          </a:p>
        </p:txBody>
      </p:sp>
      <p:sp>
        <p:nvSpPr>
          <p:cNvPr id="7" name="Text Placeholder 6">
            <a:extLst>
              <a:ext uri="{FF2B5EF4-FFF2-40B4-BE49-F238E27FC236}">
                <a16:creationId xmlns:a16="http://schemas.microsoft.com/office/drawing/2014/main" id="{016D0387-7057-4207-9037-65B55A7B211B}"/>
              </a:ext>
            </a:extLst>
          </p:cNvPr>
          <p:cNvSpPr>
            <a:spLocks noGrp="1"/>
          </p:cNvSpPr>
          <p:nvPr>
            <p:ph type="body" sz="quarter" idx="13"/>
          </p:nvPr>
        </p:nvSpPr>
        <p:spPr>
          <a:xfrm>
            <a:off x="8065008" y="1597820"/>
            <a:ext cx="3291840" cy="823912"/>
          </a:xfrm>
        </p:spPr>
        <p:txBody>
          <a:bodyPr rtlCol="0"/>
          <a:lstStyle/>
          <a:p>
            <a:pPr algn="ctr" rtl="0"/>
            <a:r>
              <a:rPr lang="en-GB" dirty="0"/>
              <a:t>Prophet</a:t>
            </a:r>
          </a:p>
        </p:txBody>
      </p:sp>
      <p:sp>
        <p:nvSpPr>
          <p:cNvPr id="9" name="Date Placeholder 8">
            <a:extLst>
              <a:ext uri="{FF2B5EF4-FFF2-40B4-BE49-F238E27FC236}">
                <a16:creationId xmlns:a16="http://schemas.microsoft.com/office/drawing/2014/main" id="{38435D0D-6D88-4851-8B63-E6A6A7BC8659}"/>
              </a:ext>
            </a:extLst>
          </p:cNvPr>
          <p:cNvSpPr>
            <a:spLocks noGrp="1"/>
          </p:cNvSpPr>
          <p:nvPr>
            <p:ph type="dt" sz="half" idx="10"/>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dirty="0">
                <a:ln>
                  <a:noFill/>
                </a:ln>
                <a:solidFill>
                  <a:prstClr val="black">
                    <a:tint val="75000"/>
                  </a:prstClr>
                </a:solidFill>
                <a:effectLst/>
                <a:uLnTx/>
                <a:uFillTx/>
                <a:latin typeface="Calibri" panose="020F0502020204030204"/>
                <a:ea typeface="+mn-ea"/>
                <a:cs typeface="+mn-cs"/>
              </a:rPr>
              <a:t>05/01/2026</a:t>
            </a:r>
          </a:p>
        </p:txBody>
      </p:sp>
      <p:sp>
        <p:nvSpPr>
          <p:cNvPr id="11" name="Slide Number Placeholder 10">
            <a:extLst>
              <a:ext uri="{FF2B5EF4-FFF2-40B4-BE49-F238E27FC236}">
                <a16:creationId xmlns:a16="http://schemas.microsoft.com/office/drawing/2014/main" id="{68ED6379-8C31-4483-A809-D0E84782F0CA}"/>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a:ln>
                <a:noFill/>
              </a:ln>
              <a:solidFill>
                <a:prstClr val="black">
                  <a:tint val="75000"/>
                </a:prstClr>
              </a:solidFill>
              <a:effectLst/>
              <a:uLnTx/>
              <a:uFillTx/>
              <a:latin typeface="Calibri" panose="020F0502020204030204"/>
              <a:ea typeface="+mn-ea"/>
              <a:cs typeface="+mn-cs"/>
            </a:endParaRPr>
          </a:p>
        </p:txBody>
      </p:sp>
      <p:sp>
        <p:nvSpPr>
          <p:cNvPr id="13" name="Content Placeholder 12">
            <a:extLst>
              <a:ext uri="{FF2B5EF4-FFF2-40B4-BE49-F238E27FC236}">
                <a16:creationId xmlns:a16="http://schemas.microsoft.com/office/drawing/2014/main" id="{27B9DBBC-5BE5-0B75-84D3-D85089C859AC}"/>
              </a:ext>
            </a:extLst>
          </p:cNvPr>
          <p:cNvSpPr>
            <a:spLocks noGrp="1"/>
          </p:cNvSpPr>
          <p:nvPr>
            <p:ph sz="quarter" idx="4"/>
          </p:nvPr>
        </p:nvSpPr>
        <p:spPr>
          <a:xfrm>
            <a:off x="4453128" y="2505075"/>
            <a:ext cx="3291840" cy="1838325"/>
          </a:xfrm>
        </p:spPr>
        <p:txBody>
          <a:bodyPr>
            <a:normAutofit/>
          </a:bodyPr>
          <a:lstStyle/>
          <a:p>
            <a:pPr marL="0" indent="0" algn="just">
              <a:buNone/>
            </a:pPr>
            <a:r>
              <a:rPr lang="en-GB" sz="2400" dirty="0"/>
              <a:t>Feature-rich ensemble; interpretable, robust.</a:t>
            </a:r>
          </a:p>
        </p:txBody>
      </p:sp>
      <p:sp>
        <p:nvSpPr>
          <p:cNvPr id="15" name="Content Placeholder 14">
            <a:extLst>
              <a:ext uri="{FF2B5EF4-FFF2-40B4-BE49-F238E27FC236}">
                <a16:creationId xmlns:a16="http://schemas.microsoft.com/office/drawing/2014/main" id="{5AE0DAEB-61D4-7D3F-91A1-9C0C3B718EF0}"/>
              </a:ext>
            </a:extLst>
          </p:cNvPr>
          <p:cNvSpPr>
            <a:spLocks noGrp="1"/>
          </p:cNvSpPr>
          <p:nvPr>
            <p:ph sz="quarter" idx="14"/>
          </p:nvPr>
        </p:nvSpPr>
        <p:spPr>
          <a:xfrm>
            <a:off x="8065008" y="2505075"/>
            <a:ext cx="3291840" cy="1838325"/>
          </a:xfrm>
        </p:spPr>
        <p:txBody>
          <a:bodyPr>
            <a:normAutofit/>
          </a:bodyPr>
          <a:lstStyle/>
          <a:p>
            <a:pPr marL="0" indent="0" algn="just">
              <a:buNone/>
            </a:pPr>
            <a:r>
              <a:rPr lang="en-GB" sz="2400" dirty="0"/>
              <a:t>Seasonality/holiday model; simple and decomposable.</a:t>
            </a:r>
          </a:p>
        </p:txBody>
      </p:sp>
      <p:sp>
        <p:nvSpPr>
          <p:cNvPr id="17" name="Text Placeholder 16">
            <a:extLst>
              <a:ext uri="{FF2B5EF4-FFF2-40B4-BE49-F238E27FC236}">
                <a16:creationId xmlns:a16="http://schemas.microsoft.com/office/drawing/2014/main" id="{9999FE20-F359-A445-738C-0E4CAEB2ECF9}"/>
              </a:ext>
            </a:extLst>
          </p:cNvPr>
          <p:cNvSpPr>
            <a:spLocks noGrp="1"/>
          </p:cNvSpPr>
          <p:nvPr>
            <p:ph type="body" sz="quarter" idx="3"/>
          </p:nvPr>
        </p:nvSpPr>
        <p:spPr>
          <a:xfrm>
            <a:off x="839788" y="1617155"/>
            <a:ext cx="3291840" cy="823912"/>
          </a:xfrm>
        </p:spPr>
        <p:txBody>
          <a:bodyPr/>
          <a:lstStyle/>
          <a:p>
            <a:pPr algn="ctr"/>
            <a:r>
              <a:rPr lang="en-GB" dirty="0"/>
              <a:t>LSTM</a:t>
            </a:r>
          </a:p>
        </p:txBody>
      </p:sp>
    </p:spTree>
    <p:extLst>
      <p:ext uri="{BB962C8B-B14F-4D97-AF65-F5344CB8AC3E}">
        <p14:creationId xmlns:p14="http://schemas.microsoft.com/office/powerpoint/2010/main" val="5439955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CED0BF-5057-06B8-1DEE-59F424F97154}"/>
              </a:ext>
            </a:extLst>
          </p:cNvPr>
          <p:cNvSpPr>
            <a:spLocks noGrp="1"/>
          </p:cNvSpPr>
          <p:nvPr>
            <p:ph type="dt" sz="half" idx="10"/>
          </p:nvPr>
        </p:nvSpPr>
        <p:spPr/>
        <p:txBody>
          <a:bodyPr/>
          <a:lstStyle/>
          <a:p>
            <a:pPr rtl="0">
              <a:defRPr/>
            </a:pPr>
            <a:r>
              <a:rPr lang="en-GB" noProof="0" dirty="0">
                <a:solidFill>
                  <a:prstClr val="black">
                    <a:tint val="75000"/>
                  </a:prstClr>
                </a:solidFill>
              </a:rPr>
              <a:t>05/01/2026</a:t>
            </a:r>
          </a:p>
        </p:txBody>
      </p:sp>
      <p:sp>
        <p:nvSpPr>
          <p:cNvPr id="4" name="Slide Number Placeholder 3">
            <a:extLst>
              <a:ext uri="{FF2B5EF4-FFF2-40B4-BE49-F238E27FC236}">
                <a16:creationId xmlns:a16="http://schemas.microsoft.com/office/drawing/2014/main" id="{791014DD-148D-6A55-AAA8-668F4EDBC730}"/>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18</a:t>
            </a:fld>
            <a:endParaRPr lang="en-GB" noProof="0">
              <a:solidFill>
                <a:prstClr val="black">
                  <a:tint val="75000"/>
                </a:prstClr>
              </a:solidFill>
            </a:endParaRPr>
          </a:p>
        </p:txBody>
      </p:sp>
      <p:sp>
        <p:nvSpPr>
          <p:cNvPr id="5" name="Title 4">
            <a:extLst>
              <a:ext uri="{FF2B5EF4-FFF2-40B4-BE49-F238E27FC236}">
                <a16:creationId xmlns:a16="http://schemas.microsoft.com/office/drawing/2014/main" id="{9ACEEB0A-F0D7-19FB-3DB8-40D82E2B8429}"/>
              </a:ext>
            </a:extLst>
          </p:cNvPr>
          <p:cNvSpPr>
            <a:spLocks noGrp="1"/>
          </p:cNvSpPr>
          <p:nvPr>
            <p:ph type="title"/>
          </p:nvPr>
        </p:nvSpPr>
        <p:spPr/>
        <p:txBody>
          <a:bodyPr/>
          <a:lstStyle/>
          <a:p>
            <a:r>
              <a:rPr lang="en-GB" dirty="0"/>
              <a:t>LSTM: H1 &amp; H24 Actual VS Predicted</a:t>
            </a:r>
          </a:p>
        </p:txBody>
      </p:sp>
      <p:pic>
        <p:nvPicPr>
          <p:cNvPr id="6" name="Picture 5" descr="A red and blue graph&#10;&#10;AI-generated content may be incorrect.">
            <a:extLst>
              <a:ext uri="{FF2B5EF4-FFF2-40B4-BE49-F238E27FC236}">
                <a16:creationId xmlns:a16="http://schemas.microsoft.com/office/drawing/2014/main" id="{75F06224-06BA-ABA5-4D5D-CC5105A94526}"/>
              </a:ext>
            </a:extLst>
          </p:cNvPr>
          <p:cNvPicPr>
            <a:picLocks noChangeAspect="1"/>
          </p:cNvPicPr>
          <p:nvPr/>
        </p:nvPicPr>
        <p:blipFill>
          <a:blip r:embed="rId2"/>
          <a:stretch>
            <a:fillRect/>
          </a:stretch>
        </p:blipFill>
        <p:spPr>
          <a:xfrm>
            <a:off x="3230245" y="1896903"/>
            <a:ext cx="5731510" cy="2126615"/>
          </a:xfrm>
          <a:prstGeom prst="rect">
            <a:avLst/>
          </a:prstGeom>
        </p:spPr>
      </p:pic>
      <p:pic>
        <p:nvPicPr>
          <p:cNvPr id="7" name="Picture 6" descr="A graph showing a red and blue line&#10;&#10;AI-generated content may be incorrect.">
            <a:extLst>
              <a:ext uri="{FF2B5EF4-FFF2-40B4-BE49-F238E27FC236}">
                <a16:creationId xmlns:a16="http://schemas.microsoft.com/office/drawing/2014/main" id="{36886C71-C6B2-27BA-E0EA-9317522BBAF0}"/>
              </a:ext>
            </a:extLst>
          </p:cNvPr>
          <p:cNvPicPr>
            <a:picLocks noChangeAspect="1"/>
          </p:cNvPicPr>
          <p:nvPr/>
        </p:nvPicPr>
        <p:blipFill>
          <a:blip r:embed="rId3"/>
          <a:stretch>
            <a:fillRect/>
          </a:stretch>
        </p:blipFill>
        <p:spPr>
          <a:xfrm>
            <a:off x="3230245" y="4126626"/>
            <a:ext cx="5731510" cy="2126615"/>
          </a:xfrm>
          <a:prstGeom prst="rect">
            <a:avLst/>
          </a:prstGeom>
        </p:spPr>
      </p:pic>
    </p:spTree>
    <p:extLst>
      <p:ext uri="{BB962C8B-B14F-4D97-AF65-F5344CB8AC3E}">
        <p14:creationId xmlns:p14="http://schemas.microsoft.com/office/powerpoint/2010/main" val="31543654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98D3D8-E1A9-EFB1-CA5E-F8CAD0309B61}"/>
              </a:ext>
            </a:extLst>
          </p:cNvPr>
          <p:cNvSpPr>
            <a:spLocks noGrp="1"/>
          </p:cNvSpPr>
          <p:nvPr>
            <p:ph type="dt" sz="half" idx="10"/>
          </p:nvPr>
        </p:nvSpPr>
        <p:spPr/>
        <p:txBody>
          <a:bodyPr/>
          <a:lstStyle/>
          <a:p>
            <a:pPr rtl="0">
              <a:defRPr/>
            </a:pPr>
            <a:r>
              <a:rPr lang="en-GB" noProof="0" dirty="0">
                <a:solidFill>
                  <a:prstClr val="black">
                    <a:tint val="75000"/>
                  </a:prstClr>
                </a:solidFill>
              </a:rPr>
              <a:t>05/01/2026</a:t>
            </a:r>
          </a:p>
        </p:txBody>
      </p:sp>
      <p:sp>
        <p:nvSpPr>
          <p:cNvPr id="4" name="Slide Number Placeholder 3">
            <a:extLst>
              <a:ext uri="{FF2B5EF4-FFF2-40B4-BE49-F238E27FC236}">
                <a16:creationId xmlns:a16="http://schemas.microsoft.com/office/drawing/2014/main" id="{886F5778-D266-0B72-97CB-6029D784F301}"/>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19</a:t>
            </a:fld>
            <a:endParaRPr lang="en-GB" noProof="0">
              <a:solidFill>
                <a:prstClr val="black">
                  <a:tint val="75000"/>
                </a:prstClr>
              </a:solidFill>
            </a:endParaRPr>
          </a:p>
        </p:txBody>
      </p:sp>
      <p:sp>
        <p:nvSpPr>
          <p:cNvPr id="5" name="Title 4">
            <a:extLst>
              <a:ext uri="{FF2B5EF4-FFF2-40B4-BE49-F238E27FC236}">
                <a16:creationId xmlns:a16="http://schemas.microsoft.com/office/drawing/2014/main" id="{1B402A7E-1076-2649-5FF2-5C083239100A}"/>
              </a:ext>
            </a:extLst>
          </p:cNvPr>
          <p:cNvSpPr>
            <a:spLocks noGrp="1"/>
          </p:cNvSpPr>
          <p:nvPr>
            <p:ph type="title"/>
          </p:nvPr>
        </p:nvSpPr>
        <p:spPr>
          <a:xfrm>
            <a:off x="566928" y="365125"/>
            <a:ext cx="10786872" cy="1325563"/>
          </a:xfrm>
        </p:spPr>
        <p:txBody>
          <a:bodyPr/>
          <a:lstStyle/>
          <a:p>
            <a:r>
              <a:rPr lang="en-GB" dirty="0" err="1"/>
              <a:t>XGBoost</a:t>
            </a:r>
            <a:r>
              <a:rPr lang="en-GB" dirty="0"/>
              <a:t>: H1 &amp; H24 Actual VS Predicted</a:t>
            </a:r>
          </a:p>
        </p:txBody>
      </p:sp>
      <p:pic>
        <p:nvPicPr>
          <p:cNvPr id="6" name="Picture 5" descr="A graph of a graph&#10;&#10;AI-generated content may be incorrect.">
            <a:extLst>
              <a:ext uri="{FF2B5EF4-FFF2-40B4-BE49-F238E27FC236}">
                <a16:creationId xmlns:a16="http://schemas.microsoft.com/office/drawing/2014/main" id="{FFB5AD22-4F32-E586-B269-A6871BAA14A6}"/>
              </a:ext>
            </a:extLst>
          </p:cNvPr>
          <p:cNvPicPr>
            <a:picLocks noChangeAspect="1"/>
          </p:cNvPicPr>
          <p:nvPr/>
        </p:nvPicPr>
        <p:blipFill>
          <a:blip r:embed="rId2"/>
          <a:stretch>
            <a:fillRect/>
          </a:stretch>
        </p:blipFill>
        <p:spPr>
          <a:xfrm>
            <a:off x="3230245" y="1924685"/>
            <a:ext cx="5731510" cy="1976120"/>
          </a:xfrm>
          <a:prstGeom prst="rect">
            <a:avLst/>
          </a:prstGeom>
        </p:spPr>
      </p:pic>
      <p:pic>
        <p:nvPicPr>
          <p:cNvPr id="7" name="Picture 6" descr="A graph showing a line of a graph&#10;&#10;AI-generated content may be incorrect.">
            <a:extLst>
              <a:ext uri="{FF2B5EF4-FFF2-40B4-BE49-F238E27FC236}">
                <a16:creationId xmlns:a16="http://schemas.microsoft.com/office/drawing/2014/main" id="{F3BD3489-5AD6-2F17-C13E-2A2EF56E1BC0}"/>
              </a:ext>
            </a:extLst>
          </p:cNvPr>
          <p:cNvPicPr>
            <a:picLocks noChangeAspect="1"/>
          </p:cNvPicPr>
          <p:nvPr/>
        </p:nvPicPr>
        <p:blipFill>
          <a:blip r:embed="rId3"/>
          <a:stretch>
            <a:fillRect/>
          </a:stretch>
        </p:blipFill>
        <p:spPr>
          <a:xfrm>
            <a:off x="3230245" y="4146233"/>
            <a:ext cx="5731510" cy="1976120"/>
          </a:xfrm>
          <a:prstGeom prst="rect">
            <a:avLst/>
          </a:prstGeom>
        </p:spPr>
      </p:pic>
    </p:spTree>
    <p:extLst>
      <p:ext uri="{BB962C8B-B14F-4D97-AF65-F5344CB8AC3E}">
        <p14:creationId xmlns:p14="http://schemas.microsoft.com/office/powerpoint/2010/main" val="26234556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EFE176F0-5C82-1D8E-E498-FA96812BEEB3}"/>
              </a:ext>
            </a:extLst>
          </p:cNvPr>
          <p:cNvSpPr>
            <a:spLocks noGrp="1"/>
          </p:cNvSpPr>
          <p:nvPr>
            <p:ph type="title"/>
          </p:nvPr>
        </p:nvSpPr>
        <p:spPr>
          <a:xfrm>
            <a:off x="838200" y="365125"/>
            <a:ext cx="10515600" cy="1325563"/>
          </a:xfrm>
        </p:spPr>
        <p:txBody>
          <a:bodyPr/>
          <a:lstStyle/>
          <a:p>
            <a:r>
              <a:rPr lang="en-US" dirty="0"/>
              <a:t>Prophet: H1 &amp; H24 Actual VS Predicted</a:t>
            </a:r>
          </a:p>
        </p:txBody>
      </p:sp>
      <p:pic>
        <p:nvPicPr>
          <p:cNvPr id="8" name="Content Placeholder 7" descr="A graph of a distribution&#10;&#10;AI-generated content may be incorrect.">
            <a:extLst>
              <a:ext uri="{FF2B5EF4-FFF2-40B4-BE49-F238E27FC236}">
                <a16:creationId xmlns:a16="http://schemas.microsoft.com/office/drawing/2014/main" id="{F6CE19D5-3836-EDC0-D419-6B3CEF44065E}"/>
              </a:ext>
            </a:extLst>
          </p:cNvPr>
          <p:cNvPicPr>
            <a:picLocks noGrp="1" noChangeAspect="1"/>
          </p:cNvPicPr>
          <p:nvPr>
            <p:ph sz="half" idx="2"/>
          </p:nvPr>
        </p:nvPicPr>
        <p:blipFill>
          <a:blip r:embed="rId2"/>
          <a:stretch>
            <a:fillRect/>
          </a:stretch>
        </p:blipFill>
        <p:spPr>
          <a:xfrm>
            <a:off x="6172200" y="2392704"/>
            <a:ext cx="5181600" cy="3212592"/>
          </a:xfrm>
          <a:prstGeom prst="rect">
            <a:avLst/>
          </a:prstGeom>
          <a:noFill/>
        </p:spPr>
      </p:pic>
      <p:sp>
        <p:nvSpPr>
          <p:cNvPr id="5" name="Date Placeholder 4">
            <a:extLst>
              <a:ext uri="{FF2B5EF4-FFF2-40B4-BE49-F238E27FC236}">
                <a16:creationId xmlns:a16="http://schemas.microsoft.com/office/drawing/2014/main" id="{3FFA1FD4-1A5A-587F-A94D-4E1B625B75D7}"/>
              </a:ext>
            </a:extLst>
          </p:cNvPr>
          <p:cNvSpPr>
            <a:spLocks noGrp="1"/>
          </p:cNvSpPr>
          <p:nvPr>
            <p:ph type="dt" sz="half" idx="10"/>
          </p:nvPr>
        </p:nvSpPr>
        <p:spPr>
          <a:xfrm>
            <a:off x="838200" y="6356350"/>
            <a:ext cx="2743200" cy="365125"/>
          </a:xfrm>
        </p:spPr>
        <p:txBody>
          <a:bodyPr anchor="ctr">
            <a:normAutofit/>
          </a:bodyPr>
          <a:lstStyle/>
          <a:p>
            <a:pPr rtl="0">
              <a:spcAft>
                <a:spcPts val="600"/>
              </a:spcAft>
              <a:defRPr/>
            </a:pPr>
            <a:r>
              <a:rPr lang="en-GB" noProof="0" dirty="0">
                <a:solidFill>
                  <a:prstClr val="black">
                    <a:tint val="75000"/>
                  </a:prstClr>
                </a:solidFill>
              </a:rPr>
              <a:t>05/01/2026</a:t>
            </a:r>
          </a:p>
        </p:txBody>
      </p:sp>
      <p:sp>
        <p:nvSpPr>
          <p:cNvPr id="7" name="Slide Number Placeholder 6">
            <a:extLst>
              <a:ext uri="{FF2B5EF4-FFF2-40B4-BE49-F238E27FC236}">
                <a16:creationId xmlns:a16="http://schemas.microsoft.com/office/drawing/2014/main" id="{97248CB7-8921-F0FB-8E41-57D46F1C65EB}"/>
              </a:ext>
            </a:extLst>
          </p:cNvPr>
          <p:cNvSpPr>
            <a:spLocks noGrp="1"/>
          </p:cNvSpPr>
          <p:nvPr>
            <p:ph type="sldNum" sz="quarter" idx="12"/>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20</a:t>
            </a:fld>
            <a:endParaRPr lang="en-GB" noProof="0">
              <a:solidFill>
                <a:prstClr val="black">
                  <a:tint val="75000"/>
                </a:prstClr>
              </a:solidFill>
            </a:endParaRPr>
          </a:p>
        </p:txBody>
      </p:sp>
      <p:pic>
        <p:nvPicPr>
          <p:cNvPr id="9" name="Content Placeholder 8" descr="A graph of distribution of data&#10;&#10;AI-generated content may be incorrect.">
            <a:extLst>
              <a:ext uri="{FF2B5EF4-FFF2-40B4-BE49-F238E27FC236}">
                <a16:creationId xmlns:a16="http://schemas.microsoft.com/office/drawing/2014/main" id="{5A94784B-EFDE-928E-53C2-35A41350B3BD}"/>
              </a:ext>
            </a:extLst>
          </p:cNvPr>
          <p:cNvPicPr>
            <a:picLocks noGrp="1" noChangeAspect="1"/>
          </p:cNvPicPr>
          <p:nvPr>
            <p:ph sz="half" idx="1"/>
          </p:nvPr>
        </p:nvPicPr>
        <p:blipFill>
          <a:blip r:embed="rId3"/>
          <a:stretch>
            <a:fillRect/>
          </a:stretch>
        </p:blipFill>
        <p:spPr>
          <a:xfrm>
            <a:off x="838200" y="2388117"/>
            <a:ext cx="5181600" cy="3217179"/>
          </a:xfrm>
          <a:prstGeom prst="rect">
            <a:avLst/>
          </a:prstGeom>
        </p:spPr>
      </p:pic>
    </p:spTree>
    <p:extLst>
      <p:ext uri="{BB962C8B-B14F-4D97-AF65-F5344CB8AC3E}">
        <p14:creationId xmlns:p14="http://schemas.microsoft.com/office/powerpoint/2010/main" val="19010048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5A4C9-2F19-D038-CD58-D21028CE65B7}"/>
              </a:ext>
            </a:extLst>
          </p:cNvPr>
          <p:cNvSpPr>
            <a:spLocks noGrp="1"/>
          </p:cNvSpPr>
          <p:nvPr>
            <p:ph type="title"/>
          </p:nvPr>
        </p:nvSpPr>
        <p:spPr/>
        <p:txBody>
          <a:bodyPr/>
          <a:lstStyle/>
          <a:p>
            <a:r>
              <a:rPr lang="en-GB" dirty="0"/>
              <a:t>Model Comparisons and Explainability</a:t>
            </a:r>
          </a:p>
        </p:txBody>
      </p:sp>
      <p:sp>
        <p:nvSpPr>
          <p:cNvPr id="3" name="Date Placeholder 2">
            <a:extLst>
              <a:ext uri="{FF2B5EF4-FFF2-40B4-BE49-F238E27FC236}">
                <a16:creationId xmlns:a16="http://schemas.microsoft.com/office/drawing/2014/main" id="{B44E4DBE-B385-85C5-DBC6-31EA4B244CE1}"/>
              </a:ext>
            </a:extLst>
          </p:cNvPr>
          <p:cNvSpPr>
            <a:spLocks noGrp="1"/>
          </p:cNvSpPr>
          <p:nvPr>
            <p:ph type="dt" sz="half" idx="10"/>
          </p:nvPr>
        </p:nvSpPr>
        <p:spPr/>
        <p:txBody>
          <a:bodyPr/>
          <a:lstStyle/>
          <a:p>
            <a:pPr rtl="0">
              <a:defRPr/>
            </a:pPr>
            <a:r>
              <a:rPr lang="en-GB" noProof="0" dirty="0">
                <a:solidFill>
                  <a:prstClr val="black">
                    <a:tint val="75000"/>
                  </a:prstClr>
                </a:solidFill>
              </a:rPr>
              <a:t>05/01/2026</a:t>
            </a:r>
          </a:p>
        </p:txBody>
      </p:sp>
      <p:sp>
        <p:nvSpPr>
          <p:cNvPr id="5" name="Slide Number Placeholder 4">
            <a:extLst>
              <a:ext uri="{FF2B5EF4-FFF2-40B4-BE49-F238E27FC236}">
                <a16:creationId xmlns:a16="http://schemas.microsoft.com/office/drawing/2014/main" id="{58BFB289-0378-9499-AC1F-111A4ABD90CB}"/>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21</a:t>
            </a:fld>
            <a:endParaRPr lang="en-GB" noProof="0">
              <a:solidFill>
                <a:prstClr val="black">
                  <a:tint val="75000"/>
                </a:prstClr>
              </a:solidFill>
            </a:endParaRPr>
          </a:p>
        </p:txBody>
      </p:sp>
      <p:sp>
        <p:nvSpPr>
          <p:cNvPr id="6" name="Content Placeholder 5">
            <a:extLst>
              <a:ext uri="{FF2B5EF4-FFF2-40B4-BE49-F238E27FC236}">
                <a16:creationId xmlns:a16="http://schemas.microsoft.com/office/drawing/2014/main" id="{BF4DA98F-F536-5A6E-0621-205DA98F5E00}"/>
              </a:ext>
            </a:extLst>
          </p:cNvPr>
          <p:cNvSpPr>
            <a:spLocks noGrp="1"/>
          </p:cNvSpPr>
          <p:nvPr>
            <p:ph idx="1"/>
          </p:nvPr>
        </p:nvSpPr>
        <p:spPr/>
        <p:txBody>
          <a:bodyPr>
            <a:normAutofit fontScale="92500" lnSpcReduction="20000"/>
          </a:bodyPr>
          <a:lstStyle/>
          <a:p>
            <a:pPr algn="just"/>
            <a:r>
              <a:rPr lang="en-GB" dirty="0" err="1"/>
              <a:t>XGBoost</a:t>
            </a:r>
            <a:r>
              <a:rPr lang="en-GB" dirty="0"/>
              <a:t> leads H1; Prophet/</a:t>
            </a:r>
            <a:r>
              <a:rPr lang="en-GB" dirty="0" err="1"/>
              <a:t>XGBoost</a:t>
            </a:r>
            <a:r>
              <a:rPr lang="en-GB" dirty="0"/>
              <a:t> H24; LSTM trails.</a:t>
            </a:r>
          </a:p>
          <a:p>
            <a:pPr algn="just"/>
            <a:r>
              <a:rPr lang="en-GB" dirty="0"/>
              <a:t>Metrics: </a:t>
            </a:r>
            <a:r>
              <a:rPr lang="en-GB" dirty="0" err="1"/>
              <a:t>XGBoost</a:t>
            </a:r>
            <a:r>
              <a:rPr lang="en-GB" dirty="0"/>
              <a:t> lowest overall; Prophet most interpretable.</a:t>
            </a:r>
          </a:p>
          <a:p>
            <a:pPr algn="just"/>
            <a:r>
              <a:rPr lang="en-GB" dirty="0"/>
              <a:t>SHAP (</a:t>
            </a:r>
            <a:r>
              <a:rPr lang="en-GB" dirty="0" err="1"/>
              <a:t>XGBoost</a:t>
            </a:r>
            <a:r>
              <a:rPr lang="en-GB" dirty="0"/>
              <a:t>): Lags/hour top; attention (LSTM): Recent/prior day.</a:t>
            </a:r>
          </a:p>
          <a:p>
            <a:pPr algn="just"/>
            <a:r>
              <a:rPr lang="en-GB" dirty="0"/>
              <a:t>H1: Persistence; H24: Weather/seasonality.</a:t>
            </a:r>
          </a:p>
          <a:p>
            <a:pPr algn="just"/>
            <a:r>
              <a:rPr lang="en-GB" dirty="0"/>
              <a:t>Compare: Sequence (LSTM) vs. tabular (</a:t>
            </a:r>
            <a:r>
              <a:rPr lang="en-GB" dirty="0" err="1"/>
              <a:t>XGBoost</a:t>
            </a:r>
            <a:r>
              <a:rPr lang="en-GB" dirty="0"/>
              <a:t>) vs. baseline (Prophet).</a:t>
            </a:r>
          </a:p>
          <a:p>
            <a:pPr algn="just"/>
            <a:r>
              <a:rPr lang="en-US" dirty="0"/>
              <a:t>H1 emphasizes immediate trends; H24 captures broader seasonality.</a:t>
            </a:r>
          </a:p>
          <a:p>
            <a:pPr algn="just"/>
            <a:r>
              <a:rPr lang="en-US" dirty="0"/>
              <a:t>Answers favor </a:t>
            </a:r>
            <a:r>
              <a:rPr lang="en-US" dirty="0" err="1"/>
              <a:t>XGBoost</a:t>
            </a:r>
            <a:r>
              <a:rPr lang="en-US" dirty="0"/>
              <a:t>/Prophet for balanced performance.</a:t>
            </a:r>
            <a:endParaRPr lang="en-GB" dirty="0"/>
          </a:p>
        </p:txBody>
      </p:sp>
    </p:spTree>
    <p:extLst>
      <p:ext uri="{BB962C8B-B14F-4D97-AF65-F5344CB8AC3E}">
        <p14:creationId xmlns:p14="http://schemas.microsoft.com/office/powerpoint/2010/main" val="25783847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8260B10-25FE-445D-A9FD-06B618F1B961}"/>
              </a:ext>
            </a:extLst>
          </p:cNvPr>
          <p:cNvSpPr>
            <a:spLocks noGrp="1"/>
          </p:cNvSpPr>
          <p:nvPr>
            <p:ph type="title"/>
          </p:nvPr>
        </p:nvSpPr>
        <p:spPr>
          <a:xfrm>
            <a:off x="539496" y="365126"/>
            <a:ext cx="10515600" cy="966370"/>
          </a:xfrm>
        </p:spPr>
        <p:txBody>
          <a:bodyPr rtlCol="0">
            <a:normAutofit fontScale="90000"/>
          </a:bodyPr>
          <a:lstStyle/>
          <a:p>
            <a:r>
              <a:rPr lang="en-GB" dirty="0"/>
              <a:t>Test‑Set Performance by Model and Horizon Table</a:t>
            </a:r>
          </a:p>
        </p:txBody>
      </p:sp>
      <p:graphicFrame>
        <p:nvGraphicFramePr>
          <p:cNvPr id="6" name="Table 7">
            <a:extLst>
              <a:ext uri="{FF2B5EF4-FFF2-40B4-BE49-F238E27FC236}">
                <a16:creationId xmlns:a16="http://schemas.microsoft.com/office/drawing/2014/main" id="{FE03FD29-2ABD-4741-B4AC-4F72BFB14A56}"/>
              </a:ext>
            </a:extLst>
          </p:cNvPr>
          <p:cNvGraphicFramePr>
            <a:graphicFrameLocks noGrp="1"/>
          </p:cNvGraphicFramePr>
          <p:nvPr>
            <p:ph idx="1"/>
            <p:extLst>
              <p:ext uri="{D42A27DB-BD31-4B8C-83A1-F6EECF244321}">
                <p14:modId xmlns:p14="http://schemas.microsoft.com/office/powerpoint/2010/main" val="2644773994"/>
              </p:ext>
            </p:extLst>
          </p:nvPr>
        </p:nvGraphicFramePr>
        <p:xfrm>
          <a:off x="882396" y="1381166"/>
          <a:ext cx="9829800" cy="4095667"/>
        </p:xfrm>
        <a:graphic>
          <a:graphicData uri="http://schemas.openxmlformats.org/drawingml/2006/table">
            <a:tbl>
              <a:tblPr firstRow="1">
                <a:tableStyleId>{21E4AEA4-8DFA-4A89-87EB-49C32662AFE0}</a:tableStyleId>
              </a:tblPr>
              <a:tblGrid>
                <a:gridCol w="1965960">
                  <a:extLst>
                    <a:ext uri="{9D8B030D-6E8A-4147-A177-3AD203B41FA5}">
                      <a16:colId xmlns:a16="http://schemas.microsoft.com/office/drawing/2014/main" val="1477709579"/>
                    </a:ext>
                  </a:extLst>
                </a:gridCol>
                <a:gridCol w="1965960">
                  <a:extLst>
                    <a:ext uri="{9D8B030D-6E8A-4147-A177-3AD203B41FA5}">
                      <a16:colId xmlns:a16="http://schemas.microsoft.com/office/drawing/2014/main" val="3545702570"/>
                    </a:ext>
                  </a:extLst>
                </a:gridCol>
                <a:gridCol w="1965960">
                  <a:extLst>
                    <a:ext uri="{9D8B030D-6E8A-4147-A177-3AD203B41FA5}">
                      <a16:colId xmlns:a16="http://schemas.microsoft.com/office/drawing/2014/main" val="3871754480"/>
                    </a:ext>
                  </a:extLst>
                </a:gridCol>
                <a:gridCol w="1965960">
                  <a:extLst>
                    <a:ext uri="{9D8B030D-6E8A-4147-A177-3AD203B41FA5}">
                      <a16:colId xmlns:a16="http://schemas.microsoft.com/office/drawing/2014/main" val="3866959667"/>
                    </a:ext>
                  </a:extLst>
                </a:gridCol>
                <a:gridCol w="1965960">
                  <a:extLst>
                    <a:ext uri="{9D8B030D-6E8A-4147-A177-3AD203B41FA5}">
                      <a16:colId xmlns:a16="http://schemas.microsoft.com/office/drawing/2014/main" val="3252636882"/>
                    </a:ext>
                  </a:extLst>
                </a:gridCol>
              </a:tblGrid>
              <a:tr h="590467">
                <a:tc>
                  <a:txBody>
                    <a:bodyPr/>
                    <a:lstStyle/>
                    <a:p>
                      <a:pPr algn="ctr" rtl="0"/>
                      <a:r>
                        <a:rPr lang="en-GB" noProof="0" dirty="0"/>
                        <a:t>Model</a:t>
                      </a:r>
                    </a:p>
                  </a:txBody>
                  <a:tcPr anchor="ctr">
                    <a:lnL w="12700" cmpd="sng">
                      <a:noFill/>
                    </a:lnL>
                    <a:lnR w="3175"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accent2"/>
                    </a:solidFill>
                  </a:tcPr>
                </a:tc>
                <a:tc>
                  <a:txBody>
                    <a:bodyPr/>
                    <a:lstStyle/>
                    <a:p>
                      <a:pPr algn="ctr" rtl="0"/>
                      <a:r>
                        <a:rPr lang="en-GB" noProof="0" dirty="0"/>
                        <a:t>Horizon</a:t>
                      </a:r>
                    </a:p>
                  </a:txBody>
                  <a:tcPr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accent2"/>
                    </a:solidFill>
                  </a:tcPr>
                </a:tc>
                <a:tc>
                  <a:txBody>
                    <a:bodyPr/>
                    <a:lstStyle/>
                    <a:p>
                      <a:pPr algn="ctr" rtl="0"/>
                      <a:r>
                        <a:rPr lang="en-GB" noProof="0" dirty="0"/>
                        <a:t>RMSE (MW)</a:t>
                      </a:r>
                    </a:p>
                  </a:txBody>
                  <a:tcPr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accent2"/>
                    </a:solidFill>
                  </a:tcPr>
                </a:tc>
                <a:tc>
                  <a:txBody>
                    <a:bodyPr/>
                    <a:lstStyle/>
                    <a:p>
                      <a:pPr algn="ctr" rtl="0"/>
                      <a:r>
                        <a:rPr lang="en-GB" noProof="0" dirty="0"/>
                        <a:t>MAE (MW)</a:t>
                      </a:r>
                    </a:p>
                  </a:txBody>
                  <a:tcPr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accent2"/>
                    </a:solidFill>
                  </a:tcPr>
                </a:tc>
                <a:tc>
                  <a:txBody>
                    <a:bodyPr/>
                    <a:lstStyle/>
                    <a:p>
                      <a:pPr algn="ctr" rtl="0"/>
                      <a:r>
                        <a:rPr lang="en-GB" noProof="0" dirty="0"/>
                        <a:t>MAPE (%)</a:t>
                      </a:r>
                    </a:p>
                  </a:txBody>
                  <a:tcPr anchor="ctr">
                    <a:lnL w="3175" cap="flat" cmpd="sng" algn="ctr">
                      <a:no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3255748401"/>
                  </a:ext>
                </a:extLst>
              </a:tr>
              <a:tr h="584200">
                <a:tc>
                  <a:txBody>
                    <a:bodyPr/>
                    <a:lstStyle/>
                    <a:p>
                      <a:pPr algn="ctr" rtl="0"/>
                      <a:r>
                        <a:rPr lang="en-GB" noProof="0" dirty="0"/>
                        <a:t>Prophet </a:t>
                      </a:r>
                    </a:p>
                  </a:txBody>
                  <a:tcPr anchor="ctr">
                    <a:lnT w="38100" cmpd="sng">
                      <a:noFill/>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H1</a:t>
                      </a:r>
                    </a:p>
                  </a:txBody>
                  <a:tcPr anchor="ctr">
                    <a:lnT w="38100" cmpd="sng">
                      <a:noFill/>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694.13</a:t>
                      </a:r>
                    </a:p>
                  </a:txBody>
                  <a:tcPr anchor="ctr">
                    <a:lnT w="38100" cmpd="sng">
                      <a:noFill/>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677.94</a:t>
                      </a:r>
                    </a:p>
                  </a:txBody>
                  <a:tcPr anchor="ctr">
                    <a:lnT w="38100" cmpd="sng">
                      <a:noFill/>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2.69</a:t>
                      </a:r>
                    </a:p>
                  </a:txBody>
                  <a:tcPr anchor="ctr">
                    <a:lnT w="38100" cmpd="sng">
                      <a:noFill/>
                    </a:lnT>
                    <a:lnB w="3175" cap="flat" cmpd="sng" algn="ctr">
                      <a:solidFill>
                        <a:schemeClr val="bg1">
                          <a:lumMod val="65000"/>
                        </a:schemeClr>
                      </a:solidFill>
                      <a:prstDash val="solid"/>
                      <a:round/>
                      <a:headEnd type="none" w="med" len="med"/>
                      <a:tailEnd type="none" w="med" len="med"/>
                    </a:lnB>
                    <a:noFill/>
                  </a:tcPr>
                </a:tc>
                <a:extLst>
                  <a:ext uri="{0D108BD9-81ED-4DB2-BD59-A6C34878D82A}">
                    <a16:rowId xmlns:a16="http://schemas.microsoft.com/office/drawing/2014/main" val="2020960907"/>
                  </a:ext>
                </a:extLst>
              </a:tr>
              <a:tr h="584200">
                <a:tc>
                  <a:txBody>
                    <a:bodyPr/>
                    <a:lstStyle/>
                    <a:p>
                      <a:pPr algn="ctr" rtl="0"/>
                      <a:r>
                        <a:rPr lang="en-GB" noProof="0" dirty="0" err="1"/>
                        <a:t>XGBoost</a:t>
                      </a:r>
                      <a:endParaRPr lang="en-GB" noProof="0" dirty="0"/>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H1</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598.42</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448.64</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1.58</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extLst>
                  <a:ext uri="{0D108BD9-81ED-4DB2-BD59-A6C34878D82A}">
                    <a16:rowId xmlns:a16="http://schemas.microsoft.com/office/drawing/2014/main" val="91547774"/>
                  </a:ext>
                </a:extLst>
              </a:tr>
              <a:tr h="584200">
                <a:tc>
                  <a:txBody>
                    <a:bodyPr/>
                    <a:lstStyle/>
                    <a:p>
                      <a:pPr algn="ctr" rtl="0"/>
                      <a:r>
                        <a:rPr lang="en-GB" noProof="0" dirty="0"/>
                        <a:t>LSTM</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H1</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1598.61</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1216.73</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4.03</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extLst>
                  <a:ext uri="{0D108BD9-81ED-4DB2-BD59-A6C34878D82A}">
                    <a16:rowId xmlns:a16="http://schemas.microsoft.com/office/drawing/2014/main" val="3446452785"/>
                  </a:ext>
                </a:extLst>
              </a:tr>
              <a:tr h="584200">
                <a:tc>
                  <a:txBody>
                    <a:bodyPr/>
                    <a:lstStyle/>
                    <a:p>
                      <a:pPr algn="ctr" rtl="0"/>
                      <a:r>
                        <a:rPr lang="en-GB" noProof="0" dirty="0"/>
                        <a:t>Prophet</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H24</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845.22</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750.55</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3.17</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extLst>
                  <a:ext uri="{0D108BD9-81ED-4DB2-BD59-A6C34878D82A}">
                    <a16:rowId xmlns:a16="http://schemas.microsoft.com/office/drawing/2014/main" val="3302479137"/>
                  </a:ext>
                </a:extLst>
              </a:tr>
              <a:tr h="584200">
                <a:tc>
                  <a:txBody>
                    <a:bodyPr/>
                    <a:lstStyle/>
                    <a:p>
                      <a:pPr algn="ctr" rtl="0"/>
                      <a:r>
                        <a:rPr lang="en-GB" noProof="0" dirty="0" err="1"/>
                        <a:t>XGBoost</a:t>
                      </a:r>
                      <a:endParaRPr lang="en-GB" noProof="0" dirty="0"/>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H24</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1163.17</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851.37</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3.05</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extLst>
                  <a:ext uri="{0D108BD9-81ED-4DB2-BD59-A6C34878D82A}">
                    <a16:rowId xmlns:a16="http://schemas.microsoft.com/office/drawing/2014/main" val="3297804241"/>
                  </a:ext>
                </a:extLst>
              </a:tr>
              <a:tr h="584200">
                <a:tc>
                  <a:txBody>
                    <a:bodyPr/>
                    <a:lstStyle/>
                    <a:p>
                      <a:pPr algn="ctr" rtl="0"/>
                      <a:r>
                        <a:rPr lang="en-GB" noProof="0" dirty="0"/>
                        <a:t>LSTM</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H24</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2124.32</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1596.73</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5.45</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extLst>
                  <a:ext uri="{0D108BD9-81ED-4DB2-BD59-A6C34878D82A}">
                    <a16:rowId xmlns:a16="http://schemas.microsoft.com/office/drawing/2014/main" val="2029475894"/>
                  </a:ext>
                </a:extLst>
              </a:tr>
            </a:tbl>
          </a:graphicData>
        </a:graphic>
      </p:graphicFrame>
      <p:sp>
        <p:nvSpPr>
          <p:cNvPr id="12" name="Date Placeholder 11">
            <a:extLst>
              <a:ext uri="{FF2B5EF4-FFF2-40B4-BE49-F238E27FC236}">
                <a16:creationId xmlns:a16="http://schemas.microsoft.com/office/drawing/2014/main" id="{3CC90B11-F535-4D7C-84A3-2CF98B9D596A}"/>
              </a:ext>
            </a:extLst>
          </p:cNvPr>
          <p:cNvSpPr>
            <a:spLocks noGrp="1"/>
          </p:cNvSpPr>
          <p:nvPr>
            <p:ph type="dt" sz="half" idx="10"/>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dirty="0">
                <a:ln>
                  <a:noFill/>
                </a:ln>
                <a:solidFill>
                  <a:prstClr val="black">
                    <a:tint val="75000"/>
                  </a:prstClr>
                </a:solidFill>
                <a:effectLst/>
                <a:uLnTx/>
                <a:uFillTx/>
                <a:latin typeface="Calibri" panose="020F0502020204030204"/>
                <a:ea typeface="+mn-ea"/>
                <a:cs typeface="+mn-cs"/>
              </a:rPr>
              <a:t>05/01/2026</a:t>
            </a:r>
          </a:p>
        </p:txBody>
      </p:sp>
      <p:sp>
        <p:nvSpPr>
          <p:cNvPr id="14" name="Slide Number Placeholder 13">
            <a:extLst>
              <a:ext uri="{FF2B5EF4-FFF2-40B4-BE49-F238E27FC236}">
                <a16:creationId xmlns:a16="http://schemas.microsoft.com/office/drawing/2014/main" id="{8A5B9DFF-1E65-43C9-B2DE-90CD91DFAE1A}"/>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79506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E7F8238-B36F-C182-57DD-DDF393923D2F}"/>
              </a:ext>
            </a:extLst>
          </p:cNvPr>
          <p:cNvSpPr>
            <a:spLocks noGrp="1"/>
          </p:cNvSpPr>
          <p:nvPr>
            <p:ph type="dt" sz="half" idx="10"/>
          </p:nvPr>
        </p:nvSpPr>
        <p:spPr/>
        <p:txBody>
          <a:bodyPr/>
          <a:lstStyle/>
          <a:p>
            <a:pPr rtl="0">
              <a:defRPr/>
            </a:pPr>
            <a:r>
              <a:rPr lang="en-GB" noProof="0" dirty="0">
                <a:solidFill>
                  <a:prstClr val="black">
                    <a:tint val="75000"/>
                  </a:prstClr>
                </a:solidFill>
              </a:rPr>
              <a:t>05/01/2026</a:t>
            </a:r>
          </a:p>
        </p:txBody>
      </p:sp>
      <p:sp>
        <p:nvSpPr>
          <p:cNvPr id="4" name="Slide Number Placeholder 3">
            <a:extLst>
              <a:ext uri="{FF2B5EF4-FFF2-40B4-BE49-F238E27FC236}">
                <a16:creationId xmlns:a16="http://schemas.microsoft.com/office/drawing/2014/main" id="{1DA43476-E3F7-68A3-9C8F-F5AE4FCF680C}"/>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23</a:t>
            </a:fld>
            <a:endParaRPr lang="en-GB" noProof="0">
              <a:solidFill>
                <a:prstClr val="black">
                  <a:tint val="75000"/>
                </a:prstClr>
              </a:solidFill>
            </a:endParaRPr>
          </a:p>
        </p:txBody>
      </p:sp>
      <p:sp>
        <p:nvSpPr>
          <p:cNvPr id="5" name="Title 4">
            <a:extLst>
              <a:ext uri="{FF2B5EF4-FFF2-40B4-BE49-F238E27FC236}">
                <a16:creationId xmlns:a16="http://schemas.microsoft.com/office/drawing/2014/main" id="{F9069938-984E-2DFE-B539-C8A5934B4791}"/>
              </a:ext>
            </a:extLst>
          </p:cNvPr>
          <p:cNvSpPr>
            <a:spLocks noGrp="1"/>
          </p:cNvSpPr>
          <p:nvPr>
            <p:ph type="title"/>
          </p:nvPr>
        </p:nvSpPr>
        <p:spPr>
          <a:xfrm>
            <a:off x="557784" y="365125"/>
            <a:ext cx="11274552" cy="1325563"/>
          </a:xfrm>
        </p:spPr>
        <p:txBody>
          <a:bodyPr>
            <a:normAutofit/>
          </a:bodyPr>
          <a:lstStyle/>
          <a:p>
            <a:r>
              <a:rPr lang="en-GB" sz="4000" dirty="0"/>
              <a:t>Figure: Performance of The Overall Model (H1 &amp; H24)</a:t>
            </a:r>
          </a:p>
        </p:txBody>
      </p:sp>
      <p:pic>
        <p:nvPicPr>
          <p:cNvPr id="7" name="Picture 6" descr="A graph with blue and orange bars and green line&#10;&#10;AI-generated content may be incorrect.">
            <a:extLst>
              <a:ext uri="{FF2B5EF4-FFF2-40B4-BE49-F238E27FC236}">
                <a16:creationId xmlns:a16="http://schemas.microsoft.com/office/drawing/2014/main" id="{B304EBBD-8BD6-C2F6-D686-5F9786411A02}"/>
              </a:ext>
            </a:extLst>
          </p:cNvPr>
          <p:cNvPicPr>
            <a:picLocks noChangeAspect="1"/>
          </p:cNvPicPr>
          <p:nvPr/>
        </p:nvPicPr>
        <p:blipFill>
          <a:blip r:embed="rId2"/>
          <a:stretch>
            <a:fillRect/>
          </a:stretch>
        </p:blipFill>
        <p:spPr>
          <a:xfrm>
            <a:off x="1219795" y="1810512"/>
            <a:ext cx="9752409" cy="4398264"/>
          </a:xfrm>
          <a:prstGeom prst="rect">
            <a:avLst/>
          </a:prstGeom>
        </p:spPr>
      </p:pic>
    </p:spTree>
    <p:extLst>
      <p:ext uri="{BB962C8B-B14F-4D97-AF65-F5344CB8AC3E}">
        <p14:creationId xmlns:p14="http://schemas.microsoft.com/office/powerpoint/2010/main" val="19254868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78249-886E-D523-A1E3-541CC31335AC}"/>
              </a:ext>
            </a:extLst>
          </p:cNvPr>
          <p:cNvSpPr>
            <a:spLocks noGrp="1"/>
          </p:cNvSpPr>
          <p:nvPr>
            <p:ph type="title"/>
          </p:nvPr>
        </p:nvSpPr>
        <p:spPr/>
        <p:txBody>
          <a:bodyPr/>
          <a:lstStyle/>
          <a:p>
            <a:r>
              <a:rPr lang="en-GB" dirty="0"/>
              <a:t>Conclusions and Contributions</a:t>
            </a:r>
          </a:p>
        </p:txBody>
      </p:sp>
      <p:sp>
        <p:nvSpPr>
          <p:cNvPr id="3" name="Content Placeholder 2">
            <a:extLst>
              <a:ext uri="{FF2B5EF4-FFF2-40B4-BE49-F238E27FC236}">
                <a16:creationId xmlns:a16="http://schemas.microsoft.com/office/drawing/2014/main" id="{482B433D-A939-43E4-9E1F-FF173600EC4A}"/>
              </a:ext>
            </a:extLst>
          </p:cNvPr>
          <p:cNvSpPr>
            <a:spLocks noGrp="1"/>
          </p:cNvSpPr>
          <p:nvPr>
            <p:ph idx="1"/>
          </p:nvPr>
        </p:nvSpPr>
        <p:spPr/>
        <p:txBody>
          <a:bodyPr/>
          <a:lstStyle/>
          <a:p>
            <a:pPr algn="just"/>
            <a:r>
              <a:rPr lang="en-GB" dirty="0"/>
              <a:t>Machine Learning enables accurate Great Britain’s predictions; </a:t>
            </a:r>
            <a:r>
              <a:rPr lang="en-GB" dirty="0" err="1"/>
              <a:t>XGBoost</a:t>
            </a:r>
            <a:r>
              <a:rPr lang="en-GB" dirty="0"/>
              <a:t>/Prophet superior.</a:t>
            </a:r>
          </a:p>
          <a:p>
            <a:pPr algn="just"/>
            <a:r>
              <a:rPr lang="en-GB" dirty="0"/>
              <a:t>Academic: Reproducible framework fills comparison gaps.</a:t>
            </a:r>
          </a:p>
          <a:p>
            <a:pPr algn="just"/>
            <a:r>
              <a:rPr lang="en-GB" dirty="0"/>
              <a:t>Practical: Improves balancing, cuts emissions/costs.</a:t>
            </a:r>
          </a:p>
          <a:p>
            <a:pPr algn="just"/>
            <a:r>
              <a:rPr lang="en-GB" dirty="0"/>
              <a:t>Key drivers: Temporal features strongest; weather at H24.</a:t>
            </a:r>
          </a:p>
          <a:p>
            <a:pPr algn="just"/>
            <a:r>
              <a:rPr lang="en-GB" dirty="0"/>
              <a:t>Limitations: 2020-2023 data; tuning scope.</a:t>
            </a:r>
          </a:p>
        </p:txBody>
      </p:sp>
      <p:sp>
        <p:nvSpPr>
          <p:cNvPr id="4" name="Date Placeholder 3">
            <a:extLst>
              <a:ext uri="{FF2B5EF4-FFF2-40B4-BE49-F238E27FC236}">
                <a16:creationId xmlns:a16="http://schemas.microsoft.com/office/drawing/2014/main" id="{A2055D5F-2705-C7F2-B6BF-1898F88A4E87}"/>
              </a:ext>
            </a:extLst>
          </p:cNvPr>
          <p:cNvSpPr>
            <a:spLocks noGrp="1"/>
          </p:cNvSpPr>
          <p:nvPr>
            <p:ph type="dt" sz="half" idx="10"/>
          </p:nvPr>
        </p:nvSpPr>
        <p:spPr/>
        <p:txBody>
          <a:bodyPr/>
          <a:lstStyle/>
          <a:p>
            <a:pPr rtl="0">
              <a:defRPr/>
            </a:pPr>
            <a:r>
              <a:rPr lang="en-GB" noProof="0" dirty="0">
                <a:solidFill>
                  <a:prstClr val="black">
                    <a:tint val="75000"/>
                  </a:prstClr>
                </a:solidFill>
              </a:rPr>
              <a:t>05/01/2026</a:t>
            </a:r>
          </a:p>
        </p:txBody>
      </p:sp>
      <p:sp>
        <p:nvSpPr>
          <p:cNvPr id="6" name="Slide Number Placeholder 5">
            <a:extLst>
              <a:ext uri="{FF2B5EF4-FFF2-40B4-BE49-F238E27FC236}">
                <a16:creationId xmlns:a16="http://schemas.microsoft.com/office/drawing/2014/main" id="{E8A100A6-3AF4-E113-FDD1-8BE30BA31A91}"/>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24</a:t>
            </a:fld>
            <a:endParaRPr lang="en-GB" noProof="0" dirty="0">
              <a:solidFill>
                <a:prstClr val="black">
                  <a:tint val="75000"/>
                </a:prstClr>
              </a:solidFill>
            </a:endParaRPr>
          </a:p>
        </p:txBody>
      </p:sp>
    </p:spTree>
    <p:extLst>
      <p:ext uri="{BB962C8B-B14F-4D97-AF65-F5344CB8AC3E}">
        <p14:creationId xmlns:p14="http://schemas.microsoft.com/office/powerpoint/2010/main" val="19504565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706C9-F26D-46CA-93BF-8C27012F6B12}"/>
              </a:ext>
            </a:extLst>
          </p:cNvPr>
          <p:cNvSpPr>
            <a:spLocks noGrp="1"/>
          </p:cNvSpPr>
          <p:nvPr>
            <p:ph type="title"/>
          </p:nvPr>
        </p:nvSpPr>
        <p:spPr/>
        <p:txBody>
          <a:bodyPr rtlCol="0"/>
          <a:lstStyle/>
          <a:p>
            <a:pPr rtl="0"/>
            <a:r>
              <a:rPr lang="en-GB"/>
              <a:t>Thank you</a:t>
            </a:r>
          </a:p>
        </p:txBody>
      </p:sp>
      <p:sp>
        <p:nvSpPr>
          <p:cNvPr id="4" name="Date Placeholder 3">
            <a:extLst>
              <a:ext uri="{FF2B5EF4-FFF2-40B4-BE49-F238E27FC236}">
                <a16:creationId xmlns:a16="http://schemas.microsoft.com/office/drawing/2014/main" id="{6F95E0EB-F1F4-436B-A218-93E100A66902}"/>
              </a:ext>
            </a:extLst>
          </p:cNvPr>
          <p:cNvSpPr>
            <a:spLocks noGrp="1"/>
          </p:cNvSpPr>
          <p:nvPr>
            <p:ph type="dt" sz="half" idx="10"/>
          </p:nvPr>
        </p:nvSpPr>
        <p:spPr/>
        <p:txBody>
          <a:bodyPr rtlCol="0"/>
          <a:lstStyle/>
          <a:p>
            <a:pPr lvl="0" rtl="0"/>
            <a:r>
              <a:rPr lang="en-GB" dirty="0"/>
              <a:t>05/01/2026</a:t>
            </a:r>
          </a:p>
        </p:txBody>
      </p:sp>
      <p:sp>
        <p:nvSpPr>
          <p:cNvPr id="6" name="Slide Number Placeholder 5">
            <a:extLst>
              <a:ext uri="{FF2B5EF4-FFF2-40B4-BE49-F238E27FC236}">
                <a16:creationId xmlns:a16="http://schemas.microsoft.com/office/drawing/2014/main" id="{7359025F-68D1-4F50-8480-3F981455D4DE}"/>
              </a:ext>
            </a:extLst>
          </p:cNvPr>
          <p:cNvSpPr>
            <a:spLocks noGrp="1"/>
          </p:cNvSpPr>
          <p:nvPr>
            <p:ph type="sldNum" sz="quarter" idx="12"/>
          </p:nvPr>
        </p:nvSpPr>
        <p:spPr/>
        <p:txBody>
          <a:bodyPr rtlCol="0"/>
          <a:lstStyle/>
          <a:p>
            <a:pPr lvl="0" rtl="0"/>
            <a:fld id="{D76B855D-E9CC-4FF8-AD85-6CDC7B89A0DE}" type="slidenum">
              <a:rPr lang="en-GB" smtClean="0"/>
              <a:pPr lvl="0" rtl="0"/>
              <a:t>25</a:t>
            </a:fld>
            <a:endParaRPr lang="en-GB"/>
          </a:p>
        </p:txBody>
      </p:sp>
      <p:sp>
        <p:nvSpPr>
          <p:cNvPr id="3" name="Content Placeholder 2">
            <a:extLst>
              <a:ext uri="{FF2B5EF4-FFF2-40B4-BE49-F238E27FC236}">
                <a16:creationId xmlns:a16="http://schemas.microsoft.com/office/drawing/2014/main" id="{21F0B6E0-1F7C-4E6A-87B1-554ADE739CD1}"/>
              </a:ext>
            </a:extLst>
          </p:cNvPr>
          <p:cNvSpPr>
            <a:spLocks noGrp="1"/>
          </p:cNvSpPr>
          <p:nvPr>
            <p:ph idx="1"/>
          </p:nvPr>
        </p:nvSpPr>
        <p:spPr/>
        <p:txBody>
          <a:bodyPr rtlCol="0"/>
          <a:lstStyle/>
          <a:p>
            <a:pPr rtl="0"/>
            <a:r>
              <a:rPr lang="en-GB" dirty="0"/>
              <a:t>Mehul Tank</a:t>
            </a:r>
            <a:endParaRPr lang="en-GB" sz="1800" dirty="0"/>
          </a:p>
          <a:p>
            <a:pPr rtl="0"/>
            <a:r>
              <a:rPr lang="en-GB" dirty="0"/>
              <a:t>Student ID: 2410391</a:t>
            </a:r>
          </a:p>
        </p:txBody>
      </p:sp>
    </p:spTree>
    <p:extLst>
      <p:ext uri="{BB962C8B-B14F-4D97-AF65-F5344CB8AC3E}">
        <p14:creationId xmlns:p14="http://schemas.microsoft.com/office/powerpoint/2010/main" val="962258905"/>
      </p:ext>
    </p:extLst>
  </p:cSld>
  <p:clrMapOvr>
    <a:masterClrMapping/>
  </p:clrMapOvr>
</p:sld>
</file>

<file path=ppt/theme/theme1.xml><?xml version="1.0" encoding="utf-8"?>
<a:theme xmlns:a="http://schemas.openxmlformats.org/drawingml/2006/main" name="ShapesVTI">
  <a:themeElements>
    <a:clrScheme name="Shapes">
      <a:dk1>
        <a:sysClr val="windowText" lastClr="000000"/>
      </a:dk1>
      <a:lt1>
        <a:sysClr val="window" lastClr="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167138_TF78504181_Win32" id="{C0282433-D7EF-45DF-A8F6-65451AB0B295}" vid="{7A5F5F68-7204-400F-A78C-9EE75BE45B5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BDEF148-1770-458F-8F5B-C3D0A278AA97}">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8413533D-8C39-401E-8B75-B1AEEEC56B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A449C04-64B3-4403-94B7-8D2284C38D1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Shapes presentation</Template>
  <TotalTime>272</TotalTime>
  <Words>1321</Words>
  <Application>Microsoft Office PowerPoint</Application>
  <PresentationFormat>Widescreen</PresentationFormat>
  <Paragraphs>220</Paragraphs>
  <Slides>25</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Aptos</vt:lpstr>
      <vt:lpstr>Arial</vt:lpstr>
      <vt:lpstr>Avenir Next LT Pro</vt:lpstr>
      <vt:lpstr>Calibri</vt:lpstr>
      <vt:lpstr>Times New Roman</vt:lpstr>
      <vt:lpstr>Tw Cen MT</vt:lpstr>
      <vt:lpstr>ShapesVTI</vt:lpstr>
      <vt:lpstr>Short-Term Electricity Demand Prediction in Great Britain Using Machine Learning</vt:lpstr>
      <vt:lpstr>Introduction</vt:lpstr>
      <vt:lpstr>Research Background &amp; Context</vt:lpstr>
      <vt:lpstr>Figure: Dissertation Structure Diagram for Overview </vt:lpstr>
      <vt:lpstr>Research Aim &amp; Objectives</vt:lpstr>
      <vt:lpstr>Key Research Questions</vt:lpstr>
      <vt:lpstr>Literature Review Highlights</vt:lpstr>
      <vt:lpstr>Table: Comparison Models' Strengths and Limitations </vt:lpstr>
      <vt:lpstr>Figure: Conceptual Framework of The Project</vt:lpstr>
      <vt:lpstr>Methodology Overview </vt:lpstr>
      <vt:lpstr>Figure: Quantitative Experimental Design Workflow </vt:lpstr>
      <vt:lpstr>Data Sources &amp; Preprocessing</vt:lpstr>
      <vt:lpstr>Figure: Workflow for Merging Datasets</vt:lpstr>
      <vt:lpstr>Feature Engineering &amp; Selection</vt:lpstr>
      <vt:lpstr>Table: Categorisation of Engineered Features</vt:lpstr>
      <vt:lpstr>Training, Validation, and Horizons</vt:lpstr>
      <vt:lpstr>Model Descriptions</vt:lpstr>
      <vt:lpstr>LSTM: H1 &amp; H24 Actual VS Predicted</vt:lpstr>
      <vt:lpstr>XGBoost: H1 &amp; H24 Actual VS Predicted</vt:lpstr>
      <vt:lpstr>Prophet: H1 &amp; H24 Actual VS Predicted</vt:lpstr>
      <vt:lpstr>Model Comparisons and Explainability</vt:lpstr>
      <vt:lpstr>Test‑Set Performance by Model and Horizon Table</vt:lpstr>
      <vt:lpstr>Figure: Performance of The Overall Model (H1 &amp; H24)</vt:lpstr>
      <vt:lpstr>Conclusions and Contributions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Mehul Tank</dc:creator>
  <cp:lastModifiedBy>Mehul Tank</cp:lastModifiedBy>
  <cp:revision>69</cp:revision>
  <dcterms:created xsi:type="dcterms:W3CDTF">2026-01-05T15:38:49Z</dcterms:created>
  <dcterms:modified xsi:type="dcterms:W3CDTF">2026-01-06T00:20:52Z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