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64" r:id="rId2"/>
    <p:sldId id="383" r:id="rId3"/>
    <p:sldId id="387" r:id="rId4"/>
    <p:sldId id="394" r:id="rId5"/>
    <p:sldId id="395" r:id="rId6"/>
    <p:sldId id="396" r:id="rId7"/>
    <p:sldId id="402" r:id="rId8"/>
    <p:sldId id="398" r:id="rId9"/>
    <p:sldId id="399" r:id="rId10"/>
    <p:sldId id="400" r:id="rId11"/>
    <p:sldId id="40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A189C1-7EF5-4004-A14C-CE42474A0C64}" v="7957" dt="2026-07-19T18:41:23.3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9"/>
  </p:normalViewPr>
  <p:slideViewPr>
    <p:cSldViewPr snapToGrid="0" showGuides="1">
      <p:cViewPr varScale="1">
        <p:scale>
          <a:sx n="73" d="100"/>
          <a:sy n="73" d="100"/>
        </p:scale>
        <p:origin x="380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ana Barbosa" userId="bcb71bccaabfb21b" providerId="LiveId" clId="{19BC4F03-FA95-4F71-92DB-77B730F7DF8E}"/>
    <pc:docChg chg="undo custSel modSld">
      <pc:chgData name="Diana Barbosa" userId="bcb71bccaabfb21b" providerId="LiveId" clId="{19BC4F03-FA95-4F71-92DB-77B730F7DF8E}" dt="2026-07-19T18:44:18.941" v="13492" actId="255"/>
      <pc:docMkLst>
        <pc:docMk/>
      </pc:docMkLst>
      <pc:sldChg chg="modSp">
        <pc:chgData name="Diana Barbosa" userId="bcb71bccaabfb21b" providerId="LiveId" clId="{19BC4F03-FA95-4F71-92DB-77B730F7DF8E}" dt="2026-07-15T17:13:04.955" v="70" actId="20577"/>
        <pc:sldMkLst>
          <pc:docMk/>
          <pc:sldMk cId="0" sldId="364"/>
        </pc:sldMkLst>
        <pc:spChg chg="mod">
          <ac:chgData name="Diana Barbosa" userId="bcb71bccaabfb21b" providerId="LiveId" clId="{19BC4F03-FA95-4F71-92DB-77B730F7DF8E}" dt="2026-07-15T17:13:04.955" v="70" actId="20577"/>
          <ac:spMkLst>
            <pc:docMk/>
            <pc:sldMk cId="0" sldId="364"/>
            <ac:spMk id="6148" creationId="{CE5AE962-C88D-3F0C-B15E-30348E09C8AE}"/>
          </ac:spMkLst>
        </pc:spChg>
      </pc:sldChg>
      <pc:sldChg chg="addSp delSp modSp mod modClrScheme chgLayout">
        <pc:chgData name="Diana Barbosa" userId="bcb71bccaabfb21b" providerId="LiveId" clId="{19BC4F03-FA95-4F71-92DB-77B730F7DF8E}" dt="2026-07-19T18:41:23.399" v="13466" actId="2711"/>
        <pc:sldMkLst>
          <pc:docMk/>
          <pc:sldMk cId="0" sldId="387"/>
        </pc:sldMkLst>
        <pc:spChg chg="mod ord">
          <ac:chgData name="Diana Barbosa" userId="bcb71bccaabfb21b" providerId="LiveId" clId="{19BC4F03-FA95-4F71-92DB-77B730F7DF8E}" dt="2026-07-19T18:41:23.399" v="13466" actId="2711"/>
          <ac:spMkLst>
            <pc:docMk/>
            <pc:sldMk cId="0" sldId="387"/>
            <ac:spMk id="2" creationId="{A2FCF950-4012-15F0-B279-1361A6BD7D3F}"/>
          </ac:spMkLst>
        </pc:spChg>
        <pc:spChg chg="mod">
          <ac:chgData name="Diana Barbosa" userId="bcb71bccaabfb21b" providerId="LiveId" clId="{19BC4F03-FA95-4F71-92DB-77B730F7DF8E}" dt="2026-07-15T18:01:08.648" v="1187" actId="26606"/>
          <ac:spMkLst>
            <pc:docMk/>
            <pc:sldMk cId="0" sldId="387"/>
            <ac:spMk id="4" creationId="{E9C891E3-BFF6-8AE0-6C9D-F65AD1EC6373}"/>
          </ac:spMkLst>
        </pc:spChg>
        <pc:spChg chg="mod">
          <ac:chgData name="Diana Barbosa" userId="bcb71bccaabfb21b" providerId="LiveId" clId="{19BC4F03-FA95-4F71-92DB-77B730F7DF8E}" dt="2026-07-15T18:01:08.648" v="1187" actId="26606"/>
          <ac:spMkLst>
            <pc:docMk/>
            <pc:sldMk cId="0" sldId="387"/>
            <ac:spMk id="18434" creationId="{6E993329-62CA-9A49-62A4-7E50E4557350}"/>
          </ac:spMkLst>
        </pc:spChg>
        <pc:spChg chg="mod">
          <ac:chgData name="Diana Barbosa" userId="bcb71bccaabfb21b" providerId="LiveId" clId="{19BC4F03-FA95-4F71-92DB-77B730F7DF8E}" dt="2026-07-15T18:01:08.648" v="1187" actId="26606"/>
          <ac:spMkLst>
            <pc:docMk/>
            <pc:sldMk cId="0" sldId="387"/>
            <ac:spMk id="18436" creationId="{207505A2-3DCF-366C-F28C-EBE3358EDADC}"/>
          </ac:spMkLst>
        </pc:spChg>
      </pc:sldChg>
      <pc:sldChg chg="addSp delSp modSp mod modClrScheme chgLayout">
        <pc:chgData name="Diana Barbosa" userId="bcb71bccaabfb21b" providerId="LiveId" clId="{19BC4F03-FA95-4F71-92DB-77B730F7DF8E}" dt="2026-07-19T12:52:43.744" v="3003" actId="2711"/>
        <pc:sldMkLst>
          <pc:docMk/>
          <pc:sldMk cId="0" sldId="394"/>
        </pc:sldMkLst>
        <pc:spChg chg="mod">
          <ac:chgData name="Diana Barbosa" userId="bcb71bccaabfb21b" providerId="LiveId" clId="{19BC4F03-FA95-4F71-92DB-77B730F7DF8E}" dt="2026-07-15T18:13:02.111" v="1280" actId="26606"/>
          <ac:spMkLst>
            <pc:docMk/>
            <pc:sldMk cId="0" sldId="394"/>
            <ac:spMk id="4" creationId="{6B9032B6-384C-9F9E-8665-A5655B1A5781}"/>
          </ac:spMkLst>
        </pc:spChg>
        <pc:spChg chg="mod ord">
          <ac:chgData name="Diana Barbosa" userId="bcb71bccaabfb21b" providerId="LiveId" clId="{19BC4F03-FA95-4F71-92DB-77B730F7DF8E}" dt="2026-07-19T12:52:43.744" v="3003" actId="2711"/>
          <ac:spMkLst>
            <pc:docMk/>
            <pc:sldMk cId="0" sldId="394"/>
            <ac:spMk id="5" creationId="{028FA0CD-6774-EDEB-7901-7CC84D67FB82}"/>
          </ac:spMkLst>
        </pc:spChg>
        <pc:spChg chg="mod">
          <ac:chgData name="Diana Barbosa" userId="bcb71bccaabfb21b" providerId="LiveId" clId="{19BC4F03-FA95-4F71-92DB-77B730F7DF8E}" dt="2026-07-15T18:13:02.111" v="1280" actId="26606"/>
          <ac:spMkLst>
            <pc:docMk/>
            <pc:sldMk cId="0" sldId="394"/>
            <ac:spMk id="9221" creationId="{79782756-9629-FD18-7F1C-3F6526AE18DD}"/>
          </ac:spMkLst>
        </pc:spChg>
        <pc:spChg chg="mod">
          <ac:chgData name="Diana Barbosa" userId="bcb71bccaabfb21b" providerId="LiveId" clId="{19BC4F03-FA95-4F71-92DB-77B730F7DF8E}" dt="2026-07-19T12:52:22.410" v="3002" actId="2711"/>
          <ac:spMkLst>
            <pc:docMk/>
            <pc:sldMk cId="0" sldId="394"/>
            <ac:spMk id="19459" creationId="{374D29ED-FE9A-FC14-7792-1D4FB90B404A}"/>
          </ac:spMkLst>
        </pc:spChg>
        <pc:spChg chg="add mod">
          <ac:chgData name="Diana Barbosa" userId="bcb71bccaabfb21b" providerId="LiveId" clId="{19BC4F03-FA95-4F71-92DB-77B730F7DF8E}" dt="2026-07-15T18:14:24.513" v="1303" actId="20577"/>
          <ac:spMkLst>
            <pc:docMk/>
            <pc:sldMk cId="0" sldId="394"/>
            <ac:spMk id="19464" creationId="{91CDA93E-C81F-2F2C-2E38-894A9A235A00}"/>
          </ac:spMkLst>
        </pc:spChg>
        <pc:spChg chg="add mod">
          <ac:chgData name="Diana Barbosa" userId="bcb71bccaabfb21b" providerId="LiveId" clId="{19BC4F03-FA95-4F71-92DB-77B730F7DF8E}" dt="2026-07-15T18:16:32.920" v="1359" actId="20577"/>
          <ac:spMkLst>
            <pc:docMk/>
            <pc:sldMk cId="0" sldId="394"/>
            <ac:spMk id="19466" creationId="{0C29687C-3E2F-5ABB-FC48-06D401532D7A}"/>
          </ac:spMkLst>
        </pc:spChg>
        <pc:spChg chg="add mod">
          <ac:chgData name="Diana Barbosa" userId="bcb71bccaabfb21b" providerId="LiveId" clId="{19BC4F03-FA95-4F71-92DB-77B730F7DF8E}" dt="2026-07-19T12:08:40.988" v="1936" actId="20577"/>
          <ac:spMkLst>
            <pc:docMk/>
            <pc:sldMk cId="0" sldId="394"/>
            <ac:spMk id="19468" creationId="{6CC3F854-C02A-B574-4A78-55B2A0631735}"/>
          </ac:spMkLst>
        </pc:spChg>
      </pc:sldChg>
      <pc:sldChg chg="modSp mod">
        <pc:chgData name="Diana Barbosa" userId="bcb71bccaabfb21b" providerId="LiveId" clId="{19BC4F03-FA95-4F71-92DB-77B730F7DF8E}" dt="2026-07-19T18:44:18.941" v="13492" actId="255"/>
        <pc:sldMkLst>
          <pc:docMk/>
          <pc:sldMk cId="0" sldId="395"/>
        </pc:sldMkLst>
        <pc:spChg chg="mod">
          <ac:chgData name="Diana Barbosa" userId="bcb71bccaabfb21b" providerId="LiveId" clId="{19BC4F03-FA95-4F71-92DB-77B730F7DF8E}" dt="2026-07-19T14:30:31.906" v="6148" actId="14100"/>
          <ac:spMkLst>
            <pc:docMk/>
            <pc:sldMk cId="0" sldId="395"/>
            <ac:spMk id="2" creationId="{1FE8F138-5F23-B989-7BFD-71F5C33065F6}"/>
          </ac:spMkLst>
        </pc:spChg>
        <pc:spChg chg="mod">
          <ac:chgData name="Diana Barbosa" userId="bcb71bccaabfb21b" providerId="LiveId" clId="{19BC4F03-FA95-4F71-92DB-77B730F7DF8E}" dt="2026-07-19T18:44:18.941" v="13492" actId="255"/>
          <ac:spMkLst>
            <pc:docMk/>
            <pc:sldMk cId="0" sldId="395"/>
            <ac:spMk id="10" creationId="{E32E3400-4CF7-D76F-91E6-1E97593C4D9A}"/>
          </ac:spMkLst>
        </pc:spChg>
      </pc:sldChg>
      <pc:sldChg chg="addSp delSp modSp mod modClrScheme chgLayout">
        <pc:chgData name="Diana Barbosa" userId="bcb71bccaabfb21b" providerId="LiveId" clId="{19BC4F03-FA95-4F71-92DB-77B730F7DF8E}" dt="2026-07-19T16:03:47.223" v="9051" actId="20577"/>
        <pc:sldMkLst>
          <pc:docMk/>
          <pc:sldMk cId="1663974967" sldId="396"/>
        </pc:sldMkLst>
        <pc:spChg chg="mod">
          <ac:chgData name="Diana Barbosa" userId="bcb71bccaabfb21b" providerId="LiveId" clId="{19BC4F03-FA95-4F71-92DB-77B730F7DF8E}" dt="2026-07-19T16:03:47.223" v="9051" actId="20577"/>
          <ac:spMkLst>
            <pc:docMk/>
            <pc:sldMk cId="1663974967" sldId="396"/>
            <ac:spMk id="2" creationId="{F7A33847-0493-6DAA-A30C-328C54DCD8B6}"/>
          </ac:spMkLst>
        </pc:spChg>
        <pc:spChg chg="mod">
          <ac:chgData name="Diana Barbosa" userId="bcb71bccaabfb21b" providerId="LiveId" clId="{19BC4F03-FA95-4F71-92DB-77B730F7DF8E}" dt="2026-07-19T15:59:41.013" v="8988" actId="5793"/>
          <ac:spMkLst>
            <pc:docMk/>
            <pc:sldMk cId="1663974967" sldId="396"/>
            <ac:spMk id="3" creationId="{857BFAFA-1A27-74B0-A7A9-13BBFEBEE86C}"/>
          </ac:spMkLst>
        </pc:spChg>
        <pc:spChg chg="mod">
          <ac:chgData name="Diana Barbosa" userId="bcb71bccaabfb21b" providerId="LiveId" clId="{19BC4F03-FA95-4F71-92DB-77B730F7DF8E}" dt="2026-07-19T15:04:05.421" v="7148" actId="26606"/>
          <ac:spMkLst>
            <pc:docMk/>
            <pc:sldMk cId="1663974967" sldId="396"/>
            <ac:spMk id="4" creationId="{394D8B0A-6FA0-E26A-E62C-349A3F6B6F73}"/>
          </ac:spMkLst>
        </pc:spChg>
        <pc:spChg chg="mod">
          <ac:chgData name="Diana Barbosa" userId="bcb71bccaabfb21b" providerId="LiveId" clId="{19BC4F03-FA95-4F71-92DB-77B730F7DF8E}" dt="2026-07-19T15:04:05.421" v="7148" actId="26606"/>
          <ac:spMkLst>
            <pc:docMk/>
            <pc:sldMk cId="1663974967" sldId="396"/>
            <ac:spMk id="5" creationId="{2D480500-54FD-83EA-2C4B-B1193A4970F2}"/>
          </ac:spMkLst>
        </pc:spChg>
        <pc:spChg chg="add del mod">
          <ac:chgData name="Diana Barbosa" userId="bcb71bccaabfb21b" providerId="LiveId" clId="{19BC4F03-FA95-4F71-92DB-77B730F7DF8E}" dt="2026-07-19T15:03:51.518" v="7145" actId="26606"/>
          <ac:spMkLst>
            <pc:docMk/>
            <pc:sldMk cId="1663974967" sldId="396"/>
            <ac:spMk id="10" creationId="{4D34A7F0-D882-E456-BB5F-4FB57D239C03}"/>
          </ac:spMkLst>
        </pc:spChg>
        <pc:spChg chg="add del mod">
          <ac:chgData name="Diana Barbosa" userId="bcb71bccaabfb21b" providerId="LiveId" clId="{19BC4F03-FA95-4F71-92DB-77B730F7DF8E}" dt="2026-07-19T15:04:05.416" v="7147" actId="26606"/>
          <ac:spMkLst>
            <pc:docMk/>
            <pc:sldMk cId="1663974967" sldId="396"/>
            <ac:spMk id="12" creationId="{2169FE7E-FB37-3299-2DC1-F812E3ED02CF}"/>
          </ac:spMkLst>
        </pc:spChg>
        <pc:spChg chg="add mod">
          <ac:chgData name="Diana Barbosa" userId="bcb71bccaabfb21b" providerId="LiveId" clId="{19BC4F03-FA95-4F71-92DB-77B730F7DF8E}" dt="2026-07-19T15:58:39.508" v="8982" actId="2711"/>
          <ac:spMkLst>
            <pc:docMk/>
            <pc:sldMk cId="1663974967" sldId="396"/>
            <ac:spMk id="14" creationId="{81609567-56CB-175B-1718-8774709B3D8A}"/>
          </ac:spMkLst>
        </pc:spChg>
        <pc:spChg chg="add mod">
          <ac:chgData name="Diana Barbosa" userId="bcb71bccaabfb21b" providerId="LiveId" clId="{19BC4F03-FA95-4F71-92DB-77B730F7DF8E}" dt="2026-07-19T15:09:38.564" v="7174" actId="20577"/>
          <ac:spMkLst>
            <pc:docMk/>
            <pc:sldMk cId="1663974967" sldId="396"/>
            <ac:spMk id="15" creationId="{62448D7A-C927-2916-210F-6309939AB616}"/>
          </ac:spMkLst>
        </pc:spChg>
        <pc:spChg chg="add mod">
          <ac:chgData name="Diana Barbosa" userId="bcb71bccaabfb21b" providerId="LiveId" clId="{19BC4F03-FA95-4F71-92DB-77B730F7DF8E}" dt="2026-07-19T15:42:10.189" v="8305" actId="14100"/>
          <ac:spMkLst>
            <pc:docMk/>
            <pc:sldMk cId="1663974967" sldId="396"/>
            <ac:spMk id="16" creationId="{1D4FCBAF-B906-2D07-16FB-71A712678A34}"/>
          </ac:spMkLst>
        </pc:spChg>
      </pc:sldChg>
      <pc:sldChg chg="modSp mod">
        <pc:chgData name="Diana Barbosa" userId="bcb71bccaabfb21b" providerId="LiveId" clId="{19BC4F03-FA95-4F71-92DB-77B730F7DF8E}" dt="2026-07-19T17:57:51.320" v="12238" actId="20577"/>
        <pc:sldMkLst>
          <pc:docMk/>
          <pc:sldMk cId="0" sldId="398"/>
        </pc:sldMkLst>
        <pc:spChg chg="mod">
          <ac:chgData name="Diana Barbosa" userId="bcb71bccaabfb21b" providerId="LiveId" clId="{19BC4F03-FA95-4F71-92DB-77B730F7DF8E}" dt="2026-07-19T17:23:51.680" v="11022" actId="20577"/>
          <ac:spMkLst>
            <pc:docMk/>
            <pc:sldMk cId="0" sldId="398"/>
            <ac:spMk id="12290" creationId="{0BAAAF84-50A1-E0F8-EF89-8F44E2FA1ACC}"/>
          </ac:spMkLst>
        </pc:spChg>
        <pc:spChg chg="mod">
          <ac:chgData name="Diana Barbosa" userId="bcb71bccaabfb21b" providerId="LiveId" clId="{19BC4F03-FA95-4F71-92DB-77B730F7DF8E}" dt="2026-07-19T17:57:51.320" v="12238" actId="20577"/>
          <ac:spMkLst>
            <pc:docMk/>
            <pc:sldMk cId="0" sldId="398"/>
            <ac:spMk id="12291" creationId="{DA8DF68F-34C4-285F-B4A1-B6E08AE08A8B}"/>
          </ac:spMkLst>
        </pc:spChg>
      </pc:sldChg>
      <pc:sldChg chg="modSp">
        <pc:chgData name="Diana Barbosa" userId="bcb71bccaabfb21b" providerId="LiveId" clId="{19BC4F03-FA95-4F71-92DB-77B730F7DF8E}" dt="2026-07-19T18:11:34.515" v="12808" actId="20577"/>
        <pc:sldMkLst>
          <pc:docMk/>
          <pc:sldMk cId="0" sldId="399"/>
        </pc:sldMkLst>
        <pc:spChg chg="mod">
          <ac:chgData name="Diana Barbosa" userId="bcb71bccaabfb21b" providerId="LiveId" clId="{19BC4F03-FA95-4F71-92DB-77B730F7DF8E}" dt="2026-07-19T18:11:34.515" v="12808" actId="20577"/>
          <ac:spMkLst>
            <pc:docMk/>
            <pc:sldMk cId="0" sldId="399"/>
            <ac:spMk id="12291" creationId="{DA8DF68F-34C4-285F-B4A1-B6E08AE08A8B}"/>
          </ac:spMkLst>
        </pc:spChg>
      </pc:sldChg>
      <pc:sldChg chg="addSp delSp modSp">
        <pc:chgData name="Diana Barbosa" userId="bcb71bccaabfb21b" providerId="LiveId" clId="{19BC4F03-FA95-4F71-92DB-77B730F7DF8E}" dt="2026-07-19T18:39:34.879" v="13465" actId="20577"/>
        <pc:sldMkLst>
          <pc:docMk/>
          <pc:sldMk cId="0" sldId="400"/>
        </pc:sldMkLst>
        <pc:spChg chg="add mod">
          <ac:chgData name="Diana Barbosa" userId="bcb71bccaabfb21b" providerId="LiveId" clId="{19BC4F03-FA95-4F71-92DB-77B730F7DF8E}" dt="2026-07-19T18:39:34.879" v="13465" actId="20577"/>
          <ac:spMkLst>
            <pc:docMk/>
            <pc:sldMk cId="0" sldId="400"/>
            <ac:spMk id="2" creationId="{2BDCA485-F24B-3777-8FB1-5C5BCFA0DDB7}"/>
          </ac:spMkLst>
        </pc:spChg>
        <pc:spChg chg="del">
          <ac:chgData name="Diana Barbosa" userId="bcb71bccaabfb21b" providerId="LiveId" clId="{19BC4F03-FA95-4F71-92DB-77B730F7DF8E}" dt="2026-07-19T18:16:04.370" v="12809" actId="478"/>
          <ac:spMkLst>
            <pc:docMk/>
            <pc:sldMk cId="0" sldId="400"/>
            <ac:spMk id="13315" creationId="{50070DAB-396E-DF77-4036-1E44F9E2CD8C}"/>
          </ac:spMkLst>
        </pc:spChg>
      </pc:sldChg>
      <pc:sldChg chg="modSp mod">
        <pc:chgData name="Diana Barbosa" userId="bcb71bccaabfb21b" providerId="LiveId" clId="{19BC4F03-FA95-4F71-92DB-77B730F7DF8E}" dt="2026-07-19T17:09:11.937" v="10604" actId="14100"/>
        <pc:sldMkLst>
          <pc:docMk/>
          <pc:sldMk cId="1557286457" sldId="402"/>
        </pc:sldMkLst>
        <pc:spChg chg="mod">
          <ac:chgData name="Diana Barbosa" userId="bcb71bccaabfb21b" providerId="LiveId" clId="{19BC4F03-FA95-4F71-92DB-77B730F7DF8E}" dt="2026-07-19T16:20:01.953" v="9073" actId="14100"/>
          <ac:spMkLst>
            <pc:docMk/>
            <pc:sldMk cId="1557286457" sldId="402"/>
            <ac:spMk id="2" creationId="{C2E158EF-D71F-2BDF-B057-3B59AB77B65C}"/>
          </ac:spMkLst>
        </pc:spChg>
        <pc:spChg chg="mod">
          <ac:chgData name="Diana Barbosa" userId="bcb71bccaabfb21b" providerId="LiveId" clId="{19BC4F03-FA95-4F71-92DB-77B730F7DF8E}" dt="2026-07-19T17:09:11.937" v="10604" actId="14100"/>
          <ac:spMkLst>
            <pc:docMk/>
            <pc:sldMk cId="1557286457" sldId="402"/>
            <ac:spMk id="3" creationId="{D269A12E-089F-65A6-1AAB-F01DB5F08F0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cpc-uk.org/standards/standards-of-conduct-performance-and-ethics/" TargetMode="External"/><Relationship Id="rId2" Type="http://schemas.openxmlformats.org/officeDocument/2006/relationships/hyperlink" Target="https://example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killsforcare.org.uk/" TargetMode="External"/><Relationship Id="rId4" Type="http://schemas.openxmlformats.org/officeDocument/2006/relationships/hyperlink" Target="https://www.england.nhs.uk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15/07/2026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513"/>
            <a:ext cx="8229600" cy="4464050"/>
          </a:xfrm>
        </p:spPr>
        <p:txBody>
          <a:bodyPr/>
          <a:lstStyle/>
          <a:p>
            <a:r>
              <a:rPr lang="en-GB" altLang="en-US" dirty="0"/>
              <a:t>Module Title: </a:t>
            </a:r>
            <a:r>
              <a:rPr lang="en-GB" altLang="en-US" b="1" i="1" dirty="0"/>
              <a:t>Professional Career Development within H&amp;SC</a:t>
            </a:r>
          </a:p>
          <a:p>
            <a:r>
              <a:rPr lang="en-GB" altLang="en-US" u="sng" dirty="0"/>
              <a:t>Module Number</a:t>
            </a:r>
            <a:r>
              <a:rPr lang="en-GB" altLang="en-US" dirty="0"/>
              <a:t>: </a:t>
            </a:r>
            <a:r>
              <a:rPr lang="en-GB" altLang="en-US" b="1" i="1" dirty="0"/>
              <a:t>LCHS 4009 (LON)</a:t>
            </a:r>
          </a:p>
          <a:p>
            <a:r>
              <a:rPr lang="en-GB" altLang="en-US" u="sng" dirty="0"/>
              <a:t>Assignment No</a:t>
            </a:r>
            <a:r>
              <a:rPr lang="en-GB" altLang="en-US" b="1" i="1" dirty="0"/>
              <a:t>:     ASSIGNMENT 1</a:t>
            </a:r>
          </a:p>
          <a:p>
            <a:r>
              <a:rPr lang="en-GB" altLang="en-US" u="sng" dirty="0"/>
              <a:t>Student Name</a:t>
            </a:r>
            <a:r>
              <a:rPr lang="en-GB" altLang="en-US" b="1" i="1" dirty="0"/>
              <a:t>: Diana Gomes Barbosa</a:t>
            </a:r>
          </a:p>
          <a:p>
            <a:r>
              <a:rPr lang="en-GB" altLang="en-US" u="sng" dirty="0"/>
              <a:t>Student ID:  2508559</a:t>
            </a:r>
            <a:endParaRPr lang="en-GB" altLang="en-US" b="1" i="1" dirty="0"/>
          </a:p>
          <a:p>
            <a:r>
              <a:rPr lang="en-GB" altLang="en-US" u="sng" dirty="0"/>
              <a:t>Lecturer’s Name</a:t>
            </a:r>
            <a:r>
              <a:rPr lang="en-GB" altLang="en-US" b="1" i="1" dirty="0"/>
              <a:t>: Odette Jack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On this page state whether you have or have not used AI. Include the AI source if you have!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E993329-62CA-9A49-62A4-7E50E455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r>
              <a:rPr lang="en-GB" altLang="en-US" sz="2800" b="1"/>
              <a:t>Introduction</a:t>
            </a:r>
            <a:endParaRPr lang="en-US" altLang="en-US" sz="28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891E3-BFF6-8AE0-6C9D-F65AD1EC637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 smtClean="0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207505A2-3DCF-366C-F28C-EBE3358EDA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9D677E-A245-6143-BFA3-B4B2737C38D0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FCF950-4012-15F0-B279-1361A6BD7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39163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My name is Diana Gomes Barbosa , and I am currently  studying health and social care . I am studying this course because I want to learn more about caring for people and working in health and social care field . I am interested in how to support people in good and respectful way. I also want to improve my knowledge and skills for my future career. I will talk about the ( Working in Teams). My aim is to explain the main points in a clear and simple way , so it is easy to understand . I will also look at why ( Working in Teams ) is important in health and social care practice . For this presentation , I will briefly introduce myself and then outline the ( working in Teams ) and discuss the key ideas related to it. This will help show my understanding of  the ( Working in Teams ) and how it connects to real care settings. </a:t>
            </a:r>
          </a:p>
          <a:p>
            <a:pPr marL="0" indent="0">
              <a:buNone/>
              <a:defRPr/>
            </a:pPr>
            <a:endParaRPr lang="en-GB" altLang="en-US" sz="2800" dirty="0"/>
          </a:p>
          <a:p>
            <a:pPr marL="0" indent="0">
              <a:buNone/>
              <a:defRPr/>
            </a:pPr>
            <a:endParaRPr lang="en-GB" b="1" dirty="0"/>
          </a:p>
          <a:p>
            <a:pPr>
              <a:defRPr/>
            </a:pPr>
            <a:endParaRPr lang="en-GB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Title 1">
            <a:extLst>
              <a:ext uri="{FF2B5EF4-FFF2-40B4-BE49-F238E27FC236}">
                <a16:creationId xmlns:a16="http://schemas.microsoft.com/office/drawing/2014/main" id="{91CDA93E-C81F-2F2C-2E38-894A9A235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dirty="0"/>
              <a:t>CHOSEN WORKING IN TEAMS</a:t>
            </a:r>
          </a:p>
        </p:txBody>
      </p:sp>
      <p:sp>
        <p:nvSpPr>
          <p:cNvPr id="19466" name="Text Placeholder 2">
            <a:extLst>
              <a:ext uri="{FF2B5EF4-FFF2-40B4-BE49-F238E27FC236}">
                <a16:creationId xmlns:a16="http://schemas.microsoft.com/office/drawing/2014/main" id="{0C29687C-3E2F-5ABB-FC48-06D401532D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/>
          <a:lstStyle/>
          <a:p>
            <a:r>
              <a:rPr lang="en-US" dirty="0"/>
              <a:t>Skill chosen: Working in Teams in health social care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Working in Teams in health and social care means people with different jobs working together to support the same person. This can include care assistants , nurses, social workers , doctors , and managers . Thery share information , communicate clearly , and support each other so that service user gets good quality care.</a:t>
            </a:r>
            <a:endParaRPr lang="en-GB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8" name="Text Placeholder 4">
            <a:extLst>
              <a:ext uri="{FF2B5EF4-FFF2-40B4-BE49-F238E27FC236}">
                <a16:creationId xmlns:a16="http://schemas.microsoft.com/office/drawing/2014/main" id="{6CC3F854-C02A-B574-4A78-55B2A06317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/>
          <a:lstStyle/>
          <a:p>
            <a:r>
              <a:rPr lang="en-US" dirty="0"/>
              <a:t>What does it involve in everyday practice?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8FA0CD-6774-EDEB-7901-7CC84D67FB82}"/>
              </a:ext>
            </a:extLst>
          </p:cNvPr>
          <p:cNvSpPr txBox="1"/>
          <p:nvPr/>
        </p:nvSpPr>
        <p:spPr bwMode="auto">
          <a:xfrm>
            <a:off x="6683224" y="2174875"/>
            <a:ext cx="5508776" cy="341436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In everyday practice , teamwork means listening to others , reporting changes in a person’s health , respecting each person’s role , and helping to solve problems . ( for example) , in care home , staff may work together to make sure a resident is safe , comfortable, improve safe</a:t>
            </a:r>
            <a:b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ty , coordination , and the overall experience of care.</a:t>
            </a:r>
            <a:b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endParaRPr lang="en-US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Where and  I have Developed   Skill? </a:t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I have developed this skill through group work , placement experience , and working with other people  in tasks and activities. This has helped me to understand the importance of communication , responsibility, and supporting others when needed. </a:t>
            </a:r>
          </a:p>
          <a:p>
            <a:pPr marL="0" lvl="1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endParaRPr lang="en-US" sz="17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BF746479-5A54-43D8-9985-034223541E15}" type="datetime1">
              <a:rPr lang="en-GB" altLang="en-US" sz="900" kern="1200">
                <a:latin typeface="+mn-lt"/>
                <a:ea typeface="+mn-ea"/>
                <a:cs typeface="+mn-cs"/>
              </a:rPr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15/07/2026</a:t>
            </a:fld>
            <a:endParaRPr lang="en-GB" altLang="en-US" sz="900" kern="1200">
              <a:latin typeface="+mn-lt"/>
              <a:ea typeface="+mn-ea"/>
              <a:cs typeface="+mn-cs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10608733" y="6381751"/>
            <a:ext cx="973667" cy="3397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ts val="600"/>
              </a:spcAft>
              <a:buNone/>
              <a:defRPr/>
            </a:pPr>
            <a:fld id="{4B904670-820E-47CC-86D8-CF3D7CD14D9E}" type="slidenum">
              <a:rPr lang="en-GB" altLang="en-US" sz="1200" kern="1200">
                <a:solidFill>
                  <a:srgbClr val="898989"/>
                </a:solidFill>
                <a:latin typeface="Myriad Pro"/>
                <a:ea typeface="+mn-ea"/>
                <a:cs typeface="+mn-cs"/>
              </a:rPr>
              <a:pPr fontAlgn="base">
                <a:spcBef>
                  <a:spcPct val="0"/>
                </a:spcBef>
                <a:spcAft>
                  <a:spcPts val="600"/>
                </a:spcAft>
                <a:buNone/>
                <a:defRPr/>
              </a:pPr>
              <a:t>4</a:t>
            </a:fld>
            <a:endParaRPr lang="en-GB" altLang="en-US" sz="1200" kern="1200">
              <a:solidFill>
                <a:srgbClr val="898989"/>
              </a:solidFill>
              <a:latin typeface="Myriad Pro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15/07/2026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-47007"/>
            <a:ext cx="10374086" cy="652677"/>
          </a:xfrm>
        </p:spPr>
        <p:txBody>
          <a:bodyPr/>
          <a:lstStyle/>
          <a:p>
            <a:r>
              <a:rPr lang="en-GB" sz="2000" b="1" dirty="0"/>
              <a:t>Importance of </a:t>
            </a:r>
            <a:r>
              <a:rPr lang="en-GB" sz="2000" b="1" i="1" dirty="0"/>
              <a:t>Working in Teams </a:t>
            </a:r>
            <a:r>
              <a:rPr lang="en-GB" sz="2000" b="1" dirty="0"/>
              <a:t> in professional practice</a:t>
            </a:r>
            <a:br>
              <a:rPr lang="en-GB" sz="2000" b="1" dirty="0"/>
            </a:br>
            <a:endParaRPr lang="en-GB" sz="2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E3400-4CF7-D76F-91E6-1E97593C4D9A}"/>
              </a:ext>
            </a:extLst>
          </p:cNvPr>
          <p:cNvSpPr txBox="1"/>
          <p:nvPr/>
        </p:nvSpPr>
        <p:spPr>
          <a:xfrm>
            <a:off x="609600" y="605670"/>
            <a:ext cx="11059886" cy="57477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Why Working in Teams is Essential in health and Social Care</a:t>
            </a:r>
          </a:p>
          <a:p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Holistic - care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: No single professional has the skills needed . Combining medical , nursing , and social work expertise all patient needs are met</a:t>
            </a:r>
          </a:p>
          <a:p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  . Shared Workload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: Reduces burnout and stress allowing for more focused attention on service users .									</a:t>
            </a:r>
          </a:p>
          <a:p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Working in Teams is very important in health and social care because it helps staff give safe and effective care work together , such as carers , nurses , doctors , social workers , and managers . Teamwork makes sure that everyone understands the person’s needs and that care in provided in coordinated way . </a:t>
            </a:r>
          </a:p>
          <a:p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Supporting Safe Care and Good Outcomes</a:t>
            </a:r>
            <a:b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--</a:t>
            </a:r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safe and effective care 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because staff can share important information , report changes quickly , and help reduce mistakes . It also supports </a:t>
            </a: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good quality outcomes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because when people work well together , service users are more likely to receive the right support at the right time </a:t>
            </a: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 example) ,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if a care worker notices that a resident is more confused or unwell , the can tell the nurse or manager so action can be taken quickly . Safe and effective care</a:t>
            </a:r>
          </a:p>
          <a:p>
            <a:pPr lvl="1"/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5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Benefits of the chosen Skill working in Teams </a:t>
            </a:r>
          </a:p>
          <a:p>
            <a:endParaRPr lang="en-GB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Service  users/ patients: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They experience seamless care transitions , feel more secure , and do not have to repeat their  to every new professional . </a:t>
            </a:r>
          </a:p>
          <a:p>
            <a:endParaRPr lang="en-GB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Staff and colleagues :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Boosts morale , fosters mutual learning , builds a strong support network , and improves job satisfaction</a:t>
            </a:r>
          </a:p>
          <a:p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The organisation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: Enhances clinical efficiency , lowers hospital readmission rates , reduces operational costs , and minimizes legal risks from negligence. </a:t>
            </a:r>
            <a:b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 Working in Teams benefits service users because they get better care , feel more supported , and ate less likely to be harmed by poor communication . It also benefits staff and colleagues because it makes work easier , improve the quality of care , reduce problems , and make the service run more smoothly and provide better quality care . If teamwork is not used properly , problems such as communication errors , poor patient safety, and lower quality of care can happen .  </a:t>
            </a:r>
            <a:b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Consequence of Ineffective Teamwork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b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Communication errors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: Vital patients details get missed during shift handovers or transitions between departments.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Patient safety risks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:  Miscommunication   can lead  to medication errors , incorrect treatments , or delayed emergency responses 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Low quality of care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: Fragmented care creates confusion , frustration , and poor health outcomes for the service user . 						If teamwork is not used properly, problems can happen all this problems poor teamwork can also affect patient safety, create stress among staff , and reduce the overall quality of care . That is why working well l in team is a very important skill in health and social care.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b="1" dirty="0"/>
              <a:t>Model  linked to  Working in Teams is Tuckman’s 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62448D7A-C927-2916-210F-6309939AB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/>
          <a:lstStyle/>
          <a:p>
            <a:r>
              <a:rPr lang="en-US" dirty="0"/>
              <a:t>Key stages or components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 wrap="square" anchor="t">
            <a:normAutofit fontScale="77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500" dirty="0"/>
              <a:t>I</a:t>
            </a:r>
          </a:p>
          <a:p>
            <a:pPr>
              <a:lnSpc>
                <a:spcPct val="90000"/>
              </a:lnSpc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  forming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:  Team members align , introduce themselves , establish initial goals , and clarify basic boundaries. 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Storming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: Disagreements and conflicts emerge as individual personalities , work styles , and opinions clash .</a:t>
            </a:r>
          </a:p>
          <a:p>
            <a:pPr>
              <a:lnSpc>
                <a:spcPct val="90000"/>
              </a:lnSpc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Norming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: Members resolve their differences , accept each other’s strengths , and achieve their shared rules and values .</a:t>
            </a:r>
          </a:p>
          <a:p>
            <a:pPr>
              <a:lnSpc>
                <a:spcPct val="90000"/>
              </a:lnSpc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Performing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: The team operates cohesively , autonomously , and efficiently to achieve  their shared objectives . </a:t>
            </a:r>
          </a:p>
          <a:p>
            <a:pPr>
              <a:lnSpc>
                <a:spcPct val="90000"/>
              </a:lnSpc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Adjourning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: The team disband upon task completion , reflecting on achievements and managing transitions</a:t>
            </a:r>
            <a:r>
              <a:rPr lang="en-GB" sz="1800" dirty="0"/>
              <a:t>. </a:t>
            </a:r>
            <a:br>
              <a:rPr lang="en-GB" sz="1800" dirty="0"/>
            </a:br>
            <a:endParaRPr lang="en-GB" sz="1500" i="1" dirty="0"/>
          </a:p>
          <a:p>
            <a:pPr marL="0" indent="0">
              <a:lnSpc>
                <a:spcPct val="90000"/>
              </a:lnSpc>
              <a:buNone/>
            </a:pPr>
            <a:endParaRPr lang="en-GB" sz="1500" dirty="0"/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1D4FCBAF-B906-2D07-16FB-71A712678A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3368" y="1268759"/>
            <a:ext cx="5389033" cy="906116"/>
          </a:xfrm>
        </p:spPr>
        <p:txBody>
          <a:bodyPr/>
          <a:lstStyle/>
          <a:p>
            <a:r>
              <a:rPr lang="en-US" dirty="0"/>
              <a:t>Tuckman’s Team Development Model. 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81609567-56CB-175B-1718-8774709B3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/>
          <a:p>
            <a:r>
              <a:rPr lang="en-US" sz="1600" dirty="0"/>
              <a:t>This model explains how a team develops over time and shows the different stages a group goes though before it works well together. This model is health and social care because it shows that  working in teams does not happen straight away . Staff need time to build trust , communicate properly , and understand each other’s responsibilities . It helps professionals see that some conflict can happen at first , but this is part of becoming a strong team . Using this model can help staff improve communication, work more effectively , and provide better care for service users.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30226994-B490-4403-8CE4-43D4FD570BBD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19/07/2026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9AFB928A-D6AD-4F2A-B2DD-923741E90643}" type="slidenum">
              <a:rPr lang="en-GB" altLang="en-US" smtClean="0"/>
              <a:pPr>
                <a:spcAft>
                  <a:spcPts val="600"/>
                </a:spcAft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3974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5017" y="348343"/>
            <a:ext cx="6567952" cy="644434"/>
          </a:xfrm>
        </p:spPr>
        <p:txBody>
          <a:bodyPr/>
          <a:lstStyle/>
          <a:p>
            <a:r>
              <a:rPr lang="en-GB" sz="2800" b="1" dirty="0"/>
              <a:t>Applying this skill in practice- Working in Teams </a:t>
            </a:r>
            <a:br>
              <a:rPr lang="en-GB" sz="2800" dirty="0"/>
            </a:br>
            <a:endParaRPr lang="en-GB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303" y="670560"/>
            <a:ext cx="10458993" cy="4937761"/>
          </a:xfrm>
        </p:spPr>
        <p:txBody>
          <a:bodyPr/>
          <a:lstStyle/>
          <a:p>
            <a:pPr marL="0" indent="0">
              <a:buNone/>
            </a:pPr>
            <a:br>
              <a:rPr lang="en-GB" sz="2000" dirty="0"/>
            </a:br>
            <a:endParaRPr lang="en-GB" sz="2000" dirty="0"/>
          </a:p>
          <a:p>
            <a:pPr marL="0" indent="0">
              <a:buNone/>
            </a:pPr>
            <a:r>
              <a:rPr lang="en-GB" sz="1400" b="1" dirty="0"/>
              <a:t>Where would you use this skill?</a:t>
            </a:r>
          </a:p>
          <a:p>
            <a:pPr marL="0" indent="0">
              <a:buNone/>
            </a:pPr>
            <a:r>
              <a:rPr lang="en-GB" sz="1400" b="1" dirty="0"/>
              <a:t>. Job role </a:t>
            </a:r>
            <a:r>
              <a:rPr lang="en-GB" sz="1400" dirty="0"/>
              <a:t>: care Assistant </a:t>
            </a:r>
            <a:br>
              <a:rPr lang="en-GB" sz="1400" dirty="0"/>
            </a:br>
            <a:r>
              <a:rPr lang="en-GB" sz="1400" b="1" dirty="0"/>
              <a:t>Setting</a:t>
            </a:r>
            <a:r>
              <a:rPr lang="en-GB" sz="1400" dirty="0"/>
              <a:t>: Care Home.</a:t>
            </a:r>
            <a:br>
              <a:rPr lang="en-GB" sz="1400" b="1" dirty="0"/>
            </a:br>
            <a:endParaRPr lang="en-GB" sz="1400" dirty="0"/>
          </a:p>
          <a:p>
            <a:pPr marL="0" indent="0">
              <a:buNone/>
            </a:pPr>
            <a:r>
              <a:rPr lang="en-GB" sz="1400" b="1" dirty="0"/>
              <a:t>What might be the situation?</a:t>
            </a:r>
          </a:p>
          <a:p>
            <a:pPr lvl="1"/>
            <a:r>
              <a:rPr lang="en-GB" sz="1400" dirty="0"/>
              <a:t> A resident needs help with washing , getting dressed , and moving from their  bed to a chair . I would work with another care assistant and the nurse to make the resident is moved safely and comfortably . We would communicate with each.</a:t>
            </a:r>
          </a:p>
          <a:p>
            <a:pPr marL="457200" lvl="1" indent="0">
              <a:buNone/>
            </a:pPr>
            <a:br>
              <a:rPr lang="en-GB" sz="1400" dirty="0"/>
            </a:br>
            <a:r>
              <a:rPr lang="en-GB" sz="1400" b="1" dirty="0"/>
              <a:t>How would you use the skill?</a:t>
            </a:r>
          </a:p>
          <a:p>
            <a:pPr lvl="1"/>
            <a:r>
              <a:rPr lang="en-GB" sz="1400" dirty="0"/>
              <a:t> Listen to colleagues , share any important information about the resident , and work together to make sure the care is given safely . If I noticed any changes in the resident’s health I would tell the nurse straight away. </a:t>
            </a:r>
          </a:p>
          <a:p>
            <a:pPr lvl="1"/>
            <a:r>
              <a:rPr lang="en-GB" sz="1400" b="1" dirty="0"/>
              <a:t>How does the skill guide your actions? </a:t>
            </a:r>
          </a:p>
          <a:p>
            <a:pPr lvl="1"/>
            <a:r>
              <a:rPr lang="en-GB" sz="1400" dirty="0"/>
              <a:t>Working in a team helps me provide the best care for the resident. It reminds me to communicate clearly , respect everyone’s role , and support my colleagues when needed. </a:t>
            </a:r>
          </a:p>
          <a:p>
            <a:pPr marL="0" indent="0">
              <a:buNone/>
            </a:pPr>
            <a:r>
              <a:rPr lang="en-GB" sz="1400" b="1" dirty="0"/>
              <a:t>What is the impact on care?</a:t>
            </a:r>
            <a:endParaRPr lang="en-GB" sz="1400" dirty="0"/>
          </a:p>
          <a:p>
            <a:pPr lvl="1"/>
            <a:r>
              <a:rPr lang="en-GB" sz="1400" dirty="0"/>
              <a:t>The resident receives safe , high-quality care because everyone works together . Good teamwork helps prevent mistakes , improves communication , and makes the resident feel safe , respected , and well cared for .</a:t>
            </a:r>
          </a:p>
          <a:p>
            <a:pPr marL="457200" lvl="1" indent="0">
              <a:buNone/>
            </a:pPr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756" y="339727"/>
            <a:ext cx="8964488" cy="487588"/>
          </a:xfrm>
        </p:spPr>
        <p:txBody>
          <a:bodyPr/>
          <a:lstStyle/>
          <a:p>
            <a:r>
              <a:rPr lang="en-GB" sz="2400" b="1" dirty="0"/>
              <a:t>Importance for Employability-Working in Team</a:t>
            </a:r>
            <a:br>
              <a:rPr lang="en-GB" sz="2800" dirty="0"/>
            </a:br>
            <a:endParaRPr lang="en-GB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15" y="696686"/>
            <a:ext cx="11310257" cy="4712534"/>
          </a:xfrm>
        </p:spPr>
        <p:txBody>
          <a:bodyPr/>
          <a:lstStyle/>
          <a:p>
            <a:pPr marL="457200" lvl="1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1. Importance For Employability</a:t>
            </a:r>
          </a:p>
          <a:p>
            <a:pPr lvl="1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Working in teams is important because employers want care assistants who can work well with others . Good teamwork helps staff communicate , support each other , and provide safe , high-quality care . It also shows that I am reliable, respectful , and willing to help others .</a:t>
            </a:r>
          </a:p>
          <a:p>
            <a:pPr marL="457200" lvl="1" indent="0">
              <a:buNone/>
            </a:pP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Importance for Your Future Role in Health and Social Care </a:t>
            </a:r>
          </a:p>
          <a:p>
            <a:pPr lvl="1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As care assistant , I will work with nurses , other care assistants , doctors , and families . Working well as part of a team helps make sure patients receive the best care and that important information is shared correctly. </a:t>
            </a:r>
          </a:p>
          <a:p>
            <a:pPr marL="457200" lvl="1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3. Brief Personal Reflection </a:t>
            </a:r>
            <a:b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Strength Assessment</a:t>
            </a:r>
          </a:p>
          <a:p>
            <a:pPr lvl="1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 think working in a team is one of my strengths because I enjoy helping others , listening to different ideas , and supporting my colleagues to achieve the best results. </a:t>
            </a:r>
          </a:p>
          <a:p>
            <a:pPr marL="457200" lvl="1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Future Development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Yes . I would like to improve my confidence in communicating with different healthcare professionals and become better at solving problems as part of team . I know this help me become a more effective care assistant. 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alt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15/07/2026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8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9900" y="1028700"/>
            <a:ext cx="6172200" cy="857250"/>
          </a:xfrm>
        </p:spPr>
        <p:txBody>
          <a:bodyPr/>
          <a:lstStyle/>
          <a:p>
            <a:r>
              <a:rPr lang="en-GB" altLang="en-US" b="1"/>
              <a:t>Conclusion</a:t>
            </a:r>
            <a:endParaRPr lang="en-GB" altLang="en-US" b="1" i="1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9900" y="2057401"/>
            <a:ext cx="6172200" cy="2937272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sz="1600" dirty="0"/>
              <a:t>In conclusion , working in Teams is an important skill in health and social care . It helps care assistants communicate well, support each other , and provide safe , high-quality care. Good teamwork makes sure and patients and residents receive the best possible care and helps prevent mistakes . I believe this is an important skill for my future career , and I will continue to develop my teamwork and communication skills so I can become a caring and reliable care assistant.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15/07/2026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9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solidFill>
                  <a:srgbClr val="000000"/>
                </a:solidFill>
              </a:rPr>
              <a:t>References List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15/07/2026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355A216-6885-427F-A634-39F7E4E2D5B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10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BDCA485-F24B-3777-8FB1-5C5BCFA0D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400" dirty="0"/>
              <a:t>Smith , J. 2023. Dementia care in practice . London : Pearson.</a:t>
            </a:r>
            <a:br>
              <a:rPr lang="en-GB" sz="1400" dirty="0"/>
            </a:br>
            <a:endParaRPr lang="en-GB" sz="1400" dirty="0"/>
          </a:p>
          <a:p>
            <a:r>
              <a:rPr lang="en-GB" sz="1400" dirty="0"/>
              <a:t>Brown , A. 2022. ‘Managing infection control in care home “ Journal of Health Care , 15(2), pp.44-51. </a:t>
            </a:r>
          </a:p>
          <a:p>
            <a:r>
              <a:rPr lang="en-GB" sz="1400" dirty="0"/>
              <a:t>NHS England . 2024 . Dementia support. </a:t>
            </a:r>
            <a:r>
              <a:rPr lang="en-GB" sz="1400" dirty="0">
                <a:hlinkClick r:id="rId2"/>
              </a:rPr>
              <a:t>https://example.com</a:t>
            </a:r>
            <a:r>
              <a:rPr lang="en-GB" sz="1400" dirty="0"/>
              <a:t> </a:t>
            </a:r>
          </a:p>
          <a:p>
            <a:r>
              <a:rPr lang="en-GB" sz="1400" dirty="0"/>
              <a:t>Health and Care Professions Council ( HCPC) (2024 ) Standards of conduct, performance and ethics. </a:t>
            </a:r>
            <a:r>
              <a:rPr lang="en-GB" sz="1400" dirty="0">
                <a:hlinkClick r:id="rId3"/>
              </a:rPr>
              <a:t>https://www.hcpc-uk.org/standards/standards-of-conduct-performance-and-ethics/</a:t>
            </a:r>
            <a:r>
              <a:rPr lang="en-GB" sz="1400" dirty="0"/>
              <a:t> </a:t>
            </a:r>
            <a:br>
              <a:rPr lang="en-GB" sz="1400" dirty="0"/>
            </a:br>
            <a:endParaRPr lang="en-GB" sz="1400" dirty="0"/>
          </a:p>
          <a:p>
            <a:r>
              <a:rPr lang="en-GB" sz="1400" dirty="0"/>
              <a:t>NHS England (2023)  Working together to improve patient care. </a:t>
            </a:r>
            <a:r>
              <a:rPr lang="en-GB" sz="1400" dirty="0">
                <a:hlinkClick r:id="rId4"/>
              </a:rPr>
              <a:t>https://www.England.nhs.uk</a:t>
            </a:r>
            <a:r>
              <a:rPr lang="en-GB" sz="1400" dirty="0"/>
              <a:t> </a:t>
            </a:r>
          </a:p>
          <a:p>
            <a:r>
              <a:rPr lang="en-GB" sz="1400" dirty="0"/>
              <a:t>Skills for Care (2024) The Care Certificate Standards. </a:t>
            </a:r>
            <a:r>
              <a:rPr lang="en-GB" sz="1400" dirty="0">
                <a:hlinkClick r:id="rId5"/>
              </a:rPr>
              <a:t>https://www.skillsforcare.org.uk/</a:t>
            </a:r>
            <a:r>
              <a:rPr lang="en-GB" sz="1400" dirty="0"/>
              <a:t> </a:t>
            </a:r>
          </a:p>
          <a:p>
            <a:endParaRPr lang="en-GB" sz="14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F1F1B1DC-7524-466F-108D-97F2CBD9A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576064"/>
          </a:xfrm>
        </p:spPr>
        <p:txBody>
          <a:bodyPr/>
          <a:lstStyle/>
          <a:p>
            <a:r>
              <a:rPr lang="en-GB" altLang="en-US" sz="2800" b="1" dirty="0"/>
              <a:t>Assignment 1 – MARKING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9DA94A0E-9E48-D7D8-5E7E-B16D6C64C3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5832" y="404664"/>
            <a:ext cx="9144000" cy="5256584"/>
          </a:xfrm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  <a:buFont typeface="+mj-lt"/>
              <a:buAutoNum type="arabicParenR"/>
              <a:defRPr/>
            </a:pPr>
            <a:r>
              <a:rPr lang="en-US" sz="1600" b="1" dirty="0">
                <a:latin typeface="+mj-lt"/>
                <a:ea typeface="Arial" panose="020B0604020202020204" pitchFamily="34" charset="0"/>
              </a:rPr>
              <a:t> Evidence of research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A minimum of two sources of published information must be included and be correctly referenced using UWTSD Harvard referencing style. </a:t>
            </a:r>
          </a:p>
          <a:p>
            <a:pPr marL="0" indent="0">
              <a:buNone/>
            </a:pPr>
            <a:r>
              <a:rPr lang="en-GB" altLang="en-US" sz="1600" b="1" dirty="0"/>
              <a:t>2) </a:t>
            </a:r>
            <a:r>
              <a:rPr lang="en-GB" sz="1600" b="1" dirty="0"/>
              <a:t>Knowledge and Understanding Skills</a:t>
            </a:r>
            <a:endParaRPr lang="en-GB" sz="1600" dirty="0"/>
          </a:p>
          <a:p>
            <a:r>
              <a:rPr lang="en-GB" sz="1600" i="1" dirty="0">
                <a:solidFill>
                  <a:srgbClr val="FF0000"/>
                </a:solidFill>
              </a:rPr>
              <a:t>Students need to demonstrate an understanding of the chosen skill. </a:t>
            </a:r>
          </a:p>
          <a:p>
            <a:pPr marL="0" indent="0">
              <a:buNone/>
              <a:defRPr/>
            </a:pPr>
            <a:r>
              <a:rPr lang="en-GB" sz="1400" b="1" dirty="0"/>
              <a:t>3) Analytical and Cognitive Skills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need to coherently structure their presentation and expand on the points made in their slides.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need to justify the relevance of the skill in relation to professional practice within health and social care. </a:t>
            </a:r>
          </a:p>
          <a:p>
            <a:pPr marL="0" indent="0">
              <a:lnSpc>
                <a:spcPct val="106000"/>
              </a:lnSpc>
              <a:spcAft>
                <a:spcPts val="800"/>
              </a:spcAft>
              <a:buNone/>
              <a:defRPr/>
            </a:pPr>
            <a:r>
              <a:rPr lang="en-US" alt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) Practical skills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At least one practical example of how a chosen key skill(s) can be used in a chosen job role (for example, understanding how effective communication can impact patient care)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should include one relevant model relevant to a chosen key skill (for example, Tuckman’s model of team development or Fishbone, etc)</a:t>
            </a:r>
          </a:p>
          <a:p>
            <a:pPr marL="0" indent="0">
              <a:buNone/>
            </a:pPr>
            <a:r>
              <a:rPr lang="en-US" sz="1600" b="1" dirty="0">
                <a:solidFill>
                  <a:prstClr val="black"/>
                </a:solidFill>
                <a:ea typeface="Arial" panose="020B0604020202020204" pitchFamily="34" charset="0"/>
              </a:rPr>
              <a:t>5</a:t>
            </a:r>
            <a:r>
              <a:rPr lang="en-US" sz="1400" b="1" dirty="0">
                <a:solidFill>
                  <a:prstClr val="black"/>
                </a:solidFill>
                <a:ea typeface="Arial" panose="020B0604020202020204" pitchFamily="34" charset="0"/>
              </a:rPr>
              <a:t>) </a:t>
            </a:r>
            <a:r>
              <a:rPr lang="en-GB" sz="1600" b="1" dirty="0"/>
              <a:t> Transferable Skills for Life and Professional Practice </a:t>
            </a:r>
            <a:endParaRPr lang="en-GB" sz="1600" dirty="0"/>
          </a:p>
          <a:p>
            <a:pPr lvl="0"/>
            <a:r>
              <a:rPr lang="en-US" sz="1400" dirty="0">
                <a:solidFill>
                  <a:srgbClr val="FF0000"/>
                </a:solidFill>
                <a:ea typeface="Arial" panose="020B0604020202020204" pitchFamily="34" charset="0"/>
              </a:rPr>
              <a:t> </a:t>
            </a:r>
            <a:r>
              <a:rPr lang="en-GB" sz="1600" i="1" dirty="0">
                <a:solidFill>
                  <a:srgbClr val="FF0000"/>
                </a:solidFill>
              </a:rPr>
              <a:t>Presentations should be engaging in their design, organisation and style. </a:t>
            </a:r>
            <a:endParaRPr lang="en-GB" sz="1600" dirty="0">
              <a:solidFill>
                <a:srgbClr val="FF0000"/>
              </a:solidFill>
            </a:endParaRPr>
          </a:p>
          <a:p>
            <a:pPr lvl="0"/>
            <a:r>
              <a:rPr lang="en-GB" sz="1600" i="1" dirty="0">
                <a:solidFill>
                  <a:srgbClr val="FF0000"/>
                </a:solidFill>
              </a:rPr>
              <a:t>Students should use a professional tone to present and answer any questions from their assessor </a:t>
            </a:r>
            <a:endParaRPr lang="en-GB" sz="1600" dirty="0">
              <a:solidFill>
                <a:srgbClr val="FF0000"/>
              </a:solidFill>
            </a:endParaRPr>
          </a:p>
          <a:p>
            <a:endParaRPr lang="en-GB" sz="1600" dirty="0">
              <a:solidFill>
                <a:srgbClr val="FF0000"/>
              </a:solidFill>
            </a:endParaRPr>
          </a:p>
          <a:p>
            <a:endParaRPr lang="en-GB" alt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6000"/>
              </a:lnSpc>
              <a:spcAft>
                <a:spcPts val="50"/>
              </a:spcAft>
              <a:buNone/>
              <a:defRPr/>
            </a:pPr>
            <a:endParaRPr lang="en-GB" alt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defRPr/>
            </a:pPr>
            <a:endParaRPr lang="en-GB" altLang="en-US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B4582-1AF2-DB59-6548-14A4DD1C26C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1E2FF9-6E22-43E1-87D6-E523A978B113}" type="datetime1">
              <a:rPr lang="en-GB" altLang="en-US" smtClean="0"/>
              <a:pPr>
                <a:defRPr/>
              </a:pPr>
              <a:t>15/07/2026</a:t>
            </a:fld>
            <a:endParaRPr lang="en-GB" altLang="en-US"/>
          </a:p>
        </p:txBody>
      </p:sp>
      <p:sp>
        <p:nvSpPr>
          <p:cNvPr id="24581" name="Slide Number Placeholder 4">
            <a:extLst>
              <a:ext uri="{FF2B5EF4-FFF2-40B4-BE49-F238E27FC236}">
                <a16:creationId xmlns:a16="http://schemas.microsoft.com/office/drawing/2014/main" id="{C23C9BE2-4A5A-5F9B-95D5-19117653A7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82DD170-93EC-1F4D-960C-FC68072EBE52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6024</TotalTime>
  <Words>1993</Words>
  <Application>Microsoft Office PowerPoint</Application>
  <PresentationFormat>Widescreen</PresentationFormat>
  <Paragraphs>124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Myriad Pro</vt:lpstr>
      <vt:lpstr>20140311PresentationUWTSDTemplate</vt:lpstr>
      <vt:lpstr>PowerPoint Presentation</vt:lpstr>
      <vt:lpstr>Acknowledge use of AI</vt:lpstr>
      <vt:lpstr>Introduction</vt:lpstr>
      <vt:lpstr>CHOSEN WORKING IN TEAMS</vt:lpstr>
      <vt:lpstr>Importance of Working in Teams  in professional practice </vt:lpstr>
      <vt:lpstr>Model  linked to  Working in Teams is Tuckman’s </vt:lpstr>
      <vt:lpstr>Applying this skill in practice- Working in Teams  </vt:lpstr>
      <vt:lpstr>Importance for Employability-Working in Team </vt:lpstr>
      <vt:lpstr>Conclusion</vt:lpstr>
      <vt:lpstr>References List</vt:lpstr>
      <vt:lpstr>Assignment 1 – MARKING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Diana Barbosa</cp:lastModifiedBy>
  <cp:revision>26</cp:revision>
  <dcterms:created xsi:type="dcterms:W3CDTF">2025-02-21T18:28:54Z</dcterms:created>
  <dcterms:modified xsi:type="dcterms:W3CDTF">2026-07-19T18:44:27Z</dcterms:modified>
</cp:coreProperties>
</file>