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44" autoAdjust="0"/>
    <p:restoredTop sz="94660"/>
  </p:normalViewPr>
  <p:slideViewPr>
    <p:cSldViewPr snapToGrid="0">
      <p:cViewPr>
        <p:scale>
          <a:sx n="87" d="100"/>
          <a:sy n="87" d="100"/>
        </p:scale>
        <p:origin x="-348" y="-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16ADF-48A3-453A-894C-EFE8354B60C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4321C7A-E980-4B83-B7A3-6C6312294637}">
      <dgm:prSet/>
      <dgm:spPr/>
      <dgm:t>
        <a:bodyPr/>
        <a:lstStyle/>
        <a:p>
          <a:r>
            <a:rPr lang="en-US" b="0" i="0" baseline="0"/>
            <a:t>Office workers experience significant health challenges from prolonged sitting at desks throughout their working day (Coffey et al., 2025) </a:t>
          </a:r>
          <a:endParaRPr lang="en-US"/>
        </a:p>
      </dgm:t>
    </dgm:pt>
    <dgm:pt modelId="{84DAACDD-F207-406B-A52D-AB7D2133997E}" type="parTrans" cxnId="{858D5B33-A5A2-4383-A019-D322083A3E4A}">
      <dgm:prSet/>
      <dgm:spPr/>
      <dgm:t>
        <a:bodyPr/>
        <a:lstStyle/>
        <a:p>
          <a:endParaRPr lang="en-US"/>
        </a:p>
      </dgm:t>
    </dgm:pt>
    <dgm:pt modelId="{9D0B5039-FDF4-4675-943C-226974E3C350}" type="sibTrans" cxnId="{858D5B33-A5A2-4383-A019-D322083A3E4A}">
      <dgm:prSet/>
      <dgm:spPr/>
      <dgm:t>
        <a:bodyPr/>
        <a:lstStyle/>
        <a:p>
          <a:endParaRPr lang="en-US"/>
        </a:p>
      </dgm:t>
    </dgm:pt>
    <dgm:pt modelId="{D10DB90F-F714-44B1-97AA-45F2EBA40CCF}">
      <dgm:prSet/>
      <dgm:spPr/>
      <dgm:t>
        <a:bodyPr/>
        <a:lstStyle/>
        <a:p>
          <a:r>
            <a:rPr lang="en-US" b="0" i="0" baseline="0"/>
            <a:t>Sedentary behaviour contributes to musculoskeletal problems and reduced overall wellbeing among employees in modern workplaces (Leppe-Zamora et al., 2025) </a:t>
          </a:r>
          <a:endParaRPr lang="en-US"/>
        </a:p>
      </dgm:t>
    </dgm:pt>
    <dgm:pt modelId="{69C9049C-256F-4956-AA84-91FB8BAAB1D2}" type="parTrans" cxnId="{6457F5F3-CB27-44E9-BC3E-8F2D8470F2CC}">
      <dgm:prSet/>
      <dgm:spPr/>
      <dgm:t>
        <a:bodyPr/>
        <a:lstStyle/>
        <a:p>
          <a:endParaRPr lang="en-US"/>
        </a:p>
      </dgm:t>
    </dgm:pt>
    <dgm:pt modelId="{2D584D4F-B5A0-486B-8C96-43614A123F15}" type="sibTrans" cxnId="{6457F5F3-CB27-44E9-BC3E-8F2D8470F2CC}">
      <dgm:prSet/>
      <dgm:spPr/>
      <dgm:t>
        <a:bodyPr/>
        <a:lstStyle/>
        <a:p>
          <a:endParaRPr lang="en-US"/>
        </a:p>
      </dgm:t>
    </dgm:pt>
    <dgm:pt modelId="{E17C64E1-A102-440B-8AE9-913CD854D47C}">
      <dgm:prSet/>
      <dgm:spPr/>
      <dgm:t>
        <a:bodyPr/>
        <a:lstStyle/>
        <a:p>
          <a:r>
            <a:rPr lang="en-US" b="0" i="0" baseline="0"/>
            <a:t>Community Stretch Studio addresses this growing workplace health concern through guided group stretching sessions </a:t>
          </a:r>
          <a:endParaRPr lang="en-US"/>
        </a:p>
      </dgm:t>
    </dgm:pt>
    <dgm:pt modelId="{E9488CB7-73A5-4237-8540-E87CB3EC30C3}" type="parTrans" cxnId="{87988EDC-2AE1-4A8E-A7C2-E45FE00191EF}">
      <dgm:prSet/>
      <dgm:spPr/>
      <dgm:t>
        <a:bodyPr/>
        <a:lstStyle/>
        <a:p>
          <a:endParaRPr lang="en-US"/>
        </a:p>
      </dgm:t>
    </dgm:pt>
    <dgm:pt modelId="{C93808B4-3DA6-4F07-86FE-70615A8E09F8}" type="sibTrans" cxnId="{87988EDC-2AE1-4A8E-A7C2-E45FE00191EF}">
      <dgm:prSet/>
      <dgm:spPr/>
      <dgm:t>
        <a:bodyPr/>
        <a:lstStyle/>
        <a:p>
          <a:endParaRPr lang="en-US"/>
        </a:p>
      </dgm:t>
    </dgm:pt>
    <dgm:pt modelId="{3982CE26-4B07-4A98-8AA3-E60E9D611AD3}">
      <dgm:prSet/>
      <dgm:spPr/>
      <dgm:t>
        <a:bodyPr/>
        <a:lstStyle/>
        <a:p>
          <a:r>
            <a:rPr lang="en-US" b="0" i="0" baseline="0"/>
            <a:t>The studio offers convenient 20 minute and 30 minute classes designed for professionals with limited time for traditional fitness </a:t>
          </a:r>
          <a:endParaRPr lang="en-US"/>
        </a:p>
      </dgm:t>
    </dgm:pt>
    <dgm:pt modelId="{FBDC4C0D-32D6-4D42-B145-B58500B188A7}" type="parTrans" cxnId="{917734A0-40F7-4E11-8865-9A12345C8B75}">
      <dgm:prSet/>
      <dgm:spPr/>
      <dgm:t>
        <a:bodyPr/>
        <a:lstStyle/>
        <a:p>
          <a:endParaRPr lang="en-US"/>
        </a:p>
      </dgm:t>
    </dgm:pt>
    <dgm:pt modelId="{7EF181B2-3C9F-45E3-8A2B-A34F49FC249C}" type="sibTrans" cxnId="{917734A0-40F7-4E11-8865-9A12345C8B75}">
      <dgm:prSet/>
      <dgm:spPr/>
      <dgm:t>
        <a:bodyPr/>
        <a:lstStyle/>
        <a:p>
          <a:endParaRPr lang="en-US"/>
        </a:p>
      </dgm:t>
    </dgm:pt>
    <dgm:pt modelId="{68CECB66-03C3-4A6A-8644-93CA553FF278}">
      <dgm:prSet/>
      <dgm:spPr/>
      <dgm:t>
        <a:bodyPr/>
        <a:lstStyle/>
        <a:p>
          <a:r>
            <a:rPr lang="en-US" b="0" i="0" baseline="0"/>
            <a:t>This presentation outlines the business structure, market environment, marketing approach, and funding requirements </a:t>
          </a:r>
          <a:endParaRPr lang="en-US"/>
        </a:p>
      </dgm:t>
    </dgm:pt>
    <dgm:pt modelId="{9C494350-175E-4377-BC11-4CE3007913D3}" type="parTrans" cxnId="{CE7E9220-0D13-4716-B609-B7215C4147CD}">
      <dgm:prSet/>
      <dgm:spPr/>
      <dgm:t>
        <a:bodyPr/>
        <a:lstStyle/>
        <a:p>
          <a:endParaRPr lang="en-US"/>
        </a:p>
      </dgm:t>
    </dgm:pt>
    <dgm:pt modelId="{403556A7-391D-450A-8054-46B64384F820}" type="sibTrans" cxnId="{CE7E9220-0D13-4716-B609-B7215C4147CD}">
      <dgm:prSet/>
      <dgm:spPr/>
      <dgm:t>
        <a:bodyPr/>
        <a:lstStyle/>
        <a:p>
          <a:endParaRPr lang="en-US"/>
        </a:p>
      </dgm:t>
    </dgm:pt>
    <dgm:pt modelId="{AF3D3008-3149-415B-893B-394C43CA7533}" type="pres">
      <dgm:prSet presAssocID="{94116ADF-48A3-453A-894C-EFE8354B60C6}" presName="root" presStyleCnt="0">
        <dgm:presLayoutVars>
          <dgm:dir/>
          <dgm:resizeHandles val="exact"/>
        </dgm:presLayoutVars>
      </dgm:prSet>
      <dgm:spPr/>
    </dgm:pt>
    <dgm:pt modelId="{EE28CC60-2438-4EB1-ABD4-2528FAD7BF98}" type="pres">
      <dgm:prSet presAssocID="{C4321C7A-E980-4B83-B7A3-6C6312294637}" presName="compNode" presStyleCnt="0"/>
      <dgm:spPr/>
    </dgm:pt>
    <dgm:pt modelId="{725392B5-EB42-4641-8AF0-EF01C6588681}" type="pres">
      <dgm:prSet presAssocID="{C4321C7A-E980-4B83-B7A3-6C6312294637}" presName="bgRect" presStyleLbl="bgShp" presStyleIdx="0" presStyleCnt="5"/>
      <dgm:spPr/>
    </dgm:pt>
    <dgm:pt modelId="{0B12DE4D-0AC9-4AE4-8CFE-96C13689B268}" type="pres">
      <dgm:prSet presAssocID="{C4321C7A-E980-4B83-B7A3-6C631229463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2FF9AD4-819A-4086-A2E4-45CB920F5813}" type="pres">
      <dgm:prSet presAssocID="{C4321C7A-E980-4B83-B7A3-6C6312294637}" presName="spaceRect" presStyleCnt="0"/>
      <dgm:spPr/>
    </dgm:pt>
    <dgm:pt modelId="{3C42BBD6-0BEF-4000-B281-E0E748052831}" type="pres">
      <dgm:prSet presAssocID="{C4321C7A-E980-4B83-B7A3-6C6312294637}" presName="parTx" presStyleLbl="revTx" presStyleIdx="0" presStyleCnt="5">
        <dgm:presLayoutVars>
          <dgm:chMax val="0"/>
          <dgm:chPref val="0"/>
        </dgm:presLayoutVars>
      </dgm:prSet>
      <dgm:spPr/>
    </dgm:pt>
    <dgm:pt modelId="{6A481E9F-179C-4589-ABEB-86C4E628F339}" type="pres">
      <dgm:prSet presAssocID="{9D0B5039-FDF4-4675-943C-226974E3C350}" presName="sibTrans" presStyleCnt="0"/>
      <dgm:spPr/>
    </dgm:pt>
    <dgm:pt modelId="{A5475516-E5A9-4333-A843-8A9232DD2D65}" type="pres">
      <dgm:prSet presAssocID="{D10DB90F-F714-44B1-97AA-45F2EBA40CCF}" presName="compNode" presStyleCnt="0"/>
      <dgm:spPr/>
    </dgm:pt>
    <dgm:pt modelId="{7A33A6E7-7A76-4FE2-9D58-3B0F73CBF1B6}" type="pres">
      <dgm:prSet presAssocID="{D10DB90F-F714-44B1-97AA-45F2EBA40CCF}" presName="bgRect" presStyleLbl="bgShp" presStyleIdx="1" presStyleCnt="5"/>
      <dgm:spPr/>
    </dgm:pt>
    <dgm:pt modelId="{35E30F21-30E3-406E-B07C-1DDA5CEBBBE3}" type="pres">
      <dgm:prSet presAssocID="{D10DB90F-F714-44B1-97AA-45F2EBA40CC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730D037-8B7B-4186-BE95-8F6AE544DF99}" type="pres">
      <dgm:prSet presAssocID="{D10DB90F-F714-44B1-97AA-45F2EBA40CCF}" presName="spaceRect" presStyleCnt="0"/>
      <dgm:spPr/>
    </dgm:pt>
    <dgm:pt modelId="{B9E7A701-5D37-48D8-A340-04FC41C87C82}" type="pres">
      <dgm:prSet presAssocID="{D10DB90F-F714-44B1-97AA-45F2EBA40CCF}" presName="parTx" presStyleLbl="revTx" presStyleIdx="1" presStyleCnt="5">
        <dgm:presLayoutVars>
          <dgm:chMax val="0"/>
          <dgm:chPref val="0"/>
        </dgm:presLayoutVars>
      </dgm:prSet>
      <dgm:spPr/>
    </dgm:pt>
    <dgm:pt modelId="{DA7763FD-DB8B-4862-8DD0-62CEF930FBB6}" type="pres">
      <dgm:prSet presAssocID="{2D584D4F-B5A0-486B-8C96-43614A123F15}" presName="sibTrans" presStyleCnt="0"/>
      <dgm:spPr/>
    </dgm:pt>
    <dgm:pt modelId="{45DD1612-994F-4AD5-9759-B725B886AFA2}" type="pres">
      <dgm:prSet presAssocID="{E17C64E1-A102-440B-8AE9-913CD854D47C}" presName="compNode" presStyleCnt="0"/>
      <dgm:spPr/>
    </dgm:pt>
    <dgm:pt modelId="{98DF49EA-845D-4AD2-BF04-093D06B35E29}" type="pres">
      <dgm:prSet presAssocID="{E17C64E1-A102-440B-8AE9-913CD854D47C}" presName="bgRect" presStyleLbl="bgShp" presStyleIdx="2" presStyleCnt="5"/>
      <dgm:spPr/>
    </dgm:pt>
    <dgm:pt modelId="{22E2397A-30B9-444D-8150-D68CF883AE91}" type="pres">
      <dgm:prSet presAssocID="{E17C64E1-A102-440B-8AE9-913CD854D47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657BEE0-7045-47F0-BD8A-91147D8259DC}" type="pres">
      <dgm:prSet presAssocID="{E17C64E1-A102-440B-8AE9-913CD854D47C}" presName="spaceRect" presStyleCnt="0"/>
      <dgm:spPr/>
    </dgm:pt>
    <dgm:pt modelId="{26A60C02-6721-47A4-95DD-BC3A743FEF56}" type="pres">
      <dgm:prSet presAssocID="{E17C64E1-A102-440B-8AE9-913CD854D47C}" presName="parTx" presStyleLbl="revTx" presStyleIdx="2" presStyleCnt="5">
        <dgm:presLayoutVars>
          <dgm:chMax val="0"/>
          <dgm:chPref val="0"/>
        </dgm:presLayoutVars>
      </dgm:prSet>
      <dgm:spPr/>
    </dgm:pt>
    <dgm:pt modelId="{D242D956-A955-40E4-97F2-EA4EFB6B3A38}" type="pres">
      <dgm:prSet presAssocID="{C93808B4-3DA6-4F07-86FE-70615A8E09F8}" presName="sibTrans" presStyleCnt="0"/>
      <dgm:spPr/>
    </dgm:pt>
    <dgm:pt modelId="{FAC6C535-6B53-41FD-A81A-3C928DF365DC}" type="pres">
      <dgm:prSet presAssocID="{3982CE26-4B07-4A98-8AA3-E60E9D611AD3}" presName="compNode" presStyleCnt="0"/>
      <dgm:spPr/>
    </dgm:pt>
    <dgm:pt modelId="{94054775-C302-4047-AD2A-CC339D074FFD}" type="pres">
      <dgm:prSet presAssocID="{3982CE26-4B07-4A98-8AA3-E60E9D611AD3}" presName="bgRect" presStyleLbl="bgShp" presStyleIdx="3" presStyleCnt="5"/>
      <dgm:spPr/>
    </dgm:pt>
    <dgm:pt modelId="{52477411-D89F-4CA6-ACCC-56CFC91B3804}" type="pres">
      <dgm:prSet presAssocID="{3982CE26-4B07-4A98-8AA3-E60E9D611AD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7C0692CE-F695-4D20-8ABF-3CC83115468E}" type="pres">
      <dgm:prSet presAssocID="{3982CE26-4B07-4A98-8AA3-E60E9D611AD3}" presName="spaceRect" presStyleCnt="0"/>
      <dgm:spPr/>
    </dgm:pt>
    <dgm:pt modelId="{5537DCC9-1350-4C46-8E9E-615CA0103417}" type="pres">
      <dgm:prSet presAssocID="{3982CE26-4B07-4A98-8AA3-E60E9D611AD3}" presName="parTx" presStyleLbl="revTx" presStyleIdx="3" presStyleCnt="5">
        <dgm:presLayoutVars>
          <dgm:chMax val="0"/>
          <dgm:chPref val="0"/>
        </dgm:presLayoutVars>
      </dgm:prSet>
      <dgm:spPr/>
    </dgm:pt>
    <dgm:pt modelId="{CD891C53-0BE5-4B51-A26B-3E8F1E841C8F}" type="pres">
      <dgm:prSet presAssocID="{7EF181B2-3C9F-45E3-8A2B-A34F49FC249C}" presName="sibTrans" presStyleCnt="0"/>
      <dgm:spPr/>
    </dgm:pt>
    <dgm:pt modelId="{2C3EA6A8-435E-4306-93D3-756A6F657D57}" type="pres">
      <dgm:prSet presAssocID="{68CECB66-03C3-4A6A-8644-93CA553FF278}" presName="compNode" presStyleCnt="0"/>
      <dgm:spPr/>
    </dgm:pt>
    <dgm:pt modelId="{B0CDD7BA-21F9-4ACE-A07E-90DFC6973588}" type="pres">
      <dgm:prSet presAssocID="{68CECB66-03C3-4A6A-8644-93CA553FF278}" presName="bgRect" presStyleLbl="bgShp" presStyleIdx="4" presStyleCnt="5"/>
      <dgm:spPr/>
    </dgm:pt>
    <dgm:pt modelId="{D114ABAB-A608-41B6-965A-08BC2AD697E6}" type="pres">
      <dgm:prSet presAssocID="{68CECB66-03C3-4A6A-8644-93CA553FF27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922F68C-9DF7-44B7-A6F6-16AB0568258C}" type="pres">
      <dgm:prSet presAssocID="{68CECB66-03C3-4A6A-8644-93CA553FF278}" presName="spaceRect" presStyleCnt="0"/>
      <dgm:spPr/>
    </dgm:pt>
    <dgm:pt modelId="{D063E41C-9647-49A9-828E-599C24D425B5}" type="pres">
      <dgm:prSet presAssocID="{68CECB66-03C3-4A6A-8644-93CA553FF27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0C5831D-9145-4779-92D4-4A964015441D}" type="presOf" srcId="{C4321C7A-E980-4B83-B7A3-6C6312294637}" destId="{3C42BBD6-0BEF-4000-B281-E0E748052831}" srcOrd="0" destOrd="0" presId="urn:microsoft.com/office/officeart/2018/2/layout/IconVerticalSolidList"/>
    <dgm:cxn modelId="{CE7E9220-0D13-4716-B609-B7215C4147CD}" srcId="{94116ADF-48A3-453A-894C-EFE8354B60C6}" destId="{68CECB66-03C3-4A6A-8644-93CA553FF278}" srcOrd="4" destOrd="0" parTransId="{9C494350-175E-4377-BC11-4CE3007913D3}" sibTransId="{403556A7-391D-450A-8054-46B64384F820}"/>
    <dgm:cxn modelId="{858D5B33-A5A2-4383-A019-D322083A3E4A}" srcId="{94116ADF-48A3-453A-894C-EFE8354B60C6}" destId="{C4321C7A-E980-4B83-B7A3-6C6312294637}" srcOrd="0" destOrd="0" parTransId="{84DAACDD-F207-406B-A52D-AB7D2133997E}" sibTransId="{9D0B5039-FDF4-4675-943C-226974E3C350}"/>
    <dgm:cxn modelId="{7D9FAD9B-1C42-4F69-AB84-40A4F69A5945}" type="presOf" srcId="{68CECB66-03C3-4A6A-8644-93CA553FF278}" destId="{D063E41C-9647-49A9-828E-599C24D425B5}" srcOrd="0" destOrd="0" presId="urn:microsoft.com/office/officeart/2018/2/layout/IconVerticalSolidList"/>
    <dgm:cxn modelId="{691C969D-48F1-42F2-A9E6-EBC5C750C6DA}" type="presOf" srcId="{E17C64E1-A102-440B-8AE9-913CD854D47C}" destId="{26A60C02-6721-47A4-95DD-BC3A743FEF56}" srcOrd="0" destOrd="0" presId="urn:microsoft.com/office/officeart/2018/2/layout/IconVerticalSolidList"/>
    <dgm:cxn modelId="{917734A0-40F7-4E11-8865-9A12345C8B75}" srcId="{94116ADF-48A3-453A-894C-EFE8354B60C6}" destId="{3982CE26-4B07-4A98-8AA3-E60E9D611AD3}" srcOrd="3" destOrd="0" parTransId="{FBDC4C0D-32D6-4D42-B145-B58500B188A7}" sibTransId="{7EF181B2-3C9F-45E3-8A2B-A34F49FC249C}"/>
    <dgm:cxn modelId="{D748B1D6-98A6-4F92-AEAF-E47673E927F9}" type="presOf" srcId="{3982CE26-4B07-4A98-8AA3-E60E9D611AD3}" destId="{5537DCC9-1350-4C46-8E9E-615CA0103417}" srcOrd="0" destOrd="0" presId="urn:microsoft.com/office/officeart/2018/2/layout/IconVerticalSolidList"/>
    <dgm:cxn modelId="{AE9143D9-1FF9-4B5C-B5F9-DDB09D41933D}" type="presOf" srcId="{94116ADF-48A3-453A-894C-EFE8354B60C6}" destId="{AF3D3008-3149-415B-893B-394C43CA7533}" srcOrd="0" destOrd="0" presId="urn:microsoft.com/office/officeart/2018/2/layout/IconVerticalSolidList"/>
    <dgm:cxn modelId="{87988EDC-2AE1-4A8E-A7C2-E45FE00191EF}" srcId="{94116ADF-48A3-453A-894C-EFE8354B60C6}" destId="{E17C64E1-A102-440B-8AE9-913CD854D47C}" srcOrd="2" destOrd="0" parTransId="{E9488CB7-73A5-4237-8540-E87CB3EC30C3}" sibTransId="{C93808B4-3DA6-4F07-86FE-70615A8E09F8}"/>
    <dgm:cxn modelId="{6457F5F3-CB27-44E9-BC3E-8F2D8470F2CC}" srcId="{94116ADF-48A3-453A-894C-EFE8354B60C6}" destId="{D10DB90F-F714-44B1-97AA-45F2EBA40CCF}" srcOrd="1" destOrd="0" parTransId="{69C9049C-256F-4956-AA84-91FB8BAAB1D2}" sibTransId="{2D584D4F-B5A0-486B-8C96-43614A123F15}"/>
    <dgm:cxn modelId="{1A5E00F8-B9F6-43AB-AD16-91ACFB9118D5}" type="presOf" srcId="{D10DB90F-F714-44B1-97AA-45F2EBA40CCF}" destId="{B9E7A701-5D37-48D8-A340-04FC41C87C82}" srcOrd="0" destOrd="0" presId="urn:microsoft.com/office/officeart/2018/2/layout/IconVerticalSolidList"/>
    <dgm:cxn modelId="{BC4F4D80-E632-4B91-B03E-536B2B6C11B1}" type="presParOf" srcId="{AF3D3008-3149-415B-893B-394C43CA7533}" destId="{EE28CC60-2438-4EB1-ABD4-2528FAD7BF98}" srcOrd="0" destOrd="0" presId="urn:microsoft.com/office/officeart/2018/2/layout/IconVerticalSolidList"/>
    <dgm:cxn modelId="{F3A786F8-6665-491A-91E8-4C3C202C2718}" type="presParOf" srcId="{EE28CC60-2438-4EB1-ABD4-2528FAD7BF98}" destId="{725392B5-EB42-4641-8AF0-EF01C6588681}" srcOrd="0" destOrd="0" presId="urn:microsoft.com/office/officeart/2018/2/layout/IconVerticalSolidList"/>
    <dgm:cxn modelId="{4EDBC5AB-ACA1-41EC-8412-7725BB91F9E6}" type="presParOf" srcId="{EE28CC60-2438-4EB1-ABD4-2528FAD7BF98}" destId="{0B12DE4D-0AC9-4AE4-8CFE-96C13689B268}" srcOrd="1" destOrd="0" presId="urn:microsoft.com/office/officeart/2018/2/layout/IconVerticalSolidList"/>
    <dgm:cxn modelId="{8C532D0C-2E6A-47DA-B6B4-61982F749021}" type="presParOf" srcId="{EE28CC60-2438-4EB1-ABD4-2528FAD7BF98}" destId="{82FF9AD4-819A-4086-A2E4-45CB920F5813}" srcOrd="2" destOrd="0" presId="urn:microsoft.com/office/officeart/2018/2/layout/IconVerticalSolidList"/>
    <dgm:cxn modelId="{A3EDA384-6FE4-42AD-BBB6-AA1E3A081E56}" type="presParOf" srcId="{EE28CC60-2438-4EB1-ABD4-2528FAD7BF98}" destId="{3C42BBD6-0BEF-4000-B281-E0E748052831}" srcOrd="3" destOrd="0" presId="urn:microsoft.com/office/officeart/2018/2/layout/IconVerticalSolidList"/>
    <dgm:cxn modelId="{1CD1DE68-980A-4318-B049-AE0E15A95FF4}" type="presParOf" srcId="{AF3D3008-3149-415B-893B-394C43CA7533}" destId="{6A481E9F-179C-4589-ABEB-86C4E628F339}" srcOrd="1" destOrd="0" presId="urn:microsoft.com/office/officeart/2018/2/layout/IconVerticalSolidList"/>
    <dgm:cxn modelId="{0BC24AC3-6071-42E4-8EDE-12F199EF388F}" type="presParOf" srcId="{AF3D3008-3149-415B-893B-394C43CA7533}" destId="{A5475516-E5A9-4333-A843-8A9232DD2D65}" srcOrd="2" destOrd="0" presId="urn:microsoft.com/office/officeart/2018/2/layout/IconVerticalSolidList"/>
    <dgm:cxn modelId="{6156A899-A092-4A29-A5D8-E48EFA868D1C}" type="presParOf" srcId="{A5475516-E5A9-4333-A843-8A9232DD2D65}" destId="{7A33A6E7-7A76-4FE2-9D58-3B0F73CBF1B6}" srcOrd="0" destOrd="0" presId="urn:microsoft.com/office/officeart/2018/2/layout/IconVerticalSolidList"/>
    <dgm:cxn modelId="{FD88663F-5E40-4E18-9A01-E6B2F6362D8D}" type="presParOf" srcId="{A5475516-E5A9-4333-A843-8A9232DD2D65}" destId="{35E30F21-30E3-406E-B07C-1DDA5CEBBBE3}" srcOrd="1" destOrd="0" presId="urn:microsoft.com/office/officeart/2018/2/layout/IconVerticalSolidList"/>
    <dgm:cxn modelId="{A679B615-0485-4937-9CD5-BDD26CE2A35F}" type="presParOf" srcId="{A5475516-E5A9-4333-A843-8A9232DD2D65}" destId="{E730D037-8B7B-4186-BE95-8F6AE544DF99}" srcOrd="2" destOrd="0" presId="urn:microsoft.com/office/officeart/2018/2/layout/IconVerticalSolidList"/>
    <dgm:cxn modelId="{BB02FD8C-D40A-41FC-83F7-E4C166B9539C}" type="presParOf" srcId="{A5475516-E5A9-4333-A843-8A9232DD2D65}" destId="{B9E7A701-5D37-48D8-A340-04FC41C87C82}" srcOrd="3" destOrd="0" presId="urn:microsoft.com/office/officeart/2018/2/layout/IconVerticalSolidList"/>
    <dgm:cxn modelId="{DB44602A-A63B-4C9D-82C3-266497505F6C}" type="presParOf" srcId="{AF3D3008-3149-415B-893B-394C43CA7533}" destId="{DA7763FD-DB8B-4862-8DD0-62CEF930FBB6}" srcOrd="3" destOrd="0" presId="urn:microsoft.com/office/officeart/2018/2/layout/IconVerticalSolidList"/>
    <dgm:cxn modelId="{02BB78A2-320C-4441-B67C-8D68F38E4050}" type="presParOf" srcId="{AF3D3008-3149-415B-893B-394C43CA7533}" destId="{45DD1612-994F-4AD5-9759-B725B886AFA2}" srcOrd="4" destOrd="0" presId="urn:microsoft.com/office/officeart/2018/2/layout/IconVerticalSolidList"/>
    <dgm:cxn modelId="{926A1621-6427-4E2D-A82B-7188CF287A58}" type="presParOf" srcId="{45DD1612-994F-4AD5-9759-B725B886AFA2}" destId="{98DF49EA-845D-4AD2-BF04-093D06B35E29}" srcOrd="0" destOrd="0" presId="urn:microsoft.com/office/officeart/2018/2/layout/IconVerticalSolidList"/>
    <dgm:cxn modelId="{DB14B12A-CA15-49E5-A846-11714AFC601E}" type="presParOf" srcId="{45DD1612-994F-4AD5-9759-B725B886AFA2}" destId="{22E2397A-30B9-444D-8150-D68CF883AE91}" srcOrd="1" destOrd="0" presId="urn:microsoft.com/office/officeart/2018/2/layout/IconVerticalSolidList"/>
    <dgm:cxn modelId="{F3308D53-F915-4695-9A28-6A3C58983998}" type="presParOf" srcId="{45DD1612-994F-4AD5-9759-B725B886AFA2}" destId="{1657BEE0-7045-47F0-BD8A-91147D8259DC}" srcOrd="2" destOrd="0" presId="urn:microsoft.com/office/officeart/2018/2/layout/IconVerticalSolidList"/>
    <dgm:cxn modelId="{CE3B3421-F7EA-4D7E-BEB5-4A0F1CE3A6D5}" type="presParOf" srcId="{45DD1612-994F-4AD5-9759-B725B886AFA2}" destId="{26A60C02-6721-47A4-95DD-BC3A743FEF56}" srcOrd="3" destOrd="0" presId="urn:microsoft.com/office/officeart/2018/2/layout/IconVerticalSolidList"/>
    <dgm:cxn modelId="{23ACC39D-C628-4E15-BEB1-84FFCB60A31A}" type="presParOf" srcId="{AF3D3008-3149-415B-893B-394C43CA7533}" destId="{D242D956-A955-40E4-97F2-EA4EFB6B3A38}" srcOrd="5" destOrd="0" presId="urn:microsoft.com/office/officeart/2018/2/layout/IconVerticalSolidList"/>
    <dgm:cxn modelId="{D1995DD9-73B1-49CF-9B06-504A49145215}" type="presParOf" srcId="{AF3D3008-3149-415B-893B-394C43CA7533}" destId="{FAC6C535-6B53-41FD-A81A-3C928DF365DC}" srcOrd="6" destOrd="0" presId="urn:microsoft.com/office/officeart/2018/2/layout/IconVerticalSolidList"/>
    <dgm:cxn modelId="{2EFB7223-9513-4FBB-B3DD-E5C7AAA3EA2B}" type="presParOf" srcId="{FAC6C535-6B53-41FD-A81A-3C928DF365DC}" destId="{94054775-C302-4047-AD2A-CC339D074FFD}" srcOrd="0" destOrd="0" presId="urn:microsoft.com/office/officeart/2018/2/layout/IconVerticalSolidList"/>
    <dgm:cxn modelId="{799F764C-AC3A-41AB-B7A0-165FC4E8868D}" type="presParOf" srcId="{FAC6C535-6B53-41FD-A81A-3C928DF365DC}" destId="{52477411-D89F-4CA6-ACCC-56CFC91B3804}" srcOrd="1" destOrd="0" presId="urn:microsoft.com/office/officeart/2018/2/layout/IconVerticalSolidList"/>
    <dgm:cxn modelId="{1DF8EF10-ABC9-4598-B966-06316B001CA0}" type="presParOf" srcId="{FAC6C535-6B53-41FD-A81A-3C928DF365DC}" destId="{7C0692CE-F695-4D20-8ABF-3CC83115468E}" srcOrd="2" destOrd="0" presId="urn:microsoft.com/office/officeart/2018/2/layout/IconVerticalSolidList"/>
    <dgm:cxn modelId="{16BC3F75-205D-46DF-95F0-5AEF1E9F3F26}" type="presParOf" srcId="{FAC6C535-6B53-41FD-A81A-3C928DF365DC}" destId="{5537DCC9-1350-4C46-8E9E-615CA0103417}" srcOrd="3" destOrd="0" presId="urn:microsoft.com/office/officeart/2018/2/layout/IconVerticalSolidList"/>
    <dgm:cxn modelId="{D3546565-0846-43AC-AA84-8FC62A839721}" type="presParOf" srcId="{AF3D3008-3149-415B-893B-394C43CA7533}" destId="{CD891C53-0BE5-4B51-A26B-3E8F1E841C8F}" srcOrd="7" destOrd="0" presId="urn:microsoft.com/office/officeart/2018/2/layout/IconVerticalSolidList"/>
    <dgm:cxn modelId="{50216FD3-AAAD-4433-8D8F-5B8C9B4DAB9B}" type="presParOf" srcId="{AF3D3008-3149-415B-893B-394C43CA7533}" destId="{2C3EA6A8-435E-4306-93D3-756A6F657D57}" srcOrd="8" destOrd="0" presId="urn:microsoft.com/office/officeart/2018/2/layout/IconVerticalSolidList"/>
    <dgm:cxn modelId="{3530A2A9-CDD5-41D6-88F1-78BF00E1A5A1}" type="presParOf" srcId="{2C3EA6A8-435E-4306-93D3-756A6F657D57}" destId="{B0CDD7BA-21F9-4ACE-A07E-90DFC6973588}" srcOrd="0" destOrd="0" presId="urn:microsoft.com/office/officeart/2018/2/layout/IconVerticalSolidList"/>
    <dgm:cxn modelId="{62786710-506C-4881-A8EB-60AA71EF66C5}" type="presParOf" srcId="{2C3EA6A8-435E-4306-93D3-756A6F657D57}" destId="{D114ABAB-A608-41B6-965A-08BC2AD697E6}" srcOrd="1" destOrd="0" presId="urn:microsoft.com/office/officeart/2018/2/layout/IconVerticalSolidList"/>
    <dgm:cxn modelId="{3C3C87BC-9DB2-4748-8FF6-9E98F9BF40DD}" type="presParOf" srcId="{2C3EA6A8-435E-4306-93D3-756A6F657D57}" destId="{9922F68C-9DF7-44B7-A6F6-16AB0568258C}" srcOrd="2" destOrd="0" presId="urn:microsoft.com/office/officeart/2018/2/layout/IconVerticalSolidList"/>
    <dgm:cxn modelId="{E9CD55AE-23C6-4BD5-8A4C-6BDF260D8FD9}" type="presParOf" srcId="{2C3EA6A8-435E-4306-93D3-756A6F657D57}" destId="{D063E41C-9647-49A9-828E-599C24D425B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160A25-5947-4457-B398-AE4B93C712D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4F7318A-1F84-47EB-93D6-080052389F99}">
      <dgm:prSet/>
      <dgm:spPr/>
      <dgm:t>
        <a:bodyPr/>
        <a:lstStyle/>
        <a:p>
          <a:r>
            <a:rPr lang="en-US" b="0" i="0" baseline="0"/>
            <a:t>Community Stretch Studio provides experienced guided stretching movements in group activities that promote physical wellness and social connection among participants </a:t>
          </a:r>
          <a:endParaRPr lang="en-US"/>
        </a:p>
      </dgm:t>
    </dgm:pt>
    <dgm:pt modelId="{A63EE0B6-ED6C-4582-A41E-D6A5FE9643F4}" type="parTrans" cxnId="{91BD2AB6-9AA8-4EC6-B2B9-90C6162773AD}">
      <dgm:prSet/>
      <dgm:spPr/>
      <dgm:t>
        <a:bodyPr/>
        <a:lstStyle/>
        <a:p>
          <a:endParaRPr lang="en-US"/>
        </a:p>
      </dgm:t>
    </dgm:pt>
    <dgm:pt modelId="{AE70CB29-D6E5-43A3-8363-76EDD2EFE741}" type="sibTrans" cxnId="{91BD2AB6-9AA8-4EC6-B2B9-90C6162773AD}">
      <dgm:prSet/>
      <dgm:spPr/>
      <dgm:t>
        <a:bodyPr/>
        <a:lstStyle/>
        <a:p>
          <a:endParaRPr lang="en-US"/>
        </a:p>
      </dgm:t>
    </dgm:pt>
    <dgm:pt modelId="{85D536EA-4161-49E4-9F73-6E91C8D33894}">
      <dgm:prSet/>
      <dgm:spPr/>
      <dgm:t>
        <a:bodyPr/>
        <a:lstStyle/>
        <a:p>
          <a:r>
            <a:rPr lang="en-US" b="0" i="0" baseline="0"/>
            <a:t>The studio differentiates from traditional gyms by offering specialised stretching sessions rather than intensive workout routines (Kercher et al., 2022) </a:t>
          </a:r>
          <a:endParaRPr lang="en-US"/>
        </a:p>
      </dgm:t>
    </dgm:pt>
    <dgm:pt modelId="{3E861B8E-7021-4A23-8CCA-602FCC76484B}" type="parTrans" cxnId="{C30E6B4A-7D9D-406E-B0E9-93EF16CB5196}">
      <dgm:prSet/>
      <dgm:spPr/>
      <dgm:t>
        <a:bodyPr/>
        <a:lstStyle/>
        <a:p>
          <a:endParaRPr lang="en-US"/>
        </a:p>
      </dgm:t>
    </dgm:pt>
    <dgm:pt modelId="{7785D364-3053-4311-92C1-4087ED46AD87}" type="sibTrans" cxnId="{C30E6B4A-7D9D-406E-B0E9-93EF16CB5196}">
      <dgm:prSet/>
      <dgm:spPr/>
      <dgm:t>
        <a:bodyPr/>
        <a:lstStyle/>
        <a:p>
          <a:endParaRPr lang="en-US"/>
        </a:p>
      </dgm:t>
    </dgm:pt>
    <dgm:pt modelId="{D0751ECD-17A7-45D9-9AF4-5DDCACDC0936}">
      <dgm:prSet/>
      <dgm:spPr/>
      <dgm:t>
        <a:bodyPr/>
        <a:lstStyle/>
        <a:p>
          <a:r>
            <a:rPr lang="en-US" b="0" i="0" baseline="0"/>
            <a:t>Sessions are conducted by certified instructors who specialise in stretches targeting body areas affected by prolonged sitting including neck, shoulders, back and hips </a:t>
          </a:r>
          <a:endParaRPr lang="en-US"/>
        </a:p>
      </dgm:t>
    </dgm:pt>
    <dgm:pt modelId="{F6DACBBC-703E-4565-9DE0-417E8B32DC7E}" type="parTrans" cxnId="{1B4E0EA4-BB63-4328-9473-594539B0E5B1}">
      <dgm:prSet/>
      <dgm:spPr/>
      <dgm:t>
        <a:bodyPr/>
        <a:lstStyle/>
        <a:p>
          <a:endParaRPr lang="en-US"/>
        </a:p>
      </dgm:t>
    </dgm:pt>
    <dgm:pt modelId="{6AF4A711-D758-40A6-8D73-E0AD4E09B0E7}" type="sibTrans" cxnId="{1B4E0EA4-BB63-4328-9473-594539B0E5B1}">
      <dgm:prSet/>
      <dgm:spPr/>
      <dgm:t>
        <a:bodyPr/>
        <a:lstStyle/>
        <a:p>
          <a:endParaRPr lang="en-US"/>
        </a:p>
      </dgm:t>
    </dgm:pt>
    <dgm:pt modelId="{743108DD-EEA0-41CB-A57F-8F8712F8A777}">
      <dgm:prSet/>
      <dgm:spPr/>
      <dgm:t>
        <a:bodyPr/>
        <a:lstStyle/>
        <a:p>
          <a:r>
            <a:rPr lang="en-US" b="0" i="0" baseline="0"/>
            <a:t>Workplace exercise interventions have demonstrated effectiveness in treating musculoskeletal disorders among sedentary workers (Tersa-Miralles et al., 2022) </a:t>
          </a:r>
          <a:endParaRPr lang="en-US"/>
        </a:p>
      </dgm:t>
    </dgm:pt>
    <dgm:pt modelId="{EDEDBA06-80AE-4EE0-A883-C66F54345481}" type="parTrans" cxnId="{D97AA6E1-550E-41D4-AF14-B0E385188D78}">
      <dgm:prSet/>
      <dgm:spPr/>
      <dgm:t>
        <a:bodyPr/>
        <a:lstStyle/>
        <a:p>
          <a:endParaRPr lang="en-US"/>
        </a:p>
      </dgm:t>
    </dgm:pt>
    <dgm:pt modelId="{5E503CAC-3C3B-4A49-B8A2-6DD7BCE89B4C}" type="sibTrans" cxnId="{D97AA6E1-550E-41D4-AF14-B0E385188D78}">
      <dgm:prSet/>
      <dgm:spPr/>
      <dgm:t>
        <a:bodyPr/>
        <a:lstStyle/>
        <a:p>
          <a:endParaRPr lang="en-US"/>
        </a:p>
      </dgm:t>
    </dgm:pt>
    <dgm:pt modelId="{E02F9801-D320-4E23-ADED-1D2C2E20FBAE}">
      <dgm:prSet/>
      <dgm:spPr/>
      <dgm:t>
        <a:bodyPr/>
        <a:lstStyle/>
        <a:p>
          <a:r>
            <a:rPr lang="en-US" b="0" i="0" baseline="0"/>
            <a:t>Small group formats ensure personalised attention while maintaining community engagement throughout each session </a:t>
          </a:r>
          <a:endParaRPr lang="en-US"/>
        </a:p>
      </dgm:t>
    </dgm:pt>
    <dgm:pt modelId="{BFF0F692-C06D-4FDF-9DCB-C60EB8CC72C2}" type="parTrans" cxnId="{5B3032A4-846D-450F-AE2F-E1A4976ACC0A}">
      <dgm:prSet/>
      <dgm:spPr/>
      <dgm:t>
        <a:bodyPr/>
        <a:lstStyle/>
        <a:p>
          <a:endParaRPr lang="en-US"/>
        </a:p>
      </dgm:t>
    </dgm:pt>
    <dgm:pt modelId="{7179AA64-2393-416A-86C4-5465E3D579FF}" type="sibTrans" cxnId="{5B3032A4-846D-450F-AE2F-E1A4976ACC0A}">
      <dgm:prSet/>
      <dgm:spPr/>
      <dgm:t>
        <a:bodyPr/>
        <a:lstStyle/>
        <a:p>
          <a:endParaRPr lang="en-US"/>
        </a:p>
      </dgm:t>
    </dgm:pt>
    <dgm:pt modelId="{00A1EA93-34C7-40EC-8EBE-F008555A70A1}" type="pres">
      <dgm:prSet presAssocID="{41160A25-5947-4457-B398-AE4B93C712D6}" presName="diagram" presStyleCnt="0">
        <dgm:presLayoutVars>
          <dgm:dir/>
          <dgm:resizeHandles val="exact"/>
        </dgm:presLayoutVars>
      </dgm:prSet>
      <dgm:spPr/>
    </dgm:pt>
    <dgm:pt modelId="{2197515C-888A-4AE2-8EB9-D0E29A22CA87}" type="pres">
      <dgm:prSet presAssocID="{C4F7318A-1F84-47EB-93D6-080052389F99}" presName="node" presStyleLbl="node1" presStyleIdx="0" presStyleCnt="5">
        <dgm:presLayoutVars>
          <dgm:bulletEnabled val="1"/>
        </dgm:presLayoutVars>
      </dgm:prSet>
      <dgm:spPr/>
    </dgm:pt>
    <dgm:pt modelId="{C1D33E35-3A3D-4058-9E04-B70E38FE98FB}" type="pres">
      <dgm:prSet presAssocID="{AE70CB29-D6E5-43A3-8363-76EDD2EFE741}" presName="sibTrans" presStyleCnt="0"/>
      <dgm:spPr/>
    </dgm:pt>
    <dgm:pt modelId="{DDF7E549-AD74-40C7-9484-366BD1315A40}" type="pres">
      <dgm:prSet presAssocID="{85D536EA-4161-49E4-9F73-6E91C8D33894}" presName="node" presStyleLbl="node1" presStyleIdx="1" presStyleCnt="5">
        <dgm:presLayoutVars>
          <dgm:bulletEnabled val="1"/>
        </dgm:presLayoutVars>
      </dgm:prSet>
      <dgm:spPr/>
    </dgm:pt>
    <dgm:pt modelId="{92E8678C-6BF4-4FF5-854E-AECE120D8412}" type="pres">
      <dgm:prSet presAssocID="{7785D364-3053-4311-92C1-4087ED46AD87}" presName="sibTrans" presStyleCnt="0"/>
      <dgm:spPr/>
    </dgm:pt>
    <dgm:pt modelId="{F11F8201-F62E-4532-A2AE-8A0AF4357165}" type="pres">
      <dgm:prSet presAssocID="{D0751ECD-17A7-45D9-9AF4-5DDCACDC0936}" presName="node" presStyleLbl="node1" presStyleIdx="2" presStyleCnt="5">
        <dgm:presLayoutVars>
          <dgm:bulletEnabled val="1"/>
        </dgm:presLayoutVars>
      </dgm:prSet>
      <dgm:spPr/>
    </dgm:pt>
    <dgm:pt modelId="{5253113A-63D4-4596-90F3-13ECB7A0880E}" type="pres">
      <dgm:prSet presAssocID="{6AF4A711-D758-40A6-8D73-E0AD4E09B0E7}" presName="sibTrans" presStyleCnt="0"/>
      <dgm:spPr/>
    </dgm:pt>
    <dgm:pt modelId="{5F61BA56-6BEE-4C49-BD92-3F90254B89FD}" type="pres">
      <dgm:prSet presAssocID="{743108DD-EEA0-41CB-A57F-8F8712F8A777}" presName="node" presStyleLbl="node1" presStyleIdx="3" presStyleCnt="5">
        <dgm:presLayoutVars>
          <dgm:bulletEnabled val="1"/>
        </dgm:presLayoutVars>
      </dgm:prSet>
      <dgm:spPr/>
    </dgm:pt>
    <dgm:pt modelId="{97031BB3-0577-4A32-A1F1-3A07C79B376D}" type="pres">
      <dgm:prSet presAssocID="{5E503CAC-3C3B-4A49-B8A2-6DD7BCE89B4C}" presName="sibTrans" presStyleCnt="0"/>
      <dgm:spPr/>
    </dgm:pt>
    <dgm:pt modelId="{597873F9-873B-4583-8B3D-FD8840A2DF46}" type="pres">
      <dgm:prSet presAssocID="{E02F9801-D320-4E23-ADED-1D2C2E20FBAE}" presName="node" presStyleLbl="node1" presStyleIdx="4" presStyleCnt="5">
        <dgm:presLayoutVars>
          <dgm:bulletEnabled val="1"/>
        </dgm:presLayoutVars>
      </dgm:prSet>
      <dgm:spPr/>
    </dgm:pt>
  </dgm:ptLst>
  <dgm:cxnLst>
    <dgm:cxn modelId="{C30E6B4A-7D9D-406E-B0E9-93EF16CB5196}" srcId="{41160A25-5947-4457-B398-AE4B93C712D6}" destId="{85D536EA-4161-49E4-9F73-6E91C8D33894}" srcOrd="1" destOrd="0" parTransId="{3E861B8E-7021-4A23-8CCA-602FCC76484B}" sibTransId="{7785D364-3053-4311-92C1-4087ED46AD87}"/>
    <dgm:cxn modelId="{99A06D54-D1E1-4EBF-BFAE-55F5D5FFF4ED}" type="presOf" srcId="{C4F7318A-1F84-47EB-93D6-080052389F99}" destId="{2197515C-888A-4AE2-8EB9-D0E29A22CA87}" srcOrd="0" destOrd="0" presId="urn:microsoft.com/office/officeart/2005/8/layout/default"/>
    <dgm:cxn modelId="{2B113176-942E-420C-B0DA-C1E2514B8858}" type="presOf" srcId="{85D536EA-4161-49E4-9F73-6E91C8D33894}" destId="{DDF7E549-AD74-40C7-9484-366BD1315A40}" srcOrd="0" destOrd="0" presId="urn:microsoft.com/office/officeart/2005/8/layout/default"/>
    <dgm:cxn modelId="{C06E0AA2-0AF1-40E5-87C0-4031027D9AA5}" type="presOf" srcId="{E02F9801-D320-4E23-ADED-1D2C2E20FBAE}" destId="{597873F9-873B-4583-8B3D-FD8840A2DF46}" srcOrd="0" destOrd="0" presId="urn:microsoft.com/office/officeart/2005/8/layout/default"/>
    <dgm:cxn modelId="{1B4E0EA4-BB63-4328-9473-594539B0E5B1}" srcId="{41160A25-5947-4457-B398-AE4B93C712D6}" destId="{D0751ECD-17A7-45D9-9AF4-5DDCACDC0936}" srcOrd="2" destOrd="0" parTransId="{F6DACBBC-703E-4565-9DE0-417E8B32DC7E}" sibTransId="{6AF4A711-D758-40A6-8D73-E0AD4E09B0E7}"/>
    <dgm:cxn modelId="{5B3032A4-846D-450F-AE2F-E1A4976ACC0A}" srcId="{41160A25-5947-4457-B398-AE4B93C712D6}" destId="{E02F9801-D320-4E23-ADED-1D2C2E20FBAE}" srcOrd="4" destOrd="0" parTransId="{BFF0F692-C06D-4FDF-9DCB-C60EB8CC72C2}" sibTransId="{7179AA64-2393-416A-86C4-5465E3D579FF}"/>
    <dgm:cxn modelId="{91BD2AB6-9AA8-4EC6-B2B9-90C6162773AD}" srcId="{41160A25-5947-4457-B398-AE4B93C712D6}" destId="{C4F7318A-1F84-47EB-93D6-080052389F99}" srcOrd="0" destOrd="0" parTransId="{A63EE0B6-ED6C-4582-A41E-D6A5FE9643F4}" sibTransId="{AE70CB29-D6E5-43A3-8363-76EDD2EFE741}"/>
    <dgm:cxn modelId="{438952C2-6582-4484-8D40-6821F35F2E52}" type="presOf" srcId="{D0751ECD-17A7-45D9-9AF4-5DDCACDC0936}" destId="{F11F8201-F62E-4532-A2AE-8A0AF4357165}" srcOrd="0" destOrd="0" presId="urn:microsoft.com/office/officeart/2005/8/layout/default"/>
    <dgm:cxn modelId="{7E6040DA-B8E2-401C-ACF3-F88E1E44FDEF}" type="presOf" srcId="{41160A25-5947-4457-B398-AE4B93C712D6}" destId="{00A1EA93-34C7-40EC-8EBE-F008555A70A1}" srcOrd="0" destOrd="0" presId="urn:microsoft.com/office/officeart/2005/8/layout/default"/>
    <dgm:cxn modelId="{D97AA6E1-550E-41D4-AF14-B0E385188D78}" srcId="{41160A25-5947-4457-B398-AE4B93C712D6}" destId="{743108DD-EEA0-41CB-A57F-8F8712F8A777}" srcOrd="3" destOrd="0" parTransId="{EDEDBA06-80AE-4EE0-A883-C66F54345481}" sibTransId="{5E503CAC-3C3B-4A49-B8A2-6DD7BCE89B4C}"/>
    <dgm:cxn modelId="{8A43FDEF-F4ED-433F-848C-B7C5B17428A3}" type="presOf" srcId="{743108DD-EEA0-41CB-A57F-8F8712F8A777}" destId="{5F61BA56-6BEE-4C49-BD92-3F90254B89FD}" srcOrd="0" destOrd="0" presId="urn:microsoft.com/office/officeart/2005/8/layout/default"/>
    <dgm:cxn modelId="{3A966F40-11E4-483E-8BEF-A4792E24D37A}" type="presParOf" srcId="{00A1EA93-34C7-40EC-8EBE-F008555A70A1}" destId="{2197515C-888A-4AE2-8EB9-D0E29A22CA87}" srcOrd="0" destOrd="0" presId="urn:microsoft.com/office/officeart/2005/8/layout/default"/>
    <dgm:cxn modelId="{57F458E8-F319-4DC5-95ED-6F4FA9AE92A1}" type="presParOf" srcId="{00A1EA93-34C7-40EC-8EBE-F008555A70A1}" destId="{C1D33E35-3A3D-4058-9E04-B70E38FE98FB}" srcOrd="1" destOrd="0" presId="urn:microsoft.com/office/officeart/2005/8/layout/default"/>
    <dgm:cxn modelId="{AF46C562-D677-4385-98BB-BD2C08C9F234}" type="presParOf" srcId="{00A1EA93-34C7-40EC-8EBE-F008555A70A1}" destId="{DDF7E549-AD74-40C7-9484-366BD1315A40}" srcOrd="2" destOrd="0" presId="urn:microsoft.com/office/officeart/2005/8/layout/default"/>
    <dgm:cxn modelId="{79D94763-55A5-410E-B2B8-1F8DC11CD5AB}" type="presParOf" srcId="{00A1EA93-34C7-40EC-8EBE-F008555A70A1}" destId="{92E8678C-6BF4-4FF5-854E-AECE120D8412}" srcOrd="3" destOrd="0" presId="urn:microsoft.com/office/officeart/2005/8/layout/default"/>
    <dgm:cxn modelId="{BBF51317-8CDA-4E28-800D-A0C04ECC921C}" type="presParOf" srcId="{00A1EA93-34C7-40EC-8EBE-F008555A70A1}" destId="{F11F8201-F62E-4532-A2AE-8A0AF4357165}" srcOrd="4" destOrd="0" presId="urn:microsoft.com/office/officeart/2005/8/layout/default"/>
    <dgm:cxn modelId="{6697C99F-2A02-467E-903A-A80D078693AA}" type="presParOf" srcId="{00A1EA93-34C7-40EC-8EBE-F008555A70A1}" destId="{5253113A-63D4-4596-90F3-13ECB7A0880E}" srcOrd="5" destOrd="0" presId="urn:microsoft.com/office/officeart/2005/8/layout/default"/>
    <dgm:cxn modelId="{1798C263-F862-47D0-A2DC-5DA2B06693A3}" type="presParOf" srcId="{00A1EA93-34C7-40EC-8EBE-F008555A70A1}" destId="{5F61BA56-6BEE-4C49-BD92-3F90254B89FD}" srcOrd="6" destOrd="0" presId="urn:microsoft.com/office/officeart/2005/8/layout/default"/>
    <dgm:cxn modelId="{843CFA57-475F-4C47-98BC-95DC8D6A37FB}" type="presParOf" srcId="{00A1EA93-34C7-40EC-8EBE-F008555A70A1}" destId="{97031BB3-0577-4A32-A1F1-3A07C79B376D}" srcOrd="7" destOrd="0" presId="urn:microsoft.com/office/officeart/2005/8/layout/default"/>
    <dgm:cxn modelId="{8E914707-946B-41D3-839C-4D203F693BB0}" type="presParOf" srcId="{00A1EA93-34C7-40EC-8EBE-F008555A70A1}" destId="{597873F9-873B-4583-8B3D-FD8840A2DF4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3ABBC0-6D1C-4960-8848-E8C62730A43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81540E-06D2-4BEF-8D53-ECDAE40C0930}">
      <dgm:prSet/>
      <dgm:spPr/>
      <dgm:t>
        <a:bodyPr/>
        <a:lstStyle/>
        <a:p>
          <a:r>
            <a:rPr lang="en-US" b="0" i="0" baseline="0"/>
            <a:t>The Managing Director oversees all business activities including financial management, strategic planning and investor relations during the development period </a:t>
          </a:r>
          <a:endParaRPr lang="en-US"/>
        </a:p>
      </dgm:t>
    </dgm:pt>
    <dgm:pt modelId="{DC05EC26-7AC8-416D-9E13-1A367C0A38AF}" type="parTrans" cxnId="{7718BD57-E961-4F3D-98DF-ED8A62A1DA20}">
      <dgm:prSet/>
      <dgm:spPr/>
      <dgm:t>
        <a:bodyPr/>
        <a:lstStyle/>
        <a:p>
          <a:endParaRPr lang="en-US"/>
        </a:p>
      </dgm:t>
    </dgm:pt>
    <dgm:pt modelId="{6B9E31FF-A5FC-458F-B8D0-A15A5947562B}" type="sibTrans" cxnId="{7718BD57-E961-4F3D-98DF-ED8A62A1DA20}">
      <dgm:prSet/>
      <dgm:spPr/>
      <dgm:t>
        <a:bodyPr/>
        <a:lstStyle/>
        <a:p>
          <a:endParaRPr lang="en-US"/>
        </a:p>
      </dgm:t>
    </dgm:pt>
    <dgm:pt modelId="{0E9778BE-9A38-4D0E-A476-3167070E892A}">
      <dgm:prSet/>
      <dgm:spPr/>
      <dgm:t>
        <a:bodyPr/>
        <a:lstStyle/>
        <a:p>
          <a:r>
            <a:rPr lang="en-US" b="0" i="0" baseline="0"/>
            <a:t>A Studio Manager handles daily operations such as class scheduling, instructor coordination, customer service and facility management </a:t>
          </a:r>
          <a:endParaRPr lang="en-US"/>
        </a:p>
      </dgm:t>
    </dgm:pt>
    <dgm:pt modelId="{2D1258D2-6E27-4A62-9124-897C78FB3514}" type="parTrans" cxnId="{05B19BBF-4C10-4C58-B8BE-4778652790A7}">
      <dgm:prSet/>
      <dgm:spPr/>
      <dgm:t>
        <a:bodyPr/>
        <a:lstStyle/>
        <a:p>
          <a:endParaRPr lang="en-US"/>
        </a:p>
      </dgm:t>
    </dgm:pt>
    <dgm:pt modelId="{15934DAD-7221-4FFB-8753-05CDAC9734CE}" type="sibTrans" cxnId="{05B19BBF-4C10-4C58-B8BE-4778652790A7}">
      <dgm:prSet/>
      <dgm:spPr/>
      <dgm:t>
        <a:bodyPr/>
        <a:lstStyle/>
        <a:p>
          <a:endParaRPr lang="en-US"/>
        </a:p>
      </dgm:t>
    </dgm:pt>
    <dgm:pt modelId="{4E273078-53C8-49C8-A23F-B20EA2CF9F04}">
      <dgm:prSet/>
      <dgm:spPr/>
      <dgm:t>
        <a:bodyPr/>
        <a:lstStyle/>
        <a:p>
          <a:r>
            <a:rPr lang="en-US" b="0" i="0" baseline="0"/>
            <a:t>Certified stretch instructors deliver sessions while maintaining professional development and incorporating customer feedback into service delivery (Tersa-Miralles et al., 2022) </a:t>
          </a:r>
          <a:endParaRPr lang="en-US"/>
        </a:p>
      </dgm:t>
    </dgm:pt>
    <dgm:pt modelId="{EA7E7E7F-1F4D-4F9B-952C-ADBAE3F815E8}" type="parTrans" cxnId="{38CBB161-B55D-4F0E-9B84-4684E20FED34}">
      <dgm:prSet/>
      <dgm:spPr/>
      <dgm:t>
        <a:bodyPr/>
        <a:lstStyle/>
        <a:p>
          <a:endParaRPr lang="en-US"/>
        </a:p>
      </dgm:t>
    </dgm:pt>
    <dgm:pt modelId="{38492D5D-86BC-4C50-A21B-FE26B683C9A5}" type="sibTrans" cxnId="{38CBB161-B55D-4F0E-9B84-4684E20FED34}">
      <dgm:prSet/>
      <dgm:spPr/>
      <dgm:t>
        <a:bodyPr/>
        <a:lstStyle/>
        <a:p>
          <a:endParaRPr lang="en-US"/>
        </a:p>
      </dgm:t>
    </dgm:pt>
    <dgm:pt modelId="{F6735256-33E7-4E45-BD86-E81DE2B4D07D}">
      <dgm:prSet/>
      <dgm:spPr/>
      <dgm:t>
        <a:bodyPr/>
        <a:lstStyle/>
        <a:p>
          <a:r>
            <a:rPr lang="en-US" b="0" i="0" baseline="0"/>
            <a:t>The flat organisational structure supports efficient communication and quick decision making appropriate for a small startup </a:t>
          </a:r>
          <a:endParaRPr lang="en-US"/>
        </a:p>
      </dgm:t>
    </dgm:pt>
    <dgm:pt modelId="{A966C297-BEF6-46E4-9FDF-5080954C951B}" type="parTrans" cxnId="{A7435DC1-BD41-47B2-AF07-9B1E29799905}">
      <dgm:prSet/>
      <dgm:spPr/>
      <dgm:t>
        <a:bodyPr/>
        <a:lstStyle/>
        <a:p>
          <a:endParaRPr lang="en-US"/>
        </a:p>
      </dgm:t>
    </dgm:pt>
    <dgm:pt modelId="{9E21CDCE-8611-42EA-A641-846D4C35319B}" type="sibTrans" cxnId="{A7435DC1-BD41-47B2-AF07-9B1E29799905}">
      <dgm:prSet/>
      <dgm:spPr/>
      <dgm:t>
        <a:bodyPr/>
        <a:lstStyle/>
        <a:p>
          <a:endParaRPr lang="en-US"/>
        </a:p>
      </dgm:t>
    </dgm:pt>
    <dgm:pt modelId="{DA4A6D8A-1532-41DD-BD04-AB859E5F52B4}">
      <dgm:prSet/>
      <dgm:spPr/>
      <dgm:t>
        <a:bodyPr/>
        <a:lstStyle/>
        <a:p>
          <a:r>
            <a:rPr lang="en-US" b="0" i="0" baseline="0"/>
            <a:t>Appropriate management systems enhance sustainability and viability of small businesses operating in competitive market environments (Amoako and Boateng, 2022) </a:t>
          </a:r>
          <a:endParaRPr lang="en-US"/>
        </a:p>
      </dgm:t>
    </dgm:pt>
    <dgm:pt modelId="{B4146DBC-954A-4C14-AB52-EDF12FD6CFCB}" type="parTrans" cxnId="{A8FF6994-F726-4204-8C9F-962BD68059FC}">
      <dgm:prSet/>
      <dgm:spPr/>
      <dgm:t>
        <a:bodyPr/>
        <a:lstStyle/>
        <a:p>
          <a:endParaRPr lang="en-US"/>
        </a:p>
      </dgm:t>
    </dgm:pt>
    <dgm:pt modelId="{05082422-EA41-46B1-9099-AC6491DD422E}" type="sibTrans" cxnId="{A8FF6994-F726-4204-8C9F-962BD68059FC}">
      <dgm:prSet/>
      <dgm:spPr/>
      <dgm:t>
        <a:bodyPr/>
        <a:lstStyle/>
        <a:p>
          <a:endParaRPr lang="en-US"/>
        </a:p>
      </dgm:t>
    </dgm:pt>
    <dgm:pt modelId="{13D8124C-2E73-49CC-B721-64B91B956FBC}" type="pres">
      <dgm:prSet presAssocID="{583ABBC0-6D1C-4960-8848-E8C62730A433}" presName="linear" presStyleCnt="0">
        <dgm:presLayoutVars>
          <dgm:animLvl val="lvl"/>
          <dgm:resizeHandles val="exact"/>
        </dgm:presLayoutVars>
      </dgm:prSet>
      <dgm:spPr/>
    </dgm:pt>
    <dgm:pt modelId="{CFC118D8-2449-43E6-826B-F3F4E9EAB12E}" type="pres">
      <dgm:prSet presAssocID="{5081540E-06D2-4BEF-8D53-ECDAE40C093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281C50D-F70B-4882-9EF6-5B218E3DE10A}" type="pres">
      <dgm:prSet presAssocID="{6B9E31FF-A5FC-458F-B8D0-A15A5947562B}" presName="spacer" presStyleCnt="0"/>
      <dgm:spPr/>
    </dgm:pt>
    <dgm:pt modelId="{5024E4F2-9F08-404B-BCB8-E7C1E1BC46AC}" type="pres">
      <dgm:prSet presAssocID="{0E9778BE-9A38-4D0E-A476-3167070E892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E2D4DA4-62E9-451A-951A-4435305A81A2}" type="pres">
      <dgm:prSet presAssocID="{15934DAD-7221-4FFB-8753-05CDAC9734CE}" presName="spacer" presStyleCnt="0"/>
      <dgm:spPr/>
    </dgm:pt>
    <dgm:pt modelId="{D32913ED-B801-4F88-BFD3-C2890A2531D0}" type="pres">
      <dgm:prSet presAssocID="{4E273078-53C8-49C8-A23F-B20EA2CF9F0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76DE6E0-96E0-4111-8160-3F6BED5A3958}" type="pres">
      <dgm:prSet presAssocID="{38492D5D-86BC-4C50-A21B-FE26B683C9A5}" presName="spacer" presStyleCnt="0"/>
      <dgm:spPr/>
    </dgm:pt>
    <dgm:pt modelId="{B4E488D4-B4A1-41D7-ADC3-8533579689BC}" type="pres">
      <dgm:prSet presAssocID="{F6735256-33E7-4E45-BD86-E81DE2B4D07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82FE43C-06F1-40CD-AE9F-680F5023719A}" type="pres">
      <dgm:prSet presAssocID="{9E21CDCE-8611-42EA-A641-846D4C35319B}" presName="spacer" presStyleCnt="0"/>
      <dgm:spPr/>
    </dgm:pt>
    <dgm:pt modelId="{E63918E1-E544-4B1D-8045-7D295246B82A}" type="pres">
      <dgm:prSet presAssocID="{DA4A6D8A-1532-41DD-BD04-AB859E5F52B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9923C13-5DCF-4A5E-8C60-47459DF558F3}" type="presOf" srcId="{F6735256-33E7-4E45-BD86-E81DE2B4D07D}" destId="{B4E488D4-B4A1-41D7-ADC3-8533579689BC}" srcOrd="0" destOrd="0" presId="urn:microsoft.com/office/officeart/2005/8/layout/vList2"/>
    <dgm:cxn modelId="{52F1EC22-227A-43FC-979D-07F5D4BBE39B}" type="presOf" srcId="{0E9778BE-9A38-4D0E-A476-3167070E892A}" destId="{5024E4F2-9F08-404B-BCB8-E7C1E1BC46AC}" srcOrd="0" destOrd="0" presId="urn:microsoft.com/office/officeart/2005/8/layout/vList2"/>
    <dgm:cxn modelId="{21D88235-4C0D-4684-A2A6-3A9D26C52F31}" type="presOf" srcId="{5081540E-06D2-4BEF-8D53-ECDAE40C0930}" destId="{CFC118D8-2449-43E6-826B-F3F4E9EAB12E}" srcOrd="0" destOrd="0" presId="urn:microsoft.com/office/officeart/2005/8/layout/vList2"/>
    <dgm:cxn modelId="{38CBB161-B55D-4F0E-9B84-4684E20FED34}" srcId="{583ABBC0-6D1C-4960-8848-E8C62730A433}" destId="{4E273078-53C8-49C8-A23F-B20EA2CF9F04}" srcOrd="2" destOrd="0" parTransId="{EA7E7E7F-1F4D-4F9B-952C-ADBAE3F815E8}" sibTransId="{38492D5D-86BC-4C50-A21B-FE26B683C9A5}"/>
    <dgm:cxn modelId="{8F70F276-1383-41CF-8E10-8906E0AADDAB}" type="presOf" srcId="{583ABBC0-6D1C-4960-8848-E8C62730A433}" destId="{13D8124C-2E73-49CC-B721-64B91B956FBC}" srcOrd="0" destOrd="0" presId="urn:microsoft.com/office/officeart/2005/8/layout/vList2"/>
    <dgm:cxn modelId="{7718BD57-E961-4F3D-98DF-ED8A62A1DA20}" srcId="{583ABBC0-6D1C-4960-8848-E8C62730A433}" destId="{5081540E-06D2-4BEF-8D53-ECDAE40C0930}" srcOrd="0" destOrd="0" parTransId="{DC05EC26-7AC8-416D-9E13-1A367C0A38AF}" sibTransId="{6B9E31FF-A5FC-458F-B8D0-A15A5947562B}"/>
    <dgm:cxn modelId="{A8FF6994-F726-4204-8C9F-962BD68059FC}" srcId="{583ABBC0-6D1C-4960-8848-E8C62730A433}" destId="{DA4A6D8A-1532-41DD-BD04-AB859E5F52B4}" srcOrd="4" destOrd="0" parTransId="{B4146DBC-954A-4C14-AB52-EDF12FD6CFCB}" sibTransId="{05082422-EA41-46B1-9099-AC6491DD422E}"/>
    <dgm:cxn modelId="{05B19BBF-4C10-4C58-B8BE-4778652790A7}" srcId="{583ABBC0-6D1C-4960-8848-E8C62730A433}" destId="{0E9778BE-9A38-4D0E-A476-3167070E892A}" srcOrd="1" destOrd="0" parTransId="{2D1258D2-6E27-4A62-9124-897C78FB3514}" sibTransId="{15934DAD-7221-4FFB-8753-05CDAC9734CE}"/>
    <dgm:cxn modelId="{A7435DC1-BD41-47B2-AF07-9B1E29799905}" srcId="{583ABBC0-6D1C-4960-8848-E8C62730A433}" destId="{F6735256-33E7-4E45-BD86-E81DE2B4D07D}" srcOrd="3" destOrd="0" parTransId="{A966C297-BEF6-46E4-9FDF-5080954C951B}" sibTransId="{9E21CDCE-8611-42EA-A641-846D4C35319B}"/>
    <dgm:cxn modelId="{B72942D1-AFBB-473B-ACA4-D61F4E801A9F}" type="presOf" srcId="{DA4A6D8A-1532-41DD-BD04-AB859E5F52B4}" destId="{E63918E1-E544-4B1D-8045-7D295246B82A}" srcOrd="0" destOrd="0" presId="urn:microsoft.com/office/officeart/2005/8/layout/vList2"/>
    <dgm:cxn modelId="{29421BD6-3BAE-434C-B0E6-CE15C7614520}" type="presOf" srcId="{4E273078-53C8-49C8-A23F-B20EA2CF9F04}" destId="{D32913ED-B801-4F88-BFD3-C2890A2531D0}" srcOrd="0" destOrd="0" presId="urn:microsoft.com/office/officeart/2005/8/layout/vList2"/>
    <dgm:cxn modelId="{A9CD9693-2890-4193-9C64-1671EE3F8965}" type="presParOf" srcId="{13D8124C-2E73-49CC-B721-64B91B956FBC}" destId="{CFC118D8-2449-43E6-826B-F3F4E9EAB12E}" srcOrd="0" destOrd="0" presId="urn:microsoft.com/office/officeart/2005/8/layout/vList2"/>
    <dgm:cxn modelId="{F4C9791B-462D-4949-BC98-EE86555617AB}" type="presParOf" srcId="{13D8124C-2E73-49CC-B721-64B91B956FBC}" destId="{A281C50D-F70B-4882-9EF6-5B218E3DE10A}" srcOrd="1" destOrd="0" presId="urn:microsoft.com/office/officeart/2005/8/layout/vList2"/>
    <dgm:cxn modelId="{D28B4478-2B76-44C7-A006-877280D2FB25}" type="presParOf" srcId="{13D8124C-2E73-49CC-B721-64B91B956FBC}" destId="{5024E4F2-9F08-404B-BCB8-E7C1E1BC46AC}" srcOrd="2" destOrd="0" presId="urn:microsoft.com/office/officeart/2005/8/layout/vList2"/>
    <dgm:cxn modelId="{62C2BD0C-851D-44E2-A72C-FC50FD2E328B}" type="presParOf" srcId="{13D8124C-2E73-49CC-B721-64B91B956FBC}" destId="{EE2D4DA4-62E9-451A-951A-4435305A81A2}" srcOrd="3" destOrd="0" presId="urn:microsoft.com/office/officeart/2005/8/layout/vList2"/>
    <dgm:cxn modelId="{2EFCEED8-54A9-492A-8DC5-A5CC696E5DCB}" type="presParOf" srcId="{13D8124C-2E73-49CC-B721-64B91B956FBC}" destId="{D32913ED-B801-4F88-BFD3-C2890A2531D0}" srcOrd="4" destOrd="0" presId="urn:microsoft.com/office/officeart/2005/8/layout/vList2"/>
    <dgm:cxn modelId="{42A9E5A5-06B4-4288-8D0E-6795B8D9103C}" type="presParOf" srcId="{13D8124C-2E73-49CC-B721-64B91B956FBC}" destId="{B76DE6E0-96E0-4111-8160-3F6BED5A3958}" srcOrd="5" destOrd="0" presId="urn:microsoft.com/office/officeart/2005/8/layout/vList2"/>
    <dgm:cxn modelId="{CCED5C45-8511-43D9-9F42-3E9E0F6F9513}" type="presParOf" srcId="{13D8124C-2E73-49CC-B721-64B91B956FBC}" destId="{B4E488D4-B4A1-41D7-ADC3-8533579689BC}" srcOrd="6" destOrd="0" presId="urn:microsoft.com/office/officeart/2005/8/layout/vList2"/>
    <dgm:cxn modelId="{71D0E167-611D-45D6-B85B-05AE3349FBFF}" type="presParOf" srcId="{13D8124C-2E73-49CC-B721-64B91B956FBC}" destId="{382FE43C-06F1-40CD-AE9F-680F5023719A}" srcOrd="7" destOrd="0" presId="urn:microsoft.com/office/officeart/2005/8/layout/vList2"/>
    <dgm:cxn modelId="{D9F9BA2C-AC95-4C25-BDCC-03076A00C34E}" type="presParOf" srcId="{13D8124C-2E73-49CC-B721-64B91B956FBC}" destId="{E63918E1-E544-4B1D-8045-7D295246B82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F0FEA5F-054A-449D-ADF4-00CB1EDF8CA4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5D457BC-7599-41A4-9183-2EF6BA0E0F0F}">
      <dgm:prSet/>
      <dgm:spPr/>
      <dgm:t>
        <a:bodyPr/>
        <a:lstStyle/>
        <a:p>
          <a:r>
            <a:rPr lang="en-US" b="0" i="0" baseline="0"/>
            <a:t>Community Stretch Studio operates as a Limited Liability Company which protects the personal assets of the founder from business liabilities </a:t>
          </a:r>
          <a:endParaRPr lang="en-US"/>
        </a:p>
      </dgm:t>
    </dgm:pt>
    <dgm:pt modelId="{E4A6FF77-4D96-4182-9EE1-82225305A0A2}" type="parTrans" cxnId="{4A6CCAFD-7C99-440D-B17A-F357B0A84658}">
      <dgm:prSet/>
      <dgm:spPr/>
      <dgm:t>
        <a:bodyPr/>
        <a:lstStyle/>
        <a:p>
          <a:endParaRPr lang="en-US"/>
        </a:p>
      </dgm:t>
    </dgm:pt>
    <dgm:pt modelId="{E19DBB81-8B64-47C8-9230-38F947BC5864}" type="sibTrans" cxnId="{4A6CCAFD-7C99-440D-B17A-F357B0A84658}">
      <dgm:prSet/>
      <dgm:spPr/>
      <dgm:t>
        <a:bodyPr/>
        <a:lstStyle/>
        <a:p>
          <a:endParaRPr lang="en-US"/>
        </a:p>
      </dgm:t>
    </dgm:pt>
    <dgm:pt modelId="{C727237B-9DB8-49B8-AAE4-E89ADC0F2BDF}">
      <dgm:prSet/>
      <dgm:spPr/>
      <dgm:t>
        <a:bodyPr/>
        <a:lstStyle/>
        <a:p>
          <a:r>
            <a:rPr lang="en-US" b="0" i="0" baseline="0"/>
            <a:t>This legal structure provides credibility among customers, suppliers and potential investors seeking secure business relationships (Amoako and Boateng, 2022) </a:t>
          </a:r>
          <a:endParaRPr lang="en-US"/>
        </a:p>
      </dgm:t>
    </dgm:pt>
    <dgm:pt modelId="{2225464E-B9B6-44FE-B042-1AF2DE6405AC}" type="parTrans" cxnId="{98763F13-53F1-4596-8795-D1EBE02C6C21}">
      <dgm:prSet/>
      <dgm:spPr/>
      <dgm:t>
        <a:bodyPr/>
        <a:lstStyle/>
        <a:p>
          <a:endParaRPr lang="en-US"/>
        </a:p>
      </dgm:t>
    </dgm:pt>
    <dgm:pt modelId="{FB285EFA-3742-4EFE-BD30-025E686FCC82}" type="sibTrans" cxnId="{98763F13-53F1-4596-8795-D1EBE02C6C21}">
      <dgm:prSet/>
      <dgm:spPr/>
      <dgm:t>
        <a:bodyPr/>
        <a:lstStyle/>
        <a:p>
          <a:endParaRPr lang="en-US"/>
        </a:p>
      </dgm:t>
    </dgm:pt>
    <dgm:pt modelId="{007CF52F-ED28-48F2-A04D-51E37015C856}">
      <dgm:prSet/>
      <dgm:spPr/>
      <dgm:t>
        <a:bodyPr/>
        <a:lstStyle/>
        <a:p>
          <a:r>
            <a:rPr lang="en-US" b="0" i="0" baseline="0"/>
            <a:t>The LLC format offers flexibility for future expansion and additional investment as the business grows over time </a:t>
          </a:r>
          <a:endParaRPr lang="en-US"/>
        </a:p>
      </dgm:t>
    </dgm:pt>
    <dgm:pt modelId="{C15A6CE7-E17F-451F-9262-507742E2A9D6}" type="parTrans" cxnId="{812CFC6B-83C3-469B-89F7-FE512E3CBF70}">
      <dgm:prSet/>
      <dgm:spPr/>
      <dgm:t>
        <a:bodyPr/>
        <a:lstStyle/>
        <a:p>
          <a:endParaRPr lang="en-US"/>
        </a:p>
      </dgm:t>
    </dgm:pt>
    <dgm:pt modelId="{17AF7C52-4CA3-4CC7-B0EA-155131131F80}" type="sibTrans" cxnId="{812CFC6B-83C3-469B-89F7-FE512E3CBF70}">
      <dgm:prSet/>
      <dgm:spPr/>
      <dgm:t>
        <a:bodyPr/>
        <a:lstStyle/>
        <a:p>
          <a:endParaRPr lang="en-US"/>
        </a:p>
      </dgm:t>
    </dgm:pt>
    <dgm:pt modelId="{73AE9306-CE1D-4B65-89D5-6DACF4E1038E}">
      <dgm:prSet/>
      <dgm:spPr/>
      <dgm:t>
        <a:bodyPr/>
        <a:lstStyle/>
        <a:p>
          <a:r>
            <a:rPr lang="en-US" b="0" i="0" baseline="0"/>
            <a:t>Research demonstrates that appropriate legal frameworks enhance sustainability of small and medium enterprises in competitive markets (Camilleri and Bresciani, 2022) </a:t>
          </a:r>
          <a:endParaRPr lang="en-US"/>
        </a:p>
      </dgm:t>
    </dgm:pt>
    <dgm:pt modelId="{B7CF1E61-4292-4C59-9EFA-0270102B558B}" type="parTrans" cxnId="{0082BDF1-6DD9-4093-85DD-A66B7FC82A21}">
      <dgm:prSet/>
      <dgm:spPr/>
      <dgm:t>
        <a:bodyPr/>
        <a:lstStyle/>
        <a:p>
          <a:endParaRPr lang="en-US"/>
        </a:p>
      </dgm:t>
    </dgm:pt>
    <dgm:pt modelId="{B6F7D95B-9CAF-48F5-9D25-7FDC386411EC}" type="sibTrans" cxnId="{0082BDF1-6DD9-4093-85DD-A66B7FC82A21}">
      <dgm:prSet/>
      <dgm:spPr/>
      <dgm:t>
        <a:bodyPr/>
        <a:lstStyle/>
        <a:p>
          <a:endParaRPr lang="en-US"/>
        </a:p>
      </dgm:t>
    </dgm:pt>
    <dgm:pt modelId="{F5F29F31-E781-48B6-B917-523C07494554}">
      <dgm:prSet/>
      <dgm:spPr/>
      <dgm:t>
        <a:bodyPr/>
        <a:lstStyle/>
        <a:p>
          <a:r>
            <a:rPr lang="en-US" b="0" i="0" baseline="0"/>
            <a:t>Registration requirements include liability insurance, business compliance documentation and professional instructor certifications </a:t>
          </a:r>
          <a:endParaRPr lang="en-US"/>
        </a:p>
      </dgm:t>
    </dgm:pt>
    <dgm:pt modelId="{01FCDBCE-F814-43B7-BDF4-4FE19AED82F3}" type="parTrans" cxnId="{8137D349-E25B-4D20-89D5-6BB283AD1FEA}">
      <dgm:prSet/>
      <dgm:spPr/>
      <dgm:t>
        <a:bodyPr/>
        <a:lstStyle/>
        <a:p>
          <a:endParaRPr lang="en-US"/>
        </a:p>
      </dgm:t>
    </dgm:pt>
    <dgm:pt modelId="{8D0A1BA3-D76C-4D44-8D6F-FEFB0CA9BB48}" type="sibTrans" cxnId="{8137D349-E25B-4D20-89D5-6BB283AD1FEA}">
      <dgm:prSet/>
      <dgm:spPr/>
      <dgm:t>
        <a:bodyPr/>
        <a:lstStyle/>
        <a:p>
          <a:endParaRPr lang="en-US"/>
        </a:p>
      </dgm:t>
    </dgm:pt>
    <dgm:pt modelId="{6444051D-E2EE-4105-BAA0-1BA114618E4C}" type="pres">
      <dgm:prSet presAssocID="{EF0FEA5F-054A-449D-ADF4-00CB1EDF8CA4}" presName="outerComposite" presStyleCnt="0">
        <dgm:presLayoutVars>
          <dgm:chMax val="5"/>
          <dgm:dir/>
          <dgm:resizeHandles val="exact"/>
        </dgm:presLayoutVars>
      </dgm:prSet>
      <dgm:spPr/>
    </dgm:pt>
    <dgm:pt modelId="{EBDAE9E7-9B12-47D1-902D-FBEFD8609CC7}" type="pres">
      <dgm:prSet presAssocID="{EF0FEA5F-054A-449D-ADF4-00CB1EDF8CA4}" presName="dummyMaxCanvas" presStyleCnt="0">
        <dgm:presLayoutVars/>
      </dgm:prSet>
      <dgm:spPr/>
    </dgm:pt>
    <dgm:pt modelId="{5800FF8C-1D0B-40A2-8001-41AFEF758A5F}" type="pres">
      <dgm:prSet presAssocID="{EF0FEA5F-054A-449D-ADF4-00CB1EDF8CA4}" presName="FiveNodes_1" presStyleLbl="node1" presStyleIdx="0" presStyleCnt="5">
        <dgm:presLayoutVars>
          <dgm:bulletEnabled val="1"/>
        </dgm:presLayoutVars>
      </dgm:prSet>
      <dgm:spPr/>
    </dgm:pt>
    <dgm:pt modelId="{A22850DF-8BB3-43BE-B12E-40829AF62293}" type="pres">
      <dgm:prSet presAssocID="{EF0FEA5F-054A-449D-ADF4-00CB1EDF8CA4}" presName="FiveNodes_2" presStyleLbl="node1" presStyleIdx="1" presStyleCnt="5">
        <dgm:presLayoutVars>
          <dgm:bulletEnabled val="1"/>
        </dgm:presLayoutVars>
      </dgm:prSet>
      <dgm:spPr/>
    </dgm:pt>
    <dgm:pt modelId="{77DA8750-5079-48BC-A0EB-5F936DFA9F98}" type="pres">
      <dgm:prSet presAssocID="{EF0FEA5F-054A-449D-ADF4-00CB1EDF8CA4}" presName="FiveNodes_3" presStyleLbl="node1" presStyleIdx="2" presStyleCnt="5">
        <dgm:presLayoutVars>
          <dgm:bulletEnabled val="1"/>
        </dgm:presLayoutVars>
      </dgm:prSet>
      <dgm:spPr/>
    </dgm:pt>
    <dgm:pt modelId="{3FA35C7C-5798-4E40-8389-D9F819EC04FF}" type="pres">
      <dgm:prSet presAssocID="{EF0FEA5F-054A-449D-ADF4-00CB1EDF8CA4}" presName="FiveNodes_4" presStyleLbl="node1" presStyleIdx="3" presStyleCnt="5">
        <dgm:presLayoutVars>
          <dgm:bulletEnabled val="1"/>
        </dgm:presLayoutVars>
      </dgm:prSet>
      <dgm:spPr/>
    </dgm:pt>
    <dgm:pt modelId="{C6D49BC4-99E7-4BBF-9591-D27956791009}" type="pres">
      <dgm:prSet presAssocID="{EF0FEA5F-054A-449D-ADF4-00CB1EDF8CA4}" presName="FiveNodes_5" presStyleLbl="node1" presStyleIdx="4" presStyleCnt="5">
        <dgm:presLayoutVars>
          <dgm:bulletEnabled val="1"/>
        </dgm:presLayoutVars>
      </dgm:prSet>
      <dgm:spPr/>
    </dgm:pt>
    <dgm:pt modelId="{E5D075C5-5FAE-4177-AA63-B58F5FF2B694}" type="pres">
      <dgm:prSet presAssocID="{EF0FEA5F-054A-449D-ADF4-00CB1EDF8CA4}" presName="FiveConn_1-2" presStyleLbl="fgAccFollowNode1" presStyleIdx="0" presStyleCnt="4">
        <dgm:presLayoutVars>
          <dgm:bulletEnabled val="1"/>
        </dgm:presLayoutVars>
      </dgm:prSet>
      <dgm:spPr/>
    </dgm:pt>
    <dgm:pt modelId="{400E5CBC-3AA1-4F6A-9941-837B01088FE4}" type="pres">
      <dgm:prSet presAssocID="{EF0FEA5F-054A-449D-ADF4-00CB1EDF8CA4}" presName="FiveConn_2-3" presStyleLbl="fgAccFollowNode1" presStyleIdx="1" presStyleCnt="4">
        <dgm:presLayoutVars>
          <dgm:bulletEnabled val="1"/>
        </dgm:presLayoutVars>
      </dgm:prSet>
      <dgm:spPr/>
    </dgm:pt>
    <dgm:pt modelId="{A82695BD-24DD-4580-8BD3-779BB791829D}" type="pres">
      <dgm:prSet presAssocID="{EF0FEA5F-054A-449D-ADF4-00CB1EDF8CA4}" presName="FiveConn_3-4" presStyleLbl="fgAccFollowNode1" presStyleIdx="2" presStyleCnt="4">
        <dgm:presLayoutVars>
          <dgm:bulletEnabled val="1"/>
        </dgm:presLayoutVars>
      </dgm:prSet>
      <dgm:spPr/>
    </dgm:pt>
    <dgm:pt modelId="{5332E9DE-2838-4220-AFCD-D3AE751415D2}" type="pres">
      <dgm:prSet presAssocID="{EF0FEA5F-054A-449D-ADF4-00CB1EDF8CA4}" presName="FiveConn_4-5" presStyleLbl="fgAccFollowNode1" presStyleIdx="3" presStyleCnt="4">
        <dgm:presLayoutVars>
          <dgm:bulletEnabled val="1"/>
        </dgm:presLayoutVars>
      </dgm:prSet>
      <dgm:spPr/>
    </dgm:pt>
    <dgm:pt modelId="{0721E7C5-2883-41EC-BF2A-770BD4F36FA7}" type="pres">
      <dgm:prSet presAssocID="{EF0FEA5F-054A-449D-ADF4-00CB1EDF8CA4}" presName="FiveNodes_1_text" presStyleLbl="node1" presStyleIdx="4" presStyleCnt="5">
        <dgm:presLayoutVars>
          <dgm:bulletEnabled val="1"/>
        </dgm:presLayoutVars>
      </dgm:prSet>
      <dgm:spPr/>
    </dgm:pt>
    <dgm:pt modelId="{344A7BF7-E008-456B-9B66-FB29A739EAD2}" type="pres">
      <dgm:prSet presAssocID="{EF0FEA5F-054A-449D-ADF4-00CB1EDF8CA4}" presName="FiveNodes_2_text" presStyleLbl="node1" presStyleIdx="4" presStyleCnt="5">
        <dgm:presLayoutVars>
          <dgm:bulletEnabled val="1"/>
        </dgm:presLayoutVars>
      </dgm:prSet>
      <dgm:spPr/>
    </dgm:pt>
    <dgm:pt modelId="{93197D93-AFAC-4CB3-AF47-B204203495E7}" type="pres">
      <dgm:prSet presAssocID="{EF0FEA5F-054A-449D-ADF4-00CB1EDF8CA4}" presName="FiveNodes_3_text" presStyleLbl="node1" presStyleIdx="4" presStyleCnt="5">
        <dgm:presLayoutVars>
          <dgm:bulletEnabled val="1"/>
        </dgm:presLayoutVars>
      </dgm:prSet>
      <dgm:spPr/>
    </dgm:pt>
    <dgm:pt modelId="{84492A4E-95EF-4143-810E-D9E7EF52BE57}" type="pres">
      <dgm:prSet presAssocID="{EF0FEA5F-054A-449D-ADF4-00CB1EDF8CA4}" presName="FiveNodes_4_text" presStyleLbl="node1" presStyleIdx="4" presStyleCnt="5">
        <dgm:presLayoutVars>
          <dgm:bulletEnabled val="1"/>
        </dgm:presLayoutVars>
      </dgm:prSet>
      <dgm:spPr/>
    </dgm:pt>
    <dgm:pt modelId="{F6676D06-18E6-446B-8DF8-565D5B2D63B6}" type="pres">
      <dgm:prSet presAssocID="{EF0FEA5F-054A-449D-ADF4-00CB1EDF8CA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8763F13-53F1-4596-8795-D1EBE02C6C21}" srcId="{EF0FEA5F-054A-449D-ADF4-00CB1EDF8CA4}" destId="{C727237B-9DB8-49B8-AAE4-E89ADC0F2BDF}" srcOrd="1" destOrd="0" parTransId="{2225464E-B9B6-44FE-B042-1AF2DE6405AC}" sibTransId="{FB285EFA-3742-4EFE-BD30-025E686FCC82}"/>
    <dgm:cxn modelId="{9F421921-FDD2-44AD-9870-7677C6A78D7E}" type="presOf" srcId="{95D457BC-7599-41A4-9183-2EF6BA0E0F0F}" destId="{0721E7C5-2883-41EC-BF2A-770BD4F36FA7}" srcOrd="1" destOrd="0" presId="urn:microsoft.com/office/officeart/2005/8/layout/vProcess5"/>
    <dgm:cxn modelId="{5DE35028-A315-4E50-A777-75B68C4938A0}" type="presOf" srcId="{007CF52F-ED28-48F2-A04D-51E37015C856}" destId="{77DA8750-5079-48BC-A0EB-5F936DFA9F98}" srcOrd="0" destOrd="0" presId="urn:microsoft.com/office/officeart/2005/8/layout/vProcess5"/>
    <dgm:cxn modelId="{8A195A28-9183-4025-BCBA-AE31023B3633}" type="presOf" srcId="{73AE9306-CE1D-4B65-89D5-6DACF4E1038E}" destId="{3FA35C7C-5798-4E40-8389-D9F819EC04FF}" srcOrd="0" destOrd="0" presId="urn:microsoft.com/office/officeart/2005/8/layout/vProcess5"/>
    <dgm:cxn modelId="{9FCA643B-694E-4E9C-A698-8F2EBAA07BED}" type="presOf" srcId="{F5F29F31-E781-48B6-B917-523C07494554}" destId="{C6D49BC4-99E7-4BBF-9591-D27956791009}" srcOrd="0" destOrd="0" presId="urn:microsoft.com/office/officeart/2005/8/layout/vProcess5"/>
    <dgm:cxn modelId="{B8C0253E-5DDF-4A4A-A236-1EB16B7E92D8}" type="presOf" srcId="{EF0FEA5F-054A-449D-ADF4-00CB1EDF8CA4}" destId="{6444051D-E2EE-4105-BAA0-1BA114618E4C}" srcOrd="0" destOrd="0" presId="urn:microsoft.com/office/officeart/2005/8/layout/vProcess5"/>
    <dgm:cxn modelId="{8137D349-E25B-4D20-89D5-6BB283AD1FEA}" srcId="{EF0FEA5F-054A-449D-ADF4-00CB1EDF8CA4}" destId="{F5F29F31-E781-48B6-B917-523C07494554}" srcOrd="4" destOrd="0" parTransId="{01FCDBCE-F814-43B7-BDF4-4FE19AED82F3}" sibTransId="{8D0A1BA3-D76C-4D44-8D6F-FEFB0CA9BB48}"/>
    <dgm:cxn modelId="{812CFC6B-83C3-469B-89F7-FE512E3CBF70}" srcId="{EF0FEA5F-054A-449D-ADF4-00CB1EDF8CA4}" destId="{007CF52F-ED28-48F2-A04D-51E37015C856}" srcOrd="2" destOrd="0" parTransId="{C15A6CE7-E17F-451F-9262-507742E2A9D6}" sibTransId="{17AF7C52-4CA3-4CC7-B0EA-155131131F80}"/>
    <dgm:cxn modelId="{88334D6C-F142-4025-BF8A-7535314FCF30}" type="presOf" srcId="{B6F7D95B-9CAF-48F5-9D25-7FDC386411EC}" destId="{5332E9DE-2838-4220-AFCD-D3AE751415D2}" srcOrd="0" destOrd="0" presId="urn:microsoft.com/office/officeart/2005/8/layout/vProcess5"/>
    <dgm:cxn modelId="{880B5651-9AAE-44B1-9115-0C6EA9491CCC}" type="presOf" srcId="{F5F29F31-E781-48B6-B917-523C07494554}" destId="{F6676D06-18E6-446B-8DF8-565D5B2D63B6}" srcOrd="1" destOrd="0" presId="urn:microsoft.com/office/officeart/2005/8/layout/vProcess5"/>
    <dgm:cxn modelId="{ACA9228C-7F83-4896-B57E-34976A5F532A}" type="presOf" srcId="{E19DBB81-8B64-47C8-9230-38F947BC5864}" destId="{E5D075C5-5FAE-4177-AA63-B58F5FF2B694}" srcOrd="0" destOrd="0" presId="urn:microsoft.com/office/officeart/2005/8/layout/vProcess5"/>
    <dgm:cxn modelId="{4AACBF8C-1E3D-4C42-9435-DFAF19597137}" type="presOf" srcId="{73AE9306-CE1D-4B65-89D5-6DACF4E1038E}" destId="{84492A4E-95EF-4143-810E-D9E7EF52BE57}" srcOrd="1" destOrd="0" presId="urn:microsoft.com/office/officeart/2005/8/layout/vProcess5"/>
    <dgm:cxn modelId="{DE509098-461F-47F0-989F-1DC01DDEA83A}" type="presOf" srcId="{C727237B-9DB8-49B8-AAE4-E89ADC0F2BDF}" destId="{344A7BF7-E008-456B-9B66-FB29A739EAD2}" srcOrd="1" destOrd="0" presId="urn:microsoft.com/office/officeart/2005/8/layout/vProcess5"/>
    <dgm:cxn modelId="{28FC8B9B-69AE-4850-9E05-CE2B866084D0}" type="presOf" srcId="{007CF52F-ED28-48F2-A04D-51E37015C856}" destId="{93197D93-AFAC-4CB3-AF47-B204203495E7}" srcOrd="1" destOrd="0" presId="urn:microsoft.com/office/officeart/2005/8/layout/vProcess5"/>
    <dgm:cxn modelId="{B51A6DA5-4A79-4DF7-B60A-EE944C3F11C7}" type="presOf" srcId="{C727237B-9DB8-49B8-AAE4-E89ADC0F2BDF}" destId="{A22850DF-8BB3-43BE-B12E-40829AF62293}" srcOrd="0" destOrd="0" presId="urn:microsoft.com/office/officeart/2005/8/layout/vProcess5"/>
    <dgm:cxn modelId="{E56A4DA7-8786-4BD2-9087-71E22CF87768}" type="presOf" srcId="{95D457BC-7599-41A4-9183-2EF6BA0E0F0F}" destId="{5800FF8C-1D0B-40A2-8001-41AFEF758A5F}" srcOrd="0" destOrd="0" presId="urn:microsoft.com/office/officeart/2005/8/layout/vProcess5"/>
    <dgm:cxn modelId="{03EE44AF-56CD-4C02-B902-8051298990C0}" type="presOf" srcId="{FB285EFA-3742-4EFE-BD30-025E686FCC82}" destId="{400E5CBC-3AA1-4F6A-9941-837B01088FE4}" srcOrd="0" destOrd="0" presId="urn:microsoft.com/office/officeart/2005/8/layout/vProcess5"/>
    <dgm:cxn modelId="{0082BDF1-6DD9-4093-85DD-A66B7FC82A21}" srcId="{EF0FEA5F-054A-449D-ADF4-00CB1EDF8CA4}" destId="{73AE9306-CE1D-4B65-89D5-6DACF4E1038E}" srcOrd="3" destOrd="0" parTransId="{B7CF1E61-4292-4C59-9EFA-0270102B558B}" sibTransId="{B6F7D95B-9CAF-48F5-9D25-7FDC386411EC}"/>
    <dgm:cxn modelId="{4A6CCAFD-7C99-440D-B17A-F357B0A84658}" srcId="{EF0FEA5F-054A-449D-ADF4-00CB1EDF8CA4}" destId="{95D457BC-7599-41A4-9183-2EF6BA0E0F0F}" srcOrd="0" destOrd="0" parTransId="{E4A6FF77-4D96-4182-9EE1-82225305A0A2}" sibTransId="{E19DBB81-8B64-47C8-9230-38F947BC5864}"/>
    <dgm:cxn modelId="{1B8792FF-16DF-4B07-B7FB-A2451AE6777E}" type="presOf" srcId="{17AF7C52-4CA3-4CC7-B0EA-155131131F80}" destId="{A82695BD-24DD-4580-8BD3-779BB791829D}" srcOrd="0" destOrd="0" presId="urn:microsoft.com/office/officeart/2005/8/layout/vProcess5"/>
    <dgm:cxn modelId="{282A229A-6D36-4AD9-ADAE-62B204630337}" type="presParOf" srcId="{6444051D-E2EE-4105-BAA0-1BA114618E4C}" destId="{EBDAE9E7-9B12-47D1-902D-FBEFD8609CC7}" srcOrd="0" destOrd="0" presId="urn:microsoft.com/office/officeart/2005/8/layout/vProcess5"/>
    <dgm:cxn modelId="{2DD053E1-968D-41DE-9B01-44DE7A55EDE7}" type="presParOf" srcId="{6444051D-E2EE-4105-BAA0-1BA114618E4C}" destId="{5800FF8C-1D0B-40A2-8001-41AFEF758A5F}" srcOrd="1" destOrd="0" presId="urn:microsoft.com/office/officeart/2005/8/layout/vProcess5"/>
    <dgm:cxn modelId="{0335303F-5FC3-4301-B581-2CB0C297C67B}" type="presParOf" srcId="{6444051D-E2EE-4105-BAA0-1BA114618E4C}" destId="{A22850DF-8BB3-43BE-B12E-40829AF62293}" srcOrd="2" destOrd="0" presId="urn:microsoft.com/office/officeart/2005/8/layout/vProcess5"/>
    <dgm:cxn modelId="{17841ACD-9FF9-42DD-A28C-40A0AA6D6293}" type="presParOf" srcId="{6444051D-E2EE-4105-BAA0-1BA114618E4C}" destId="{77DA8750-5079-48BC-A0EB-5F936DFA9F98}" srcOrd="3" destOrd="0" presId="urn:microsoft.com/office/officeart/2005/8/layout/vProcess5"/>
    <dgm:cxn modelId="{3E878C2E-E309-4E1A-BBC4-6B5FFED78006}" type="presParOf" srcId="{6444051D-E2EE-4105-BAA0-1BA114618E4C}" destId="{3FA35C7C-5798-4E40-8389-D9F819EC04FF}" srcOrd="4" destOrd="0" presId="urn:microsoft.com/office/officeart/2005/8/layout/vProcess5"/>
    <dgm:cxn modelId="{9B7DDC2F-6D7F-4DA8-A572-E6E0A9DC2B89}" type="presParOf" srcId="{6444051D-E2EE-4105-BAA0-1BA114618E4C}" destId="{C6D49BC4-99E7-4BBF-9591-D27956791009}" srcOrd="5" destOrd="0" presId="urn:microsoft.com/office/officeart/2005/8/layout/vProcess5"/>
    <dgm:cxn modelId="{5C272349-114C-46C6-988F-DE38B4D1A200}" type="presParOf" srcId="{6444051D-E2EE-4105-BAA0-1BA114618E4C}" destId="{E5D075C5-5FAE-4177-AA63-B58F5FF2B694}" srcOrd="6" destOrd="0" presId="urn:microsoft.com/office/officeart/2005/8/layout/vProcess5"/>
    <dgm:cxn modelId="{B4A30DBB-033A-4D41-B9FA-A6A984D81351}" type="presParOf" srcId="{6444051D-E2EE-4105-BAA0-1BA114618E4C}" destId="{400E5CBC-3AA1-4F6A-9941-837B01088FE4}" srcOrd="7" destOrd="0" presId="urn:microsoft.com/office/officeart/2005/8/layout/vProcess5"/>
    <dgm:cxn modelId="{B92D054A-F12C-4652-84ED-32E585721ED6}" type="presParOf" srcId="{6444051D-E2EE-4105-BAA0-1BA114618E4C}" destId="{A82695BD-24DD-4580-8BD3-779BB791829D}" srcOrd="8" destOrd="0" presId="urn:microsoft.com/office/officeart/2005/8/layout/vProcess5"/>
    <dgm:cxn modelId="{C99A7F0E-011B-4ECE-8057-D7990E844B95}" type="presParOf" srcId="{6444051D-E2EE-4105-BAA0-1BA114618E4C}" destId="{5332E9DE-2838-4220-AFCD-D3AE751415D2}" srcOrd="9" destOrd="0" presId="urn:microsoft.com/office/officeart/2005/8/layout/vProcess5"/>
    <dgm:cxn modelId="{CA2ECFDE-67BC-4A44-BE5E-2831B65B8B54}" type="presParOf" srcId="{6444051D-E2EE-4105-BAA0-1BA114618E4C}" destId="{0721E7C5-2883-41EC-BF2A-770BD4F36FA7}" srcOrd="10" destOrd="0" presId="urn:microsoft.com/office/officeart/2005/8/layout/vProcess5"/>
    <dgm:cxn modelId="{E2D86662-E384-48BB-9C2D-74038EDD3667}" type="presParOf" srcId="{6444051D-E2EE-4105-BAA0-1BA114618E4C}" destId="{344A7BF7-E008-456B-9B66-FB29A739EAD2}" srcOrd="11" destOrd="0" presId="urn:microsoft.com/office/officeart/2005/8/layout/vProcess5"/>
    <dgm:cxn modelId="{55CBCBF4-5D52-4FA7-A21F-4B4DD150C8F3}" type="presParOf" srcId="{6444051D-E2EE-4105-BAA0-1BA114618E4C}" destId="{93197D93-AFAC-4CB3-AF47-B204203495E7}" srcOrd="12" destOrd="0" presId="urn:microsoft.com/office/officeart/2005/8/layout/vProcess5"/>
    <dgm:cxn modelId="{8108BD4A-80DF-4659-899C-856E502B2AE5}" type="presParOf" srcId="{6444051D-E2EE-4105-BAA0-1BA114618E4C}" destId="{84492A4E-95EF-4143-810E-D9E7EF52BE57}" srcOrd="13" destOrd="0" presId="urn:microsoft.com/office/officeart/2005/8/layout/vProcess5"/>
    <dgm:cxn modelId="{7DFBA4AF-D486-48EC-BE9D-371CA1C26B8F}" type="presParOf" srcId="{6444051D-E2EE-4105-BAA0-1BA114618E4C}" destId="{F6676D06-18E6-446B-8DF8-565D5B2D63B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6B93100-422E-4956-8D73-62BBF6839A3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9E5C7C9-931B-49A1-AFB2-45BD89B0E8E5}">
      <dgm:prSet/>
      <dgm:spPr/>
      <dgm:t>
        <a:bodyPr/>
        <a:lstStyle/>
        <a:p>
          <a:r>
            <a:rPr lang="en-US" b="0" i="0" baseline="0"/>
            <a:t>The primary segment consists of office employees experiencing physical discomfort from extended periods of sitting at workstations (Coffey et al., 2025) </a:t>
          </a:r>
          <a:endParaRPr lang="en-US"/>
        </a:p>
      </dgm:t>
    </dgm:pt>
    <dgm:pt modelId="{2C75B837-DC1E-4F05-94E5-F416196FC025}" type="parTrans" cxnId="{57D930A8-9307-441A-AC64-50AD16F01E2F}">
      <dgm:prSet/>
      <dgm:spPr/>
      <dgm:t>
        <a:bodyPr/>
        <a:lstStyle/>
        <a:p>
          <a:endParaRPr lang="en-US"/>
        </a:p>
      </dgm:t>
    </dgm:pt>
    <dgm:pt modelId="{8294895E-62F4-47A4-955E-97FD382D1FD3}" type="sibTrans" cxnId="{57D930A8-9307-441A-AC64-50AD16F01E2F}">
      <dgm:prSet/>
      <dgm:spPr/>
      <dgm:t>
        <a:bodyPr/>
        <a:lstStyle/>
        <a:p>
          <a:endParaRPr lang="en-US"/>
        </a:p>
      </dgm:t>
    </dgm:pt>
    <dgm:pt modelId="{C46C219B-9820-448C-99E5-6F30515AE69E}">
      <dgm:prSet/>
      <dgm:spPr/>
      <dgm:t>
        <a:bodyPr/>
        <a:lstStyle/>
        <a:p>
          <a:r>
            <a:rPr lang="en-US" b="0" i="0" baseline="0"/>
            <a:t>Business professionals aged 25 to 55 who value wellness but lack time for conventional gym attendance represent a significant target group </a:t>
          </a:r>
          <a:endParaRPr lang="en-US"/>
        </a:p>
      </dgm:t>
    </dgm:pt>
    <dgm:pt modelId="{86D4AD3D-447F-4150-8AB1-2BF4405FE36B}" type="parTrans" cxnId="{BB26D701-9D8C-4FEF-B85A-63B0D6005B64}">
      <dgm:prSet/>
      <dgm:spPr/>
      <dgm:t>
        <a:bodyPr/>
        <a:lstStyle/>
        <a:p>
          <a:endParaRPr lang="en-US"/>
        </a:p>
      </dgm:t>
    </dgm:pt>
    <dgm:pt modelId="{6E9BE0C0-B12F-468B-A4DA-F85D2DA9735B}" type="sibTrans" cxnId="{BB26D701-9D8C-4FEF-B85A-63B0D6005B64}">
      <dgm:prSet/>
      <dgm:spPr/>
      <dgm:t>
        <a:bodyPr/>
        <a:lstStyle/>
        <a:p>
          <a:endParaRPr lang="en-US"/>
        </a:p>
      </dgm:t>
    </dgm:pt>
    <dgm:pt modelId="{68EC755F-C157-4669-B71C-F91276025749}">
      <dgm:prSet/>
      <dgm:spPr/>
      <dgm:t>
        <a:bodyPr/>
        <a:lstStyle/>
        <a:p>
          <a:r>
            <a:rPr lang="en-US" b="0" i="0" baseline="0"/>
            <a:t>Customer perceptions of service quality, trust and ethical practices positively reinforce loyalty and word of mouth recommendations (Paschalidou et al., 2023) </a:t>
          </a:r>
          <a:endParaRPr lang="en-US"/>
        </a:p>
      </dgm:t>
    </dgm:pt>
    <dgm:pt modelId="{C3434C7E-7EC2-4D14-9E65-6191A7A54621}" type="parTrans" cxnId="{94B6C1D8-60DA-432A-9B5C-FEF3B61502CA}">
      <dgm:prSet/>
      <dgm:spPr/>
      <dgm:t>
        <a:bodyPr/>
        <a:lstStyle/>
        <a:p>
          <a:endParaRPr lang="en-US"/>
        </a:p>
      </dgm:t>
    </dgm:pt>
    <dgm:pt modelId="{05CEBA68-A865-4A56-A62F-41713AB6DEA0}" type="sibTrans" cxnId="{94B6C1D8-60DA-432A-9B5C-FEF3B61502CA}">
      <dgm:prSet/>
      <dgm:spPr/>
      <dgm:t>
        <a:bodyPr/>
        <a:lstStyle/>
        <a:p>
          <a:endParaRPr lang="en-US"/>
        </a:p>
      </dgm:t>
    </dgm:pt>
    <dgm:pt modelId="{1FE1F1EE-9160-42ED-A95A-8C9B970AC5C5}">
      <dgm:prSet/>
      <dgm:spPr/>
      <dgm:t>
        <a:bodyPr/>
        <a:lstStyle/>
        <a:p>
          <a:r>
            <a:rPr lang="en-US" b="0" i="0" baseline="0"/>
            <a:t>Secondary segments include remote workers and individuals with limited mobility who prefer gentle movement routines over intensive exercise </a:t>
          </a:r>
          <a:endParaRPr lang="en-US"/>
        </a:p>
      </dgm:t>
    </dgm:pt>
    <dgm:pt modelId="{7F46DC3F-E325-4539-9993-E64AB78E814D}" type="parTrans" cxnId="{3A51703F-9692-4CA3-99A3-B473695A1C57}">
      <dgm:prSet/>
      <dgm:spPr/>
      <dgm:t>
        <a:bodyPr/>
        <a:lstStyle/>
        <a:p>
          <a:endParaRPr lang="en-US"/>
        </a:p>
      </dgm:t>
    </dgm:pt>
    <dgm:pt modelId="{3187D3B6-0FF6-4BAE-A2C0-0D9757F33E25}" type="sibTrans" cxnId="{3A51703F-9692-4CA3-99A3-B473695A1C57}">
      <dgm:prSet/>
      <dgm:spPr/>
      <dgm:t>
        <a:bodyPr/>
        <a:lstStyle/>
        <a:p>
          <a:endParaRPr lang="en-US"/>
        </a:p>
      </dgm:t>
    </dgm:pt>
    <dgm:pt modelId="{AA3BFFC8-7A19-480D-BD6C-38A26C31B68D}">
      <dgm:prSet/>
      <dgm:spPr/>
      <dgm:t>
        <a:bodyPr/>
        <a:lstStyle/>
        <a:p>
          <a:r>
            <a:rPr lang="en-US" b="0" i="0" baseline="0"/>
            <a:t>The studio prioritises full time office workers in surrounding business districts who require convenient wellness services during workdays </a:t>
          </a:r>
          <a:endParaRPr lang="en-US"/>
        </a:p>
      </dgm:t>
    </dgm:pt>
    <dgm:pt modelId="{F375B9B5-D6C8-4BBF-9B69-5F49BAB20744}" type="parTrans" cxnId="{980055FC-4214-4443-911C-DDF9DD518F5F}">
      <dgm:prSet/>
      <dgm:spPr/>
      <dgm:t>
        <a:bodyPr/>
        <a:lstStyle/>
        <a:p>
          <a:endParaRPr lang="en-US"/>
        </a:p>
      </dgm:t>
    </dgm:pt>
    <dgm:pt modelId="{863D2D8F-2673-4EBD-8046-E288861D8FDD}" type="sibTrans" cxnId="{980055FC-4214-4443-911C-DDF9DD518F5F}">
      <dgm:prSet/>
      <dgm:spPr/>
      <dgm:t>
        <a:bodyPr/>
        <a:lstStyle/>
        <a:p>
          <a:endParaRPr lang="en-US"/>
        </a:p>
      </dgm:t>
    </dgm:pt>
    <dgm:pt modelId="{6F726BAE-137B-4363-AE1A-E7422EBA4DB2}" type="pres">
      <dgm:prSet presAssocID="{16B93100-422E-4956-8D73-62BBF6839A31}" presName="linear" presStyleCnt="0">
        <dgm:presLayoutVars>
          <dgm:animLvl val="lvl"/>
          <dgm:resizeHandles val="exact"/>
        </dgm:presLayoutVars>
      </dgm:prSet>
      <dgm:spPr/>
    </dgm:pt>
    <dgm:pt modelId="{34A5AB8F-4082-42D6-89C2-45BDAD522211}" type="pres">
      <dgm:prSet presAssocID="{99E5C7C9-931B-49A1-AFB2-45BD89B0E8E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009382B-836D-4311-936A-7D6780CD0C38}" type="pres">
      <dgm:prSet presAssocID="{8294895E-62F4-47A4-955E-97FD382D1FD3}" presName="spacer" presStyleCnt="0"/>
      <dgm:spPr/>
    </dgm:pt>
    <dgm:pt modelId="{94C78DEF-F7C5-4936-8898-F68BA39E1F37}" type="pres">
      <dgm:prSet presAssocID="{C46C219B-9820-448C-99E5-6F30515AE69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B572BB2-7F4D-41EF-965C-61E473274AD8}" type="pres">
      <dgm:prSet presAssocID="{6E9BE0C0-B12F-468B-A4DA-F85D2DA9735B}" presName="spacer" presStyleCnt="0"/>
      <dgm:spPr/>
    </dgm:pt>
    <dgm:pt modelId="{CD9A41C2-2C1A-48AA-AE93-7B636BFC3B3E}" type="pres">
      <dgm:prSet presAssocID="{68EC755F-C157-4669-B71C-F9127602574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FD8E0C6-6EF1-4DDA-A39B-111661D7D435}" type="pres">
      <dgm:prSet presAssocID="{05CEBA68-A865-4A56-A62F-41713AB6DEA0}" presName="spacer" presStyleCnt="0"/>
      <dgm:spPr/>
    </dgm:pt>
    <dgm:pt modelId="{C3F049B4-FF60-418C-A8C6-EFF85EB5DE5B}" type="pres">
      <dgm:prSet presAssocID="{1FE1F1EE-9160-42ED-A95A-8C9B970AC5C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6731B79-79CC-455E-A2DE-5B9ED0F559F0}" type="pres">
      <dgm:prSet presAssocID="{3187D3B6-0FF6-4BAE-A2C0-0D9757F33E25}" presName="spacer" presStyleCnt="0"/>
      <dgm:spPr/>
    </dgm:pt>
    <dgm:pt modelId="{2EFEAA9D-33C8-4351-9B97-1A108DF8653F}" type="pres">
      <dgm:prSet presAssocID="{AA3BFFC8-7A19-480D-BD6C-38A26C31B68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B26D701-9D8C-4FEF-B85A-63B0D6005B64}" srcId="{16B93100-422E-4956-8D73-62BBF6839A31}" destId="{C46C219B-9820-448C-99E5-6F30515AE69E}" srcOrd="1" destOrd="0" parTransId="{86D4AD3D-447F-4150-8AB1-2BF4405FE36B}" sibTransId="{6E9BE0C0-B12F-468B-A4DA-F85D2DA9735B}"/>
    <dgm:cxn modelId="{958AA607-0E0D-4D35-867B-0417DC06A7DD}" type="presOf" srcId="{16B93100-422E-4956-8D73-62BBF6839A31}" destId="{6F726BAE-137B-4363-AE1A-E7422EBA4DB2}" srcOrd="0" destOrd="0" presId="urn:microsoft.com/office/officeart/2005/8/layout/vList2"/>
    <dgm:cxn modelId="{87CCDF0F-1615-4145-949D-76F1EF7EC51B}" type="presOf" srcId="{C46C219B-9820-448C-99E5-6F30515AE69E}" destId="{94C78DEF-F7C5-4936-8898-F68BA39E1F37}" srcOrd="0" destOrd="0" presId="urn:microsoft.com/office/officeart/2005/8/layout/vList2"/>
    <dgm:cxn modelId="{DCA74A25-B8A5-4348-97FF-A2C07DA16049}" type="presOf" srcId="{68EC755F-C157-4669-B71C-F91276025749}" destId="{CD9A41C2-2C1A-48AA-AE93-7B636BFC3B3E}" srcOrd="0" destOrd="0" presId="urn:microsoft.com/office/officeart/2005/8/layout/vList2"/>
    <dgm:cxn modelId="{E7F30A32-637D-4A38-9DE8-FA62587CA59E}" type="presOf" srcId="{99E5C7C9-931B-49A1-AFB2-45BD89B0E8E5}" destId="{34A5AB8F-4082-42D6-89C2-45BDAD522211}" srcOrd="0" destOrd="0" presId="urn:microsoft.com/office/officeart/2005/8/layout/vList2"/>
    <dgm:cxn modelId="{3A51703F-9692-4CA3-99A3-B473695A1C57}" srcId="{16B93100-422E-4956-8D73-62BBF6839A31}" destId="{1FE1F1EE-9160-42ED-A95A-8C9B970AC5C5}" srcOrd="3" destOrd="0" parTransId="{7F46DC3F-E325-4539-9993-E64AB78E814D}" sibTransId="{3187D3B6-0FF6-4BAE-A2C0-0D9757F33E25}"/>
    <dgm:cxn modelId="{3031A396-6DFF-41B1-9672-D0C1436C30F5}" type="presOf" srcId="{1FE1F1EE-9160-42ED-A95A-8C9B970AC5C5}" destId="{C3F049B4-FF60-418C-A8C6-EFF85EB5DE5B}" srcOrd="0" destOrd="0" presId="urn:microsoft.com/office/officeart/2005/8/layout/vList2"/>
    <dgm:cxn modelId="{57D930A8-9307-441A-AC64-50AD16F01E2F}" srcId="{16B93100-422E-4956-8D73-62BBF6839A31}" destId="{99E5C7C9-931B-49A1-AFB2-45BD89B0E8E5}" srcOrd="0" destOrd="0" parTransId="{2C75B837-DC1E-4F05-94E5-F416196FC025}" sibTransId="{8294895E-62F4-47A4-955E-97FD382D1FD3}"/>
    <dgm:cxn modelId="{94B6C1D8-60DA-432A-9B5C-FEF3B61502CA}" srcId="{16B93100-422E-4956-8D73-62BBF6839A31}" destId="{68EC755F-C157-4669-B71C-F91276025749}" srcOrd="2" destOrd="0" parTransId="{C3434C7E-7EC2-4D14-9E65-6191A7A54621}" sibTransId="{05CEBA68-A865-4A56-A62F-41713AB6DEA0}"/>
    <dgm:cxn modelId="{925615EC-4AF5-45E7-A911-3B12C1954D5D}" type="presOf" srcId="{AA3BFFC8-7A19-480D-BD6C-38A26C31B68D}" destId="{2EFEAA9D-33C8-4351-9B97-1A108DF8653F}" srcOrd="0" destOrd="0" presId="urn:microsoft.com/office/officeart/2005/8/layout/vList2"/>
    <dgm:cxn modelId="{980055FC-4214-4443-911C-DDF9DD518F5F}" srcId="{16B93100-422E-4956-8D73-62BBF6839A31}" destId="{AA3BFFC8-7A19-480D-BD6C-38A26C31B68D}" srcOrd="4" destOrd="0" parTransId="{F375B9B5-D6C8-4BBF-9B69-5F49BAB20744}" sibTransId="{863D2D8F-2673-4EBD-8046-E288861D8FDD}"/>
    <dgm:cxn modelId="{379D569F-BBAF-4374-9627-A64A8942C5F6}" type="presParOf" srcId="{6F726BAE-137B-4363-AE1A-E7422EBA4DB2}" destId="{34A5AB8F-4082-42D6-89C2-45BDAD522211}" srcOrd="0" destOrd="0" presId="urn:microsoft.com/office/officeart/2005/8/layout/vList2"/>
    <dgm:cxn modelId="{5522D79A-FECA-461A-B4BF-4AD140FD6891}" type="presParOf" srcId="{6F726BAE-137B-4363-AE1A-E7422EBA4DB2}" destId="{8009382B-836D-4311-936A-7D6780CD0C38}" srcOrd="1" destOrd="0" presId="urn:microsoft.com/office/officeart/2005/8/layout/vList2"/>
    <dgm:cxn modelId="{BE3AEA54-E7F4-4666-843D-BBAD9B9592A0}" type="presParOf" srcId="{6F726BAE-137B-4363-AE1A-E7422EBA4DB2}" destId="{94C78DEF-F7C5-4936-8898-F68BA39E1F37}" srcOrd="2" destOrd="0" presId="urn:microsoft.com/office/officeart/2005/8/layout/vList2"/>
    <dgm:cxn modelId="{50583C12-1168-4D8E-95F2-6BB32796F54E}" type="presParOf" srcId="{6F726BAE-137B-4363-AE1A-E7422EBA4DB2}" destId="{4B572BB2-7F4D-41EF-965C-61E473274AD8}" srcOrd="3" destOrd="0" presId="urn:microsoft.com/office/officeart/2005/8/layout/vList2"/>
    <dgm:cxn modelId="{AC8FE2C5-C73B-40B2-B776-C9476A626AD1}" type="presParOf" srcId="{6F726BAE-137B-4363-AE1A-E7422EBA4DB2}" destId="{CD9A41C2-2C1A-48AA-AE93-7B636BFC3B3E}" srcOrd="4" destOrd="0" presId="urn:microsoft.com/office/officeart/2005/8/layout/vList2"/>
    <dgm:cxn modelId="{0A7434BE-11F8-4C04-BD0C-A404842F41D1}" type="presParOf" srcId="{6F726BAE-137B-4363-AE1A-E7422EBA4DB2}" destId="{4FD8E0C6-6EF1-4DDA-A39B-111661D7D435}" srcOrd="5" destOrd="0" presId="urn:microsoft.com/office/officeart/2005/8/layout/vList2"/>
    <dgm:cxn modelId="{F1B31355-3A53-41FF-A907-1818E9D8E66E}" type="presParOf" srcId="{6F726BAE-137B-4363-AE1A-E7422EBA4DB2}" destId="{C3F049B4-FF60-418C-A8C6-EFF85EB5DE5B}" srcOrd="6" destOrd="0" presId="urn:microsoft.com/office/officeart/2005/8/layout/vList2"/>
    <dgm:cxn modelId="{92C232B7-C11B-4950-B314-648971995CC3}" type="presParOf" srcId="{6F726BAE-137B-4363-AE1A-E7422EBA4DB2}" destId="{46731B79-79CC-455E-A2DE-5B9ED0F559F0}" srcOrd="7" destOrd="0" presId="urn:microsoft.com/office/officeart/2005/8/layout/vList2"/>
    <dgm:cxn modelId="{DB3CC394-FDEF-4CA3-8063-74C090224DBC}" type="presParOf" srcId="{6F726BAE-137B-4363-AE1A-E7422EBA4DB2}" destId="{2EFEAA9D-33C8-4351-9B97-1A108DF8653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69ABC5C-E0FF-45BC-B7F4-F778580CB2F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8AA0A92-871B-4F6B-AC4D-7B3F0CFBDF81}">
      <dgm:prSet/>
      <dgm:spPr/>
      <dgm:t>
        <a:bodyPr/>
        <a:lstStyle/>
        <a:p>
          <a:r>
            <a:rPr lang="en-US" b="0" i="0" baseline="0"/>
            <a:t>Progress tracking systems enable customers to monitor their flexibility improvements over time which increases programme commitment </a:t>
          </a:r>
          <a:endParaRPr lang="en-US"/>
        </a:p>
      </dgm:t>
    </dgm:pt>
    <dgm:pt modelId="{B7957E87-4590-4986-A7A9-FB196BB7E3F1}" type="parTrans" cxnId="{131E0890-6B59-42F6-8C6B-E7584FBB57F1}">
      <dgm:prSet/>
      <dgm:spPr/>
      <dgm:t>
        <a:bodyPr/>
        <a:lstStyle/>
        <a:p>
          <a:endParaRPr lang="en-US"/>
        </a:p>
      </dgm:t>
    </dgm:pt>
    <dgm:pt modelId="{439827E3-2B21-483C-8EC1-9F871A0DEC7E}" type="sibTrans" cxnId="{131E0890-6B59-42F6-8C6B-E7584FBB57F1}">
      <dgm:prSet/>
      <dgm:spPr/>
      <dgm:t>
        <a:bodyPr/>
        <a:lstStyle/>
        <a:p>
          <a:endParaRPr lang="en-US"/>
        </a:p>
      </dgm:t>
    </dgm:pt>
    <dgm:pt modelId="{546408E1-AA9C-4A9D-A8E7-6275046F990A}">
      <dgm:prSet/>
      <dgm:spPr/>
      <dgm:t>
        <a:bodyPr/>
        <a:lstStyle/>
        <a:p>
          <a:r>
            <a:rPr lang="en-US" b="0" i="0" baseline="0"/>
            <a:t>Loyalty programmes reward regular attendees with discounted rates or complimentary sessions upon reaching attendance milestones (Satjawathee et al., 2022) </a:t>
          </a:r>
          <a:endParaRPr lang="en-US"/>
        </a:p>
      </dgm:t>
    </dgm:pt>
    <dgm:pt modelId="{2AE4156C-F623-4F1B-8C81-5E206B8B6A93}" type="parTrans" cxnId="{B8E24F31-5282-4F1E-9143-98E913FCC736}">
      <dgm:prSet/>
      <dgm:spPr/>
      <dgm:t>
        <a:bodyPr/>
        <a:lstStyle/>
        <a:p>
          <a:endParaRPr lang="en-US"/>
        </a:p>
      </dgm:t>
    </dgm:pt>
    <dgm:pt modelId="{4D01F6B3-A309-4530-98C0-974E2706371F}" type="sibTrans" cxnId="{B8E24F31-5282-4F1E-9143-98E913FCC736}">
      <dgm:prSet/>
      <dgm:spPr/>
      <dgm:t>
        <a:bodyPr/>
        <a:lstStyle/>
        <a:p>
          <a:endParaRPr lang="en-US"/>
        </a:p>
      </dgm:t>
    </dgm:pt>
    <dgm:pt modelId="{3FAD440E-DF9D-442A-AB91-5E9F560E9621}">
      <dgm:prSet/>
      <dgm:spPr/>
      <dgm:t>
        <a:bodyPr/>
        <a:lstStyle/>
        <a:p>
          <a:r>
            <a:rPr lang="en-US" b="0" i="0" baseline="0"/>
            <a:t>Perceived ethicality and trust significantly impact customer loyalty in fitness settings leading to transparent communication practices (Paschalidou et al., 2023) </a:t>
          </a:r>
          <a:endParaRPr lang="en-US"/>
        </a:p>
      </dgm:t>
    </dgm:pt>
    <dgm:pt modelId="{F50DCFE4-F36E-46E4-AACF-A6A4905FEC3F}" type="parTrans" cxnId="{2F208392-0409-43F4-BF14-3D3BA098FEFA}">
      <dgm:prSet/>
      <dgm:spPr/>
      <dgm:t>
        <a:bodyPr/>
        <a:lstStyle/>
        <a:p>
          <a:endParaRPr lang="en-US"/>
        </a:p>
      </dgm:t>
    </dgm:pt>
    <dgm:pt modelId="{DE8801E9-48B7-4067-ABE4-8A8329ED11BB}" type="sibTrans" cxnId="{2F208392-0409-43F4-BF14-3D3BA098FEFA}">
      <dgm:prSet/>
      <dgm:spPr/>
      <dgm:t>
        <a:bodyPr/>
        <a:lstStyle/>
        <a:p>
          <a:endParaRPr lang="en-US"/>
        </a:p>
      </dgm:t>
    </dgm:pt>
    <dgm:pt modelId="{61483429-042E-4F6A-8527-F5BB8D811229}">
      <dgm:prSet/>
      <dgm:spPr/>
      <dgm:t>
        <a:bodyPr/>
        <a:lstStyle/>
        <a:p>
          <a:r>
            <a:rPr lang="en-US" b="0" i="0" baseline="0"/>
            <a:t>Community building activities including monthly workshops, wellness seminars and social events create emotional connections to the brand </a:t>
          </a:r>
          <a:endParaRPr lang="en-US"/>
        </a:p>
      </dgm:t>
    </dgm:pt>
    <dgm:pt modelId="{CE70877F-707D-4917-B38E-6F71C111A831}" type="parTrans" cxnId="{2B712930-CB82-4EDC-B838-0156940B62A5}">
      <dgm:prSet/>
      <dgm:spPr/>
      <dgm:t>
        <a:bodyPr/>
        <a:lstStyle/>
        <a:p>
          <a:endParaRPr lang="en-US"/>
        </a:p>
      </dgm:t>
    </dgm:pt>
    <dgm:pt modelId="{85832C2E-9AA2-419A-B120-D302A80CA5B6}" type="sibTrans" cxnId="{2B712930-CB82-4EDC-B838-0156940B62A5}">
      <dgm:prSet/>
      <dgm:spPr/>
      <dgm:t>
        <a:bodyPr/>
        <a:lstStyle/>
        <a:p>
          <a:endParaRPr lang="en-US"/>
        </a:p>
      </dgm:t>
    </dgm:pt>
    <dgm:pt modelId="{D4E19FC5-841C-47E4-8BAF-87751446765B}">
      <dgm:prSet/>
      <dgm:spPr/>
      <dgm:t>
        <a:bodyPr/>
        <a:lstStyle/>
        <a:p>
          <a:r>
            <a:rPr lang="en-US" b="0" i="0" baseline="0"/>
            <a:t>Feedback collection mechanisms allow continuous service improvement based on customer preferences and suggestions </a:t>
          </a:r>
          <a:endParaRPr lang="en-US"/>
        </a:p>
      </dgm:t>
    </dgm:pt>
    <dgm:pt modelId="{D2ABB51A-21A5-4D38-B78C-97559B439C4A}" type="parTrans" cxnId="{F779FE6A-EAE1-4704-965A-99625E53BBB0}">
      <dgm:prSet/>
      <dgm:spPr/>
      <dgm:t>
        <a:bodyPr/>
        <a:lstStyle/>
        <a:p>
          <a:endParaRPr lang="en-US"/>
        </a:p>
      </dgm:t>
    </dgm:pt>
    <dgm:pt modelId="{4ABE0F10-24EB-4E9C-8C4A-4549C9C5B485}" type="sibTrans" cxnId="{F779FE6A-EAE1-4704-965A-99625E53BBB0}">
      <dgm:prSet/>
      <dgm:spPr/>
      <dgm:t>
        <a:bodyPr/>
        <a:lstStyle/>
        <a:p>
          <a:endParaRPr lang="en-US"/>
        </a:p>
      </dgm:t>
    </dgm:pt>
    <dgm:pt modelId="{3D0AEA54-9F08-4CEE-B2F2-3AB7B0650F5F}" type="pres">
      <dgm:prSet presAssocID="{769ABC5C-E0FF-45BC-B7F4-F778580CB2F7}" presName="linear" presStyleCnt="0">
        <dgm:presLayoutVars>
          <dgm:animLvl val="lvl"/>
          <dgm:resizeHandles val="exact"/>
        </dgm:presLayoutVars>
      </dgm:prSet>
      <dgm:spPr/>
    </dgm:pt>
    <dgm:pt modelId="{4AC8D52B-924D-412B-BACC-7E86F4D12B85}" type="pres">
      <dgm:prSet presAssocID="{48AA0A92-871B-4F6B-AC4D-7B3F0CFBDF8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DE5D2AC-6F05-4CAE-8FF3-13B166337E7F}" type="pres">
      <dgm:prSet presAssocID="{439827E3-2B21-483C-8EC1-9F871A0DEC7E}" presName="spacer" presStyleCnt="0"/>
      <dgm:spPr/>
    </dgm:pt>
    <dgm:pt modelId="{B9D0337A-6D7A-4480-9387-7D0E14D4B121}" type="pres">
      <dgm:prSet presAssocID="{546408E1-AA9C-4A9D-A8E7-6275046F990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D478930-B500-4BCA-BC21-6EB591461C41}" type="pres">
      <dgm:prSet presAssocID="{4D01F6B3-A309-4530-98C0-974E2706371F}" presName="spacer" presStyleCnt="0"/>
      <dgm:spPr/>
    </dgm:pt>
    <dgm:pt modelId="{AB9B8B1F-1911-4F87-8736-40DC84877CDF}" type="pres">
      <dgm:prSet presAssocID="{3FAD440E-DF9D-442A-AB91-5E9F560E962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AC3AE4D-63ED-47C3-91D6-27CD5BC2F1FB}" type="pres">
      <dgm:prSet presAssocID="{DE8801E9-48B7-4067-ABE4-8A8329ED11BB}" presName="spacer" presStyleCnt="0"/>
      <dgm:spPr/>
    </dgm:pt>
    <dgm:pt modelId="{7054AB05-9A6E-438C-B1A3-1A858CA540A8}" type="pres">
      <dgm:prSet presAssocID="{61483429-042E-4F6A-8527-F5BB8D81122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01CCFDD-A3D1-4980-9A35-C0969FE492C6}" type="pres">
      <dgm:prSet presAssocID="{85832C2E-9AA2-419A-B120-D302A80CA5B6}" presName="spacer" presStyleCnt="0"/>
      <dgm:spPr/>
    </dgm:pt>
    <dgm:pt modelId="{CA1AB442-02C0-4615-B909-1A5D3ADD403D}" type="pres">
      <dgm:prSet presAssocID="{D4E19FC5-841C-47E4-8BAF-87751446765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4CFCD22-8D9C-443E-AE02-5965E5638879}" type="presOf" srcId="{546408E1-AA9C-4A9D-A8E7-6275046F990A}" destId="{B9D0337A-6D7A-4480-9387-7D0E14D4B121}" srcOrd="0" destOrd="0" presId="urn:microsoft.com/office/officeart/2005/8/layout/vList2"/>
    <dgm:cxn modelId="{2B712930-CB82-4EDC-B838-0156940B62A5}" srcId="{769ABC5C-E0FF-45BC-B7F4-F778580CB2F7}" destId="{61483429-042E-4F6A-8527-F5BB8D811229}" srcOrd="3" destOrd="0" parTransId="{CE70877F-707D-4917-B38E-6F71C111A831}" sibTransId="{85832C2E-9AA2-419A-B120-D302A80CA5B6}"/>
    <dgm:cxn modelId="{B8E24F31-5282-4F1E-9143-98E913FCC736}" srcId="{769ABC5C-E0FF-45BC-B7F4-F778580CB2F7}" destId="{546408E1-AA9C-4A9D-A8E7-6275046F990A}" srcOrd="1" destOrd="0" parTransId="{2AE4156C-F623-4F1B-8C81-5E206B8B6A93}" sibTransId="{4D01F6B3-A309-4530-98C0-974E2706371F}"/>
    <dgm:cxn modelId="{D844EE3D-E1C6-493A-80AC-30F469BC8A0A}" type="presOf" srcId="{48AA0A92-871B-4F6B-AC4D-7B3F0CFBDF81}" destId="{4AC8D52B-924D-412B-BACC-7E86F4D12B85}" srcOrd="0" destOrd="0" presId="urn:microsoft.com/office/officeart/2005/8/layout/vList2"/>
    <dgm:cxn modelId="{BF88275C-7D70-4F4F-A9A2-BCFD0665AAF3}" type="presOf" srcId="{61483429-042E-4F6A-8527-F5BB8D811229}" destId="{7054AB05-9A6E-438C-B1A3-1A858CA540A8}" srcOrd="0" destOrd="0" presId="urn:microsoft.com/office/officeart/2005/8/layout/vList2"/>
    <dgm:cxn modelId="{F779FE6A-EAE1-4704-965A-99625E53BBB0}" srcId="{769ABC5C-E0FF-45BC-B7F4-F778580CB2F7}" destId="{D4E19FC5-841C-47E4-8BAF-87751446765B}" srcOrd="4" destOrd="0" parTransId="{D2ABB51A-21A5-4D38-B78C-97559B439C4A}" sibTransId="{4ABE0F10-24EB-4E9C-8C4A-4549C9C5B485}"/>
    <dgm:cxn modelId="{15ACEF88-B809-4B2A-8309-31FCEA139F99}" type="presOf" srcId="{D4E19FC5-841C-47E4-8BAF-87751446765B}" destId="{CA1AB442-02C0-4615-B909-1A5D3ADD403D}" srcOrd="0" destOrd="0" presId="urn:microsoft.com/office/officeart/2005/8/layout/vList2"/>
    <dgm:cxn modelId="{0F284C8B-858A-4C2C-8BBC-A2195FB8D892}" type="presOf" srcId="{769ABC5C-E0FF-45BC-B7F4-F778580CB2F7}" destId="{3D0AEA54-9F08-4CEE-B2F2-3AB7B0650F5F}" srcOrd="0" destOrd="0" presId="urn:microsoft.com/office/officeart/2005/8/layout/vList2"/>
    <dgm:cxn modelId="{131E0890-6B59-42F6-8C6B-E7584FBB57F1}" srcId="{769ABC5C-E0FF-45BC-B7F4-F778580CB2F7}" destId="{48AA0A92-871B-4F6B-AC4D-7B3F0CFBDF81}" srcOrd="0" destOrd="0" parTransId="{B7957E87-4590-4986-A7A9-FB196BB7E3F1}" sibTransId="{439827E3-2B21-483C-8EC1-9F871A0DEC7E}"/>
    <dgm:cxn modelId="{2F208392-0409-43F4-BF14-3D3BA098FEFA}" srcId="{769ABC5C-E0FF-45BC-B7F4-F778580CB2F7}" destId="{3FAD440E-DF9D-442A-AB91-5E9F560E9621}" srcOrd="2" destOrd="0" parTransId="{F50DCFE4-F36E-46E4-AACF-A6A4905FEC3F}" sibTransId="{DE8801E9-48B7-4067-ABE4-8A8329ED11BB}"/>
    <dgm:cxn modelId="{420328CC-2CC0-48B2-8A57-BF14F541DF79}" type="presOf" srcId="{3FAD440E-DF9D-442A-AB91-5E9F560E9621}" destId="{AB9B8B1F-1911-4F87-8736-40DC84877CDF}" srcOrd="0" destOrd="0" presId="urn:microsoft.com/office/officeart/2005/8/layout/vList2"/>
    <dgm:cxn modelId="{15D4F2AB-3DAA-4C20-A9DC-E38CB8116A7A}" type="presParOf" srcId="{3D0AEA54-9F08-4CEE-B2F2-3AB7B0650F5F}" destId="{4AC8D52B-924D-412B-BACC-7E86F4D12B85}" srcOrd="0" destOrd="0" presId="urn:microsoft.com/office/officeart/2005/8/layout/vList2"/>
    <dgm:cxn modelId="{B19CFD9E-F4F1-4AAF-90DC-99CA0FA392BB}" type="presParOf" srcId="{3D0AEA54-9F08-4CEE-B2F2-3AB7B0650F5F}" destId="{1DE5D2AC-6F05-4CAE-8FF3-13B166337E7F}" srcOrd="1" destOrd="0" presId="urn:microsoft.com/office/officeart/2005/8/layout/vList2"/>
    <dgm:cxn modelId="{DDF7D49E-B433-4C79-A0CF-C3CBBD0AC3A6}" type="presParOf" srcId="{3D0AEA54-9F08-4CEE-B2F2-3AB7B0650F5F}" destId="{B9D0337A-6D7A-4480-9387-7D0E14D4B121}" srcOrd="2" destOrd="0" presId="urn:microsoft.com/office/officeart/2005/8/layout/vList2"/>
    <dgm:cxn modelId="{BAC9B1DC-CFA1-4D73-A923-0B712B419E73}" type="presParOf" srcId="{3D0AEA54-9F08-4CEE-B2F2-3AB7B0650F5F}" destId="{BD478930-B500-4BCA-BC21-6EB591461C41}" srcOrd="3" destOrd="0" presId="urn:microsoft.com/office/officeart/2005/8/layout/vList2"/>
    <dgm:cxn modelId="{2BE2C447-7BDD-4A56-8637-12AAD81AEA03}" type="presParOf" srcId="{3D0AEA54-9F08-4CEE-B2F2-3AB7B0650F5F}" destId="{AB9B8B1F-1911-4F87-8736-40DC84877CDF}" srcOrd="4" destOrd="0" presId="urn:microsoft.com/office/officeart/2005/8/layout/vList2"/>
    <dgm:cxn modelId="{1B08CBE0-8DFB-4FD3-96F6-A90A2A1A8BA7}" type="presParOf" srcId="{3D0AEA54-9F08-4CEE-B2F2-3AB7B0650F5F}" destId="{8AC3AE4D-63ED-47C3-91D6-27CD5BC2F1FB}" srcOrd="5" destOrd="0" presId="urn:microsoft.com/office/officeart/2005/8/layout/vList2"/>
    <dgm:cxn modelId="{87E6F419-BD06-4945-A84F-3058F1E013E2}" type="presParOf" srcId="{3D0AEA54-9F08-4CEE-B2F2-3AB7B0650F5F}" destId="{7054AB05-9A6E-438C-B1A3-1A858CA540A8}" srcOrd="6" destOrd="0" presId="urn:microsoft.com/office/officeart/2005/8/layout/vList2"/>
    <dgm:cxn modelId="{E5E32645-2D3C-40A5-8601-30791A0AAE11}" type="presParOf" srcId="{3D0AEA54-9F08-4CEE-B2F2-3AB7B0650F5F}" destId="{401CCFDD-A3D1-4980-9A35-C0969FE492C6}" srcOrd="7" destOrd="0" presId="urn:microsoft.com/office/officeart/2005/8/layout/vList2"/>
    <dgm:cxn modelId="{B7D09CE0-8DCB-40CC-BFD9-9B95FD34D656}" type="presParOf" srcId="{3D0AEA54-9F08-4CEE-B2F2-3AB7B0650F5F}" destId="{CA1AB442-02C0-4615-B909-1A5D3ADD403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2E36EF7-29E3-4503-BB6A-F667ECC3F41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D26A2A-E686-427C-8357-EDEA0C79068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Community Stretch Studio addresses a defined market need where office employees experience negative health effects from sedentary work patterns (Coffey et al., 2025) </a:t>
          </a:r>
          <a:endParaRPr lang="en-US"/>
        </a:p>
      </dgm:t>
    </dgm:pt>
    <dgm:pt modelId="{AAC68A8F-DCAF-4A53-ADE7-41A234D198FA}" type="parTrans" cxnId="{3EAE3EB0-8214-40D8-93FF-54A9FAA66A73}">
      <dgm:prSet/>
      <dgm:spPr/>
      <dgm:t>
        <a:bodyPr/>
        <a:lstStyle/>
        <a:p>
          <a:endParaRPr lang="en-US"/>
        </a:p>
      </dgm:t>
    </dgm:pt>
    <dgm:pt modelId="{0EBBBEE8-05C4-41A2-9651-D97E74151A97}" type="sibTrans" cxnId="{3EAE3EB0-8214-40D8-93FF-54A9FAA66A73}">
      <dgm:prSet/>
      <dgm:spPr/>
      <dgm:t>
        <a:bodyPr/>
        <a:lstStyle/>
        <a:p>
          <a:endParaRPr lang="en-US"/>
        </a:p>
      </dgm:t>
    </dgm:pt>
    <dgm:pt modelId="{D652BDC7-D1DF-4E92-9586-91CDB8DFF9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The business model provides accessible specialised stretching sessions that integrate smoothly into demanding professional schedules </a:t>
          </a:r>
          <a:endParaRPr lang="en-US"/>
        </a:p>
      </dgm:t>
    </dgm:pt>
    <dgm:pt modelId="{BC1A2A5D-C723-45BC-A491-D3B136BCB93F}" type="parTrans" cxnId="{75EEBC89-F7C3-4A1F-826B-2DD6086FF747}">
      <dgm:prSet/>
      <dgm:spPr/>
      <dgm:t>
        <a:bodyPr/>
        <a:lstStyle/>
        <a:p>
          <a:endParaRPr lang="en-US"/>
        </a:p>
      </dgm:t>
    </dgm:pt>
    <dgm:pt modelId="{0CD61B5C-249B-43E7-893D-E9EFFC1FE870}" type="sibTrans" cxnId="{75EEBC89-F7C3-4A1F-826B-2DD6086FF747}">
      <dgm:prSet/>
      <dgm:spPr/>
      <dgm:t>
        <a:bodyPr/>
        <a:lstStyle/>
        <a:p>
          <a:endParaRPr lang="en-US"/>
        </a:p>
      </dgm:t>
    </dgm:pt>
    <dgm:pt modelId="{5197CE0B-9FFB-402D-9E82-435F1603C5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Environmental analysis reveals favourable conditions for workplace wellness businesses to establish and expand in current markets (Amoako and Boateng, 2022) </a:t>
          </a:r>
          <a:endParaRPr lang="en-US"/>
        </a:p>
      </dgm:t>
    </dgm:pt>
    <dgm:pt modelId="{CF98DF87-B40B-43EC-9671-81A9784B8873}" type="parTrans" cxnId="{4726FECF-E96C-4DD0-83CC-D85666B791DF}">
      <dgm:prSet/>
      <dgm:spPr/>
      <dgm:t>
        <a:bodyPr/>
        <a:lstStyle/>
        <a:p>
          <a:endParaRPr lang="en-US"/>
        </a:p>
      </dgm:t>
    </dgm:pt>
    <dgm:pt modelId="{E2DFE8F7-21B8-4195-8DB0-FFE227990E23}" type="sibTrans" cxnId="{4726FECF-E96C-4DD0-83CC-D85666B791DF}">
      <dgm:prSet/>
      <dgm:spPr/>
      <dgm:t>
        <a:bodyPr/>
        <a:lstStyle/>
        <a:p>
          <a:endParaRPr lang="en-US"/>
        </a:p>
      </dgm:t>
    </dgm:pt>
    <dgm:pt modelId="{06FE12C5-4599-4AD6-A67D-DC1397AC89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Marketing strategies effectively reach office workers through customer segmentation, flexible pricing structures and community development initiatives </a:t>
          </a:r>
          <a:endParaRPr lang="en-US"/>
        </a:p>
      </dgm:t>
    </dgm:pt>
    <dgm:pt modelId="{39A966B8-CF8E-419B-89A9-AD24DB7B9330}" type="parTrans" cxnId="{1793C7A3-0561-4344-9C14-BF2C5966F306}">
      <dgm:prSet/>
      <dgm:spPr/>
      <dgm:t>
        <a:bodyPr/>
        <a:lstStyle/>
        <a:p>
          <a:endParaRPr lang="en-US"/>
        </a:p>
      </dgm:t>
    </dgm:pt>
    <dgm:pt modelId="{D66DC7EC-65F2-4027-9F88-92DECAF26409}" type="sibTrans" cxnId="{1793C7A3-0561-4344-9C14-BF2C5966F306}">
      <dgm:prSet/>
      <dgm:spPr/>
      <dgm:t>
        <a:bodyPr/>
        <a:lstStyle/>
        <a:p>
          <a:endParaRPr lang="en-US"/>
        </a:p>
      </dgm:t>
    </dgm:pt>
    <dgm:pt modelId="{8F7CEE27-4355-444C-AE15-B020ABB6919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The total funding requirement of £45,000 covers all startup costs necessary for successful launch and sustainable early operations </a:t>
          </a:r>
          <a:endParaRPr lang="en-US"/>
        </a:p>
      </dgm:t>
    </dgm:pt>
    <dgm:pt modelId="{14855299-EC86-4339-B7BC-525CA5796711}" type="parTrans" cxnId="{75485C74-180C-462B-A80A-119B01204C99}">
      <dgm:prSet/>
      <dgm:spPr/>
      <dgm:t>
        <a:bodyPr/>
        <a:lstStyle/>
        <a:p>
          <a:endParaRPr lang="en-US"/>
        </a:p>
      </dgm:t>
    </dgm:pt>
    <dgm:pt modelId="{DCFBD2AD-F2CC-4037-BBEC-168AE4A9C9CA}" type="sibTrans" cxnId="{75485C74-180C-462B-A80A-119B01204C99}">
      <dgm:prSet/>
      <dgm:spPr/>
      <dgm:t>
        <a:bodyPr/>
        <a:lstStyle/>
        <a:p>
          <a:endParaRPr lang="en-US"/>
        </a:p>
      </dgm:t>
    </dgm:pt>
    <dgm:pt modelId="{9F39F142-A78A-41BA-A1C5-D59256CA5721}" type="pres">
      <dgm:prSet presAssocID="{22E36EF7-29E3-4503-BB6A-F667ECC3F41A}" presName="root" presStyleCnt="0">
        <dgm:presLayoutVars>
          <dgm:dir/>
          <dgm:resizeHandles val="exact"/>
        </dgm:presLayoutVars>
      </dgm:prSet>
      <dgm:spPr/>
    </dgm:pt>
    <dgm:pt modelId="{F403D9E2-B9F4-458B-B3F7-2E1426210030}" type="pres">
      <dgm:prSet presAssocID="{05D26A2A-E686-427C-8357-EDEA0C79068A}" presName="compNode" presStyleCnt="0"/>
      <dgm:spPr/>
    </dgm:pt>
    <dgm:pt modelId="{3DE164FD-CD2D-45F1-83DA-4F7478223F4C}" type="pres">
      <dgm:prSet presAssocID="{05D26A2A-E686-427C-8357-EDEA0C79068A}" presName="bgRect" presStyleLbl="bgShp" presStyleIdx="0" presStyleCnt="5"/>
      <dgm:spPr/>
    </dgm:pt>
    <dgm:pt modelId="{883570DC-17B5-4989-82B0-BD32095E7C41}" type="pres">
      <dgm:prSet presAssocID="{05D26A2A-E686-427C-8357-EDEA0C79068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B58B0D2-D716-4DA8-9175-60D4DCF662CF}" type="pres">
      <dgm:prSet presAssocID="{05D26A2A-E686-427C-8357-EDEA0C79068A}" presName="spaceRect" presStyleCnt="0"/>
      <dgm:spPr/>
    </dgm:pt>
    <dgm:pt modelId="{27A1F576-AFB4-4EF1-B89E-F8FDDA15EE78}" type="pres">
      <dgm:prSet presAssocID="{05D26A2A-E686-427C-8357-EDEA0C79068A}" presName="parTx" presStyleLbl="revTx" presStyleIdx="0" presStyleCnt="5">
        <dgm:presLayoutVars>
          <dgm:chMax val="0"/>
          <dgm:chPref val="0"/>
        </dgm:presLayoutVars>
      </dgm:prSet>
      <dgm:spPr/>
    </dgm:pt>
    <dgm:pt modelId="{A6271174-08BB-49B9-9CF9-BEDDB3822795}" type="pres">
      <dgm:prSet presAssocID="{0EBBBEE8-05C4-41A2-9651-D97E74151A97}" presName="sibTrans" presStyleCnt="0"/>
      <dgm:spPr/>
    </dgm:pt>
    <dgm:pt modelId="{E1635EC2-1E2E-4EE3-BD1C-218F208C4309}" type="pres">
      <dgm:prSet presAssocID="{D652BDC7-D1DF-4E92-9586-91CDB8DFF977}" presName="compNode" presStyleCnt="0"/>
      <dgm:spPr/>
    </dgm:pt>
    <dgm:pt modelId="{60750135-677F-4773-A186-07163E0A66B4}" type="pres">
      <dgm:prSet presAssocID="{D652BDC7-D1DF-4E92-9586-91CDB8DFF977}" presName="bgRect" presStyleLbl="bgShp" presStyleIdx="1" presStyleCnt="5"/>
      <dgm:spPr/>
    </dgm:pt>
    <dgm:pt modelId="{BC1FA119-5BAB-4B76-8CFF-C0C55CB05181}" type="pres">
      <dgm:prSet presAssocID="{D652BDC7-D1DF-4E92-9586-91CDB8DFF97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73E13DF-01D6-4B64-AB02-1A20DCF7ED49}" type="pres">
      <dgm:prSet presAssocID="{D652BDC7-D1DF-4E92-9586-91CDB8DFF977}" presName="spaceRect" presStyleCnt="0"/>
      <dgm:spPr/>
    </dgm:pt>
    <dgm:pt modelId="{A1B0B2C9-AF22-419D-B9EE-C7D90C81CC6A}" type="pres">
      <dgm:prSet presAssocID="{D652BDC7-D1DF-4E92-9586-91CDB8DFF977}" presName="parTx" presStyleLbl="revTx" presStyleIdx="1" presStyleCnt="5">
        <dgm:presLayoutVars>
          <dgm:chMax val="0"/>
          <dgm:chPref val="0"/>
        </dgm:presLayoutVars>
      </dgm:prSet>
      <dgm:spPr/>
    </dgm:pt>
    <dgm:pt modelId="{5064BD96-EA8D-4A61-990C-7DF42820C61D}" type="pres">
      <dgm:prSet presAssocID="{0CD61B5C-249B-43E7-893D-E9EFFC1FE870}" presName="sibTrans" presStyleCnt="0"/>
      <dgm:spPr/>
    </dgm:pt>
    <dgm:pt modelId="{FC457DDD-B1AC-4C22-965C-EF5E404B500C}" type="pres">
      <dgm:prSet presAssocID="{5197CE0B-9FFB-402D-9E82-435F1603C551}" presName="compNode" presStyleCnt="0"/>
      <dgm:spPr/>
    </dgm:pt>
    <dgm:pt modelId="{56461EE7-0DAE-4E96-92C6-AE0AC9D107E7}" type="pres">
      <dgm:prSet presAssocID="{5197CE0B-9FFB-402D-9E82-435F1603C551}" presName="bgRect" presStyleLbl="bgShp" presStyleIdx="2" presStyleCnt="5"/>
      <dgm:spPr/>
    </dgm:pt>
    <dgm:pt modelId="{EF673617-081D-4BCB-8CBD-DFB8EF911DA3}" type="pres">
      <dgm:prSet presAssocID="{5197CE0B-9FFB-402D-9E82-435F1603C55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72784E54-5A2D-432B-AB43-53DC25A723AA}" type="pres">
      <dgm:prSet presAssocID="{5197CE0B-9FFB-402D-9E82-435F1603C551}" presName="spaceRect" presStyleCnt="0"/>
      <dgm:spPr/>
    </dgm:pt>
    <dgm:pt modelId="{FA359244-8C79-436B-A423-DBD20833C85C}" type="pres">
      <dgm:prSet presAssocID="{5197CE0B-9FFB-402D-9E82-435F1603C551}" presName="parTx" presStyleLbl="revTx" presStyleIdx="2" presStyleCnt="5">
        <dgm:presLayoutVars>
          <dgm:chMax val="0"/>
          <dgm:chPref val="0"/>
        </dgm:presLayoutVars>
      </dgm:prSet>
      <dgm:spPr/>
    </dgm:pt>
    <dgm:pt modelId="{59C49CD1-023E-4F3A-AB3E-D67901FF7B2C}" type="pres">
      <dgm:prSet presAssocID="{E2DFE8F7-21B8-4195-8DB0-FFE227990E23}" presName="sibTrans" presStyleCnt="0"/>
      <dgm:spPr/>
    </dgm:pt>
    <dgm:pt modelId="{9C7E990C-6BC3-430E-9C72-76D49B06FC90}" type="pres">
      <dgm:prSet presAssocID="{06FE12C5-4599-4AD6-A67D-DC1397AC89E5}" presName="compNode" presStyleCnt="0"/>
      <dgm:spPr/>
    </dgm:pt>
    <dgm:pt modelId="{4D55C849-C3B9-4851-9B58-A54AC7CB5AC9}" type="pres">
      <dgm:prSet presAssocID="{06FE12C5-4599-4AD6-A67D-DC1397AC89E5}" presName="bgRect" presStyleLbl="bgShp" presStyleIdx="3" presStyleCnt="5"/>
      <dgm:spPr/>
    </dgm:pt>
    <dgm:pt modelId="{5363B73C-EF43-4927-A611-DF954998DFCD}" type="pres">
      <dgm:prSet presAssocID="{06FE12C5-4599-4AD6-A67D-DC1397AC89E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F59263D-C10B-4F67-8784-5BD9B533AB5A}" type="pres">
      <dgm:prSet presAssocID="{06FE12C5-4599-4AD6-A67D-DC1397AC89E5}" presName="spaceRect" presStyleCnt="0"/>
      <dgm:spPr/>
    </dgm:pt>
    <dgm:pt modelId="{D4E2FCFE-5F89-4457-92E4-C8C651F50A6F}" type="pres">
      <dgm:prSet presAssocID="{06FE12C5-4599-4AD6-A67D-DC1397AC89E5}" presName="parTx" presStyleLbl="revTx" presStyleIdx="3" presStyleCnt="5">
        <dgm:presLayoutVars>
          <dgm:chMax val="0"/>
          <dgm:chPref val="0"/>
        </dgm:presLayoutVars>
      </dgm:prSet>
      <dgm:spPr/>
    </dgm:pt>
    <dgm:pt modelId="{A0E9BBE4-61F5-4914-B043-1C7813875610}" type="pres">
      <dgm:prSet presAssocID="{D66DC7EC-65F2-4027-9F88-92DECAF26409}" presName="sibTrans" presStyleCnt="0"/>
      <dgm:spPr/>
    </dgm:pt>
    <dgm:pt modelId="{1FD2EA52-8798-47FB-A08A-828738FE2E9B}" type="pres">
      <dgm:prSet presAssocID="{8F7CEE27-4355-444C-AE15-B020ABB69191}" presName="compNode" presStyleCnt="0"/>
      <dgm:spPr/>
    </dgm:pt>
    <dgm:pt modelId="{5A54BCFC-157D-4593-95EE-8739AC67A162}" type="pres">
      <dgm:prSet presAssocID="{8F7CEE27-4355-444C-AE15-B020ABB69191}" presName="bgRect" presStyleLbl="bgShp" presStyleIdx="4" presStyleCnt="5"/>
      <dgm:spPr/>
    </dgm:pt>
    <dgm:pt modelId="{49898CA7-71A5-4D80-90EC-8E128B05A88B}" type="pres">
      <dgm:prSet presAssocID="{8F7CEE27-4355-444C-AE15-B020ABB6919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5A0EC34-1658-4500-8C9A-36276F641010}" type="pres">
      <dgm:prSet presAssocID="{8F7CEE27-4355-444C-AE15-B020ABB69191}" presName="spaceRect" presStyleCnt="0"/>
      <dgm:spPr/>
    </dgm:pt>
    <dgm:pt modelId="{810E108D-E7DB-4F1A-BA6C-8A33C5914923}" type="pres">
      <dgm:prSet presAssocID="{8F7CEE27-4355-444C-AE15-B020ABB6919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DB85418-162B-4372-9DEE-0F7594496D92}" type="presOf" srcId="{8F7CEE27-4355-444C-AE15-B020ABB69191}" destId="{810E108D-E7DB-4F1A-BA6C-8A33C5914923}" srcOrd="0" destOrd="0" presId="urn:microsoft.com/office/officeart/2018/2/layout/IconVerticalSolidList"/>
    <dgm:cxn modelId="{D3DE4626-C309-4603-9C4E-D8E1DA380970}" type="presOf" srcId="{5197CE0B-9FFB-402D-9E82-435F1603C551}" destId="{FA359244-8C79-436B-A423-DBD20833C85C}" srcOrd="0" destOrd="0" presId="urn:microsoft.com/office/officeart/2018/2/layout/IconVerticalSolidList"/>
    <dgm:cxn modelId="{75485C74-180C-462B-A80A-119B01204C99}" srcId="{22E36EF7-29E3-4503-BB6A-F667ECC3F41A}" destId="{8F7CEE27-4355-444C-AE15-B020ABB69191}" srcOrd="4" destOrd="0" parTransId="{14855299-EC86-4339-B7BC-525CA5796711}" sibTransId="{DCFBD2AD-F2CC-4037-BBEC-168AE4A9C9CA}"/>
    <dgm:cxn modelId="{75EEBC89-F7C3-4A1F-826B-2DD6086FF747}" srcId="{22E36EF7-29E3-4503-BB6A-F667ECC3F41A}" destId="{D652BDC7-D1DF-4E92-9586-91CDB8DFF977}" srcOrd="1" destOrd="0" parTransId="{BC1A2A5D-C723-45BC-A491-D3B136BCB93F}" sibTransId="{0CD61B5C-249B-43E7-893D-E9EFFC1FE870}"/>
    <dgm:cxn modelId="{1793C7A3-0561-4344-9C14-BF2C5966F306}" srcId="{22E36EF7-29E3-4503-BB6A-F667ECC3F41A}" destId="{06FE12C5-4599-4AD6-A67D-DC1397AC89E5}" srcOrd="3" destOrd="0" parTransId="{39A966B8-CF8E-419B-89A9-AD24DB7B9330}" sibTransId="{D66DC7EC-65F2-4027-9F88-92DECAF26409}"/>
    <dgm:cxn modelId="{A4DC1CA6-B142-4B2B-9999-FC5D3D8843BF}" type="presOf" srcId="{D652BDC7-D1DF-4E92-9586-91CDB8DFF977}" destId="{A1B0B2C9-AF22-419D-B9EE-C7D90C81CC6A}" srcOrd="0" destOrd="0" presId="urn:microsoft.com/office/officeart/2018/2/layout/IconVerticalSolidList"/>
    <dgm:cxn modelId="{AC7471A7-238D-4B8F-AB7B-08C283B4993C}" type="presOf" srcId="{06FE12C5-4599-4AD6-A67D-DC1397AC89E5}" destId="{D4E2FCFE-5F89-4457-92E4-C8C651F50A6F}" srcOrd="0" destOrd="0" presId="urn:microsoft.com/office/officeart/2018/2/layout/IconVerticalSolidList"/>
    <dgm:cxn modelId="{3EAE3EB0-8214-40D8-93FF-54A9FAA66A73}" srcId="{22E36EF7-29E3-4503-BB6A-F667ECC3F41A}" destId="{05D26A2A-E686-427C-8357-EDEA0C79068A}" srcOrd="0" destOrd="0" parTransId="{AAC68A8F-DCAF-4A53-ADE7-41A234D198FA}" sibTransId="{0EBBBEE8-05C4-41A2-9651-D97E74151A97}"/>
    <dgm:cxn modelId="{4726FECF-E96C-4DD0-83CC-D85666B791DF}" srcId="{22E36EF7-29E3-4503-BB6A-F667ECC3F41A}" destId="{5197CE0B-9FFB-402D-9E82-435F1603C551}" srcOrd="2" destOrd="0" parTransId="{CF98DF87-B40B-43EC-9671-81A9784B8873}" sibTransId="{E2DFE8F7-21B8-4195-8DB0-FFE227990E23}"/>
    <dgm:cxn modelId="{C0D435F1-AEF6-4336-862A-C9F0C4D9FAC2}" type="presOf" srcId="{05D26A2A-E686-427C-8357-EDEA0C79068A}" destId="{27A1F576-AFB4-4EF1-B89E-F8FDDA15EE78}" srcOrd="0" destOrd="0" presId="urn:microsoft.com/office/officeart/2018/2/layout/IconVerticalSolidList"/>
    <dgm:cxn modelId="{1DC1A3F6-5228-4F08-A763-09E17DA2BBC2}" type="presOf" srcId="{22E36EF7-29E3-4503-BB6A-F667ECC3F41A}" destId="{9F39F142-A78A-41BA-A1C5-D59256CA5721}" srcOrd="0" destOrd="0" presId="urn:microsoft.com/office/officeart/2018/2/layout/IconVerticalSolidList"/>
    <dgm:cxn modelId="{A7718F01-DD52-4903-943C-2F78E66E3DAD}" type="presParOf" srcId="{9F39F142-A78A-41BA-A1C5-D59256CA5721}" destId="{F403D9E2-B9F4-458B-B3F7-2E1426210030}" srcOrd="0" destOrd="0" presId="urn:microsoft.com/office/officeart/2018/2/layout/IconVerticalSolidList"/>
    <dgm:cxn modelId="{730B66C6-354B-4D7D-A7AD-5FE95FCCF028}" type="presParOf" srcId="{F403D9E2-B9F4-458B-B3F7-2E1426210030}" destId="{3DE164FD-CD2D-45F1-83DA-4F7478223F4C}" srcOrd="0" destOrd="0" presId="urn:microsoft.com/office/officeart/2018/2/layout/IconVerticalSolidList"/>
    <dgm:cxn modelId="{D3709712-1BA4-4A35-B1BF-9BE2E9DD0143}" type="presParOf" srcId="{F403D9E2-B9F4-458B-B3F7-2E1426210030}" destId="{883570DC-17B5-4989-82B0-BD32095E7C41}" srcOrd="1" destOrd="0" presId="urn:microsoft.com/office/officeart/2018/2/layout/IconVerticalSolidList"/>
    <dgm:cxn modelId="{70A15237-8977-48CE-A5BE-2E2DC365712C}" type="presParOf" srcId="{F403D9E2-B9F4-458B-B3F7-2E1426210030}" destId="{3B58B0D2-D716-4DA8-9175-60D4DCF662CF}" srcOrd="2" destOrd="0" presId="urn:microsoft.com/office/officeart/2018/2/layout/IconVerticalSolidList"/>
    <dgm:cxn modelId="{E80408A9-532E-4F9C-B784-D7729F447616}" type="presParOf" srcId="{F403D9E2-B9F4-458B-B3F7-2E1426210030}" destId="{27A1F576-AFB4-4EF1-B89E-F8FDDA15EE78}" srcOrd="3" destOrd="0" presId="urn:microsoft.com/office/officeart/2018/2/layout/IconVerticalSolidList"/>
    <dgm:cxn modelId="{27CC0F6D-EC3E-42C9-94B2-920CA3EFE32F}" type="presParOf" srcId="{9F39F142-A78A-41BA-A1C5-D59256CA5721}" destId="{A6271174-08BB-49B9-9CF9-BEDDB3822795}" srcOrd="1" destOrd="0" presId="urn:microsoft.com/office/officeart/2018/2/layout/IconVerticalSolidList"/>
    <dgm:cxn modelId="{1DBA2D77-21C3-4846-A8F1-8330F1F59B43}" type="presParOf" srcId="{9F39F142-A78A-41BA-A1C5-D59256CA5721}" destId="{E1635EC2-1E2E-4EE3-BD1C-218F208C4309}" srcOrd="2" destOrd="0" presId="urn:microsoft.com/office/officeart/2018/2/layout/IconVerticalSolidList"/>
    <dgm:cxn modelId="{BAF34487-5C46-45E0-9B8E-ABC90D7A3CB9}" type="presParOf" srcId="{E1635EC2-1E2E-4EE3-BD1C-218F208C4309}" destId="{60750135-677F-4773-A186-07163E0A66B4}" srcOrd="0" destOrd="0" presId="urn:microsoft.com/office/officeart/2018/2/layout/IconVerticalSolidList"/>
    <dgm:cxn modelId="{FA67793E-D4FA-47B0-95F9-2D577C2AFD21}" type="presParOf" srcId="{E1635EC2-1E2E-4EE3-BD1C-218F208C4309}" destId="{BC1FA119-5BAB-4B76-8CFF-C0C55CB05181}" srcOrd="1" destOrd="0" presId="urn:microsoft.com/office/officeart/2018/2/layout/IconVerticalSolidList"/>
    <dgm:cxn modelId="{9967B956-00F8-4E7B-8970-65D636834C18}" type="presParOf" srcId="{E1635EC2-1E2E-4EE3-BD1C-218F208C4309}" destId="{E73E13DF-01D6-4B64-AB02-1A20DCF7ED49}" srcOrd="2" destOrd="0" presId="urn:microsoft.com/office/officeart/2018/2/layout/IconVerticalSolidList"/>
    <dgm:cxn modelId="{9D599FDC-7F07-4166-B389-805D798AAFCC}" type="presParOf" srcId="{E1635EC2-1E2E-4EE3-BD1C-218F208C4309}" destId="{A1B0B2C9-AF22-419D-B9EE-C7D90C81CC6A}" srcOrd="3" destOrd="0" presId="urn:microsoft.com/office/officeart/2018/2/layout/IconVerticalSolidList"/>
    <dgm:cxn modelId="{2EFF6C0E-C47E-4A27-9E12-439FC86285DB}" type="presParOf" srcId="{9F39F142-A78A-41BA-A1C5-D59256CA5721}" destId="{5064BD96-EA8D-4A61-990C-7DF42820C61D}" srcOrd="3" destOrd="0" presId="urn:microsoft.com/office/officeart/2018/2/layout/IconVerticalSolidList"/>
    <dgm:cxn modelId="{DDA5D9BF-1894-4B15-AFF3-8E075C647109}" type="presParOf" srcId="{9F39F142-A78A-41BA-A1C5-D59256CA5721}" destId="{FC457DDD-B1AC-4C22-965C-EF5E404B500C}" srcOrd="4" destOrd="0" presId="urn:microsoft.com/office/officeart/2018/2/layout/IconVerticalSolidList"/>
    <dgm:cxn modelId="{E9CE6D01-DBC3-4F9B-97B0-9AEABF737F93}" type="presParOf" srcId="{FC457DDD-B1AC-4C22-965C-EF5E404B500C}" destId="{56461EE7-0DAE-4E96-92C6-AE0AC9D107E7}" srcOrd="0" destOrd="0" presId="urn:microsoft.com/office/officeart/2018/2/layout/IconVerticalSolidList"/>
    <dgm:cxn modelId="{1FCB4A93-750F-4347-B476-D83204BBA498}" type="presParOf" srcId="{FC457DDD-B1AC-4C22-965C-EF5E404B500C}" destId="{EF673617-081D-4BCB-8CBD-DFB8EF911DA3}" srcOrd="1" destOrd="0" presId="urn:microsoft.com/office/officeart/2018/2/layout/IconVerticalSolidList"/>
    <dgm:cxn modelId="{F9211AC5-B766-42A9-8AF8-7087CEEB1834}" type="presParOf" srcId="{FC457DDD-B1AC-4C22-965C-EF5E404B500C}" destId="{72784E54-5A2D-432B-AB43-53DC25A723AA}" srcOrd="2" destOrd="0" presId="urn:microsoft.com/office/officeart/2018/2/layout/IconVerticalSolidList"/>
    <dgm:cxn modelId="{C4861FA3-3EF9-4697-9033-1B7A95BFB79F}" type="presParOf" srcId="{FC457DDD-B1AC-4C22-965C-EF5E404B500C}" destId="{FA359244-8C79-436B-A423-DBD20833C85C}" srcOrd="3" destOrd="0" presId="urn:microsoft.com/office/officeart/2018/2/layout/IconVerticalSolidList"/>
    <dgm:cxn modelId="{73D01551-0DBE-46F1-B255-8EA01D8991DE}" type="presParOf" srcId="{9F39F142-A78A-41BA-A1C5-D59256CA5721}" destId="{59C49CD1-023E-4F3A-AB3E-D67901FF7B2C}" srcOrd="5" destOrd="0" presId="urn:microsoft.com/office/officeart/2018/2/layout/IconVerticalSolidList"/>
    <dgm:cxn modelId="{68A829EF-6BA2-4EF9-A6DE-66337B5115B7}" type="presParOf" srcId="{9F39F142-A78A-41BA-A1C5-D59256CA5721}" destId="{9C7E990C-6BC3-430E-9C72-76D49B06FC90}" srcOrd="6" destOrd="0" presId="urn:microsoft.com/office/officeart/2018/2/layout/IconVerticalSolidList"/>
    <dgm:cxn modelId="{601723F3-1DA5-4C3F-822E-15BE33A383ED}" type="presParOf" srcId="{9C7E990C-6BC3-430E-9C72-76D49B06FC90}" destId="{4D55C849-C3B9-4851-9B58-A54AC7CB5AC9}" srcOrd="0" destOrd="0" presId="urn:microsoft.com/office/officeart/2018/2/layout/IconVerticalSolidList"/>
    <dgm:cxn modelId="{0D36D11A-5780-48C1-BB75-D6667932EB38}" type="presParOf" srcId="{9C7E990C-6BC3-430E-9C72-76D49B06FC90}" destId="{5363B73C-EF43-4927-A611-DF954998DFCD}" srcOrd="1" destOrd="0" presId="urn:microsoft.com/office/officeart/2018/2/layout/IconVerticalSolidList"/>
    <dgm:cxn modelId="{615FC0F5-0C9F-4683-83BD-B082D4D30EC2}" type="presParOf" srcId="{9C7E990C-6BC3-430E-9C72-76D49B06FC90}" destId="{1F59263D-C10B-4F67-8784-5BD9B533AB5A}" srcOrd="2" destOrd="0" presId="urn:microsoft.com/office/officeart/2018/2/layout/IconVerticalSolidList"/>
    <dgm:cxn modelId="{5DF2851A-3A3A-479F-BDDB-A7B40C672BC3}" type="presParOf" srcId="{9C7E990C-6BC3-430E-9C72-76D49B06FC90}" destId="{D4E2FCFE-5F89-4457-92E4-C8C651F50A6F}" srcOrd="3" destOrd="0" presId="urn:microsoft.com/office/officeart/2018/2/layout/IconVerticalSolidList"/>
    <dgm:cxn modelId="{9A721E34-949E-4A0E-B33F-6E4909A96519}" type="presParOf" srcId="{9F39F142-A78A-41BA-A1C5-D59256CA5721}" destId="{A0E9BBE4-61F5-4914-B043-1C7813875610}" srcOrd="7" destOrd="0" presId="urn:microsoft.com/office/officeart/2018/2/layout/IconVerticalSolidList"/>
    <dgm:cxn modelId="{39BC6AB8-5B2D-4412-A6C1-274DA5A3631F}" type="presParOf" srcId="{9F39F142-A78A-41BA-A1C5-D59256CA5721}" destId="{1FD2EA52-8798-47FB-A08A-828738FE2E9B}" srcOrd="8" destOrd="0" presId="urn:microsoft.com/office/officeart/2018/2/layout/IconVerticalSolidList"/>
    <dgm:cxn modelId="{4090B016-F2AA-4EAB-9A18-F3C3A03F00A8}" type="presParOf" srcId="{1FD2EA52-8798-47FB-A08A-828738FE2E9B}" destId="{5A54BCFC-157D-4593-95EE-8739AC67A162}" srcOrd="0" destOrd="0" presId="urn:microsoft.com/office/officeart/2018/2/layout/IconVerticalSolidList"/>
    <dgm:cxn modelId="{B62349DD-A248-47FC-973A-96C4800565E6}" type="presParOf" srcId="{1FD2EA52-8798-47FB-A08A-828738FE2E9B}" destId="{49898CA7-71A5-4D80-90EC-8E128B05A88B}" srcOrd="1" destOrd="0" presId="urn:microsoft.com/office/officeart/2018/2/layout/IconVerticalSolidList"/>
    <dgm:cxn modelId="{AF074AD9-6506-441F-B67E-EC90AE31E623}" type="presParOf" srcId="{1FD2EA52-8798-47FB-A08A-828738FE2E9B}" destId="{25A0EC34-1658-4500-8C9A-36276F641010}" srcOrd="2" destOrd="0" presId="urn:microsoft.com/office/officeart/2018/2/layout/IconVerticalSolidList"/>
    <dgm:cxn modelId="{549B819A-BB29-4AAC-9C07-AE21CA7AD333}" type="presParOf" srcId="{1FD2EA52-8798-47FB-A08A-828738FE2E9B}" destId="{810E108D-E7DB-4F1A-BA6C-8A33C591492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5392B5-EB42-4641-8AF0-EF01C6588681}">
      <dsp:nvSpPr>
        <dsp:cNvPr id="0" name=""/>
        <dsp:cNvSpPr/>
      </dsp:nvSpPr>
      <dsp:spPr>
        <a:xfrm>
          <a:off x="0" y="2957"/>
          <a:ext cx="10058399" cy="6300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12DE4D-0AC9-4AE4-8CFE-96C13689B268}">
      <dsp:nvSpPr>
        <dsp:cNvPr id="0" name=""/>
        <dsp:cNvSpPr/>
      </dsp:nvSpPr>
      <dsp:spPr>
        <a:xfrm>
          <a:off x="190583" y="144714"/>
          <a:ext cx="346515" cy="3465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42BBD6-0BEF-4000-B281-E0E748052831}">
      <dsp:nvSpPr>
        <dsp:cNvPr id="0" name=""/>
        <dsp:cNvSpPr/>
      </dsp:nvSpPr>
      <dsp:spPr>
        <a:xfrm>
          <a:off x="727681" y="2957"/>
          <a:ext cx="9330718" cy="630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8" tIns="66678" rIns="66678" bIns="6667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Office workers experience significant health challenges from prolonged sitting at desks throughout their working day (Coffey et al., 2025) </a:t>
          </a:r>
          <a:endParaRPr lang="en-US" sz="1700" kern="1200"/>
        </a:p>
      </dsp:txBody>
      <dsp:txXfrm>
        <a:off x="727681" y="2957"/>
        <a:ext cx="9330718" cy="630027"/>
      </dsp:txXfrm>
    </dsp:sp>
    <dsp:sp modelId="{7A33A6E7-7A76-4FE2-9D58-3B0F73CBF1B6}">
      <dsp:nvSpPr>
        <dsp:cNvPr id="0" name=""/>
        <dsp:cNvSpPr/>
      </dsp:nvSpPr>
      <dsp:spPr>
        <a:xfrm>
          <a:off x="0" y="790492"/>
          <a:ext cx="10058399" cy="6300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E30F21-30E3-406E-B07C-1DDA5CEBBBE3}">
      <dsp:nvSpPr>
        <dsp:cNvPr id="0" name=""/>
        <dsp:cNvSpPr/>
      </dsp:nvSpPr>
      <dsp:spPr>
        <a:xfrm>
          <a:off x="190583" y="932248"/>
          <a:ext cx="346515" cy="3465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E7A701-5D37-48D8-A340-04FC41C87C82}">
      <dsp:nvSpPr>
        <dsp:cNvPr id="0" name=""/>
        <dsp:cNvSpPr/>
      </dsp:nvSpPr>
      <dsp:spPr>
        <a:xfrm>
          <a:off x="727681" y="790492"/>
          <a:ext cx="9330718" cy="630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8" tIns="66678" rIns="66678" bIns="6667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Sedentary behaviour contributes to musculoskeletal problems and reduced overall wellbeing among employees in modern workplaces (Leppe-Zamora et al., 2025) </a:t>
          </a:r>
          <a:endParaRPr lang="en-US" sz="1700" kern="1200"/>
        </a:p>
      </dsp:txBody>
      <dsp:txXfrm>
        <a:off x="727681" y="790492"/>
        <a:ext cx="9330718" cy="630027"/>
      </dsp:txXfrm>
    </dsp:sp>
    <dsp:sp modelId="{98DF49EA-845D-4AD2-BF04-093D06B35E29}">
      <dsp:nvSpPr>
        <dsp:cNvPr id="0" name=""/>
        <dsp:cNvSpPr/>
      </dsp:nvSpPr>
      <dsp:spPr>
        <a:xfrm>
          <a:off x="0" y="1578026"/>
          <a:ext cx="10058399" cy="6300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E2397A-30B9-444D-8150-D68CF883AE91}">
      <dsp:nvSpPr>
        <dsp:cNvPr id="0" name=""/>
        <dsp:cNvSpPr/>
      </dsp:nvSpPr>
      <dsp:spPr>
        <a:xfrm>
          <a:off x="190583" y="1719782"/>
          <a:ext cx="346515" cy="3465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60C02-6721-47A4-95DD-BC3A743FEF56}">
      <dsp:nvSpPr>
        <dsp:cNvPr id="0" name=""/>
        <dsp:cNvSpPr/>
      </dsp:nvSpPr>
      <dsp:spPr>
        <a:xfrm>
          <a:off x="727681" y="1578026"/>
          <a:ext cx="9330718" cy="630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8" tIns="66678" rIns="66678" bIns="6667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Community Stretch Studio addresses this growing workplace health concern through guided group stretching sessions </a:t>
          </a:r>
          <a:endParaRPr lang="en-US" sz="1700" kern="1200"/>
        </a:p>
      </dsp:txBody>
      <dsp:txXfrm>
        <a:off x="727681" y="1578026"/>
        <a:ext cx="9330718" cy="630027"/>
      </dsp:txXfrm>
    </dsp:sp>
    <dsp:sp modelId="{94054775-C302-4047-AD2A-CC339D074FFD}">
      <dsp:nvSpPr>
        <dsp:cNvPr id="0" name=""/>
        <dsp:cNvSpPr/>
      </dsp:nvSpPr>
      <dsp:spPr>
        <a:xfrm>
          <a:off x="0" y="2365560"/>
          <a:ext cx="10058399" cy="6300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477411-D89F-4CA6-ACCC-56CFC91B3804}">
      <dsp:nvSpPr>
        <dsp:cNvPr id="0" name=""/>
        <dsp:cNvSpPr/>
      </dsp:nvSpPr>
      <dsp:spPr>
        <a:xfrm>
          <a:off x="190583" y="2507316"/>
          <a:ext cx="346515" cy="3465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37DCC9-1350-4C46-8E9E-615CA0103417}">
      <dsp:nvSpPr>
        <dsp:cNvPr id="0" name=""/>
        <dsp:cNvSpPr/>
      </dsp:nvSpPr>
      <dsp:spPr>
        <a:xfrm>
          <a:off x="727681" y="2365560"/>
          <a:ext cx="9330718" cy="630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8" tIns="66678" rIns="66678" bIns="6667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The studio offers convenient 20 minute and 30 minute classes designed for professionals with limited time for traditional fitness </a:t>
          </a:r>
          <a:endParaRPr lang="en-US" sz="1700" kern="1200"/>
        </a:p>
      </dsp:txBody>
      <dsp:txXfrm>
        <a:off x="727681" y="2365560"/>
        <a:ext cx="9330718" cy="630027"/>
      </dsp:txXfrm>
    </dsp:sp>
    <dsp:sp modelId="{B0CDD7BA-21F9-4ACE-A07E-90DFC6973588}">
      <dsp:nvSpPr>
        <dsp:cNvPr id="0" name=""/>
        <dsp:cNvSpPr/>
      </dsp:nvSpPr>
      <dsp:spPr>
        <a:xfrm>
          <a:off x="0" y="3153094"/>
          <a:ext cx="10058399" cy="63002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14ABAB-A608-41B6-965A-08BC2AD697E6}">
      <dsp:nvSpPr>
        <dsp:cNvPr id="0" name=""/>
        <dsp:cNvSpPr/>
      </dsp:nvSpPr>
      <dsp:spPr>
        <a:xfrm>
          <a:off x="190583" y="3294850"/>
          <a:ext cx="346515" cy="3465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63E41C-9647-49A9-828E-599C24D425B5}">
      <dsp:nvSpPr>
        <dsp:cNvPr id="0" name=""/>
        <dsp:cNvSpPr/>
      </dsp:nvSpPr>
      <dsp:spPr>
        <a:xfrm>
          <a:off x="727681" y="3153094"/>
          <a:ext cx="9330718" cy="630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8" tIns="66678" rIns="66678" bIns="6667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This presentation outlines the business structure, market environment, marketing approach, and funding requirements </a:t>
          </a:r>
          <a:endParaRPr lang="en-US" sz="1700" kern="1200"/>
        </a:p>
      </dsp:txBody>
      <dsp:txXfrm>
        <a:off x="727681" y="3153094"/>
        <a:ext cx="9330718" cy="6300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7515C-888A-4AE2-8EB9-D0E29A22CA87}">
      <dsp:nvSpPr>
        <dsp:cNvPr id="0" name=""/>
        <dsp:cNvSpPr/>
      </dsp:nvSpPr>
      <dsp:spPr>
        <a:xfrm>
          <a:off x="377190" y="3160"/>
          <a:ext cx="2907506" cy="17445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Community Stretch Studio provides experienced guided stretching movements in group activities that promote physical wellness and social connection among participants </a:t>
          </a:r>
          <a:endParaRPr lang="en-US" sz="1600" kern="1200"/>
        </a:p>
      </dsp:txBody>
      <dsp:txXfrm>
        <a:off x="377190" y="3160"/>
        <a:ext cx="2907506" cy="1744503"/>
      </dsp:txXfrm>
    </dsp:sp>
    <dsp:sp modelId="{DDF7E549-AD74-40C7-9484-366BD1315A40}">
      <dsp:nvSpPr>
        <dsp:cNvPr id="0" name=""/>
        <dsp:cNvSpPr/>
      </dsp:nvSpPr>
      <dsp:spPr>
        <a:xfrm>
          <a:off x="3575446" y="3160"/>
          <a:ext cx="2907506" cy="17445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The studio differentiates from traditional gyms by offering specialised stretching sessions rather than intensive workout routines (Kercher et al., 2022) </a:t>
          </a:r>
          <a:endParaRPr lang="en-US" sz="1600" kern="1200"/>
        </a:p>
      </dsp:txBody>
      <dsp:txXfrm>
        <a:off x="3575446" y="3160"/>
        <a:ext cx="2907506" cy="1744503"/>
      </dsp:txXfrm>
    </dsp:sp>
    <dsp:sp modelId="{F11F8201-F62E-4532-A2AE-8A0AF4357165}">
      <dsp:nvSpPr>
        <dsp:cNvPr id="0" name=""/>
        <dsp:cNvSpPr/>
      </dsp:nvSpPr>
      <dsp:spPr>
        <a:xfrm>
          <a:off x="6773703" y="3160"/>
          <a:ext cx="2907506" cy="174450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Sessions are conducted by certified instructors who specialise in stretches targeting body areas affected by prolonged sitting including neck, shoulders, back and hips </a:t>
          </a:r>
          <a:endParaRPr lang="en-US" sz="1600" kern="1200"/>
        </a:p>
      </dsp:txBody>
      <dsp:txXfrm>
        <a:off x="6773703" y="3160"/>
        <a:ext cx="2907506" cy="1744503"/>
      </dsp:txXfrm>
    </dsp:sp>
    <dsp:sp modelId="{5F61BA56-6BEE-4C49-BD92-3F90254B89FD}">
      <dsp:nvSpPr>
        <dsp:cNvPr id="0" name=""/>
        <dsp:cNvSpPr/>
      </dsp:nvSpPr>
      <dsp:spPr>
        <a:xfrm>
          <a:off x="1976318" y="2038415"/>
          <a:ext cx="2907506" cy="1744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Workplace exercise interventions have demonstrated effectiveness in treating musculoskeletal disorders among sedentary workers (Tersa-Miralles et al., 2022) </a:t>
          </a:r>
          <a:endParaRPr lang="en-US" sz="1600" kern="1200"/>
        </a:p>
      </dsp:txBody>
      <dsp:txXfrm>
        <a:off x="1976318" y="2038415"/>
        <a:ext cx="2907506" cy="1744503"/>
      </dsp:txXfrm>
    </dsp:sp>
    <dsp:sp modelId="{597873F9-873B-4583-8B3D-FD8840A2DF46}">
      <dsp:nvSpPr>
        <dsp:cNvPr id="0" name=""/>
        <dsp:cNvSpPr/>
      </dsp:nvSpPr>
      <dsp:spPr>
        <a:xfrm>
          <a:off x="5174575" y="2038415"/>
          <a:ext cx="2907506" cy="174450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Small group formats ensure personalised attention while maintaining community engagement throughout each session </a:t>
          </a:r>
          <a:endParaRPr lang="en-US" sz="1600" kern="1200"/>
        </a:p>
      </dsp:txBody>
      <dsp:txXfrm>
        <a:off x="5174575" y="2038415"/>
        <a:ext cx="2907506" cy="17445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C118D8-2449-43E6-826B-F3F4E9EAB12E}">
      <dsp:nvSpPr>
        <dsp:cNvPr id="0" name=""/>
        <dsp:cNvSpPr/>
      </dsp:nvSpPr>
      <dsp:spPr>
        <a:xfrm>
          <a:off x="0" y="103491"/>
          <a:ext cx="6797675" cy="104480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The Managing Director oversees all business activities including financial management, strategic planning and investor relations during the development period </a:t>
          </a:r>
          <a:endParaRPr lang="en-US" sz="1900" kern="1200"/>
        </a:p>
      </dsp:txBody>
      <dsp:txXfrm>
        <a:off x="51003" y="154494"/>
        <a:ext cx="6695669" cy="942803"/>
      </dsp:txXfrm>
    </dsp:sp>
    <dsp:sp modelId="{5024E4F2-9F08-404B-BCB8-E7C1E1BC46AC}">
      <dsp:nvSpPr>
        <dsp:cNvPr id="0" name=""/>
        <dsp:cNvSpPr/>
      </dsp:nvSpPr>
      <dsp:spPr>
        <a:xfrm>
          <a:off x="0" y="1203021"/>
          <a:ext cx="6797675" cy="1044809"/>
        </a:xfrm>
        <a:prstGeom prst="roundRect">
          <a:avLst/>
        </a:prstGeom>
        <a:solidFill>
          <a:schemeClr val="accent2">
            <a:hueOff val="9759"/>
            <a:satOff val="-6719"/>
            <a:lumOff val="-171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A Studio Manager handles daily operations such as class scheduling, instructor coordination, customer service and facility management </a:t>
          </a:r>
          <a:endParaRPr lang="en-US" sz="1900" kern="1200"/>
        </a:p>
      </dsp:txBody>
      <dsp:txXfrm>
        <a:off x="51003" y="1254024"/>
        <a:ext cx="6695669" cy="942803"/>
      </dsp:txXfrm>
    </dsp:sp>
    <dsp:sp modelId="{D32913ED-B801-4F88-BFD3-C2890A2531D0}">
      <dsp:nvSpPr>
        <dsp:cNvPr id="0" name=""/>
        <dsp:cNvSpPr/>
      </dsp:nvSpPr>
      <dsp:spPr>
        <a:xfrm>
          <a:off x="0" y="2302551"/>
          <a:ext cx="6797675" cy="1044809"/>
        </a:xfrm>
        <a:prstGeom prst="roundRect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Certified stretch instructors deliver sessions while maintaining professional development and incorporating customer feedback into service delivery (Tersa-Miralles et al., 2022) </a:t>
          </a:r>
          <a:endParaRPr lang="en-US" sz="1900" kern="1200"/>
        </a:p>
      </dsp:txBody>
      <dsp:txXfrm>
        <a:off x="51003" y="2353554"/>
        <a:ext cx="6695669" cy="942803"/>
      </dsp:txXfrm>
    </dsp:sp>
    <dsp:sp modelId="{B4E488D4-B4A1-41D7-ADC3-8533579689BC}">
      <dsp:nvSpPr>
        <dsp:cNvPr id="0" name=""/>
        <dsp:cNvSpPr/>
      </dsp:nvSpPr>
      <dsp:spPr>
        <a:xfrm>
          <a:off x="0" y="3402081"/>
          <a:ext cx="6797675" cy="1044809"/>
        </a:xfrm>
        <a:prstGeom prst="roundRect">
          <a:avLst/>
        </a:prstGeom>
        <a:solidFill>
          <a:schemeClr val="accent2">
            <a:hueOff val="29278"/>
            <a:satOff val="-20157"/>
            <a:lumOff val="-514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The flat organisational structure supports efficient communication and quick decision making appropriate for a small startup </a:t>
          </a:r>
          <a:endParaRPr lang="en-US" sz="1900" kern="1200"/>
        </a:p>
      </dsp:txBody>
      <dsp:txXfrm>
        <a:off x="51003" y="3453084"/>
        <a:ext cx="6695669" cy="942803"/>
      </dsp:txXfrm>
    </dsp:sp>
    <dsp:sp modelId="{E63918E1-E544-4B1D-8045-7D295246B82A}">
      <dsp:nvSpPr>
        <dsp:cNvPr id="0" name=""/>
        <dsp:cNvSpPr/>
      </dsp:nvSpPr>
      <dsp:spPr>
        <a:xfrm>
          <a:off x="0" y="4501611"/>
          <a:ext cx="6797675" cy="1044809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Appropriate management systems enhance sustainability and viability of small businesses operating in competitive market environments (Amoako and Boateng, 2022) </a:t>
          </a:r>
          <a:endParaRPr lang="en-US" sz="1900" kern="1200"/>
        </a:p>
      </dsp:txBody>
      <dsp:txXfrm>
        <a:off x="51003" y="4552614"/>
        <a:ext cx="6695669" cy="9428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00FF8C-1D0B-40A2-8001-41AFEF758A5F}">
      <dsp:nvSpPr>
        <dsp:cNvPr id="0" name=""/>
        <dsp:cNvSpPr/>
      </dsp:nvSpPr>
      <dsp:spPr>
        <a:xfrm>
          <a:off x="0" y="0"/>
          <a:ext cx="8393367" cy="65146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Community Stretch Studio operates as a Limited Liability Company which protects the personal assets of the founder from business liabilities </a:t>
          </a:r>
          <a:endParaRPr lang="en-US" sz="1600" kern="1200"/>
        </a:p>
      </dsp:txBody>
      <dsp:txXfrm>
        <a:off x="19081" y="19081"/>
        <a:ext cx="7614165" cy="613301"/>
      </dsp:txXfrm>
    </dsp:sp>
    <dsp:sp modelId="{A22850DF-8BB3-43BE-B12E-40829AF62293}">
      <dsp:nvSpPr>
        <dsp:cNvPr id="0" name=""/>
        <dsp:cNvSpPr/>
      </dsp:nvSpPr>
      <dsp:spPr>
        <a:xfrm>
          <a:off x="626777" y="741944"/>
          <a:ext cx="8393367" cy="651463"/>
        </a:xfrm>
        <a:prstGeom prst="roundRect">
          <a:avLst>
            <a:gd name="adj" fmla="val 10000"/>
          </a:avLst>
        </a:prstGeom>
        <a:solidFill>
          <a:schemeClr val="accent5">
            <a:hueOff val="531780"/>
            <a:satOff val="-5973"/>
            <a:lumOff val="-12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This legal structure provides credibility among customers, suppliers and potential investors seeking secure business relationships (Amoako and Boateng, 2022) </a:t>
          </a:r>
          <a:endParaRPr lang="en-US" sz="1600" kern="1200"/>
        </a:p>
      </dsp:txBody>
      <dsp:txXfrm>
        <a:off x="645858" y="761025"/>
        <a:ext cx="7304976" cy="613301"/>
      </dsp:txXfrm>
    </dsp:sp>
    <dsp:sp modelId="{77DA8750-5079-48BC-A0EB-5F936DFA9F98}">
      <dsp:nvSpPr>
        <dsp:cNvPr id="0" name=""/>
        <dsp:cNvSpPr/>
      </dsp:nvSpPr>
      <dsp:spPr>
        <a:xfrm>
          <a:off x="1253554" y="1483889"/>
          <a:ext cx="8393367" cy="651463"/>
        </a:xfrm>
        <a:prstGeom prst="roundRect">
          <a:avLst>
            <a:gd name="adj" fmla="val 10000"/>
          </a:avLst>
        </a:prstGeom>
        <a:solidFill>
          <a:schemeClr val="accent5">
            <a:hueOff val="1063560"/>
            <a:satOff val="-11946"/>
            <a:lumOff val="-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The LLC format offers flexibility for future expansion and additional investment as the business grows over time </a:t>
          </a:r>
          <a:endParaRPr lang="en-US" sz="1600" kern="1200"/>
        </a:p>
      </dsp:txBody>
      <dsp:txXfrm>
        <a:off x="1272635" y="1502970"/>
        <a:ext cx="7304976" cy="613301"/>
      </dsp:txXfrm>
    </dsp:sp>
    <dsp:sp modelId="{3FA35C7C-5798-4E40-8389-D9F819EC04FF}">
      <dsp:nvSpPr>
        <dsp:cNvPr id="0" name=""/>
        <dsp:cNvSpPr/>
      </dsp:nvSpPr>
      <dsp:spPr>
        <a:xfrm>
          <a:off x="1880332" y="2225833"/>
          <a:ext cx="8393367" cy="651463"/>
        </a:xfrm>
        <a:prstGeom prst="roundRect">
          <a:avLst>
            <a:gd name="adj" fmla="val 10000"/>
          </a:avLst>
        </a:prstGeom>
        <a:solidFill>
          <a:schemeClr val="accent5">
            <a:hueOff val="1595340"/>
            <a:satOff val="-17918"/>
            <a:lumOff val="-38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Research demonstrates that appropriate legal frameworks enhance sustainability of small and medium enterprises in competitive markets (Camilleri and Bresciani, 2022) </a:t>
          </a:r>
          <a:endParaRPr lang="en-US" sz="1600" kern="1200"/>
        </a:p>
      </dsp:txBody>
      <dsp:txXfrm>
        <a:off x="1899413" y="2244914"/>
        <a:ext cx="7304976" cy="613301"/>
      </dsp:txXfrm>
    </dsp:sp>
    <dsp:sp modelId="{C6D49BC4-99E7-4BBF-9591-D27956791009}">
      <dsp:nvSpPr>
        <dsp:cNvPr id="0" name=""/>
        <dsp:cNvSpPr/>
      </dsp:nvSpPr>
      <dsp:spPr>
        <a:xfrm>
          <a:off x="2507109" y="2967778"/>
          <a:ext cx="8393367" cy="651463"/>
        </a:xfrm>
        <a:prstGeom prst="roundRect">
          <a:avLst>
            <a:gd name="adj" fmla="val 10000"/>
          </a:avLst>
        </a:prstGeom>
        <a:solidFill>
          <a:schemeClr val="accent5">
            <a:hueOff val="2127120"/>
            <a:satOff val="-23891"/>
            <a:lumOff val="-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Registration requirements include liability insurance, business compliance documentation and professional instructor certifications </a:t>
          </a:r>
          <a:endParaRPr lang="en-US" sz="1600" kern="1200"/>
        </a:p>
      </dsp:txBody>
      <dsp:txXfrm>
        <a:off x="2526190" y="2986859"/>
        <a:ext cx="7304976" cy="613301"/>
      </dsp:txXfrm>
    </dsp:sp>
    <dsp:sp modelId="{E5D075C5-5FAE-4177-AA63-B58F5FF2B694}">
      <dsp:nvSpPr>
        <dsp:cNvPr id="0" name=""/>
        <dsp:cNvSpPr/>
      </dsp:nvSpPr>
      <dsp:spPr>
        <a:xfrm>
          <a:off x="7969915" y="475930"/>
          <a:ext cx="423451" cy="42345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065191" y="475930"/>
        <a:ext cx="232899" cy="318647"/>
      </dsp:txXfrm>
    </dsp:sp>
    <dsp:sp modelId="{400E5CBC-3AA1-4F6A-9941-837B01088FE4}">
      <dsp:nvSpPr>
        <dsp:cNvPr id="0" name=""/>
        <dsp:cNvSpPr/>
      </dsp:nvSpPr>
      <dsp:spPr>
        <a:xfrm>
          <a:off x="8596693" y="1217874"/>
          <a:ext cx="423451" cy="42345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755555"/>
            <a:satOff val="-6627"/>
            <a:lumOff val="-528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691969" y="1217874"/>
        <a:ext cx="232899" cy="318647"/>
      </dsp:txXfrm>
    </dsp:sp>
    <dsp:sp modelId="{A82695BD-24DD-4580-8BD3-779BB791829D}">
      <dsp:nvSpPr>
        <dsp:cNvPr id="0" name=""/>
        <dsp:cNvSpPr/>
      </dsp:nvSpPr>
      <dsp:spPr>
        <a:xfrm>
          <a:off x="9223470" y="1948961"/>
          <a:ext cx="423451" cy="42345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511109"/>
            <a:satOff val="-13255"/>
            <a:lumOff val="-1055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318746" y="1948961"/>
        <a:ext cx="232899" cy="318647"/>
      </dsp:txXfrm>
    </dsp:sp>
    <dsp:sp modelId="{5332E9DE-2838-4220-AFCD-D3AE751415D2}">
      <dsp:nvSpPr>
        <dsp:cNvPr id="0" name=""/>
        <dsp:cNvSpPr/>
      </dsp:nvSpPr>
      <dsp:spPr>
        <a:xfrm>
          <a:off x="9850248" y="2698144"/>
          <a:ext cx="423451" cy="42345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2266664"/>
            <a:satOff val="-19882"/>
            <a:lumOff val="-1583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945524" y="2698144"/>
        <a:ext cx="232899" cy="3186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A5AB8F-4082-42D6-89C2-45BDAD522211}">
      <dsp:nvSpPr>
        <dsp:cNvPr id="0" name=""/>
        <dsp:cNvSpPr/>
      </dsp:nvSpPr>
      <dsp:spPr>
        <a:xfrm>
          <a:off x="0" y="104470"/>
          <a:ext cx="10058399" cy="676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The primary segment consists of office employees experiencing physical discomfort from extended periods of sitting at workstations (Coffey et al., 2025) </a:t>
          </a:r>
          <a:endParaRPr lang="en-US" sz="1700" kern="1200"/>
        </a:p>
      </dsp:txBody>
      <dsp:txXfrm>
        <a:off x="33012" y="137482"/>
        <a:ext cx="9992375" cy="610236"/>
      </dsp:txXfrm>
    </dsp:sp>
    <dsp:sp modelId="{94C78DEF-F7C5-4936-8898-F68BA39E1F37}">
      <dsp:nvSpPr>
        <dsp:cNvPr id="0" name=""/>
        <dsp:cNvSpPr/>
      </dsp:nvSpPr>
      <dsp:spPr>
        <a:xfrm>
          <a:off x="0" y="829690"/>
          <a:ext cx="10058399" cy="676260"/>
        </a:xfrm>
        <a:prstGeom prst="roundRect">
          <a:avLst/>
        </a:prstGeom>
        <a:solidFill>
          <a:schemeClr val="accent5">
            <a:hueOff val="531780"/>
            <a:satOff val="-5973"/>
            <a:lumOff val="-12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Business professionals aged 25 to 55 who value wellness but lack time for conventional gym attendance represent a significant target group </a:t>
          </a:r>
          <a:endParaRPr lang="en-US" sz="1700" kern="1200"/>
        </a:p>
      </dsp:txBody>
      <dsp:txXfrm>
        <a:off x="33012" y="862702"/>
        <a:ext cx="9992375" cy="610236"/>
      </dsp:txXfrm>
    </dsp:sp>
    <dsp:sp modelId="{CD9A41C2-2C1A-48AA-AE93-7B636BFC3B3E}">
      <dsp:nvSpPr>
        <dsp:cNvPr id="0" name=""/>
        <dsp:cNvSpPr/>
      </dsp:nvSpPr>
      <dsp:spPr>
        <a:xfrm>
          <a:off x="0" y="1554910"/>
          <a:ext cx="10058399" cy="676260"/>
        </a:xfrm>
        <a:prstGeom prst="roundRect">
          <a:avLst/>
        </a:prstGeom>
        <a:solidFill>
          <a:schemeClr val="accent5">
            <a:hueOff val="1063560"/>
            <a:satOff val="-11946"/>
            <a:lumOff val="-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Customer perceptions of service quality, trust and ethical practices positively reinforce loyalty and word of mouth recommendations (Paschalidou et al., 2023) </a:t>
          </a:r>
          <a:endParaRPr lang="en-US" sz="1700" kern="1200"/>
        </a:p>
      </dsp:txBody>
      <dsp:txXfrm>
        <a:off x="33012" y="1587922"/>
        <a:ext cx="9992375" cy="610236"/>
      </dsp:txXfrm>
    </dsp:sp>
    <dsp:sp modelId="{C3F049B4-FF60-418C-A8C6-EFF85EB5DE5B}">
      <dsp:nvSpPr>
        <dsp:cNvPr id="0" name=""/>
        <dsp:cNvSpPr/>
      </dsp:nvSpPr>
      <dsp:spPr>
        <a:xfrm>
          <a:off x="0" y="2280130"/>
          <a:ext cx="10058399" cy="676260"/>
        </a:xfrm>
        <a:prstGeom prst="roundRect">
          <a:avLst/>
        </a:prstGeom>
        <a:solidFill>
          <a:schemeClr val="accent5">
            <a:hueOff val="1595340"/>
            <a:satOff val="-17918"/>
            <a:lumOff val="-38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Secondary segments include remote workers and individuals with limited mobility who prefer gentle movement routines over intensive exercise </a:t>
          </a:r>
          <a:endParaRPr lang="en-US" sz="1700" kern="1200"/>
        </a:p>
      </dsp:txBody>
      <dsp:txXfrm>
        <a:off x="33012" y="2313142"/>
        <a:ext cx="9992375" cy="610236"/>
      </dsp:txXfrm>
    </dsp:sp>
    <dsp:sp modelId="{2EFEAA9D-33C8-4351-9B97-1A108DF8653F}">
      <dsp:nvSpPr>
        <dsp:cNvPr id="0" name=""/>
        <dsp:cNvSpPr/>
      </dsp:nvSpPr>
      <dsp:spPr>
        <a:xfrm>
          <a:off x="0" y="3005350"/>
          <a:ext cx="10058399" cy="676260"/>
        </a:xfrm>
        <a:prstGeom prst="roundRect">
          <a:avLst/>
        </a:prstGeom>
        <a:solidFill>
          <a:schemeClr val="accent5">
            <a:hueOff val="2127120"/>
            <a:satOff val="-23891"/>
            <a:lumOff val="-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The studio prioritises full time office workers in surrounding business districts who require convenient wellness services during workdays </a:t>
          </a:r>
          <a:endParaRPr lang="en-US" sz="1700" kern="1200"/>
        </a:p>
      </dsp:txBody>
      <dsp:txXfrm>
        <a:off x="33012" y="3038362"/>
        <a:ext cx="9992375" cy="6102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D52B-924D-412B-BACC-7E86F4D12B85}">
      <dsp:nvSpPr>
        <dsp:cNvPr id="0" name=""/>
        <dsp:cNvSpPr/>
      </dsp:nvSpPr>
      <dsp:spPr>
        <a:xfrm>
          <a:off x="0" y="12689"/>
          <a:ext cx="10058399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Progress tracking systems enable customers to monitor their flexibility improvements over time which increases programme commitment </a:t>
          </a:r>
          <a:endParaRPr lang="en-US" sz="1900" kern="1200"/>
        </a:p>
      </dsp:txBody>
      <dsp:txXfrm>
        <a:off x="36896" y="49585"/>
        <a:ext cx="9984607" cy="682028"/>
      </dsp:txXfrm>
    </dsp:sp>
    <dsp:sp modelId="{B9D0337A-6D7A-4480-9387-7D0E14D4B121}">
      <dsp:nvSpPr>
        <dsp:cNvPr id="0" name=""/>
        <dsp:cNvSpPr/>
      </dsp:nvSpPr>
      <dsp:spPr>
        <a:xfrm>
          <a:off x="0" y="823230"/>
          <a:ext cx="10058399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Loyalty programmes reward regular attendees with discounted rates or complimentary sessions upon reaching attendance milestones (Satjawathee et al., 2022) </a:t>
          </a:r>
          <a:endParaRPr lang="en-US" sz="1900" kern="1200"/>
        </a:p>
      </dsp:txBody>
      <dsp:txXfrm>
        <a:off x="36896" y="860126"/>
        <a:ext cx="9984607" cy="682028"/>
      </dsp:txXfrm>
    </dsp:sp>
    <dsp:sp modelId="{AB9B8B1F-1911-4F87-8736-40DC84877CDF}">
      <dsp:nvSpPr>
        <dsp:cNvPr id="0" name=""/>
        <dsp:cNvSpPr/>
      </dsp:nvSpPr>
      <dsp:spPr>
        <a:xfrm>
          <a:off x="0" y="1633770"/>
          <a:ext cx="10058399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Perceived ethicality and trust significantly impact customer loyalty in fitness settings leading to transparent communication practices (Paschalidou et al., 2023) </a:t>
          </a:r>
          <a:endParaRPr lang="en-US" sz="1900" kern="1200"/>
        </a:p>
      </dsp:txBody>
      <dsp:txXfrm>
        <a:off x="36896" y="1670666"/>
        <a:ext cx="9984607" cy="682028"/>
      </dsp:txXfrm>
    </dsp:sp>
    <dsp:sp modelId="{7054AB05-9A6E-438C-B1A3-1A858CA540A8}">
      <dsp:nvSpPr>
        <dsp:cNvPr id="0" name=""/>
        <dsp:cNvSpPr/>
      </dsp:nvSpPr>
      <dsp:spPr>
        <a:xfrm>
          <a:off x="0" y="2444310"/>
          <a:ext cx="10058399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Community building activities including monthly workshops, wellness seminars and social events create emotional connections to the brand </a:t>
          </a:r>
          <a:endParaRPr lang="en-US" sz="1900" kern="1200"/>
        </a:p>
      </dsp:txBody>
      <dsp:txXfrm>
        <a:off x="36896" y="2481206"/>
        <a:ext cx="9984607" cy="682028"/>
      </dsp:txXfrm>
    </dsp:sp>
    <dsp:sp modelId="{CA1AB442-02C0-4615-B909-1A5D3ADD403D}">
      <dsp:nvSpPr>
        <dsp:cNvPr id="0" name=""/>
        <dsp:cNvSpPr/>
      </dsp:nvSpPr>
      <dsp:spPr>
        <a:xfrm>
          <a:off x="0" y="3254849"/>
          <a:ext cx="10058399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Feedback collection mechanisms allow continuous service improvement based on customer preferences and suggestions </a:t>
          </a:r>
          <a:endParaRPr lang="en-US" sz="1900" kern="1200"/>
        </a:p>
      </dsp:txBody>
      <dsp:txXfrm>
        <a:off x="36896" y="3291745"/>
        <a:ext cx="9984607" cy="68202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E164FD-CD2D-45F1-83DA-4F7478223F4C}">
      <dsp:nvSpPr>
        <dsp:cNvPr id="0" name=""/>
        <dsp:cNvSpPr/>
      </dsp:nvSpPr>
      <dsp:spPr>
        <a:xfrm>
          <a:off x="0" y="3143"/>
          <a:ext cx="10058399" cy="6695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3570DC-17B5-4989-82B0-BD32095E7C41}">
      <dsp:nvSpPr>
        <dsp:cNvPr id="0" name=""/>
        <dsp:cNvSpPr/>
      </dsp:nvSpPr>
      <dsp:spPr>
        <a:xfrm>
          <a:off x="202527" y="153783"/>
          <a:ext cx="368231" cy="3682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A1F576-AFB4-4EF1-B89E-F8FDDA15EE78}">
      <dsp:nvSpPr>
        <dsp:cNvPr id="0" name=""/>
        <dsp:cNvSpPr/>
      </dsp:nvSpPr>
      <dsp:spPr>
        <a:xfrm>
          <a:off x="773286" y="3143"/>
          <a:ext cx="9285113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Community Stretch Studio addresses a defined market need where office employees experience negative health effects from sedentary work patterns (Coffey et al., 2025) </a:t>
          </a:r>
          <a:endParaRPr lang="en-US" sz="1700" kern="1200"/>
        </a:p>
      </dsp:txBody>
      <dsp:txXfrm>
        <a:off x="773286" y="3143"/>
        <a:ext cx="9285113" cy="669512"/>
      </dsp:txXfrm>
    </dsp:sp>
    <dsp:sp modelId="{60750135-677F-4773-A186-07163E0A66B4}">
      <dsp:nvSpPr>
        <dsp:cNvPr id="0" name=""/>
        <dsp:cNvSpPr/>
      </dsp:nvSpPr>
      <dsp:spPr>
        <a:xfrm>
          <a:off x="0" y="840033"/>
          <a:ext cx="10058399" cy="6695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FA119-5BAB-4B76-8CFF-C0C55CB05181}">
      <dsp:nvSpPr>
        <dsp:cNvPr id="0" name=""/>
        <dsp:cNvSpPr/>
      </dsp:nvSpPr>
      <dsp:spPr>
        <a:xfrm>
          <a:off x="202527" y="990673"/>
          <a:ext cx="368231" cy="3682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B0B2C9-AF22-419D-B9EE-C7D90C81CC6A}">
      <dsp:nvSpPr>
        <dsp:cNvPr id="0" name=""/>
        <dsp:cNvSpPr/>
      </dsp:nvSpPr>
      <dsp:spPr>
        <a:xfrm>
          <a:off x="773286" y="840033"/>
          <a:ext cx="9285113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The business model provides accessible specialised stretching sessions that integrate smoothly into demanding professional schedules </a:t>
          </a:r>
          <a:endParaRPr lang="en-US" sz="1700" kern="1200"/>
        </a:p>
      </dsp:txBody>
      <dsp:txXfrm>
        <a:off x="773286" y="840033"/>
        <a:ext cx="9285113" cy="669512"/>
      </dsp:txXfrm>
    </dsp:sp>
    <dsp:sp modelId="{56461EE7-0DAE-4E96-92C6-AE0AC9D107E7}">
      <dsp:nvSpPr>
        <dsp:cNvPr id="0" name=""/>
        <dsp:cNvSpPr/>
      </dsp:nvSpPr>
      <dsp:spPr>
        <a:xfrm>
          <a:off x="0" y="1676923"/>
          <a:ext cx="10058399" cy="6695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673617-081D-4BCB-8CBD-DFB8EF911DA3}">
      <dsp:nvSpPr>
        <dsp:cNvPr id="0" name=""/>
        <dsp:cNvSpPr/>
      </dsp:nvSpPr>
      <dsp:spPr>
        <a:xfrm>
          <a:off x="202527" y="1827564"/>
          <a:ext cx="368231" cy="3682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59244-8C79-436B-A423-DBD20833C85C}">
      <dsp:nvSpPr>
        <dsp:cNvPr id="0" name=""/>
        <dsp:cNvSpPr/>
      </dsp:nvSpPr>
      <dsp:spPr>
        <a:xfrm>
          <a:off x="773286" y="1676923"/>
          <a:ext cx="9285113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Environmental analysis reveals favourable conditions for workplace wellness businesses to establish and expand in current markets (Amoako and Boateng, 2022) </a:t>
          </a:r>
          <a:endParaRPr lang="en-US" sz="1700" kern="1200"/>
        </a:p>
      </dsp:txBody>
      <dsp:txXfrm>
        <a:off x="773286" y="1676923"/>
        <a:ext cx="9285113" cy="669512"/>
      </dsp:txXfrm>
    </dsp:sp>
    <dsp:sp modelId="{4D55C849-C3B9-4851-9B58-A54AC7CB5AC9}">
      <dsp:nvSpPr>
        <dsp:cNvPr id="0" name=""/>
        <dsp:cNvSpPr/>
      </dsp:nvSpPr>
      <dsp:spPr>
        <a:xfrm>
          <a:off x="0" y="2513814"/>
          <a:ext cx="10058399" cy="6695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63B73C-EF43-4927-A611-DF954998DFCD}">
      <dsp:nvSpPr>
        <dsp:cNvPr id="0" name=""/>
        <dsp:cNvSpPr/>
      </dsp:nvSpPr>
      <dsp:spPr>
        <a:xfrm>
          <a:off x="202527" y="2664454"/>
          <a:ext cx="368231" cy="3682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E2FCFE-5F89-4457-92E4-C8C651F50A6F}">
      <dsp:nvSpPr>
        <dsp:cNvPr id="0" name=""/>
        <dsp:cNvSpPr/>
      </dsp:nvSpPr>
      <dsp:spPr>
        <a:xfrm>
          <a:off x="773286" y="2513814"/>
          <a:ext cx="9285113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Marketing strategies effectively reach office workers through customer segmentation, flexible pricing structures and community development initiatives </a:t>
          </a:r>
          <a:endParaRPr lang="en-US" sz="1700" kern="1200"/>
        </a:p>
      </dsp:txBody>
      <dsp:txXfrm>
        <a:off x="773286" y="2513814"/>
        <a:ext cx="9285113" cy="669512"/>
      </dsp:txXfrm>
    </dsp:sp>
    <dsp:sp modelId="{5A54BCFC-157D-4593-95EE-8739AC67A162}">
      <dsp:nvSpPr>
        <dsp:cNvPr id="0" name=""/>
        <dsp:cNvSpPr/>
      </dsp:nvSpPr>
      <dsp:spPr>
        <a:xfrm>
          <a:off x="0" y="3350704"/>
          <a:ext cx="10058399" cy="6695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898CA7-71A5-4D80-90EC-8E128B05A88B}">
      <dsp:nvSpPr>
        <dsp:cNvPr id="0" name=""/>
        <dsp:cNvSpPr/>
      </dsp:nvSpPr>
      <dsp:spPr>
        <a:xfrm>
          <a:off x="202527" y="3501344"/>
          <a:ext cx="368231" cy="3682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0E108D-E7DB-4F1A-BA6C-8A33C5914923}">
      <dsp:nvSpPr>
        <dsp:cNvPr id="0" name=""/>
        <dsp:cNvSpPr/>
      </dsp:nvSpPr>
      <dsp:spPr>
        <a:xfrm>
          <a:off x="773286" y="3350704"/>
          <a:ext cx="9285113" cy="669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57" tIns="70857" rIns="70857" bIns="7085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The total funding requirement of £45,000 covers all startup costs necessary for successful launch and sustainable early operations </a:t>
          </a:r>
          <a:endParaRPr lang="en-US" sz="1700" kern="1200"/>
        </a:p>
      </dsp:txBody>
      <dsp:txXfrm>
        <a:off x="773286" y="3350704"/>
        <a:ext cx="9285113" cy="6695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BD809-09A7-49D1-A843-6A658BAC79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85496-2516-443B-9A74-77AC4FE67D9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4346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BD809-09A7-49D1-A843-6A658BAC79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85496-2516-443B-9A74-77AC4FE67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421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BD809-09A7-49D1-A843-6A658BAC79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85496-2516-443B-9A74-77AC4FE67D9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3343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BD809-09A7-49D1-A843-6A658BAC79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85496-2516-443B-9A74-77AC4FE67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77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BD809-09A7-49D1-A843-6A658BAC79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85496-2516-443B-9A74-77AC4FE67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199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BD809-09A7-49D1-A843-6A658BAC79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85496-2516-443B-9A74-77AC4FE67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913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BD809-09A7-49D1-A843-6A658BAC79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85496-2516-443B-9A74-77AC4FE67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692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DCBD809-09A7-49D1-A843-6A658BAC79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2185496-2516-443B-9A74-77AC4FE67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773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BD809-09A7-49D1-A843-6A658BAC79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85496-2516-443B-9A74-77AC4FE67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828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BD809-09A7-49D1-A843-6A658BAC79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85496-2516-443B-9A74-77AC4FE67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518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BD809-09A7-49D1-A843-6A658BAC79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85496-2516-443B-9A74-77AC4FE67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432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DCBD809-09A7-49D1-A843-6A658BAC79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2185496-2516-443B-9A74-77AC4FE67D9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601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dpi.com/2071-1050/15/1/586" TargetMode="External"/><Relationship Id="rId3" Type="http://schemas.openxmlformats.org/officeDocument/2006/relationships/hyperlink" Target="https://www.emerald.com/insight/content/doi/10.1108/EJIM-02-2022-0060/full/html?utm_source=chatgpt.com" TargetMode="External"/><Relationship Id="rId7" Type="http://schemas.openxmlformats.org/officeDocument/2006/relationships/hyperlink" Target="https://www.mdpi.com/2071-1050/15/22/16131?utm_source=chatgpt.com" TargetMode="External"/><Relationship Id="rId2" Type="http://schemas.openxmlformats.org/officeDocument/2006/relationships/hyperlink" Target="https://ideas.repec.org/a/tec/journl/v31y2022i1p594-653.html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jbnpa.biomedcentral.com/articles/10.1186/s12966-025-01726-7" TargetMode="External"/><Relationship Id="rId11" Type="http://schemas.openxmlformats.org/officeDocument/2006/relationships/hyperlink" Target="https://bmjopen.bmj.com/content/12/1/e054288" TargetMode="External"/><Relationship Id="rId5" Type="http://schemas.openxmlformats.org/officeDocument/2006/relationships/hyperlink" Target="https://journals.lww.com/acsm-healthfitness/fulltext/2022/01000/2022_fitness_trends_from_around_the_globe.7.aspx?utm_source=chatgpt.com" TargetMode="External"/><Relationship Id="rId10" Type="http://schemas.openxmlformats.org/officeDocument/2006/relationships/hyperlink" Target="https://journals.sagepub.com/doi/10.1177/02662426231205758?utm_source=chatgpt.com" TargetMode="External"/><Relationship Id="rId4" Type="http://schemas.openxmlformats.org/officeDocument/2006/relationships/hyperlink" Target="https://www.nature.com/articles/s41598-025-08831-4?utm_source=chatgpt.com" TargetMode="External"/><Relationship Id="rId9" Type="http://schemas.openxmlformats.org/officeDocument/2006/relationships/hyperlink" Target="https://www.mdpi.com/2076-328X/13/4/307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F2F0CB-5A8D-D8EF-2526-0C0AF48C4D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686015"/>
          </a:xfrm>
        </p:spPr>
        <p:txBody>
          <a:bodyPr>
            <a:normAutofit/>
          </a:bodyPr>
          <a:lstStyle/>
          <a:p>
            <a:br>
              <a:rPr lang="en-GB" sz="4400" dirty="0"/>
            </a:br>
            <a:r>
              <a:rPr lang="en-GB" sz="4400" dirty="0"/>
              <a:t> </a:t>
            </a:r>
            <a:br>
              <a:rPr lang="en-GB" sz="4400" dirty="0"/>
            </a:br>
            <a:r>
              <a:rPr lang="en-GB" sz="4400" dirty="0"/>
              <a:t>LCLM4006 Enterprise and Entrepreneurship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61B95-DD3D-D994-B91F-2D780F5351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Lecturer: Mohammad Rahman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GB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VictoriA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Borta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ID:2422534</a:t>
            </a:r>
          </a:p>
          <a:p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A logo for a yoga studio&#10;&#10;AI-generated content may be incorrect.">
            <a:extLst>
              <a:ext uri="{FF2B5EF4-FFF2-40B4-BE49-F238E27FC236}">
                <a16:creationId xmlns:a16="http://schemas.microsoft.com/office/drawing/2014/main" id="{FE0BB9FE-3FCA-A83A-25EE-007FA3BF9A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67"/>
          <a:stretch>
            <a:fillRect/>
          </a:stretch>
        </p:blipFill>
        <p:spPr>
          <a:xfrm>
            <a:off x="633999" y="640081"/>
            <a:ext cx="5462001" cy="5054156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343400"/>
            <a:ext cx="438912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F85B92BC-678C-4E14-97E6-3227DEF86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644120-A6B9-4D5C-8A60-E2F4CC220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461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9713A-AE68-F576-FEC2-DF29FB568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8" name="Rectangle 3">
            <a:extLst>
              <a:ext uri="{FF2B5EF4-FFF2-40B4-BE49-F238E27FC236}">
                <a16:creationId xmlns:a16="http://schemas.microsoft.com/office/drawing/2014/main" id="{DDF02A51-0D9C-41C8-7787-C93347DF25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0405585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2611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0F593-E573-B92B-7DA3-53D9A2B47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Product and Service Offering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B88F77C5-E52D-036F-4E48-C84197540A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768870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4490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026C55-4B5C-C5C2-4C24-3E516AD17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Management Structure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5F2CAF64-5611-971D-1B73-45253E4E54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8910353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2823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9E80720-23E6-4B89-B77E-04A7689F1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1D3CA1-3EB6-41F3-A419-8424B56BE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BC186A-5C47-190C-2577-3D94B18DC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Legal Format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D87F7B2-AA36-4B58-BC2C-1BBA135E8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1F041963-4DE7-8C57-104E-2A9FA7DDF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8966530"/>
              </p:ext>
            </p:extLst>
          </p:nvPr>
        </p:nvGraphicFramePr>
        <p:xfrm>
          <a:off x="643466" y="643467"/>
          <a:ext cx="10900477" cy="3619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0325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BE667-365A-F54A-CA15-07EEFB50B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Environmental Analysis PESTEL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950512A-E5FA-71BF-6C58-2931151DBC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6857516"/>
              </p:ext>
            </p:extLst>
          </p:nvPr>
        </p:nvGraphicFramePr>
        <p:xfrm>
          <a:off x="4741863" y="1318760"/>
          <a:ext cx="6797676" cy="4291918"/>
        </p:xfrm>
        <a:graphic>
          <a:graphicData uri="http://schemas.openxmlformats.org/drawingml/2006/table">
            <a:tbl>
              <a:tblPr/>
              <a:tblGrid>
                <a:gridCol w="1387336">
                  <a:extLst>
                    <a:ext uri="{9D8B030D-6E8A-4147-A177-3AD203B41FA5}">
                      <a16:colId xmlns:a16="http://schemas.microsoft.com/office/drawing/2014/main" val="4293454040"/>
                    </a:ext>
                  </a:extLst>
                </a:gridCol>
                <a:gridCol w="5410340">
                  <a:extLst>
                    <a:ext uri="{9D8B030D-6E8A-4147-A177-3AD203B41FA5}">
                      <a16:colId xmlns:a16="http://schemas.microsoft.com/office/drawing/2014/main" val="395141151"/>
                    </a:ext>
                  </a:extLst>
                </a:gridCol>
              </a:tblGrid>
              <a:tr h="4234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Factor</a:t>
                      </a:r>
                    </a:p>
                  </a:txBody>
                  <a:tcPr marL="96231" marR="96231" marT="48116" marB="4811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Impact on Community Stretch Studio</a:t>
                      </a:r>
                    </a:p>
                  </a:txBody>
                  <a:tcPr marL="96231" marR="96231" marT="48116" marB="4811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0819958"/>
                  </a:ext>
                </a:extLst>
              </a:tr>
              <a:tr h="12895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Political</a:t>
                      </a:r>
                    </a:p>
                  </a:txBody>
                  <a:tcPr marL="96231" marR="96231" marT="48116" marB="4811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Government workplace wellness initiatives create opportunities for partnerships with public sector organisations seeking employee health programmes (Coffey et al., 2025)</a:t>
                      </a:r>
                    </a:p>
                  </a:txBody>
                  <a:tcPr marL="96231" marR="96231" marT="48116" marB="4811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9207066"/>
                  </a:ext>
                </a:extLst>
              </a:tr>
              <a:tr h="12895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Economic</a:t>
                      </a:r>
                    </a:p>
                  </a:txBody>
                  <a:tcPr marL="96231" marR="96231" marT="48116" marB="4811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Rising healthcare costs encourage employers to invest in preventative health measures which increases demand for affordable wellness services</a:t>
                      </a:r>
                    </a:p>
                  </a:txBody>
                  <a:tcPr marL="96231" marR="96231" marT="48116" marB="4811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2512857"/>
                  </a:ext>
                </a:extLst>
              </a:tr>
              <a:tr h="12895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Social</a:t>
                      </a:r>
                    </a:p>
                  </a:txBody>
                  <a:tcPr marL="96231" marR="96231" marT="48116" marB="4811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Growing public awareness of sedentary lifestyle risks expands the target market as more office workers seek movement solutions (Leppe-Zamora et al., 2025)</a:t>
                      </a:r>
                    </a:p>
                  </a:txBody>
                  <a:tcPr marL="96231" marR="96231" marT="48116" marB="4811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742531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5089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A363C-81C6-33C5-48D1-F818B7525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Environmental Analysis PESTEL Continued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07790A4-2B23-BA9E-31CC-F48C3EAAE4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0251875"/>
              </p:ext>
            </p:extLst>
          </p:nvPr>
        </p:nvGraphicFramePr>
        <p:xfrm>
          <a:off x="1096963" y="2138796"/>
          <a:ext cx="10058401" cy="3705520"/>
        </p:xfrm>
        <a:graphic>
          <a:graphicData uri="http://schemas.openxmlformats.org/drawingml/2006/table">
            <a:tbl>
              <a:tblPr>
                <a:solidFill>
                  <a:schemeClr val="bg1"/>
                </a:solidFill>
              </a:tblPr>
              <a:tblGrid>
                <a:gridCol w="1935593">
                  <a:extLst>
                    <a:ext uri="{9D8B030D-6E8A-4147-A177-3AD203B41FA5}">
                      <a16:colId xmlns:a16="http://schemas.microsoft.com/office/drawing/2014/main" val="1737872716"/>
                    </a:ext>
                  </a:extLst>
                </a:gridCol>
                <a:gridCol w="8122808">
                  <a:extLst>
                    <a:ext uri="{9D8B030D-6E8A-4147-A177-3AD203B41FA5}">
                      <a16:colId xmlns:a16="http://schemas.microsoft.com/office/drawing/2014/main" val="2885983667"/>
                    </a:ext>
                  </a:extLst>
                </a:gridCol>
              </a:tblGrid>
              <a:tr h="57318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Factor</a:t>
                      </a:r>
                    </a:p>
                  </a:txBody>
                  <a:tcPr marL="157424" marR="121095" marT="121095" marB="12109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 cap="none" spc="0">
                          <a:solidFill>
                            <a:schemeClr val="tx1"/>
                          </a:solidFill>
                        </a:rPr>
                        <a:t>Impact on Community Stretch Studio</a:t>
                      </a:r>
                    </a:p>
                  </a:txBody>
                  <a:tcPr marL="157424" marR="121095" marT="121095" marB="12109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7754076"/>
                  </a:ext>
                </a:extLst>
              </a:tr>
              <a:tr h="11382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Technological</a:t>
                      </a:r>
                    </a:p>
                  </a:txBody>
                  <a:tcPr marL="157424" marR="121095" marT="121095" marB="12109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 cap="none" spc="0">
                          <a:solidFill>
                            <a:schemeClr val="tx1"/>
                          </a:solidFill>
                        </a:rPr>
                        <a:t>Digital booking systems and fitness applications enhance customer convenience and require investment in user friendly technology (Satjawathee et al., 2023)</a:t>
                      </a:r>
                    </a:p>
                  </a:txBody>
                  <a:tcPr marL="157424" marR="121095" marT="121095" marB="12109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4781222"/>
                  </a:ext>
                </a:extLst>
              </a:tr>
              <a:tr h="8557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Environmental</a:t>
                      </a:r>
                    </a:p>
                  </a:txBody>
                  <a:tcPr marL="157424" marR="121095" marT="121095" marB="12109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 cap="none" spc="0">
                          <a:solidFill>
                            <a:schemeClr val="tx1"/>
                          </a:solidFill>
                        </a:rPr>
                        <a:t>Sustainable business practices and eco friendly studio materials attract environmentally conscious consumers and support brand differentiation</a:t>
                      </a:r>
                    </a:p>
                  </a:txBody>
                  <a:tcPr marL="157424" marR="121095" marT="121095" marB="12109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7767232"/>
                  </a:ext>
                </a:extLst>
              </a:tr>
              <a:tr h="11382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cap="none" spc="0">
                          <a:solidFill>
                            <a:schemeClr val="tx1"/>
                          </a:solidFill>
                        </a:rPr>
                        <a:t>Legal</a:t>
                      </a:r>
                    </a:p>
                  </a:txBody>
                  <a:tcPr marL="157424" marR="121095" marT="121095" marB="12109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 cap="none" spc="0">
                          <a:solidFill>
                            <a:schemeClr val="tx1"/>
                          </a:solidFill>
                        </a:rPr>
                        <a:t>Health and safety regulations require proper instructor certification and insurance which increases compliance costs but reduces liability (Amoako and Boateng, 2022)</a:t>
                      </a:r>
                    </a:p>
                  </a:txBody>
                  <a:tcPr marL="157424" marR="121095" marT="121095" marB="121095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2963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977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467BA-5627-FF53-6639-F26623D70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Customer Segmentation and Targeting</a:t>
            </a:r>
          </a:p>
        </p:txBody>
      </p: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CCB89696-9213-D6FD-5F34-A15E0032F0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3463468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476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D86201-EB17-4AD4-F395-195B6C4BA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1" y="634946"/>
            <a:ext cx="6368142" cy="1450757"/>
          </a:xfrm>
        </p:spPr>
        <p:txBody>
          <a:bodyPr>
            <a:normAutofit/>
          </a:bodyPr>
          <a:lstStyle/>
          <a:p>
            <a:r>
              <a:rPr lang="en-GB" dirty="0"/>
              <a:t>Marketing Mix Strategy</a:t>
            </a:r>
          </a:p>
        </p:txBody>
      </p:sp>
      <p:pic>
        <p:nvPicPr>
          <p:cNvPr id="6" name="Picture 5" descr="Empty office area">
            <a:extLst>
              <a:ext uri="{FF2B5EF4-FFF2-40B4-BE49-F238E27FC236}">
                <a16:creationId xmlns:a16="http://schemas.microsoft.com/office/drawing/2014/main" id="{4438BD5F-3148-2639-4723-AC4AA5A775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400" r="18379" b="1"/>
          <a:stretch>
            <a:fillRect/>
          </a:stretch>
        </p:blipFill>
        <p:spPr>
          <a:xfrm>
            <a:off x="20" y="-12128"/>
            <a:ext cx="4654276" cy="687012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617" y="2085703"/>
            <a:ext cx="617068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F656FBE0-1E95-1494-B651-930AFD5F58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1" y="2198914"/>
            <a:ext cx="6368142" cy="36701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Product strategy focuses on specialised guided stretching services delivered by certified instructors to small groups ensuring personalised attention (Tersa-Miralles et al., 2022)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Pricing strategy incorporates flexible schemes including pay per class rates, monthly unlimited packages and corporate employee session bundles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Place strategy prioritises locations near business districts to maximise accessibility during lunch breaks and commuting times (Coffey et al., 2025)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Promotion strategy includes social media campaigns, local business partnerships for wellness programmes and customer referral incentives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Research indicates that fitness innovativeness affects customer intentions to revisit wellness facilities over time (Satjawathee et al., 2023) </a:t>
            </a:r>
          </a:p>
        </p:txBody>
      </p:sp>
    </p:spTree>
    <p:extLst>
      <p:ext uri="{BB962C8B-B14F-4D97-AF65-F5344CB8AC3E}">
        <p14:creationId xmlns:p14="http://schemas.microsoft.com/office/powerpoint/2010/main" val="1226421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88163-A085-DCD0-B261-B9AE205BE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Retention Strategies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B86ADDF-B33A-D188-A7A3-41352482F5C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7449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4CD50-D5E4-39C8-BAA2-3BE1A39A4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Funding Requirements and Allocation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95879E2-0E0B-B68C-F23E-37B728283A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6108794"/>
              </p:ext>
            </p:extLst>
          </p:nvPr>
        </p:nvGraphicFramePr>
        <p:xfrm>
          <a:off x="4741863" y="1121145"/>
          <a:ext cx="6797677" cy="4689988"/>
        </p:xfrm>
        <a:graphic>
          <a:graphicData uri="http://schemas.openxmlformats.org/drawingml/2006/table">
            <a:tbl>
              <a:tblPr/>
              <a:tblGrid>
                <a:gridCol w="2716930">
                  <a:extLst>
                    <a:ext uri="{9D8B030D-6E8A-4147-A177-3AD203B41FA5}">
                      <a16:colId xmlns:a16="http://schemas.microsoft.com/office/drawing/2014/main" val="1400663507"/>
                    </a:ext>
                  </a:extLst>
                </a:gridCol>
                <a:gridCol w="1330401">
                  <a:extLst>
                    <a:ext uri="{9D8B030D-6E8A-4147-A177-3AD203B41FA5}">
                      <a16:colId xmlns:a16="http://schemas.microsoft.com/office/drawing/2014/main" val="1862474545"/>
                    </a:ext>
                  </a:extLst>
                </a:gridCol>
                <a:gridCol w="2750346">
                  <a:extLst>
                    <a:ext uri="{9D8B030D-6E8A-4147-A177-3AD203B41FA5}">
                      <a16:colId xmlns:a16="http://schemas.microsoft.com/office/drawing/2014/main" val="1279330285"/>
                    </a:ext>
                  </a:extLst>
                </a:gridCol>
              </a:tblGrid>
              <a:tr h="3155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Expense Category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Amount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Description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3033250"/>
                  </a:ext>
                </a:extLst>
              </a:tr>
              <a:tr h="5220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Facility rental deposit and first month rent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£8,000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Securing studio space in business district location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3509238"/>
                  </a:ext>
                </a:extLst>
              </a:tr>
              <a:tr h="5220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Studio renovation and interior design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£7,000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Creating welcoming environment with flooring and mirrors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6190757"/>
                  </a:ext>
                </a:extLst>
              </a:tr>
              <a:tr h="7286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Marketing and promotional materials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£5,000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Website development, social media advertising and printed materials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7017399"/>
                  </a:ext>
                </a:extLst>
              </a:tr>
              <a:tr h="5220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Working capital reserve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£6,000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Operational expenses coverage during initial revenue period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69176141"/>
                  </a:ext>
                </a:extLst>
              </a:tr>
              <a:tr h="7286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Equipment, technology, insurance, staffing and miscellaneous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£19,000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Stretching equipment, sound systems, legal fees, training and contingency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7055044"/>
                  </a:ext>
                </a:extLst>
              </a:tr>
              <a:tr h="13481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Total startup investment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£45,000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Crowdfunding platforms provide effective mechanisms for small business funding (Camilleri and Bresciani, 2022) and sustainable recurring funding models support growth (Tan and Reddy, 2024)</a:t>
                      </a:r>
                    </a:p>
                  </a:txBody>
                  <a:tcPr marL="70877" marR="70877" marT="35438" marB="3543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48215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4003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3D243-0AB2-D5E3-E549-B8E758CBA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16" name="Rectangle 1">
            <a:extLst>
              <a:ext uri="{FF2B5EF4-FFF2-40B4-BE49-F238E27FC236}">
                <a16:creationId xmlns:a16="http://schemas.microsoft.com/office/drawing/2014/main" id="{70F8DA1A-3FD0-9F73-058C-AE53666DD7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1845734"/>
          <a:ext cx="1005840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14207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BC579-AE8D-9909-56F6-3F8D9F0B0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B8BE0-2402-1F48-CBC4-8251C6F97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016" y="605896"/>
            <a:ext cx="6413663" cy="5646208"/>
          </a:xfrm>
        </p:spPr>
        <p:txBody>
          <a:bodyPr anchor="ctr">
            <a:normAutofit/>
          </a:bodyPr>
          <a:lstStyle/>
          <a:p>
            <a:r>
              <a:rPr lang="en-GB" sz="800"/>
              <a:t>Amoako, S. and Boateng, E. (2022). Considering factors that leads to sustainability of Small and Medium Enterprises in Ghana using PESTEL and theories of entrepreneurship as a measuring tool. Technium Social Sciences Journal, 31(1), 594–653. Available at: </a:t>
            </a:r>
            <a:r>
              <a:rPr lang="en-GB" sz="800">
                <a:hlinkClick r:id="rId2"/>
              </a:rPr>
              <a:t>https://ideas.repec.org/a/tec/journl/v31y2022i1p594-653.html</a:t>
            </a:r>
            <a:r>
              <a:rPr lang="en-GB" sz="800"/>
              <a:t> (Accessed 20 November 2025).</a:t>
            </a:r>
          </a:p>
          <a:p>
            <a:r>
              <a:rPr lang="en-GB" sz="800"/>
              <a:t>Camilleri, M.A. and Bresciani, S. (2022). Crowdfunding small businesses and startups: A systematic review, an appraisal of theoretical insights and future research directions. European Journal of Innovation Management, 27(7), 2183–2209. Available at: </a:t>
            </a:r>
            <a:r>
              <a:rPr lang="en-GB" sz="800">
                <a:hlinkClick r:id="rId3"/>
              </a:rPr>
              <a:t>https://www.emerald.com/insight/content/doi/10.1108/EJIM-02-2022-0060/full/html</a:t>
            </a:r>
            <a:r>
              <a:rPr lang="en-GB" sz="800"/>
              <a:t> (Accessed 20 November 2025).</a:t>
            </a:r>
          </a:p>
          <a:p>
            <a:r>
              <a:rPr lang="en-GB" sz="800"/>
              <a:t>Coffey, A., Parés-Salomón, I., Mutz, J., Streb, A., Baur, D.M. and von Harbou, A. (2025). Factors influencing reducing sedentary time in home office employees: A cross-sectional study. Scientific Reports, 15, 24147. Available at: </a:t>
            </a:r>
            <a:r>
              <a:rPr lang="en-GB" sz="800">
                <a:hlinkClick r:id="rId4"/>
              </a:rPr>
              <a:t>https://www.nature.com/articles/s41598-025-08831-4</a:t>
            </a:r>
            <a:r>
              <a:rPr lang="en-GB" sz="800"/>
              <a:t> (Accessed 20 November 2025).</a:t>
            </a:r>
          </a:p>
          <a:p>
            <a:r>
              <a:rPr lang="en-GB" sz="800"/>
              <a:t>Kercher, V.M., Kercher, K., Bennion, T., Levy, P., Alexander, C., Amaral, P.C., Li, Y.M. et al. (2022). 2022 Fitness trends from around the globe. ACSM’s Health &amp; Fitness Journal, 26(1), 21–37. Available at: </a:t>
            </a:r>
            <a:r>
              <a:rPr lang="en-GB" sz="800">
                <a:hlinkClick r:id="rId5"/>
              </a:rPr>
              <a:t>https://journals.lww.com/acsm-healthfitness/fulltext/2022/01000/2022_fitness_trends_from_around_the_globe.7.aspx</a:t>
            </a:r>
            <a:r>
              <a:rPr lang="en-GB" sz="800"/>
              <a:t> (Accessed 20 November 2025).</a:t>
            </a:r>
          </a:p>
          <a:p>
            <a:r>
              <a:rPr lang="en-GB" sz="800"/>
              <a:t>Leppe-Zamora, J., Ramos-Fuster, S., Leiva, A.M., Troncoso-Pantoja, C., Ulloa-Díaz, D., Cigarroa, I., Aguilera-Eguía, R. et al. (2025). The effect of computer prompts in breaks of sedentary behaviour among office workers: A systematic review and meta-analysis. International Journal of Behavioral Nutrition and Physical Activity, 22, 75. Available at: </a:t>
            </a:r>
            <a:r>
              <a:rPr lang="en-GB" sz="800">
                <a:hlinkClick r:id="rId6"/>
              </a:rPr>
              <a:t>https://ijbnpa.biomedcentral.com/articles/10.1186/s12966-025-01726-7</a:t>
            </a:r>
            <a:r>
              <a:rPr lang="en-GB" sz="800"/>
              <a:t> (Accessed 20 November 2025).</a:t>
            </a:r>
          </a:p>
          <a:p>
            <a:r>
              <a:rPr lang="en-GB" sz="800"/>
              <a:t>Paschalidou, K., Tsitskari, E., Alexandris, K., Karagiorgos, T. and Filippou, D. (2023). Segmenting fitness center customers: Leveraging perceived ethicality for enhanced loyalty, trust, and word-of-mouth communication. Sustainability, 15(22), 16131. Available at: </a:t>
            </a:r>
            <a:r>
              <a:rPr lang="en-GB" sz="800">
                <a:hlinkClick r:id="rId7"/>
              </a:rPr>
              <a:t>https://www.mdpi.com/2071-1050/15/22/16131</a:t>
            </a:r>
            <a:r>
              <a:rPr lang="en-GB" sz="800"/>
              <a:t> (Accessed 20 November 2025).</a:t>
            </a:r>
          </a:p>
          <a:p>
            <a:r>
              <a:rPr lang="en-GB" sz="800"/>
              <a:t>Satjawathee, T., Ma, S.C., Shu, S.T. and Chang, C.H. (2022). The moderating effect of self-efficacy on fitness use innovativeness and usage pattern. Sustainability, 15(1), 586. Available at: </a:t>
            </a:r>
            <a:r>
              <a:rPr lang="en-GB" sz="800">
                <a:hlinkClick r:id="rId8"/>
              </a:rPr>
              <a:t>https://www.mdpi.com/2071-1050/15/1/586</a:t>
            </a:r>
            <a:r>
              <a:rPr lang="en-GB" sz="800"/>
              <a:t> (Accessed 20 November 2025).</a:t>
            </a:r>
          </a:p>
          <a:p>
            <a:r>
              <a:rPr lang="en-GB" sz="800"/>
              <a:t>Satjawathee, T., Strombeck, S.D., Shu, S.T. and Chang, C.H. (2023). Fitness use innovativeness, usage patterns and revisit intention: The moderating role of other-efficacy. Behavioral Sciences, 13(4), 307. Available at: </a:t>
            </a:r>
            <a:r>
              <a:rPr lang="en-GB" sz="800">
                <a:hlinkClick r:id="rId9"/>
              </a:rPr>
              <a:t>https://www.mdpi.com/2076-328X/13/4/307</a:t>
            </a:r>
            <a:r>
              <a:rPr lang="en-GB" sz="800"/>
              <a:t> (Accessed 20 November 2025).</a:t>
            </a:r>
          </a:p>
          <a:p>
            <a:r>
              <a:rPr lang="en-GB" sz="800"/>
              <a:t>Tan, Y.H. and Reddy, S.K. (2024). Sustainable funding for small businesses: An investigation into the dynamics of the recurring crowdfunding model. International Small Business Journal: Researching Entrepreneurship, 42(5), 641–669. Available at: </a:t>
            </a:r>
            <a:r>
              <a:rPr lang="en-GB" sz="800">
                <a:hlinkClick r:id="rId10"/>
              </a:rPr>
              <a:t>https://journals.sagepub.com/doi/10.1177/02662426231205758</a:t>
            </a:r>
            <a:r>
              <a:rPr lang="en-GB" sz="800"/>
              <a:t> (Accessed 20 November 2025).</a:t>
            </a:r>
          </a:p>
          <a:p>
            <a:r>
              <a:rPr lang="en-GB" sz="800"/>
              <a:t>Tersa-Miralles, C., Moya-Ramón, M., De Miguel-Etayo, P., Sebastián-Tomás, J.C., Morente-Sánchez, J., Morente-Oria, H. and Álvarez-Fernández, E. (2022). Effectiveness of workplace exercise interventions in the treatment of musculoskeletal disorders in workers: A systematic review and meta-analysis. BMJ Open, 12(1), e054288. Available at: </a:t>
            </a:r>
            <a:r>
              <a:rPr lang="en-GB" sz="800">
                <a:hlinkClick r:id="rId11"/>
              </a:rPr>
              <a:t>https://bmjopen.bmj.com/content/12/1/e054288</a:t>
            </a:r>
            <a:r>
              <a:rPr lang="en-GB" sz="800"/>
              <a:t> (Accessed 20 November 2025).</a:t>
            </a:r>
          </a:p>
          <a:p>
            <a:r>
              <a:rPr lang="en-GB" sz="80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3807309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</TotalTime>
  <Words>1865</Words>
  <Application>Microsoft Office PowerPoint</Application>
  <PresentationFormat>Widescreen</PresentationFormat>
  <Paragraphs>105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Retrospect</vt:lpstr>
      <vt:lpstr>   LCLM4006 Enterprise and Entrepreneurship </vt:lpstr>
      <vt:lpstr>Introduction</vt:lpstr>
      <vt:lpstr>Product and Service Offering </vt:lpstr>
      <vt:lpstr>Management Structure</vt:lpstr>
      <vt:lpstr>Legal Format</vt:lpstr>
      <vt:lpstr>Environmental Analysis PESTEL</vt:lpstr>
      <vt:lpstr>Environmental Analysis PESTEL Continued</vt:lpstr>
      <vt:lpstr>Customer Segmentation and Targeting</vt:lpstr>
      <vt:lpstr>Marketing Mix Strategy</vt:lpstr>
      <vt:lpstr>Customer Retention Strategies</vt:lpstr>
      <vt:lpstr>Funding Requirements and Allocation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Victoria_Borta</dc:creator>
  <cp:lastModifiedBy>Victoria Borta (2422534)</cp:lastModifiedBy>
  <cp:revision>2</cp:revision>
  <dcterms:created xsi:type="dcterms:W3CDTF">2025-12-03T01:12:01Z</dcterms:created>
  <dcterms:modified xsi:type="dcterms:W3CDTF">2025-12-04T17:14:54Z</dcterms:modified>
</cp:coreProperties>
</file>