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5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32" autoAdjust="0"/>
    <p:restoredTop sz="94660"/>
  </p:normalViewPr>
  <p:slideViewPr>
    <p:cSldViewPr snapToGrid="0">
      <p:cViewPr varScale="1">
        <p:scale>
          <a:sx n="68" d="100"/>
          <a:sy n="68" d="100"/>
        </p:scale>
        <p:origin x="5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06A2D9-4702-4D21-91B3-A3A4690DB48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A57018-1A2A-4B43-89C4-5D4554904E2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3DFE3-03EE-42BF-B435-BB35AADDEC19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BBA45D7-0E3A-45B3-8424-AE24D913CD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8CD1EC4-2C81-415B-9462-6CD46F0F4F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BE5C7-22BD-4EE4-9391-FA9AFF1C8A2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103BA7-1A36-4DFD-BF1E-5F4F0BA0CD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65000D-12D1-43DE-B97C-7E2CFA5B752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need to talk here about how these link to the BMC and to the market research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EB630F-8045-442B-BF4B-F429E70CF63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105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F515-6F8E-46A4-BD72-5144213C1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11AF8-E401-474B-9F0C-F5B923182A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8DD5D-3F6C-44A5-A970-1C4B3B8AD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DEF1C-DC18-4891-865C-94E626E83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A905F-2804-44C8-8B9A-4BB8F2094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189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2CDB5-A918-4891-9D70-E2B344726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5E1B9-AD85-4007-A17D-40B2FA354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9F04A-CB13-43C2-83E4-8483F9E6A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6663E-A7F5-4380-A8A2-A78BEBBDC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CBD57-36D4-4949-BF8D-54967578A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364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61C99-7A32-459D-B084-F85A0D2DC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0AD018-0396-4A5D-96FA-880CD8D07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BF284-75A8-4DD5-A678-F4EFEC2E2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E6F98-1FBC-42F9-84AB-5A134F149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B7658-AB61-4074-925D-136D53F3A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187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7243-464B-458B-B900-1F0F6EA17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4B575-8991-44AD-AF61-64A4A28606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1DA835-BCF6-45B8-B2CF-BD657203C7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E6E355-CBB8-4011-B06B-C0D079C5E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7F2D5A-7490-4ECA-B460-4D7B1C5FE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BEB7CE-82EE-4992-AB9D-74523B72F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0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26008-B114-4C7C-BB91-D9FA2F2D8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3A824D-1064-4A1B-8B10-217F4D8CE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C97F3-863B-4512-A341-7D7B8BB598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767341-E6E1-42A0-BE9D-3032E82E54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7F77FB-24AD-489C-A328-4B1164E0D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CB59DB-3190-4ECB-87A8-5412EA436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8FFAAA-64CA-449D-805E-5AD87CBF0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5120BE-FC24-4653-8601-74921FE2A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8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EE470-2C96-4038-8CE2-B62236645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898C40-7FDD-41E8-A302-E86A41C27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AC28A1-7E10-4998-8F98-4AD9453B9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47448F-CC7A-4077-B979-0CF9660E3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50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06D432-2D56-478D-851F-5C59AFF7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EA03C5-7BF2-436F-8344-720B973ED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1032B-AAB4-45C1-A346-0449B57E8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27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A2DDC-2151-4E62-8100-06CB21F81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6DBF6-A59B-4442-9D6D-B10AA40DE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4E87CF-0D6E-4490-8F71-6E3B6E0D1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DE7CA-D34E-4FE4-B9A8-ED44E5979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9F43-5011-4E6F-AADC-2CB51B510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595C7-72A7-414C-AA96-013AFD7C9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375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590D6-5AC2-4789-BD6E-C10217011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AFCD14-B0C4-47AE-9E19-01B9FD3BD3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64F4E5-AAF5-4BBF-B9CA-3EF5A1A6A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692C27-16CD-410A-B05F-4188327BD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BE4259-DD46-4E16-AA7F-0831B0915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D6A7A8-EFF6-42F4-A54E-22DD70EBC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326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A6A9B-7E73-4F08-8BE2-D49136D80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77604-E0E6-460D-B4F8-81A009E73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34749-1437-4A08-8E93-170CA5B14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564F0-A624-4EA3-B761-2B5F5EBF7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D971F-B568-496B-975D-440B0B1D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942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CEA277-1E5E-444C-B536-E2062378E9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BA5710-B273-43AA-AC59-0281A94001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3A3F7-9021-4EFE-97F5-0B79EDB82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D18AE-A27B-4F69-BBA1-6E85FE9E7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1577A-DBC6-464F-9307-7D080934E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380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BD2ADA-0580-4B3F-8A25-8C86152A8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E8042-9091-4792-AA1F-AC4F51B182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5791D-80EB-4A83-9D62-250374B14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DBA1F-2952-4A0A-9D2F-8318EF068607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D35AE-72EA-420A-96CF-C61905165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0465C-75F0-4A5C-8C41-8F7DA0922A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012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6415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tanyaprive/2012/10/12/top-10-benefits-of-crowdfunding-2/#3c9180cc2c5e" TargetMode="External"/><Relationship Id="rId3" Type="http://schemas.openxmlformats.org/officeDocument/2006/relationships/hyperlink" Target="https://www.uka.org.uk/EasysiteWeb/getresource.axd?AssetID=144578" TargetMode="External"/><Relationship Id="rId7" Type="http://schemas.openxmlformats.org/officeDocument/2006/relationships/hyperlink" Target="https://www.foodmanufacture.co.uk/Article/2020/06/29/Coronavirus-Meat-industry-has-faced-challenges" TargetMode="External"/><Relationship Id="rId12" Type="http://schemas.openxmlformats.org/officeDocument/2006/relationships/hyperlink" Target="https://www.facebook.com/welshhomesteadsmokery/" TargetMode="External"/><Relationship Id="rId2" Type="http://schemas.openxmlformats.org/officeDocument/2006/relationships/hyperlink" Target="https://www.seedrs.com/learn/raising/raise-money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personalandhouseholdfinances/expenditure/bulletins/familyspendingintheuk/april2018tomarch2019" TargetMode="External"/><Relationship Id="rId11" Type="http://schemas.openxmlformats.org/officeDocument/2006/relationships/hyperlink" Target="https://www.sciencedirect.com/science/article/pii/S0007681313000086" TargetMode="External"/><Relationship Id="rId5" Type="http://schemas.openxmlformats.org/officeDocument/2006/relationships/hyperlink" Target="https://www2.deloitte.com/content/dam/Deloitte/uk/Documents/ConsumerIndustrialProducts/deloitte-uk-casual-dining-market.pdf" TargetMode="External"/><Relationship Id="rId10" Type="http://schemas.openxmlformats.org/officeDocument/2006/relationships/hyperlink" Target="https://www.investopedia.com/terms/c/crowdfunding.asp" TargetMode="External"/><Relationship Id="rId4" Type="http://schemas.openxmlformats.org/officeDocument/2006/relationships/hyperlink" Target="https://www.foodware365.com/en/news/knowledge-base/2020/the-impact-of-covid-19-on-food-companies/" TargetMode="External"/><Relationship Id="rId9" Type="http://schemas.openxmlformats.org/officeDocument/2006/relationships/hyperlink" Target="https://www.foodmanufacture.co.uk/Article/2020/03/04/Challenges-and-trends-for-food-and-drink-in-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DEA7B6D-32F7-4B4A-8B3F-ACA370CA64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u="sng" dirty="0">
                <a:hlinkClick r:id="rId2"/>
              </a:rPr>
              <a:t>Digital Entrepreneurship (BMMB7002D)</a:t>
            </a:r>
            <a:br>
              <a:rPr lang="en-GB" u="sng" dirty="0"/>
            </a:br>
            <a:r>
              <a:rPr lang="en-GB" u="sng" dirty="0"/>
              <a:t>Assignment 2: Part B</a:t>
            </a:r>
            <a:endParaRPr lang="en-GB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4BF7FD2-5DED-4E8C-9DAE-9315679B8A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dirty="0"/>
              <a:t>Robert Davies</a:t>
            </a:r>
          </a:p>
          <a:p>
            <a:r>
              <a:rPr lang="en-GB" dirty="0"/>
              <a:t>Student: 1805256</a:t>
            </a:r>
          </a:p>
        </p:txBody>
      </p:sp>
    </p:spTree>
    <p:extLst>
      <p:ext uri="{BB962C8B-B14F-4D97-AF65-F5344CB8AC3E}">
        <p14:creationId xmlns:p14="http://schemas.microsoft.com/office/powerpoint/2010/main" val="39427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428B0-3486-4C80-9304-EC3A2B16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FD839-1927-4E1D-B60B-D4752DB2B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Produce a 5 minute professional crowdfunding video to gain stakeholder buy-in for the new venture demonstrating critical research into you chosen marketspace. </a:t>
            </a:r>
          </a:p>
        </p:txBody>
      </p:sp>
    </p:spTree>
    <p:extLst>
      <p:ext uri="{BB962C8B-B14F-4D97-AF65-F5344CB8AC3E}">
        <p14:creationId xmlns:p14="http://schemas.microsoft.com/office/powerpoint/2010/main" val="3466801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BE82D-42EC-4BC4-8668-057B5D6D0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Crowdfunding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3DC16-C39A-4E65-AA81-61D7F52FF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use of small amounts of capital from a large number of individuals to finance a new business venture’ (Smith, 2019)</a:t>
            </a:r>
          </a:p>
          <a:p>
            <a:r>
              <a:rPr lang="en-GB" dirty="0"/>
              <a:t>P2P Lending: Loans from private lenders, usually through online platform</a:t>
            </a:r>
          </a:p>
          <a:p>
            <a:r>
              <a:rPr lang="en-GB" dirty="0"/>
              <a:t>Reward-based: Funds leant in return for the finished product at a later date</a:t>
            </a:r>
          </a:p>
          <a:p>
            <a:r>
              <a:rPr lang="en-GB" dirty="0"/>
              <a:t>Equity crowdfunding: ‘all or nothing’ investment for pre-defined equity stake</a:t>
            </a:r>
          </a:p>
          <a:p>
            <a:pPr marL="0" indent="0">
              <a:buNone/>
            </a:pPr>
            <a:r>
              <a:rPr lang="en-GB" dirty="0"/>
              <a:t>(Bates, 2017)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51EB2E-F372-4E42-A06A-B0E4D66421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150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53"/>
    </mc:Choice>
    <mc:Fallback>
      <p:transition spd="slow" advTm="37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C2097-1202-4267-A2E8-CA492A5A3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Crowdfunding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16941-AF9A-453F-9AE5-B6FB4F8AF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Naive lenders &amp; risky businesses </a:t>
            </a:r>
          </a:p>
          <a:p>
            <a:r>
              <a:rPr lang="en-GB" dirty="0"/>
              <a:t>Opportunity for investors to diversify portfolio (Stemler, 2013) </a:t>
            </a:r>
          </a:p>
          <a:p>
            <a:r>
              <a:rPr lang="en-GB" dirty="0"/>
              <a:t>Increased access to capital and creates new loyal customers (</a:t>
            </a:r>
            <a:r>
              <a:rPr lang="en-GB" dirty="0" err="1"/>
              <a:t>Prive</a:t>
            </a:r>
            <a:r>
              <a:rPr lang="en-GB" dirty="0"/>
              <a:t>, 2012) </a:t>
            </a:r>
          </a:p>
          <a:p>
            <a:r>
              <a:rPr lang="en-GB" dirty="0"/>
              <a:t>Welsh Homestead Smokery thrives off loyal customer base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0938958-5AE2-4259-B24C-53805AFFDE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86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24"/>
    </mc:Choice>
    <mc:Fallback>
      <p:transition spd="slow" advTm="20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A2950-43DA-4477-BB19-32FC39444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Pitch: Reward-Based Funding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21EF9-554C-4524-9269-BE3A1E632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3680"/>
            <a:ext cx="10515600" cy="4673283"/>
          </a:xfrm>
        </p:spPr>
        <p:txBody>
          <a:bodyPr/>
          <a:lstStyle/>
          <a:p>
            <a:r>
              <a:rPr lang="en-GB" dirty="0"/>
              <a:t>Food is a significant part of average household budget</a:t>
            </a:r>
          </a:p>
          <a:p>
            <a:r>
              <a:rPr lang="en-GB" dirty="0"/>
              <a:t>Consumer research:</a:t>
            </a:r>
          </a:p>
          <a:p>
            <a:pPr lvl="1"/>
            <a:r>
              <a:rPr lang="en-GB" dirty="0"/>
              <a:t>Informal</a:t>
            </a:r>
          </a:p>
          <a:p>
            <a:pPr lvl="1"/>
            <a:r>
              <a:rPr lang="en-GB" dirty="0"/>
              <a:t>Experiential</a:t>
            </a:r>
          </a:p>
          <a:p>
            <a:pPr lvl="1"/>
            <a:r>
              <a:rPr lang="en-GB" dirty="0"/>
              <a:t>Provenance</a:t>
            </a:r>
          </a:p>
          <a:p>
            <a:pPr lvl="1"/>
            <a:r>
              <a:rPr lang="en-GB" dirty="0"/>
              <a:t>Sustainability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3F7D07-A15A-4809-A7A2-A1DFB2928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4924" y="126524"/>
            <a:ext cx="1343025" cy="952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5D1405-25F1-44AA-8A6C-7B55E6E6A7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511" t="14845" r="10463" b="9931"/>
          <a:stretch/>
        </p:blipFill>
        <p:spPr>
          <a:xfrm>
            <a:off x="3852420" y="4053826"/>
            <a:ext cx="4487159" cy="23725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4B3B8E-685D-4550-A4D3-98A9999158D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761" t="37122" r="52405" b="5161"/>
          <a:stretch/>
        </p:blipFill>
        <p:spPr>
          <a:xfrm>
            <a:off x="185171" y="4224809"/>
            <a:ext cx="3162935" cy="21235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6B7688-E037-4DEA-905A-D5887897F90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875" t="26815" r="54000" b="8296"/>
          <a:stretch/>
        </p:blipFill>
        <p:spPr>
          <a:xfrm>
            <a:off x="8632439" y="3305493"/>
            <a:ext cx="3445510" cy="3214342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5E75EB6-AFA3-4EF7-A2D6-E3F3091DEF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485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946"/>
    </mc:Choice>
    <mc:Fallback>
      <p:transition spd="slow" advTm="63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4E06C-3B65-4F77-BB58-F2D0CEBCD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Products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9EBCBF-DDC8-4FFA-89D3-53F615C46B2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892" t="32485" r="51861" b="13235"/>
          <a:stretch/>
        </p:blipFill>
        <p:spPr>
          <a:xfrm>
            <a:off x="2463800" y="1886743"/>
            <a:ext cx="2956975" cy="22961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27BA1A-BEE3-4420-A3FE-95A157279886}"/>
              </a:ext>
            </a:extLst>
          </p:cNvPr>
          <p:cNvPicPr/>
          <p:nvPr/>
        </p:nvPicPr>
        <p:blipFill rotWithShape="1">
          <a:blip r:embed="rId6"/>
          <a:srcRect l="7456" t="33455" r="50000" b="17382"/>
          <a:stretch/>
        </p:blipFill>
        <p:spPr>
          <a:xfrm>
            <a:off x="2372775" y="4307839"/>
            <a:ext cx="3048000" cy="2296161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3EF9804-30F9-4687-B7D7-CE82168822B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7"/>
          <a:srcRect l="9811" t="31594" r="47504" b="15637"/>
          <a:stretch/>
        </p:blipFill>
        <p:spPr>
          <a:xfrm>
            <a:off x="6217920" y="2011678"/>
            <a:ext cx="3302000" cy="22961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AABB20-E6EA-435D-9AE1-11DD39C69772}"/>
              </a:ext>
            </a:extLst>
          </p:cNvPr>
          <p:cNvPicPr/>
          <p:nvPr/>
        </p:nvPicPr>
        <p:blipFill rotWithShape="1">
          <a:blip r:embed="rId8"/>
          <a:srcRect l="9856" t="28777" r="51241" b="30106"/>
          <a:stretch/>
        </p:blipFill>
        <p:spPr>
          <a:xfrm>
            <a:off x="6197600" y="4604380"/>
            <a:ext cx="3048000" cy="18275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1E2A5D6-2622-49B6-A3C1-3DE63C5F50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34924" y="126524"/>
            <a:ext cx="1343025" cy="9525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275C29C-AA7B-4718-BDD4-9C033F5A9B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310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54"/>
    </mc:Choice>
    <mc:Fallback>
      <p:transition spd="slow" advTm="11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E1CEC-509B-41C9-AB89-D4E671DE9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0DD2-F805-424C-8732-69649E703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C.570,000 mentions of cooking shows across social media </a:t>
            </a:r>
          </a:p>
          <a:p>
            <a:r>
              <a:rPr lang="en-GB" dirty="0"/>
              <a:t>Steady increase year on year </a:t>
            </a:r>
          </a:p>
          <a:p>
            <a:r>
              <a:rPr lang="en-GB" dirty="0"/>
              <a:t>33% of conversations express a desire to cook or bake after watching these programmes (Crimson Hexagon, 2016)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098D3F-B8B8-427D-A625-205098FE0658}"/>
              </a:ext>
            </a:extLst>
          </p:cNvPr>
          <p:cNvSpPr/>
          <p:nvPr/>
        </p:nvSpPr>
        <p:spPr>
          <a:xfrm>
            <a:off x="1026160" y="4001294"/>
            <a:ext cx="10515600" cy="18573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“to know its home grown and lovingly prepared…with amazing eco-packaging…I can highly recommend”  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“Great service, the eco-packaging was clever” 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“Absolutely awesome products! Love everything they do and could not recommend them enough”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Facebook Reviews (2020)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C7B572-53C2-4A05-886E-435E51F7E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4924" y="126524"/>
            <a:ext cx="1343025" cy="9525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244AE44-DA80-4D40-A8DD-7525579AC3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431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718"/>
    </mc:Choice>
    <mc:Fallback>
      <p:transition spd="slow" advTm="31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BE7B0-6378-4ADC-AE9D-7ADDAFA80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7E56E-894E-4D92-BE97-15EEE4B6A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Travel &amp; movement restrictions impacting labour and supply chains (</a:t>
            </a:r>
            <a:r>
              <a:rPr lang="en-GB" dirty="0" err="1"/>
              <a:t>Ridler</a:t>
            </a:r>
            <a:r>
              <a:rPr lang="en-GB" dirty="0"/>
              <a:t>, 2020)</a:t>
            </a:r>
          </a:p>
          <a:p>
            <a:r>
              <a:rPr lang="en-GB" dirty="0"/>
              <a:t>Issues in meat processing (Perrett, 2020)</a:t>
            </a:r>
          </a:p>
          <a:p>
            <a:pPr lvl="1"/>
            <a:r>
              <a:rPr lang="en-GB" dirty="0"/>
              <a:t>A challenge for the competition? </a:t>
            </a:r>
          </a:p>
          <a:p>
            <a:r>
              <a:rPr lang="en-GB" dirty="0"/>
              <a:t>Research suggests an uptick in food delivery across different European markets (</a:t>
            </a:r>
            <a:r>
              <a:rPr lang="en-GB" dirty="0" err="1"/>
              <a:t>Foodware</a:t>
            </a:r>
            <a:r>
              <a:rPr lang="en-GB" dirty="0"/>
              <a:t> 365, 2020)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964FC5-CA05-4999-B08C-1C7755F397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4924" y="126524"/>
            <a:ext cx="1343025" cy="9525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897C58C-35B6-42F2-ABCA-2B24B01DD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009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00"/>
    </mc:Choice>
    <mc:Fallback>
      <p:transition spd="slow" advTm="58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FC0E2-DE00-481B-9AE5-51F87154F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 on 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0BF88-E222-4EAD-BDCE-3BE653B6A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Product discounts</a:t>
            </a:r>
          </a:p>
          <a:p>
            <a:r>
              <a:rPr lang="en-GB" dirty="0"/>
              <a:t>Chance to help design new products</a:t>
            </a:r>
          </a:p>
          <a:p>
            <a:r>
              <a:rPr lang="en-GB" dirty="0"/>
              <a:t>Chance to name a new product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48F0A1-7698-4242-9F7C-735C89BAEC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4924" y="126524"/>
            <a:ext cx="1343025" cy="952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CCB9CC-59D0-42AF-BA85-B67C30FDFD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6402" y="1831866"/>
            <a:ext cx="4480034" cy="448003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7E9878F-8834-45FE-8B33-814B812B5E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812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58"/>
    </mc:Choice>
    <mc:Fallback>
      <p:transition spd="slow" advTm="14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14874-1E65-4E3C-A83F-055A0B8C4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 Engagement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14C577-BDD3-459E-B158-A1845FB53E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4924" y="126524"/>
            <a:ext cx="1343025" cy="952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2E3E66-1C42-4D2E-B8D3-8C43CA5FFC3C}"/>
              </a:ext>
            </a:extLst>
          </p:cNvPr>
          <p:cNvPicPr/>
          <p:nvPr/>
        </p:nvPicPr>
        <p:blipFill rotWithShape="1">
          <a:blip r:embed="rId5"/>
          <a:srcRect l="121" t="9167" b="4766"/>
          <a:stretch/>
        </p:blipFill>
        <p:spPr>
          <a:xfrm>
            <a:off x="1265183" y="1640764"/>
            <a:ext cx="9661634" cy="4340773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9D55083-C971-4E95-AC04-1236871337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99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20"/>
    </mc:Choice>
    <mc:Fallback>
      <p:transition spd="slow" advTm="9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2B05F-ED2F-419E-B67C-A975E9AE0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5B58-F642-44C4-89EE-F4EAE2EA8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Bates, S (2017) </a:t>
            </a:r>
            <a:r>
              <a:rPr lang="en-GB" i="1" dirty="0"/>
              <a:t>Raise Money For Your Business: Six Options</a:t>
            </a:r>
            <a:r>
              <a:rPr lang="en-GB" dirty="0"/>
              <a:t> Available at </a:t>
            </a:r>
            <a:r>
              <a:rPr lang="en-GB" u="sng" dirty="0">
                <a:hlinkClick r:id="rId2"/>
              </a:rPr>
              <a:t>https://www.seedrs.com/learn/raising/raise-money-business</a:t>
            </a:r>
            <a:r>
              <a:rPr lang="en-GB" dirty="0"/>
              <a:t> (Accessed: 20/07/2020)</a:t>
            </a:r>
          </a:p>
          <a:p>
            <a:r>
              <a:rPr lang="en-GB" dirty="0"/>
              <a:t>Crimson Hexagon (2020) </a:t>
            </a:r>
            <a:r>
              <a:rPr lang="en-GB" i="1" dirty="0"/>
              <a:t>UK Consumer Trends Report </a:t>
            </a:r>
            <a:r>
              <a:rPr lang="en-GB" dirty="0"/>
              <a:t>Available at </a:t>
            </a:r>
            <a:r>
              <a:rPr lang="en-GB" u="sng" dirty="0">
                <a:hlinkClick r:id="rId3"/>
              </a:rPr>
              <a:t>https://www.uka.org.uk/EasysiteWeb/getresource.axd?AssetID=144578</a:t>
            </a:r>
            <a:r>
              <a:rPr lang="en-GB" dirty="0"/>
              <a:t> (Accessed: 29/07/2020)</a:t>
            </a:r>
          </a:p>
          <a:p>
            <a:r>
              <a:rPr lang="en-GB" dirty="0" err="1"/>
              <a:t>Foodware</a:t>
            </a:r>
            <a:r>
              <a:rPr lang="en-GB" dirty="0"/>
              <a:t> 365 (2020) </a:t>
            </a:r>
            <a:r>
              <a:rPr lang="en-GB" i="1" dirty="0"/>
              <a:t>Impact of Covid-19 on the food industry </a:t>
            </a:r>
            <a:r>
              <a:rPr lang="en-GB" dirty="0"/>
              <a:t>Available at </a:t>
            </a:r>
            <a:r>
              <a:rPr lang="en-GB" u="sng" dirty="0">
                <a:hlinkClick r:id="rId4"/>
              </a:rPr>
              <a:t>https://www.foodware365.com/en/news/knowledge-base/2020/the-impact-of-covid-19-on-food-companies/</a:t>
            </a:r>
            <a:r>
              <a:rPr lang="en-GB" dirty="0"/>
              <a:t> (Accessed: 31/07/2020)</a:t>
            </a:r>
          </a:p>
          <a:p>
            <a:r>
              <a:rPr lang="en-GB" dirty="0"/>
              <a:t>Humphreys, S (2017) </a:t>
            </a:r>
            <a:r>
              <a:rPr lang="en-GB" i="1" dirty="0"/>
              <a:t>Changing Tastes: The UK Casual Dining Market </a:t>
            </a:r>
            <a:r>
              <a:rPr lang="en-GB" dirty="0"/>
              <a:t>Available at </a:t>
            </a:r>
            <a:r>
              <a:rPr lang="en-GB" u="sng" dirty="0">
                <a:hlinkClick r:id="rId5"/>
              </a:rPr>
              <a:t>https://www2.deloitte.com/content/dam/Deloitte/uk/Documents/ConsumerIndustrialProducts/deloitte-uk-casual-dining-market.pdf</a:t>
            </a:r>
            <a:r>
              <a:rPr lang="en-GB" dirty="0"/>
              <a:t> (Accessed: 31/07/2016) </a:t>
            </a:r>
          </a:p>
          <a:p>
            <a:r>
              <a:rPr lang="en-GB" dirty="0"/>
              <a:t>Office For National Statistics (2020) </a:t>
            </a:r>
            <a:r>
              <a:rPr lang="en-GB" i="1" dirty="0"/>
              <a:t>Family Spending in the UK: April 2018 to March 2019 </a:t>
            </a:r>
            <a:r>
              <a:rPr lang="en-GB" dirty="0"/>
              <a:t>Available at </a:t>
            </a:r>
            <a:r>
              <a:rPr lang="en-GB" u="sng" dirty="0">
                <a:hlinkClick r:id="rId6"/>
              </a:rPr>
              <a:t>https://www.ons.gov.uk/peoplepopulationandcommunity/personalandhouseholdfinances/expenditure/bulletins/familyspendingintheuk/april2018tomarch2019</a:t>
            </a:r>
            <a:r>
              <a:rPr lang="en-GB" dirty="0"/>
              <a:t> (Accessed: 31/07/2020)</a:t>
            </a:r>
          </a:p>
          <a:p>
            <a:r>
              <a:rPr lang="en-GB" dirty="0"/>
              <a:t>Perrett, M (2020) </a:t>
            </a:r>
            <a:r>
              <a:rPr lang="en-GB" i="1" dirty="0"/>
              <a:t>Coronavirus: Meat industry in the firing line </a:t>
            </a:r>
            <a:r>
              <a:rPr lang="en-GB" dirty="0"/>
              <a:t>Available at </a:t>
            </a:r>
            <a:r>
              <a:rPr lang="en-GB" u="sng" dirty="0">
                <a:hlinkClick r:id="rId7"/>
              </a:rPr>
              <a:t>https://www.foodmanufacture.co.uk/Article/2020/06/29/Coronavirus-Meat-industry-has-faced-challenges</a:t>
            </a:r>
            <a:r>
              <a:rPr lang="en-GB" dirty="0"/>
              <a:t> (Accessed: 31/07/2020)</a:t>
            </a:r>
          </a:p>
          <a:p>
            <a:r>
              <a:rPr lang="en-GB" dirty="0" err="1"/>
              <a:t>Prive</a:t>
            </a:r>
            <a:r>
              <a:rPr lang="en-GB" dirty="0"/>
              <a:t>, T (2012) </a:t>
            </a:r>
            <a:r>
              <a:rPr lang="en-GB" i="1" dirty="0"/>
              <a:t>Top 1o Benefits of Crowdfunding </a:t>
            </a:r>
            <a:r>
              <a:rPr lang="en-GB" dirty="0"/>
              <a:t>Available at </a:t>
            </a:r>
            <a:r>
              <a:rPr lang="en-GB" u="sng" dirty="0">
                <a:hlinkClick r:id="rId8"/>
              </a:rPr>
              <a:t>https://www.forbes.com/sites/tanyaprive/2012/10/12/top-10-benefits-of-crowdfunding-2/#3c9180cc2c5e</a:t>
            </a:r>
            <a:r>
              <a:rPr lang="en-GB" dirty="0"/>
              <a:t> (Accessed: 31/07/2020)</a:t>
            </a:r>
          </a:p>
          <a:p>
            <a:r>
              <a:rPr lang="en-GB" dirty="0" err="1"/>
              <a:t>Ridler</a:t>
            </a:r>
            <a:r>
              <a:rPr lang="en-GB" dirty="0"/>
              <a:t>, J (2020) </a:t>
            </a:r>
            <a:r>
              <a:rPr lang="en-GB" i="1" dirty="0"/>
              <a:t>Challenges and trends for food and drink in 2020 </a:t>
            </a:r>
            <a:r>
              <a:rPr lang="en-GB" dirty="0"/>
              <a:t>Available at </a:t>
            </a:r>
            <a:r>
              <a:rPr lang="en-GB" u="sng" dirty="0">
                <a:hlinkClick r:id="rId9"/>
              </a:rPr>
              <a:t>https://www.foodmanufacture.co.uk/Article/2020/03/04/Challenges-and-trends-for-food-and-drink-in-2020</a:t>
            </a:r>
            <a:r>
              <a:rPr lang="en-GB" dirty="0"/>
              <a:t> (Accessed: 31/07/2020)</a:t>
            </a:r>
          </a:p>
          <a:p>
            <a:r>
              <a:rPr lang="en-GB" dirty="0"/>
              <a:t>Smith, T (2019) </a:t>
            </a:r>
            <a:r>
              <a:rPr lang="en-GB" i="1" dirty="0"/>
              <a:t>Crowdfunding </a:t>
            </a:r>
            <a:r>
              <a:rPr lang="en-GB" dirty="0"/>
              <a:t>Available at </a:t>
            </a:r>
            <a:r>
              <a:rPr lang="en-GB" u="sng" dirty="0">
                <a:hlinkClick r:id="rId10"/>
              </a:rPr>
              <a:t>https://www.investopedia.com/terms/c/crowdfunding.asp</a:t>
            </a:r>
            <a:r>
              <a:rPr lang="en-GB" dirty="0"/>
              <a:t> (Accessed: 20/07/2020)</a:t>
            </a:r>
          </a:p>
          <a:p>
            <a:r>
              <a:rPr lang="en-GB" b="1" dirty="0"/>
              <a:t>Stemler, A (2013) </a:t>
            </a:r>
            <a:r>
              <a:rPr lang="en-GB" b="1" i="1" dirty="0"/>
              <a:t>The JOBS Act and crowdfunding: Harnessing the power—and money—of the masses </a:t>
            </a:r>
            <a:r>
              <a:rPr lang="en-GB" b="1" dirty="0"/>
              <a:t>Available at </a:t>
            </a:r>
            <a:r>
              <a:rPr lang="en-GB" b="1" u="sng" dirty="0">
                <a:hlinkClick r:id="rId11"/>
              </a:rPr>
              <a:t>https://www.sciencedirect.com/science/article/pii/S0007681313000086</a:t>
            </a:r>
            <a:r>
              <a:rPr lang="en-GB" b="1" dirty="0"/>
              <a:t> (Accessed: 31/07/2020)</a:t>
            </a:r>
          </a:p>
          <a:p>
            <a:r>
              <a:rPr lang="en-GB" i="1" dirty="0"/>
              <a:t>Welsh Homestead Smokery</a:t>
            </a:r>
            <a:r>
              <a:rPr lang="en-GB" dirty="0"/>
              <a:t> (2020) [</a:t>
            </a:r>
            <a:r>
              <a:rPr lang="en-GB" i="1" dirty="0"/>
              <a:t>Facebook]</a:t>
            </a:r>
            <a:r>
              <a:rPr lang="en-GB" dirty="0"/>
              <a:t> Available at </a:t>
            </a:r>
            <a:r>
              <a:rPr lang="en-GB" u="sng" dirty="0">
                <a:hlinkClick r:id="rId12"/>
              </a:rPr>
              <a:t>https://www.facebook.com/welshhomesteadsmokery/</a:t>
            </a:r>
            <a:r>
              <a:rPr lang="en-GB" dirty="0"/>
              <a:t> (Accessed: 31/07/2020)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72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752</Words>
  <Application>Microsoft Office PowerPoint</Application>
  <PresentationFormat>Widescreen</PresentationFormat>
  <Paragraphs>58</Paragraphs>
  <Slides>11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Digital Entrepreneurship (BMMB7002D) Assignment 2: Part B</vt:lpstr>
      <vt:lpstr>The Task</vt:lpstr>
      <vt:lpstr>Crowdfunding</vt:lpstr>
      <vt:lpstr>Crowdfunding Critique</vt:lpstr>
      <vt:lpstr>The Pitch: Reward-Based Funding </vt:lpstr>
      <vt:lpstr>The Products</vt:lpstr>
      <vt:lpstr>Social Media Research</vt:lpstr>
      <vt:lpstr>Market Challenges</vt:lpstr>
      <vt:lpstr>Return on Investment</vt:lpstr>
      <vt:lpstr>Brand Engagement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Entrepreneurship (BMMB7002D) Assignment 2: Part A</dc:title>
  <dc:creator>DAVIES, Robert 4</dc:creator>
  <cp:lastModifiedBy>DAVIES, Robert 4</cp:lastModifiedBy>
  <cp:revision>15</cp:revision>
  <dcterms:created xsi:type="dcterms:W3CDTF">2020-07-30T18:37:38Z</dcterms:created>
  <dcterms:modified xsi:type="dcterms:W3CDTF">2020-07-31T15:38:06Z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396028b-2903-476a-9d1b-a5bc1253e950_Enabled">
    <vt:lpwstr>true</vt:lpwstr>
  </property>
  <property fmtid="{D5CDD505-2E9C-101B-9397-08002B2CF9AE}" pid="3" name="MSIP_Label_c396028b-2903-476a-9d1b-a5bc1253e950_SetDate">
    <vt:lpwstr>2020-07-30T18:37:38Z</vt:lpwstr>
  </property>
  <property fmtid="{D5CDD505-2E9C-101B-9397-08002B2CF9AE}" pid="4" name="MSIP_Label_c396028b-2903-476a-9d1b-a5bc1253e950_Method">
    <vt:lpwstr>Standard</vt:lpwstr>
  </property>
  <property fmtid="{D5CDD505-2E9C-101B-9397-08002B2CF9AE}" pid="5" name="MSIP_Label_c396028b-2903-476a-9d1b-a5bc1253e950_Name">
    <vt:lpwstr>Internal Use</vt:lpwstr>
  </property>
  <property fmtid="{D5CDD505-2E9C-101B-9397-08002B2CF9AE}" pid="6" name="MSIP_Label_c396028b-2903-476a-9d1b-a5bc1253e950_SiteId">
    <vt:lpwstr>d5b43ab2-065e-4daf-ba23-3348690b5b3a</vt:lpwstr>
  </property>
  <property fmtid="{D5CDD505-2E9C-101B-9397-08002B2CF9AE}" pid="7" name="MSIP_Label_c396028b-2903-476a-9d1b-a5bc1253e950_ActionId">
    <vt:lpwstr>c45a0273-331c-48a4-8b71-0000d835d8ef</vt:lpwstr>
  </property>
  <property fmtid="{D5CDD505-2E9C-101B-9397-08002B2CF9AE}" pid="8" name="MSIP_Label_c396028b-2903-476a-9d1b-a5bc1253e950_ContentBits">
    <vt:lpwstr>0</vt:lpwstr>
  </property>
</Properties>
</file>