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  <p:sldMasterId id="2147483660" r:id="rId7"/>
  </p:sldMasterIdLst>
  <p:notesMasterIdLst>
    <p:notesMasterId r:id="rId19"/>
  </p:notesMasterIdLst>
  <p:sldIdLst>
    <p:sldId id="308" r:id="rId8"/>
    <p:sldId id="487" r:id="rId9"/>
    <p:sldId id="336" r:id="rId10"/>
    <p:sldId id="489" r:id="rId11"/>
    <p:sldId id="479" r:id="rId12"/>
    <p:sldId id="478" r:id="rId13"/>
    <p:sldId id="480" r:id="rId14"/>
    <p:sldId id="485" r:id="rId15"/>
    <p:sldId id="483" r:id="rId16"/>
    <p:sldId id="481" r:id="rId17"/>
    <p:sldId id="48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466B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7F316B-C6A0-6FCF-38B1-507A36341AF3}" v="253" dt="2024-11-03T12:58:45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1699ABF6-725B-43E9-9C70-8A52626B79C8}"/>
    <pc:docChg chg="modSld">
      <pc:chgData name="Kate Piper (IMH)" userId="f69ee4e2-845b-4a1f-89c4-60fce9da139f" providerId="ADAL" clId="{1699ABF6-725B-43E9-9C70-8A52626B79C8}" dt="2023-11-06T08:18:02.700" v="23" actId="6549"/>
      <pc:docMkLst>
        <pc:docMk/>
      </pc:docMkLst>
      <pc:sldChg chg="modSp mod">
        <pc:chgData name="Kate Piper (IMH)" userId="f69ee4e2-845b-4a1f-89c4-60fce9da139f" providerId="ADAL" clId="{1699ABF6-725B-43E9-9C70-8A52626B79C8}" dt="2023-11-06T08:18:02.700" v="23" actId="6549"/>
        <pc:sldMkLst>
          <pc:docMk/>
          <pc:sldMk cId="1417567689" sldId="478"/>
        </pc:sldMkLst>
        <pc:spChg chg="mod">
          <ac:chgData name="Kate Piper (IMH)" userId="f69ee4e2-845b-4a1f-89c4-60fce9da139f" providerId="ADAL" clId="{1699ABF6-725B-43E9-9C70-8A52626B79C8}" dt="2023-11-06T08:18:02.700" v="23" actId="6549"/>
          <ac:spMkLst>
            <pc:docMk/>
            <pc:sldMk cId="1417567689" sldId="478"/>
            <ac:spMk id="3" creationId="{0BEA3944-85E3-AE83-8404-A9CD81061D98}"/>
          </ac:spMkLst>
        </pc:spChg>
      </pc:sldChg>
    </pc:docChg>
  </pc:docChgLst>
  <pc:docChgLst>
    <pc:chgData name="Kate Piper (IMH)" userId="f69ee4e2-845b-4a1f-89c4-60fce9da139f" providerId="ADAL" clId="{15DB4670-BBF2-491E-93FF-3FF3E58B4999}"/>
    <pc:docChg chg="undo redo custSel delSld modSld">
      <pc:chgData name="Kate Piper (IMH)" userId="f69ee4e2-845b-4a1f-89c4-60fce9da139f" providerId="ADAL" clId="{15DB4670-BBF2-491E-93FF-3FF3E58B4999}" dt="2023-11-03T14:34:44.051" v="360" actId="20577"/>
      <pc:docMkLst>
        <pc:docMk/>
      </pc:docMkLst>
      <pc:sldChg chg="del">
        <pc:chgData name="Kate Piper (IMH)" userId="f69ee4e2-845b-4a1f-89c4-60fce9da139f" providerId="ADAL" clId="{15DB4670-BBF2-491E-93FF-3FF3E58B4999}" dt="2023-11-03T13:36:02.265" v="1" actId="47"/>
        <pc:sldMkLst>
          <pc:docMk/>
          <pc:sldMk cId="2728521217" sldId="336"/>
        </pc:sldMkLst>
      </pc:sldChg>
      <pc:sldChg chg="modSp mod">
        <pc:chgData name="Kate Piper (IMH)" userId="f69ee4e2-845b-4a1f-89c4-60fce9da139f" providerId="ADAL" clId="{15DB4670-BBF2-491E-93FF-3FF3E58B4999}" dt="2023-11-03T13:36:26.633" v="2" actId="1076"/>
        <pc:sldMkLst>
          <pc:docMk/>
          <pc:sldMk cId="1417567689" sldId="478"/>
        </pc:sldMkLst>
        <pc:spChg chg="mod">
          <ac:chgData name="Kate Piper (IMH)" userId="f69ee4e2-845b-4a1f-89c4-60fce9da139f" providerId="ADAL" clId="{15DB4670-BBF2-491E-93FF-3FF3E58B4999}" dt="2023-11-03T13:36:26.633" v="2" actId="1076"/>
          <ac:spMkLst>
            <pc:docMk/>
            <pc:sldMk cId="1417567689" sldId="478"/>
            <ac:spMk id="3" creationId="{0BEA3944-85E3-AE83-8404-A9CD81061D98}"/>
          </ac:spMkLst>
        </pc:spChg>
      </pc:sldChg>
      <pc:sldChg chg="addSp delSp modSp mod modNotesTx">
        <pc:chgData name="Kate Piper (IMH)" userId="f69ee4e2-845b-4a1f-89c4-60fce9da139f" providerId="ADAL" clId="{15DB4670-BBF2-491E-93FF-3FF3E58B4999}" dt="2023-11-03T14:30:11.632" v="292"/>
        <pc:sldMkLst>
          <pc:docMk/>
          <pc:sldMk cId="991769775" sldId="480"/>
        </pc:sldMkLst>
        <pc:spChg chg="add del">
          <ac:chgData name="Kate Piper (IMH)" userId="f69ee4e2-845b-4a1f-89c4-60fce9da139f" providerId="ADAL" clId="{15DB4670-BBF2-491E-93FF-3FF3E58B4999}" dt="2023-11-03T14:28:40.180" v="179" actId="22"/>
          <ac:spMkLst>
            <pc:docMk/>
            <pc:sldMk cId="991769775" sldId="480"/>
            <ac:spMk id="5" creationId="{7C176E28-E5D9-25BA-187B-B2077FB617ED}"/>
          </ac:spMkLst>
        </pc:spChg>
        <pc:spChg chg="add del mod">
          <ac:chgData name="Kate Piper (IMH)" userId="f69ee4e2-845b-4a1f-89c4-60fce9da139f" providerId="ADAL" clId="{15DB4670-BBF2-491E-93FF-3FF3E58B4999}" dt="2023-11-03T14:28:46.152" v="182" actId="20577"/>
          <ac:spMkLst>
            <pc:docMk/>
            <pc:sldMk cId="991769775" sldId="480"/>
            <ac:spMk id="8" creationId="{1A10F901-5DA9-E3B9-82C8-7FE82A5A9D1C}"/>
          </ac:spMkLst>
        </pc:spChg>
      </pc:sldChg>
      <pc:sldChg chg="modSp modNotesTx">
        <pc:chgData name="Kate Piper (IMH)" userId="f69ee4e2-845b-4a1f-89c4-60fce9da139f" providerId="ADAL" clId="{15DB4670-BBF2-491E-93FF-3FF3E58B4999}" dt="2023-11-03T14:30:20.441" v="299" actId="20577"/>
        <pc:sldMkLst>
          <pc:docMk/>
          <pc:sldMk cId="3936766355" sldId="481"/>
        </pc:sldMkLst>
        <pc:spChg chg="mod">
          <ac:chgData name="Kate Piper (IMH)" userId="f69ee4e2-845b-4a1f-89c4-60fce9da139f" providerId="ADAL" clId="{15DB4670-BBF2-491E-93FF-3FF3E58B4999}" dt="2023-11-03T14:30:20.441" v="299" actId="20577"/>
          <ac:spMkLst>
            <pc:docMk/>
            <pc:sldMk cId="3936766355" sldId="481"/>
            <ac:spMk id="3" creationId="{7322F6DD-9947-C65E-1ABD-50792728B9D8}"/>
          </ac:spMkLst>
        </pc:spChg>
      </pc:sldChg>
      <pc:sldChg chg="modSp mod">
        <pc:chgData name="Kate Piper (IMH)" userId="f69ee4e2-845b-4a1f-89c4-60fce9da139f" providerId="ADAL" clId="{15DB4670-BBF2-491E-93FF-3FF3E58B4999}" dt="2023-11-03T14:22:59.703" v="165" actId="20577"/>
        <pc:sldMkLst>
          <pc:docMk/>
          <pc:sldMk cId="4223199905" sldId="483"/>
        </pc:sldMkLst>
        <pc:spChg chg="mod">
          <ac:chgData name="Kate Piper (IMH)" userId="f69ee4e2-845b-4a1f-89c4-60fce9da139f" providerId="ADAL" clId="{15DB4670-BBF2-491E-93FF-3FF3E58B4999}" dt="2023-11-03T14:22:59.703" v="165" actId="20577"/>
          <ac:spMkLst>
            <pc:docMk/>
            <pc:sldMk cId="4223199905" sldId="483"/>
            <ac:spMk id="3" creationId="{9E21EBE4-0BB1-2F7A-C937-7EB7CAFECAC8}"/>
          </ac:spMkLst>
        </pc:spChg>
      </pc:sldChg>
      <pc:sldChg chg="modSp mod modNotesTx">
        <pc:chgData name="Kate Piper (IMH)" userId="f69ee4e2-845b-4a1f-89c4-60fce9da139f" providerId="ADAL" clId="{15DB4670-BBF2-491E-93FF-3FF3E58B4999}" dt="2023-11-03T14:34:44.051" v="360" actId="20577"/>
        <pc:sldMkLst>
          <pc:docMk/>
          <pc:sldMk cId="518647393" sldId="485"/>
        </pc:sldMkLst>
        <pc:spChg chg="mod">
          <ac:chgData name="Kate Piper (IMH)" userId="f69ee4e2-845b-4a1f-89c4-60fce9da139f" providerId="ADAL" clId="{15DB4670-BBF2-491E-93FF-3FF3E58B4999}" dt="2023-11-03T14:29:58.178" v="291" actId="14100"/>
          <ac:spMkLst>
            <pc:docMk/>
            <pc:sldMk cId="518647393" sldId="485"/>
            <ac:spMk id="4" creationId="{5A4D8813-C348-AC42-A06E-9CCBB8929F8B}"/>
          </ac:spMkLst>
        </pc:spChg>
      </pc:sldChg>
      <pc:sldChg chg="del">
        <pc:chgData name="Kate Piper (IMH)" userId="f69ee4e2-845b-4a1f-89c4-60fce9da139f" providerId="ADAL" clId="{15DB4670-BBF2-491E-93FF-3FF3E58B4999}" dt="2023-11-03T13:36:01.037" v="0" actId="47"/>
        <pc:sldMkLst>
          <pc:docMk/>
          <pc:sldMk cId="117288509" sldId="486"/>
        </pc:sldMkLst>
      </pc:sldChg>
    </pc:docChg>
  </pc:docChgLst>
  <pc:docChgLst>
    <pc:chgData name="Kate Piper (IMH)" userId="f69ee4e2-845b-4a1f-89c4-60fce9da139f" providerId="ADAL" clId="{590CE3E7-16B2-45A8-9117-D172ACDAFDD8}"/>
    <pc:docChg chg="modSld">
      <pc:chgData name="Kate Piper (IMH)" userId="f69ee4e2-845b-4a1f-89c4-60fce9da139f" providerId="ADAL" clId="{590CE3E7-16B2-45A8-9117-D172ACDAFDD8}" dt="2023-11-06T11:08:52.850" v="8" actId="1076"/>
      <pc:docMkLst>
        <pc:docMk/>
      </pc:docMkLst>
      <pc:sldChg chg="modSp mod">
        <pc:chgData name="Kate Piper (IMH)" userId="f69ee4e2-845b-4a1f-89c4-60fce9da139f" providerId="ADAL" clId="{590CE3E7-16B2-45A8-9117-D172ACDAFDD8}" dt="2023-11-06T10:40:42.312" v="1" actId="20577"/>
        <pc:sldMkLst>
          <pc:docMk/>
          <pc:sldMk cId="991769775" sldId="480"/>
        </pc:sldMkLst>
        <pc:spChg chg="mod">
          <ac:chgData name="Kate Piper (IMH)" userId="f69ee4e2-845b-4a1f-89c4-60fce9da139f" providerId="ADAL" clId="{590CE3E7-16B2-45A8-9117-D172ACDAFDD8}" dt="2023-11-06T10:40:42.312" v="1" actId="20577"/>
          <ac:spMkLst>
            <pc:docMk/>
            <pc:sldMk cId="991769775" sldId="480"/>
            <ac:spMk id="8" creationId="{1A10F901-5DA9-E3B9-82C8-7FE82A5A9D1C}"/>
          </ac:spMkLst>
        </pc:spChg>
      </pc:sldChg>
      <pc:sldChg chg="addSp modSp mod">
        <pc:chgData name="Kate Piper (IMH)" userId="f69ee4e2-845b-4a1f-89c4-60fce9da139f" providerId="ADAL" clId="{590CE3E7-16B2-45A8-9117-D172ACDAFDD8}" dt="2023-11-06T11:08:52.850" v="8" actId="1076"/>
        <pc:sldMkLst>
          <pc:docMk/>
          <pc:sldMk cId="518647393" sldId="485"/>
        </pc:sldMkLst>
        <pc:picChg chg="add mod">
          <ac:chgData name="Kate Piper (IMH)" userId="f69ee4e2-845b-4a1f-89c4-60fce9da139f" providerId="ADAL" clId="{590CE3E7-16B2-45A8-9117-D172ACDAFDD8}" dt="2023-11-06T11:08:52.850" v="8" actId="1076"/>
          <ac:picMkLst>
            <pc:docMk/>
            <pc:sldMk cId="518647393" sldId="485"/>
            <ac:picMk id="6" creationId="{46251FA2-B249-E0FF-3000-BE6282AE7957}"/>
          </ac:picMkLst>
        </pc:picChg>
      </pc:sldChg>
    </pc:docChg>
  </pc:docChgLst>
  <pc:docChgLst>
    <pc:chgData name="Kate Piper (IMH)" userId="S::k.piper1@uwtsd.ac.uk::f69ee4e2-845b-4a1f-89c4-60fce9da139f" providerId="AD" clId="Web-{487F316B-C6A0-6FCF-38B1-507A36341AF3}"/>
    <pc:docChg chg="addSld modSld sldOrd delMainMaster">
      <pc:chgData name="Kate Piper (IMH)" userId="S::k.piper1@uwtsd.ac.uk::f69ee4e2-845b-4a1f-89c4-60fce9da139f" providerId="AD" clId="Web-{487F316B-C6A0-6FCF-38B1-507A36341AF3}" dt="2024-11-03T12:58:45.002" v="266"/>
      <pc:docMkLst>
        <pc:docMk/>
      </pc:docMkLst>
      <pc:sldChg chg="add">
        <pc:chgData name="Kate Piper (IMH)" userId="S::k.piper1@uwtsd.ac.uk::f69ee4e2-845b-4a1f-89c4-60fce9da139f" providerId="AD" clId="Web-{487F316B-C6A0-6FCF-38B1-507A36341AF3}" dt="2024-11-03T12:21:42.694" v="0"/>
        <pc:sldMkLst>
          <pc:docMk/>
          <pc:sldMk cId="2728521217" sldId="336"/>
        </pc:sldMkLst>
      </pc:sldChg>
      <pc:sldChg chg="addSp modSp ord addAnim modNotes">
        <pc:chgData name="Kate Piper (IMH)" userId="S::k.piper1@uwtsd.ac.uk::f69ee4e2-845b-4a1f-89c4-60fce9da139f" providerId="AD" clId="Web-{487F316B-C6A0-6FCF-38B1-507A36341AF3}" dt="2024-11-03T12:52:01.192" v="171"/>
        <pc:sldMkLst>
          <pc:docMk/>
          <pc:sldMk cId="3936766355" sldId="481"/>
        </pc:sldMkLst>
        <pc:picChg chg="add mod modCrop">
          <ac:chgData name="Kate Piper (IMH)" userId="S::k.piper1@uwtsd.ac.uk::f69ee4e2-845b-4a1f-89c4-60fce9da139f" providerId="AD" clId="Web-{487F316B-C6A0-6FCF-38B1-507A36341AF3}" dt="2024-11-03T12:51:56.848" v="170" actId="1076"/>
          <ac:picMkLst>
            <pc:docMk/>
            <pc:sldMk cId="3936766355" sldId="481"/>
            <ac:picMk id="4" creationId="{E0E289E4-ECD1-DE2D-C93B-FA87AAF6AB8A}"/>
          </ac:picMkLst>
        </pc:picChg>
      </pc:sldChg>
      <pc:sldChg chg="addSp modSp addAnim">
        <pc:chgData name="Kate Piper (IMH)" userId="S::k.piper1@uwtsd.ac.uk::f69ee4e2-845b-4a1f-89c4-60fce9da139f" providerId="AD" clId="Web-{487F316B-C6A0-6FCF-38B1-507A36341AF3}" dt="2024-11-03T12:49:52.985" v="160"/>
        <pc:sldMkLst>
          <pc:docMk/>
          <pc:sldMk cId="4223199905" sldId="483"/>
        </pc:sldMkLst>
        <pc:spChg chg="mod">
          <ac:chgData name="Kate Piper (IMH)" userId="S::k.piper1@uwtsd.ac.uk::f69ee4e2-845b-4a1f-89c4-60fce9da139f" providerId="AD" clId="Web-{487F316B-C6A0-6FCF-38B1-507A36341AF3}" dt="2024-11-03T12:49:48.797" v="159" actId="20577"/>
          <ac:spMkLst>
            <pc:docMk/>
            <pc:sldMk cId="4223199905" sldId="483"/>
            <ac:spMk id="3" creationId="{9E21EBE4-0BB1-2F7A-C937-7EB7CAFECAC8}"/>
          </ac:spMkLst>
        </pc:spChg>
        <pc:picChg chg="add mod">
          <ac:chgData name="Kate Piper (IMH)" userId="S::k.piper1@uwtsd.ac.uk::f69ee4e2-845b-4a1f-89c4-60fce9da139f" providerId="AD" clId="Web-{487F316B-C6A0-6FCF-38B1-507A36341AF3}" dt="2024-11-03T12:41:56.454" v="121" actId="1076"/>
          <ac:picMkLst>
            <pc:docMk/>
            <pc:sldMk cId="4223199905" sldId="483"/>
            <ac:picMk id="4" creationId="{9B568AE0-0588-26BA-8E96-4058C7EFC84C}"/>
          </ac:picMkLst>
        </pc:picChg>
      </pc:sldChg>
      <pc:sldChg chg="addSp delSp modSp addAnim delAnim modAnim">
        <pc:chgData name="Kate Piper (IMH)" userId="S::k.piper1@uwtsd.ac.uk::f69ee4e2-845b-4a1f-89c4-60fce9da139f" providerId="AD" clId="Web-{487F316B-C6A0-6FCF-38B1-507A36341AF3}" dt="2024-11-03T12:58:45.002" v="266"/>
        <pc:sldMkLst>
          <pc:docMk/>
          <pc:sldMk cId="518647393" sldId="485"/>
        </pc:sldMkLst>
        <pc:spChg chg="del">
          <ac:chgData name="Kate Piper (IMH)" userId="S::k.piper1@uwtsd.ac.uk::f69ee4e2-845b-4a1f-89c4-60fce9da139f" providerId="AD" clId="Web-{487F316B-C6A0-6FCF-38B1-507A36341AF3}" dt="2024-11-03T12:58:09.235" v="264"/>
          <ac:spMkLst>
            <pc:docMk/>
            <pc:sldMk cId="518647393" sldId="485"/>
            <ac:spMk id="4" creationId="{5A4D8813-C348-AC42-A06E-9CCBB8929F8B}"/>
          </ac:spMkLst>
        </pc:spChg>
        <pc:spChg chg="add mod">
          <ac:chgData name="Kate Piper (IMH)" userId="S::k.piper1@uwtsd.ac.uk::f69ee4e2-845b-4a1f-89c4-60fce9da139f" providerId="AD" clId="Web-{487F316B-C6A0-6FCF-38B1-507A36341AF3}" dt="2024-11-03T12:58:45.002" v="266"/>
          <ac:spMkLst>
            <pc:docMk/>
            <pc:sldMk cId="518647393" sldId="485"/>
            <ac:spMk id="5" creationId="{92A5956F-C45B-52CE-B777-748E1E0FFADF}"/>
          </ac:spMkLst>
        </pc:spChg>
      </pc:sldChg>
      <pc:sldChg chg="modSp new">
        <pc:chgData name="Kate Piper (IMH)" userId="S::k.piper1@uwtsd.ac.uk::f69ee4e2-845b-4a1f-89c4-60fce9da139f" providerId="AD" clId="Web-{487F316B-C6A0-6FCF-38B1-507A36341AF3}" dt="2024-11-03T12:26:48.751" v="119" actId="20577"/>
        <pc:sldMkLst>
          <pc:docMk/>
          <pc:sldMk cId="3981542160" sldId="489"/>
        </pc:sldMkLst>
        <pc:spChg chg="mod">
          <ac:chgData name="Kate Piper (IMH)" userId="S::k.piper1@uwtsd.ac.uk::f69ee4e2-845b-4a1f-89c4-60fce9da139f" providerId="AD" clId="Web-{487F316B-C6A0-6FCF-38B1-507A36341AF3}" dt="2024-11-03T12:22:28.086" v="20" actId="20577"/>
          <ac:spMkLst>
            <pc:docMk/>
            <pc:sldMk cId="3981542160" sldId="489"/>
            <ac:spMk id="2" creationId="{F31FDC3D-C5DC-5EC2-CF4C-3207DF9EE850}"/>
          </ac:spMkLst>
        </pc:spChg>
        <pc:spChg chg="mod">
          <ac:chgData name="Kate Piper (IMH)" userId="S::k.piper1@uwtsd.ac.uk::f69ee4e2-845b-4a1f-89c4-60fce9da139f" providerId="AD" clId="Web-{487F316B-C6A0-6FCF-38B1-507A36341AF3}" dt="2024-11-03T12:26:48.751" v="119" actId="20577"/>
          <ac:spMkLst>
            <pc:docMk/>
            <pc:sldMk cId="3981542160" sldId="489"/>
            <ac:spMk id="3" creationId="{210E05D2-3644-381B-8448-8AAF2A563184}"/>
          </ac:spMkLst>
        </pc:spChg>
      </pc:sldChg>
      <pc:sldMasterChg chg="del delSldLayout">
        <pc:chgData name="Kate Piper (IMH)" userId="S::k.piper1@uwtsd.ac.uk::f69ee4e2-845b-4a1f-89c4-60fce9da139f" providerId="AD" clId="Web-{487F316B-C6A0-6FCF-38B1-507A36341AF3}" dt="2024-11-03T12:21:43.303" v="1"/>
        <pc:sldMasterMkLst>
          <pc:docMk/>
          <pc:sldMasterMk cId="3994187330" sldId="2147483650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2"/>
        <pc:sldMasterMkLst>
          <pc:docMk/>
          <pc:sldMasterMk cId="503966888" sldId="2147483653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2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3"/>
        <pc:sldMasterMkLst>
          <pc:docMk/>
          <pc:sldMasterMk cId="19418140" sldId="2147483654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3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4"/>
        <pc:sldMasterMkLst>
          <pc:docMk/>
          <pc:sldMasterMk cId="1086982509" sldId="2147483655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4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5"/>
        <pc:sldMasterMkLst>
          <pc:docMk/>
          <pc:sldMasterMk cId="537362470" sldId="2147483656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5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6"/>
        <pc:sldMasterMkLst>
          <pc:docMk/>
          <pc:sldMasterMk cId="3275634550" sldId="2147483657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6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7"/>
        <pc:sldMasterMkLst>
          <pc:docMk/>
          <pc:sldMasterMk cId="1800093731" sldId="2147483659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7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8"/>
        <pc:sldMasterMkLst>
          <pc:docMk/>
          <pc:sldMasterMk cId="3508390215" sldId="2147483661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8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9"/>
        <pc:sldMasterMkLst>
          <pc:docMk/>
          <pc:sldMasterMk cId="2581267852" sldId="2147483662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9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10"/>
        <pc:sldMasterMkLst>
          <pc:docMk/>
          <pc:sldMasterMk cId="1372220361" sldId="2147483663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0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11"/>
        <pc:sldMasterMkLst>
          <pc:docMk/>
          <pc:sldMasterMk cId="741040061" sldId="2147483664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1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12"/>
        <pc:sldMasterMkLst>
          <pc:docMk/>
          <pc:sldMasterMk cId="58822457" sldId="2147483665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2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13"/>
        <pc:sldMasterMkLst>
          <pc:docMk/>
          <pc:sldMasterMk cId="754378712" sldId="2147483666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Kate Piper (IMH)" userId="S::k.piper1@uwtsd.ac.uk::f69ee4e2-845b-4a1f-89c4-60fce9da139f" providerId="AD" clId="Web-{487F316B-C6A0-6FCF-38B1-507A36341AF3}" dt="2024-11-03T12:21:43.303" v="13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15"/>
        <pc:sldMasterMkLst>
          <pc:docMk/>
          <pc:sldMasterMk cId="217095490" sldId="2147483670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5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16"/>
        <pc:sldMasterMkLst>
          <pc:docMk/>
          <pc:sldMasterMk cId="1743180627" sldId="2147483671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6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Kate Piper (IMH)" userId="S::k.piper1@uwtsd.ac.uk::f69ee4e2-845b-4a1f-89c4-60fce9da139f" providerId="AD" clId="Web-{487F316B-C6A0-6FCF-38B1-507A36341AF3}" dt="2024-11-03T12:21:43.303" v="14"/>
        <pc:sldMasterMkLst>
          <pc:docMk/>
          <pc:sldMasterMk cId="130175223" sldId="2147483673"/>
        </pc:sldMasterMkLst>
        <pc:sldLayoutChg chg="del">
          <pc:chgData name="Kate Piper (IMH)" userId="S::k.piper1@uwtsd.ac.uk::f69ee4e2-845b-4a1f-89c4-60fce9da139f" providerId="AD" clId="Web-{487F316B-C6A0-6FCF-38B1-507A36341AF3}" dt="2024-11-03T12:21:43.303" v="14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Stratified – sub populations but making sure every subgroup is included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376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Sports science students: Fitness tests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989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https://www.youtube.com/watch?v=2u2h9cYKCTI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00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https://www.youtube.com/watch?v=2u2h9cYKCTI</a:t>
            </a:r>
          </a:p>
          <a:p>
            <a:endParaRPr lang="en-GB"/>
          </a:p>
          <a:p>
            <a:r>
              <a:rPr lang="en-GB" err="1"/>
              <a:t>Cwad</a:t>
            </a:r>
            <a:r>
              <a:rPr lang="en-GB"/>
              <a:t> 1 Dewi 2 Halliwell 3 Carpark 4 Library/parry 5 Egin 6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04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Focus groups between 4-10</a:t>
            </a:r>
          </a:p>
          <a:p>
            <a:r>
              <a:rPr lang="en-GB" dirty="0"/>
              <a:t>Moderator over interviewer</a:t>
            </a:r>
            <a:endParaRPr lang="en-GB" dirty="0">
              <a:cs typeface="Calibri"/>
            </a:endParaRPr>
          </a:p>
          <a:p>
            <a:endParaRPr lang="en-GB"/>
          </a:p>
          <a:p>
            <a:r>
              <a:rPr lang="en-GB" dirty="0"/>
              <a:t>Student’s experiences of physical activity engagement in second year university.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/>
              <a:t>Maralyn</a:t>
            </a:r>
          </a:p>
          <a:p>
            <a:r>
              <a:rPr lang="en-GB"/>
              <a:t>Harry</a:t>
            </a:r>
          </a:p>
          <a:p>
            <a:r>
              <a:rPr lang="en-GB"/>
              <a:t>Cellan</a:t>
            </a:r>
          </a:p>
          <a:p>
            <a:r>
              <a:rPr lang="en-GB"/>
              <a:t>Fraser</a:t>
            </a:r>
          </a:p>
          <a:p>
            <a:r>
              <a:rPr lang="en-GB"/>
              <a:t>Cai</a:t>
            </a:r>
          </a:p>
          <a:p>
            <a:r>
              <a:rPr lang="en-GB"/>
              <a:t>Naomi</a:t>
            </a:r>
          </a:p>
          <a:p>
            <a:r>
              <a:rPr lang="en-GB"/>
              <a:t>Matthew</a:t>
            </a:r>
          </a:p>
          <a:p>
            <a:r>
              <a:rPr lang="en-GB"/>
              <a:t>Owen</a:t>
            </a:r>
          </a:p>
          <a:p>
            <a:r>
              <a:rPr lang="en-GB"/>
              <a:t>Aimee</a:t>
            </a:r>
          </a:p>
          <a:p>
            <a:r>
              <a:rPr lang="en-GB"/>
              <a:t>Nia</a:t>
            </a:r>
          </a:p>
          <a:p>
            <a:r>
              <a:rPr lang="en-GB"/>
              <a:t>Jacob</a:t>
            </a:r>
          </a:p>
          <a:p>
            <a:r>
              <a:rPr lang="en-GB"/>
              <a:t>Kris</a:t>
            </a:r>
          </a:p>
          <a:p>
            <a:r>
              <a:rPr lang="en-GB"/>
              <a:t>Owen</a:t>
            </a:r>
          </a:p>
          <a:p>
            <a:r>
              <a:rPr lang="en-GB"/>
              <a:t>Ethan</a:t>
            </a:r>
          </a:p>
          <a:p>
            <a:r>
              <a:rPr lang="en-GB"/>
              <a:t>Sam</a:t>
            </a:r>
          </a:p>
          <a:p>
            <a:r>
              <a:rPr lang="en-GB"/>
              <a:t>Ryan</a:t>
            </a:r>
          </a:p>
          <a:p>
            <a:r>
              <a:rPr lang="en-GB"/>
              <a:t>Connor</a:t>
            </a:r>
          </a:p>
          <a:p>
            <a:r>
              <a:rPr lang="en-GB"/>
              <a:t>Lucy</a:t>
            </a:r>
          </a:p>
          <a:p>
            <a:r>
              <a:rPr lang="en-GB" dirty="0"/>
              <a:t>Kerin</a:t>
            </a:r>
            <a:endParaRPr lang="en-GB" dirty="0">
              <a:cs typeface="Calibri"/>
            </a:endParaRPr>
          </a:p>
          <a:p>
            <a:r>
              <a:rPr lang="en-GB" dirty="0"/>
              <a:t>Ryan</a:t>
            </a:r>
            <a:endParaRPr lang="en-GB" dirty="0">
              <a:cs typeface="Calibri"/>
            </a:endParaRPr>
          </a:p>
          <a:p>
            <a:r>
              <a:rPr lang="en-GB" dirty="0"/>
              <a:t>Rowan</a:t>
            </a:r>
            <a:endParaRPr lang="en-GB" dirty="0">
              <a:cs typeface="Calibri"/>
            </a:endParaRPr>
          </a:p>
          <a:p>
            <a:r>
              <a:rPr lang="en-GB" dirty="0"/>
              <a:t>Brychan</a:t>
            </a:r>
            <a:endParaRPr lang="en-GB" dirty="0">
              <a:cs typeface="Calibri"/>
            </a:endParaRPr>
          </a:p>
          <a:p>
            <a:r>
              <a:rPr lang="en-GB" dirty="0"/>
              <a:t>Emily</a:t>
            </a:r>
            <a:endParaRPr lang="en-GB" dirty="0">
              <a:cs typeface="Calibri"/>
            </a:endParaRPr>
          </a:p>
          <a:p>
            <a:r>
              <a:rPr lang="en-GB" dirty="0"/>
              <a:t>Rachel</a:t>
            </a:r>
            <a:endParaRPr lang="en-GB" dirty="0">
              <a:cs typeface="Calibri"/>
            </a:endParaRPr>
          </a:p>
          <a:p>
            <a:r>
              <a:rPr lang="en-GB" dirty="0"/>
              <a:t>Maddie</a:t>
            </a:r>
            <a:endParaRPr lang="en-GB" dirty="0">
              <a:cs typeface="Calibri"/>
            </a:endParaRPr>
          </a:p>
          <a:p>
            <a:r>
              <a:rPr lang="en-GB" dirty="0"/>
              <a:t>Ellis-Anthony</a:t>
            </a:r>
            <a:endParaRPr lang="en-GB" dirty="0">
              <a:cs typeface="Calibri"/>
            </a:endParaRPr>
          </a:p>
          <a:p>
            <a:r>
              <a:rPr lang="en-GB" dirty="0"/>
              <a:t>Iestyn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76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72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uwtsd.display.vevox.com/#/present/506765/CTZ77T2RX2DV2NW2EDZJ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D8E13-3286-2878-DED0-C20D1014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Methodology/ Research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100BE-3FC7-750E-595A-C15B07D87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/>
              <a:t>Grounded Theory</a:t>
            </a:r>
          </a:p>
          <a:p>
            <a:r>
              <a:rPr lang="en-GB"/>
              <a:t>Action Research</a:t>
            </a:r>
          </a:p>
          <a:p>
            <a:r>
              <a:rPr lang="en-GB"/>
              <a:t>Experimental</a:t>
            </a:r>
          </a:p>
          <a:p>
            <a:r>
              <a:rPr lang="en-GB"/>
              <a:t>Correlation/ comparative</a:t>
            </a:r>
          </a:p>
          <a:p>
            <a:r>
              <a:rPr lang="en-GB"/>
              <a:t>Longitudinal</a:t>
            </a:r>
          </a:p>
          <a:p>
            <a:r>
              <a:rPr lang="en-GB"/>
              <a:t>Descriptive</a:t>
            </a:r>
          </a:p>
          <a:p>
            <a:r>
              <a:rPr lang="en-GB"/>
              <a:t>Case Study</a:t>
            </a:r>
          </a:p>
          <a:p>
            <a:r>
              <a:rPr lang="en-GB"/>
              <a:t>Observation/ Ethnography</a:t>
            </a:r>
          </a:p>
          <a:p>
            <a:r>
              <a:rPr lang="en-GB"/>
              <a:t>Literature reviewing</a:t>
            </a:r>
          </a:p>
          <a:p>
            <a:r>
              <a:rPr lang="en-GB"/>
              <a:t>Systematic/ meta-analysis reviews</a:t>
            </a:r>
          </a:p>
          <a:p>
            <a:r>
              <a:rPr lang="en-GB"/>
              <a:t>Mixed methods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3D953D-6C9C-49D0-E69C-98F5EBBE6D8A}"/>
              </a:ext>
            </a:extLst>
          </p:cNvPr>
          <p:cNvSpPr txBox="1"/>
          <p:nvPr/>
        </p:nvSpPr>
        <p:spPr>
          <a:xfrm>
            <a:off x="5311897" y="4308891"/>
            <a:ext cx="6407523" cy="1200329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/>
              <a:t>Easy access information (easy to understand – bitesize)</a:t>
            </a:r>
          </a:p>
          <a:p>
            <a:r>
              <a:rPr lang="en-GB" b="1"/>
              <a:t>Depth of information (two references)</a:t>
            </a:r>
          </a:p>
          <a:p>
            <a:r>
              <a:rPr lang="en-GB" b="1"/>
              <a:t>Examples of questions </a:t>
            </a:r>
          </a:p>
          <a:p>
            <a:r>
              <a:rPr lang="en-GB" b="1"/>
              <a:t>Examples of studies</a:t>
            </a:r>
          </a:p>
        </p:txBody>
      </p:sp>
    </p:spTree>
    <p:extLst>
      <p:ext uri="{BB962C8B-B14F-4D97-AF65-F5344CB8AC3E}">
        <p14:creationId xmlns:p14="http://schemas.microsoft.com/office/powerpoint/2010/main" val="1812766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0D45E-37CE-8169-0975-484E3A71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354" y="250825"/>
            <a:ext cx="10937562" cy="1009987"/>
          </a:xfrm>
        </p:spPr>
        <p:txBody>
          <a:bodyPr>
            <a:normAutofit fontScale="90000"/>
          </a:bodyPr>
          <a:lstStyle/>
          <a:p>
            <a:r>
              <a:rPr lang="en-GB" dirty="0"/>
              <a:t>Qualitative and Quantitative Sampling Recap</a:t>
            </a:r>
            <a:br>
              <a:rPr lang="en-GB" dirty="0"/>
            </a:br>
            <a:r>
              <a:rPr lang="en-GB" dirty="0" err="1">
                <a:cs typeface="Calibri Light"/>
              </a:rPr>
              <a:t>Samplu</a:t>
            </a:r>
            <a:r>
              <a:rPr lang="en-GB" dirty="0">
                <a:cs typeface="Calibri Light"/>
              </a:rPr>
              <a:t> </a:t>
            </a:r>
            <a:r>
              <a:rPr lang="en-GB" dirty="0" err="1">
                <a:cs typeface="Calibri Light"/>
              </a:rPr>
              <a:t>Ansoddol</a:t>
            </a:r>
            <a:r>
              <a:rPr lang="en-GB" dirty="0">
                <a:cs typeface="Calibri Light"/>
              </a:rPr>
              <a:t> a </a:t>
            </a:r>
            <a:r>
              <a:rPr lang="en-GB" dirty="0" err="1">
                <a:cs typeface="Calibri Light"/>
              </a:rPr>
              <a:t>Meintiol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4C63A8-A8B2-D37B-AE11-557FE69CEEF1}"/>
              </a:ext>
            </a:extLst>
          </p:cNvPr>
          <p:cNvSpPr txBox="1"/>
          <p:nvPr/>
        </p:nvSpPr>
        <p:spPr>
          <a:xfrm>
            <a:off x="632832" y="1373998"/>
            <a:ext cx="489422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2">
                    <a:lumMod val="75000"/>
                  </a:schemeClr>
                </a:solidFill>
              </a:rPr>
              <a:t>Probability</a:t>
            </a:r>
            <a:r>
              <a:rPr lang="en-GB" sz="3600" dirty="0"/>
              <a:t>/ </a:t>
            </a:r>
            <a:r>
              <a:rPr lang="en-GB" sz="3600" dirty="0">
                <a:solidFill>
                  <a:schemeClr val="accent5">
                    <a:lumMod val="75000"/>
                  </a:schemeClr>
                </a:solidFill>
              </a:rPr>
              <a:t>Non probability</a:t>
            </a:r>
            <a:r>
              <a:rPr lang="en-GB" sz="3600" dirty="0"/>
              <a:t> Sampling</a:t>
            </a:r>
          </a:p>
          <a:p>
            <a:endParaRPr lang="en-GB" sz="2800" dirty="0"/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Random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Systematic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Stratified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Convenience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Purposive sampling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</a:rPr>
              <a:t>Snowball sampling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5AAE8B-C4DC-6A9B-B598-A7509C2D0773}"/>
              </a:ext>
            </a:extLst>
          </p:cNvPr>
          <p:cNvSpPr txBox="1"/>
          <p:nvPr/>
        </p:nvSpPr>
        <p:spPr>
          <a:xfrm>
            <a:off x="6928857" y="1373998"/>
            <a:ext cx="5160926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 dirty="0" err="1"/>
              <a:t>Tebygolrwydd</a:t>
            </a:r>
            <a:r>
              <a:rPr lang="en-GB" sz="3600" dirty="0"/>
              <a:t> / </a:t>
            </a:r>
            <a:r>
              <a:rPr lang="en-GB" sz="3600" dirty="0" err="1"/>
              <a:t>Samplu</a:t>
            </a:r>
            <a:r>
              <a:rPr lang="en-GB" sz="3600" dirty="0"/>
              <a:t> </a:t>
            </a:r>
            <a:r>
              <a:rPr lang="en-GB" sz="3600" dirty="0" err="1"/>
              <a:t>Heb</a:t>
            </a:r>
            <a:r>
              <a:rPr lang="en-GB" sz="3600" dirty="0"/>
              <a:t> </a:t>
            </a:r>
            <a:r>
              <a:rPr lang="en-GB" sz="3600" dirty="0" err="1"/>
              <a:t>Debygolrwydd</a:t>
            </a:r>
            <a:endParaRPr lang="en-US" dirty="0" err="1"/>
          </a:p>
          <a:p>
            <a:endParaRPr lang="en-GB" sz="2800" dirty="0">
              <a:cs typeface="Calibri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 </a:t>
            </a:r>
            <a:r>
              <a:rPr lang="en-GB" sz="2800" dirty="0" err="1"/>
              <a:t>Damweiniol</a:t>
            </a:r>
            <a:r>
              <a:rPr lang="en-GB" sz="2800" dirty="0"/>
              <a:t> </a:t>
            </a:r>
            <a:endParaRPr lang="en-GB" sz="2800" dirty="0">
              <a:cs typeface="Calibri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 </a:t>
            </a:r>
            <a:r>
              <a:rPr lang="en-GB" sz="2800" dirty="0" err="1"/>
              <a:t>Haenog</a:t>
            </a:r>
            <a:endParaRPr lang="en-GB" sz="2800" dirty="0" err="1">
              <a:cs typeface="Calibri" panose="020F0502020204030204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 </a:t>
            </a:r>
            <a:r>
              <a:rPr lang="en-GB" sz="2800" dirty="0" err="1"/>
              <a:t>Cyfleustra</a:t>
            </a:r>
            <a:r>
              <a:rPr lang="en-GB" sz="2800" dirty="0"/>
              <a:t> </a:t>
            </a:r>
            <a:endParaRPr lang="en-GB" sz="2800" dirty="0">
              <a:cs typeface="Calibri" panose="020F0502020204030204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 </a:t>
            </a:r>
            <a:r>
              <a:rPr lang="en-GB" sz="2800" dirty="0" err="1"/>
              <a:t>Pwrpasol</a:t>
            </a:r>
            <a:endParaRPr lang="en-GB" sz="2800" dirty="0" err="1">
              <a:cs typeface="Calibri" panose="020F0502020204030204"/>
            </a:endParaRPr>
          </a:p>
          <a:p>
            <a:pPr marL="285750" indent="-285750">
              <a:buFontTx/>
              <a:buChar char="-"/>
            </a:pPr>
            <a:r>
              <a:rPr lang="en-GB" sz="2800" dirty="0" err="1"/>
              <a:t>Samplu</a:t>
            </a:r>
            <a:r>
              <a:rPr lang="en-GB" sz="2800" dirty="0"/>
              <a:t> </a:t>
            </a:r>
            <a:r>
              <a:rPr lang="en-GB" sz="2800" dirty="0" err="1"/>
              <a:t>Bwrw</a:t>
            </a:r>
            <a:r>
              <a:rPr lang="en-GB" sz="2800" dirty="0"/>
              <a:t> Eira </a:t>
            </a:r>
            <a:endParaRPr lang="en-GB" sz="28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28521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DC3D-C5DC-5EC2-CF4C-3207DF9EE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Questionnaires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E05D2-3644-381B-8448-8AAF2A563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What studies could you create?</a:t>
            </a:r>
          </a:p>
          <a:p>
            <a:r>
              <a:rPr lang="en-US" dirty="0">
                <a:cs typeface="Calibri"/>
              </a:rPr>
              <a:t>What issues do you need to consider?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cs typeface="Calibri"/>
              </a:rPr>
              <a:t>Time</a:t>
            </a:r>
            <a:endParaRPr lang="en-US" dirty="0">
              <a:cs typeface="Calibri"/>
            </a:endParaRP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>
                <a:cs typeface="Calibri"/>
              </a:rPr>
              <a:t>Location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>
                <a:cs typeface="Calibri"/>
              </a:rPr>
              <a:t>Types of participants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>
                <a:cs typeface="Calibri"/>
              </a:rPr>
              <a:t>IS IT ANSWERING OUR QUESTION??</a:t>
            </a:r>
          </a:p>
          <a:p>
            <a:r>
              <a:rPr lang="en-US" dirty="0">
                <a:cs typeface="Calibri"/>
              </a:rPr>
              <a:t>How do we make sense of the data?</a:t>
            </a:r>
            <a:endParaRPr lang="en-US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1542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D2C61-DDE4-923C-CE4A-85674D94A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60325"/>
            <a:ext cx="11557262" cy="1325563"/>
          </a:xfrm>
        </p:spPr>
        <p:txBody>
          <a:bodyPr/>
          <a:lstStyle/>
          <a:p>
            <a:pPr algn="ctr"/>
            <a:r>
              <a:rPr lang="en-GB" sz="3600"/>
              <a:t>Why Qualitative Methods / Pam </a:t>
            </a:r>
            <a:r>
              <a:rPr lang="en-GB" sz="3600" err="1"/>
              <a:t>Ddulliau</a:t>
            </a:r>
            <a:r>
              <a:rPr lang="en-GB" sz="3600"/>
              <a:t> </a:t>
            </a:r>
            <a:r>
              <a:rPr lang="en-GB" sz="3600" err="1"/>
              <a:t>Ymchwil</a:t>
            </a:r>
            <a:r>
              <a:rPr lang="en-GB" sz="3600"/>
              <a:t> </a:t>
            </a:r>
            <a:r>
              <a:rPr lang="en-GB" sz="3600" err="1"/>
              <a:t>Ansoddol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DF937-24ED-7915-E2E0-F1F311CD7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811" y="1276910"/>
            <a:ext cx="11557262" cy="1857699"/>
          </a:xfrm>
        </p:spPr>
        <p:txBody>
          <a:bodyPr/>
          <a:lstStyle/>
          <a:p>
            <a:r>
              <a:rPr lang="en-GB"/>
              <a:t>“Set of interpretive activities” (Denzin and Lincoln, 2018: 18).</a:t>
            </a:r>
          </a:p>
          <a:p>
            <a:r>
              <a:rPr lang="en-GB"/>
              <a:t>Lens and theories are used as a tool to guide the research</a:t>
            </a:r>
          </a:p>
          <a:p>
            <a:r>
              <a:rPr lang="en-GB"/>
              <a:t>Lens can be chosen that are broader specific/ informed by experiences</a:t>
            </a: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0694DB-9BBF-8860-C80A-5A6E64F1558F}"/>
              </a:ext>
            </a:extLst>
          </p:cNvPr>
          <p:cNvSpPr txBox="1"/>
          <p:nvPr/>
        </p:nvSpPr>
        <p:spPr>
          <a:xfrm>
            <a:off x="323850" y="3552825"/>
            <a:ext cx="115443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2800">
                <a:cs typeface="Arial"/>
              </a:rPr>
              <a:t>“Set of interpretive activities” (Denzin and Lincoln, 2018: 18).</a:t>
            </a:r>
            <a:r>
              <a:rPr lang="en-US" sz="2800"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800" err="1">
                <a:cs typeface="Arial"/>
              </a:rPr>
              <a:t>Defnyddir</a:t>
            </a:r>
            <a:r>
              <a:rPr lang="en-GB" sz="2800">
                <a:cs typeface="Arial"/>
              </a:rPr>
              <a:t> lens a </a:t>
            </a:r>
            <a:r>
              <a:rPr lang="en-GB" sz="2800" err="1">
                <a:cs typeface="Arial"/>
              </a:rPr>
              <a:t>theoriau</a:t>
            </a:r>
            <a:r>
              <a:rPr lang="en-GB" sz="2800">
                <a:cs typeface="Arial"/>
              </a:rPr>
              <a:t> </a:t>
            </a:r>
            <a:r>
              <a:rPr lang="en-GB" sz="2800" err="1">
                <a:cs typeface="Arial"/>
              </a:rPr>
              <a:t>fel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offeryn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i</a:t>
            </a:r>
            <a:r>
              <a:rPr lang="en-GB" sz="2800">
                <a:cs typeface="Arial"/>
              </a:rPr>
              <a:t> </a:t>
            </a:r>
            <a:r>
              <a:rPr lang="en-GB" sz="2800" err="1">
                <a:cs typeface="Arial"/>
              </a:rPr>
              <a:t>arwain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ymchwil</a:t>
            </a:r>
            <a:r>
              <a:rPr lang="en-GB" sz="2800">
                <a:cs typeface="Arial"/>
              </a:rPr>
              <a:t>  </a:t>
            </a:r>
          </a:p>
          <a:p>
            <a:pPr>
              <a:buChar char="•"/>
            </a:pPr>
            <a:r>
              <a:rPr lang="en-GB" sz="2800" err="1">
                <a:cs typeface="Arial"/>
              </a:rPr>
              <a:t>Gallwch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ddewis</a:t>
            </a:r>
            <a:r>
              <a:rPr lang="en-GB" sz="2800">
                <a:cs typeface="Arial"/>
              </a:rPr>
              <a:t> lens </a:t>
            </a:r>
            <a:r>
              <a:rPr lang="en-GB" sz="2800" err="1">
                <a:cs typeface="Arial"/>
              </a:rPr>
              <a:t>yn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ôl</a:t>
            </a:r>
            <a:r>
              <a:rPr lang="en-GB" sz="2800">
                <a:cs typeface="Arial"/>
              </a:rPr>
              <a:t> </a:t>
            </a:r>
            <a:r>
              <a:rPr lang="en-GB" sz="2800" err="1">
                <a:cs typeface="Arial"/>
              </a:rPr>
              <a:t>profiadau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penodol</a:t>
            </a:r>
            <a:r>
              <a:rPr lang="en-GB" sz="2800">
                <a:cs typeface="Arial"/>
              </a:rPr>
              <a:t> neu o </a:t>
            </a:r>
            <a:r>
              <a:rPr lang="en-GB" sz="2800" err="1">
                <a:cs typeface="Arial"/>
              </a:rPr>
              <a:t>safbwynt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mwy</a:t>
            </a:r>
            <a:r>
              <a:rPr lang="en-GB" sz="2800">
                <a:cs typeface="Arial"/>
              </a:rPr>
              <a:t> </a:t>
            </a:r>
            <a:r>
              <a:rPr lang="en-GB" sz="2800" err="1">
                <a:cs typeface="Arial"/>
              </a:rPr>
              <a:t>wybodus</a:t>
            </a:r>
            <a:r>
              <a:rPr lang="en-GB" sz="2800">
                <a:cs typeface="Arial"/>
              </a:rPr>
              <a:t>.</a:t>
            </a:r>
            <a:endParaRPr lang="en-US" sz="28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7776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46DC6-13B5-E477-2FC4-C6D729DC8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130878"/>
            <a:ext cx="11557262" cy="1325563"/>
          </a:xfrm>
        </p:spPr>
        <p:txBody>
          <a:bodyPr/>
          <a:lstStyle/>
          <a:p>
            <a:r>
              <a:rPr lang="en-GB"/>
              <a:t>Qualitative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A3944-85E3-AE83-8404-A9CD81061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227" y="1456441"/>
            <a:ext cx="5528960" cy="3284371"/>
          </a:xfrm>
        </p:spPr>
        <p:txBody>
          <a:bodyPr>
            <a:normAutofit/>
          </a:bodyPr>
          <a:lstStyle/>
          <a:p>
            <a:r>
              <a:rPr lang="en-GB" sz="3200"/>
              <a:t>Observations</a:t>
            </a:r>
          </a:p>
          <a:p>
            <a:pPr lvl="1"/>
            <a:r>
              <a:rPr lang="en-GB" sz="2800"/>
              <a:t>Fieldnotes</a:t>
            </a:r>
          </a:p>
          <a:p>
            <a:r>
              <a:rPr lang="en-GB" sz="3200"/>
              <a:t>Interviews</a:t>
            </a:r>
          </a:p>
          <a:p>
            <a:pPr lvl="1"/>
            <a:r>
              <a:rPr lang="en-GB" sz="2800"/>
              <a:t>Focus groups</a:t>
            </a:r>
          </a:p>
          <a:p>
            <a:r>
              <a:rPr lang="en-GB" sz="3200"/>
              <a:t>Open ended responses in Questionnaires</a:t>
            </a:r>
          </a:p>
          <a:p>
            <a:endParaRPr lang="en-GB" sz="3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865CB2-1639-CBAD-F276-BEE52B1C38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315" t="935" r="12106" b="-935"/>
          <a:stretch/>
        </p:blipFill>
        <p:spPr>
          <a:xfrm>
            <a:off x="6096000" y="296676"/>
            <a:ext cx="552896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567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9BBE4-4A87-F078-D84A-627974715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Observations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F288967-86C1-0F06-0998-7F8B6B0825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4968113"/>
              </p:ext>
            </p:extLst>
          </p:nvPr>
        </p:nvGraphicFramePr>
        <p:xfrm>
          <a:off x="314226" y="1580278"/>
          <a:ext cx="11290586" cy="3045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45293">
                  <a:extLst>
                    <a:ext uri="{9D8B030D-6E8A-4147-A177-3AD203B41FA5}">
                      <a16:colId xmlns:a16="http://schemas.microsoft.com/office/drawing/2014/main" val="2346093391"/>
                    </a:ext>
                  </a:extLst>
                </a:gridCol>
                <a:gridCol w="5645293">
                  <a:extLst>
                    <a:ext uri="{9D8B030D-6E8A-4147-A177-3AD203B41FA5}">
                      <a16:colId xmlns:a16="http://schemas.microsoft.com/office/drawing/2014/main" val="1462674552"/>
                    </a:ext>
                  </a:extLst>
                </a:gridCol>
              </a:tblGrid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Degree of Involvement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Type of Participation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381539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Complete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0892813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ym typeface="Wingdings" panose="05000000000000000000" pitchFamily="2" charset="2"/>
                        </a:rPr>
                        <a:t>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089889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>
                          <a:sym typeface="Wingdings" panose="05000000000000000000" pitchFamily="2" charset="2"/>
                        </a:rPr>
                        <a:t>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Moderate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518251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Passive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1708962"/>
                  </a:ext>
                </a:extLst>
              </a:tr>
              <a:tr h="507585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(no involvement)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Nonparticipation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918399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A10F901-5DA9-E3B9-82C8-7FE82A5A9D1C}"/>
              </a:ext>
            </a:extLst>
          </p:cNvPr>
          <p:cNvSpPr txBox="1"/>
          <p:nvPr/>
        </p:nvSpPr>
        <p:spPr>
          <a:xfrm>
            <a:off x="1158128" y="4965557"/>
            <a:ext cx="60948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Task: Jigsaw information</a:t>
            </a:r>
          </a:p>
        </p:txBody>
      </p:sp>
    </p:spTree>
    <p:extLst>
      <p:ext uri="{BB962C8B-B14F-4D97-AF65-F5344CB8AC3E}">
        <p14:creationId xmlns:p14="http://schemas.microsoft.com/office/powerpoint/2010/main" val="991769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DF068-69F6-BFD2-F458-82430CD2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E595D-3B34-E7A2-8C22-474D1F5C5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825625"/>
            <a:ext cx="11557262" cy="2907740"/>
          </a:xfrm>
        </p:spPr>
        <p:txBody>
          <a:bodyPr>
            <a:normAutofit/>
          </a:bodyPr>
          <a:lstStyle/>
          <a:p>
            <a:r>
              <a:rPr lang="en-GB"/>
              <a:t>Methodology that includes observations and writing to demonstrate the data. </a:t>
            </a:r>
          </a:p>
          <a:p>
            <a:r>
              <a:rPr lang="en-GB"/>
              <a:t>Fieldnotes and Presenting the information</a:t>
            </a:r>
          </a:p>
          <a:p>
            <a:r>
              <a:rPr lang="en-GB"/>
              <a:t>Jottings </a:t>
            </a:r>
            <a:r>
              <a:rPr lang="en-GB">
                <a:sym typeface="Wingdings" panose="05000000000000000000" pitchFamily="2" charset="2"/>
              </a:rPr>
              <a:t> Report/ creative way of presenting the information</a:t>
            </a:r>
          </a:p>
          <a:p>
            <a:r>
              <a:rPr lang="en-GB">
                <a:sym typeface="Wingdings" panose="05000000000000000000" pitchFamily="2" charset="2"/>
              </a:rPr>
              <a:t>Small notes/ drawings  Before memory goes write full sentence report</a:t>
            </a:r>
          </a:p>
          <a:p>
            <a:r>
              <a:rPr lang="en-GB">
                <a:sym typeface="Wingdings" panose="05000000000000000000" pitchFamily="2" charset="2"/>
              </a:rPr>
              <a:t>Present the data (final report/ writing)</a:t>
            </a:r>
            <a:endParaRPr lang="en-GB"/>
          </a:p>
        </p:txBody>
      </p:sp>
      <p:pic>
        <p:nvPicPr>
          <p:cNvPr id="6" name="Picture 5" descr="A qr code on a green background&#10;&#10;Description automatically generated">
            <a:extLst>
              <a:ext uri="{FF2B5EF4-FFF2-40B4-BE49-F238E27FC236}">
                <a16:creationId xmlns:a16="http://schemas.microsoft.com/office/drawing/2014/main" id="{46251FA2-B249-E0FF-3000-BE6282AE7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1" y="303416"/>
            <a:ext cx="4888051" cy="4888051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2A5956F-C45B-52CE-B777-748E1E0FFADF}"/>
              </a:ext>
            </a:extLst>
          </p:cNvPr>
          <p:cNvSpPr/>
          <p:nvPr/>
        </p:nvSpPr>
        <p:spPr>
          <a:xfrm>
            <a:off x="476455" y="1371600"/>
            <a:ext cx="6127135" cy="3354438"/>
          </a:xfrm>
          <a:prstGeom prst="roundRect">
            <a:avLst/>
          </a:prstGeom>
          <a:solidFill>
            <a:srgbClr val="0F466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cs typeface="Calibri"/>
              </a:rPr>
              <a:t>Big Changes across the university over the next few years. </a:t>
            </a:r>
          </a:p>
          <a:p>
            <a:pPr algn="ctr"/>
            <a:r>
              <a:rPr lang="en-US" sz="2000" dirty="0">
                <a:cs typeface="Calibri"/>
              </a:rPr>
              <a:t>How is Carmarthen campus used?</a:t>
            </a:r>
          </a:p>
          <a:p>
            <a:pPr algn="ctr"/>
            <a:r>
              <a:rPr lang="en-US" sz="2000" dirty="0">
                <a:cs typeface="Calibri"/>
              </a:rPr>
              <a:t>How does Sport and Healthy Living students use/engage with Carmarthen campus?</a:t>
            </a:r>
          </a:p>
          <a:p>
            <a:pPr algn="ctr"/>
            <a:endParaRPr lang="en-US" sz="2000" dirty="0">
              <a:cs typeface="Calibri"/>
            </a:endParaRPr>
          </a:p>
          <a:p>
            <a:pPr algn="ctr"/>
            <a:r>
              <a:rPr lang="en-US" sz="2000" dirty="0">
                <a:cs typeface="Calibri"/>
              </a:rPr>
              <a:t>Uses and experiences of public spaces in UWTSD Carmarthen Campus</a:t>
            </a:r>
          </a:p>
        </p:txBody>
      </p:sp>
    </p:spTree>
    <p:extLst>
      <p:ext uri="{BB962C8B-B14F-4D97-AF65-F5344CB8AC3E}">
        <p14:creationId xmlns:p14="http://schemas.microsoft.com/office/powerpoint/2010/main" val="51864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88C9E-27CB-E004-A333-5D0D75938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Open ended responses in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1EBE4-0BB1-2F7A-C937-7EB7CAFEC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Only one opportunity to ask the question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>
                <a:cs typeface="Calibri"/>
              </a:rPr>
              <a:t>Benefits?</a:t>
            </a:r>
          </a:p>
          <a:p>
            <a:r>
              <a:rPr lang="en-GB" dirty="0"/>
              <a:t>Linked to Structured individual interviews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/>
          </a:p>
          <a:p>
            <a:r>
              <a:rPr lang="en-GB" dirty="0"/>
              <a:t>Microsoft Forms</a:t>
            </a:r>
            <a:endParaRPr lang="en-GB" dirty="0">
              <a:cs typeface="Calibri"/>
            </a:endParaRPr>
          </a:p>
        </p:txBody>
      </p:sp>
      <p:pic>
        <p:nvPicPr>
          <p:cNvPr id="4" name="Picture 3" descr="A qr code on a blue background&#10;&#10;Description automatically generated">
            <a:extLst>
              <a:ext uri="{FF2B5EF4-FFF2-40B4-BE49-F238E27FC236}">
                <a16:creationId xmlns:a16="http://schemas.microsoft.com/office/drawing/2014/main" id="{9B568AE0-0588-26BA-8E96-4058C7EFC8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7808" y="519832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19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06D34-24D5-AA20-15DB-B7E75722B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2F6DD-9947-C65E-1ABD-50792728B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459006"/>
            <a:ext cx="11633924" cy="3942553"/>
          </a:xfrm>
        </p:spPr>
        <p:txBody>
          <a:bodyPr/>
          <a:lstStyle/>
          <a:p>
            <a:r>
              <a:rPr lang="en-GB"/>
              <a:t>Purpose: “to create a conversation that invites the participant(s) to tell stories, accounts, reports an/or descriptions about their perspectives, insights, experiences, feelings/ emotions and/or behaviours” (Smith and Sparkes, 2017: 103)</a:t>
            </a:r>
          </a:p>
          <a:p>
            <a:r>
              <a:rPr lang="en-GB"/>
              <a:t>Individual structured </a:t>
            </a:r>
            <a:r>
              <a:rPr lang="en-GB">
                <a:sym typeface="Wingdings" panose="05000000000000000000" pitchFamily="2" charset="2"/>
              </a:rPr>
              <a:t> individual semi-structured  individual unstructured  focus groups</a:t>
            </a:r>
          </a:p>
          <a:p>
            <a:r>
              <a:rPr lang="en-GB">
                <a:sym typeface="Wingdings" panose="05000000000000000000" pitchFamily="2" charset="2"/>
              </a:rPr>
              <a:t>Interview guide – what do we need to consider when prepping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Before  During  After</a:t>
            </a:r>
          </a:p>
          <a:p>
            <a:r>
              <a:rPr lang="en-GB">
                <a:sym typeface="Wingdings" panose="05000000000000000000" pitchFamily="2" charset="2"/>
              </a:rPr>
              <a:t>Thinking of the questions - TASK</a:t>
            </a:r>
          </a:p>
          <a:p>
            <a:endParaRPr lang="en-GB"/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E0E289E4-ECD1-DE2D-C93B-FA87AAF6AB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926" t="24954" r="16790" b="10741"/>
          <a:stretch/>
        </p:blipFill>
        <p:spPr>
          <a:xfrm>
            <a:off x="5702300" y="1025525"/>
            <a:ext cx="5892806" cy="441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76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0CB70-E72F-4FC5-24DC-0091B89E6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BF28F-71F7-D0FB-086D-A5DA490CC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Interventions – pre/post… control</a:t>
            </a:r>
          </a:p>
          <a:p>
            <a:endParaRPr lang="en-GB"/>
          </a:p>
          <a:p>
            <a:r>
              <a:rPr lang="en-GB"/>
              <a:t>One-point collection</a:t>
            </a:r>
          </a:p>
          <a:p>
            <a:pPr lvl="1"/>
            <a:r>
              <a:rPr lang="en-GB"/>
              <a:t>Experiences</a:t>
            </a:r>
          </a:p>
          <a:p>
            <a:pPr lvl="1"/>
            <a:r>
              <a:rPr lang="en-GB"/>
              <a:t>Relationships</a:t>
            </a:r>
          </a:p>
          <a:p>
            <a:pPr lvl="1"/>
            <a:endParaRPr lang="en-GB"/>
          </a:p>
        </p:txBody>
      </p:sp>
      <p:pic>
        <p:nvPicPr>
          <p:cNvPr id="1026" name="Picture 2" descr="Vevox | The #1 rated Polling and Q&amp;A platform for hybrid">
            <a:hlinkClick r:id="rId2"/>
            <a:extLst>
              <a:ext uri="{FF2B5EF4-FFF2-40B4-BE49-F238E27FC236}">
                <a16:creationId xmlns:a16="http://schemas.microsoft.com/office/drawing/2014/main" id="{66F7DE79-6BA2-A85D-B34B-EB0E5D8587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811" y="1946182"/>
            <a:ext cx="47244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61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5</Notes>
  <HiddenSlides>0</HiddenSlide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UWTSD 200_Title Page</vt:lpstr>
      <vt:lpstr>UWTSD 200_Title Page 2</vt:lpstr>
      <vt:lpstr>UWTSD 200_Text 1</vt:lpstr>
      <vt:lpstr>UWTSD 200_Text 2</vt:lpstr>
      <vt:lpstr>PowerPoint Presentation</vt:lpstr>
      <vt:lpstr>Methodology/ Research Designs</vt:lpstr>
      <vt:lpstr>Qualitative and Quantitative Sampling Recap Samplu Ansoddol a Meintiol</vt:lpstr>
      <vt:lpstr>Questionnaires</vt:lpstr>
      <vt:lpstr>Why Qualitative Methods / Pam Ddulliau Ymchwil Ansoddol</vt:lpstr>
      <vt:lpstr>Qualitative Methods</vt:lpstr>
      <vt:lpstr>Observations</vt:lpstr>
      <vt:lpstr>Ethnography</vt:lpstr>
      <vt:lpstr>Open ended responses in Questionnaires</vt:lpstr>
      <vt:lpstr>Interviews</vt:lpstr>
      <vt:lpstr>Design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62</cp:revision>
  <dcterms:created xsi:type="dcterms:W3CDTF">2021-03-09T15:35:42Z</dcterms:created>
  <dcterms:modified xsi:type="dcterms:W3CDTF">2024-11-03T12:58:45Z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