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64" r:id="rId2"/>
    <p:sldId id="276" r:id="rId3"/>
    <p:sldId id="294" r:id="rId4"/>
    <p:sldId id="295" r:id="rId5"/>
    <p:sldId id="296" r:id="rId6"/>
    <p:sldId id="297" r:id="rId7"/>
    <p:sldId id="298" r:id="rId8"/>
    <p:sldId id="299" r:id="rId9"/>
    <p:sldId id="300" r:id="rId10"/>
    <p:sldId id="282" r:id="rId11"/>
    <p:sldId id="283" r:id="rId12"/>
    <p:sldId id="284" r:id="rId13"/>
    <p:sldId id="301" r:id="rId14"/>
  </p:sldIdLst>
  <p:sldSz cx="12188825" cy="6858000"/>
  <p:notesSz cx="6669088" cy="97536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5" autoAdjust="0"/>
    <p:restoredTop sz="94280" autoAdjust="0"/>
  </p:normalViewPr>
  <p:slideViewPr>
    <p:cSldViewPr showGuides="1">
      <p:cViewPr varScale="1">
        <p:scale>
          <a:sx n="78" d="100"/>
          <a:sy n="78" d="100"/>
        </p:scale>
        <p:origin x="59" y="36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EF111FE6-A7E0-473E-A684-32DE58456588}"/>
    <pc:docChg chg="undo custSel addSld delSld modSld">
      <pc:chgData name="Cerys Davies" userId="61e71dc1-9594-4277-b52b-4420989f68ee" providerId="ADAL" clId="{EF111FE6-A7E0-473E-A684-32DE58456588}" dt="2024-02-01T20:11:09.462" v="108" actId="478"/>
      <pc:docMkLst>
        <pc:docMk/>
      </pc:docMkLst>
      <pc:sldChg chg="modSp mod">
        <pc:chgData name="Cerys Davies" userId="61e71dc1-9594-4277-b52b-4420989f68ee" providerId="ADAL" clId="{EF111FE6-A7E0-473E-A684-32DE58456588}" dt="2024-02-01T20:03:48.901" v="42" actId="1076"/>
        <pc:sldMkLst>
          <pc:docMk/>
          <pc:sldMk cId="3650340329" sldId="264"/>
        </pc:sldMkLst>
        <pc:spChg chg="mod">
          <ac:chgData name="Cerys Davies" userId="61e71dc1-9594-4277-b52b-4420989f68ee" providerId="ADAL" clId="{EF111FE6-A7E0-473E-A684-32DE58456588}" dt="2024-02-01T20:03:48.901" v="42" actId="1076"/>
          <ac:spMkLst>
            <pc:docMk/>
            <pc:sldMk cId="3650340329" sldId="264"/>
            <ac:spMk id="2" creationId="{00000000-0000-0000-0000-000000000000}"/>
          </ac:spMkLst>
        </pc:spChg>
      </pc:sldChg>
      <pc:sldChg chg="modSp del mod">
        <pc:chgData name="Cerys Davies" userId="61e71dc1-9594-4277-b52b-4420989f68ee" providerId="ADAL" clId="{EF111FE6-A7E0-473E-A684-32DE58456588}" dt="2024-02-01T20:10:13.470" v="50" actId="47"/>
        <pc:sldMkLst>
          <pc:docMk/>
          <pc:sldMk cId="327894052" sldId="285"/>
        </pc:sldMkLst>
        <pc:spChg chg="mod">
          <ac:chgData name="Cerys Davies" userId="61e71dc1-9594-4277-b52b-4420989f68ee" providerId="ADAL" clId="{EF111FE6-A7E0-473E-A684-32DE58456588}" dt="2024-02-01T20:09:51.260" v="49" actId="20577"/>
          <ac:spMkLst>
            <pc:docMk/>
            <pc:sldMk cId="327894052" sldId="285"/>
            <ac:spMk id="2" creationId="{A5342204-BCD1-4430-8AE4-0B9792A26769}"/>
          </ac:spMkLst>
        </pc:spChg>
      </pc:sldChg>
      <pc:sldChg chg="del">
        <pc:chgData name="Cerys Davies" userId="61e71dc1-9594-4277-b52b-4420989f68ee" providerId="ADAL" clId="{EF111FE6-A7E0-473E-A684-32DE58456588}" dt="2024-02-01T20:10:13.470" v="50" actId="47"/>
        <pc:sldMkLst>
          <pc:docMk/>
          <pc:sldMk cId="2814223954" sldId="286"/>
        </pc:sldMkLst>
      </pc:sldChg>
      <pc:sldChg chg="del">
        <pc:chgData name="Cerys Davies" userId="61e71dc1-9594-4277-b52b-4420989f68ee" providerId="ADAL" clId="{EF111FE6-A7E0-473E-A684-32DE58456588}" dt="2024-02-01T20:10:13.470" v="50" actId="47"/>
        <pc:sldMkLst>
          <pc:docMk/>
          <pc:sldMk cId="492060289" sldId="287"/>
        </pc:sldMkLst>
      </pc:sldChg>
      <pc:sldChg chg="del">
        <pc:chgData name="Cerys Davies" userId="61e71dc1-9594-4277-b52b-4420989f68ee" providerId="ADAL" clId="{EF111FE6-A7E0-473E-A684-32DE58456588}" dt="2024-02-01T20:10:13.470" v="50" actId="47"/>
        <pc:sldMkLst>
          <pc:docMk/>
          <pc:sldMk cId="2523049628" sldId="288"/>
        </pc:sldMkLst>
      </pc:sldChg>
      <pc:sldChg chg="del">
        <pc:chgData name="Cerys Davies" userId="61e71dc1-9594-4277-b52b-4420989f68ee" providerId="ADAL" clId="{EF111FE6-A7E0-473E-A684-32DE58456588}" dt="2024-02-01T20:10:13.470" v="50" actId="47"/>
        <pc:sldMkLst>
          <pc:docMk/>
          <pc:sldMk cId="3030921762" sldId="289"/>
        </pc:sldMkLst>
      </pc:sldChg>
      <pc:sldChg chg="del">
        <pc:chgData name="Cerys Davies" userId="61e71dc1-9594-4277-b52b-4420989f68ee" providerId="ADAL" clId="{EF111FE6-A7E0-473E-A684-32DE58456588}" dt="2024-02-01T20:10:13.470" v="50" actId="47"/>
        <pc:sldMkLst>
          <pc:docMk/>
          <pc:sldMk cId="1817592396" sldId="290"/>
        </pc:sldMkLst>
      </pc:sldChg>
      <pc:sldChg chg="del">
        <pc:chgData name="Cerys Davies" userId="61e71dc1-9594-4277-b52b-4420989f68ee" providerId="ADAL" clId="{EF111FE6-A7E0-473E-A684-32DE58456588}" dt="2024-02-01T20:10:13.470" v="50" actId="47"/>
        <pc:sldMkLst>
          <pc:docMk/>
          <pc:sldMk cId="522411121" sldId="291"/>
        </pc:sldMkLst>
      </pc:sldChg>
      <pc:sldChg chg="del">
        <pc:chgData name="Cerys Davies" userId="61e71dc1-9594-4277-b52b-4420989f68ee" providerId="ADAL" clId="{EF111FE6-A7E0-473E-A684-32DE58456588}" dt="2024-02-01T20:10:13.470" v="50" actId="47"/>
        <pc:sldMkLst>
          <pc:docMk/>
          <pc:sldMk cId="3785542763" sldId="292"/>
        </pc:sldMkLst>
      </pc:sldChg>
      <pc:sldChg chg="del">
        <pc:chgData name="Cerys Davies" userId="61e71dc1-9594-4277-b52b-4420989f68ee" providerId="ADAL" clId="{EF111FE6-A7E0-473E-A684-32DE58456588}" dt="2024-02-01T20:10:13.470" v="50" actId="47"/>
        <pc:sldMkLst>
          <pc:docMk/>
          <pc:sldMk cId="2455656691" sldId="293"/>
        </pc:sldMkLst>
      </pc:sldChg>
      <pc:sldChg chg="modSp mod">
        <pc:chgData name="Cerys Davies" userId="61e71dc1-9594-4277-b52b-4420989f68ee" providerId="ADAL" clId="{EF111FE6-A7E0-473E-A684-32DE58456588}" dt="2024-02-01T19:57:31.235" v="13" actId="20577"/>
        <pc:sldMkLst>
          <pc:docMk/>
          <pc:sldMk cId="3495533137" sldId="295"/>
        </pc:sldMkLst>
        <pc:spChg chg="mod">
          <ac:chgData name="Cerys Davies" userId="61e71dc1-9594-4277-b52b-4420989f68ee" providerId="ADAL" clId="{EF111FE6-A7E0-473E-A684-32DE58456588}" dt="2024-02-01T19:57:31.235" v="13" actId="20577"/>
          <ac:spMkLst>
            <pc:docMk/>
            <pc:sldMk cId="3495533137" sldId="295"/>
            <ac:spMk id="2" creationId="{5B48F952-3EFC-3253-3E8D-5D4C76CED5BC}"/>
          </ac:spMkLst>
        </pc:spChg>
      </pc:sldChg>
      <pc:sldChg chg="modSp mod">
        <pc:chgData name="Cerys Davies" userId="61e71dc1-9594-4277-b52b-4420989f68ee" providerId="ADAL" clId="{EF111FE6-A7E0-473E-A684-32DE58456588}" dt="2024-02-01T19:58:31.965" v="14" actId="2711"/>
        <pc:sldMkLst>
          <pc:docMk/>
          <pc:sldMk cId="2965468311" sldId="297"/>
        </pc:sldMkLst>
        <pc:spChg chg="mod">
          <ac:chgData name="Cerys Davies" userId="61e71dc1-9594-4277-b52b-4420989f68ee" providerId="ADAL" clId="{EF111FE6-A7E0-473E-A684-32DE58456588}" dt="2024-02-01T19:58:31.965" v="14" actId="2711"/>
          <ac:spMkLst>
            <pc:docMk/>
            <pc:sldMk cId="2965468311" sldId="297"/>
            <ac:spMk id="3" creationId="{F27C7AD2-11F3-9E03-A30A-51987431084D}"/>
          </ac:spMkLst>
        </pc:spChg>
      </pc:sldChg>
      <pc:sldChg chg="modSp mod">
        <pc:chgData name="Cerys Davies" userId="61e71dc1-9594-4277-b52b-4420989f68ee" providerId="ADAL" clId="{EF111FE6-A7E0-473E-A684-32DE58456588}" dt="2024-02-01T19:58:58.358" v="16" actId="27636"/>
        <pc:sldMkLst>
          <pc:docMk/>
          <pc:sldMk cId="3182764963" sldId="298"/>
        </pc:sldMkLst>
        <pc:spChg chg="mod">
          <ac:chgData name="Cerys Davies" userId="61e71dc1-9594-4277-b52b-4420989f68ee" providerId="ADAL" clId="{EF111FE6-A7E0-473E-A684-32DE58456588}" dt="2024-02-01T19:58:58.358" v="16" actId="27636"/>
          <ac:spMkLst>
            <pc:docMk/>
            <pc:sldMk cId="3182764963" sldId="298"/>
            <ac:spMk id="3" creationId="{45DFD87C-C099-D706-9564-233D119C22BB}"/>
          </ac:spMkLst>
        </pc:spChg>
      </pc:sldChg>
      <pc:sldChg chg="modSp mod">
        <pc:chgData name="Cerys Davies" userId="61e71dc1-9594-4277-b52b-4420989f68ee" providerId="ADAL" clId="{EF111FE6-A7E0-473E-A684-32DE58456588}" dt="2024-02-01T20:00:03.889" v="24" actId="14100"/>
        <pc:sldMkLst>
          <pc:docMk/>
          <pc:sldMk cId="3233194899" sldId="300"/>
        </pc:sldMkLst>
        <pc:spChg chg="mod">
          <ac:chgData name="Cerys Davies" userId="61e71dc1-9594-4277-b52b-4420989f68ee" providerId="ADAL" clId="{EF111FE6-A7E0-473E-A684-32DE58456588}" dt="2024-02-01T19:59:24.477" v="17" actId="1076"/>
          <ac:spMkLst>
            <pc:docMk/>
            <pc:sldMk cId="3233194899" sldId="300"/>
            <ac:spMk id="2" creationId="{C89D7D15-EFC0-2742-3233-650649DC24F3}"/>
          </ac:spMkLst>
        </pc:spChg>
        <pc:spChg chg="mod">
          <ac:chgData name="Cerys Davies" userId="61e71dc1-9594-4277-b52b-4420989f68ee" providerId="ADAL" clId="{EF111FE6-A7E0-473E-A684-32DE58456588}" dt="2024-02-01T20:00:03.889" v="24" actId="14100"/>
          <ac:spMkLst>
            <pc:docMk/>
            <pc:sldMk cId="3233194899" sldId="300"/>
            <ac:spMk id="3" creationId="{8F6BBD9E-A61F-1203-D76D-ABC7F1CD1746}"/>
          </ac:spMkLst>
        </pc:spChg>
      </pc:sldChg>
      <pc:sldChg chg="delSp modSp new mod">
        <pc:chgData name="Cerys Davies" userId="61e71dc1-9594-4277-b52b-4420989f68ee" providerId="ADAL" clId="{EF111FE6-A7E0-473E-A684-32DE58456588}" dt="2024-02-01T20:11:09.462" v="108" actId="478"/>
        <pc:sldMkLst>
          <pc:docMk/>
          <pc:sldMk cId="595883293" sldId="301"/>
        </pc:sldMkLst>
        <pc:spChg chg="mod">
          <ac:chgData name="Cerys Davies" userId="61e71dc1-9594-4277-b52b-4420989f68ee" providerId="ADAL" clId="{EF111FE6-A7E0-473E-A684-32DE58456588}" dt="2024-02-01T20:11:05.646" v="107" actId="20577"/>
          <ac:spMkLst>
            <pc:docMk/>
            <pc:sldMk cId="595883293" sldId="301"/>
            <ac:spMk id="2" creationId="{83389C4A-B634-C579-410C-8F63F9191323}"/>
          </ac:spMkLst>
        </pc:spChg>
        <pc:spChg chg="del">
          <ac:chgData name="Cerys Davies" userId="61e71dc1-9594-4277-b52b-4420989f68ee" providerId="ADAL" clId="{EF111FE6-A7E0-473E-A684-32DE58456588}" dt="2024-02-01T20:11:09.462" v="108" actId="478"/>
          <ac:spMkLst>
            <pc:docMk/>
            <pc:sldMk cId="595883293" sldId="301"/>
            <ac:spMk id="3" creationId="{C607C2D5-EBC8-6CD9-697D-9C586545A4A3}"/>
          </ac:spMkLst>
        </pc:spChg>
      </pc:sldChg>
      <pc:sldChg chg="del">
        <pc:chgData name="Cerys Davies" userId="61e71dc1-9594-4277-b52b-4420989f68ee" providerId="ADAL" clId="{EF111FE6-A7E0-473E-A684-32DE58456588}" dt="2024-02-01T20:10:13.470" v="50" actId="47"/>
        <pc:sldMkLst>
          <pc:docMk/>
          <pc:sldMk cId="646670408" sldId="301"/>
        </pc:sldMkLst>
      </pc:sldChg>
      <pc:sldChg chg="new del">
        <pc:chgData name="Cerys Davies" userId="61e71dc1-9594-4277-b52b-4420989f68ee" providerId="ADAL" clId="{EF111FE6-A7E0-473E-A684-32DE58456588}" dt="2024-02-01T20:10:34.310" v="52" actId="680"/>
        <pc:sldMkLst>
          <pc:docMk/>
          <pc:sldMk cId="2629453737" sldId="301"/>
        </pc:sldMkLst>
      </pc:sldChg>
      <pc:sldChg chg="del">
        <pc:chgData name="Cerys Davies" userId="61e71dc1-9594-4277-b52b-4420989f68ee" providerId="ADAL" clId="{EF111FE6-A7E0-473E-A684-32DE58456588}" dt="2024-02-01T20:10:13.470" v="50" actId="47"/>
        <pc:sldMkLst>
          <pc:docMk/>
          <pc:sldMk cId="2083887944" sldId="302"/>
        </pc:sldMkLst>
      </pc:sldChg>
      <pc:sldChg chg="del">
        <pc:chgData name="Cerys Davies" userId="61e71dc1-9594-4277-b52b-4420989f68ee" providerId="ADAL" clId="{EF111FE6-A7E0-473E-A684-32DE58456588}" dt="2024-02-01T20:10:13.470" v="50" actId="47"/>
        <pc:sldMkLst>
          <pc:docMk/>
          <pc:sldMk cId="1893450647" sldId="304"/>
        </pc:sldMkLst>
      </pc:sldChg>
      <pc:sldChg chg="del">
        <pc:chgData name="Cerys Davies" userId="61e71dc1-9594-4277-b52b-4420989f68ee" providerId="ADAL" clId="{EF111FE6-A7E0-473E-A684-32DE58456588}" dt="2024-02-01T20:10:13.470" v="50" actId="47"/>
        <pc:sldMkLst>
          <pc:docMk/>
          <pc:sldMk cId="1728910700" sldId="30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2/1/2024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2/1/2024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2/1/2024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2/1/2024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2/1/2024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876" y="1628800"/>
            <a:ext cx="10157354" cy="1397000"/>
          </a:xfrm>
        </p:spPr>
        <p:txBody>
          <a:bodyPr anchor="b">
            <a:normAutofit fontScale="90000"/>
          </a:bodyPr>
          <a:lstStyle/>
          <a:p>
            <a:r>
              <a:rPr lang="en-US" dirty="0"/>
              <a:t>Criminal Litigation – Week 2</a:t>
            </a:r>
            <a:br>
              <a:rPr lang="en-US" dirty="0"/>
            </a:br>
            <a:r>
              <a:rPr lang="en-US" dirty="0"/>
              <a:t>Lecture 2 Part 1</a:t>
            </a:r>
            <a:br>
              <a:rPr lang="en-US" dirty="0"/>
            </a:br>
            <a:br>
              <a:rPr lang="en-US" dirty="0"/>
            </a:br>
            <a:r>
              <a:rPr lang="en-US" b="1" dirty="0"/>
              <a:t>Police Powers – PACE 1984</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5820"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7390556" y="2852936"/>
            <a:ext cx="2621507" cy="1743607"/>
          </a:xfrm>
          <a:prstGeom prst="rect">
            <a:avLst/>
          </a:prstGeom>
        </p:spPr>
      </p:pic>
      <p:pic>
        <p:nvPicPr>
          <p:cNvPr id="7" name="Picture 6">
            <a:extLst>
              <a:ext uri="{FF2B5EF4-FFF2-40B4-BE49-F238E27FC236}">
                <a16:creationId xmlns:a16="http://schemas.microsoft.com/office/drawing/2014/main" id="{7489541A-6587-6B98-62E4-2E353AA4D0AC}"/>
              </a:ext>
            </a:extLst>
          </p:cNvPr>
          <p:cNvPicPr>
            <a:picLocks noChangeAspect="1"/>
          </p:cNvPicPr>
          <p:nvPr/>
        </p:nvPicPr>
        <p:blipFill>
          <a:blip r:embed="rId4"/>
          <a:stretch>
            <a:fillRect/>
          </a:stretch>
        </p:blipFill>
        <p:spPr>
          <a:xfrm>
            <a:off x="6512713" y="5050009"/>
            <a:ext cx="3225064" cy="1420491"/>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dirty="0"/>
              <a:t>Aims</a:t>
            </a:r>
          </a:p>
        </p:txBody>
      </p:sp>
      <p:sp>
        <p:nvSpPr>
          <p:cNvPr id="14" name="Content Placeholder 13"/>
          <p:cNvSpPr>
            <a:spLocks noGrp="1"/>
          </p:cNvSpPr>
          <p:nvPr>
            <p:ph sz="half" idx="1"/>
          </p:nvPr>
        </p:nvSpPr>
        <p:spPr>
          <a:xfrm>
            <a:off x="1117309" y="1701800"/>
            <a:ext cx="4977104" cy="4470400"/>
          </a:xfrm>
        </p:spPr>
        <p:txBody>
          <a:bodyPr>
            <a:normAutofit/>
          </a:bodyPr>
          <a:lstStyle/>
          <a:p>
            <a:r>
              <a:rPr lang="en-US" dirty="0"/>
              <a:t>Understand the role and function of the police</a:t>
            </a:r>
          </a:p>
          <a:p>
            <a:r>
              <a:rPr lang="en-US" dirty="0"/>
              <a:t>Understand the powers of police to arrest and detain a person to investigate a crime/criminal offence</a:t>
            </a:r>
          </a:p>
          <a:p>
            <a:endParaRPr lang="en-US" dirty="0"/>
          </a:p>
          <a:p>
            <a:endParaRPr lang="en-US" dirty="0"/>
          </a:p>
          <a:p>
            <a:endParaRPr lang="en-US" dirty="0"/>
          </a:p>
        </p:txBody>
      </p:sp>
      <p:pic>
        <p:nvPicPr>
          <p:cNvPr id="3" name="Picture 2">
            <a:extLst>
              <a:ext uri="{FF2B5EF4-FFF2-40B4-BE49-F238E27FC236}">
                <a16:creationId xmlns:a16="http://schemas.microsoft.com/office/drawing/2014/main" id="{A977E56F-D92C-E864-AF04-0149FA9AD486}"/>
              </a:ext>
            </a:extLst>
          </p:cNvPr>
          <p:cNvPicPr>
            <a:picLocks noChangeAspect="1"/>
          </p:cNvPicPr>
          <p:nvPr/>
        </p:nvPicPr>
        <p:blipFill>
          <a:blip r:embed="rId2"/>
          <a:stretch>
            <a:fillRect/>
          </a:stretch>
        </p:blipFill>
        <p:spPr>
          <a:xfrm>
            <a:off x="6550911" y="1701800"/>
            <a:ext cx="4470400" cy="4470400"/>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1919A-42D4-717C-5A05-0FC5C0F2ABCD}"/>
              </a:ext>
            </a:extLst>
          </p:cNvPr>
          <p:cNvSpPr>
            <a:spLocks noGrp="1"/>
          </p:cNvSpPr>
          <p:nvPr>
            <p:ph type="title"/>
          </p:nvPr>
        </p:nvSpPr>
        <p:spPr>
          <a:xfrm>
            <a:off x="1117309" y="76200"/>
            <a:ext cx="10157354" cy="1397000"/>
          </a:xfrm>
        </p:spPr>
        <p:txBody>
          <a:bodyPr anchor="b">
            <a:normAutofit/>
          </a:bodyPr>
          <a:lstStyle/>
          <a:p>
            <a:r>
              <a:rPr lang="en-GB" dirty="0"/>
              <a:t>We will be looking at…</a:t>
            </a:r>
          </a:p>
        </p:txBody>
      </p:sp>
      <p:pic>
        <p:nvPicPr>
          <p:cNvPr id="4" name="Picture 3">
            <a:extLst>
              <a:ext uri="{FF2B5EF4-FFF2-40B4-BE49-F238E27FC236}">
                <a16:creationId xmlns:a16="http://schemas.microsoft.com/office/drawing/2014/main" id="{EE353DEA-B28E-C7C1-7A68-4C3460B8C7A4}"/>
              </a:ext>
            </a:extLst>
          </p:cNvPr>
          <p:cNvPicPr>
            <a:picLocks noChangeAspect="1"/>
          </p:cNvPicPr>
          <p:nvPr/>
        </p:nvPicPr>
        <p:blipFill>
          <a:blip r:embed="rId2"/>
          <a:stretch>
            <a:fillRect/>
          </a:stretch>
        </p:blipFill>
        <p:spPr>
          <a:xfrm>
            <a:off x="1533744" y="1701800"/>
            <a:ext cx="4144233" cy="4470400"/>
          </a:xfrm>
          <a:prstGeom prst="rect">
            <a:avLst/>
          </a:prstGeom>
          <a:noFill/>
        </p:spPr>
      </p:pic>
      <p:sp>
        <p:nvSpPr>
          <p:cNvPr id="3" name="Content Placeholder 2">
            <a:extLst>
              <a:ext uri="{FF2B5EF4-FFF2-40B4-BE49-F238E27FC236}">
                <a16:creationId xmlns:a16="http://schemas.microsoft.com/office/drawing/2014/main" id="{DD9157CC-9BA0-E63A-27BF-58ECF52E307C}"/>
              </a:ext>
            </a:extLst>
          </p:cNvPr>
          <p:cNvSpPr>
            <a:spLocks noGrp="1"/>
          </p:cNvSpPr>
          <p:nvPr>
            <p:ph sz="half" idx="2"/>
          </p:nvPr>
        </p:nvSpPr>
        <p:spPr>
          <a:xfrm>
            <a:off x="6297559" y="1701800"/>
            <a:ext cx="4977104" cy="4470400"/>
          </a:xfrm>
        </p:spPr>
        <p:txBody>
          <a:bodyPr>
            <a:normAutofit/>
          </a:bodyPr>
          <a:lstStyle/>
          <a:p>
            <a:r>
              <a:rPr lang="en-GB" dirty="0"/>
              <a:t>the powers the police may exercise when a suspect has been arrested and detained at the police station; and</a:t>
            </a:r>
          </a:p>
          <a:p>
            <a:r>
              <a:rPr lang="en-GB" dirty="0"/>
              <a:t>what rights a suspect has whilst so detained; and </a:t>
            </a:r>
          </a:p>
          <a:p>
            <a:r>
              <a:rPr lang="en-GB" dirty="0"/>
              <a:t>what advice a solicitor (or accredited police station representative) would be expected to give such a client. </a:t>
            </a:r>
          </a:p>
        </p:txBody>
      </p:sp>
    </p:spTree>
    <p:extLst>
      <p:ext uri="{BB962C8B-B14F-4D97-AF65-F5344CB8AC3E}">
        <p14:creationId xmlns:p14="http://schemas.microsoft.com/office/powerpoint/2010/main" val="653437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8F952-3EFC-3253-3E8D-5D4C76CED5BC}"/>
              </a:ext>
            </a:extLst>
          </p:cNvPr>
          <p:cNvSpPr>
            <a:spLocks noGrp="1"/>
          </p:cNvSpPr>
          <p:nvPr>
            <p:ph type="title"/>
          </p:nvPr>
        </p:nvSpPr>
        <p:spPr/>
        <p:txBody>
          <a:bodyPr/>
          <a:lstStyle/>
          <a:p>
            <a:r>
              <a:rPr lang="en-GB" dirty="0"/>
              <a:t>Police conduct</a:t>
            </a:r>
          </a:p>
        </p:txBody>
      </p:sp>
      <p:sp>
        <p:nvSpPr>
          <p:cNvPr id="3" name="Content Placeholder 2">
            <a:extLst>
              <a:ext uri="{FF2B5EF4-FFF2-40B4-BE49-F238E27FC236}">
                <a16:creationId xmlns:a16="http://schemas.microsoft.com/office/drawing/2014/main" id="{9F3A87D2-09B8-9BBA-C86C-DDF2A8004987}"/>
              </a:ext>
            </a:extLst>
          </p:cNvPr>
          <p:cNvSpPr>
            <a:spLocks noGrp="1"/>
          </p:cNvSpPr>
          <p:nvPr>
            <p:ph idx="1"/>
          </p:nvPr>
        </p:nvSpPr>
        <p:spPr/>
        <p:txBody>
          <a:bodyPr/>
          <a:lstStyle/>
          <a:p>
            <a:r>
              <a:rPr lang="en-GB" dirty="0"/>
              <a:t>What occurs at the police station is likely to represent a critical stage of the investigation and influence the decision whether or not to charge the suspect with any offences. </a:t>
            </a:r>
          </a:p>
          <a:p>
            <a:r>
              <a:rPr lang="en-GB" dirty="0"/>
              <a:t>This may also be of great significance when a case gets to trial, particularly if the defendant’s solicitor attempts to argue that prosecution evidence obtained whilst their client was detained at the police station is inadmissible because the police behaved improperly or unlawfully</a:t>
            </a:r>
          </a:p>
          <a:p>
            <a:endParaRPr lang="en-GB" dirty="0"/>
          </a:p>
        </p:txBody>
      </p:sp>
    </p:spTree>
    <p:extLst>
      <p:ext uri="{BB962C8B-B14F-4D97-AF65-F5344CB8AC3E}">
        <p14:creationId xmlns:p14="http://schemas.microsoft.com/office/powerpoint/2010/main" val="3495533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D107-DC64-75C1-B30E-477A2BC3EA6B}"/>
              </a:ext>
            </a:extLst>
          </p:cNvPr>
          <p:cNvSpPr>
            <a:spLocks noGrp="1"/>
          </p:cNvSpPr>
          <p:nvPr>
            <p:ph type="title"/>
          </p:nvPr>
        </p:nvSpPr>
        <p:spPr>
          <a:xfrm>
            <a:off x="1117309" y="76200"/>
            <a:ext cx="10157354" cy="1397000"/>
          </a:xfrm>
        </p:spPr>
        <p:txBody>
          <a:bodyPr anchor="b">
            <a:normAutofit/>
          </a:bodyPr>
          <a:lstStyle/>
          <a:p>
            <a:r>
              <a:rPr lang="en-GB" dirty="0"/>
              <a:t>The Police (1) </a:t>
            </a:r>
          </a:p>
        </p:txBody>
      </p:sp>
      <p:sp>
        <p:nvSpPr>
          <p:cNvPr id="3" name="Content Placeholder 2">
            <a:extLst>
              <a:ext uri="{FF2B5EF4-FFF2-40B4-BE49-F238E27FC236}">
                <a16:creationId xmlns:a16="http://schemas.microsoft.com/office/drawing/2014/main" id="{8060F182-8437-4A59-43E8-E4B8294EBE43}"/>
              </a:ext>
            </a:extLst>
          </p:cNvPr>
          <p:cNvSpPr>
            <a:spLocks noGrp="1"/>
          </p:cNvSpPr>
          <p:nvPr>
            <p:ph sz="half" idx="1"/>
          </p:nvPr>
        </p:nvSpPr>
        <p:spPr>
          <a:xfrm>
            <a:off x="1117308" y="1701800"/>
            <a:ext cx="5985215" cy="4470400"/>
          </a:xfrm>
        </p:spPr>
        <p:txBody>
          <a:bodyPr>
            <a:normAutofit/>
          </a:bodyPr>
          <a:lstStyle/>
          <a:p>
            <a:r>
              <a:rPr lang="en-GB" sz="2000" b="0" i="0" dirty="0">
                <a:effectLst/>
              </a:rPr>
              <a:t>43 geographically-based police forces in England and Wales, together with others, such as the British Transport Police and Civil Nuclear Constabulary, covering specific institutions. </a:t>
            </a:r>
          </a:p>
          <a:p>
            <a:r>
              <a:rPr lang="en-GB" sz="2000" b="0" i="0" dirty="0">
                <a:effectLst/>
              </a:rPr>
              <a:t>Each police force is led by a Chief Constable or a Commissioner (Chief Officers of Police). </a:t>
            </a:r>
          </a:p>
          <a:p>
            <a:r>
              <a:rPr lang="en-GB" sz="2000" b="0" i="0" dirty="0">
                <a:effectLst/>
              </a:rPr>
              <a:t>Chief Officers of Police have, to a great extent, operational independence, although police forces are subject to inspection by HM Inspectorate of Constabulary and Fire &amp; Rescue Services. </a:t>
            </a:r>
            <a:endParaRPr lang="en-GB" sz="2000" dirty="0"/>
          </a:p>
        </p:txBody>
      </p:sp>
      <p:pic>
        <p:nvPicPr>
          <p:cNvPr id="4" name="Picture 3">
            <a:extLst>
              <a:ext uri="{FF2B5EF4-FFF2-40B4-BE49-F238E27FC236}">
                <a16:creationId xmlns:a16="http://schemas.microsoft.com/office/drawing/2014/main" id="{661DEA2E-111F-F2E6-63E0-8858470F2396}"/>
              </a:ext>
            </a:extLst>
          </p:cNvPr>
          <p:cNvPicPr>
            <a:picLocks noChangeAspect="1"/>
          </p:cNvPicPr>
          <p:nvPr/>
        </p:nvPicPr>
        <p:blipFill>
          <a:blip r:embed="rId2"/>
          <a:stretch>
            <a:fillRect/>
          </a:stretch>
        </p:blipFill>
        <p:spPr>
          <a:xfrm>
            <a:off x="7678588" y="1916832"/>
            <a:ext cx="3964830" cy="2137898"/>
          </a:xfrm>
          <a:prstGeom prst="rect">
            <a:avLst/>
          </a:prstGeom>
          <a:noFill/>
        </p:spPr>
      </p:pic>
    </p:spTree>
    <p:extLst>
      <p:ext uri="{BB962C8B-B14F-4D97-AF65-F5344CB8AC3E}">
        <p14:creationId xmlns:p14="http://schemas.microsoft.com/office/powerpoint/2010/main" val="3606895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DA593-A815-9B48-5E8A-63C7AA8EFF02}"/>
              </a:ext>
            </a:extLst>
          </p:cNvPr>
          <p:cNvSpPr>
            <a:spLocks noGrp="1"/>
          </p:cNvSpPr>
          <p:nvPr>
            <p:ph type="title"/>
          </p:nvPr>
        </p:nvSpPr>
        <p:spPr/>
        <p:txBody>
          <a:bodyPr/>
          <a:lstStyle/>
          <a:p>
            <a:r>
              <a:rPr lang="en-GB" dirty="0"/>
              <a:t>The Police (2)</a:t>
            </a:r>
          </a:p>
        </p:txBody>
      </p:sp>
      <p:sp>
        <p:nvSpPr>
          <p:cNvPr id="3" name="Content Placeholder 2">
            <a:extLst>
              <a:ext uri="{FF2B5EF4-FFF2-40B4-BE49-F238E27FC236}">
                <a16:creationId xmlns:a16="http://schemas.microsoft.com/office/drawing/2014/main" id="{F27C7AD2-11F3-9E03-A30A-51987431084D}"/>
              </a:ext>
            </a:extLst>
          </p:cNvPr>
          <p:cNvSpPr>
            <a:spLocks noGrp="1"/>
          </p:cNvSpPr>
          <p:nvPr>
            <p:ph idx="1"/>
          </p:nvPr>
        </p:nvSpPr>
        <p:spPr/>
        <p:txBody>
          <a:bodyPr/>
          <a:lstStyle/>
          <a:p>
            <a:r>
              <a:rPr lang="en-GB" b="0" i="0" dirty="0">
                <a:solidFill>
                  <a:srgbClr val="000000"/>
                </a:solidFill>
                <a:effectLst/>
                <a:latin typeface="+mj-lt"/>
              </a:rPr>
              <a:t>Police forces are also answerable to local Police and Crime Commissioners (PCCs), who are elected officials charged with the delivery of effective and efficient policing in each police area (except for London, which has its own arrangements). </a:t>
            </a:r>
          </a:p>
          <a:p>
            <a:r>
              <a:rPr lang="en-GB" b="0" i="0" dirty="0">
                <a:solidFill>
                  <a:srgbClr val="000000"/>
                </a:solidFill>
                <a:effectLst/>
                <a:latin typeface="+mj-lt"/>
              </a:rPr>
              <a:t>They are elected for a term of four years. </a:t>
            </a:r>
          </a:p>
          <a:p>
            <a:r>
              <a:rPr lang="en-GB" b="0" i="0" dirty="0">
                <a:solidFill>
                  <a:srgbClr val="000000"/>
                </a:solidFill>
                <a:effectLst/>
                <a:latin typeface="+mj-lt"/>
              </a:rPr>
              <a:t>The role of the PCC is to be the voice of the people and hold the police to account.</a:t>
            </a:r>
            <a:endParaRPr lang="en-GB" dirty="0">
              <a:latin typeface="+mj-lt"/>
            </a:endParaRPr>
          </a:p>
        </p:txBody>
      </p:sp>
    </p:spTree>
    <p:extLst>
      <p:ext uri="{BB962C8B-B14F-4D97-AF65-F5344CB8AC3E}">
        <p14:creationId xmlns:p14="http://schemas.microsoft.com/office/powerpoint/2010/main" val="2965468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2A83A-DAD1-063F-21BE-5E818386F1D1}"/>
              </a:ext>
            </a:extLst>
          </p:cNvPr>
          <p:cNvSpPr>
            <a:spLocks noGrp="1"/>
          </p:cNvSpPr>
          <p:nvPr>
            <p:ph type="title"/>
          </p:nvPr>
        </p:nvSpPr>
        <p:spPr/>
        <p:txBody>
          <a:bodyPr/>
          <a:lstStyle/>
          <a:p>
            <a:r>
              <a:rPr lang="en-GB" dirty="0"/>
              <a:t>The Police (3)</a:t>
            </a:r>
          </a:p>
        </p:txBody>
      </p:sp>
      <p:sp>
        <p:nvSpPr>
          <p:cNvPr id="3" name="Content Placeholder 2">
            <a:extLst>
              <a:ext uri="{FF2B5EF4-FFF2-40B4-BE49-F238E27FC236}">
                <a16:creationId xmlns:a16="http://schemas.microsoft.com/office/drawing/2014/main" id="{45DFD87C-C099-D706-9564-233D119C22BB}"/>
              </a:ext>
            </a:extLst>
          </p:cNvPr>
          <p:cNvSpPr>
            <a:spLocks noGrp="1"/>
          </p:cNvSpPr>
          <p:nvPr>
            <p:ph idx="1"/>
          </p:nvPr>
        </p:nvSpPr>
        <p:spPr/>
        <p:txBody>
          <a:bodyPr>
            <a:normAutofit fontScale="92500" lnSpcReduction="20000"/>
          </a:bodyPr>
          <a:lstStyle/>
          <a:p>
            <a:pPr algn="just"/>
            <a:r>
              <a:rPr lang="en-GB" b="0" i="0" dirty="0">
                <a:solidFill>
                  <a:srgbClr val="000000"/>
                </a:solidFill>
                <a:effectLst/>
                <a:latin typeface="+mj-lt"/>
              </a:rPr>
              <a:t>Under the </a:t>
            </a:r>
            <a:r>
              <a:rPr lang="en-GB" b="1" i="0" dirty="0">
                <a:solidFill>
                  <a:srgbClr val="000000"/>
                </a:solidFill>
                <a:effectLst/>
                <a:latin typeface="+mj-lt"/>
              </a:rPr>
              <a:t>Police Reform and Social Responsibility Act 2011</a:t>
            </a:r>
            <a:r>
              <a:rPr lang="en-GB" b="0" i="0" dirty="0">
                <a:solidFill>
                  <a:srgbClr val="000000"/>
                </a:solidFill>
                <a:effectLst/>
                <a:latin typeface="+mj-lt"/>
              </a:rPr>
              <a:t>, PCCs must:</a:t>
            </a:r>
          </a:p>
          <a:p>
            <a:pPr algn="just">
              <a:buFont typeface="Arial" panose="020B0604020202020204" pitchFamily="34" charset="0"/>
              <a:buChar char="•"/>
            </a:pPr>
            <a:r>
              <a:rPr lang="en-GB" b="0" i="0" dirty="0">
                <a:solidFill>
                  <a:srgbClr val="000000"/>
                </a:solidFill>
                <a:effectLst/>
                <a:latin typeface="+mj-lt"/>
              </a:rPr>
              <a:t>secure an efficient and effective police for their area;</a:t>
            </a:r>
          </a:p>
          <a:p>
            <a:pPr algn="just">
              <a:buFont typeface="Arial" panose="020B0604020202020204" pitchFamily="34" charset="0"/>
              <a:buChar char="•"/>
            </a:pPr>
            <a:r>
              <a:rPr lang="en-GB" b="0" i="0" dirty="0">
                <a:solidFill>
                  <a:srgbClr val="000000"/>
                </a:solidFill>
                <a:effectLst/>
                <a:latin typeface="+mj-lt"/>
              </a:rPr>
              <a:t>appoint the Chief Constable, hold them to account for running the force, and if necessary dismiss them;</a:t>
            </a:r>
          </a:p>
          <a:p>
            <a:pPr algn="just">
              <a:buFont typeface="Arial" panose="020B0604020202020204" pitchFamily="34" charset="0"/>
              <a:buChar char="•"/>
            </a:pPr>
            <a:r>
              <a:rPr lang="en-GB" b="0" i="0" dirty="0">
                <a:solidFill>
                  <a:srgbClr val="000000"/>
                </a:solidFill>
                <a:effectLst/>
                <a:latin typeface="+mj-lt"/>
              </a:rPr>
              <a:t>set the police and crime objectives for their area through a police and crime plan;</a:t>
            </a:r>
          </a:p>
          <a:p>
            <a:pPr algn="just">
              <a:buFont typeface="Arial" panose="020B0604020202020204" pitchFamily="34" charset="0"/>
              <a:buChar char="•"/>
            </a:pPr>
            <a:r>
              <a:rPr lang="en-GB" b="0" i="0" dirty="0">
                <a:solidFill>
                  <a:srgbClr val="000000"/>
                </a:solidFill>
                <a:effectLst/>
                <a:latin typeface="+mj-lt"/>
              </a:rPr>
              <a:t>set the force budget and determine the part of the council tax bill set aside for policing;</a:t>
            </a:r>
          </a:p>
          <a:p>
            <a:pPr algn="just">
              <a:buFont typeface="Arial" panose="020B0604020202020204" pitchFamily="34" charset="0"/>
              <a:buChar char="•"/>
            </a:pPr>
            <a:r>
              <a:rPr lang="en-GB" b="0" i="0" dirty="0">
                <a:solidFill>
                  <a:srgbClr val="000000"/>
                </a:solidFill>
                <a:effectLst/>
                <a:latin typeface="+mj-lt"/>
              </a:rPr>
              <a:t>contribute to the national and international policing capabilities; and</a:t>
            </a:r>
          </a:p>
          <a:p>
            <a:pPr algn="just">
              <a:buFont typeface="Arial" panose="020B0604020202020204" pitchFamily="34" charset="0"/>
              <a:buChar char="•"/>
            </a:pPr>
            <a:r>
              <a:rPr lang="en-GB" b="0" i="0" dirty="0">
                <a:solidFill>
                  <a:srgbClr val="000000"/>
                </a:solidFill>
                <a:effectLst/>
                <a:latin typeface="+mj-lt"/>
              </a:rPr>
              <a:t>bring together community safety and criminal justice partners, to make sure local priorities are joined up.</a:t>
            </a:r>
          </a:p>
          <a:p>
            <a:endParaRPr lang="en-GB" dirty="0"/>
          </a:p>
        </p:txBody>
      </p:sp>
    </p:spTree>
    <p:extLst>
      <p:ext uri="{BB962C8B-B14F-4D97-AF65-F5344CB8AC3E}">
        <p14:creationId xmlns:p14="http://schemas.microsoft.com/office/powerpoint/2010/main" val="3182764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BB119-B695-6F58-F44F-ECFCFEA0E11B}"/>
              </a:ext>
            </a:extLst>
          </p:cNvPr>
          <p:cNvSpPr>
            <a:spLocks noGrp="1"/>
          </p:cNvSpPr>
          <p:nvPr>
            <p:ph type="title"/>
          </p:nvPr>
        </p:nvSpPr>
        <p:spPr>
          <a:xfrm>
            <a:off x="1117309" y="76200"/>
            <a:ext cx="10157354" cy="1397000"/>
          </a:xfrm>
        </p:spPr>
        <p:txBody>
          <a:bodyPr anchor="b">
            <a:normAutofit/>
          </a:bodyPr>
          <a:lstStyle/>
          <a:p>
            <a:r>
              <a:rPr lang="en-GB" dirty="0"/>
              <a:t>Investigation</a:t>
            </a:r>
          </a:p>
        </p:txBody>
      </p:sp>
      <p:sp>
        <p:nvSpPr>
          <p:cNvPr id="3" name="Content Placeholder 2">
            <a:extLst>
              <a:ext uri="{FF2B5EF4-FFF2-40B4-BE49-F238E27FC236}">
                <a16:creationId xmlns:a16="http://schemas.microsoft.com/office/drawing/2014/main" id="{00341D36-91A1-BF9C-248C-72587497C50E}"/>
              </a:ext>
            </a:extLst>
          </p:cNvPr>
          <p:cNvSpPr>
            <a:spLocks noGrp="1"/>
          </p:cNvSpPr>
          <p:nvPr>
            <p:ph sz="half" idx="1"/>
          </p:nvPr>
        </p:nvSpPr>
        <p:spPr>
          <a:xfrm>
            <a:off x="1117309" y="1701800"/>
            <a:ext cx="4977104" cy="4470400"/>
          </a:xfrm>
        </p:spPr>
        <p:txBody>
          <a:bodyPr>
            <a:noAutofit/>
          </a:bodyPr>
          <a:lstStyle/>
          <a:p>
            <a:r>
              <a:rPr lang="en-GB" sz="2000" b="0" i="0" dirty="0">
                <a:effectLst/>
              </a:rPr>
              <a:t>Wide range of statutory powers: -</a:t>
            </a:r>
          </a:p>
          <a:p>
            <a:r>
              <a:rPr lang="en-GB" sz="2000" b="0" i="0" dirty="0">
                <a:effectLst/>
              </a:rPr>
              <a:t>to stop and search people and vehicles, </a:t>
            </a:r>
          </a:p>
          <a:p>
            <a:r>
              <a:rPr lang="en-GB" sz="2000" b="0" i="0" dirty="0">
                <a:effectLst/>
              </a:rPr>
              <a:t>to search property and premises, </a:t>
            </a:r>
          </a:p>
          <a:p>
            <a:r>
              <a:rPr lang="en-GB" sz="2000" b="0" i="0" dirty="0">
                <a:effectLst/>
              </a:rPr>
              <a:t>to arrest and detain those suspected of having committed the crime, and </a:t>
            </a:r>
          </a:p>
          <a:p>
            <a:r>
              <a:rPr lang="en-GB" sz="2000" b="0" i="0" dirty="0">
                <a:effectLst/>
              </a:rPr>
              <a:t>to gather evidence to assist in constructing a case where there is sufficient evidence to charge a person with a suspected criminal offence. </a:t>
            </a:r>
            <a:endParaRPr lang="en-GB" sz="2000" dirty="0"/>
          </a:p>
        </p:txBody>
      </p:sp>
      <p:pic>
        <p:nvPicPr>
          <p:cNvPr id="4" name="Picture 3">
            <a:extLst>
              <a:ext uri="{FF2B5EF4-FFF2-40B4-BE49-F238E27FC236}">
                <a16:creationId xmlns:a16="http://schemas.microsoft.com/office/drawing/2014/main" id="{BD2A07B2-42BC-C0C9-49DD-90D7774A8BAB}"/>
              </a:ext>
            </a:extLst>
          </p:cNvPr>
          <p:cNvPicPr>
            <a:picLocks noChangeAspect="1"/>
          </p:cNvPicPr>
          <p:nvPr/>
        </p:nvPicPr>
        <p:blipFill>
          <a:blip r:embed="rId2"/>
          <a:stretch>
            <a:fillRect/>
          </a:stretch>
        </p:blipFill>
        <p:spPr>
          <a:xfrm>
            <a:off x="6297559" y="2543411"/>
            <a:ext cx="4977104" cy="2787178"/>
          </a:xfrm>
          <a:prstGeom prst="rect">
            <a:avLst/>
          </a:prstGeom>
          <a:noFill/>
        </p:spPr>
      </p:pic>
    </p:spTree>
    <p:extLst>
      <p:ext uri="{BB962C8B-B14F-4D97-AF65-F5344CB8AC3E}">
        <p14:creationId xmlns:p14="http://schemas.microsoft.com/office/powerpoint/2010/main" val="1273743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D7D15-EFC0-2742-3233-650649DC24F3}"/>
              </a:ext>
            </a:extLst>
          </p:cNvPr>
          <p:cNvSpPr>
            <a:spLocks noGrp="1"/>
          </p:cNvSpPr>
          <p:nvPr>
            <p:ph type="title"/>
          </p:nvPr>
        </p:nvSpPr>
        <p:spPr>
          <a:xfrm>
            <a:off x="621804" y="-99392"/>
            <a:ext cx="10157354" cy="1397000"/>
          </a:xfrm>
        </p:spPr>
        <p:txBody>
          <a:bodyPr/>
          <a:lstStyle/>
          <a:p>
            <a:r>
              <a:rPr lang="en-GB" dirty="0"/>
              <a:t>Role of the Legal Adviser </a:t>
            </a:r>
          </a:p>
        </p:txBody>
      </p:sp>
      <p:sp>
        <p:nvSpPr>
          <p:cNvPr id="3" name="Content Placeholder 2">
            <a:extLst>
              <a:ext uri="{FF2B5EF4-FFF2-40B4-BE49-F238E27FC236}">
                <a16:creationId xmlns:a16="http://schemas.microsoft.com/office/drawing/2014/main" id="{8F6BBD9E-A61F-1203-D76D-ABC7F1CD1746}"/>
              </a:ext>
            </a:extLst>
          </p:cNvPr>
          <p:cNvSpPr>
            <a:spLocks noGrp="1"/>
          </p:cNvSpPr>
          <p:nvPr>
            <p:ph idx="1"/>
          </p:nvPr>
        </p:nvSpPr>
        <p:spPr>
          <a:xfrm>
            <a:off x="765820" y="1412776"/>
            <a:ext cx="10585176" cy="5040560"/>
          </a:xfrm>
        </p:spPr>
        <p:txBody>
          <a:bodyPr>
            <a:normAutofit fontScale="92500" lnSpcReduction="10000"/>
          </a:bodyPr>
          <a:lstStyle/>
          <a:p>
            <a:pPr algn="just"/>
            <a:r>
              <a:rPr lang="en-GB" b="0" i="0" dirty="0">
                <a:effectLst/>
                <a:latin typeface="+mj-lt"/>
              </a:rPr>
              <a:t>A legal adviser’s role in the police station is to protect and advance the legal rights of their client. This means that a legal adviser is required to:</a:t>
            </a:r>
          </a:p>
          <a:p>
            <a:pPr algn="just">
              <a:buFont typeface="Arial" panose="020B0604020202020204" pitchFamily="34" charset="0"/>
              <a:buChar char="•"/>
            </a:pPr>
            <a:r>
              <a:rPr lang="en-GB" b="0" i="0" dirty="0">
                <a:effectLst/>
                <a:latin typeface="+mj-lt"/>
              </a:rPr>
              <a:t>ensure that the police act fairly at all times and comply with the substantive provisions of the </a:t>
            </a:r>
            <a:r>
              <a:rPr lang="en-GB" b="1" i="0" dirty="0">
                <a:effectLst/>
                <a:latin typeface="+mj-lt"/>
              </a:rPr>
              <a:t>Police and Criminal Evidence Act 1984 (PACE 1984)</a:t>
            </a:r>
            <a:r>
              <a:rPr lang="en-GB" b="0" i="0" dirty="0">
                <a:effectLst/>
                <a:latin typeface="+mj-lt"/>
              </a:rPr>
              <a:t> and the </a:t>
            </a:r>
            <a:r>
              <a:rPr lang="en-GB" b="1" i="0" dirty="0">
                <a:effectLst/>
                <a:latin typeface="+mj-lt"/>
              </a:rPr>
              <a:t>Codes of Practice</a:t>
            </a:r>
            <a:r>
              <a:rPr lang="en-GB" b="0" i="0" dirty="0">
                <a:effectLst/>
                <a:latin typeface="+mj-lt"/>
              </a:rPr>
              <a:t>;</a:t>
            </a:r>
          </a:p>
          <a:p>
            <a:pPr algn="just">
              <a:buFont typeface="Arial" panose="020B0604020202020204" pitchFamily="34" charset="0"/>
              <a:buChar char="•"/>
            </a:pPr>
            <a:r>
              <a:rPr lang="en-GB" b="0" i="0" dirty="0">
                <a:effectLst/>
                <a:latin typeface="+mj-lt"/>
              </a:rPr>
              <a:t>protect the suspect from unnecessary pressure and distress through intervention or clarification if necessary (most significantly, this ensures that the client does not make a false confession);</a:t>
            </a:r>
          </a:p>
          <a:p>
            <a:pPr algn="just">
              <a:buFont typeface="Arial" panose="020B0604020202020204" pitchFamily="34" charset="0"/>
              <a:buChar char="•"/>
            </a:pPr>
            <a:r>
              <a:rPr lang="en-GB" b="0" i="0" dirty="0">
                <a:effectLst/>
                <a:latin typeface="+mj-lt"/>
              </a:rPr>
              <a:t>ensure that the suspect fully understands the choices available to them in terms of what they should do in interview;</a:t>
            </a:r>
          </a:p>
          <a:p>
            <a:pPr algn="just">
              <a:buFont typeface="Arial" panose="020B0604020202020204" pitchFamily="34" charset="0"/>
              <a:buChar char="•"/>
            </a:pPr>
            <a:r>
              <a:rPr lang="en-GB" b="0" i="0" dirty="0">
                <a:effectLst/>
                <a:latin typeface="+mj-lt"/>
              </a:rPr>
              <a:t>ensure that an accurate record is kept of the interview; and</a:t>
            </a:r>
          </a:p>
          <a:p>
            <a:pPr algn="just">
              <a:buFont typeface="Arial" panose="020B0604020202020204" pitchFamily="34" charset="0"/>
              <a:buChar char="•"/>
            </a:pPr>
            <a:r>
              <a:rPr lang="en-GB" b="0" i="0" dirty="0">
                <a:effectLst/>
                <a:latin typeface="+mj-lt"/>
              </a:rPr>
              <a:t>protect a vulnerable suspect.</a:t>
            </a:r>
          </a:p>
          <a:p>
            <a:endParaRPr lang="en-GB" dirty="0"/>
          </a:p>
        </p:txBody>
      </p:sp>
    </p:spTree>
    <p:extLst>
      <p:ext uri="{BB962C8B-B14F-4D97-AF65-F5344CB8AC3E}">
        <p14:creationId xmlns:p14="http://schemas.microsoft.com/office/powerpoint/2010/main" val="3233194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E2EB-3195-4707-8076-CEBA2E044DF2}"/>
              </a:ext>
            </a:extLst>
          </p:cNvPr>
          <p:cNvSpPr>
            <a:spLocks noGrp="1"/>
          </p:cNvSpPr>
          <p:nvPr>
            <p:ph type="title"/>
          </p:nvPr>
        </p:nvSpPr>
        <p:spPr>
          <a:xfrm>
            <a:off x="1117309" y="76200"/>
            <a:ext cx="10157354" cy="1397000"/>
          </a:xfrm>
        </p:spPr>
        <p:txBody>
          <a:bodyPr anchor="b">
            <a:normAutofit/>
          </a:bodyPr>
          <a:lstStyle/>
          <a:p>
            <a:r>
              <a:rPr lang="en-GB" dirty="0"/>
              <a:t>Police and Criminal Evidence Act 1984 (PACE)</a:t>
            </a:r>
          </a:p>
        </p:txBody>
      </p:sp>
      <p:sp>
        <p:nvSpPr>
          <p:cNvPr id="3" name="Content Placeholder 2">
            <a:extLst>
              <a:ext uri="{FF2B5EF4-FFF2-40B4-BE49-F238E27FC236}">
                <a16:creationId xmlns:a16="http://schemas.microsoft.com/office/drawing/2014/main" id="{D6E4DD59-1565-472B-AA3E-F149A8A65556}"/>
              </a:ext>
            </a:extLst>
          </p:cNvPr>
          <p:cNvSpPr>
            <a:spLocks noGrp="1"/>
          </p:cNvSpPr>
          <p:nvPr>
            <p:ph sz="half" idx="1"/>
          </p:nvPr>
        </p:nvSpPr>
        <p:spPr>
          <a:xfrm>
            <a:off x="1117309" y="1701800"/>
            <a:ext cx="4977104" cy="4470400"/>
          </a:xfrm>
        </p:spPr>
        <p:txBody>
          <a:bodyPr>
            <a:normAutofit/>
          </a:bodyPr>
          <a:lstStyle/>
          <a:p>
            <a:r>
              <a:rPr lang="en-GB" sz="1900" dirty="0"/>
              <a:t>Introduced with the aim of striking a balance between the powers of the police and the rights of the individual.</a:t>
            </a:r>
          </a:p>
          <a:p>
            <a:r>
              <a:rPr lang="en-GB" sz="1900" dirty="0"/>
              <a:t>Gives the police statutory authority to search, arrest and detain a suspect.</a:t>
            </a:r>
          </a:p>
          <a:p>
            <a:r>
              <a:rPr lang="en-GB" sz="1900" dirty="0"/>
              <a:t>PACE is supplemented by the PACE Codes of Practice – detailed provisions about how the police must exercise their powers under PACE. </a:t>
            </a:r>
          </a:p>
          <a:p>
            <a:r>
              <a:rPr lang="en-GB" sz="1900" dirty="0"/>
              <a:t>There are 8 codes of practice – Codes A-H.</a:t>
            </a:r>
          </a:p>
        </p:txBody>
      </p:sp>
      <p:pic>
        <p:nvPicPr>
          <p:cNvPr id="5" name="Picture 4">
            <a:extLst>
              <a:ext uri="{FF2B5EF4-FFF2-40B4-BE49-F238E27FC236}">
                <a16:creationId xmlns:a16="http://schemas.microsoft.com/office/drawing/2014/main" id="{97F8D744-9BB5-426D-08C8-CC9ABD330C75}"/>
              </a:ext>
            </a:extLst>
          </p:cNvPr>
          <p:cNvPicPr>
            <a:picLocks noChangeAspect="1"/>
          </p:cNvPicPr>
          <p:nvPr/>
        </p:nvPicPr>
        <p:blipFill>
          <a:blip r:embed="rId2"/>
          <a:stretch>
            <a:fillRect/>
          </a:stretch>
        </p:blipFill>
        <p:spPr>
          <a:xfrm>
            <a:off x="6297559" y="2652843"/>
            <a:ext cx="4977104" cy="2568313"/>
          </a:xfrm>
          <a:prstGeom prst="rect">
            <a:avLst/>
          </a:prstGeom>
          <a:noFill/>
        </p:spPr>
      </p:pic>
    </p:spTree>
    <p:extLst>
      <p:ext uri="{BB962C8B-B14F-4D97-AF65-F5344CB8AC3E}">
        <p14:creationId xmlns:p14="http://schemas.microsoft.com/office/powerpoint/2010/main" val="2346419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E5D3B-2B69-40DD-A144-CE140C4579A4}"/>
              </a:ext>
            </a:extLst>
          </p:cNvPr>
          <p:cNvSpPr>
            <a:spLocks noGrp="1"/>
          </p:cNvSpPr>
          <p:nvPr>
            <p:ph type="title"/>
          </p:nvPr>
        </p:nvSpPr>
        <p:spPr/>
        <p:txBody>
          <a:bodyPr/>
          <a:lstStyle/>
          <a:p>
            <a:r>
              <a:rPr lang="en-GB" dirty="0"/>
              <a:t>PACE Codes of Practice</a:t>
            </a:r>
          </a:p>
        </p:txBody>
      </p:sp>
      <p:sp>
        <p:nvSpPr>
          <p:cNvPr id="3" name="Content Placeholder 2">
            <a:extLst>
              <a:ext uri="{FF2B5EF4-FFF2-40B4-BE49-F238E27FC236}">
                <a16:creationId xmlns:a16="http://schemas.microsoft.com/office/drawing/2014/main" id="{8CE34F2D-C685-4529-BB58-85247F28D468}"/>
              </a:ext>
            </a:extLst>
          </p:cNvPr>
          <p:cNvSpPr>
            <a:spLocks noGrp="1"/>
          </p:cNvSpPr>
          <p:nvPr>
            <p:ph idx="1"/>
          </p:nvPr>
        </p:nvSpPr>
        <p:spPr/>
        <p:txBody>
          <a:bodyPr>
            <a:normAutofit fontScale="85000" lnSpcReduction="10000"/>
          </a:bodyPr>
          <a:lstStyle/>
          <a:p>
            <a:r>
              <a:rPr lang="en-GB" dirty="0"/>
              <a:t>Code A – stop and search</a:t>
            </a:r>
          </a:p>
          <a:p>
            <a:r>
              <a:rPr lang="en-GB" dirty="0"/>
              <a:t>Code B – searches of premises by police officers and seizures of property found on persons or premises</a:t>
            </a:r>
          </a:p>
          <a:p>
            <a:r>
              <a:rPr lang="en-GB" dirty="0"/>
              <a:t>Code C – detention, treatment and questioning of persons by police officers</a:t>
            </a:r>
          </a:p>
          <a:p>
            <a:r>
              <a:rPr lang="en-GB" dirty="0"/>
              <a:t>Code D – identification of persons by police officers</a:t>
            </a:r>
          </a:p>
          <a:p>
            <a:r>
              <a:rPr lang="en-GB" dirty="0"/>
              <a:t>Code E – the audio recording of interview with suspects the police station</a:t>
            </a:r>
          </a:p>
          <a:p>
            <a:r>
              <a:rPr lang="en-GB" dirty="0"/>
              <a:t>Code F – the visual recording of interviews with suspects at the police station</a:t>
            </a:r>
          </a:p>
          <a:p>
            <a:r>
              <a:rPr lang="en-GB" dirty="0"/>
              <a:t>Code G – the statutory power of arrest</a:t>
            </a:r>
          </a:p>
          <a:p>
            <a:r>
              <a:rPr lang="en-GB" dirty="0"/>
              <a:t>Code H – the detention, treatment and questioning of persons under s41 Terrorism Act 2000</a:t>
            </a:r>
          </a:p>
        </p:txBody>
      </p:sp>
    </p:spTree>
    <p:extLst>
      <p:ext uri="{BB962C8B-B14F-4D97-AF65-F5344CB8AC3E}">
        <p14:creationId xmlns:p14="http://schemas.microsoft.com/office/powerpoint/2010/main" val="212247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FF42-232F-43C5-B180-1757E39907D0}"/>
              </a:ext>
            </a:extLst>
          </p:cNvPr>
          <p:cNvSpPr>
            <a:spLocks noGrp="1"/>
          </p:cNvSpPr>
          <p:nvPr>
            <p:ph type="title"/>
          </p:nvPr>
        </p:nvSpPr>
        <p:spPr>
          <a:xfrm>
            <a:off x="1117309" y="76200"/>
            <a:ext cx="10157354" cy="1397000"/>
          </a:xfrm>
        </p:spPr>
        <p:txBody>
          <a:bodyPr anchor="b">
            <a:normAutofit/>
          </a:bodyPr>
          <a:lstStyle/>
          <a:p>
            <a:r>
              <a:rPr lang="en-GB" dirty="0"/>
              <a:t>Safeguards for the Suspect</a:t>
            </a:r>
          </a:p>
        </p:txBody>
      </p:sp>
      <p:pic>
        <p:nvPicPr>
          <p:cNvPr id="5" name="Picture 4">
            <a:extLst>
              <a:ext uri="{FF2B5EF4-FFF2-40B4-BE49-F238E27FC236}">
                <a16:creationId xmlns:a16="http://schemas.microsoft.com/office/drawing/2014/main" id="{F01AC408-A0B8-6882-AAAE-312A1B90B0C6}"/>
              </a:ext>
            </a:extLst>
          </p:cNvPr>
          <p:cNvPicPr>
            <a:picLocks noChangeAspect="1"/>
          </p:cNvPicPr>
          <p:nvPr/>
        </p:nvPicPr>
        <p:blipFill>
          <a:blip r:embed="rId2"/>
          <a:stretch>
            <a:fillRect/>
          </a:stretch>
        </p:blipFill>
        <p:spPr>
          <a:xfrm>
            <a:off x="1117309" y="1863207"/>
            <a:ext cx="4977104" cy="4147586"/>
          </a:xfrm>
          <a:prstGeom prst="rect">
            <a:avLst/>
          </a:prstGeom>
          <a:noFill/>
        </p:spPr>
      </p:pic>
      <p:sp>
        <p:nvSpPr>
          <p:cNvPr id="3" name="Content Placeholder 2">
            <a:extLst>
              <a:ext uri="{FF2B5EF4-FFF2-40B4-BE49-F238E27FC236}">
                <a16:creationId xmlns:a16="http://schemas.microsoft.com/office/drawing/2014/main" id="{254FACEC-92F2-4FB2-AB61-EDBCBBF705B4}"/>
              </a:ext>
            </a:extLst>
          </p:cNvPr>
          <p:cNvSpPr>
            <a:spLocks noGrp="1"/>
          </p:cNvSpPr>
          <p:nvPr>
            <p:ph sz="half" idx="2"/>
          </p:nvPr>
        </p:nvSpPr>
        <p:spPr>
          <a:xfrm>
            <a:off x="6297559" y="1701800"/>
            <a:ext cx="4977104" cy="4470400"/>
          </a:xfrm>
        </p:spPr>
        <p:txBody>
          <a:bodyPr>
            <a:normAutofit/>
          </a:bodyPr>
          <a:lstStyle/>
          <a:p>
            <a:r>
              <a:rPr lang="en-GB" sz="2000"/>
              <a:t>If the police obtain evidence in breach of PACE and the Codes, the admissibility of the evidence will likely be challenged by the defendant.</a:t>
            </a:r>
          </a:p>
          <a:p>
            <a:r>
              <a:rPr lang="en-GB" sz="2000"/>
              <a:t>Court will need to make a ruling on whether the evidence can be admitted.</a:t>
            </a:r>
          </a:p>
          <a:p>
            <a:r>
              <a:rPr lang="en-GB" sz="2000"/>
              <a:t>Bear in mind the Human Rights Act 1998.</a:t>
            </a:r>
          </a:p>
          <a:p>
            <a:r>
              <a:rPr lang="en-GB" sz="2000"/>
              <a:t>Think of articles 5 and 6 of the ECHR.</a:t>
            </a:r>
          </a:p>
        </p:txBody>
      </p:sp>
    </p:spTree>
    <p:extLst>
      <p:ext uri="{BB962C8B-B14F-4D97-AF65-F5344CB8AC3E}">
        <p14:creationId xmlns:p14="http://schemas.microsoft.com/office/powerpoint/2010/main" val="228492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89C4A-B634-C579-410C-8F63F9191323}"/>
              </a:ext>
            </a:extLst>
          </p:cNvPr>
          <p:cNvSpPr>
            <a:spLocks noGrp="1"/>
          </p:cNvSpPr>
          <p:nvPr>
            <p:ph type="ctrTitle"/>
          </p:nvPr>
        </p:nvSpPr>
        <p:spPr/>
        <p:txBody>
          <a:bodyPr/>
          <a:lstStyle/>
          <a:p>
            <a:r>
              <a:rPr lang="en-GB" dirty="0"/>
              <a:t>Now take a break before you listen to Part 2</a:t>
            </a:r>
          </a:p>
        </p:txBody>
      </p:sp>
    </p:spTree>
    <p:extLst>
      <p:ext uri="{BB962C8B-B14F-4D97-AF65-F5344CB8AC3E}">
        <p14:creationId xmlns:p14="http://schemas.microsoft.com/office/powerpoint/2010/main" val="595883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895</Words>
  <Application>Microsoft Office PowerPoint</Application>
  <PresentationFormat>Custom</PresentationFormat>
  <Paragraphs>61</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Century Gothic</vt:lpstr>
      <vt:lpstr>Books 16x9</vt:lpstr>
      <vt:lpstr>Criminal Litigation – Week 2 Lecture 2 Part 1  Police Powers – PACE 1984 </vt:lpstr>
      <vt:lpstr>Aims</vt:lpstr>
      <vt:lpstr>We will be looking at…</vt:lpstr>
      <vt:lpstr>Police conduct</vt:lpstr>
      <vt:lpstr>The Police (1) </vt:lpstr>
      <vt:lpstr>The Police (2)</vt:lpstr>
      <vt:lpstr>The Police (3)</vt:lpstr>
      <vt:lpstr>Investigation</vt:lpstr>
      <vt:lpstr>Role of the Legal Adviser </vt:lpstr>
      <vt:lpstr>Police and Criminal Evidence Act 1984 (PACE)</vt:lpstr>
      <vt:lpstr>PACE Codes of Practice</vt:lpstr>
      <vt:lpstr>Safeguards for the Suspect</vt:lpstr>
      <vt:lpstr>Now take a break before you listen to Part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 – Week 2</dc:title>
  <dc:creator>Sian Turvey</dc:creator>
  <cp:lastModifiedBy>Cerys Davies</cp:lastModifiedBy>
  <cp:revision>4</cp:revision>
  <cp:lastPrinted>2024-01-26T11:28:47Z</cp:lastPrinted>
  <dcterms:created xsi:type="dcterms:W3CDTF">2021-01-11T12:02:58Z</dcterms:created>
  <dcterms:modified xsi:type="dcterms:W3CDTF">2024-02-01T20:11:11Z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