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6"/>
  </p:notesMasterIdLst>
  <p:sldIdLst>
    <p:sldId id="256" r:id="rId2"/>
    <p:sldId id="428" r:id="rId3"/>
    <p:sldId id="524" r:id="rId4"/>
    <p:sldId id="525" r:id="rId5"/>
    <p:sldId id="526" r:id="rId6"/>
    <p:sldId id="427" r:id="rId7"/>
    <p:sldId id="450" r:id="rId8"/>
    <p:sldId id="451" r:id="rId9"/>
    <p:sldId id="430" r:id="rId10"/>
    <p:sldId id="429" r:id="rId11"/>
    <p:sldId id="431" r:id="rId12"/>
    <p:sldId id="453" r:id="rId13"/>
    <p:sldId id="433" r:id="rId14"/>
    <p:sldId id="434" r:id="rId15"/>
    <p:sldId id="435" r:id="rId16"/>
    <p:sldId id="438" r:id="rId17"/>
    <p:sldId id="479" r:id="rId18"/>
    <p:sldId id="454" r:id="rId19"/>
    <p:sldId id="443" r:id="rId20"/>
    <p:sldId id="459" r:id="rId21"/>
    <p:sldId id="458" r:id="rId22"/>
    <p:sldId id="447" r:id="rId23"/>
    <p:sldId id="519" r:id="rId24"/>
    <p:sldId id="448" r:id="rId25"/>
    <p:sldId id="521" r:id="rId26"/>
    <p:sldId id="470" r:id="rId27"/>
    <p:sldId id="325" r:id="rId28"/>
    <p:sldId id="328" r:id="rId29"/>
    <p:sldId id="388" r:id="rId30"/>
    <p:sldId id="393" r:id="rId31"/>
    <p:sldId id="395" r:id="rId32"/>
    <p:sldId id="527" r:id="rId33"/>
    <p:sldId id="387" r:id="rId34"/>
    <p:sldId id="398" r:id="rId35"/>
    <p:sldId id="400" r:id="rId36"/>
    <p:sldId id="401" r:id="rId37"/>
    <p:sldId id="332" r:id="rId38"/>
    <p:sldId id="329" r:id="rId39"/>
    <p:sldId id="330" r:id="rId40"/>
    <p:sldId id="399" r:id="rId41"/>
    <p:sldId id="403" r:id="rId42"/>
    <p:sldId id="404" r:id="rId43"/>
    <p:sldId id="397" r:id="rId44"/>
    <p:sldId id="520" r:id="rId45"/>
    <p:sldId id="407" r:id="rId46"/>
    <p:sldId id="408" r:id="rId47"/>
    <p:sldId id="409" r:id="rId48"/>
    <p:sldId id="410" r:id="rId49"/>
    <p:sldId id="348" r:id="rId50"/>
    <p:sldId id="414" r:id="rId51"/>
    <p:sldId id="360" r:id="rId52"/>
    <p:sldId id="361" r:id="rId53"/>
    <p:sldId id="362" r:id="rId54"/>
    <p:sldId id="363" r:id="rId55"/>
    <p:sldId id="461" r:id="rId56"/>
    <p:sldId id="484" r:id="rId57"/>
    <p:sldId id="485" r:id="rId58"/>
    <p:sldId id="486" r:id="rId59"/>
    <p:sldId id="487" r:id="rId60"/>
    <p:sldId id="467" r:id="rId61"/>
    <p:sldId id="488" r:id="rId62"/>
    <p:sldId id="489" r:id="rId63"/>
    <p:sldId id="492" r:id="rId64"/>
    <p:sldId id="490" r:id="rId65"/>
    <p:sldId id="491" r:id="rId66"/>
    <p:sldId id="493" r:id="rId67"/>
    <p:sldId id="476" r:id="rId68"/>
    <p:sldId id="517" r:id="rId69"/>
    <p:sldId id="495" r:id="rId70"/>
    <p:sldId id="496" r:id="rId71"/>
    <p:sldId id="528" r:id="rId72"/>
    <p:sldId id="261" r:id="rId73"/>
    <p:sldId id="471" r:id="rId74"/>
    <p:sldId id="529" r:id="rId75"/>
    <p:sldId id="473" r:id="rId76"/>
    <p:sldId id="262" r:id="rId77"/>
    <p:sldId id="497" r:id="rId78"/>
    <p:sldId id="481" r:id="rId79"/>
    <p:sldId id="482" r:id="rId80"/>
    <p:sldId id="498" r:id="rId81"/>
    <p:sldId id="483" r:id="rId82"/>
    <p:sldId id="465" r:id="rId83"/>
    <p:sldId id="466" r:id="rId84"/>
    <p:sldId id="506" r:id="rId85"/>
    <p:sldId id="468" r:id="rId86"/>
    <p:sldId id="499" r:id="rId87"/>
    <p:sldId id="500" r:id="rId88"/>
    <p:sldId id="511" r:id="rId89"/>
    <p:sldId id="510" r:id="rId90"/>
    <p:sldId id="512" r:id="rId91"/>
    <p:sldId id="513" r:id="rId92"/>
    <p:sldId id="514" r:id="rId93"/>
    <p:sldId id="515" r:id="rId94"/>
    <p:sldId id="516" r:id="rId95"/>
    <p:sldId id="259" r:id="rId96"/>
    <p:sldId id="260" r:id="rId97"/>
    <p:sldId id="508" r:id="rId98"/>
    <p:sldId id="501" r:id="rId99"/>
    <p:sldId id="503" r:id="rId100"/>
    <p:sldId id="504" r:id="rId101"/>
    <p:sldId id="509" r:id="rId102"/>
    <p:sldId id="505" r:id="rId103"/>
    <p:sldId id="523" r:id="rId104"/>
    <p:sldId id="507" r:id="rId105"/>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53" autoAdjust="0"/>
    <p:restoredTop sz="94660"/>
  </p:normalViewPr>
  <p:slideViewPr>
    <p:cSldViewPr>
      <p:cViewPr varScale="1">
        <p:scale>
          <a:sx n="109" d="100"/>
          <a:sy n="109" d="100"/>
        </p:scale>
        <p:origin x="1578"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presProps" Target="presProps.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theme" Target="theme/theme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5.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7.e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image" Target="../media/image28.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0.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31.emf"/></Relationships>
</file>

<file path=ppt/drawings/_rels/vmlDrawing7.v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image" Target="../media/image32.emf"/></Relationships>
</file>

<file path=ppt/drawings/_rels/vmlDrawing8.v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35.emf"/><Relationship Id="rId1" Type="http://schemas.openxmlformats.org/officeDocument/2006/relationships/image" Target="../media/image34.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36.emf"/></Relationships>
</file>

<file path=ppt/drawings/_rels/vmlDrawing10.v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image" Target="../media/image37.emf"/></Relationships>
</file>

<file path=ppt/drawings/_rels/vmlDrawing11.v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0.emf"/><Relationship Id="rId1" Type="http://schemas.openxmlformats.org/officeDocument/2006/relationships/image" Target="../media/image39.emf"/></Relationships>
</file>

<file path=ppt/drawings/_rels/vmlDrawing12.v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image" Target="../media/image43.emf"/><Relationship Id="rId1" Type="http://schemas.openxmlformats.org/officeDocument/2006/relationships/image" Target="../media/image42.emf"/><Relationship Id="rId4" Type="http://schemas.openxmlformats.org/officeDocument/2006/relationships/image" Target="../media/image45.e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56.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0200" tIns="45100" rIns="90200" bIns="45100" rtlCol="0"/>
          <a:lstStyle>
            <a:lvl1pPr algn="l">
              <a:defRPr sz="1200"/>
            </a:lvl1pPr>
          </a:lstStyle>
          <a:p>
            <a:endParaRPr lang="en-GB"/>
          </a:p>
        </p:txBody>
      </p:sp>
      <p:sp>
        <p:nvSpPr>
          <p:cNvPr id="3" name="Date Placeholder 2"/>
          <p:cNvSpPr>
            <a:spLocks noGrp="1"/>
          </p:cNvSpPr>
          <p:nvPr>
            <p:ph type="dt" idx="1"/>
          </p:nvPr>
        </p:nvSpPr>
        <p:spPr>
          <a:xfrm>
            <a:off x="3809080" y="0"/>
            <a:ext cx="2914015" cy="488712"/>
          </a:xfrm>
          <a:prstGeom prst="rect">
            <a:avLst/>
          </a:prstGeom>
        </p:spPr>
        <p:txBody>
          <a:bodyPr vert="horz" lIns="90200" tIns="45100" rIns="90200" bIns="45100" rtlCol="0"/>
          <a:lstStyle>
            <a:lvl1pPr algn="r">
              <a:defRPr sz="1200"/>
            </a:lvl1pPr>
          </a:lstStyle>
          <a:p>
            <a:fld id="{55210EA5-E2DE-4BF1-BC0A-E53B149C34B4}" type="datetimeFigureOut">
              <a:rPr lang="en-GB" smtClean="0"/>
              <a:pPr/>
              <a:t>12/03/2019</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200" tIns="45100" rIns="90200" bIns="45100" rtlCol="0" anchor="ctr"/>
          <a:lstStyle/>
          <a:p>
            <a:endParaRPr lang="en-GB"/>
          </a:p>
        </p:txBody>
      </p:sp>
      <p:sp>
        <p:nvSpPr>
          <p:cNvPr id="5" name="Notes Placeholder 4"/>
          <p:cNvSpPr>
            <a:spLocks noGrp="1"/>
          </p:cNvSpPr>
          <p:nvPr>
            <p:ph type="body" sz="quarter" idx="3"/>
          </p:nvPr>
        </p:nvSpPr>
        <p:spPr>
          <a:xfrm>
            <a:off x="672465" y="4642764"/>
            <a:ext cx="5379720" cy="4398407"/>
          </a:xfrm>
          <a:prstGeom prst="rect">
            <a:avLst/>
          </a:prstGeom>
        </p:spPr>
        <p:txBody>
          <a:bodyPr vert="horz" lIns="90200" tIns="45100" rIns="90200" bIns="4510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83829"/>
            <a:ext cx="2914015" cy="488712"/>
          </a:xfrm>
          <a:prstGeom prst="rect">
            <a:avLst/>
          </a:prstGeom>
        </p:spPr>
        <p:txBody>
          <a:bodyPr vert="horz" lIns="90200" tIns="45100" rIns="90200" bIns="45100" rtlCol="0" anchor="b"/>
          <a:lstStyle>
            <a:lvl1pPr algn="l">
              <a:defRPr sz="1200"/>
            </a:lvl1pPr>
          </a:lstStyle>
          <a:p>
            <a:endParaRPr lang="en-GB"/>
          </a:p>
        </p:txBody>
      </p:sp>
      <p:sp>
        <p:nvSpPr>
          <p:cNvPr id="7" name="Slide Number Placeholder 6"/>
          <p:cNvSpPr>
            <a:spLocks noGrp="1"/>
          </p:cNvSpPr>
          <p:nvPr>
            <p:ph type="sldNum" sz="quarter" idx="5"/>
          </p:nvPr>
        </p:nvSpPr>
        <p:spPr>
          <a:xfrm>
            <a:off x="3809080" y="9283829"/>
            <a:ext cx="2914015" cy="488712"/>
          </a:xfrm>
          <a:prstGeom prst="rect">
            <a:avLst/>
          </a:prstGeom>
        </p:spPr>
        <p:txBody>
          <a:bodyPr vert="horz" lIns="90200" tIns="45100" rIns="90200" bIns="45100" rtlCol="0" anchor="b"/>
          <a:lstStyle>
            <a:lvl1pPr algn="r">
              <a:defRPr sz="1200"/>
            </a:lvl1pPr>
          </a:lstStyle>
          <a:p>
            <a:fld id="{EC2A9C00-BB29-462A-87BA-A4CFF083D0AC}" type="slidenum">
              <a:rPr lang="en-GB" smtClean="0"/>
              <a:pPr/>
              <a:t>‹#›</a:t>
            </a:fld>
            <a:endParaRPr lang="en-GB"/>
          </a:p>
        </p:txBody>
      </p:sp>
    </p:spTree>
    <p:extLst>
      <p:ext uri="{BB962C8B-B14F-4D97-AF65-F5344CB8AC3E}">
        <p14:creationId xmlns:p14="http://schemas.microsoft.com/office/powerpoint/2010/main" val="2444681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0057C26-591C-4AE7-AA1D-13A74BE1EC0D}" type="slidenum">
              <a:rPr lang="en-AU"/>
              <a:pPr/>
              <a:t>6</a:t>
            </a:fld>
            <a:endParaRPr lang="en-AU"/>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14544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C2A9C00-BB29-462A-87BA-A4CFF083D0AC}" type="slidenum">
              <a:rPr lang="en-GB" smtClean="0"/>
              <a:pPr/>
              <a:t>32</a:t>
            </a:fld>
            <a:endParaRPr lang="en-GB"/>
          </a:p>
        </p:txBody>
      </p:sp>
    </p:spTree>
    <p:extLst>
      <p:ext uri="{BB962C8B-B14F-4D97-AF65-F5344CB8AC3E}">
        <p14:creationId xmlns:p14="http://schemas.microsoft.com/office/powerpoint/2010/main" val="3621415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body" idx="1"/>
          </p:nvPr>
        </p:nvSpPr>
        <p:spPr>
          <a:noFill/>
          <a:ln w="9525"/>
        </p:spPr>
        <p:txBody>
          <a:bodyPr/>
          <a:lstStyle/>
          <a:p>
            <a:endParaRPr lang="en-US" smtClean="0"/>
          </a:p>
        </p:txBody>
      </p:sp>
      <p:sp>
        <p:nvSpPr>
          <p:cNvPr id="62467" name="Rectangle 3"/>
          <p:cNvSpPr>
            <a:spLocks noGrp="1" noRot="1" noChangeAspect="1" noChangeArrowheads="1" noTextEdit="1"/>
          </p:cNvSpPr>
          <p:nvPr>
            <p:ph type="sldImg"/>
          </p:nvPr>
        </p:nvSpPr>
        <p:spPr>
          <a:ln cap="flat"/>
        </p:spPr>
      </p:sp>
    </p:spTree>
    <p:extLst>
      <p:ext uri="{BB962C8B-B14F-4D97-AF65-F5344CB8AC3E}">
        <p14:creationId xmlns:p14="http://schemas.microsoft.com/office/powerpoint/2010/main" val="1698955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
        <p:nvSpPr>
          <p:cNvPr id="4" name="Slide Number Placeholder 3"/>
          <p:cNvSpPr>
            <a:spLocks noGrp="1"/>
          </p:cNvSpPr>
          <p:nvPr>
            <p:ph type="sldNum" sz="quarter" idx="5"/>
          </p:nvPr>
        </p:nvSpPr>
        <p:spPr/>
        <p:txBody>
          <a:bodyPr/>
          <a:lstStyle/>
          <a:p>
            <a:pPr>
              <a:defRPr/>
            </a:pPr>
            <a:fld id="{11B9C4A4-407D-46E9-80C7-D0A7875B50C4}" type="slidenum">
              <a:rPr lang="en-US" smtClean="0"/>
              <a:pPr>
                <a:defRPr/>
              </a:pPr>
              <a:t>64</a:t>
            </a:fld>
            <a:endParaRPr lang="en-US"/>
          </a:p>
        </p:txBody>
      </p:sp>
    </p:spTree>
    <p:extLst>
      <p:ext uri="{BB962C8B-B14F-4D97-AF65-F5344CB8AC3E}">
        <p14:creationId xmlns:p14="http://schemas.microsoft.com/office/powerpoint/2010/main" val="3603293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2A9C00-BB29-462A-87BA-A4CFF083D0AC}" type="slidenum">
              <a:rPr lang="en-GB" smtClean="0"/>
              <a:pPr/>
              <a:t>65</a:t>
            </a:fld>
            <a:endParaRPr lang="en-GB"/>
          </a:p>
        </p:txBody>
      </p:sp>
    </p:spTree>
    <p:extLst>
      <p:ext uri="{BB962C8B-B14F-4D97-AF65-F5344CB8AC3E}">
        <p14:creationId xmlns:p14="http://schemas.microsoft.com/office/powerpoint/2010/main" val="3885344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2A9C00-BB29-462A-87BA-A4CFF083D0AC}" type="slidenum">
              <a:rPr lang="en-GB" smtClean="0"/>
              <a:pPr/>
              <a:t>99</a:t>
            </a:fld>
            <a:endParaRPr lang="en-GB"/>
          </a:p>
        </p:txBody>
      </p:sp>
    </p:spTree>
    <p:extLst>
      <p:ext uri="{BB962C8B-B14F-4D97-AF65-F5344CB8AC3E}">
        <p14:creationId xmlns:p14="http://schemas.microsoft.com/office/powerpoint/2010/main" val="19866364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2A9C00-BB29-462A-87BA-A4CFF083D0AC}" type="slidenum">
              <a:rPr lang="en-GB" smtClean="0"/>
              <a:pPr/>
              <a:t>102</a:t>
            </a:fld>
            <a:endParaRPr lang="en-GB"/>
          </a:p>
        </p:txBody>
      </p:sp>
    </p:spTree>
    <p:extLst>
      <p:ext uri="{BB962C8B-B14F-4D97-AF65-F5344CB8AC3E}">
        <p14:creationId xmlns:p14="http://schemas.microsoft.com/office/powerpoint/2010/main" val="2814105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449955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468032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69A5361-B6C1-4EDF-9308-5082BF0B5C12}" type="datetimeFigureOut">
              <a:rPr lang="en-GB" smtClean="0"/>
              <a:pPr/>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600854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69A5361-B6C1-4EDF-9308-5082BF0B5C12}" type="datetimeFigureOut">
              <a:rPr lang="en-GB" smtClean="0"/>
              <a:pPr/>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1611881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69A5361-B6C1-4EDF-9308-5082BF0B5C12}" type="datetimeFigureOut">
              <a:rPr lang="en-GB" smtClean="0"/>
              <a:pPr/>
              <a:t>12/03/2019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195878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69A5361-B6C1-4EDF-9308-5082BF0B5C12}" type="datetimeFigureOut">
              <a:rPr lang="en-GB" smtClean="0"/>
              <a:pPr/>
              <a:t>12/03/2019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657073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9A5361-B6C1-4EDF-9308-5082BF0B5C12}" type="datetimeFigureOut">
              <a:rPr lang="en-GB" smtClean="0"/>
              <a:pPr/>
              <a:t>12/03/2019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748324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9A5361-B6C1-4EDF-9308-5082BF0B5C12}" type="datetimeFigureOut">
              <a:rPr lang="en-GB" smtClean="0"/>
              <a:pPr/>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1621797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9A5361-B6C1-4EDF-9308-5082BF0B5C12}" type="datetimeFigureOut">
              <a:rPr lang="en-GB" smtClean="0"/>
              <a:pPr/>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993413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792228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2322315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266700"/>
            <a:ext cx="7772400" cy="1104900"/>
          </a:xfrm>
        </p:spPr>
        <p:txBody>
          <a:bodyPr/>
          <a:lstStyle/>
          <a:p>
            <a:r>
              <a:rPr lang="en-US" smtClean="0"/>
              <a:t>Click to edit Master title style</a:t>
            </a:r>
            <a:endParaRPr lang="en-AU"/>
          </a:p>
        </p:txBody>
      </p:sp>
      <p:sp>
        <p:nvSpPr>
          <p:cNvPr id="3" name="Text Placeholder 2"/>
          <p:cNvSpPr>
            <a:spLocks noGrp="1"/>
          </p:cNvSpPr>
          <p:nvPr>
            <p:ph type="body" sz="half" idx="1"/>
          </p:nvPr>
        </p:nvSpPr>
        <p:spPr>
          <a:xfrm>
            <a:off x="990600" y="1676400"/>
            <a:ext cx="772795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Content Placeholder 3"/>
          <p:cNvSpPr>
            <a:spLocks noGrp="1"/>
          </p:cNvSpPr>
          <p:nvPr>
            <p:ph sz="half" idx="2"/>
          </p:nvPr>
        </p:nvSpPr>
        <p:spPr>
          <a:xfrm>
            <a:off x="990600" y="3810000"/>
            <a:ext cx="772795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62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8400"/>
            <a:ext cx="2133600" cy="457200"/>
          </a:xfrm>
        </p:spPr>
        <p:txBody>
          <a:bodyPr/>
          <a:lstStyle>
            <a:lvl1pPr>
              <a:defRPr/>
            </a:lvl1pPr>
          </a:lstStyle>
          <a:p>
            <a:fld id="{A5726E82-36AA-4937-A41D-84B8F144AAA7}" type="datetime1">
              <a:rPr lang="en-AU"/>
              <a:pPr/>
              <a:t>12/03/2019</a:t>
            </a:fld>
            <a:endParaRPr lang="en-IN"/>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IN"/>
          </a:p>
        </p:txBody>
      </p:sp>
      <p:sp>
        <p:nvSpPr>
          <p:cNvPr id="5" name="Slide Number Placeholder 4"/>
          <p:cNvSpPr>
            <a:spLocks noGrp="1"/>
          </p:cNvSpPr>
          <p:nvPr>
            <p:ph type="sldNum" sz="quarter" idx="12"/>
          </p:nvPr>
        </p:nvSpPr>
        <p:spPr>
          <a:xfrm>
            <a:off x="6553200" y="6248400"/>
            <a:ext cx="2133600" cy="457200"/>
          </a:xfrm>
        </p:spPr>
        <p:txBody>
          <a:bodyPr/>
          <a:lstStyle>
            <a:lvl1pPr>
              <a:defRPr/>
            </a:lvl1pPr>
          </a:lstStyle>
          <a:p>
            <a:fld id="{EE97ED39-4938-4365-9855-7D812065A52C}" type="slidenum">
              <a:rPr lang="en-IN"/>
              <a:pPr/>
              <a:t>‹#›</a:t>
            </a:fld>
            <a:endParaRPr lang="en-IN"/>
          </a:p>
        </p:txBody>
      </p:sp>
    </p:spTree>
    <p:extLst>
      <p:ext uri="{BB962C8B-B14F-4D97-AF65-F5344CB8AC3E}">
        <p14:creationId xmlns:p14="http://schemas.microsoft.com/office/powerpoint/2010/main" val="826335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9A5361-B6C1-4EDF-9308-5082BF0B5C12}" type="datetimeFigureOut">
              <a:rPr lang="en-GB" smtClean="0"/>
              <a:pPr/>
              <a:t>12/03/2019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5FB6D2-948C-4C77-8495-EBBB57EC03E8}" type="slidenum">
              <a:rPr lang="en-GB" smtClean="0"/>
              <a:pPr/>
              <a:t>‹#›</a:t>
            </a:fld>
            <a:endParaRPr lang="en-GB"/>
          </a:p>
        </p:txBody>
      </p:sp>
    </p:spTree>
    <p:extLst>
      <p:ext uri="{BB962C8B-B14F-4D97-AF65-F5344CB8AC3E}">
        <p14:creationId xmlns:p14="http://schemas.microsoft.com/office/powerpoint/2010/main" val="1831137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www.google.co.uk/imgres?imgurl=http://www.fao.org/docrep/r4082e/r4082e1n.gif&amp;imgrefurl=http://www.fao.org/docrep/r4082e/r4082e03.htm&amp;docid=BMhADJmnSwCXYM&amp;tbnid=gP_5bTgER80HWM:&amp;w=493&amp;h=408&amp;ei=ARHcUrDfA8Og0wXM24GAAQ&amp;ved=0CAIQxiAwAA&amp;iact=c" TargetMode="External"/><Relationship Id="rId1" Type="http://schemas.openxmlformats.org/officeDocument/2006/relationships/slideLayout" Target="../slideLayouts/slideLayout12.xml"/><Relationship Id="rId5" Type="http://schemas.openxmlformats.org/officeDocument/2006/relationships/image" Target="../media/image21.jpeg"/><Relationship Id="rId4" Type="http://schemas.openxmlformats.org/officeDocument/2006/relationships/hyperlink" Target="http://www.google.co.uk/url?sa=i&amp;rct=j&amp;q=&amp;esrc=s&amp;source=images&amp;cd=&amp;cad=rja&amp;docid=38YAvoVuwq6ZuM&amp;tbnid=bVgdqc6SLnqRGM:&amp;ved=0CAUQjRw&amp;url=http://science.howstuffworks.com/environmental/green-tech/sustainable/soil-lamp2.htm&amp;ei=_Q7cUubKOsmP0AXe6oCwBw&amp;psig=AFQjCNFzum52-9aWKbwCurt06lkznfsHvw&amp;ust=1390239778898064"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google.co.uk/imgres?imgurl=http://www.fao.org/docrep/r4082e/r4082e1n.gif&amp;imgrefurl=http://www.fao.org/docrep/r4082e/r4082e03.htm&amp;docid=BMhADJmnSwCXYM&amp;tbnid=gP_5bTgER80HWM:&amp;w=493&amp;h=408&amp;ei=ARHcUrDfA8Og0wXM24GAAQ&amp;ved=0CAIQxiAwAA&amp;iact=c" TargetMode="External"/><Relationship Id="rId7" Type="http://schemas.openxmlformats.org/officeDocument/2006/relationships/image" Target="../media/image22.emf"/><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image" Target="../media/image23.jpeg"/><Relationship Id="rId4" Type="http://schemas.openxmlformats.org/officeDocument/2006/relationships/image" Target="../media/image20.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25.em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27.em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4.vml"/><Relationship Id="rId6" Type="http://schemas.openxmlformats.org/officeDocument/2006/relationships/image" Target="../media/image29.emf"/><Relationship Id="rId5" Type="http://schemas.openxmlformats.org/officeDocument/2006/relationships/oleObject" Target="../embeddings/oleObject5.bin"/><Relationship Id="rId4" Type="http://schemas.openxmlformats.org/officeDocument/2006/relationships/image" Target="../media/image28.emf"/></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image" Target="../media/image30.emf"/></Relationships>
</file>

<file path=ppt/slides/_rels/slide42.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31.emf"/></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2.xml"/><Relationship Id="rId1" Type="http://schemas.openxmlformats.org/officeDocument/2006/relationships/vmlDrawing" Target="../drawings/vmlDrawing7.vml"/><Relationship Id="rId6" Type="http://schemas.openxmlformats.org/officeDocument/2006/relationships/image" Target="../media/image33.emf"/><Relationship Id="rId5" Type="http://schemas.openxmlformats.org/officeDocument/2006/relationships/oleObject" Target="../embeddings/oleObject9.bin"/><Relationship Id="rId4" Type="http://schemas.openxmlformats.org/officeDocument/2006/relationships/image" Target="../media/image32.emf"/></Relationships>
</file>

<file path=ppt/slides/_rels/slide50.xml.rels><?xml version="1.0" encoding="UTF-8" standalone="yes"?>
<Relationships xmlns="http://schemas.openxmlformats.org/package/2006/relationships"><Relationship Id="rId8" Type="http://schemas.openxmlformats.org/officeDocument/2006/relationships/image" Target="../media/image29.emf"/><Relationship Id="rId3" Type="http://schemas.openxmlformats.org/officeDocument/2006/relationships/oleObject" Target="../embeddings/oleObject10.bin"/><Relationship Id="rId7" Type="http://schemas.openxmlformats.org/officeDocument/2006/relationships/oleObject" Target="../embeddings/oleObject12.bin"/><Relationship Id="rId2" Type="http://schemas.openxmlformats.org/officeDocument/2006/relationships/slideLayout" Target="../slideLayouts/slideLayout2.xml"/><Relationship Id="rId1" Type="http://schemas.openxmlformats.org/officeDocument/2006/relationships/vmlDrawing" Target="../drawings/vmlDrawing8.vml"/><Relationship Id="rId6" Type="http://schemas.openxmlformats.org/officeDocument/2006/relationships/image" Target="../media/image35.emf"/><Relationship Id="rId5" Type="http://schemas.openxmlformats.org/officeDocument/2006/relationships/oleObject" Target="../embeddings/oleObject11.bin"/><Relationship Id="rId4" Type="http://schemas.openxmlformats.org/officeDocument/2006/relationships/image" Target="../media/image34.emf"/></Relationships>
</file>

<file path=ppt/slides/_rels/slide51.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Layout" Target="../slideLayouts/slideLayout2.xml"/><Relationship Id="rId1" Type="http://schemas.openxmlformats.org/officeDocument/2006/relationships/vmlDrawing" Target="../drawings/vmlDrawing9.vml"/><Relationship Id="rId4" Type="http://schemas.openxmlformats.org/officeDocument/2006/relationships/image" Target="../media/image36.emf"/></Relationships>
</file>

<file path=ppt/slides/_rels/slide52.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Layout" Target="../slideLayouts/slideLayout2.xml"/><Relationship Id="rId1" Type="http://schemas.openxmlformats.org/officeDocument/2006/relationships/vmlDrawing" Target="../drawings/vmlDrawing10.vml"/><Relationship Id="rId6" Type="http://schemas.openxmlformats.org/officeDocument/2006/relationships/image" Target="../media/image38.emf"/><Relationship Id="rId5" Type="http://schemas.openxmlformats.org/officeDocument/2006/relationships/oleObject" Target="../embeddings/oleObject15.bin"/><Relationship Id="rId4" Type="http://schemas.openxmlformats.org/officeDocument/2006/relationships/image" Target="../media/image37.emf"/></Relationships>
</file>

<file path=ppt/slides/_rels/slide53.xml.rels><?xml version="1.0" encoding="UTF-8" standalone="yes"?>
<Relationships xmlns="http://schemas.openxmlformats.org/package/2006/relationships"><Relationship Id="rId8" Type="http://schemas.openxmlformats.org/officeDocument/2006/relationships/image" Target="../media/image41.emf"/><Relationship Id="rId3" Type="http://schemas.openxmlformats.org/officeDocument/2006/relationships/oleObject" Target="../embeddings/oleObject16.bin"/><Relationship Id="rId7" Type="http://schemas.openxmlformats.org/officeDocument/2006/relationships/oleObject" Target="../embeddings/oleObject18.bin"/><Relationship Id="rId2" Type="http://schemas.openxmlformats.org/officeDocument/2006/relationships/slideLayout" Target="../slideLayouts/slideLayout2.xml"/><Relationship Id="rId1" Type="http://schemas.openxmlformats.org/officeDocument/2006/relationships/vmlDrawing" Target="../drawings/vmlDrawing11.vml"/><Relationship Id="rId6" Type="http://schemas.openxmlformats.org/officeDocument/2006/relationships/image" Target="../media/image40.emf"/><Relationship Id="rId5" Type="http://schemas.openxmlformats.org/officeDocument/2006/relationships/oleObject" Target="../embeddings/oleObject17.bin"/><Relationship Id="rId4" Type="http://schemas.openxmlformats.org/officeDocument/2006/relationships/image" Target="../media/image39.emf"/></Relationships>
</file>

<file path=ppt/slides/_rels/slide54.xml.rels><?xml version="1.0" encoding="UTF-8" standalone="yes"?>
<Relationships xmlns="http://schemas.openxmlformats.org/package/2006/relationships"><Relationship Id="rId8" Type="http://schemas.openxmlformats.org/officeDocument/2006/relationships/image" Target="../media/image44.emf"/><Relationship Id="rId3" Type="http://schemas.openxmlformats.org/officeDocument/2006/relationships/oleObject" Target="../embeddings/oleObject19.bin"/><Relationship Id="rId7" Type="http://schemas.openxmlformats.org/officeDocument/2006/relationships/oleObject" Target="../embeddings/oleObject21.bin"/><Relationship Id="rId2" Type="http://schemas.openxmlformats.org/officeDocument/2006/relationships/slideLayout" Target="../slideLayouts/slideLayout2.xml"/><Relationship Id="rId1" Type="http://schemas.openxmlformats.org/officeDocument/2006/relationships/vmlDrawing" Target="../drawings/vmlDrawing12.vml"/><Relationship Id="rId6" Type="http://schemas.openxmlformats.org/officeDocument/2006/relationships/image" Target="../media/image43.emf"/><Relationship Id="rId5" Type="http://schemas.openxmlformats.org/officeDocument/2006/relationships/oleObject" Target="../embeddings/oleObject20.bin"/><Relationship Id="rId10" Type="http://schemas.openxmlformats.org/officeDocument/2006/relationships/image" Target="../media/image45.emf"/><Relationship Id="rId4" Type="http://schemas.openxmlformats.org/officeDocument/2006/relationships/image" Target="../media/image42.emf"/><Relationship Id="rId9" Type="http://schemas.openxmlformats.org/officeDocument/2006/relationships/oleObject" Target="../embeddings/oleObject22.bin"/></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49.gif"/><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49.gif"/><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 Id="rId4" Type="http://schemas.openxmlformats.org/officeDocument/2006/relationships/image" Target="../media/image55.emf"/></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vmlDrawing" Target="../drawings/vmlDrawing13.vml"/><Relationship Id="rId5" Type="http://schemas.openxmlformats.org/officeDocument/2006/relationships/image" Target="../media/image56.wmf"/><Relationship Id="rId4" Type="http://schemas.openxmlformats.org/officeDocument/2006/relationships/oleObject" Target="../embeddings/oleObject23.bin"/></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hyperlink" Target="http://www.youtube.com/watch?v=BqJqcTdf4FY" TargetMode="External"/><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 Id="rId4" Type="http://schemas.openxmlformats.org/officeDocument/2006/relationships/image" Target="../media/image55.emf"/></Relationships>
</file>

<file path=ppt/slides/_rels/slide72.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hyperlink" Target="http://www.google.co.uk/url?sa=i&amp;rct=j&amp;q=&amp;esrc=s&amp;source=images&amp;cd=&amp;cad=rja&amp;docid=KTEuKOxlTQeneM&amp;tbnid=GHiJVkZBpepzhM:&amp;ved=0CAUQjRw&amp;url=http://www.geotechdata.info/geotest/falling-head-permeability-test.html&amp;ei=dugAU43aB6nB0gXZqYHwCA&amp;psig=AFQjCNGb8-ZjhZ0TmXYSqohmZJweVkTqcQ&amp;ust=1392654702891681" TargetMode="External"/><Relationship Id="rId1" Type="http://schemas.openxmlformats.org/officeDocument/2006/relationships/slideLayout" Target="../slideLayouts/slideLayout7.xml"/><Relationship Id="rId4" Type="http://schemas.openxmlformats.org/officeDocument/2006/relationships/hyperlink" Target="http://www.youtube.com/watch?v=BqJqcTdf4FY" TargetMode="Externa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hyperlink" Target="http://www.google.co.uk/url?sa=i&amp;rct=j&amp;q=&amp;esrc=s&amp;source=images&amp;cd=&amp;cad=rja&amp;docid=lydEQEyCZe37CM&amp;tbnid=8qvjmpnqO8qyEM:&amp;ved=0CAUQjRw&amp;url=http://www.vanwalt.com/hand-augers-soil-sampling.html&amp;ei=Ag8FU875Ccz60gXXqIDoBg&amp;bvm=bv.61535280,d.ZG4&amp;psig=AFQjCNEgzFExVR3qR7k_R9MBbo1XsnP7oA&amp;ust=1392926827456705" TargetMode="External"/><Relationship Id="rId1" Type="http://schemas.openxmlformats.org/officeDocument/2006/relationships/slideLayout" Target="../slideLayouts/slideLayout7.xml"/><Relationship Id="rId5" Type="http://schemas.openxmlformats.org/officeDocument/2006/relationships/image" Target="../media/image64.jpeg"/><Relationship Id="rId4" Type="http://schemas.openxmlformats.org/officeDocument/2006/relationships/hyperlink" Target="http://www.google.co.uk/url?sa=i&amp;rct=j&amp;q=&amp;esrc=s&amp;source=images&amp;cd=&amp;cad=rja&amp;docid=Jfk5jkr7oTX2uM&amp;tbnid=U5vNwS3iNIaGPM:&amp;ved=0CAUQjRw&amp;url=http://www.extension.org/pages/55689/soil-sampling-in-vineyards&amp;ei=yxIFU4boDKKR0AWg_IDgCw&amp;bvm=bv.61535280,d.ZG4&amp;psig=AFQjCNEgzFExVR3qR7k_R9MBbo1XsnP7oA&amp;ust=1392926827456705" TargetMode="Externa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hyperlink" Target="https://www.google.co.uk/imgres?imgurl=http://tradyna.com/wp-content/uploads/2012/02/Bild_051.jpg&amp;imgrefurl=http://tradyna.com/forschung-entwicklung/two-phase-model/&amp;docid=KU6t9hfXJFi2NM&amp;tbnid=byqV3DDobEanWM:&amp;w=300&amp;h=209&amp;ei=Fr0DU7ydOc6R0QWs24GQBQ&amp;ved=0CAIQxiAwAA&amp;iact=c" TargetMode="External"/><Relationship Id="rId1" Type="http://schemas.openxmlformats.org/officeDocument/2006/relationships/slideLayout" Target="../slideLayouts/slideLayout7.xml"/><Relationship Id="rId4" Type="http://schemas.openxmlformats.org/officeDocument/2006/relationships/image" Target="../media/image67.jpeg"/></Relationships>
</file>

<file path=ppt/slides/_rels/slide87.xml.rels><?xml version="1.0" encoding="UTF-8" standalone="yes"?>
<Relationships xmlns="http://schemas.openxmlformats.org/package/2006/relationships"><Relationship Id="rId2" Type="http://schemas.openxmlformats.org/officeDocument/2006/relationships/image" Target="../media/image68.gif"/><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media/image71.jpeg"/><Relationship Id="rId4" Type="http://schemas.openxmlformats.org/officeDocument/2006/relationships/image" Target="../media/image70.jpeg"/></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74.jpeg"/></Relationships>
</file>

<file path=ppt/slides/_rels/slide92.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76.jpeg"/></Relationships>
</file>

<file path=ppt/slides/_rels/slide93.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78.jpeg"/></Relationships>
</file>

<file path=ppt/slides/_rels/slide94.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95.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docid=XDueT6NmKyRLNM&amp;tbnid=Kf2NDA15gdopUM:&amp;ved=0CAUQjRw&amp;url=http://geosyntheticsmagazine.com/articles/0610_f2_slopes.html&amp;ei=S8wDU4GeI6HK0AX2h4GwCA&amp;psig=AFQjCNEHLELqvYIp5YxDb6WOxGcKCnYcXQ&amp;ust=1392844116751281"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4.jpeg"/><Relationship Id="rId5" Type="http://schemas.openxmlformats.org/officeDocument/2006/relationships/hyperlink" Target="http://www.google.co.uk/url?sa=i&amp;rct=j&amp;q=&amp;esrc=s&amp;source=images&amp;cd=&amp;cad=rja&amp;docid=XDueT6NmKyRLNM&amp;tbnid=Kf2NDA15gdopUM:&amp;ved=0CAUQjRw&amp;url=http://www.geo-observations.com/Information/index.html&amp;ei=vcwDU4tgwbfRBZTdgIgN&amp;psig=AFQjCNEHLELqvYIp5YxDb6WOxGcKCnYcXQ&amp;ust=1392844116751281" TargetMode="External"/><Relationship Id="rId4" Type="http://schemas.openxmlformats.org/officeDocument/2006/relationships/image" Target="../media/image83.jpeg"/></Relationships>
</file>

<file path=ppt/slides/_rels/slide100.xml.rels><?xml version="1.0" encoding="UTF-8" standalone="yes"?>
<Relationships xmlns="http://schemas.openxmlformats.org/package/2006/relationships"><Relationship Id="rId3" Type="http://schemas.openxmlformats.org/officeDocument/2006/relationships/hyperlink" Target="http://www.youtube.com/watch?v=6dPTULyN4EE&amp;list=PLCK0UVoRSk1Vpt4lYwdmRWbc3MOMgfqQS" TargetMode="External"/><Relationship Id="rId2" Type="http://schemas.openxmlformats.org/officeDocument/2006/relationships/image" Target="../media/image85.jpe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hyperlink" Target="http://www.youtube.com/watch?v=JrV4uCVwmfk&amp;list=PLCK0UVoRSk1Vpt4lYwdmRWbc3MOMgfqQ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descr="https://encrypted-tbn2.gstatic.com/images?q=tbn:ANd9GcRMSnn4GMLgJc0nbMdaFQqqqUtj2cUx4ANnYZ2HHDiRDUlN6lkEVQ"/>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
            <a:ext cx="9175575" cy="689041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0" y="3445207"/>
            <a:ext cx="9144000" cy="1470025"/>
          </a:xfrm>
        </p:spPr>
        <p:txBody>
          <a:bodyPr/>
          <a:lstStyle/>
          <a:p>
            <a:r>
              <a:rPr lang="en-GB" b="1" dirty="0" smtClean="0">
                <a:solidFill>
                  <a:srgbClr val="FFFF00"/>
                </a:solidFill>
              </a:rPr>
              <a:t>     SOIL TESTING METHODS</a:t>
            </a:r>
            <a:endParaRPr lang="en-GB" b="1" dirty="0">
              <a:solidFill>
                <a:srgbClr val="FFFF00"/>
              </a:solidFill>
            </a:endParaRPr>
          </a:p>
        </p:txBody>
      </p:sp>
      <p:sp>
        <p:nvSpPr>
          <p:cNvPr id="4" name="Rectangle 3"/>
          <p:cNvSpPr/>
          <p:nvPr/>
        </p:nvSpPr>
        <p:spPr>
          <a:xfrm>
            <a:off x="2987824" y="5103674"/>
            <a:ext cx="6017452" cy="1200329"/>
          </a:xfrm>
          <a:prstGeom prst="rect">
            <a:avLst/>
          </a:prstGeom>
        </p:spPr>
        <p:txBody>
          <a:bodyPr wrap="square">
            <a:spAutoFit/>
          </a:bodyPr>
          <a:lstStyle/>
          <a:p>
            <a:pPr algn="r"/>
            <a:r>
              <a:rPr lang="en-US" b="1" dirty="0" smtClean="0">
                <a:solidFill>
                  <a:schemeClr val="bg1"/>
                </a:solidFill>
                <a:latin typeface="Lucida Sans Unicode" pitchFamily="34" charset="0"/>
                <a:cs typeface="Lucida Sans Unicode" pitchFamily="34" charset="0"/>
              </a:rPr>
              <a:t>Faculty of Architecture, Computing and Engineering</a:t>
            </a:r>
          </a:p>
          <a:p>
            <a:pPr algn="r"/>
            <a:r>
              <a:rPr lang="en-US" b="1" dirty="0" smtClean="0">
                <a:solidFill>
                  <a:schemeClr val="bg1"/>
                </a:solidFill>
                <a:latin typeface="Lucida Sans Unicode" pitchFamily="34" charset="0"/>
                <a:cs typeface="Lucida Sans Unicode" pitchFamily="34" charset="0"/>
              </a:rPr>
              <a:t>School of The Built and Natural Environments</a:t>
            </a:r>
            <a:endParaRPr lang="en-GB" b="1" dirty="0" smtClean="0">
              <a:solidFill>
                <a:schemeClr val="bg1"/>
              </a:solidFill>
              <a:latin typeface="Lucida Sans Unicode" pitchFamily="34" charset="0"/>
              <a:cs typeface="Lucida Sans Unicode" pitchFamily="34" charset="0"/>
            </a:endParaRPr>
          </a:p>
          <a:p>
            <a:pPr algn="r"/>
            <a:r>
              <a:rPr lang="en-US" b="1" dirty="0" smtClean="0">
                <a:solidFill>
                  <a:schemeClr val="bg1"/>
                </a:solidFill>
                <a:latin typeface="Lucida Sans Unicode" pitchFamily="34" charset="0"/>
                <a:cs typeface="Lucida Sans Unicode" pitchFamily="34" charset="0"/>
              </a:rPr>
              <a:t>(</a:t>
            </a:r>
            <a:r>
              <a:rPr lang="en-US" b="1" dirty="0" err="1" smtClean="0">
                <a:solidFill>
                  <a:schemeClr val="bg1"/>
                </a:solidFill>
                <a:latin typeface="Lucida Sans Unicode" pitchFamily="34" charset="0"/>
                <a:cs typeface="Lucida Sans Unicode" pitchFamily="34" charset="0"/>
              </a:rPr>
              <a:t>Adptd</a:t>
            </a:r>
            <a:r>
              <a:rPr lang="en-US" b="1" dirty="0" smtClean="0">
                <a:solidFill>
                  <a:schemeClr val="bg1"/>
                </a:solidFill>
                <a:latin typeface="Lucida Sans Unicode" pitchFamily="34" charset="0"/>
                <a:cs typeface="Lucida Sans Unicode" pitchFamily="34" charset="0"/>
              </a:rPr>
              <a:t>) Allan Nantel</a:t>
            </a:r>
          </a:p>
          <a:p>
            <a:pPr algn="r"/>
            <a:r>
              <a:rPr lang="en-US" b="1" dirty="0" smtClean="0">
                <a:solidFill>
                  <a:schemeClr val="bg1"/>
                </a:solidFill>
                <a:latin typeface="Lucida Sans Unicode" pitchFamily="34" charset="0"/>
                <a:cs typeface="Lucida Sans Unicode" pitchFamily="34" charset="0"/>
              </a:rPr>
              <a:t>January 2019</a:t>
            </a:r>
          </a:p>
        </p:txBody>
      </p:sp>
      <p:sp>
        <p:nvSpPr>
          <p:cNvPr id="3" name="Rectangle 2"/>
          <p:cNvSpPr/>
          <p:nvPr/>
        </p:nvSpPr>
        <p:spPr>
          <a:xfrm>
            <a:off x="1237594" y="3244334"/>
            <a:ext cx="6668813" cy="646331"/>
          </a:xfrm>
          <a:prstGeom prst="rect">
            <a:avLst/>
          </a:prstGeom>
        </p:spPr>
        <p:txBody>
          <a:bodyPr wrap="none">
            <a:spAutoFit/>
          </a:bodyPr>
          <a:lstStyle/>
          <a:p>
            <a:pPr algn="ctr">
              <a:spcBef>
                <a:spcPct val="50000"/>
              </a:spcBef>
            </a:pPr>
            <a:r>
              <a:rPr lang="en-US" sz="3600" b="1" dirty="0">
                <a:solidFill>
                  <a:srgbClr val="FFFF00"/>
                </a:solidFill>
              </a:rPr>
              <a:t>Basic Definitions and Terminology</a:t>
            </a:r>
          </a:p>
        </p:txBody>
      </p:sp>
    </p:spTree>
    <p:extLst>
      <p:ext uri="{BB962C8B-B14F-4D97-AF65-F5344CB8AC3E}">
        <p14:creationId xmlns:p14="http://schemas.microsoft.com/office/powerpoint/2010/main" val="13462898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6" name="Rectangle 4"/>
          <p:cNvSpPr>
            <a:spLocks noChangeArrowheads="1"/>
          </p:cNvSpPr>
          <p:nvPr/>
        </p:nvSpPr>
        <p:spPr bwMode="auto">
          <a:xfrm>
            <a:off x="342179" y="1268760"/>
            <a:ext cx="8406285" cy="5693866"/>
          </a:xfrm>
          <a:prstGeom prst="rect">
            <a:avLst/>
          </a:prstGeom>
          <a:noFill/>
          <a:ln w="9525">
            <a:noFill/>
            <a:miter lim="800000"/>
            <a:headEnd/>
            <a:tailEnd/>
          </a:ln>
          <a:effectLst/>
        </p:spPr>
        <p:txBody>
          <a:bodyPr wrap="square">
            <a:spAutoFit/>
          </a:bodyPr>
          <a:lstStyle/>
          <a:p>
            <a:pPr algn="just"/>
            <a:r>
              <a:rPr lang="en-IN" sz="2800" dirty="0" smtClean="0"/>
              <a:t>Particle Size analysis (sieving) tells us little about the engineering properties of very fine grained soils in which clay minerals predominate.</a:t>
            </a:r>
          </a:p>
          <a:p>
            <a:pPr algn="just"/>
            <a:endParaRPr lang="en-IN" sz="2800" dirty="0" smtClean="0"/>
          </a:p>
          <a:p>
            <a:pPr algn="just"/>
            <a:r>
              <a:rPr lang="en-IN" sz="2800" dirty="0" smtClean="0"/>
              <a:t>A better indication of properties is gained by </a:t>
            </a:r>
            <a:r>
              <a:rPr lang="en-IN" sz="2800" b="1" dirty="0" smtClean="0">
                <a:solidFill>
                  <a:srgbClr val="0070C0"/>
                </a:solidFill>
              </a:rPr>
              <a:t>measuring the water contents at which certain changes in physical behaviour occur.</a:t>
            </a:r>
          </a:p>
          <a:p>
            <a:pPr algn="just"/>
            <a:endParaRPr lang="en-IN" sz="2800" dirty="0"/>
          </a:p>
          <a:p>
            <a:pPr algn="just"/>
            <a:r>
              <a:rPr lang="en-IN" sz="2800" dirty="0" smtClean="0"/>
              <a:t>The Atterberg limits, or ‘consistency limits’ are the water contents at which certain changes in the physical behaviour of the clay can be observed.</a:t>
            </a:r>
          </a:p>
          <a:p>
            <a:pPr algn="just"/>
            <a:endParaRPr lang="en-IN" sz="2800" dirty="0"/>
          </a:p>
          <a:p>
            <a:pPr algn="just"/>
            <a:endParaRPr lang="en-IN" sz="2800" dirty="0"/>
          </a:p>
        </p:txBody>
      </p:sp>
      <p:sp>
        <p:nvSpPr>
          <p:cNvPr id="2" name="Rectangle 1"/>
          <p:cNvSpPr/>
          <p:nvPr/>
        </p:nvSpPr>
        <p:spPr>
          <a:xfrm>
            <a:off x="342179" y="260960"/>
            <a:ext cx="7941918" cy="707886"/>
          </a:xfrm>
          <a:prstGeom prst="rect">
            <a:avLst/>
          </a:prstGeom>
        </p:spPr>
        <p:txBody>
          <a:bodyPr wrap="none">
            <a:spAutoFit/>
          </a:bodyPr>
          <a:lstStyle/>
          <a:p>
            <a:r>
              <a:rPr lang="en-US" sz="4000" b="1" dirty="0">
                <a:solidFill>
                  <a:srgbClr val="0070C0"/>
                </a:solidFill>
              </a:rPr>
              <a:t>Atterberg </a:t>
            </a:r>
            <a:r>
              <a:rPr lang="en-US" sz="4000" b="1" dirty="0" smtClean="0">
                <a:solidFill>
                  <a:srgbClr val="0070C0"/>
                </a:solidFill>
              </a:rPr>
              <a:t>Limits (Consistency Limits)</a:t>
            </a:r>
            <a:endParaRPr lang="en-GB" sz="4000" dirty="0"/>
          </a:p>
        </p:txBody>
      </p:sp>
    </p:spTree>
    <p:extLst>
      <p:ext uri="{BB962C8B-B14F-4D97-AF65-F5344CB8AC3E}">
        <p14:creationId xmlns:p14="http://schemas.microsoft.com/office/powerpoint/2010/main" val="31724513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70C0"/>
                </a:solidFill>
              </a:rPr>
              <a:t>Atterburg Limits</a:t>
            </a:r>
            <a:endParaRPr lang="en-GB" b="1" dirty="0">
              <a:solidFill>
                <a:srgbClr val="0070C0"/>
              </a:solidFill>
            </a:endParaRPr>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754000"/>
            <a:ext cx="8229600" cy="4218362"/>
          </a:xfrm>
          <a:prstGeom prst="rect">
            <a:avLst/>
          </a:prstGeom>
          <a:noFill/>
          <a:ln>
            <a:noFill/>
          </a:ln>
        </p:spPr>
      </p:pic>
    </p:spTree>
    <p:extLst>
      <p:ext uri="{BB962C8B-B14F-4D97-AF65-F5344CB8AC3E}">
        <p14:creationId xmlns:p14="http://schemas.microsoft.com/office/powerpoint/2010/main" val="12344304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58348" y="1417638"/>
            <a:ext cx="8424936" cy="5150128"/>
          </a:xfrm>
          <a:prstGeom prst="rect">
            <a:avLst/>
          </a:prstGeom>
        </p:spPr>
        <p:txBody>
          <a:bodyPr wrap="square">
            <a:spAutoFit/>
          </a:bodyPr>
          <a:lstStyle/>
          <a:p>
            <a:pPr marL="342900" indent="-342900" algn="just">
              <a:spcAft>
                <a:spcPts val="0"/>
              </a:spcAft>
              <a:buFont typeface="Arial" panose="020B0604020202020204" pitchFamily="34" charset="0"/>
              <a:buChar char="•"/>
            </a:pPr>
            <a:r>
              <a:rPr lang="en-GB" sz="2000" dirty="0">
                <a:solidFill>
                  <a:srgbClr val="000000"/>
                </a:solidFill>
                <a:latin typeface="Arial" panose="020B0604020202020204" pitchFamily="34" charset="0"/>
                <a:ea typeface="Calibri" panose="020F0502020204030204" pitchFamily="34" charset="0"/>
              </a:rPr>
              <a:t>Above the liquid limit, LL, the soil-water system is a suspension</a:t>
            </a:r>
            <a:r>
              <a:rPr lang="en-GB" sz="2000" dirty="0" smtClean="0">
                <a:solidFill>
                  <a:srgbClr val="000000"/>
                </a:solidFill>
                <a:latin typeface="Arial" panose="020B0604020202020204" pitchFamily="34" charset="0"/>
                <a:ea typeface="Calibri" panose="020F0502020204030204" pitchFamily="34" charset="0"/>
              </a:rPr>
              <a:t>.</a:t>
            </a:r>
          </a:p>
          <a:p>
            <a:pPr marL="342900" indent="-342900" algn="just">
              <a:spcAft>
                <a:spcPts val="0"/>
              </a:spcAft>
              <a:buFont typeface="Arial" panose="020B0604020202020204" pitchFamily="34" charset="0"/>
              <a:buChar char="•"/>
            </a:pPr>
            <a:endParaRPr lang="en-GB" sz="2000" dirty="0" smtClean="0">
              <a:solidFill>
                <a:srgbClr val="000000"/>
              </a:solidFill>
              <a:latin typeface="Arial" panose="020B0604020202020204" pitchFamily="34" charset="0"/>
              <a:ea typeface="Calibri" panose="020F0502020204030204" pitchFamily="34" charset="0"/>
            </a:endParaRPr>
          </a:p>
          <a:p>
            <a:pPr marL="342900" indent="-342900" algn="just">
              <a:spcAft>
                <a:spcPts val="0"/>
              </a:spcAft>
              <a:buFont typeface="Arial" panose="020B0604020202020204" pitchFamily="34" charset="0"/>
              <a:buChar char="•"/>
            </a:pPr>
            <a:r>
              <a:rPr lang="en-GB" sz="2000" dirty="0" smtClean="0">
                <a:solidFill>
                  <a:srgbClr val="000000"/>
                </a:solidFill>
                <a:latin typeface="Arial" panose="020B0604020202020204" pitchFamily="34" charset="0"/>
                <a:ea typeface="Calibri" panose="020F0502020204030204" pitchFamily="34" charset="0"/>
              </a:rPr>
              <a:t>Below </a:t>
            </a:r>
            <a:r>
              <a:rPr lang="en-GB" sz="2000" dirty="0">
                <a:solidFill>
                  <a:srgbClr val="000000"/>
                </a:solidFill>
                <a:latin typeface="Arial" panose="020B0604020202020204" pitchFamily="34" charset="0"/>
                <a:ea typeface="Calibri" panose="020F0502020204030204" pitchFamily="34" charset="0"/>
              </a:rPr>
              <a:t>the liquid-limit and above the plastic limit, PL, the soil-water system is said to be in a plastic state. </a:t>
            </a:r>
            <a:endParaRPr lang="en-GB" sz="2000" dirty="0" smtClean="0">
              <a:solidFill>
                <a:srgbClr val="000000"/>
              </a:solidFill>
              <a:latin typeface="Arial" panose="020B0604020202020204" pitchFamily="34" charset="0"/>
              <a:ea typeface="Calibri" panose="020F0502020204030204" pitchFamily="34" charset="0"/>
            </a:endParaRPr>
          </a:p>
          <a:p>
            <a:pPr marL="342900" indent="-342900" algn="just">
              <a:spcAft>
                <a:spcPts val="0"/>
              </a:spcAft>
              <a:buFont typeface="Arial" panose="020B0604020202020204" pitchFamily="34" charset="0"/>
              <a:buChar char="•"/>
            </a:pPr>
            <a:endParaRPr lang="en-GB" sz="2000" dirty="0" smtClean="0">
              <a:solidFill>
                <a:srgbClr val="000000"/>
              </a:solidFill>
              <a:latin typeface="Arial" panose="020B0604020202020204" pitchFamily="34" charset="0"/>
              <a:ea typeface="Calibri" panose="020F0502020204030204" pitchFamily="34" charset="0"/>
            </a:endParaRPr>
          </a:p>
          <a:p>
            <a:pPr marL="342900" indent="-342900" algn="just">
              <a:spcAft>
                <a:spcPts val="0"/>
              </a:spcAft>
              <a:buFont typeface="Arial" panose="020B0604020202020204" pitchFamily="34" charset="0"/>
              <a:buChar char="•"/>
            </a:pPr>
            <a:r>
              <a:rPr lang="en-GB" sz="2000" dirty="0" smtClean="0">
                <a:solidFill>
                  <a:srgbClr val="000000"/>
                </a:solidFill>
                <a:latin typeface="Arial" panose="020B0604020202020204" pitchFamily="34" charset="0"/>
                <a:ea typeface="Calibri" panose="020F0502020204030204" pitchFamily="34" charset="0"/>
              </a:rPr>
              <a:t>In </a:t>
            </a:r>
            <a:r>
              <a:rPr lang="en-GB" sz="2000" dirty="0">
                <a:solidFill>
                  <a:srgbClr val="000000"/>
                </a:solidFill>
                <a:latin typeface="Arial" panose="020B0604020202020204" pitchFamily="34" charset="0"/>
                <a:ea typeface="Calibri" panose="020F0502020204030204" pitchFamily="34" charset="0"/>
              </a:rPr>
              <a:t>this state the soil may be deformed or re-moulded without the formation of cracks and without change in volume. </a:t>
            </a:r>
            <a:endParaRPr lang="en-GB" sz="2000" dirty="0" smtClean="0">
              <a:solidFill>
                <a:srgbClr val="000000"/>
              </a:solidFill>
              <a:latin typeface="Arial" panose="020B0604020202020204" pitchFamily="34" charset="0"/>
              <a:ea typeface="Calibri" panose="020F0502020204030204" pitchFamily="34" charset="0"/>
            </a:endParaRPr>
          </a:p>
          <a:p>
            <a:pPr marL="342900" indent="-342900" algn="just">
              <a:spcAft>
                <a:spcPts val="0"/>
              </a:spcAft>
              <a:buFont typeface="Arial" panose="020B0604020202020204" pitchFamily="34" charset="0"/>
              <a:buChar char="•"/>
            </a:pPr>
            <a:endParaRPr lang="en-GB" sz="2000" dirty="0" smtClean="0">
              <a:solidFill>
                <a:srgbClr val="000000"/>
              </a:solidFill>
              <a:latin typeface="Arial" panose="020B0604020202020204" pitchFamily="34" charset="0"/>
              <a:ea typeface="Calibri" panose="020F0502020204030204" pitchFamily="34" charset="0"/>
            </a:endParaRPr>
          </a:p>
          <a:p>
            <a:pPr marL="342900" indent="-342900" algn="just">
              <a:spcAft>
                <a:spcPts val="0"/>
              </a:spcAft>
              <a:buFont typeface="Arial" panose="020B0604020202020204" pitchFamily="34" charset="0"/>
              <a:buChar char="•"/>
            </a:pPr>
            <a:r>
              <a:rPr lang="en-GB" sz="2000" dirty="0" smtClean="0">
                <a:solidFill>
                  <a:srgbClr val="000000"/>
                </a:solidFill>
                <a:latin typeface="Arial" panose="020B0604020202020204" pitchFamily="34" charset="0"/>
                <a:ea typeface="Calibri" panose="020F0502020204030204" pitchFamily="34" charset="0"/>
              </a:rPr>
              <a:t>The </a:t>
            </a:r>
            <a:r>
              <a:rPr lang="en-GB" sz="2000" dirty="0">
                <a:solidFill>
                  <a:srgbClr val="000000"/>
                </a:solidFill>
                <a:latin typeface="Arial" panose="020B0604020202020204" pitchFamily="34" charset="0"/>
                <a:ea typeface="Calibri" panose="020F0502020204030204" pitchFamily="34" charset="0"/>
              </a:rPr>
              <a:t>range of water content over which the soil-water system acts as a plastic material is frequently referred to as the plastic range, and the number difference is called the plastic index, PI: </a:t>
            </a:r>
          </a:p>
          <a:p>
            <a:pPr algn="just">
              <a:lnSpc>
                <a:spcPct val="115000"/>
              </a:lnSpc>
              <a:spcAft>
                <a:spcPts val="1000"/>
              </a:spcAft>
            </a:pPr>
            <a:r>
              <a:rPr lang="en-GB" sz="2000" dirty="0" smtClean="0">
                <a:latin typeface="Arial" panose="020B0604020202020204" pitchFamily="34" charset="0"/>
                <a:ea typeface="Calibri" panose="020F0502020204030204" pitchFamily="34" charset="0"/>
                <a:cs typeface="Times New Roman" panose="02020603050405020304" pitchFamily="18" charset="0"/>
              </a:rPr>
              <a:t>                                    Plastic </a:t>
            </a:r>
            <a:r>
              <a:rPr lang="en-GB" sz="2000" dirty="0">
                <a:latin typeface="Arial" panose="020B0604020202020204" pitchFamily="34" charset="0"/>
                <a:ea typeface="Calibri" panose="020F0502020204030204" pitchFamily="34" charset="0"/>
                <a:cs typeface="Times New Roman" panose="02020603050405020304" pitchFamily="18" charset="0"/>
              </a:rPr>
              <a:t>Index PI = LL – </a:t>
            </a:r>
            <a:r>
              <a:rPr lang="en-GB" sz="2000" dirty="0" smtClean="0">
                <a:latin typeface="Arial" panose="020B0604020202020204" pitchFamily="34" charset="0"/>
                <a:ea typeface="Calibri" panose="020F0502020204030204" pitchFamily="34" charset="0"/>
                <a:cs typeface="Times New Roman" panose="02020603050405020304" pitchFamily="18" charset="0"/>
              </a:rPr>
              <a:t>PL</a:t>
            </a:r>
          </a:p>
          <a:p>
            <a:pPr algn="just">
              <a:lnSpc>
                <a:spcPct val="115000"/>
              </a:lnSpc>
              <a:spcAft>
                <a:spcPts val="100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1000"/>
              </a:spcAft>
            </a:pPr>
            <a:r>
              <a:rPr lang="en-GB" sz="2000" dirty="0">
                <a:latin typeface="Arial" panose="020B0604020202020204" pitchFamily="34" charset="0"/>
                <a:ea typeface="Calibri" panose="020F0502020204030204" pitchFamily="34" charset="0"/>
                <a:cs typeface="Times New Roman" panose="02020603050405020304" pitchFamily="18" charset="0"/>
              </a:rPr>
              <a:t>The Atterberg limits vary with the amount of clay present in a </a:t>
            </a:r>
            <a:r>
              <a:rPr lang="en-GB" sz="2000" dirty="0" smtClean="0">
                <a:latin typeface="Arial" panose="020B0604020202020204" pitchFamily="34" charset="0"/>
                <a:ea typeface="Calibri" panose="020F0502020204030204" pitchFamily="34" charset="0"/>
                <a:cs typeface="Times New Roman" panose="02020603050405020304" pitchFamily="18" charset="0"/>
              </a:rPr>
              <a:t>soil and the </a:t>
            </a:r>
            <a:r>
              <a:rPr lang="en-GB" sz="2000" dirty="0">
                <a:latin typeface="Arial" panose="020B0604020202020204" pitchFamily="34" charset="0"/>
                <a:ea typeface="Calibri" panose="020F0502020204030204" pitchFamily="34" charset="0"/>
                <a:cs typeface="Times New Roman" panose="02020603050405020304" pitchFamily="18" charset="0"/>
              </a:rPr>
              <a:t>type of clay mineral,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rgbClr val="0070C0"/>
                </a:solidFill>
              </a:rPr>
              <a:t>Atterburg Limits</a:t>
            </a:r>
            <a:endParaRPr lang="en-GB" b="1" dirty="0">
              <a:solidFill>
                <a:srgbClr val="0070C0"/>
              </a:solidFill>
            </a:endParaRPr>
          </a:p>
        </p:txBody>
      </p:sp>
    </p:spTree>
    <p:extLst>
      <p:ext uri="{BB962C8B-B14F-4D97-AF65-F5344CB8AC3E}">
        <p14:creationId xmlns:p14="http://schemas.microsoft.com/office/powerpoint/2010/main" val="14707117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1772816"/>
            <a:ext cx="8419662" cy="3965188"/>
          </a:xfrm>
          <a:prstGeom prst="rect">
            <a:avLst/>
          </a:prstGeom>
        </p:spPr>
        <p:txBody>
          <a:bodyPr wrap="square">
            <a:spAutoFit/>
          </a:bodyPr>
          <a:lstStyle/>
          <a:p>
            <a:pPr marL="342900" indent="-342900" algn="just">
              <a:spcAft>
                <a:spcPts val="0"/>
              </a:spcAft>
              <a:buFont typeface="Arial" panose="020B0604020202020204" pitchFamily="34" charset="0"/>
              <a:buChar char="•"/>
            </a:pP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The most common use of the Atterberg test results is for soil classification. Soils with comparable limits and indices are classed together. </a:t>
            </a:r>
            <a:endParaRPr lang="en-GB" sz="2000" dirty="0" smtClean="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gn="just">
              <a:spcAft>
                <a:spcPts val="0"/>
              </a:spcAft>
              <a:buFont typeface="Arial" panose="020B0604020202020204" pitchFamily="34" charset="0"/>
              <a:buChar char="•"/>
            </a:pPr>
            <a:endParaRPr lang="en-GB" sz="2000" dirty="0" smtClean="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gn="just">
              <a:spcAft>
                <a:spcPts val="0"/>
              </a:spcAft>
              <a:buFont typeface="Arial" panose="020B0604020202020204" pitchFamily="34" charset="0"/>
              <a:buChar char="•"/>
            </a:pPr>
            <a:r>
              <a:rPr lang="en-GB" sz="2000" dirty="0" smtClean="0">
                <a:solidFill>
                  <a:srgbClr val="000000"/>
                </a:solidFill>
                <a:latin typeface="Arial" panose="020B0604020202020204" pitchFamily="34" charset="0"/>
                <a:ea typeface="Calibri" panose="020F0502020204030204" pitchFamily="34" charset="0"/>
                <a:cs typeface="Arial" panose="020B0604020202020204" pitchFamily="34" charset="0"/>
              </a:rPr>
              <a:t>The </a:t>
            </a: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number is used to classify fine-grained soils and the indices to </a:t>
            </a:r>
            <a:r>
              <a:rPr lang="en-GB" sz="2000" dirty="0" smtClean="0">
                <a:solidFill>
                  <a:srgbClr val="000000"/>
                </a:solidFill>
                <a:latin typeface="Arial" panose="020B0604020202020204" pitchFamily="34" charset="0"/>
                <a:ea typeface="Calibri" panose="020F0502020204030204" pitchFamily="34" charset="0"/>
                <a:cs typeface="Arial" panose="020B0604020202020204" pitchFamily="34" charset="0"/>
              </a:rPr>
              <a:t>characterise </a:t>
            </a: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soil behaviour. </a:t>
            </a:r>
            <a:endParaRPr lang="en-GB" sz="2000" dirty="0" smtClean="0">
              <a:solidFill>
                <a:srgbClr val="000000"/>
              </a:solidFill>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endParaRPr lang="en-GB" sz="20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15000"/>
              </a:lnSpc>
              <a:spcAft>
                <a:spcPts val="1000"/>
              </a:spcAft>
              <a:buFont typeface="Arial" panose="020B0604020202020204" pitchFamily="34" charset="0"/>
              <a:buChar char="•"/>
            </a:pPr>
            <a:r>
              <a:rPr lang="en-GB" sz="2000" dirty="0" smtClean="0">
                <a:latin typeface="Arial" panose="020B0604020202020204" pitchFamily="34" charset="0"/>
                <a:ea typeface="Calibri" panose="020F0502020204030204" pitchFamily="34" charset="0"/>
                <a:cs typeface="Arial" panose="020B0604020202020204" pitchFamily="34" charset="0"/>
              </a:rPr>
              <a:t>Generally</a:t>
            </a:r>
            <a:r>
              <a:rPr lang="en-GB" sz="2000" dirty="0">
                <a:latin typeface="Arial" panose="020B0604020202020204" pitchFamily="34" charset="0"/>
                <a:ea typeface="Calibri" panose="020F0502020204030204" pitchFamily="34" charset="0"/>
                <a:cs typeface="Arial" panose="020B0604020202020204" pitchFamily="34" charset="0"/>
              </a:rPr>
              <a:t>, soils with high liquid limits are clays with poor engineering properties. </a:t>
            </a:r>
            <a:endParaRPr lang="en-GB" sz="2000" dirty="0" smtClean="0">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15000"/>
              </a:lnSpc>
              <a:spcAft>
                <a:spcPts val="1000"/>
              </a:spcAft>
              <a:buFont typeface="Arial" panose="020B0604020202020204" pitchFamily="34" charset="0"/>
              <a:buChar char="•"/>
            </a:pPr>
            <a:r>
              <a:rPr lang="en-GB" sz="2000" dirty="0" smtClean="0">
                <a:latin typeface="Arial" panose="020B0604020202020204" pitchFamily="34" charset="0"/>
                <a:ea typeface="Calibri" panose="020F0502020204030204" pitchFamily="34" charset="0"/>
                <a:cs typeface="Arial" panose="020B0604020202020204" pitchFamily="34" charset="0"/>
              </a:rPr>
              <a:t>A </a:t>
            </a:r>
            <a:r>
              <a:rPr lang="en-GB" sz="2000" dirty="0">
                <a:latin typeface="Arial" panose="020B0604020202020204" pitchFamily="34" charset="0"/>
                <a:ea typeface="Calibri" panose="020F0502020204030204" pitchFamily="34" charset="0"/>
                <a:cs typeface="Arial" panose="020B0604020202020204" pitchFamily="34" charset="0"/>
              </a:rPr>
              <a:t>low plasticity index indicates a soil with little or no cohesion and plasticity, such as a granular type soil. </a:t>
            </a:r>
            <a:endParaRPr lang="en-GB" sz="20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rgbClr val="0070C0"/>
                </a:solidFill>
              </a:rPr>
              <a:t>Atterburg Limits</a:t>
            </a:r>
            <a:endParaRPr lang="en-GB" b="1" dirty="0">
              <a:solidFill>
                <a:srgbClr val="0070C0"/>
              </a:solidFill>
            </a:endParaRPr>
          </a:p>
        </p:txBody>
      </p:sp>
    </p:spTree>
    <p:extLst>
      <p:ext uri="{BB962C8B-B14F-4D97-AF65-F5344CB8AC3E}">
        <p14:creationId xmlns:p14="http://schemas.microsoft.com/office/powerpoint/2010/main" val="22498054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26"/>
          <p:cNvSpPr>
            <a:spLocks noGrp="1" noChangeArrowheads="1"/>
          </p:cNvSpPr>
          <p:nvPr>
            <p:ph type="title"/>
          </p:nvPr>
        </p:nvSpPr>
        <p:spPr>
          <a:xfrm>
            <a:off x="457200" y="404664"/>
            <a:ext cx="8229600" cy="817563"/>
          </a:xfrm>
        </p:spPr>
        <p:txBody>
          <a:bodyPr/>
          <a:lstStyle/>
          <a:p>
            <a:r>
              <a:rPr lang="en-US" b="1" dirty="0">
                <a:solidFill>
                  <a:srgbClr val="0070C0"/>
                </a:solidFill>
              </a:rPr>
              <a:t>Atterberg Limits</a:t>
            </a:r>
            <a:endParaRPr lang="en-AU" b="1" dirty="0">
              <a:solidFill>
                <a:srgbClr val="0070C0"/>
              </a:solidFill>
            </a:endParaRPr>
          </a:p>
        </p:txBody>
      </p:sp>
      <p:sp>
        <p:nvSpPr>
          <p:cNvPr id="23555" name="Rectangle 1027"/>
          <p:cNvSpPr>
            <a:spLocks noChangeArrowheads="1"/>
          </p:cNvSpPr>
          <p:nvPr/>
        </p:nvSpPr>
        <p:spPr bwMode="auto">
          <a:xfrm>
            <a:off x="827088" y="1413741"/>
            <a:ext cx="7772400" cy="838200"/>
          </a:xfrm>
          <a:prstGeom prst="rect">
            <a:avLst/>
          </a:prstGeom>
          <a:noFill/>
          <a:ln w="9525">
            <a:noFill/>
            <a:miter lim="800000"/>
            <a:headEnd/>
            <a:tailEnd/>
          </a:ln>
          <a:effectLst/>
        </p:spPr>
        <p:txBody>
          <a:bodyPr/>
          <a:lstStyle/>
          <a:p>
            <a:pPr>
              <a:spcBef>
                <a:spcPct val="20000"/>
              </a:spcBef>
              <a:buSzPct val="85000"/>
            </a:pPr>
            <a:r>
              <a:rPr lang="en-US" sz="2800" dirty="0"/>
              <a:t>Border line </a:t>
            </a:r>
            <a:r>
              <a:rPr lang="en-US" sz="2800" b="1" dirty="0">
                <a:solidFill>
                  <a:srgbClr val="000099"/>
                </a:solidFill>
              </a:rPr>
              <a:t>water contents</a:t>
            </a:r>
            <a:r>
              <a:rPr lang="en-US" sz="2800" dirty="0"/>
              <a:t>, separating the different </a:t>
            </a:r>
            <a:endParaRPr lang="en-US" sz="2800" dirty="0" smtClean="0"/>
          </a:p>
          <a:p>
            <a:pPr>
              <a:spcBef>
                <a:spcPct val="20000"/>
              </a:spcBef>
              <a:buSzPct val="85000"/>
            </a:pPr>
            <a:r>
              <a:rPr lang="en-US" sz="2800" b="1" dirty="0">
                <a:solidFill>
                  <a:srgbClr val="009900"/>
                </a:solidFill>
              </a:rPr>
              <a:t> </a:t>
            </a:r>
            <a:r>
              <a:rPr lang="en-US" sz="2800" b="1" dirty="0" smtClean="0">
                <a:solidFill>
                  <a:srgbClr val="009900"/>
                </a:solidFill>
              </a:rPr>
              <a:t>                   states</a:t>
            </a:r>
            <a:r>
              <a:rPr lang="en-US" sz="2800" dirty="0" smtClean="0"/>
              <a:t>  </a:t>
            </a:r>
            <a:r>
              <a:rPr lang="en-US" sz="2800" dirty="0"/>
              <a:t>of a fine grained soil</a:t>
            </a:r>
            <a:endParaRPr lang="en-AU" sz="2800" dirty="0"/>
          </a:p>
        </p:txBody>
      </p:sp>
      <p:grpSp>
        <p:nvGrpSpPr>
          <p:cNvPr id="2" name="Group 1045"/>
          <p:cNvGrpSpPr>
            <a:grpSpLocks/>
          </p:cNvGrpSpPr>
          <p:nvPr/>
        </p:nvGrpSpPr>
        <p:grpSpPr bwMode="auto">
          <a:xfrm>
            <a:off x="533400" y="3352800"/>
            <a:ext cx="6324600" cy="1006475"/>
            <a:chOff x="336" y="2112"/>
            <a:chExt cx="3984" cy="634"/>
          </a:xfrm>
        </p:grpSpPr>
        <p:sp>
          <p:nvSpPr>
            <p:cNvPr id="23558" name="Line 1030"/>
            <p:cNvSpPr>
              <a:spLocks noChangeShapeType="1"/>
            </p:cNvSpPr>
            <p:nvPr/>
          </p:nvSpPr>
          <p:spPr bwMode="auto">
            <a:xfrm>
              <a:off x="720" y="2112"/>
              <a:ext cx="0" cy="192"/>
            </a:xfrm>
            <a:prstGeom prst="line">
              <a:avLst/>
            </a:prstGeom>
            <a:noFill/>
            <a:ln w="31750">
              <a:solidFill>
                <a:schemeClr val="tx1"/>
              </a:solidFill>
              <a:round/>
              <a:headEnd/>
              <a:tailEnd/>
            </a:ln>
            <a:effectLst/>
          </p:spPr>
          <p:txBody>
            <a:bodyPr wrap="none"/>
            <a:lstStyle/>
            <a:p>
              <a:endParaRPr lang="en-GB"/>
            </a:p>
          </p:txBody>
        </p:sp>
        <p:sp>
          <p:nvSpPr>
            <p:cNvPr id="23559" name="Line 1031"/>
            <p:cNvSpPr>
              <a:spLocks noChangeShapeType="1"/>
            </p:cNvSpPr>
            <p:nvPr/>
          </p:nvSpPr>
          <p:spPr bwMode="auto">
            <a:xfrm>
              <a:off x="4032" y="2112"/>
              <a:ext cx="0" cy="192"/>
            </a:xfrm>
            <a:prstGeom prst="line">
              <a:avLst/>
            </a:prstGeom>
            <a:noFill/>
            <a:ln w="31750">
              <a:solidFill>
                <a:schemeClr val="tx1"/>
              </a:solidFill>
              <a:round/>
              <a:headEnd/>
              <a:tailEnd/>
            </a:ln>
            <a:effectLst/>
          </p:spPr>
          <p:txBody>
            <a:bodyPr wrap="none"/>
            <a:lstStyle/>
            <a:p>
              <a:endParaRPr lang="en-GB"/>
            </a:p>
          </p:txBody>
        </p:sp>
        <p:sp>
          <p:nvSpPr>
            <p:cNvPr id="23561" name="Text Box 1033"/>
            <p:cNvSpPr txBox="1">
              <a:spLocks noChangeArrowheads="1"/>
            </p:cNvSpPr>
            <p:nvPr/>
          </p:nvSpPr>
          <p:spPr bwMode="auto">
            <a:xfrm>
              <a:off x="3696" y="2304"/>
              <a:ext cx="624" cy="442"/>
            </a:xfrm>
            <a:prstGeom prst="rect">
              <a:avLst/>
            </a:prstGeom>
            <a:noFill/>
            <a:ln w="9525">
              <a:noFill/>
              <a:miter lim="800000"/>
              <a:headEnd/>
              <a:tailEnd/>
            </a:ln>
            <a:effectLst/>
          </p:spPr>
          <p:txBody>
            <a:bodyPr>
              <a:spAutoFit/>
            </a:bodyPr>
            <a:lstStyle/>
            <a:p>
              <a:pPr>
                <a:spcBef>
                  <a:spcPct val="50000"/>
                </a:spcBef>
              </a:pPr>
              <a:r>
                <a:rPr lang="en-US" sz="2000" b="1">
                  <a:solidFill>
                    <a:srgbClr val="000099"/>
                  </a:solidFill>
                </a:rPr>
                <a:t>Liquid</a:t>
              </a:r>
              <a:br>
                <a:rPr lang="en-US" sz="2000" b="1">
                  <a:solidFill>
                    <a:srgbClr val="000099"/>
                  </a:solidFill>
                </a:rPr>
              </a:br>
              <a:r>
                <a:rPr lang="en-US" sz="2000" b="1">
                  <a:solidFill>
                    <a:srgbClr val="000099"/>
                  </a:solidFill>
                </a:rPr>
                <a:t>limit</a:t>
              </a:r>
              <a:endParaRPr lang="en-AU" sz="2000" b="1">
                <a:solidFill>
                  <a:srgbClr val="000099"/>
                </a:solidFill>
              </a:endParaRPr>
            </a:p>
          </p:txBody>
        </p:sp>
        <p:sp>
          <p:nvSpPr>
            <p:cNvPr id="23566" name="Text Box 1038"/>
            <p:cNvSpPr txBox="1">
              <a:spLocks noChangeArrowheads="1"/>
            </p:cNvSpPr>
            <p:nvPr/>
          </p:nvSpPr>
          <p:spPr bwMode="auto">
            <a:xfrm>
              <a:off x="336" y="2304"/>
              <a:ext cx="912" cy="442"/>
            </a:xfrm>
            <a:prstGeom prst="rect">
              <a:avLst/>
            </a:prstGeom>
            <a:noFill/>
            <a:ln w="9525">
              <a:noFill/>
              <a:miter lim="800000"/>
              <a:headEnd/>
              <a:tailEnd/>
            </a:ln>
            <a:effectLst/>
          </p:spPr>
          <p:txBody>
            <a:bodyPr>
              <a:spAutoFit/>
            </a:bodyPr>
            <a:lstStyle/>
            <a:p>
              <a:pPr>
                <a:spcBef>
                  <a:spcPct val="50000"/>
                </a:spcBef>
              </a:pPr>
              <a:r>
                <a:rPr lang="en-US" sz="2000" b="1">
                  <a:solidFill>
                    <a:srgbClr val="000099"/>
                  </a:solidFill>
                </a:rPr>
                <a:t>Shrinkage</a:t>
              </a:r>
              <a:br>
                <a:rPr lang="en-US" sz="2000" b="1">
                  <a:solidFill>
                    <a:srgbClr val="000099"/>
                  </a:solidFill>
                </a:rPr>
              </a:br>
              <a:r>
                <a:rPr lang="en-US" sz="2000" b="1">
                  <a:solidFill>
                    <a:srgbClr val="000099"/>
                  </a:solidFill>
                </a:rPr>
                <a:t>limit</a:t>
              </a:r>
              <a:endParaRPr lang="en-AU" sz="2000" b="1">
                <a:solidFill>
                  <a:srgbClr val="000099"/>
                </a:solidFill>
              </a:endParaRPr>
            </a:p>
          </p:txBody>
        </p:sp>
        <p:sp>
          <p:nvSpPr>
            <p:cNvPr id="23567" name="Line 1039"/>
            <p:cNvSpPr>
              <a:spLocks noChangeShapeType="1"/>
            </p:cNvSpPr>
            <p:nvPr/>
          </p:nvSpPr>
          <p:spPr bwMode="auto">
            <a:xfrm>
              <a:off x="2160" y="2112"/>
              <a:ext cx="0" cy="192"/>
            </a:xfrm>
            <a:prstGeom prst="line">
              <a:avLst/>
            </a:prstGeom>
            <a:noFill/>
            <a:ln w="31750">
              <a:solidFill>
                <a:schemeClr val="tx1"/>
              </a:solidFill>
              <a:round/>
              <a:headEnd/>
              <a:tailEnd/>
            </a:ln>
            <a:effectLst/>
          </p:spPr>
          <p:txBody>
            <a:bodyPr wrap="none"/>
            <a:lstStyle/>
            <a:p>
              <a:endParaRPr lang="en-GB"/>
            </a:p>
          </p:txBody>
        </p:sp>
        <p:sp>
          <p:nvSpPr>
            <p:cNvPr id="23568" name="Text Box 1040"/>
            <p:cNvSpPr txBox="1">
              <a:spLocks noChangeArrowheads="1"/>
            </p:cNvSpPr>
            <p:nvPr/>
          </p:nvSpPr>
          <p:spPr bwMode="auto">
            <a:xfrm>
              <a:off x="1872" y="2304"/>
              <a:ext cx="720" cy="442"/>
            </a:xfrm>
            <a:prstGeom prst="rect">
              <a:avLst/>
            </a:prstGeom>
            <a:noFill/>
            <a:ln w="9525">
              <a:noFill/>
              <a:miter lim="800000"/>
              <a:headEnd/>
              <a:tailEnd/>
            </a:ln>
            <a:effectLst/>
          </p:spPr>
          <p:txBody>
            <a:bodyPr>
              <a:spAutoFit/>
            </a:bodyPr>
            <a:lstStyle/>
            <a:p>
              <a:pPr>
                <a:spcBef>
                  <a:spcPct val="50000"/>
                </a:spcBef>
              </a:pPr>
              <a:r>
                <a:rPr lang="en-US" sz="2000" b="1">
                  <a:solidFill>
                    <a:srgbClr val="000099"/>
                  </a:solidFill>
                </a:rPr>
                <a:t>Plastic</a:t>
              </a:r>
              <a:br>
                <a:rPr lang="en-US" sz="2000" b="1">
                  <a:solidFill>
                    <a:srgbClr val="000099"/>
                  </a:solidFill>
                </a:rPr>
              </a:br>
              <a:r>
                <a:rPr lang="en-US" sz="2000" b="1">
                  <a:solidFill>
                    <a:srgbClr val="000099"/>
                  </a:solidFill>
                </a:rPr>
                <a:t>limit</a:t>
              </a:r>
              <a:endParaRPr lang="en-AU" sz="2000" b="1">
                <a:solidFill>
                  <a:srgbClr val="000099"/>
                </a:solidFill>
              </a:endParaRPr>
            </a:p>
          </p:txBody>
        </p:sp>
      </p:grpSp>
      <p:grpSp>
        <p:nvGrpSpPr>
          <p:cNvPr id="3" name="Group 1044"/>
          <p:cNvGrpSpPr>
            <a:grpSpLocks/>
          </p:cNvGrpSpPr>
          <p:nvPr/>
        </p:nvGrpSpPr>
        <p:grpSpPr bwMode="auto">
          <a:xfrm>
            <a:off x="0" y="3352800"/>
            <a:ext cx="9144000" cy="701675"/>
            <a:chOff x="0" y="2112"/>
            <a:chExt cx="5760" cy="442"/>
          </a:xfrm>
        </p:grpSpPr>
        <p:sp>
          <p:nvSpPr>
            <p:cNvPr id="23557" name="Line 1029"/>
            <p:cNvSpPr>
              <a:spLocks noChangeShapeType="1"/>
            </p:cNvSpPr>
            <p:nvPr/>
          </p:nvSpPr>
          <p:spPr bwMode="auto">
            <a:xfrm>
              <a:off x="96" y="2208"/>
              <a:ext cx="5568" cy="0"/>
            </a:xfrm>
            <a:prstGeom prst="line">
              <a:avLst/>
            </a:prstGeom>
            <a:noFill/>
            <a:ln w="38100">
              <a:solidFill>
                <a:schemeClr val="tx1"/>
              </a:solidFill>
              <a:round/>
              <a:headEnd/>
              <a:tailEnd type="triangle" w="med" len="med"/>
            </a:ln>
            <a:effectLst/>
          </p:spPr>
          <p:txBody>
            <a:bodyPr wrap="none"/>
            <a:lstStyle/>
            <a:p>
              <a:endParaRPr lang="en-GB"/>
            </a:p>
          </p:txBody>
        </p:sp>
        <p:sp>
          <p:nvSpPr>
            <p:cNvPr id="23569" name="Line 1041"/>
            <p:cNvSpPr>
              <a:spLocks noChangeShapeType="1"/>
            </p:cNvSpPr>
            <p:nvPr/>
          </p:nvSpPr>
          <p:spPr bwMode="auto">
            <a:xfrm>
              <a:off x="96" y="2112"/>
              <a:ext cx="0" cy="192"/>
            </a:xfrm>
            <a:prstGeom prst="line">
              <a:avLst/>
            </a:prstGeom>
            <a:noFill/>
            <a:ln w="31750">
              <a:solidFill>
                <a:schemeClr val="tx1"/>
              </a:solidFill>
              <a:round/>
              <a:headEnd/>
              <a:tailEnd/>
            </a:ln>
            <a:effectLst/>
          </p:spPr>
          <p:txBody>
            <a:bodyPr wrap="none"/>
            <a:lstStyle/>
            <a:p>
              <a:endParaRPr lang="en-GB"/>
            </a:p>
          </p:txBody>
        </p:sp>
        <p:sp>
          <p:nvSpPr>
            <p:cNvPr id="23570" name="Text Box 1042"/>
            <p:cNvSpPr txBox="1">
              <a:spLocks noChangeArrowheads="1"/>
            </p:cNvSpPr>
            <p:nvPr/>
          </p:nvSpPr>
          <p:spPr bwMode="auto">
            <a:xfrm>
              <a:off x="0" y="2304"/>
              <a:ext cx="240" cy="250"/>
            </a:xfrm>
            <a:prstGeom prst="rect">
              <a:avLst/>
            </a:prstGeom>
            <a:noFill/>
            <a:ln w="9525">
              <a:noFill/>
              <a:miter lim="800000"/>
              <a:headEnd/>
              <a:tailEnd/>
            </a:ln>
            <a:effectLst/>
          </p:spPr>
          <p:txBody>
            <a:bodyPr>
              <a:spAutoFit/>
            </a:bodyPr>
            <a:lstStyle/>
            <a:p>
              <a:pPr>
                <a:spcBef>
                  <a:spcPct val="50000"/>
                </a:spcBef>
              </a:pPr>
              <a:r>
                <a:rPr lang="en-US" sz="2000" b="1"/>
                <a:t>0</a:t>
              </a:r>
              <a:endParaRPr lang="en-AU" sz="2000" b="1"/>
            </a:p>
          </p:txBody>
        </p:sp>
        <p:sp>
          <p:nvSpPr>
            <p:cNvPr id="23571" name="Text Box 1043"/>
            <p:cNvSpPr txBox="1">
              <a:spLocks noChangeArrowheads="1"/>
            </p:cNvSpPr>
            <p:nvPr/>
          </p:nvSpPr>
          <p:spPr bwMode="auto">
            <a:xfrm>
              <a:off x="4560" y="2208"/>
              <a:ext cx="1200" cy="250"/>
            </a:xfrm>
            <a:prstGeom prst="rect">
              <a:avLst/>
            </a:prstGeom>
            <a:noFill/>
            <a:ln w="9525">
              <a:noFill/>
              <a:miter lim="800000"/>
              <a:headEnd/>
              <a:tailEnd/>
            </a:ln>
            <a:effectLst/>
          </p:spPr>
          <p:txBody>
            <a:bodyPr>
              <a:spAutoFit/>
            </a:bodyPr>
            <a:lstStyle/>
            <a:p>
              <a:pPr>
                <a:spcBef>
                  <a:spcPct val="50000"/>
                </a:spcBef>
              </a:pPr>
              <a:r>
                <a:rPr lang="en-US" sz="2000" b="1"/>
                <a:t>water content</a:t>
              </a:r>
              <a:endParaRPr lang="en-AU" sz="2000" b="1"/>
            </a:p>
          </p:txBody>
        </p:sp>
      </p:grpSp>
      <p:grpSp>
        <p:nvGrpSpPr>
          <p:cNvPr id="4" name="Group 1054"/>
          <p:cNvGrpSpPr>
            <a:grpSpLocks/>
          </p:cNvGrpSpPr>
          <p:nvPr/>
        </p:nvGrpSpPr>
        <p:grpSpPr bwMode="auto">
          <a:xfrm>
            <a:off x="6400800" y="4419600"/>
            <a:ext cx="2198688" cy="838200"/>
            <a:chOff x="4032" y="2784"/>
            <a:chExt cx="1056" cy="528"/>
          </a:xfrm>
        </p:grpSpPr>
        <p:sp>
          <p:nvSpPr>
            <p:cNvPr id="23576" name="AutoShape 1048"/>
            <p:cNvSpPr>
              <a:spLocks/>
            </p:cNvSpPr>
            <p:nvPr/>
          </p:nvSpPr>
          <p:spPr bwMode="auto">
            <a:xfrm rot="-5400000">
              <a:off x="4464" y="2352"/>
              <a:ext cx="192" cy="1056"/>
            </a:xfrm>
            <a:prstGeom prst="leftBrace">
              <a:avLst>
                <a:gd name="adj1" fmla="val 45833"/>
                <a:gd name="adj2" fmla="val 50000"/>
              </a:avLst>
            </a:prstGeom>
            <a:noFill/>
            <a:ln w="38100">
              <a:solidFill>
                <a:srgbClr val="009900"/>
              </a:solidFill>
              <a:round/>
              <a:headEnd/>
              <a:tailEnd/>
            </a:ln>
            <a:effectLst/>
          </p:spPr>
          <p:txBody>
            <a:bodyPr anchor="ctr">
              <a:spAutoFit/>
            </a:bodyPr>
            <a:lstStyle/>
            <a:p>
              <a:endParaRPr lang="en-GB"/>
            </a:p>
          </p:txBody>
        </p:sp>
        <p:sp>
          <p:nvSpPr>
            <p:cNvPr id="23578" name="Text Box 1050"/>
            <p:cNvSpPr txBox="1">
              <a:spLocks noChangeArrowheads="1"/>
            </p:cNvSpPr>
            <p:nvPr/>
          </p:nvSpPr>
          <p:spPr bwMode="auto">
            <a:xfrm>
              <a:off x="4272" y="3024"/>
              <a:ext cx="624" cy="288"/>
            </a:xfrm>
            <a:prstGeom prst="rect">
              <a:avLst/>
            </a:prstGeom>
            <a:noFill/>
            <a:ln w="9525">
              <a:noFill/>
              <a:miter lim="800000"/>
              <a:headEnd/>
              <a:tailEnd/>
            </a:ln>
            <a:effectLst/>
          </p:spPr>
          <p:txBody>
            <a:bodyPr>
              <a:spAutoFit/>
            </a:bodyPr>
            <a:lstStyle/>
            <a:p>
              <a:pPr>
                <a:spcBef>
                  <a:spcPct val="50000"/>
                </a:spcBef>
              </a:pPr>
              <a:r>
                <a:rPr lang="en-US" sz="2400" b="1">
                  <a:solidFill>
                    <a:srgbClr val="009900"/>
                  </a:solidFill>
                  <a:latin typeface="Arial Narrow" pitchFamily="34" charset="0"/>
                </a:rPr>
                <a:t>liquid</a:t>
              </a:r>
            </a:p>
          </p:txBody>
        </p:sp>
      </p:grpSp>
      <p:grpSp>
        <p:nvGrpSpPr>
          <p:cNvPr id="5" name="Group 1056"/>
          <p:cNvGrpSpPr>
            <a:grpSpLocks/>
          </p:cNvGrpSpPr>
          <p:nvPr/>
        </p:nvGrpSpPr>
        <p:grpSpPr bwMode="auto">
          <a:xfrm>
            <a:off x="1219200" y="4419600"/>
            <a:ext cx="2209800" cy="1203325"/>
            <a:chOff x="768" y="2784"/>
            <a:chExt cx="1392" cy="758"/>
          </a:xfrm>
        </p:grpSpPr>
        <p:sp>
          <p:nvSpPr>
            <p:cNvPr id="23575" name="AutoShape 1047"/>
            <p:cNvSpPr>
              <a:spLocks/>
            </p:cNvSpPr>
            <p:nvPr/>
          </p:nvSpPr>
          <p:spPr bwMode="auto">
            <a:xfrm rot="-5400000">
              <a:off x="1368" y="2184"/>
              <a:ext cx="192" cy="1392"/>
            </a:xfrm>
            <a:prstGeom prst="leftBrace">
              <a:avLst>
                <a:gd name="adj1" fmla="val 60417"/>
                <a:gd name="adj2" fmla="val 50000"/>
              </a:avLst>
            </a:prstGeom>
            <a:noFill/>
            <a:ln w="38100">
              <a:solidFill>
                <a:srgbClr val="009900"/>
              </a:solidFill>
              <a:round/>
              <a:headEnd/>
              <a:tailEnd/>
            </a:ln>
            <a:effectLst/>
          </p:spPr>
          <p:txBody>
            <a:bodyPr anchor="ctr">
              <a:spAutoFit/>
            </a:bodyPr>
            <a:lstStyle/>
            <a:p>
              <a:endParaRPr lang="en-GB"/>
            </a:p>
          </p:txBody>
        </p:sp>
        <p:sp>
          <p:nvSpPr>
            <p:cNvPr id="23579" name="Text Box 1051"/>
            <p:cNvSpPr txBox="1">
              <a:spLocks noChangeArrowheads="1"/>
            </p:cNvSpPr>
            <p:nvPr/>
          </p:nvSpPr>
          <p:spPr bwMode="auto">
            <a:xfrm>
              <a:off x="1152" y="3024"/>
              <a:ext cx="624" cy="518"/>
            </a:xfrm>
            <a:prstGeom prst="rect">
              <a:avLst/>
            </a:prstGeom>
            <a:noFill/>
            <a:ln w="9525">
              <a:noFill/>
              <a:miter lim="800000"/>
              <a:headEnd/>
              <a:tailEnd/>
            </a:ln>
            <a:effectLst/>
          </p:spPr>
          <p:txBody>
            <a:bodyPr>
              <a:spAutoFit/>
            </a:bodyPr>
            <a:lstStyle/>
            <a:p>
              <a:pPr>
                <a:spcBef>
                  <a:spcPct val="50000"/>
                </a:spcBef>
              </a:pPr>
              <a:r>
                <a:rPr lang="en-US" sz="2400" b="1">
                  <a:solidFill>
                    <a:srgbClr val="009900"/>
                  </a:solidFill>
                  <a:latin typeface="Arial Narrow" pitchFamily="34" charset="0"/>
                </a:rPr>
                <a:t>semi-solid</a:t>
              </a:r>
            </a:p>
          </p:txBody>
        </p:sp>
      </p:grpSp>
      <p:grpSp>
        <p:nvGrpSpPr>
          <p:cNvPr id="6" name="Group 1057"/>
          <p:cNvGrpSpPr>
            <a:grpSpLocks/>
          </p:cNvGrpSpPr>
          <p:nvPr/>
        </p:nvGrpSpPr>
        <p:grpSpPr bwMode="auto">
          <a:xfrm>
            <a:off x="152400" y="4419600"/>
            <a:ext cx="990600" cy="1203325"/>
            <a:chOff x="96" y="2784"/>
            <a:chExt cx="624" cy="758"/>
          </a:xfrm>
        </p:grpSpPr>
        <p:sp>
          <p:nvSpPr>
            <p:cNvPr id="23577" name="AutoShape 1049"/>
            <p:cNvSpPr>
              <a:spLocks/>
            </p:cNvSpPr>
            <p:nvPr/>
          </p:nvSpPr>
          <p:spPr bwMode="auto">
            <a:xfrm rot="-5400000">
              <a:off x="312" y="2568"/>
              <a:ext cx="192" cy="624"/>
            </a:xfrm>
            <a:prstGeom prst="leftBrace">
              <a:avLst>
                <a:gd name="adj1" fmla="val 27083"/>
                <a:gd name="adj2" fmla="val 50000"/>
              </a:avLst>
            </a:prstGeom>
            <a:noFill/>
            <a:ln w="38100">
              <a:solidFill>
                <a:srgbClr val="009900"/>
              </a:solidFill>
              <a:round/>
              <a:headEnd/>
              <a:tailEnd/>
            </a:ln>
            <a:effectLst/>
          </p:spPr>
          <p:txBody>
            <a:bodyPr anchor="ctr">
              <a:spAutoFit/>
            </a:bodyPr>
            <a:lstStyle/>
            <a:p>
              <a:endParaRPr lang="en-GB"/>
            </a:p>
          </p:txBody>
        </p:sp>
        <p:sp>
          <p:nvSpPr>
            <p:cNvPr id="23580" name="Text Box 1052"/>
            <p:cNvSpPr txBox="1">
              <a:spLocks noChangeArrowheads="1"/>
            </p:cNvSpPr>
            <p:nvPr/>
          </p:nvSpPr>
          <p:spPr bwMode="auto">
            <a:xfrm>
              <a:off x="96" y="3024"/>
              <a:ext cx="624" cy="518"/>
            </a:xfrm>
            <a:prstGeom prst="rect">
              <a:avLst/>
            </a:prstGeom>
            <a:noFill/>
            <a:ln w="9525">
              <a:noFill/>
              <a:miter lim="800000"/>
              <a:headEnd/>
              <a:tailEnd/>
            </a:ln>
            <a:effectLst/>
          </p:spPr>
          <p:txBody>
            <a:bodyPr>
              <a:spAutoFit/>
            </a:bodyPr>
            <a:lstStyle/>
            <a:p>
              <a:pPr>
                <a:spcBef>
                  <a:spcPct val="50000"/>
                </a:spcBef>
              </a:pPr>
              <a:r>
                <a:rPr lang="en-US" sz="2400" b="1">
                  <a:solidFill>
                    <a:srgbClr val="009900"/>
                  </a:solidFill>
                  <a:latin typeface="Arial Narrow" pitchFamily="34" charset="0"/>
                </a:rPr>
                <a:t>brittle-solid</a:t>
              </a:r>
            </a:p>
          </p:txBody>
        </p:sp>
      </p:grpSp>
      <p:grpSp>
        <p:nvGrpSpPr>
          <p:cNvPr id="7" name="Group 1055"/>
          <p:cNvGrpSpPr>
            <a:grpSpLocks/>
          </p:cNvGrpSpPr>
          <p:nvPr/>
        </p:nvGrpSpPr>
        <p:grpSpPr bwMode="auto">
          <a:xfrm>
            <a:off x="3505200" y="4419600"/>
            <a:ext cx="2819400" cy="838200"/>
            <a:chOff x="2208" y="2784"/>
            <a:chExt cx="1776" cy="528"/>
          </a:xfrm>
        </p:grpSpPr>
        <p:sp>
          <p:nvSpPr>
            <p:cNvPr id="23574" name="AutoShape 1046"/>
            <p:cNvSpPr>
              <a:spLocks/>
            </p:cNvSpPr>
            <p:nvPr/>
          </p:nvSpPr>
          <p:spPr bwMode="auto">
            <a:xfrm rot="-5400000">
              <a:off x="3000" y="1992"/>
              <a:ext cx="192" cy="1776"/>
            </a:xfrm>
            <a:prstGeom prst="leftBrace">
              <a:avLst>
                <a:gd name="adj1" fmla="val 77083"/>
                <a:gd name="adj2" fmla="val 50000"/>
              </a:avLst>
            </a:prstGeom>
            <a:noFill/>
            <a:ln w="38100">
              <a:solidFill>
                <a:srgbClr val="009900"/>
              </a:solidFill>
              <a:round/>
              <a:headEnd/>
              <a:tailEnd/>
            </a:ln>
            <a:effectLst/>
          </p:spPr>
          <p:txBody>
            <a:bodyPr anchor="ctr">
              <a:spAutoFit/>
            </a:bodyPr>
            <a:lstStyle/>
            <a:p>
              <a:endParaRPr lang="en-GB"/>
            </a:p>
          </p:txBody>
        </p:sp>
        <p:sp>
          <p:nvSpPr>
            <p:cNvPr id="23581" name="Text Box 1053"/>
            <p:cNvSpPr txBox="1">
              <a:spLocks noChangeArrowheads="1"/>
            </p:cNvSpPr>
            <p:nvPr/>
          </p:nvSpPr>
          <p:spPr bwMode="auto">
            <a:xfrm>
              <a:off x="2832" y="3024"/>
              <a:ext cx="624" cy="288"/>
            </a:xfrm>
            <a:prstGeom prst="rect">
              <a:avLst/>
            </a:prstGeom>
            <a:noFill/>
            <a:ln w="9525">
              <a:noFill/>
              <a:miter lim="800000"/>
              <a:headEnd/>
              <a:tailEnd/>
            </a:ln>
            <a:effectLst/>
          </p:spPr>
          <p:txBody>
            <a:bodyPr>
              <a:spAutoFit/>
            </a:bodyPr>
            <a:lstStyle/>
            <a:p>
              <a:pPr>
                <a:spcBef>
                  <a:spcPct val="50000"/>
                </a:spcBef>
              </a:pPr>
              <a:r>
                <a:rPr lang="en-US" sz="2400" b="1">
                  <a:solidFill>
                    <a:srgbClr val="009900"/>
                  </a:solidFill>
                  <a:latin typeface="Arial Narrow" pitchFamily="34" charset="0"/>
                </a:rPr>
                <a:t>plastic</a:t>
              </a:r>
            </a:p>
          </p:txBody>
        </p:sp>
      </p:grpSp>
    </p:spTree>
    <p:extLst>
      <p:ext uri="{BB962C8B-B14F-4D97-AF65-F5344CB8AC3E}">
        <p14:creationId xmlns:p14="http://schemas.microsoft.com/office/powerpoint/2010/main" val="3983565225"/>
      </p:ext>
    </p:extLst>
  </p:cSld>
  <p:clrMapOvr>
    <a:masterClrMapping/>
  </p:clrMapOvr>
  <p:transition advClick="0" advTm="31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2000"/>
                                  </p:stCondLst>
                                  <p:childTnLst>
                                    <p:set>
                                      <p:cBhvr>
                                        <p:cTn id="6" dur="1" fill="hold">
                                          <p:stCondLst>
                                            <p:cond delay="0"/>
                                          </p:stCondLst>
                                        </p:cTn>
                                        <p:tgtEl>
                                          <p:spTgt spid="23555"/>
                                        </p:tgtEl>
                                        <p:attrNameLst>
                                          <p:attrName>style.visibility</p:attrName>
                                        </p:attrNameLst>
                                      </p:cBhvr>
                                      <p:to>
                                        <p:strVal val="visible"/>
                                      </p:to>
                                    </p:set>
                                    <p:animEffect transition="in" filter="dissolve">
                                      <p:cBhvr>
                                        <p:cTn id="7" dur="500"/>
                                        <p:tgtEl>
                                          <p:spTgt spid="23555"/>
                                        </p:tgtEl>
                                      </p:cBhvr>
                                    </p:animEffect>
                                  </p:childTnLst>
                                </p:cTn>
                              </p:par>
                            </p:childTnLst>
                          </p:cTn>
                        </p:par>
                        <p:par>
                          <p:cTn id="8" fill="hold">
                            <p:stCondLst>
                              <p:cond delay="2500"/>
                            </p:stCondLst>
                            <p:childTnLst>
                              <p:par>
                                <p:cTn id="9" presetID="9" presetClass="entr" presetSubtype="0" fill="hold" nodeType="afterEffect">
                                  <p:stCondLst>
                                    <p:cond delay="4000"/>
                                  </p:stCondLst>
                                  <p:childTnLst>
                                    <p:set>
                                      <p:cBhvr>
                                        <p:cTn id="10" dur="1" fill="hold">
                                          <p:stCondLst>
                                            <p:cond delay="0"/>
                                          </p:stCondLst>
                                        </p:cTn>
                                        <p:tgtEl>
                                          <p:spTgt spid="3"/>
                                        </p:tgtEl>
                                        <p:attrNameLst>
                                          <p:attrName>style.visibility</p:attrName>
                                        </p:attrNameLst>
                                      </p:cBhvr>
                                      <p:to>
                                        <p:strVal val="visible"/>
                                      </p:to>
                                    </p:set>
                                    <p:animEffect transition="in" filter="dissolve">
                                      <p:cBhvr>
                                        <p:cTn id="11" dur="500"/>
                                        <p:tgtEl>
                                          <p:spTgt spid="3"/>
                                        </p:tgtEl>
                                      </p:cBhvr>
                                    </p:animEffect>
                                  </p:childTnLst>
                                </p:cTn>
                              </p:par>
                            </p:childTnLst>
                          </p:cTn>
                        </p:par>
                        <p:par>
                          <p:cTn id="12" fill="hold">
                            <p:stCondLst>
                              <p:cond delay="7000"/>
                            </p:stCondLst>
                            <p:childTnLst>
                              <p:par>
                                <p:cTn id="13" presetID="9" presetClass="entr" presetSubtype="0" fill="hold"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dissolve">
                                      <p:cBhvr>
                                        <p:cTn id="15" dur="500"/>
                                        <p:tgtEl>
                                          <p:spTgt spid="2"/>
                                        </p:tgtEl>
                                      </p:cBhvr>
                                    </p:animEffect>
                                  </p:childTnLst>
                                </p:cTn>
                              </p:par>
                            </p:childTnLst>
                          </p:cTn>
                        </p:par>
                        <p:par>
                          <p:cTn id="16" fill="hold">
                            <p:stCondLst>
                              <p:cond delay="7500"/>
                            </p:stCondLst>
                            <p:childTnLst>
                              <p:par>
                                <p:cTn id="17" presetID="9" presetClass="entr" presetSubtype="0" fill="hold" nodeType="afterEffect">
                                  <p:stCondLst>
                                    <p:cond delay="6000"/>
                                  </p:stCondLst>
                                  <p:childTnLst>
                                    <p:set>
                                      <p:cBhvr>
                                        <p:cTn id="18" dur="1" fill="hold">
                                          <p:stCondLst>
                                            <p:cond delay="0"/>
                                          </p:stCondLst>
                                        </p:cTn>
                                        <p:tgtEl>
                                          <p:spTgt spid="4"/>
                                        </p:tgtEl>
                                        <p:attrNameLst>
                                          <p:attrName>style.visibility</p:attrName>
                                        </p:attrNameLst>
                                      </p:cBhvr>
                                      <p:to>
                                        <p:strVal val="visible"/>
                                      </p:to>
                                    </p:set>
                                    <p:animEffect transition="in" filter="dissolve">
                                      <p:cBhvr>
                                        <p:cTn id="19" dur="500"/>
                                        <p:tgtEl>
                                          <p:spTgt spid="4"/>
                                        </p:tgtEl>
                                      </p:cBhvr>
                                    </p:animEffect>
                                  </p:childTnLst>
                                </p:cTn>
                              </p:par>
                            </p:childTnLst>
                          </p:cTn>
                        </p:par>
                        <p:par>
                          <p:cTn id="20" fill="hold">
                            <p:stCondLst>
                              <p:cond delay="14000"/>
                            </p:stCondLst>
                            <p:childTnLst>
                              <p:par>
                                <p:cTn id="21" presetID="9" presetClass="entr" presetSubtype="0" fill="hold" nodeType="afterEffect">
                                  <p:stCondLst>
                                    <p:cond delay="3000"/>
                                  </p:stCondLst>
                                  <p:childTnLst>
                                    <p:set>
                                      <p:cBhvr>
                                        <p:cTn id="22" dur="1" fill="hold">
                                          <p:stCondLst>
                                            <p:cond delay="0"/>
                                          </p:stCondLst>
                                        </p:cTn>
                                        <p:tgtEl>
                                          <p:spTgt spid="7"/>
                                        </p:tgtEl>
                                        <p:attrNameLst>
                                          <p:attrName>style.visibility</p:attrName>
                                        </p:attrNameLst>
                                      </p:cBhvr>
                                      <p:to>
                                        <p:strVal val="visible"/>
                                      </p:to>
                                    </p:set>
                                    <p:animEffect transition="in" filter="dissolve">
                                      <p:cBhvr>
                                        <p:cTn id="23" dur="500"/>
                                        <p:tgtEl>
                                          <p:spTgt spid="7"/>
                                        </p:tgtEl>
                                      </p:cBhvr>
                                    </p:animEffect>
                                  </p:childTnLst>
                                </p:cTn>
                              </p:par>
                            </p:childTnLst>
                          </p:cTn>
                        </p:par>
                        <p:par>
                          <p:cTn id="24" fill="hold">
                            <p:stCondLst>
                              <p:cond delay="17500"/>
                            </p:stCondLst>
                            <p:childTnLst>
                              <p:par>
                                <p:cTn id="25" presetID="9" presetClass="entr" presetSubtype="0" fill="hold" nodeType="afterEffect">
                                  <p:stCondLst>
                                    <p:cond delay="4000"/>
                                  </p:stCondLst>
                                  <p:childTnLst>
                                    <p:set>
                                      <p:cBhvr>
                                        <p:cTn id="26" dur="1" fill="hold">
                                          <p:stCondLst>
                                            <p:cond delay="0"/>
                                          </p:stCondLst>
                                        </p:cTn>
                                        <p:tgtEl>
                                          <p:spTgt spid="5"/>
                                        </p:tgtEl>
                                        <p:attrNameLst>
                                          <p:attrName>style.visibility</p:attrName>
                                        </p:attrNameLst>
                                      </p:cBhvr>
                                      <p:to>
                                        <p:strVal val="visible"/>
                                      </p:to>
                                    </p:set>
                                    <p:animEffect transition="in" filter="dissolve">
                                      <p:cBhvr>
                                        <p:cTn id="27" dur="500"/>
                                        <p:tgtEl>
                                          <p:spTgt spid="5"/>
                                        </p:tgtEl>
                                      </p:cBhvr>
                                    </p:animEffect>
                                  </p:childTnLst>
                                </p:cTn>
                              </p:par>
                            </p:childTnLst>
                          </p:cTn>
                        </p:par>
                        <p:par>
                          <p:cTn id="28" fill="hold">
                            <p:stCondLst>
                              <p:cond delay="22000"/>
                            </p:stCondLst>
                            <p:childTnLst>
                              <p:par>
                                <p:cTn id="29" presetID="9" presetClass="entr" presetSubtype="0" fill="hold" nodeType="afterEffect">
                                  <p:stCondLst>
                                    <p:cond delay="3000"/>
                                  </p:stCondLst>
                                  <p:childTnLst>
                                    <p:set>
                                      <p:cBhvr>
                                        <p:cTn id="30" dur="1" fill="hold">
                                          <p:stCondLst>
                                            <p:cond delay="0"/>
                                          </p:stCondLst>
                                        </p:cTn>
                                        <p:tgtEl>
                                          <p:spTgt spid="6"/>
                                        </p:tgtEl>
                                        <p:attrNameLst>
                                          <p:attrName>style.visibility</p:attrName>
                                        </p:attrNameLst>
                                      </p:cBhvr>
                                      <p:to>
                                        <p:strVal val="visible"/>
                                      </p:to>
                                    </p:set>
                                    <p:animEffect transition="in" filter="dissolve">
                                      <p:cBhvr>
                                        <p:cTn id="3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05923" y="188638"/>
            <a:ext cx="7560840" cy="3139321"/>
          </a:xfrm>
          <a:prstGeom prst="rect">
            <a:avLst/>
          </a:prstGeom>
        </p:spPr>
        <p:txBody>
          <a:bodyPr wrap="square">
            <a:spAutoFit/>
          </a:bodyPr>
          <a:lstStyle/>
          <a:p>
            <a:pPr marL="285750" indent="-285750">
              <a:buFont typeface="Wingdings" panose="05000000000000000000" pitchFamily="2" charset="2"/>
              <a:buChar char="§"/>
            </a:pPr>
            <a:r>
              <a:rPr lang="en-GB" b="1" dirty="0" smtClean="0">
                <a:solidFill>
                  <a:srgbClr val="7030A0"/>
                </a:solidFill>
              </a:rPr>
              <a:t>Liquid Limit </a:t>
            </a:r>
            <a:r>
              <a:rPr lang="en-GB" sz="1200" b="1" dirty="0" smtClean="0">
                <a:solidFill>
                  <a:srgbClr val="0070C0"/>
                </a:solidFill>
              </a:rPr>
              <a:t>(LL)     </a:t>
            </a:r>
            <a:r>
              <a:rPr lang="en-GB" b="1" dirty="0" smtClean="0"/>
              <a:t>The lowest water content above which soil </a:t>
            </a:r>
          </a:p>
          <a:p>
            <a:r>
              <a:rPr lang="en-GB" b="1" dirty="0"/>
              <a:t> </a:t>
            </a:r>
            <a:r>
              <a:rPr lang="en-GB" b="1" dirty="0" smtClean="0"/>
              <a:t>                                  behaves like liquid and begins to flow.</a:t>
            </a:r>
          </a:p>
          <a:p>
            <a:endParaRPr lang="en-GB" b="1" dirty="0" smtClean="0">
              <a:solidFill>
                <a:srgbClr val="0070C0"/>
              </a:solidFill>
            </a:endParaRPr>
          </a:p>
          <a:p>
            <a:pPr marL="285750" indent="-285750">
              <a:buFont typeface="Wingdings" panose="05000000000000000000" pitchFamily="2" charset="2"/>
              <a:buChar char="§"/>
            </a:pPr>
            <a:r>
              <a:rPr lang="en-GB" b="1" dirty="0" smtClean="0">
                <a:solidFill>
                  <a:srgbClr val="7030A0"/>
                </a:solidFill>
              </a:rPr>
              <a:t>Plastic Limit </a:t>
            </a:r>
            <a:r>
              <a:rPr lang="en-GB" sz="1200" b="1" dirty="0" smtClean="0">
                <a:solidFill>
                  <a:srgbClr val="0070C0"/>
                </a:solidFill>
              </a:rPr>
              <a:t>(PL)</a:t>
            </a:r>
            <a:r>
              <a:rPr lang="en-GB" b="1" dirty="0" smtClean="0">
                <a:solidFill>
                  <a:srgbClr val="0070C0"/>
                </a:solidFill>
              </a:rPr>
              <a:t>   </a:t>
            </a:r>
            <a:r>
              <a:rPr lang="en-GB" b="1" dirty="0" smtClean="0"/>
              <a:t>The lowest water content at which soil begins to behave</a:t>
            </a:r>
          </a:p>
          <a:p>
            <a:r>
              <a:rPr lang="en-GB" b="1" dirty="0"/>
              <a:t> </a:t>
            </a:r>
            <a:r>
              <a:rPr lang="en-GB" b="1" dirty="0" smtClean="0"/>
              <a:t>                                   like a plastic material.</a:t>
            </a:r>
          </a:p>
          <a:p>
            <a:endParaRPr lang="en-GB" b="1" dirty="0" smtClean="0"/>
          </a:p>
          <a:p>
            <a:pPr marL="285750" indent="-285750">
              <a:buFont typeface="Wingdings" panose="05000000000000000000" pitchFamily="2" charset="2"/>
              <a:buChar char="§"/>
            </a:pPr>
            <a:r>
              <a:rPr lang="en-GB" b="1" dirty="0" smtClean="0">
                <a:solidFill>
                  <a:srgbClr val="7030A0"/>
                </a:solidFill>
              </a:rPr>
              <a:t>Plastic Index </a:t>
            </a:r>
            <a:r>
              <a:rPr lang="en-GB" sz="1200" b="1" dirty="0" smtClean="0">
                <a:solidFill>
                  <a:srgbClr val="0070C0"/>
                </a:solidFill>
              </a:rPr>
              <a:t>(PI)    </a:t>
            </a:r>
            <a:r>
              <a:rPr lang="en-GB" b="1" dirty="0" smtClean="0"/>
              <a:t>The range between LL and PL</a:t>
            </a:r>
          </a:p>
          <a:p>
            <a:endParaRPr lang="en-GB" b="1" dirty="0" smtClean="0"/>
          </a:p>
          <a:p>
            <a:pPr marL="285750" indent="-285750">
              <a:buFont typeface="Arial" panose="020B0604020202020204" pitchFamily="34" charset="0"/>
              <a:buChar char="•"/>
            </a:pPr>
            <a:r>
              <a:rPr lang="en-GB" b="1" dirty="0" smtClean="0">
                <a:solidFill>
                  <a:srgbClr val="7030A0"/>
                </a:solidFill>
              </a:rPr>
              <a:t>Shrinkage Limit  </a:t>
            </a:r>
            <a:r>
              <a:rPr lang="en-GB" b="1" dirty="0" smtClean="0"/>
              <a:t>The water content below which soils do not </a:t>
            </a:r>
          </a:p>
          <a:p>
            <a:r>
              <a:rPr lang="en-GB" b="1" dirty="0"/>
              <a:t> </a:t>
            </a:r>
            <a:r>
              <a:rPr lang="en-GB" b="1" dirty="0" smtClean="0"/>
              <a:t>                                 decrease their volume anymore as they continue </a:t>
            </a:r>
          </a:p>
          <a:p>
            <a:r>
              <a:rPr lang="en-GB" b="1" dirty="0"/>
              <a:t> </a:t>
            </a:r>
            <a:r>
              <a:rPr lang="en-GB" b="1" dirty="0" smtClean="0"/>
              <a:t>                                 to dry out.</a:t>
            </a:r>
          </a:p>
        </p:txBody>
      </p:sp>
      <p:pic>
        <p:nvPicPr>
          <p:cNvPr id="1026" name="Picture 2"/>
          <p:cNvPicPr>
            <a:picLocks noChangeAspect="1" noChangeArrowheads="1"/>
          </p:cNvPicPr>
          <p:nvPr/>
        </p:nvPicPr>
        <p:blipFill>
          <a:blip r:embed="rId2" cstate="print"/>
          <a:srcRect/>
          <a:stretch>
            <a:fillRect/>
          </a:stretch>
        </p:blipFill>
        <p:spPr bwMode="auto">
          <a:xfrm>
            <a:off x="1452069" y="3367078"/>
            <a:ext cx="7031950" cy="3418914"/>
          </a:xfrm>
          <a:prstGeom prst="rect">
            <a:avLst/>
          </a:prstGeom>
          <a:noFill/>
          <a:ln w="28575">
            <a:noFill/>
            <a:miter lim="800000"/>
            <a:headEnd/>
            <a:tailEnd/>
          </a:ln>
        </p:spPr>
      </p:pic>
      <p:sp>
        <p:nvSpPr>
          <p:cNvPr id="3" name="TextBox 2"/>
          <p:cNvSpPr txBox="1"/>
          <p:nvPr/>
        </p:nvSpPr>
        <p:spPr>
          <a:xfrm>
            <a:off x="1331640" y="4469050"/>
            <a:ext cx="2273874" cy="400110"/>
          </a:xfrm>
          <a:prstGeom prst="rect">
            <a:avLst/>
          </a:prstGeom>
          <a:noFill/>
        </p:spPr>
        <p:txBody>
          <a:bodyPr wrap="square" rtlCol="0">
            <a:spAutoFit/>
          </a:bodyPr>
          <a:lstStyle/>
          <a:p>
            <a:r>
              <a:rPr lang="en-GB" sz="2000" b="1" dirty="0" smtClean="0">
                <a:latin typeface="Arial" panose="020B0604020202020204" pitchFamily="34" charset="0"/>
                <a:cs typeface="Arial" panose="020B0604020202020204" pitchFamily="34" charset="0"/>
              </a:rPr>
              <a:t>Soil Sample</a:t>
            </a:r>
            <a:endParaRPr lang="en-GB" sz="2000" b="1" dirty="0">
              <a:latin typeface="Arial" panose="020B0604020202020204" pitchFamily="34" charset="0"/>
              <a:cs typeface="Arial" panose="020B0604020202020204" pitchFamily="34" charset="0"/>
            </a:endParaRPr>
          </a:p>
        </p:txBody>
      </p:sp>
      <p:sp>
        <p:nvSpPr>
          <p:cNvPr id="4" name="Rectangle 3"/>
          <p:cNvSpPr/>
          <p:nvPr/>
        </p:nvSpPr>
        <p:spPr>
          <a:xfrm>
            <a:off x="-20007" y="-20629"/>
            <a:ext cx="1551559" cy="646331"/>
          </a:xfrm>
          <a:prstGeom prst="rect">
            <a:avLst/>
          </a:prstGeom>
          <a:solidFill>
            <a:schemeClr val="bg1">
              <a:lumMod val="95000"/>
            </a:schemeClr>
          </a:solidFill>
          <a:ln>
            <a:solidFill>
              <a:schemeClr val="tx1"/>
            </a:solidFill>
          </a:ln>
        </p:spPr>
        <p:txBody>
          <a:bodyPr wrap="square">
            <a:spAutoFit/>
          </a:bodyPr>
          <a:lstStyle/>
          <a:p>
            <a:pPr algn="ctr"/>
            <a:r>
              <a:rPr lang="en-US" b="1" dirty="0" smtClean="0">
                <a:solidFill>
                  <a:srgbClr val="0070C0"/>
                </a:solidFill>
                <a:cs typeface="Arial" pitchFamily="34" charset="0"/>
              </a:rPr>
              <a:t>Soil </a:t>
            </a:r>
            <a:endParaRPr lang="en-US" b="1" dirty="0">
              <a:solidFill>
                <a:srgbClr val="0070C0"/>
              </a:solidFill>
              <a:cs typeface="Arial" pitchFamily="34" charset="0"/>
            </a:endParaRPr>
          </a:p>
          <a:p>
            <a:pPr algn="ctr"/>
            <a:r>
              <a:rPr lang="en-US" b="1" dirty="0" smtClean="0">
                <a:solidFill>
                  <a:srgbClr val="0070C0"/>
                </a:solidFill>
                <a:cs typeface="Arial" pitchFamily="34" charset="0"/>
              </a:rPr>
              <a:t>Consistency </a:t>
            </a:r>
            <a:endParaRPr lang="en-US" b="1" dirty="0">
              <a:solidFill>
                <a:srgbClr val="0070C0"/>
              </a:solidFill>
              <a:cs typeface="Arial" pitchFamily="34" charset="0"/>
            </a:endParaRPr>
          </a:p>
        </p:txBody>
      </p:sp>
      <p:sp>
        <p:nvSpPr>
          <p:cNvPr id="5" name="TextBox 4"/>
          <p:cNvSpPr txBox="1"/>
          <p:nvPr/>
        </p:nvSpPr>
        <p:spPr>
          <a:xfrm>
            <a:off x="1907704" y="3367078"/>
            <a:ext cx="6120680" cy="461665"/>
          </a:xfrm>
          <a:prstGeom prst="rect">
            <a:avLst/>
          </a:prstGeom>
          <a:solidFill>
            <a:schemeClr val="bg1">
              <a:lumMod val="95000"/>
            </a:schemeClr>
          </a:solidFill>
          <a:ln>
            <a:solidFill>
              <a:schemeClr val="tx1"/>
            </a:solidFill>
          </a:ln>
        </p:spPr>
        <p:txBody>
          <a:bodyPr wrap="square" rtlCol="0">
            <a:spAutoFit/>
          </a:bodyPr>
          <a:lstStyle/>
          <a:p>
            <a:pPr algn="ctr"/>
            <a:r>
              <a:rPr lang="en-GB" sz="2400" dirty="0" smtClean="0"/>
              <a:t>Soil Consistency Behaviour Conditions</a:t>
            </a:r>
            <a:endParaRPr lang="en-GB" sz="2400" dirty="0"/>
          </a:p>
        </p:txBody>
      </p:sp>
      <p:sp>
        <p:nvSpPr>
          <p:cNvPr id="6" name="TextBox 5"/>
          <p:cNvSpPr txBox="1"/>
          <p:nvPr/>
        </p:nvSpPr>
        <p:spPr>
          <a:xfrm>
            <a:off x="5004048" y="2954869"/>
            <a:ext cx="2088232" cy="307777"/>
          </a:xfrm>
          <a:prstGeom prst="rect">
            <a:avLst/>
          </a:prstGeom>
          <a:noFill/>
        </p:spPr>
        <p:txBody>
          <a:bodyPr wrap="square" rtlCol="0">
            <a:spAutoFit/>
          </a:bodyPr>
          <a:lstStyle/>
          <a:p>
            <a:r>
              <a:rPr lang="en-GB" sz="1400" dirty="0" smtClean="0">
                <a:solidFill>
                  <a:srgbClr val="0070C0"/>
                </a:solidFill>
              </a:rPr>
              <a:t>Where is this important?</a:t>
            </a:r>
            <a:endParaRPr lang="en-GB" sz="1400" dirty="0">
              <a:solidFill>
                <a:srgbClr val="0070C0"/>
              </a:solidFill>
            </a:endParaRPr>
          </a:p>
        </p:txBody>
      </p:sp>
    </p:spTree>
    <p:extLst>
      <p:ext uri="{BB962C8B-B14F-4D97-AF65-F5344CB8AC3E}">
        <p14:creationId xmlns:p14="http://schemas.microsoft.com/office/powerpoint/2010/main" val="3314329957"/>
      </p:ext>
    </p:extLst>
  </p:cSld>
  <p:clrMapOvr>
    <a:masterClrMapping/>
  </p:clrMapOvr>
  <p:transition spd="slow"/>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0"/>
            <a:ext cx="8712968" cy="6340197"/>
          </a:xfrm>
          <a:prstGeom prst="rect">
            <a:avLst/>
          </a:prstGeom>
        </p:spPr>
        <p:txBody>
          <a:bodyPr wrap="square">
            <a:spAutoFit/>
          </a:bodyPr>
          <a:lstStyle/>
          <a:p>
            <a:endParaRPr lang="en-GB" dirty="0" smtClean="0"/>
          </a:p>
          <a:p>
            <a:r>
              <a:rPr lang="en-GB" sz="3200" b="1" dirty="0" smtClean="0">
                <a:solidFill>
                  <a:srgbClr val="0070C0"/>
                </a:solidFill>
              </a:rPr>
              <a:t>Why look at Plasticity? </a:t>
            </a:r>
          </a:p>
          <a:p>
            <a:endParaRPr lang="en-GB" dirty="0" smtClean="0"/>
          </a:p>
          <a:p>
            <a:pPr algn="just"/>
            <a:r>
              <a:rPr lang="en-GB" sz="2400" dirty="0" smtClean="0"/>
              <a:t>Water Content significantly affects properties of sticky cohesive Silty and Clayey soils (unlike sand and gravel). </a:t>
            </a:r>
          </a:p>
          <a:p>
            <a:pPr algn="just"/>
            <a:r>
              <a:rPr lang="en-GB" sz="2400" dirty="0" smtClean="0"/>
              <a:t>‘Plasticity property’ describes the response of a soil to change in moisture content.</a:t>
            </a:r>
          </a:p>
          <a:p>
            <a:endParaRPr lang="en-GB" dirty="0" smtClean="0"/>
          </a:p>
          <a:p>
            <a:pPr algn="just">
              <a:buFont typeface="Arial" pitchFamily="34" charset="0"/>
              <a:buChar char="•"/>
            </a:pPr>
            <a:r>
              <a:rPr lang="en-GB" sz="2800" dirty="0" smtClean="0">
                <a:solidFill>
                  <a:srgbClr val="0070C0"/>
                </a:solidFill>
              </a:rPr>
              <a:t> </a:t>
            </a:r>
            <a:r>
              <a:rPr lang="en-GB" sz="2800" b="1" dirty="0" smtClean="0">
                <a:solidFill>
                  <a:srgbClr val="0070C0"/>
                </a:solidFill>
              </a:rPr>
              <a:t>Strength decreases as water content increases.</a:t>
            </a:r>
          </a:p>
          <a:p>
            <a:pPr algn="just">
              <a:buFont typeface="Arial" pitchFamily="34" charset="0"/>
              <a:buChar char="•"/>
            </a:pPr>
            <a:r>
              <a:rPr lang="en-GB" sz="2800" b="1" dirty="0" smtClean="0">
                <a:solidFill>
                  <a:srgbClr val="0070C0"/>
                </a:solidFill>
              </a:rPr>
              <a:t> Soils swell-up when water content increases.</a:t>
            </a:r>
          </a:p>
          <a:p>
            <a:pPr algn="just">
              <a:buFont typeface="Arial" pitchFamily="34" charset="0"/>
              <a:buChar char="•"/>
            </a:pPr>
            <a:r>
              <a:rPr lang="en-GB" sz="2800" b="1" dirty="0" smtClean="0">
                <a:solidFill>
                  <a:srgbClr val="0070C0"/>
                </a:solidFill>
              </a:rPr>
              <a:t> Fine-grained soils at very high water content possess</a:t>
            </a:r>
          </a:p>
          <a:p>
            <a:pPr algn="just"/>
            <a:r>
              <a:rPr lang="en-GB" sz="2800" b="1" dirty="0" smtClean="0">
                <a:solidFill>
                  <a:srgbClr val="0070C0"/>
                </a:solidFill>
              </a:rPr>
              <a:t>  properties similar to liquids.</a:t>
            </a:r>
          </a:p>
          <a:p>
            <a:pPr algn="just">
              <a:buFont typeface="Arial" pitchFamily="34" charset="0"/>
              <a:buChar char="•"/>
            </a:pPr>
            <a:r>
              <a:rPr lang="en-GB" sz="2800" b="1" dirty="0" smtClean="0">
                <a:solidFill>
                  <a:srgbClr val="0070C0"/>
                </a:solidFill>
              </a:rPr>
              <a:t> As the water content is reduced, the volume of the soil</a:t>
            </a:r>
          </a:p>
          <a:p>
            <a:pPr algn="just"/>
            <a:r>
              <a:rPr lang="en-GB" sz="2800" b="1" dirty="0" smtClean="0">
                <a:solidFill>
                  <a:srgbClr val="0070C0"/>
                </a:solidFill>
              </a:rPr>
              <a:t>  decreases and the soils become plastic.</a:t>
            </a:r>
          </a:p>
          <a:p>
            <a:pPr algn="just">
              <a:buFont typeface="Arial" pitchFamily="34" charset="0"/>
              <a:buChar char="•"/>
            </a:pPr>
            <a:r>
              <a:rPr lang="en-GB" sz="2800" b="1" dirty="0" smtClean="0">
                <a:solidFill>
                  <a:srgbClr val="0070C0"/>
                </a:solidFill>
              </a:rPr>
              <a:t> If the water content is further reduced, the soil</a:t>
            </a:r>
          </a:p>
          <a:p>
            <a:pPr algn="just"/>
            <a:r>
              <a:rPr lang="en-GB" sz="2800" b="1" dirty="0" smtClean="0">
                <a:solidFill>
                  <a:srgbClr val="0070C0"/>
                </a:solidFill>
              </a:rPr>
              <a:t>  becomes semi-solid when the volume does not change.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p:txBody>
          <a:bodyPr/>
          <a:lstStyle/>
          <a:p>
            <a:r>
              <a:rPr lang="en-US" b="1" dirty="0">
                <a:solidFill>
                  <a:srgbClr val="0070C0"/>
                </a:solidFill>
              </a:rPr>
              <a:t>Liquid Limit Definition	</a:t>
            </a:r>
          </a:p>
        </p:txBody>
      </p:sp>
      <p:sp>
        <p:nvSpPr>
          <p:cNvPr id="139267" name="Rectangle 3"/>
          <p:cNvSpPr>
            <a:spLocks noGrp="1" noChangeArrowheads="1"/>
          </p:cNvSpPr>
          <p:nvPr>
            <p:ph type="body" idx="1"/>
          </p:nvPr>
        </p:nvSpPr>
        <p:spPr/>
        <p:txBody>
          <a:bodyPr>
            <a:normAutofit fontScale="92500"/>
          </a:bodyPr>
          <a:lstStyle/>
          <a:p>
            <a:pPr algn="just">
              <a:lnSpc>
                <a:spcPct val="110000"/>
              </a:lnSpc>
            </a:pPr>
            <a:r>
              <a:rPr lang="en-US" b="1" dirty="0" smtClean="0">
                <a:solidFill>
                  <a:srgbClr val="0070C0"/>
                </a:solidFill>
              </a:rPr>
              <a:t>The water content at which a soil changes from a plastic consistency to a liquid consistency</a:t>
            </a:r>
            <a:r>
              <a:rPr lang="en-US" dirty="0" smtClean="0"/>
              <a:t>. It </a:t>
            </a:r>
            <a:r>
              <a:rPr lang="en-IN" dirty="0" smtClean="0"/>
              <a:t>is </a:t>
            </a:r>
            <a:r>
              <a:rPr lang="en-IN" dirty="0"/>
              <a:t>the moisture content that defines where the soil changes from a plastic to a viscous fluid state.</a:t>
            </a:r>
          </a:p>
          <a:p>
            <a:pPr algn="just">
              <a:lnSpc>
                <a:spcPct val="110000"/>
              </a:lnSpc>
            </a:pPr>
            <a:endParaRPr lang="en-US" dirty="0" smtClean="0"/>
          </a:p>
          <a:p>
            <a:pPr algn="just">
              <a:lnSpc>
                <a:spcPct val="110000"/>
              </a:lnSpc>
            </a:pPr>
            <a:r>
              <a:rPr lang="en-US" dirty="0" smtClean="0"/>
              <a:t>Defined </a:t>
            </a:r>
            <a:r>
              <a:rPr lang="en-US" dirty="0"/>
              <a:t>by </a:t>
            </a:r>
            <a:r>
              <a:rPr lang="en-US" dirty="0" smtClean="0"/>
              <a:t>the Laboratory </a:t>
            </a:r>
            <a:r>
              <a:rPr lang="en-US" dirty="0"/>
              <a:t>Test concept developed by Atterberg in </a:t>
            </a:r>
            <a:r>
              <a:rPr lang="en-US" dirty="0" smtClean="0"/>
              <a:t>1911 using the Cassagrande apparatus.</a:t>
            </a:r>
            <a:endParaRPr lang="en-US" dirty="0"/>
          </a:p>
        </p:txBody>
      </p:sp>
    </p:spTree>
    <p:extLst>
      <p:ext uri="{BB962C8B-B14F-4D97-AF65-F5344CB8AC3E}">
        <p14:creationId xmlns:p14="http://schemas.microsoft.com/office/powerpoint/2010/main" val="28550873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p:cNvPicPr>
            <a:picLocks noChangeAspect="1" noChangeArrowheads="1"/>
          </p:cNvPicPr>
          <p:nvPr/>
        </p:nvPicPr>
        <p:blipFill>
          <a:blip r:embed="rId2" cstate="print"/>
          <a:srcRect/>
          <a:stretch>
            <a:fillRect/>
          </a:stretch>
        </p:blipFill>
        <p:spPr bwMode="auto">
          <a:xfrm>
            <a:off x="0" y="1086520"/>
            <a:ext cx="4318620" cy="5771480"/>
          </a:xfrm>
          <a:prstGeom prst="rect">
            <a:avLst/>
          </a:prstGeom>
          <a:noFill/>
          <a:ln w="19050">
            <a:solidFill>
              <a:schemeClr val="tx1"/>
            </a:solidFill>
            <a:miter lim="800000"/>
            <a:headEnd/>
            <a:tailEnd/>
          </a:ln>
          <a:effectLst/>
        </p:spPr>
      </p:pic>
      <p:sp>
        <p:nvSpPr>
          <p:cNvPr id="2" name="TextBox 1"/>
          <p:cNvSpPr txBox="1"/>
          <p:nvPr/>
        </p:nvSpPr>
        <p:spPr>
          <a:xfrm>
            <a:off x="107504" y="0"/>
            <a:ext cx="4536504" cy="1077218"/>
          </a:xfrm>
          <a:prstGeom prst="rect">
            <a:avLst/>
          </a:prstGeom>
          <a:noFill/>
        </p:spPr>
        <p:txBody>
          <a:bodyPr wrap="square" rtlCol="0">
            <a:spAutoFit/>
          </a:bodyPr>
          <a:lstStyle/>
          <a:p>
            <a:r>
              <a:rPr lang="en-GB" sz="3200" b="1" dirty="0" smtClean="0">
                <a:solidFill>
                  <a:srgbClr val="0070C0"/>
                </a:solidFill>
              </a:rPr>
              <a:t>CASSAGRANDE APPARATUS</a:t>
            </a:r>
            <a:endParaRPr lang="en-GB" sz="3200" b="1" dirty="0">
              <a:solidFill>
                <a:srgbClr val="0070C0"/>
              </a:solidFill>
            </a:endParaRPr>
          </a:p>
        </p:txBody>
      </p:sp>
      <p:pic>
        <p:nvPicPr>
          <p:cNvPr id="5" name="Picture 2" descr="C:\Users\fad-an\Desktop\Soils pic 2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14694" y="0"/>
            <a:ext cx="472930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83197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220" name="Picture 4"/>
          <p:cNvPicPr>
            <a:picLocks noChangeAspect="1" noChangeArrowheads="1"/>
          </p:cNvPicPr>
          <p:nvPr/>
        </p:nvPicPr>
        <p:blipFill>
          <a:blip r:embed="rId2" cstate="print"/>
          <a:srcRect/>
          <a:stretch>
            <a:fillRect/>
          </a:stretch>
        </p:blipFill>
        <p:spPr bwMode="auto">
          <a:xfrm>
            <a:off x="1115616" y="3132568"/>
            <a:ext cx="2764929" cy="3536792"/>
          </a:xfrm>
          <a:prstGeom prst="rect">
            <a:avLst/>
          </a:prstGeom>
          <a:noFill/>
          <a:ln w="19050">
            <a:solidFill>
              <a:schemeClr val="tx1"/>
            </a:solidFill>
            <a:miter lim="800000"/>
            <a:headEnd/>
            <a:tailEnd/>
          </a:ln>
          <a:effectLst/>
        </p:spPr>
      </p:pic>
      <p:sp>
        <p:nvSpPr>
          <p:cNvPr id="137221" name="Rectangle 5"/>
          <p:cNvSpPr>
            <a:spLocks noChangeArrowheads="1"/>
          </p:cNvSpPr>
          <p:nvPr/>
        </p:nvSpPr>
        <p:spPr bwMode="auto">
          <a:xfrm>
            <a:off x="395536" y="700610"/>
            <a:ext cx="8353177" cy="2246769"/>
          </a:xfrm>
          <a:prstGeom prst="rect">
            <a:avLst/>
          </a:prstGeom>
          <a:noFill/>
          <a:ln w="9525">
            <a:noFill/>
            <a:miter lim="800000"/>
            <a:headEnd/>
            <a:tailEnd/>
          </a:ln>
          <a:effectLst/>
        </p:spPr>
        <p:txBody>
          <a:bodyPr wrap="square">
            <a:spAutoFit/>
          </a:bodyPr>
          <a:lstStyle/>
          <a:p>
            <a:pPr algn="just"/>
            <a:r>
              <a:rPr lang="en-IN" sz="2000" b="1" dirty="0">
                <a:solidFill>
                  <a:srgbClr val="0070C0"/>
                </a:solidFill>
              </a:rPr>
              <a:t>The liquid limit (LL) </a:t>
            </a:r>
            <a:r>
              <a:rPr lang="en-IN" sz="2000" dirty="0"/>
              <a:t>is arbitrarily defined as </a:t>
            </a:r>
            <a:r>
              <a:rPr lang="en-IN" sz="2000" b="1" dirty="0">
                <a:solidFill>
                  <a:srgbClr val="0070C0"/>
                </a:solidFill>
              </a:rPr>
              <a:t>the water content, in percent, at which a pat of soil in a standard cup and cut by a groove of standard dimensions will flow together at the base of the groove for a distance of 12 mm under the impact of 25 blows in the </a:t>
            </a:r>
            <a:r>
              <a:rPr lang="en-IN" sz="2000" b="1" dirty="0" smtClean="0">
                <a:solidFill>
                  <a:srgbClr val="0070C0"/>
                </a:solidFill>
              </a:rPr>
              <a:t>device</a:t>
            </a:r>
            <a:r>
              <a:rPr lang="en-IN" sz="2000" b="1" dirty="0">
                <a:solidFill>
                  <a:srgbClr val="0070C0"/>
                </a:solidFill>
              </a:rPr>
              <a:t>. </a:t>
            </a:r>
            <a:endParaRPr lang="en-IN" sz="2000" b="1" dirty="0" smtClean="0">
              <a:solidFill>
                <a:srgbClr val="0070C0"/>
              </a:solidFill>
            </a:endParaRPr>
          </a:p>
          <a:p>
            <a:pPr algn="just"/>
            <a:endParaRPr lang="en-IN" sz="2000" dirty="0"/>
          </a:p>
          <a:p>
            <a:pPr algn="just"/>
            <a:r>
              <a:rPr lang="en-IN" sz="2000" dirty="0"/>
              <a:t>The cup being dropped 10 mm in a standard liquid limit apparatus operated at </a:t>
            </a:r>
            <a:r>
              <a:rPr lang="en-IN" sz="2000" b="1" dirty="0">
                <a:solidFill>
                  <a:srgbClr val="0070C0"/>
                </a:solidFill>
              </a:rPr>
              <a:t>a rate of two shocks per second</a:t>
            </a:r>
            <a:r>
              <a:rPr lang="en-IN" sz="2000" dirty="0"/>
              <a:t>. </a:t>
            </a:r>
          </a:p>
        </p:txBody>
      </p:sp>
      <p:sp>
        <p:nvSpPr>
          <p:cNvPr id="7" name="Rectangle 6"/>
          <p:cNvSpPr/>
          <p:nvPr/>
        </p:nvSpPr>
        <p:spPr>
          <a:xfrm>
            <a:off x="179512" y="116632"/>
            <a:ext cx="8568952" cy="523220"/>
          </a:xfrm>
          <a:prstGeom prst="rect">
            <a:avLst/>
          </a:prstGeom>
        </p:spPr>
        <p:txBody>
          <a:bodyPr wrap="square">
            <a:spAutoFit/>
          </a:bodyPr>
          <a:lstStyle/>
          <a:p>
            <a:r>
              <a:rPr lang="en-US" sz="2800" b="1" dirty="0" smtClean="0">
                <a:solidFill>
                  <a:srgbClr val="0070C0"/>
                </a:solidFill>
              </a:rPr>
              <a:t>Atterberg Liquid Limit Test -  Cassagrande Apparatus </a:t>
            </a:r>
            <a:endParaRPr lang="en-GB" sz="2800" dirty="0"/>
          </a:p>
        </p:txBody>
      </p:sp>
      <p:pic>
        <p:nvPicPr>
          <p:cNvPr id="8" name="Picture 6"/>
          <p:cNvPicPr>
            <a:picLocks noChangeAspect="1" noChangeArrowheads="1"/>
          </p:cNvPicPr>
          <p:nvPr/>
        </p:nvPicPr>
        <p:blipFill>
          <a:blip r:embed="rId3" cstate="print"/>
          <a:srcRect/>
          <a:stretch>
            <a:fillRect/>
          </a:stretch>
        </p:blipFill>
        <p:spPr bwMode="auto">
          <a:xfrm>
            <a:off x="5148064" y="3139884"/>
            <a:ext cx="2808312" cy="3529476"/>
          </a:xfrm>
          <a:prstGeom prst="rect">
            <a:avLst/>
          </a:prstGeom>
          <a:noFill/>
          <a:ln w="19050">
            <a:solidFill>
              <a:schemeClr val="tx1"/>
            </a:solidFill>
            <a:miter lim="800000"/>
            <a:headEnd/>
            <a:tailEnd/>
          </a:ln>
          <a:effectLst/>
        </p:spPr>
      </p:pic>
    </p:spTree>
    <p:extLst>
      <p:ext uri="{BB962C8B-B14F-4D97-AF65-F5344CB8AC3E}">
        <p14:creationId xmlns:p14="http://schemas.microsoft.com/office/powerpoint/2010/main" val="28528458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9793088" cy="1215008"/>
          </a:xfrm>
        </p:spPr>
        <p:txBody>
          <a:bodyPr>
            <a:noAutofit/>
          </a:bodyPr>
          <a:lstStyle/>
          <a:p>
            <a:pPr algn="l"/>
            <a:r>
              <a:rPr lang="en-US" sz="3600" b="1" dirty="0" smtClean="0">
                <a:solidFill>
                  <a:srgbClr val="0070C0"/>
                </a:solidFill>
              </a:rPr>
              <a:t>Atterberg Liquid Limit Test -  </a:t>
            </a:r>
            <a:br>
              <a:rPr lang="en-US" sz="3600" b="1" dirty="0" smtClean="0">
                <a:solidFill>
                  <a:srgbClr val="0070C0"/>
                </a:solidFill>
              </a:rPr>
            </a:br>
            <a:r>
              <a:rPr lang="en-US" sz="3600" b="1" dirty="0" smtClean="0">
                <a:solidFill>
                  <a:srgbClr val="0070C0"/>
                </a:solidFill>
              </a:rPr>
              <a:t>Cassagrande Apparatus </a:t>
            </a:r>
            <a:r>
              <a:rPr lang="en-GB" sz="3600" dirty="0" smtClean="0"/>
              <a:t/>
            </a:r>
            <a:br>
              <a:rPr lang="en-GB" sz="3600" dirty="0" smtClean="0"/>
            </a:br>
            <a:endParaRPr lang="en-GB" sz="3600" dirty="0"/>
          </a:p>
        </p:txBody>
      </p:sp>
      <p:pic>
        <p:nvPicPr>
          <p:cNvPr id="186370" name="Picture 2"/>
          <p:cNvPicPr>
            <a:picLocks noChangeAspect="1" noChangeArrowheads="1"/>
          </p:cNvPicPr>
          <p:nvPr/>
        </p:nvPicPr>
        <p:blipFill>
          <a:blip r:embed="rId2" cstate="print"/>
          <a:srcRect/>
          <a:stretch>
            <a:fillRect/>
          </a:stretch>
        </p:blipFill>
        <p:spPr bwMode="auto">
          <a:xfrm>
            <a:off x="467544" y="1556792"/>
            <a:ext cx="3724275" cy="3429000"/>
          </a:xfrm>
          <a:prstGeom prst="rect">
            <a:avLst/>
          </a:prstGeom>
          <a:noFill/>
          <a:ln w="19050">
            <a:solidFill>
              <a:schemeClr val="tx1"/>
            </a:solidFill>
            <a:miter lim="800000"/>
            <a:headEnd/>
            <a:tailEnd/>
          </a:ln>
        </p:spPr>
      </p:pic>
      <p:sp>
        <p:nvSpPr>
          <p:cNvPr id="5" name="Rectangle 4"/>
          <p:cNvSpPr/>
          <p:nvPr/>
        </p:nvSpPr>
        <p:spPr>
          <a:xfrm>
            <a:off x="4283968" y="825579"/>
            <a:ext cx="4716016" cy="5601533"/>
          </a:xfrm>
          <a:prstGeom prst="rect">
            <a:avLst/>
          </a:prstGeom>
        </p:spPr>
        <p:txBody>
          <a:bodyPr wrap="square">
            <a:spAutoFit/>
          </a:bodyPr>
          <a:lstStyle/>
          <a:p>
            <a:endParaRPr lang="en-GB" dirty="0" smtClean="0"/>
          </a:p>
          <a:p>
            <a:pPr algn="ctr"/>
            <a:r>
              <a:rPr lang="en-GB" sz="2000" b="1" dirty="0" smtClean="0">
                <a:solidFill>
                  <a:srgbClr val="0070C0"/>
                </a:solidFill>
              </a:rPr>
              <a:t>Liquid Limit (Procedure)</a:t>
            </a:r>
          </a:p>
          <a:p>
            <a:pPr algn="ctr"/>
            <a:endParaRPr lang="en-GB" sz="2000" b="1" dirty="0" smtClean="0">
              <a:solidFill>
                <a:srgbClr val="0070C0"/>
              </a:solidFill>
            </a:endParaRPr>
          </a:p>
          <a:p>
            <a:r>
              <a:rPr lang="en-GB" sz="2000" dirty="0" smtClean="0"/>
              <a:t>•150g air dry soil passing # 40 sieve</a:t>
            </a:r>
          </a:p>
          <a:p>
            <a:r>
              <a:rPr lang="en-GB" sz="2000" dirty="0" smtClean="0"/>
              <a:t>•Add 20% of water -mix thoroughly</a:t>
            </a:r>
          </a:p>
          <a:p>
            <a:r>
              <a:rPr lang="en-GB" sz="2000" dirty="0" smtClean="0"/>
              <a:t>•Place a small sample of soil in LL device</a:t>
            </a:r>
          </a:p>
          <a:p>
            <a:r>
              <a:rPr lang="en-GB" sz="2000" dirty="0" smtClean="0"/>
              <a:t>  (deepest part about 8-10mm)</a:t>
            </a:r>
          </a:p>
          <a:p>
            <a:r>
              <a:rPr lang="en-GB" sz="2000" dirty="0" smtClean="0"/>
              <a:t>•Cut a groove (2mm at the base)</a:t>
            </a:r>
          </a:p>
          <a:p>
            <a:r>
              <a:rPr lang="en-GB" sz="2000" dirty="0" smtClean="0"/>
              <a:t>•Run the device, count the number of </a:t>
            </a:r>
          </a:p>
          <a:p>
            <a:r>
              <a:rPr lang="en-GB" sz="2000" dirty="0" smtClean="0"/>
              <a:t>   blows, N</a:t>
            </a:r>
          </a:p>
          <a:p>
            <a:r>
              <a:rPr lang="en-GB" sz="2000" dirty="0" smtClean="0"/>
              <a:t>•Stop when the groove in the soil closes</a:t>
            </a:r>
          </a:p>
          <a:p>
            <a:r>
              <a:rPr lang="en-GB" sz="2000" dirty="0" smtClean="0"/>
              <a:t>  through a distance of 0.5 inch</a:t>
            </a:r>
          </a:p>
          <a:p>
            <a:r>
              <a:rPr lang="en-GB" sz="2000" dirty="0" smtClean="0"/>
              <a:t>•Take a sample and find the moisture</a:t>
            </a:r>
          </a:p>
          <a:p>
            <a:r>
              <a:rPr lang="en-GB" sz="2000" dirty="0" smtClean="0"/>
              <a:t>  content</a:t>
            </a:r>
          </a:p>
          <a:p>
            <a:r>
              <a:rPr lang="en-GB" sz="2000" dirty="0" smtClean="0"/>
              <a:t>•Run the test three times for different moisture content so that the number of blows N~(10-20), N~(20-30) and N~(35-45)</a:t>
            </a:r>
          </a:p>
          <a:p>
            <a:r>
              <a:rPr lang="en-GB" sz="2000" dirty="0" smtClean="0"/>
              <a:t>  </a:t>
            </a:r>
            <a:endParaRPr lang="en-GB" sz="2000" b="1" dirty="0" smtClean="0">
              <a:solidFill>
                <a:srgbClr val="0070C0"/>
              </a:solidFill>
            </a:endParaRPr>
          </a:p>
        </p:txBody>
      </p:sp>
      <p:sp>
        <p:nvSpPr>
          <p:cNvPr id="3" name="Rectangle 2"/>
          <p:cNvSpPr/>
          <p:nvPr/>
        </p:nvSpPr>
        <p:spPr>
          <a:xfrm>
            <a:off x="323528" y="5229200"/>
            <a:ext cx="3960440" cy="923330"/>
          </a:xfrm>
          <a:prstGeom prst="rect">
            <a:avLst/>
          </a:prstGeom>
        </p:spPr>
        <p:txBody>
          <a:bodyPr wrap="square">
            <a:spAutoFit/>
          </a:bodyPr>
          <a:lstStyle/>
          <a:p>
            <a:r>
              <a:rPr lang="en-GB" b="1" dirty="0">
                <a:solidFill>
                  <a:srgbClr val="0070C0"/>
                </a:solidFill>
              </a:rPr>
              <a:t>Plot number of blows versus moisture</a:t>
            </a:r>
          </a:p>
          <a:p>
            <a:r>
              <a:rPr lang="en-GB" b="1" dirty="0" smtClean="0">
                <a:solidFill>
                  <a:srgbClr val="0070C0"/>
                </a:solidFill>
              </a:rPr>
              <a:t>content </a:t>
            </a:r>
            <a:r>
              <a:rPr lang="en-GB" b="1" dirty="0">
                <a:solidFill>
                  <a:srgbClr val="0070C0"/>
                </a:solidFill>
              </a:rPr>
              <a:t>and determine the liquid limit (LL</a:t>
            </a:r>
            <a:r>
              <a:rPr lang="en-GB" b="1" dirty="0" smtClean="0">
                <a:solidFill>
                  <a:srgbClr val="0070C0"/>
                </a:solidFill>
              </a:rPr>
              <a:t>) </a:t>
            </a:r>
            <a:r>
              <a:rPr lang="en-GB" dirty="0" smtClean="0"/>
              <a:t>  </a:t>
            </a:r>
            <a:r>
              <a:rPr lang="en-GB" b="1" dirty="0">
                <a:solidFill>
                  <a:srgbClr val="0070C0"/>
                </a:solidFill>
              </a:rPr>
              <a:t>(moisture content at 25 blows)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normAutofit/>
          </a:bodyPr>
          <a:lstStyle/>
          <a:p>
            <a:r>
              <a:rPr lang="en-US" b="1" dirty="0" smtClean="0">
                <a:solidFill>
                  <a:srgbClr val="0070C0"/>
                </a:solidFill>
                <a:latin typeface="+mn-lt"/>
              </a:rPr>
              <a:t>Liquid Limit </a:t>
            </a:r>
            <a:r>
              <a:rPr lang="en-US" b="1" dirty="0">
                <a:solidFill>
                  <a:srgbClr val="0070C0"/>
                </a:solidFill>
                <a:latin typeface="+mn-lt"/>
              </a:rPr>
              <a:t>Test Procedure</a:t>
            </a:r>
            <a:r>
              <a:rPr lang="en-US" dirty="0">
                <a:latin typeface="Century Schoolbook" pitchFamily="18" charset="0"/>
              </a:rPr>
              <a:t>	</a:t>
            </a:r>
          </a:p>
        </p:txBody>
      </p:sp>
      <p:sp>
        <p:nvSpPr>
          <p:cNvPr id="141315" name="Rectangle 3"/>
          <p:cNvSpPr>
            <a:spLocks noGrp="1" noChangeArrowheads="1"/>
          </p:cNvSpPr>
          <p:nvPr>
            <p:ph type="body" idx="1"/>
          </p:nvPr>
        </p:nvSpPr>
        <p:spPr>
          <a:xfrm>
            <a:off x="251520" y="1556792"/>
            <a:ext cx="3425825" cy="4530725"/>
          </a:xfrm>
        </p:spPr>
        <p:txBody>
          <a:bodyPr/>
          <a:lstStyle/>
          <a:p>
            <a:r>
              <a:rPr lang="en-US" sz="2800" dirty="0"/>
              <a:t>Prepare paste of soil finer than </a:t>
            </a:r>
            <a:r>
              <a:rPr lang="en-US" sz="2800" dirty="0" smtClean="0"/>
              <a:t>40 </a:t>
            </a:r>
            <a:r>
              <a:rPr lang="en-US" sz="2800" dirty="0"/>
              <a:t>micron sieve</a:t>
            </a:r>
          </a:p>
          <a:p>
            <a:r>
              <a:rPr lang="en-US" sz="2800" dirty="0"/>
              <a:t>Place Soil in Cup</a:t>
            </a:r>
          </a:p>
        </p:txBody>
      </p:sp>
      <p:pic>
        <p:nvPicPr>
          <p:cNvPr id="141316" name="Picture 4" descr="llimit1"/>
          <p:cNvPicPr>
            <a:picLocks noChangeAspect="1" noChangeArrowheads="1"/>
          </p:cNvPicPr>
          <p:nvPr/>
        </p:nvPicPr>
        <p:blipFill>
          <a:blip r:embed="rId2" cstate="print"/>
          <a:srcRect/>
          <a:stretch>
            <a:fillRect/>
          </a:stretch>
        </p:blipFill>
        <p:spPr bwMode="auto">
          <a:xfrm>
            <a:off x="4287556" y="2492896"/>
            <a:ext cx="4627843" cy="2639492"/>
          </a:xfrm>
          <a:prstGeom prst="rect">
            <a:avLst/>
          </a:prstGeom>
          <a:noFill/>
          <a:ln w="28575">
            <a:solidFill>
              <a:schemeClr val="tx1"/>
            </a:solidFill>
          </a:ln>
        </p:spPr>
      </p:pic>
    </p:spTree>
    <p:extLst>
      <p:ext uri="{BB962C8B-B14F-4D97-AF65-F5344CB8AC3E}">
        <p14:creationId xmlns:p14="http://schemas.microsoft.com/office/powerpoint/2010/main" val="209193670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p:txBody>
          <a:bodyPr/>
          <a:lstStyle/>
          <a:p>
            <a:r>
              <a:rPr lang="en-US" b="1" dirty="0">
                <a:solidFill>
                  <a:srgbClr val="0070C0"/>
                </a:solidFill>
                <a:latin typeface="+mn-lt"/>
              </a:rPr>
              <a:t>LL Test Procedure</a:t>
            </a:r>
            <a:r>
              <a:rPr lang="en-US" dirty="0">
                <a:latin typeface="Century Schoolbook" pitchFamily="18" charset="0"/>
              </a:rPr>
              <a:t>	</a:t>
            </a:r>
          </a:p>
        </p:txBody>
      </p:sp>
      <p:sp>
        <p:nvSpPr>
          <p:cNvPr id="142339" name="Rectangle 3"/>
          <p:cNvSpPr>
            <a:spLocks noGrp="1" noChangeArrowheads="1"/>
          </p:cNvSpPr>
          <p:nvPr>
            <p:ph type="body" idx="1"/>
          </p:nvPr>
        </p:nvSpPr>
        <p:spPr>
          <a:xfrm>
            <a:off x="457200" y="1600200"/>
            <a:ext cx="3348038" cy="4530725"/>
          </a:xfrm>
        </p:spPr>
        <p:txBody>
          <a:bodyPr/>
          <a:lstStyle/>
          <a:p>
            <a:r>
              <a:rPr lang="en-US" sz="2800" dirty="0"/>
              <a:t>Cut groove in soil paste with standard grooving tool</a:t>
            </a:r>
          </a:p>
        </p:txBody>
      </p:sp>
      <p:pic>
        <p:nvPicPr>
          <p:cNvPr id="142340" name="Picture 4" descr="llimit2"/>
          <p:cNvPicPr>
            <a:picLocks noChangeAspect="1" noChangeArrowheads="1"/>
          </p:cNvPicPr>
          <p:nvPr/>
        </p:nvPicPr>
        <p:blipFill>
          <a:blip r:embed="rId2" cstate="print"/>
          <a:srcRect/>
          <a:stretch>
            <a:fillRect/>
          </a:stretch>
        </p:blipFill>
        <p:spPr bwMode="auto">
          <a:xfrm>
            <a:off x="4038600" y="1981200"/>
            <a:ext cx="4114800" cy="3478213"/>
          </a:xfrm>
          <a:prstGeom prst="rect">
            <a:avLst/>
          </a:prstGeom>
          <a:noFill/>
          <a:ln w="28575">
            <a:solidFill>
              <a:schemeClr val="tx1"/>
            </a:solidFill>
          </a:ln>
        </p:spPr>
      </p:pic>
    </p:spTree>
    <p:extLst>
      <p:ext uri="{BB962C8B-B14F-4D97-AF65-F5344CB8AC3E}">
        <p14:creationId xmlns:p14="http://schemas.microsoft.com/office/powerpoint/2010/main" val="24835867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017E51AD-5645-49DB-9ACA-F6C9BF7F2684}" type="slidenum">
              <a:rPr lang="en-IN"/>
              <a:pPr/>
              <a:t>15</a:t>
            </a:fld>
            <a:endParaRPr lang="en-IN"/>
          </a:p>
        </p:txBody>
      </p:sp>
      <p:sp>
        <p:nvSpPr>
          <p:cNvPr id="143362" name="Rectangle 2"/>
          <p:cNvSpPr>
            <a:spLocks noGrp="1" noChangeArrowheads="1"/>
          </p:cNvSpPr>
          <p:nvPr>
            <p:ph type="title"/>
          </p:nvPr>
        </p:nvSpPr>
        <p:spPr/>
        <p:txBody>
          <a:bodyPr/>
          <a:lstStyle/>
          <a:p>
            <a:r>
              <a:rPr lang="en-US" b="1" dirty="0">
                <a:solidFill>
                  <a:srgbClr val="0070C0"/>
                </a:solidFill>
                <a:latin typeface="Century Schoolbook" pitchFamily="18" charset="0"/>
              </a:rPr>
              <a:t>LL Test Procedure</a:t>
            </a:r>
            <a:r>
              <a:rPr lang="en-US" dirty="0">
                <a:latin typeface="Century Schoolbook" pitchFamily="18" charset="0"/>
              </a:rPr>
              <a:t>	</a:t>
            </a:r>
          </a:p>
        </p:txBody>
      </p:sp>
      <p:sp>
        <p:nvSpPr>
          <p:cNvPr id="143363" name="Rectangle 3"/>
          <p:cNvSpPr>
            <a:spLocks noGrp="1" noChangeArrowheads="1"/>
          </p:cNvSpPr>
          <p:nvPr>
            <p:ph type="body" idx="1"/>
          </p:nvPr>
        </p:nvSpPr>
        <p:spPr>
          <a:xfrm>
            <a:off x="457200" y="1600200"/>
            <a:ext cx="3348038" cy="4530725"/>
          </a:xfrm>
        </p:spPr>
        <p:txBody>
          <a:bodyPr/>
          <a:lstStyle/>
          <a:p>
            <a:r>
              <a:rPr lang="en-US" sz="2800" dirty="0"/>
              <a:t>Rotate cam and count number of blows of cup required to close groove by 1/2”</a:t>
            </a:r>
          </a:p>
        </p:txBody>
      </p:sp>
      <p:pic>
        <p:nvPicPr>
          <p:cNvPr id="143364" name="Picture 4" descr="llimit3"/>
          <p:cNvPicPr>
            <a:picLocks noChangeAspect="1" noChangeArrowheads="1"/>
          </p:cNvPicPr>
          <p:nvPr/>
        </p:nvPicPr>
        <p:blipFill>
          <a:blip r:embed="rId2" cstate="print"/>
          <a:srcRect/>
          <a:stretch>
            <a:fillRect/>
          </a:stretch>
        </p:blipFill>
        <p:spPr bwMode="auto">
          <a:xfrm>
            <a:off x="4067944" y="1963340"/>
            <a:ext cx="4508178" cy="4150520"/>
          </a:xfrm>
          <a:prstGeom prst="rect">
            <a:avLst/>
          </a:prstGeom>
          <a:noFill/>
          <a:ln w="28575">
            <a:solidFill>
              <a:schemeClr val="tx1"/>
            </a:solidFill>
          </a:ln>
        </p:spPr>
      </p:pic>
      <p:sp>
        <p:nvSpPr>
          <p:cNvPr id="143365" name="Line 5"/>
          <p:cNvSpPr>
            <a:spLocks noChangeShapeType="1"/>
          </p:cNvSpPr>
          <p:nvPr/>
        </p:nvSpPr>
        <p:spPr bwMode="auto">
          <a:xfrm>
            <a:off x="5105400" y="4038600"/>
            <a:ext cx="685800" cy="0"/>
          </a:xfrm>
          <a:prstGeom prst="line">
            <a:avLst/>
          </a:prstGeom>
          <a:noFill/>
          <a:ln w="57150">
            <a:solidFill>
              <a:schemeClr val="tx1"/>
            </a:solidFill>
            <a:round/>
            <a:headEnd/>
            <a:tailEnd type="triangle" w="med" len="med"/>
          </a:ln>
          <a:effectLst/>
        </p:spPr>
        <p:txBody>
          <a:bodyPr anchor="ctr">
            <a:spAutoFit/>
          </a:bodyPr>
          <a:lstStyle/>
          <a:p>
            <a:endParaRPr lang="en-GB"/>
          </a:p>
        </p:txBody>
      </p:sp>
      <p:sp>
        <p:nvSpPr>
          <p:cNvPr id="143366" name="Line 6"/>
          <p:cNvSpPr>
            <a:spLocks noChangeShapeType="1"/>
          </p:cNvSpPr>
          <p:nvPr/>
        </p:nvSpPr>
        <p:spPr bwMode="auto">
          <a:xfrm flipH="1">
            <a:off x="6553200" y="4038600"/>
            <a:ext cx="762000" cy="0"/>
          </a:xfrm>
          <a:prstGeom prst="line">
            <a:avLst/>
          </a:prstGeom>
          <a:noFill/>
          <a:ln w="57150">
            <a:solidFill>
              <a:schemeClr val="tx1"/>
            </a:solidFill>
            <a:round/>
            <a:headEnd/>
            <a:tailEnd type="triangle" w="med" len="med"/>
          </a:ln>
          <a:effectLst/>
        </p:spPr>
        <p:txBody>
          <a:bodyPr wrap="none" anchor="ctr">
            <a:spAutoFit/>
          </a:bodyPr>
          <a:lstStyle/>
          <a:p>
            <a:endParaRPr lang="en-GB"/>
          </a:p>
        </p:txBody>
      </p:sp>
    </p:spTree>
    <p:extLst>
      <p:ext uri="{BB962C8B-B14F-4D97-AF65-F5344CB8AC3E}">
        <p14:creationId xmlns:p14="http://schemas.microsoft.com/office/powerpoint/2010/main" val="9656528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p:txBody>
          <a:bodyPr/>
          <a:lstStyle/>
          <a:p>
            <a:r>
              <a:rPr lang="en-US" b="1" dirty="0">
                <a:solidFill>
                  <a:srgbClr val="0070C0"/>
                </a:solidFill>
                <a:latin typeface="Century Schoolbook" pitchFamily="18" charset="0"/>
              </a:rPr>
              <a:t>LL Test Procedure</a:t>
            </a:r>
            <a:r>
              <a:rPr lang="en-US" dirty="0">
                <a:latin typeface="Century Schoolbook" pitchFamily="18" charset="0"/>
              </a:rPr>
              <a:t>	</a:t>
            </a:r>
          </a:p>
        </p:txBody>
      </p:sp>
      <p:sp>
        <p:nvSpPr>
          <p:cNvPr id="144387" name="Rectangle 3"/>
          <p:cNvSpPr>
            <a:spLocks noGrp="1" noChangeArrowheads="1"/>
          </p:cNvSpPr>
          <p:nvPr>
            <p:ph type="body" idx="1"/>
          </p:nvPr>
        </p:nvSpPr>
        <p:spPr>
          <a:xfrm>
            <a:off x="457200" y="1600200"/>
            <a:ext cx="7583488" cy="4530725"/>
          </a:xfrm>
        </p:spPr>
        <p:txBody>
          <a:bodyPr/>
          <a:lstStyle/>
          <a:p>
            <a:pPr>
              <a:lnSpc>
                <a:spcPct val="130000"/>
              </a:lnSpc>
            </a:pPr>
            <a:r>
              <a:rPr lang="en-US" sz="2800" dirty="0"/>
              <a:t>Perform on 3 to 4 specimens </a:t>
            </a:r>
            <a:r>
              <a:rPr lang="en-US" sz="2800" dirty="0" smtClean="0"/>
              <a:t>at different water contents that give results each side of 25 </a:t>
            </a:r>
            <a:r>
              <a:rPr lang="en-US" sz="2800" dirty="0"/>
              <a:t>blows to close groove</a:t>
            </a:r>
          </a:p>
          <a:p>
            <a:pPr>
              <a:lnSpc>
                <a:spcPct val="130000"/>
              </a:lnSpc>
            </a:pPr>
            <a:r>
              <a:rPr lang="en-US" sz="2800" dirty="0"/>
              <a:t>Obtain water content for each test</a:t>
            </a:r>
          </a:p>
          <a:p>
            <a:pPr>
              <a:lnSpc>
                <a:spcPct val="130000"/>
              </a:lnSpc>
            </a:pPr>
            <a:r>
              <a:rPr lang="en-US" sz="2800" dirty="0"/>
              <a:t>Plot water content versus number of blows on </a:t>
            </a:r>
            <a:r>
              <a:rPr lang="en-US" sz="2800" dirty="0" smtClean="0"/>
              <a:t>graph paper</a:t>
            </a:r>
            <a:endParaRPr lang="en-US" sz="2800" dirty="0"/>
          </a:p>
        </p:txBody>
      </p:sp>
    </p:spTree>
    <p:extLst>
      <p:ext uri="{BB962C8B-B14F-4D97-AF65-F5344CB8AC3E}">
        <p14:creationId xmlns:p14="http://schemas.microsoft.com/office/powerpoint/2010/main" val="39662739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descr="E:\LECTURES GEOLOGY and SOILS\LECTURES\SOIL MECHANICS\LECTURES\ll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7799" y="548680"/>
            <a:ext cx="8493255" cy="5832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32503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7394" name="Picture 2"/>
          <p:cNvPicPr>
            <a:picLocks noChangeAspect="1" noChangeArrowheads="1"/>
          </p:cNvPicPr>
          <p:nvPr/>
        </p:nvPicPr>
        <p:blipFill>
          <a:blip r:embed="rId2" cstate="print"/>
          <a:srcRect/>
          <a:stretch>
            <a:fillRect/>
          </a:stretch>
        </p:blipFill>
        <p:spPr bwMode="auto">
          <a:xfrm>
            <a:off x="827584" y="1124744"/>
            <a:ext cx="7632848" cy="5353922"/>
          </a:xfrm>
          <a:prstGeom prst="rect">
            <a:avLst/>
          </a:prstGeom>
          <a:noFill/>
          <a:ln w="9525">
            <a:noFill/>
            <a:miter lim="800000"/>
            <a:headEnd/>
            <a:tailEnd/>
          </a:ln>
        </p:spPr>
      </p:pic>
      <p:sp>
        <p:nvSpPr>
          <p:cNvPr id="3" name="Rectangle 2"/>
          <p:cNvSpPr/>
          <p:nvPr/>
        </p:nvSpPr>
        <p:spPr>
          <a:xfrm>
            <a:off x="1403648" y="0"/>
            <a:ext cx="6552728" cy="984885"/>
          </a:xfrm>
          <a:prstGeom prst="rect">
            <a:avLst/>
          </a:prstGeom>
        </p:spPr>
        <p:txBody>
          <a:bodyPr wrap="square">
            <a:spAutoFit/>
          </a:bodyPr>
          <a:lstStyle/>
          <a:p>
            <a:endParaRPr lang="en-GB" dirty="0" smtClean="0"/>
          </a:p>
          <a:p>
            <a:r>
              <a:rPr lang="en-GB" sz="4000" b="1" dirty="0" smtClean="0">
                <a:solidFill>
                  <a:srgbClr val="0070C0"/>
                </a:solidFill>
              </a:rPr>
              <a:t>Determining Liquid Limit (LL) </a:t>
            </a:r>
            <a:endParaRPr lang="en-GB" sz="4000" b="1" dirty="0">
              <a:solidFill>
                <a:srgbClr val="0070C0"/>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Text Box 2"/>
          <p:cNvSpPr txBox="1">
            <a:spLocks noChangeArrowheads="1"/>
          </p:cNvSpPr>
          <p:nvPr/>
        </p:nvSpPr>
        <p:spPr bwMode="auto">
          <a:xfrm>
            <a:off x="323528" y="116632"/>
            <a:ext cx="7741368" cy="707886"/>
          </a:xfrm>
          <a:prstGeom prst="rect">
            <a:avLst/>
          </a:prstGeom>
          <a:noFill/>
          <a:ln w="9525">
            <a:noFill/>
            <a:miter lim="800000"/>
            <a:headEnd/>
            <a:tailEnd/>
          </a:ln>
          <a:effectLst/>
        </p:spPr>
        <p:txBody>
          <a:bodyPr wrap="square">
            <a:spAutoFit/>
          </a:bodyPr>
          <a:lstStyle/>
          <a:p>
            <a:pPr>
              <a:spcBef>
                <a:spcPct val="50000"/>
              </a:spcBef>
            </a:pPr>
            <a:r>
              <a:rPr lang="en-US" sz="4000" b="1" dirty="0">
                <a:solidFill>
                  <a:srgbClr val="0070C0"/>
                </a:solidFill>
              </a:rPr>
              <a:t>Plastic </a:t>
            </a:r>
            <a:r>
              <a:rPr lang="en-US" sz="4000" b="1" dirty="0" smtClean="0">
                <a:solidFill>
                  <a:srgbClr val="0070C0"/>
                </a:solidFill>
              </a:rPr>
              <a:t>Limit Definition</a:t>
            </a:r>
            <a:endParaRPr lang="en-IN" sz="4000" b="1" dirty="0">
              <a:solidFill>
                <a:srgbClr val="0070C0"/>
              </a:solidFill>
            </a:endParaRPr>
          </a:p>
        </p:txBody>
      </p:sp>
      <p:sp>
        <p:nvSpPr>
          <p:cNvPr id="158723" name="Text Box 3"/>
          <p:cNvSpPr txBox="1">
            <a:spLocks noChangeArrowheads="1"/>
          </p:cNvSpPr>
          <p:nvPr/>
        </p:nvSpPr>
        <p:spPr bwMode="auto">
          <a:xfrm>
            <a:off x="4189733" y="1556792"/>
            <a:ext cx="4463976" cy="5078313"/>
          </a:xfrm>
          <a:prstGeom prst="rect">
            <a:avLst/>
          </a:prstGeom>
          <a:noFill/>
          <a:ln w="9525">
            <a:noFill/>
            <a:miter lim="800000"/>
            <a:headEnd/>
            <a:tailEnd/>
          </a:ln>
          <a:effectLst/>
        </p:spPr>
        <p:txBody>
          <a:bodyPr wrap="square">
            <a:spAutoFit/>
          </a:bodyPr>
          <a:lstStyle/>
          <a:p>
            <a:pPr algn="just">
              <a:spcBef>
                <a:spcPct val="50000"/>
              </a:spcBef>
            </a:pPr>
            <a:r>
              <a:rPr lang="en-US" sz="2400" b="1" dirty="0" smtClean="0">
                <a:solidFill>
                  <a:srgbClr val="0070C0"/>
                </a:solidFill>
              </a:rPr>
              <a:t>The plastic limit </a:t>
            </a:r>
            <a:r>
              <a:rPr lang="en-US" sz="2400" dirty="0" smtClean="0"/>
              <a:t>is defined as </a:t>
            </a:r>
            <a:r>
              <a:rPr lang="en-US" sz="2400" b="1" dirty="0" smtClean="0">
                <a:solidFill>
                  <a:srgbClr val="0070C0"/>
                </a:solidFill>
              </a:rPr>
              <a:t>the </a:t>
            </a:r>
            <a:r>
              <a:rPr lang="en-US" sz="2400" b="1" dirty="0">
                <a:solidFill>
                  <a:srgbClr val="0070C0"/>
                </a:solidFill>
              </a:rPr>
              <a:t>minimum water content at which a soil will just begin to crumble when it is rolled into a thread of approximately 3 mm in diameter</a:t>
            </a:r>
            <a:r>
              <a:rPr lang="en-US" sz="2400" dirty="0" smtClean="0"/>
              <a:t>. It </a:t>
            </a:r>
            <a:r>
              <a:rPr lang="en-IN" sz="2400" dirty="0" smtClean="0"/>
              <a:t>is the moisture content that defines where the soil changes from a semi-solid to a plastic (flexible) state. </a:t>
            </a:r>
          </a:p>
          <a:p>
            <a:pPr algn="just">
              <a:spcBef>
                <a:spcPct val="50000"/>
              </a:spcBef>
            </a:pPr>
            <a:endParaRPr lang="en-IN" sz="2400" dirty="0" smtClean="0"/>
          </a:p>
          <a:p>
            <a:pPr algn="just">
              <a:spcBef>
                <a:spcPct val="50000"/>
              </a:spcBef>
            </a:pPr>
            <a:endParaRPr lang="en-IN" sz="2400" dirty="0" smtClean="0"/>
          </a:p>
          <a:p>
            <a:pPr algn="just">
              <a:spcBef>
                <a:spcPct val="50000"/>
              </a:spcBef>
            </a:pPr>
            <a:endParaRPr lang="en-IN" sz="2400" dirty="0"/>
          </a:p>
        </p:txBody>
      </p:sp>
      <p:pic>
        <p:nvPicPr>
          <p:cNvPr id="158724" name="Picture 4"/>
          <p:cNvPicPr>
            <a:picLocks noChangeAspect="1" noChangeArrowheads="1"/>
          </p:cNvPicPr>
          <p:nvPr/>
        </p:nvPicPr>
        <p:blipFill>
          <a:blip r:embed="rId2" cstate="print"/>
          <a:srcRect/>
          <a:stretch>
            <a:fillRect/>
          </a:stretch>
        </p:blipFill>
        <p:spPr bwMode="auto">
          <a:xfrm>
            <a:off x="251520" y="980729"/>
            <a:ext cx="3744416" cy="5544616"/>
          </a:xfrm>
          <a:prstGeom prst="rect">
            <a:avLst/>
          </a:prstGeom>
          <a:noFill/>
          <a:ln w="19050">
            <a:solidFill>
              <a:schemeClr val="tx1"/>
            </a:solidFill>
            <a:miter lim="800000"/>
            <a:headEnd/>
            <a:tailEnd/>
          </a:ln>
          <a:effectLst/>
        </p:spPr>
      </p:pic>
      <p:sp>
        <p:nvSpPr>
          <p:cNvPr id="7" name="Rectangle 6"/>
          <p:cNvSpPr/>
          <p:nvPr/>
        </p:nvSpPr>
        <p:spPr>
          <a:xfrm>
            <a:off x="4283968" y="3356992"/>
            <a:ext cx="5040560" cy="830997"/>
          </a:xfrm>
          <a:prstGeom prst="rect">
            <a:avLst/>
          </a:prstGeom>
        </p:spPr>
        <p:txBody>
          <a:bodyPr wrap="square">
            <a:spAutoFit/>
          </a:bodyPr>
          <a:lstStyle/>
          <a:p>
            <a:endParaRPr lang="en-IN" sz="2400" dirty="0" smtClean="0"/>
          </a:p>
          <a:p>
            <a:endParaRPr lang="en-GB" sz="2400" dirty="0"/>
          </a:p>
        </p:txBody>
      </p:sp>
    </p:spTree>
    <p:extLst>
      <p:ext uri="{BB962C8B-B14F-4D97-AF65-F5344CB8AC3E}">
        <p14:creationId xmlns:p14="http://schemas.microsoft.com/office/powerpoint/2010/main" val="218848516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solidFill>
                  <a:srgbClr val="0070C0"/>
                </a:solidFill>
                <a:latin typeface="+mn-lt"/>
              </a:rPr>
              <a:t>Plastic Limit (Procedure)</a:t>
            </a:r>
            <a:r>
              <a:rPr lang="en-GB" dirty="0" smtClean="0"/>
              <a:t/>
            </a:r>
            <a:br>
              <a:rPr lang="en-GB" dirty="0" smtClean="0"/>
            </a:br>
            <a:endParaRPr lang="en-GB" dirty="0"/>
          </a:p>
        </p:txBody>
      </p:sp>
      <p:sp>
        <p:nvSpPr>
          <p:cNvPr id="3" name="Content Placeholder 2"/>
          <p:cNvSpPr>
            <a:spLocks noGrp="1"/>
          </p:cNvSpPr>
          <p:nvPr>
            <p:ph idx="1"/>
          </p:nvPr>
        </p:nvSpPr>
        <p:spPr>
          <a:xfrm>
            <a:off x="395536" y="908720"/>
            <a:ext cx="8496944" cy="4525963"/>
          </a:xfrm>
        </p:spPr>
        <p:txBody>
          <a:bodyPr>
            <a:normAutofit lnSpcReduction="10000"/>
          </a:bodyPr>
          <a:lstStyle/>
          <a:p>
            <a:pPr>
              <a:buNone/>
            </a:pPr>
            <a:r>
              <a:rPr lang="en-GB" dirty="0" smtClean="0"/>
              <a:t>•</a:t>
            </a:r>
            <a:r>
              <a:rPr lang="en-GB" sz="2600" dirty="0" smtClean="0"/>
              <a:t>Take 20g of soil passing number 40 micron sieve into a dish</a:t>
            </a:r>
          </a:p>
          <a:p>
            <a:pPr>
              <a:buNone/>
            </a:pPr>
            <a:r>
              <a:rPr lang="en-GB" sz="2600" dirty="0" smtClean="0"/>
              <a:t>•Add water and mix thoroughly</a:t>
            </a:r>
          </a:p>
          <a:p>
            <a:pPr>
              <a:buNone/>
            </a:pPr>
            <a:r>
              <a:rPr lang="en-GB" sz="2600" dirty="0" smtClean="0"/>
              <a:t>•Prepare several ellipsoidal-shaped soil masses by working the soil with your hand</a:t>
            </a:r>
          </a:p>
          <a:p>
            <a:pPr>
              <a:buNone/>
            </a:pPr>
            <a:r>
              <a:rPr lang="en-GB" sz="2600" dirty="0" smtClean="0"/>
              <a:t>•Put the soil in rolling device, or hand roll the soil until the thread reaches 1/8 in</a:t>
            </a:r>
          </a:p>
          <a:p>
            <a:pPr>
              <a:buNone/>
            </a:pPr>
            <a:r>
              <a:rPr lang="en-GB" sz="2600" dirty="0" smtClean="0"/>
              <a:t>•Continue rolling until the thread crumbles into several pieces</a:t>
            </a:r>
          </a:p>
          <a:p>
            <a:pPr>
              <a:buNone/>
            </a:pPr>
            <a:r>
              <a:rPr lang="en-GB" sz="2600" dirty="0" smtClean="0"/>
              <a:t>•Determine the moisture content of about 6g of the crumbled soil.</a:t>
            </a:r>
          </a:p>
        </p:txBody>
      </p:sp>
      <p:pic>
        <p:nvPicPr>
          <p:cNvPr id="188418" name="Picture 2"/>
          <p:cNvPicPr>
            <a:picLocks noChangeAspect="1" noChangeArrowheads="1"/>
          </p:cNvPicPr>
          <p:nvPr/>
        </p:nvPicPr>
        <p:blipFill>
          <a:blip r:embed="rId2" cstate="print"/>
          <a:srcRect/>
          <a:stretch>
            <a:fillRect/>
          </a:stretch>
        </p:blipFill>
        <p:spPr bwMode="auto">
          <a:xfrm>
            <a:off x="5796136" y="4797152"/>
            <a:ext cx="3181350" cy="1905000"/>
          </a:xfrm>
          <a:prstGeom prst="rect">
            <a:avLst/>
          </a:prstGeom>
          <a:noFill/>
          <a:ln w="19050">
            <a:solidFill>
              <a:schemeClr val="tx1"/>
            </a:solid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412776"/>
            <a:ext cx="5328592" cy="1540768"/>
          </a:xfrm>
        </p:spPr>
        <p:txBody>
          <a:bodyPr>
            <a:normAutofit/>
          </a:bodyPr>
          <a:lstStyle/>
          <a:p>
            <a:r>
              <a:rPr lang="en-US" sz="2400" dirty="0" smtClean="0"/>
              <a:t>Using paste from LL test, begin drying</a:t>
            </a:r>
          </a:p>
          <a:p>
            <a:pPr>
              <a:buNone/>
            </a:pPr>
            <a:r>
              <a:rPr lang="en-US" sz="2400" dirty="0" smtClean="0"/>
              <a:t>     ( you may  add dry soil or spread on </a:t>
            </a:r>
          </a:p>
          <a:p>
            <a:pPr>
              <a:buNone/>
            </a:pPr>
            <a:r>
              <a:rPr lang="en-US" sz="2400" dirty="0" smtClean="0"/>
              <a:t>        plate and air-dry)</a:t>
            </a:r>
          </a:p>
          <a:p>
            <a:endParaRPr lang="en-GB" sz="2400" dirty="0"/>
          </a:p>
        </p:txBody>
      </p:sp>
      <p:sp>
        <p:nvSpPr>
          <p:cNvPr id="4" name="Title 3"/>
          <p:cNvSpPr txBox="1">
            <a:spLocks noGrp="1"/>
          </p:cNvSpPr>
          <p:nvPr>
            <p:ph type="title"/>
          </p:nvPr>
        </p:nvSpPr>
        <p:spPr>
          <a:xfrm>
            <a:off x="457200" y="492195"/>
            <a:ext cx="8229600" cy="707886"/>
          </a:xfrm>
          <a:prstGeom prst="rect">
            <a:avLst/>
          </a:prstGeom>
          <a:noFill/>
        </p:spPr>
        <p:txBody>
          <a:bodyPr wrap="square" rtlCol="0">
            <a:spAutoFit/>
          </a:bodyPr>
          <a:lstStyle/>
          <a:p>
            <a:pPr algn="l"/>
            <a:r>
              <a:rPr lang="en-GB" sz="4000" b="1" dirty="0" smtClean="0">
                <a:solidFill>
                  <a:srgbClr val="0070C0"/>
                </a:solidFill>
              </a:rPr>
              <a:t>Plastic Limit Procedure</a:t>
            </a:r>
            <a:endParaRPr lang="en-GB" sz="4000" b="1" dirty="0">
              <a:solidFill>
                <a:srgbClr val="0070C0"/>
              </a:solidFill>
            </a:endParaRPr>
          </a:p>
        </p:txBody>
      </p:sp>
      <p:sp>
        <p:nvSpPr>
          <p:cNvPr id="5" name="Rectangle 4"/>
          <p:cNvSpPr/>
          <p:nvPr/>
        </p:nvSpPr>
        <p:spPr>
          <a:xfrm>
            <a:off x="251520" y="2852936"/>
            <a:ext cx="5392117" cy="461665"/>
          </a:xfrm>
          <a:prstGeom prst="rect">
            <a:avLst/>
          </a:prstGeom>
        </p:spPr>
        <p:txBody>
          <a:bodyPr wrap="none">
            <a:spAutoFit/>
          </a:bodyPr>
          <a:lstStyle/>
          <a:p>
            <a:pPr>
              <a:buFont typeface="Arial" pitchFamily="34" charset="0"/>
              <a:buChar char="•"/>
            </a:pPr>
            <a:r>
              <a:rPr lang="en-GB" sz="2400" dirty="0" smtClean="0"/>
              <a:t>   Roll out lengths of thread from the soil.</a:t>
            </a:r>
          </a:p>
        </p:txBody>
      </p:sp>
      <p:sp>
        <p:nvSpPr>
          <p:cNvPr id="6" name="Rectangle 5"/>
          <p:cNvSpPr/>
          <p:nvPr/>
        </p:nvSpPr>
        <p:spPr>
          <a:xfrm>
            <a:off x="251520" y="3573016"/>
            <a:ext cx="8388424" cy="1938992"/>
          </a:xfrm>
          <a:prstGeom prst="rect">
            <a:avLst/>
          </a:prstGeom>
        </p:spPr>
        <p:txBody>
          <a:bodyPr wrap="square">
            <a:spAutoFit/>
          </a:bodyPr>
          <a:lstStyle/>
          <a:p>
            <a:pPr algn="just">
              <a:buFont typeface="Arial" pitchFamily="34" charset="0"/>
              <a:buChar char="•"/>
            </a:pPr>
            <a:r>
              <a:rPr lang="en-US" sz="2400" dirty="0" smtClean="0"/>
              <a:t>   When point is reached where thread is </a:t>
            </a:r>
          </a:p>
          <a:p>
            <a:pPr algn="just"/>
            <a:r>
              <a:rPr lang="en-US" sz="2400" dirty="0" smtClean="0"/>
              <a:t>    cracking and cannot be re-rolled to </a:t>
            </a:r>
          </a:p>
          <a:p>
            <a:pPr algn="just"/>
            <a:r>
              <a:rPr lang="en-US" sz="2400" dirty="0" smtClean="0"/>
              <a:t>    3 mm diameter, collect at least 6 grams, </a:t>
            </a:r>
          </a:p>
          <a:p>
            <a:pPr algn="just"/>
            <a:r>
              <a:rPr lang="en-US" sz="2400" dirty="0" smtClean="0"/>
              <a:t>    weigh them and then dry to measure </a:t>
            </a:r>
          </a:p>
          <a:p>
            <a:pPr algn="just"/>
            <a:r>
              <a:rPr lang="en-US" sz="2400" dirty="0" smtClean="0"/>
              <a:t>    water content. </a:t>
            </a:r>
            <a:endParaRPr lang="en-US" sz="2400" dirty="0"/>
          </a:p>
        </p:txBody>
      </p:sp>
      <p:pic>
        <p:nvPicPr>
          <p:cNvPr id="7" name="Picture 3"/>
          <p:cNvPicPr>
            <a:picLocks noChangeAspect="1" noChangeArrowheads="1"/>
          </p:cNvPicPr>
          <p:nvPr/>
        </p:nvPicPr>
        <p:blipFill>
          <a:blip r:embed="rId2" cstate="print"/>
          <a:srcRect/>
          <a:stretch>
            <a:fillRect/>
          </a:stretch>
        </p:blipFill>
        <p:spPr bwMode="auto">
          <a:xfrm>
            <a:off x="6300192" y="0"/>
            <a:ext cx="2569842" cy="3672707"/>
          </a:xfrm>
          <a:prstGeom prst="rect">
            <a:avLst/>
          </a:prstGeom>
          <a:noFill/>
          <a:ln w="19050">
            <a:solidFill>
              <a:schemeClr val="tx1"/>
            </a:solidFill>
            <a:miter lim="800000"/>
            <a:headEnd/>
            <a:tailEnd/>
          </a:ln>
          <a:effectLst/>
        </p:spPr>
      </p:pic>
      <p:pic>
        <p:nvPicPr>
          <p:cNvPr id="8" name="Picture 4"/>
          <p:cNvPicPr>
            <a:picLocks noChangeAspect="1" noChangeArrowheads="1"/>
          </p:cNvPicPr>
          <p:nvPr/>
        </p:nvPicPr>
        <p:blipFill>
          <a:blip r:embed="rId3" cstate="print"/>
          <a:srcRect/>
          <a:stretch>
            <a:fillRect/>
          </a:stretch>
        </p:blipFill>
        <p:spPr bwMode="auto">
          <a:xfrm>
            <a:off x="6300192" y="3186881"/>
            <a:ext cx="2571569" cy="3671119"/>
          </a:xfrm>
          <a:prstGeom prst="rect">
            <a:avLst/>
          </a:prstGeom>
          <a:noFill/>
          <a:ln w="19050">
            <a:solidFill>
              <a:schemeClr val="tx1"/>
            </a:solidFill>
            <a:miter lim="800000"/>
            <a:headEnd/>
            <a:tailEnd/>
          </a:ln>
          <a:effec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2"/>
          <p:cNvPicPr>
            <a:picLocks noChangeAspect="1" noChangeArrowheads="1"/>
          </p:cNvPicPr>
          <p:nvPr/>
        </p:nvPicPr>
        <p:blipFill>
          <a:blip r:embed="rId2" cstate="print"/>
          <a:srcRect/>
          <a:stretch>
            <a:fillRect/>
          </a:stretch>
        </p:blipFill>
        <p:spPr bwMode="auto">
          <a:xfrm>
            <a:off x="395536" y="1340768"/>
            <a:ext cx="3240360" cy="4793556"/>
          </a:xfrm>
          <a:prstGeom prst="rect">
            <a:avLst/>
          </a:prstGeom>
          <a:noFill/>
          <a:ln w="28575">
            <a:solidFill>
              <a:schemeClr val="tx1"/>
            </a:solidFill>
            <a:miter lim="800000"/>
            <a:headEnd/>
            <a:tailEnd/>
          </a:ln>
          <a:effectLst/>
        </p:spPr>
      </p:pic>
      <p:sp>
        <p:nvSpPr>
          <p:cNvPr id="160771" name="Rectangle 3"/>
          <p:cNvSpPr>
            <a:spLocks noChangeArrowheads="1"/>
          </p:cNvSpPr>
          <p:nvPr/>
        </p:nvSpPr>
        <p:spPr bwMode="auto">
          <a:xfrm>
            <a:off x="3923929" y="1628800"/>
            <a:ext cx="4824536" cy="3785652"/>
          </a:xfrm>
          <a:prstGeom prst="rect">
            <a:avLst/>
          </a:prstGeom>
          <a:noFill/>
          <a:ln w="9525">
            <a:noFill/>
            <a:miter lim="800000"/>
            <a:headEnd/>
            <a:tailEnd/>
          </a:ln>
          <a:effectLst/>
        </p:spPr>
        <p:txBody>
          <a:bodyPr wrap="square">
            <a:spAutoFit/>
          </a:bodyPr>
          <a:lstStyle/>
          <a:p>
            <a:pPr marL="457200" indent="-457200"/>
            <a:r>
              <a:rPr lang="en-IN" sz="2400" dirty="0"/>
              <a:t>Calculate the water content </a:t>
            </a:r>
            <a:r>
              <a:rPr lang="en-IN" sz="2400" dirty="0" smtClean="0"/>
              <a:t>of</a:t>
            </a:r>
          </a:p>
          <a:p>
            <a:pPr marL="457200" indent="-457200"/>
            <a:r>
              <a:rPr lang="en-IN" sz="2400" dirty="0" smtClean="0"/>
              <a:t>each </a:t>
            </a:r>
            <a:r>
              <a:rPr lang="en-IN" sz="2400" dirty="0"/>
              <a:t>of the plastic </a:t>
            </a:r>
            <a:r>
              <a:rPr lang="en-IN" sz="2400" dirty="0" smtClean="0"/>
              <a:t>limit samples</a:t>
            </a:r>
          </a:p>
          <a:p>
            <a:pPr marL="457200" indent="-457200"/>
            <a:r>
              <a:rPr lang="en-IN" sz="2400" dirty="0" smtClean="0"/>
              <a:t>by comparing weight of the rolled</a:t>
            </a:r>
          </a:p>
          <a:p>
            <a:pPr marL="457200" indent="-457200"/>
            <a:r>
              <a:rPr lang="en-IN" sz="2400" dirty="0" smtClean="0"/>
              <a:t>sample to its dry weight after they</a:t>
            </a:r>
          </a:p>
          <a:p>
            <a:pPr marL="457200" indent="-457200"/>
            <a:r>
              <a:rPr lang="en-IN" sz="2400" dirty="0" smtClean="0"/>
              <a:t>have been in the oven for at least</a:t>
            </a:r>
          </a:p>
          <a:p>
            <a:pPr marL="457200" indent="-457200"/>
            <a:r>
              <a:rPr lang="en-IN" sz="2400" dirty="0" smtClean="0"/>
              <a:t>16 </a:t>
            </a:r>
            <a:r>
              <a:rPr lang="en-IN" sz="2400" dirty="0"/>
              <a:t>hours</a:t>
            </a:r>
            <a:r>
              <a:rPr lang="en-IN" sz="2400" dirty="0" smtClean="0"/>
              <a:t>.</a:t>
            </a:r>
          </a:p>
          <a:p>
            <a:pPr marL="457200" indent="-457200" algn="just"/>
            <a:endParaRPr lang="en-IN" sz="2400" dirty="0" smtClean="0"/>
          </a:p>
          <a:p>
            <a:pPr marL="457200" indent="-457200" algn="just"/>
            <a:r>
              <a:rPr lang="en-IN" sz="2400" dirty="0" smtClean="0"/>
              <a:t> </a:t>
            </a:r>
            <a:r>
              <a:rPr lang="en-IN" sz="2400" b="1" dirty="0" smtClean="0">
                <a:solidFill>
                  <a:srgbClr val="0070C0"/>
                </a:solidFill>
              </a:rPr>
              <a:t>Calculate </a:t>
            </a:r>
            <a:r>
              <a:rPr lang="en-IN" sz="2400" b="1" dirty="0">
                <a:solidFill>
                  <a:srgbClr val="0070C0"/>
                </a:solidFill>
              </a:rPr>
              <a:t>the average of </a:t>
            </a:r>
            <a:r>
              <a:rPr lang="en-IN" sz="2400" b="1" dirty="0" smtClean="0">
                <a:solidFill>
                  <a:srgbClr val="0070C0"/>
                </a:solidFill>
              </a:rPr>
              <a:t>the water</a:t>
            </a:r>
          </a:p>
          <a:p>
            <a:pPr marL="457200" indent="-457200" algn="just"/>
            <a:r>
              <a:rPr lang="en-IN" sz="2400" b="1" dirty="0" smtClean="0">
                <a:solidFill>
                  <a:srgbClr val="0070C0"/>
                </a:solidFill>
              </a:rPr>
              <a:t> contents </a:t>
            </a:r>
            <a:r>
              <a:rPr lang="en-IN" sz="2400" b="1" dirty="0">
                <a:solidFill>
                  <a:srgbClr val="0070C0"/>
                </a:solidFill>
              </a:rPr>
              <a:t>to determine the </a:t>
            </a:r>
            <a:r>
              <a:rPr lang="en-IN" sz="2400" b="1" dirty="0" smtClean="0">
                <a:solidFill>
                  <a:srgbClr val="0070C0"/>
                </a:solidFill>
              </a:rPr>
              <a:t>plastic</a:t>
            </a:r>
          </a:p>
          <a:p>
            <a:pPr marL="457200" indent="-457200" algn="just"/>
            <a:r>
              <a:rPr lang="en-IN" sz="2400" b="1" dirty="0" smtClean="0">
                <a:solidFill>
                  <a:srgbClr val="0070C0"/>
                </a:solidFill>
              </a:rPr>
              <a:t> </a:t>
            </a:r>
            <a:r>
              <a:rPr lang="en-IN" sz="2400" b="1" dirty="0">
                <a:solidFill>
                  <a:srgbClr val="0070C0"/>
                </a:solidFill>
              </a:rPr>
              <a:t>limit, PL. </a:t>
            </a:r>
          </a:p>
        </p:txBody>
      </p:sp>
      <p:sp>
        <p:nvSpPr>
          <p:cNvPr id="5" name="Rectangle 4"/>
          <p:cNvSpPr/>
          <p:nvPr/>
        </p:nvSpPr>
        <p:spPr>
          <a:xfrm>
            <a:off x="395536" y="260648"/>
            <a:ext cx="2851102" cy="707886"/>
          </a:xfrm>
          <a:prstGeom prst="rect">
            <a:avLst/>
          </a:prstGeom>
        </p:spPr>
        <p:txBody>
          <a:bodyPr wrap="none">
            <a:spAutoFit/>
          </a:bodyPr>
          <a:lstStyle/>
          <a:p>
            <a:r>
              <a:rPr lang="en-US" sz="4000" b="1" dirty="0" smtClean="0">
                <a:solidFill>
                  <a:srgbClr val="0070C0"/>
                </a:solidFill>
              </a:rPr>
              <a:t>Plastic Limit </a:t>
            </a:r>
            <a:endParaRPr lang="en-GB" sz="4000" dirty="0"/>
          </a:p>
        </p:txBody>
      </p:sp>
    </p:spTree>
    <p:extLst>
      <p:ext uri="{BB962C8B-B14F-4D97-AF65-F5344CB8AC3E}">
        <p14:creationId xmlns:p14="http://schemas.microsoft.com/office/powerpoint/2010/main" val="274536611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descr="E:\LECTURES GEOLOGY and SOILS\LECTURES\SOIL MECHANICS\LECTURES\ll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7799" y="548680"/>
            <a:ext cx="8493255" cy="5832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325030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683568" y="188640"/>
            <a:ext cx="8229600" cy="1143000"/>
          </a:xfrm>
        </p:spPr>
        <p:txBody>
          <a:bodyPr/>
          <a:lstStyle/>
          <a:p>
            <a:pPr algn="l"/>
            <a:r>
              <a:rPr lang="en-US" b="1" dirty="0">
                <a:solidFill>
                  <a:srgbClr val="0070C0"/>
                </a:solidFill>
                <a:latin typeface="+mn-lt"/>
              </a:rPr>
              <a:t>Definition of Plasticity Index</a:t>
            </a:r>
          </a:p>
        </p:txBody>
      </p:sp>
      <p:sp>
        <p:nvSpPr>
          <p:cNvPr id="154627" name="Rectangle 3"/>
          <p:cNvSpPr>
            <a:spLocks noGrp="1" noChangeArrowheads="1"/>
          </p:cNvSpPr>
          <p:nvPr>
            <p:ph type="body" idx="1"/>
          </p:nvPr>
        </p:nvSpPr>
        <p:spPr>
          <a:xfrm>
            <a:off x="467544" y="1412776"/>
            <a:ext cx="8229600" cy="2433638"/>
          </a:xfrm>
        </p:spPr>
        <p:txBody>
          <a:bodyPr/>
          <a:lstStyle/>
          <a:p>
            <a:r>
              <a:rPr lang="en-US" sz="2800" dirty="0"/>
              <a:t>Plasticity Index is the numerical difference between the Liquid Limit w% and the Plastic Limit w%</a:t>
            </a:r>
          </a:p>
        </p:txBody>
      </p:sp>
      <p:grpSp>
        <p:nvGrpSpPr>
          <p:cNvPr id="2" name="Group 4"/>
          <p:cNvGrpSpPr>
            <a:grpSpLocks/>
          </p:cNvGrpSpPr>
          <p:nvPr/>
        </p:nvGrpSpPr>
        <p:grpSpPr bwMode="auto">
          <a:xfrm>
            <a:off x="1331640" y="3212976"/>
            <a:ext cx="6629400" cy="1219200"/>
            <a:chOff x="816" y="2640"/>
            <a:chExt cx="4176" cy="768"/>
          </a:xfrm>
        </p:grpSpPr>
        <p:sp>
          <p:nvSpPr>
            <p:cNvPr id="154629" name="Line 5"/>
            <p:cNvSpPr>
              <a:spLocks noChangeShapeType="1"/>
            </p:cNvSpPr>
            <p:nvPr/>
          </p:nvSpPr>
          <p:spPr bwMode="auto">
            <a:xfrm>
              <a:off x="816" y="3072"/>
              <a:ext cx="4176" cy="0"/>
            </a:xfrm>
            <a:prstGeom prst="line">
              <a:avLst/>
            </a:prstGeom>
            <a:noFill/>
            <a:ln w="57150">
              <a:solidFill>
                <a:schemeClr val="hlink"/>
              </a:solidFill>
              <a:round/>
              <a:headEnd/>
              <a:tailEnd/>
            </a:ln>
            <a:effectLst/>
          </p:spPr>
          <p:txBody>
            <a:bodyPr anchor="ctr">
              <a:spAutoFit/>
            </a:bodyPr>
            <a:lstStyle/>
            <a:p>
              <a:endParaRPr lang="en-GB"/>
            </a:p>
          </p:txBody>
        </p:sp>
        <p:sp>
          <p:nvSpPr>
            <p:cNvPr id="154630" name="Line 6"/>
            <p:cNvSpPr>
              <a:spLocks noChangeShapeType="1"/>
            </p:cNvSpPr>
            <p:nvPr/>
          </p:nvSpPr>
          <p:spPr bwMode="auto">
            <a:xfrm>
              <a:off x="4608" y="2832"/>
              <a:ext cx="0" cy="576"/>
            </a:xfrm>
            <a:prstGeom prst="line">
              <a:avLst/>
            </a:prstGeom>
            <a:noFill/>
            <a:ln w="57150">
              <a:solidFill>
                <a:schemeClr val="hlink"/>
              </a:solidFill>
              <a:round/>
              <a:headEnd/>
              <a:tailEnd/>
            </a:ln>
            <a:effectLst/>
          </p:spPr>
          <p:txBody>
            <a:bodyPr anchor="ctr">
              <a:spAutoFit/>
            </a:bodyPr>
            <a:lstStyle/>
            <a:p>
              <a:endParaRPr lang="en-GB"/>
            </a:p>
          </p:txBody>
        </p:sp>
        <p:sp>
          <p:nvSpPr>
            <p:cNvPr id="154631" name="Line 7"/>
            <p:cNvSpPr>
              <a:spLocks noChangeShapeType="1"/>
            </p:cNvSpPr>
            <p:nvPr/>
          </p:nvSpPr>
          <p:spPr bwMode="auto">
            <a:xfrm>
              <a:off x="1488" y="2784"/>
              <a:ext cx="0" cy="624"/>
            </a:xfrm>
            <a:prstGeom prst="line">
              <a:avLst/>
            </a:prstGeom>
            <a:noFill/>
            <a:ln w="57150">
              <a:solidFill>
                <a:schemeClr val="hlink"/>
              </a:solidFill>
              <a:round/>
              <a:headEnd/>
              <a:tailEnd/>
            </a:ln>
            <a:effectLst/>
          </p:spPr>
          <p:txBody>
            <a:bodyPr anchor="ctr">
              <a:spAutoFit/>
            </a:bodyPr>
            <a:lstStyle/>
            <a:p>
              <a:endParaRPr lang="en-GB"/>
            </a:p>
          </p:txBody>
        </p:sp>
        <p:sp>
          <p:nvSpPr>
            <p:cNvPr id="154632" name="Text Box 8"/>
            <p:cNvSpPr txBox="1">
              <a:spLocks noChangeArrowheads="1"/>
            </p:cNvSpPr>
            <p:nvPr/>
          </p:nvSpPr>
          <p:spPr bwMode="auto">
            <a:xfrm>
              <a:off x="2481" y="2640"/>
              <a:ext cx="415" cy="288"/>
            </a:xfrm>
            <a:prstGeom prst="rect">
              <a:avLst/>
            </a:prstGeom>
            <a:noFill/>
            <a:ln w="57150">
              <a:noFill/>
              <a:miter lim="800000"/>
              <a:headEnd/>
              <a:tailEnd/>
            </a:ln>
            <a:effectLst/>
          </p:spPr>
          <p:txBody>
            <a:bodyPr anchor="ctr">
              <a:spAutoFit/>
            </a:bodyPr>
            <a:lstStyle/>
            <a:p>
              <a:pPr algn="ctr" eaLnBrk="0" hangingPunct="0">
                <a:spcBef>
                  <a:spcPct val="50000"/>
                </a:spcBef>
              </a:pPr>
              <a:r>
                <a:rPr lang="en-US" sz="2400">
                  <a:solidFill>
                    <a:schemeClr val="hlink"/>
                  </a:solidFill>
                  <a:latin typeface="Times New Roman" pitchFamily="18" charset="0"/>
                </a:rPr>
                <a:t>w%</a:t>
              </a:r>
            </a:p>
          </p:txBody>
        </p:sp>
        <p:sp>
          <p:nvSpPr>
            <p:cNvPr id="154633" name="Line 9"/>
            <p:cNvSpPr>
              <a:spLocks noChangeShapeType="1"/>
            </p:cNvSpPr>
            <p:nvPr/>
          </p:nvSpPr>
          <p:spPr bwMode="auto">
            <a:xfrm>
              <a:off x="2976" y="2832"/>
              <a:ext cx="720" cy="0"/>
            </a:xfrm>
            <a:prstGeom prst="line">
              <a:avLst/>
            </a:prstGeom>
            <a:noFill/>
            <a:ln w="57150">
              <a:solidFill>
                <a:schemeClr val="hlink"/>
              </a:solidFill>
              <a:round/>
              <a:headEnd/>
              <a:tailEnd type="triangle" w="med" len="med"/>
            </a:ln>
            <a:effectLst/>
          </p:spPr>
          <p:txBody>
            <a:bodyPr anchor="ctr">
              <a:spAutoFit/>
            </a:bodyPr>
            <a:lstStyle/>
            <a:p>
              <a:endParaRPr lang="en-GB"/>
            </a:p>
          </p:txBody>
        </p:sp>
        <p:sp useBgFill="1">
          <p:nvSpPr>
            <p:cNvPr id="154634" name="Text Box 10"/>
            <p:cNvSpPr txBox="1">
              <a:spLocks noChangeArrowheads="1"/>
            </p:cNvSpPr>
            <p:nvPr/>
          </p:nvSpPr>
          <p:spPr bwMode="auto">
            <a:xfrm>
              <a:off x="4471" y="2688"/>
              <a:ext cx="372" cy="288"/>
            </a:xfrm>
            <a:prstGeom prst="rect">
              <a:avLst/>
            </a:prstGeom>
            <a:ln w="57150">
              <a:noFill/>
              <a:miter lim="800000"/>
              <a:headEnd/>
              <a:tailEnd/>
            </a:ln>
            <a:effectLst/>
          </p:spPr>
          <p:txBody>
            <a:bodyPr anchor="ctr">
              <a:spAutoFit/>
            </a:bodyPr>
            <a:lstStyle/>
            <a:p>
              <a:pPr algn="ctr" eaLnBrk="0" hangingPunct="0">
                <a:spcBef>
                  <a:spcPct val="50000"/>
                </a:spcBef>
              </a:pPr>
              <a:r>
                <a:rPr lang="en-US" sz="2400" b="1">
                  <a:solidFill>
                    <a:schemeClr val="hlink"/>
                  </a:solidFill>
                  <a:latin typeface="Times New Roman" pitchFamily="18" charset="0"/>
                </a:rPr>
                <a:t>LL</a:t>
              </a:r>
            </a:p>
          </p:txBody>
        </p:sp>
        <p:sp useBgFill="1">
          <p:nvSpPr>
            <p:cNvPr id="154635" name="Text Box 11"/>
            <p:cNvSpPr txBox="1">
              <a:spLocks noChangeArrowheads="1"/>
            </p:cNvSpPr>
            <p:nvPr/>
          </p:nvSpPr>
          <p:spPr bwMode="auto">
            <a:xfrm>
              <a:off x="1301" y="2688"/>
              <a:ext cx="361" cy="288"/>
            </a:xfrm>
            <a:prstGeom prst="rect">
              <a:avLst/>
            </a:prstGeom>
            <a:ln w="57150">
              <a:noFill/>
              <a:miter lim="800000"/>
              <a:headEnd/>
              <a:tailEnd/>
            </a:ln>
            <a:effectLst/>
          </p:spPr>
          <p:txBody>
            <a:bodyPr anchor="ctr">
              <a:spAutoFit/>
            </a:bodyPr>
            <a:lstStyle/>
            <a:p>
              <a:pPr algn="ctr" eaLnBrk="0" hangingPunct="0">
                <a:spcBef>
                  <a:spcPct val="50000"/>
                </a:spcBef>
              </a:pPr>
              <a:r>
                <a:rPr lang="en-US" sz="2400" b="1">
                  <a:solidFill>
                    <a:schemeClr val="hlink"/>
                  </a:solidFill>
                  <a:latin typeface="Times New Roman" pitchFamily="18" charset="0"/>
                </a:rPr>
                <a:t>PL</a:t>
              </a:r>
            </a:p>
          </p:txBody>
        </p:sp>
      </p:grpSp>
      <p:grpSp>
        <p:nvGrpSpPr>
          <p:cNvPr id="3" name="Group 12"/>
          <p:cNvGrpSpPr>
            <a:grpSpLocks/>
          </p:cNvGrpSpPr>
          <p:nvPr/>
        </p:nvGrpSpPr>
        <p:grpSpPr bwMode="auto">
          <a:xfrm>
            <a:off x="2431504" y="4365104"/>
            <a:ext cx="4876800" cy="457200"/>
            <a:chOff x="1536" y="3120"/>
            <a:chExt cx="3072" cy="288"/>
          </a:xfrm>
        </p:grpSpPr>
        <p:sp useBgFill="1">
          <p:nvSpPr>
            <p:cNvPr id="154637" name="Text Box 13"/>
            <p:cNvSpPr txBox="1">
              <a:spLocks noChangeArrowheads="1"/>
            </p:cNvSpPr>
            <p:nvPr/>
          </p:nvSpPr>
          <p:spPr bwMode="auto">
            <a:xfrm>
              <a:off x="2304" y="3120"/>
              <a:ext cx="1174" cy="288"/>
            </a:xfrm>
            <a:prstGeom prst="rect">
              <a:avLst/>
            </a:prstGeom>
            <a:ln w="57150">
              <a:noFill/>
              <a:miter lim="800000"/>
              <a:headEnd/>
              <a:tailEnd/>
            </a:ln>
            <a:effectLst/>
          </p:spPr>
          <p:txBody>
            <a:bodyPr anchor="ctr">
              <a:spAutoFit/>
            </a:bodyPr>
            <a:lstStyle/>
            <a:p>
              <a:pPr algn="ctr" eaLnBrk="0" hangingPunct="0">
                <a:spcBef>
                  <a:spcPct val="50000"/>
                </a:spcBef>
              </a:pPr>
              <a:r>
                <a:rPr lang="en-US" sz="2400" b="1" dirty="0">
                  <a:solidFill>
                    <a:schemeClr val="hlink"/>
                  </a:solidFill>
                  <a:latin typeface="Times New Roman" pitchFamily="18" charset="0"/>
                </a:rPr>
                <a:t>PI = LL - PL</a:t>
              </a:r>
            </a:p>
          </p:txBody>
        </p:sp>
        <p:sp>
          <p:nvSpPr>
            <p:cNvPr id="154638" name="Line 14"/>
            <p:cNvSpPr>
              <a:spLocks noChangeShapeType="1"/>
            </p:cNvSpPr>
            <p:nvPr/>
          </p:nvSpPr>
          <p:spPr bwMode="auto">
            <a:xfrm>
              <a:off x="3648" y="3264"/>
              <a:ext cx="960" cy="0"/>
            </a:xfrm>
            <a:prstGeom prst="line">
              <a:avLst/>
            </a:prstGeom>
            <a:noFill/>
            <a:ln w="28575">
              <a:solidFill>
                <a:schemeClr val="hlink"/>
              </a:solidFill>
              <a:round/>
              <a:headEnd/>
              <a:tailEnd type="triangle" w="med" len="med"/>
            </a:ln>
            <a:effectLst/>
          </p:spPr>
          <p:txBody>
            <a:bodyPr anchor="ctr">
              <a:spAutoFit/>
            </a:bodyPr>
            <a:lstStyle/>
            <a:p>
              <a:endParaRPr lang="en-GB"/>
            </a:p>
          </p:txBody>
        </p:sp>
        <p:sp>
          <p:nvSpPr>
            <p:cNvPr id="154639" name="Line 15"/>
            <p:cNvSpPr>
              <a:spLocks noChangeShapeType="1"/>
            </p:cNvSpPr>
            <p:nvPr/>
          </p:nvSpPr>
          <p:spPr bwMode="auto">
            <a:xfrm flipH="1">
              <a:off x="1536" y="3264"/>
              <a:ext cx="624" cy="0"/>
            </a:xfrm>
            <a:prstGeom prst="line">
              <a:avLst/>
            </a:prstGeom>
            <a:noFill/>
            <a:ln w="28575">
              <a:solidFill>
                <a:schemeClr val="hlink"/>
              </a:solidFill>
              <a:round/>
              <a:headEnd/>
              <a:tailEnd type="triangle" w="med" len="med"/>
            </a:ln>
            <a:effectLst/>
          </p:spPr>
          <p:txBody>
            <a:bodyPr anchor="ctr">
              <a:spAutoFit/>
            </a:bodyPr>
            <a:lstStyle/>
            <a:p>
              <a:endParaRPr lang="en-GB"/>
            </a:p>
          </p:txBody>
        </p:sp>
      </p:grpSp>
      <p:sp>
        <p:nvSpPr>
          <p:cNvPr id="154641" name="Text Box 17"/>
          <p:cNvSpPr txBox="1">
            <a:spLocks noChangeArrowheads="1"/>
          </p:cNvSpPr>
          <p:nvPr/>
        </p:nvSpPr>
        <p:spPr bwMode="auto">
          <a:xfrm>
            <a:off x="323850" y="2492896"/>
            <a:ext cx="8820150" cy="519113"/>
          </a:xfrm>
          <a:prstGeom prst="rect">
            <a:avLst/>
          </a:prstGeom>
          <a:noFill/>
          <a:ln w="9525">
            <a:noFill/>
            <a:miter lim="800000"/>
            <a:headEnd/>
            <a:tailEnd/>
          </a:ln>
          <a:effectLst>
            <a:prstShdw prst="shdw17" dist="17961" dir="2700000">
              <a:srgbClr val="D60093">
                <a:gamma/>
                <a:shade val="60000"/>
                <a:invGamma/>
              </a:srgbClr>
            </a:prstShdw>
          </a:effectLst>
        </p:spPr>
        <p:txBody>
          <a:bodyPr>
            <a:spAutoFit/>
          </a:bodyPr>
          <a:lstStyle/>
          <a:p>
            <a:pPr>
              <a:spcBef>
                <a:spcPct val="50000"/>
              </a:spcBef>
            </a:pPr>
            <a:r>
              <a:rPr lang="en-US" sz="2800" b="1" dirty="0">
                <a:solidFill>
                  <a:srgbClr val="0070C0"/>
                </a:solidFill>
                <a:latin typeface="Century Schoolbook" pitchFamily="18" charset="0"/>
              </a:rPr>
              <a:t>Plasticity Index = Liquid Limit – Plastic Limit</a:t>
            </a:r>
          </a:p>
        </p:txBody>
      </p:sp>
      <p:sp>
        <p:nvSpPr>
          <p:cNvPr id="21" name="Rectangle 20"/>
          <p:cNvSpPr/>
          <p:nvPr/>
        </p:nvSpPr>
        <p:spPr>
          <a:xfrm>
            <a:off x="539552" y="5013176"/>
            <a:ext cx="8136904" cy="1600438"/>
          </a:xfrm>
          <a:prstGeom prst="rect">
            <a:avLst/>
          </a:prstGeom>
        </p:spPr>
        <p:txBody>
          <a:bodyPr wrap="square">
            <a:spAutoFit/>
          </a:bodyPr>
          <a:lstStyle/>
          <a:p>
            <a:endParaRPr lang="en-GB" dirty="0" smtClean="0"/>
          </a:p>
          <a:p>
            <a:r>
              <a:rPr lang="en-GB" sz="2000" dirty="0" smtClean="0"/>
              <a:t>The knowledge of the soil consistency is important in defining or classifying a soil type or predicting soil performance when used in construction. The soil consistency is a practical and an inexpensive way to distinguish between silts and clays. </a:t>
            </a:r>
          </a:p>
        </p:txBody>
      </p:sp>
    </p:spTree>
    <p:extLst>
      <p:ext uri="{BB962C8B-B14F-4D97-AF65-F5344CB8AC3E}">
        <p14:creationId xmlns:p14="http://schemas.microsoft.com/office/powerpoint/2010/main" val="3109828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54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4627"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605923" y="188638"/>
            <a:ext cx="7560840" cy="3139321"/>
          </a:xfrm>
          <a:prstGeom prst="rect">
            <a:avLst/>
          </a:prstGeom>
        </p:spPr>
        <p:txBody>
          <a:bodyPr wrap="square">
            <a:spAutoFit/>
          </a:bodyPr>
          <a:lstStyle/>
          <a:p>
            <a:pPr marL="285750" indent="-285750">
              <a:buFont typeface="Wingdings" panose="05000000000000000000" pitchFamily="2" charset="2"/>
              <a:buChar char="§"/>
            </a:pPr>
            <a:r>
              <a:rPr lang="en-GB" b="1" dirty="0" smtClean="0">
                <a:solidFill>
                  <a:srgbClr val="7030A0"/>
                </a:solidFill>
              </a:rPr>
              <a:t>Liquid Limit </a:t>
            </a:r>
            <a:r>
              <a:rPr lang="en-GB" sz="1200" b="1" dirty="0" smtClean="0">
                <a:solidFill>
                  <a:srgbClr val="0070C0"/>
                </a:solidFill>
              </a:rPr>
              <a:t>(LL)     </a:t>
            </a:r>
            <a:r>
              <a:rPr lang="en-GB" b="1" dirty="0" smtClean="0"/>
              <a:t>The lowest water content above which soil </a:t>
            </a:r>
          </a:p>
          <a:p>
            <a:r>
              <a:rPr lang="en-GB" b="1" dirty="0"/>
              <a:t> </a:t>
            </a:r>
            <a:r>
              <a:rPr lang="en-GB" b="1" dirty="0" smtClean="0"/>
              <a:t>                                  behaves like liquid and begins to flow.</a:t>
            </a:r>
          </a:p>
          <a:p>
            <a:endParaRPr lang="en-GB" b="1" dirty="0" smtClean="0">
              <a:solidFill>
                <a:srgbClr val="0070C0"/>
              </a:solidFill>
            </a:endParaRPr>
          </a:p>
          <a:p>
            <a:pPr marL="285750" indent="-285750">
              <a:buFont typeface="Wingdings" panose="05000000000000000000" pitchFamily="2" charset="2"/>
              <a:buChar char="§"/>
            </a:pPr>
            <a:r>
              <a:rPr lang="en-GB" b="1" dirty="0" smtClean="0">
                <a:solidFill>
                  <a:srgbClr val="7030A0"/>
                </a:solidFill>
              </a:rPr>
              <a:t>Plastic Limit </a:t>
            </a:r>
            <a:r>
              <a:rPr lang="en-GB" sz="1200" b="1" dirty="0" smtClean="0">
                <a:solidFill>
                  <a:srgbClr val="0070C0"/>
                </a:solidFill>
              </a:rPr>
              <a:t>(PL)</a:t>
            </a:r>
            <a:r>
              <a:rPr lang="en-GB" b="1" dirty="0" smtClean="0">
                <a:solidFill>
                  <a:srgbClr val="0070C0"/>
                </a:solidFill>
              </a:rPr>
              <a:t>   </a:t>
            </a:r>
            <a:r>
              <a:rPr lang="en-GB" b="1" dirty="0" smtClean="0"/>
              <a:t>The lowest water content at which soil begins to behave</a:t>
            </a:r>
          </a:p>
          <a:p>
            <a:r>
              <a:rPr lang="en-GB" b="1" dirty="0"/>
              <a:t> </a:t>
            </a:r>
            <a:r>
              <a:rPr lang="en-GB" b="1" dirty="0" smtClean="0"/>
              <a:t>                                   like a plastic material.</a:t>
            </a:r>
          </a:p>
          <a:p>
            <a:endParaRPr lang="en-GB" b="1" dirty="0" smtClean="0"/>
          </a:p>
          <a:p>
            <a:pPr marL="285750" indent="-285750">
              <a:buFont typeface="Wingdings" panose="05000000000000000000" pitchFamily="2" charset="2"/>
              <a:buChar char="§"/>
            </a:pPr>
            <a:r>
              <a:rPr lang="en-GB" b="1" dirty="0" smtClean="0">
                <a:solidFill>
                  <a:srgbClr val="7030A0"/>
                </a:solidFill>
              </a:rPr>
              <a:t>Plastic Index </a:t>
            </a:r>
            <a:r>
              <a:rPr lang="en-GB" sz="1200" b="1" dirty="0" smtClean="0">
                <a:solidFill>
                  <a:srgbClr val="0070C0"/>
                </a:solidFill>
              </a:rPr>
              <a:t>(PI)    </a:t>
            </a:r>
            <a:r>
              <a:rPr lang="en-GB" b="1" dirty="0" smtClean="0"/>
              <a:t>The range between LL and PL</a:t>
            </a:r>
          </a:p>
          <a:p>
            <a:endParaRPr lang="en-GB" b="1" dirty="0" smtClean="0"/>
          </a:p>
          <a:p>
            <a:pPr marL="285750" indent="-285750">
              <a:buFont typeface="Arial" panose="020B0604020202020204" pitchFamily="34" charset="0"/>
              <a:buChar char="•"/>
            </a:pPr>
            <a:r>
              <a:rPr lang="en-GB" b="1" dirty="0" smtClean="0">
                <a:solidFill>
                  <a:srgbClr val="7030A0"/>
                </a:solidFill>
              </a:rPr>
              <a:t>Shrinkage Limit  </a:t>
            </a:r>
            <a:r>
              <a:rPr lang="en-GB" b="1" dirty="0" smtClean="0"/>
              <a:t>The water content below which soils do not </a:t>
            </a:r>
          </a:p>
          <a:p>
            <a:r>
              <a:rPr lang="en-GB" b="1" dirty="0"/>
              <a:t> </a:t>
            </a:r>
            <a:r>
              <a:rPr lang="en-GB" b="1" dirty="0" smtClean="0"/>
              <a:t>                                 decrease their volume anymore as they continue </a:t>
            </a:r>
          </a:p>
          <a:p>
            <a:r>
              <a:rPr lang="en-GB" b="1" dirty="0"/>
              <a:t> </a:t>
            </a:r>
            <a:r>
              <a:rPr lang="en-GB" b="1" dirty="0" smtClean="0"/>
              <a:t>                                 to dry out.</a:t>
            </a:r>
          </a:p>
        </p:txBody>
      </p:sp>
      <p:pic>
        <p:nvPicPr>
          <p:cNvPr id="1026" name="Picture 2"/>
          <p:cNvPicPr>
            <a:picLocks noChangeAspect="1" noChangeArrowheads="1"/>
          </p:cNvPicPr>
          <p:nvPr/>
        </p:nvPicPr>
        <p:blipFill>
          <a:blip r:embed="rId2" cstate="print"/>
          <a:srcRect/>
          <a:stretch>
            <a:fillRect/>
          </a:stretch>
        </p:blipFill>
        <p:spPr bwMode="auto">
          <a:xfrm>
            <a:off x="1452069" y="3367078"/>
            <a:ext cx="7031950" cy="3418914"/>
          </a:xfrm>
          <a:prstGeom prst="rect">
            <a:avLst/>
          </a:prstGeom>
          <a:noFill/>
          <a:ln w="28575">
            <a:noFill/>
            <a:miter lim="800000"/>
            <a:headEnd/>
            <a:tailEnd/>
          </a:ln>
        </p:spPr>
      </p:pic>
      <p:sp>
        <p:nvSpPr>
          <p:cNvPr id="3" name="TextBox 2"/>
          <p:cNvSpPr txBox="1"/>
          <p:nvPr/>
        </p:nvSpPr>
        <p:spPr>
          <a:xfrm>
            <a:off x="1331640" y="4469050"/>
            <a:ext cx="2273874" cy="400110"/>
          </a:xfrm>
          <a:prstGeom prst="rect">
            <a:avLst/>
          </a:prstGeom>
          <a:noFill/>
        </p:spPr>
        <p:txBody>
          <a:bodyPr wrap="square" rtlCol="0">
            <a:spAutoFit/>
          </a:bodyPr>
          <a:lstStyle/>
          <a:p>
            <a:r>
              <a:rPr lang="en-GB" sz="2000" b="1" dirty="0" smtClean="0">
                <a:latin typeface="Arial" panose="020B0604020202020204" pitchFamily="34" charset="0"/>
                <a:cs typeface="Arial" panose="020B0604020202020204" pitchFamily="34" charset="0"/>
              </a:rPr>
              <a:t>Soil Sample</a:t>
            </a:r>
            <a:endParaRPr lang="en-GB" sz="2000" b="1" dirty="0">
              <a:latin typeface="Arial" panose="020B0604020202020204" pitchFamily="34" charset="0"/>
              <a:cs typeface="Arial" panose="020B0604020202020204" pitchFamily="34" charset="0"/>
            </a:endParaRPr>
          </a:p>
        </p:txBody>
      </p:sp>
      <p:sp>
        <p:nvSpPr>
          <p:cNvPr id="4" name="Rectangle 3"/>
          <p:cNvSpPr/>
          <p:nvPr/>
        </p:nvSpPr>
        <p:spPr>
          <a:xfrm>
            <a:off x="-20007" y="-20629"/>
            <a:ext cx="1551559" cy="646331"/>
          </a:xfrm>
          <a:prstGeom prst="rect">
            <a:avLst/>
          </a:prstGeom>
          <a:solidFill>
            <a:schemeClr val="bg1">
              <a:lumMod val="95000"/>
            </a:schemeClr>
          </a:solidFill>
          <a:ln>
            <a:solidFill>
              <a:schemeClr val="tx1"/>
            </a:solidFill>
          </a:ln>
        </p:spPr>
        <p:txBody>
          <a:bodyPr wrap="square">
            <a:spAutoFit/>
          </a:bodyPr>
          <a:lstStyle/>
          <a:p>
            <a:pPr algn="ctr"/>
            <a:r>
              <a:rPr lang="en-US" b="1" dirty="0" smtClean="0">
                <a:solidFill>
                  <a:srgbClr val="0070C0"/>
                </a:solidFill>
                <a:cs typeface="Arial" pitchFamily="34" charset="0"/>
              </a:rPr>
              <a:t>Soil </a:t>
            </a:r>
            <a:endParaRPr lang="en-US" b="1" dirty="0">
              <a:solidFill>
                <a:srgbClr val="0070C0"/>
              </a:solidFill>
              <a:cs typeface="Arial" pitchFamily="34" charset="0"/>
            </a:endParaRPr>
          </a:p>
          <a:p>
            <a:pPr algn="ctr"/>
            <a:r>
              <a:rPr lang="en-US" b="1" dirty="0" smtClean="0">
                <a:solidFill>
                  <a:srgbClr val="0070C0"/>
                </a:solidFill>
                <a:cs typeface="Arial" pitchFamily="34" charset="0"/>
              </a:rPr>
              <a:t>Consistency </a:t>
            </a:r>
            <a:endParaRPr lang="en-US" b="1" dirty="0">
              <a:solidFill>
                <a:srgbClr val="0070C0"/>
              </a:solidFill>
              <a:cs typeface="Arial" pitchFamily="34" charset="0"/>
            </a:endParaRPr>
          </a:p>
        </p:txBody>
      </p:sp>
      <p:sp>
        <p:nvSpPr>
          <p:cNvPr id="5" name="TextBox 4"/>
          <p:cNvSpPr txBox="1"/>
          <p:nvPr/>
        </p:nvSpPr>
        <p:spPr>
          <a:xfrm>
            <a:off x="1907704" y="3367078"/>
            <a:ext cx="6120680" cy="461665"/>
          </a:xfrm>
          <a:prstGeom prst="rect">
            <a:avLst/>
          </a:prstGeom>
          <a:solidFill>
            <a:schemeClr val="bg1">
              <a:lumMod val="95000"/>
            </a:schemeClr>
          </a:solidFill>
          <a:ln>
            <a:solidFill>
              <a:schemeClr val="tx1"/>
            </a:solidFill>
          </a:ln>
        </p:spPr>
        <p:txBody>
          <a:bodyPr wrap="square" rtlCol="0">
            <a:spAutoFit/>
          </a:bodyPr>
          <a:lstStyle/>
          <a:p>
            <a:pPr algn="ctr"/>
            <a:r>
              <a:rPr lang="en-GB" sz="2400" dirty="0" smtClean="0"/>
              <a:t>Soil Consistency Behaviour Conditions</a:t>
            </a:r>
            <a:endParaRPr lang="en-GB" sz="2400" dirty="0"/>
          </a:p>
        </p:txBody>
      </p:sp>
      <p:sp>
        <p:nvSpPr>
          <p:cNvPr id="6" name="TextBox 5"/>
          <p:cNvSpPr txBox="1"/>
          <p:nvPr/>
        </p:nvSpPr>
        <p:spPr>
          <a:xfrm>
            <a:off x="5004048" y="2954869"/>
            <a:ext cx="2088232" cy="307777"/>
          </a:xfrm>
          <a:prstGeom prst="rect">
            <a:avLst/>
          </a:prstGeom>
          <a:noFill/>
        </p:spPr>
        <p:txBody>
          <a:bodyPr wrap="square" rtlCol="0">
            <a:spAutoFit/>
          </a:bodyPr>
          <a:lstStyle/>
          <a:p>
            <a:r>
              <a:rPr lang="en-GB" sz="1400" dirty="0" smtClean="0">
                <a:solidFill>
                  <a:srgbClr val="0070C0"/>
                </a:solidFill>
              </a:rPr>
              <a:t>Where is this important?</a:t>
            </a:r>
            <a:endParaRPr lang="en-GB" sz="1400" dirty="0">
              <a:solidFill>
                <a:srgbClr val="0070C0"/>
              </a:solidFill>
            </a:endParaRPr>
          </a:p>
        </p:txBody>
      </p:sp>
    </p:spTree>
    <p:extLst>
      <p:ext uri="{BB962C8B-B14F-4D97-AF65-F5344CB8AC3E}">
        <p14:creationId xmlns:p14="http://schemas.microsoft.com/office/powerpoint/2010/main" val="33143299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4"/>
          <p:cNvSpPr>
            <a:spLocks noGrp="1"/>
          </p:cNvSpPr>
          <p:nvPr>
            <p:ph type="sldNum" sz="quarter" idx="12"/>
          </p:nvPr>
        </p:nvSpPr>
        <p:spPr/>
        <p:txBody>
          <a:bodyPr/>
          <a:lstStyle/>
          <a:p>
            <a:fld id="{17D0FB62-A110-43D0-AE74-2C9FEDD77557}" type="slidenum">
              <a:rPr lang="en-IN"/>
              <a:pPr/>
              <a:t>26</a:t>
            </a:fld>
            <a:endParaRPr lang="en-IN"/>
          </a:p>
        </p:txBody>
      </p:sp>
      <p:sp>
        <p:nvSpPr>
          <p:cNvPr id="163913" name="Rectangle 73"/>
          <p:cNvSpPr>
            <a:spLocks noChangeArrowheads="1"/>
          </p:cNvSpPr>
          <p:nvPr/>
        </p:nvSpPr>
        <p:spPr bwMode="auto">
          <a:xfrm>
            <a:off x="2051050" y="115888"/>
            <a:ext cx="4608513" cy="461962"/>
          </a:xfrm>
          <a:prstGeom prst="rect">
            <a:avLst/>
          </a:prstGeom>
          <a:noFill/>
          <a:ln w="9525">
            <a:noFill/>
            <a:miter lim="800000"/>
            <a:headEnd/>
            <a:tailEnd/>
          </a:ln>
          <a:effectLst/>
        </p:spPr>
        <p:txBody>
          <a:bodyPr anchor="ctr"/>
          <a:lstStyle/>
          <a:p>
            <a:r>
              <a:rPr lang="en-US" sz="3800" b="1">
                <a:solidFill>
                  <a:srgbClr val="3333CC"/>
                </a:solidFill>
                <a:latin typeface="Century Schoolbook" pitchFamily="18" charset="0"/>
              </a:rPr>
              <a:t>Plasticity Chart</a:t>
            </a:r>
          </a:p>
        </p:txBody>
      </p:sp>
      <p:pic>
        <p:nvPicPr>
          <p:cNvPr id="109570" name="Picture 2" descr="http://www.vestafoss.com/main/data/Plasticity-Chart.jpg"/>
          <p:cNvPicPr>
            <a:picLocks noChangeAspect="1" noChangeArrowheads="1"/>
          </p:cNvPicPr>
          <p:nvPr/>
        </p:nvPicPr>
        <p:blipFill>
          <a:blip r:embed="rId2" cstate="print"/>
          <a:srcRect/>
          <a:stretch>
            <a:fillRect/>
          </a:stretch>
        </p:blipFill>
        <p:spPr bwMode="auto">
          <a:xfrm>
            <a:off x="-1" y="0"/>
            <a:ext cx="9144001" cy="6858000"/>
          </a:xfrm>
          <a:prstGeom prst="rect">
            <a:avLst/>
          </a:prstGeom>
          <a:noFill/>
        </p:spPr>
      </p:pic>
      <p:sp>
        <p:nvSpPr>
          <p:cNvPr id="9" name="TextBox 8"/>
          <p:cNvSpPr txBox="1"/>
          <p:nvPr/>
        </p:nvSpPr>
        <p:spPr>
          <a:xfrm>
            <a:off x="4211960" y="2852936"/>
            <a:ext cx="576064" cy="584775"/>
          </a:xfrm>
          <a:prstGeom prst="rect">
            <a:avLst/>
          </a:prstGeom>
          <a:solidFill>
            <a:schemeClr val="bg1"/>
          </a:solidFill>
        </p:spPr>
        <p:txBody>
          <a:bodyPr wrap="square" rtlCol="0">
            <a:spAutoFit/>
          </a:bodyPr>
          <a:lstStyle/>
          <a:p>
            <a:endParaRPr lang="en-GB" sz="800" dirty="0" smtClean="0"/>
          </a:p>
          <a:p>
            <a:endParaRPr lang="en-GB" sz="800" dirty="0" smtClean="0"/>
          </a:p>
          <a:p>
            <a:endParaRPr lang="en-GB" sz="800" dirty="0" smtClean="0"/>
          </a:p>
          <a:p>
            <a:endParaRPr lang="en-GB" sz="800" dirty="0"/>
          </a:p>
        </p:txBody>
      </p:sp>
      <p:sp>
        <p:nvSpPr>
          <p:cNvPr id="10" name="TextBox 9"/>
          <p:cNvSpPr txBox="1"/>
          <p:nvPr/>
        </p:nvSpPr>
        <p:spPr>
          <a:xfrm>
            <a:off x="2699792" y="6165304"/>
            <a:ext cx="4320480" cy="646331"/>
          </a:xfrm>
          <a:prstGeom prst="rect">
            <a:avLst/>
          </a:prstGeom>
          <a:solidFill>
            <a:schemeClr val="bg1"/>
          </a:solidFill>
        </p:spPr>
        <p:txBody>
          <a:bodyPr wrap="square" rtlCol="0">
            <a:spAutoFit/>
          </a:bodyPr>
          <a:lstStyle/>
          <a:p>
            <a:endParaRPr lang="en-GB" dirty="0" smtClean="0"/>
          </a:p>
          <a:p>
            <a:endParaRPr lang="en-GB" dirty="0"/>
          </a:p>
        </p:txBody>
      </p:sp>
      <p:sp>
        <p:nvSpPr>
          <p:cNvPr id="11" name="TextBox 10"/>
          <p:cNvSpPr txBox="1"/>
          <p:nvPr/>
        </p:nvSpPr>
        <p:spPr>
          <a:xfrm>
            <a:off x="2051720" y="3861048"/>
            <a:ext cx="1008112" cy="646331"/>
          </a:xfrm>
          <a:prstGeom prst="rect">
            <a:avLst/>
          </a:prstGeom>
          <a:solidFill>
            <a:schemeClr val="bg1"/>
          </a:solidFill>
        </p:spPr>
        <p:txBody>
          <a:bodyPr wrap="square" rtlCol="0">
            <a:spAutoFit/>
          </a:bodyPr>
          <a:lstStyle/>
          <a:p>
            <a:endParaRPr lang="en-GB" dirty="0" smtClean="0"/>
          </a:p>
          <a:p>
            <a:endParaRPr lang="en-GB" dirty="0"/>
          </a:p>
        </p:txBody>
      </p:sp>
      <p:sp>
        <p:nvSpPr>
          <p:cNvPr id="12" name="TextBox 11"/>
          <p:cNvSpPr txBox="1"/>
          <p:nvPr/>
        </p:nvSpPr>
        <p:spPr>
          <a:xfrm rot="19638888">
            <a:off x="3740681" y="3291873"/>
            <a:ext cx="1440160" cy="276999"/>
          </a:xfrm>
          <a:prstGeom prst="rect">
            <a:avLst/>
          </a:prstGeom>
          <a:solidFill>
            <a:schemeClr val="bg1">
              <a:lumMod val="95000"/>
            </a:schemeClr>
          </a:solidFill>
          <a:ln>
            <a:solidFill>
              <a:schemeClr val="tx1"/>
            </a:solidFill>
          </a:ln>
        </p:spPr>
        <p:txBody>
          <a:bodyPr wrap="square" rtlCol="0">
            <a:spAutoFit/>
          </a:bodyPr>
          <a:lstStyle/>
          <a:p>
            <a:pPr algn="ctr"/>
            <a:r>
              <a:rPr lang="en-GB" sz="1200" dirty="0" smtClean="0"/>
              <a:t>A – Line</a:t>
            </a:r>
          </a:p>
        </p:txBody>
      </p:sp>
      <p:sp>
        <p:nvSpPr>
          <p:cNvPr id="13" name="TextBox 12"/>
          <p:cNvSpPr txBox="1"/>
          <p:nvPr/>
        </p:nvSpPr>
        <p:spPr>
          <a:xfrm>
            <a:off x="1331640" y="5085184"/>
            <a:ext cx="648072" cy="307777"/>
          </a:xfrm>
          <a:prstGeom prst="rect">
            <a:avLst/>
          </a:prstGeom>
          <a:noFill/>
        </p:spPr>
        <p:txBody>
          <a:bodyPr wrap="square" rtlCol="0">
            <a:spAutoFit/>
          </a:bodyPr>
          <a:lstStyle/>
          <a:p>
            <a:r>
              <a:rPr lang="en-GB" sz="1400" b="1" dirty="0" smtClean="0"/>
              <a:t>SC</a:t>
            </a:r>
            <a:endParaRPr lang="en-GB" sz="1400" b="1" dirty="0"/>
          </a:p>
        </p:txBody>
      </p:sp>
      <p:sp>
        <p:nvSpPr>
          <p:cNvPr id="14" name="Rectangle 13"/>
          <p:cNvSpPr/>
          <p:nvPr/>
        </p:nvSpPr>
        <p:spPr>
          <a:xfrm>
            <a:off x="1619672" y="4509120"/>
            <a:ext cx="351378" cy="307777"/>
          </a:xfrm>
          <a:prstGeom prst="rect">
            <a:avLst/>
          </a:prstGeom>
        </p:spPr>
        <p:txBody>
          <a:bodyPr wrap="none">
            <a:spAutoFit/>
          </a:bodyPr>
          <a:lstStyle/>
          <a:p>
            <a:r>
              <a:rPr lang="en-GB" sz="1400" b="1" dirty="0" smtClean="0"/>
              <a:t>SF</a:t>
            </a:r>
            <a:endParaRPr lang="en-GB" sz="1400" b="1" dirty="0"/>
          </a:p>
        </p:txBody>
      </p:sp>
      <p:sp>
        <p:nvSpPr>
          <p:cNvPr id="15" name="TextBox 14"/>
          <p:cNvSpPr txBox="1"/>
          <p:nvPr/>
        </p:nvSpPr>
        <p:spPr>
          <a:xfrm>
            <a:off x="107504" y="5949280"/>
            <a:ext cx="8856984" cy="738664"/>
          </a:xfrm>
          <a:prstGeom prst="rect">
            <a:avLst/>
          </a:prstGeom>
          <a:solidFill>
            <a:schemeClr val="bg1">
              <a:lumMod val="85000"/>
            </a:schemeClr>
          </a:solidFill>
        </p:spPr>
        <p:txBody>
          <a:bodyPr wrap="square" rtlCol="0">
            <a:spAutoFit/>
          </a:bodyPr>
          <a:lstStyle/>
          <a:p>
            <a:r>
              <a:rPr lang="en-GB" sz="1400" b="1" dirty="0" smtClean="0"/>
              <a:t>The degree of plasticity is plotted on the Cassagrande chart above. The chart separates fine grain soils into two basic groups by means of an empirical line known as the A line. The soils are then further divided into zones of plasticity according to their liquid limit values.</a:t>
            </a:r>
            <a:endParaRPr lang="en-GB" sz="1400" b="1" dirty="0"/>
          </a:p>
        </p:txBody>
      </p:sp>
      <p:sp>
        <p:nvSpPr>
          <p:cNvPr id="16" name="TextBox 15"/>
          <p:cNvSpPr txBox="1"/>
          <p:nvPr/>
        </p:nvSpPr>
        <p:spPr>
          <a:xfrm>
            <a:off x="899592" y="980728"/>
            <a:ext cx="2448272" cy="461665"/>
          </a:xfrm>
          <a:prstGeom prst="rect">
            <a:avLst/>
          </a:prstGeom>
          <a:noFill/>
        </p:spPr>
        <p:txBody>
          <a:bodyPr wrap="square" rtlCol="0">
            <a:spAutoFit/>
          </a:bodyPr>
          <a:lstStyle/>
          <a:p>
            <a:r>
              <a:rPr lang="en-GB" sz="1200" b="1" dirty="0" smtClean="0"/>
              <a:t>SC  Sands with Clay</a:t>
            </a:r>
          </a:p>
          <a:p>
            <a:r>
              <a:rPr lang="en-GB" sz="1200" b="1" dirty="0" smtClean="0"/>
              <a:t>SF   Sands with excess fines</a:t>
            </a:r>
            <a:endParaRPr lang="en-GB" sz="1200" b="1" dirty="0"/>
          </a:p>
        </p:txBody>
      </p:sp>
      <p:sp>
        <p:nvSpPr>
          <p:cNvPr id="17" name="TextBox 16"/>
          <p:cNvSpPr txBox="1"/>
          <p:nvPr/>
        </p:nvSpPr>
        <p:spPr>
          <a:xfrm>
            <a:off x="7020272" y="3140968"/>
            <a:ext cx="1944216" cy="2308324"/>
          </a:xfrm>
          <a:prstGeom prst="rect">
            <a:avLst/>
          </a:prstGeom>
          <a:solidFill>
            <a:schemeClr val="bg1"/>
          </a:solidFill>
          <a:ln w="28575">
            <a:solidFill>
              <a:schemeClr val="tx1"/>
            </a:solidFill>
          </a:ln>
        </p:spPr>
        <p:txBody>
          <a:bodyPr wrap="square" rtlCol="0">
            <a:spAutoFit/>
          </a:bodyPr>
          <a:lstStyle/>
          <a:p>
            <a:pPr algn="just"/>
            <a:r>
              <a:rPr lang="en-GB" b="1" dirty="0" smtClean="0">
                <a:solidFill>
                  <a:srgbClr val="0070C0"/>
                </a:solidFill>
              </a:rPr>
              <a:t>Question: </a:t>
            </a:r>
          </a:p>
          <a:p>
            <a:pPr algn="just"/>
            <a:r>
              <a:rPr lang="en-GB" b="1" dirty="0" smtClean="0">
                <a:solidFill>
                  <a:srgbClr val="0070C0"/>
                </a:solidFill>
              </a:rPr>
              <a:t>Classify the fine soil that has a Plastic limit of 21% and a Liquid limit of 63%  </a:t>
            </a:r>
          </a:p>
          <a:p>
            <a:pPr algn="just"/>
            <a:endParaRPr lang="en-GB" dirty="0" smtClean="0"/>
          </a:p>
          <a:p>
            <a:pPr algn="just"/>
            <a:endParaRPr lang="en-GB" dirty="0"/>
          </a:p>
        </p:txBody>
      </p:sp>
      <p:sp>
        <p:nvSpPr>
          <p:cNvPr id="18" name="TextBox 17"/>
          <p:cNvSpPr txBox="1"/>
          <p:nvPr/>
        </p:nvSpPr>
        <p:spPr>
          <a:xfrm>
            <a:off x="7164288" y="4797152"/>
            <a:ext cx="1800200" cy="584775"/>
          </a:xfrm>
          <a:prstGeom prst="rect">
            <a:avLst/>
          </a:prstGeom>
          <a:noFill/>
        </p:spPr>
        <p:txBody>
          <a:bodyPr wrap="square" rtlCol="0">
            <a:spAutoFit/>
          </a:bodyPr>
          <a:lstStyle/>
          <a:p>
            <a:pPr algn="ctr"/>
            <a:r>
              <a:rPr lang="en-GB" sz="1600" b="1" dirty="0" smtClean="0"/>
              <a:t>Clay with high plasticity</a:t>
            </a:r>
            <a:endParaRPr lang="en-GB" sz="1600" b="1" dirty="0"/>
          </a:p>
        </p:txBody>
      </p:sp>
      <p:sp>
        <p:nvSpPr>
          <p:cNvPr id="19" name="5-Point Star 18"/>
          <p:cNvSpPr/>
          <p:nvPr/>
        </p:nvSpPr>
        <p:spPr>
          <a:xfrm>
            <a:off x="4211960" y="2996952"/>
            <a:ext cx="288032" cy="288032"/>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2277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
                                            <p:txEl>
                                              <p:pRg st="0" end="0"/>
                                            </p:txEl>
                                          </p:spTgt>
                                        </p:tgtEl>
                                        <p:attrNameLst>
                                          <p:attrName>style.visibility</p:attrName>
                                        </p:attrNameLst>
                                      </p:cBhvr>
                                      <p:to>
                                        <p:strVal val="visible"/>
                                      </p:to>
                                    </p:set>
                                    <p:anim calcmode="lin" valueType="num">
                                      <p:cBhvr additive="base">
                                        <p:cTn id="13"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028" name="Rectangle 4"/>
          <p:cNvSpPr>
            <a:spLocks noChangeArrowheads="1"/>
          </p:cNvSpPr>
          <p:nvPr/>
        </p:nvSpPr>
        <p:spPr bwMode="auto">
          <a:xfrm>
            <a:off x="5753100" y="1085850"/>
            <a:ext cx="1752600" cy="933450"/>
          </a:xfrm>
          <a:prstGeom prst="rect">
            <a:avLst/>
          </a:prstGeom>
          <a:solidFill>
            <a:srgbClr val="3C0023"/>
          </a:solidFill>
          <a:ln w="12700">
            <a:noFill/>
            <a:miter lim="800000"/>
            <a:headEnd/>
            <a:tailEnd/>
          </a:ln>
        </p:spPr>
        <p:txBody>
          <a:bodyPr wrap="none" anchor="ctr"/>
          <a:lstStyle/>
          <a:p>
            <a:endParaRPr lang="en-AU" dirty="0"/>
          </a:p>
        </p:txBody>
      </p:sp>
      <p:sp>
        <p:nvSpPr>
          <p:cNvPr id="1029" name="Rectangle 5"/>
          <p:cNvSpPr>
            <a:spLocks noChangeArrowheads="1"/>
          </p:cNvSpPr>
          <p:nvPr/>
        </p:nvSpPr>
        <p:spPr bwMode="auto">
          <a:xfrm>
            <a:off x="5772150" y="247650"/>
            <a:ext cx="1752600" cy="342900"/>
          </a:xfrm>
          <a:prstGeom prst="rect">
            <a:avLst/>
          </a:prstGeom>
          <a:solidFill>
            <a:schemeClr val="folHlink"/>
          </a:solidFill>
          <a:ln w="12700">
            <a:noFill/>
            <a:miter lim="800000"/>
            <a:headEnd/>
            <a:tailEnd/>
          </a:ln>
        </p:spPr>
        <p:txBody>
          <a:bodyPr wrap="none" anchor="ctr"/>
          <a:lstStyle/>
          <a:p>
            <a:endParaRPr lang="en-AU" dirty="0"/>
          </a:p>
        </p:txBody>
      </p:sp>
      <p:sp>
        <p:nvSpPr>
          <p:cNvPr id="1030" name="Rectangle 6"/>
          <p:cNvSpPr>
            <a:spLocks noChangeArrowheads="1"/>
          </p:cNvSpPr>
          <p:nvPr/>
        </p:nvSpPr>
        <p:spPr bwMode="auto">
          <a:xfrm>
            <a:off x="6305550" y="1295400"/>
            <a:ext cx="695325" cy="457200"/>
          </a:xfrm>
          <a:prstGeom prst="rect">
            <a:avLst/>
          </a:prstGeom>
          <a:noFill/>
          <a:ln w="12700">
            <a:noFill/>
            <a:miter lim="800000"/>
            <a:headEnd/>
            <a:tailEnd/>
          </a:ln>
        </p:spPr>
        <p:txBody>
          <a:bodyPr lIns="90488" tIns="44450" rIns="90488" bIns="44450">
            <a:spAutoFit/>
          </a:bodyPr>
          <a:lstStyle/>
          <a:p>
            <a:pPr>
              <a:spcBef>
                <a:spcPct val="50000"/>
              </a:spcBef>
            </a:pPr>
            <a:r>
              <a:rPr lang="en-US" dirty="0">
                <a:latin typeface="Times New Roman" pitchFamily="18" charset="0"/>
              </a:rPr>
              <a:t>V</a:t>
            </a:r>
            <a:r>
              <a:rPr lang="en-US" baseline="-25000" dirty="0">
                <a:latin typeface="Times New Roman" pitchFamily="18" charset="0"/>
              </a:rPr>
              <a:t>s</a:t>
            </a:r>
          </a:p>
        </p:txBody>
      </p:sp>
      <p:sp>
        <p:nvSpPr>
          <p:cNvPr id="1031" name="Rectangle 7"/>
          <p:cNvSpPr>
            <a:spLocks noChangeArrowheads="1"/>
          </p:cNvSpPr>
          <p:nvPr/>
        </p:nvSpPr>
        <p:spPr bwMode="auto">
          <a:xfrm>
            <a:off x="6305550" y="609600"/>
            <a:ext cx="847725" cy="457200"/>
          </a:xfrm>
          <a:prstGeom prst="rect">
            <a:avLst/>
          </a:prstGeom>
          <a:noFill/>
          <a:ln w="12700">
            <a:noFill/>
            <a:miter lim="800000"/>
            <a:headEnd/>
            <a:tailEnd/>
          </a:ln>
        </p:spPr>
        <p:txBody>
          <a:bodyPr lIns="90488" tIns="44450" rIns="90488" bIns="44450">
            <a:spAutoFit/>
          </a:bodyPr>
          <a:lstStyle/>
          <a:p>
            <a:pPr>
              <a:spcBef>
                <a:spcPct val="50000"/>
              </a:spcBef>
            </a:pPr>
            <a:r>
              <a:rPr lang="en-US" dirty="0">
                <a:solidFill>
                  <a:srgbClr val="3C0023"/>
                </a:solidFill>
                <a:latin typeface="Times New Roman" pitchFamily="18" charset="0"/>
              </a:rPr>
              <a:t>V</a:t>
            </a:r>
            <a:r>
              <a:rPr lang="en-US" baseline="-25000" dirty="0">
                <a:solidFill>
                  <a:srgbClr val="3C0023"/>
                </a:solidFill>
                <a:latin typeface="Times New Roman" pitchFamily="18" charset="0"/>
              </a:rPr>
              <a:t>w</a:t>
            </a:r>
          </a:p>
        </p:txBody>
      </p:sp>
      <p:sp>
        <p:nvSpPr>
          <p:cNvPr id="1032" name="Rectangle 8"/>
          <p:cNvSpPr>
            <a:spLocks noChangeArrowheads="1"/>
          </p:cNvSpPr>
          <p:nvPr/>
        </p:nvSpPr>
        <p:spPr bwMode="auto">
          <a:xfrm>
            <a:off x="6324600" y="171450"/>
            <a:ext cx="542925" cy="457200"/>
          </a:xfrm>
          <a:prstGeom prst="rect">
            <a:avLst/>
          </a:prstGeom>
          <a:noFill/>
          <a:ln w="12700">
            <a:noFill/>
            <a:miter lim="800000"/>
            <a:headEnd/>
            <a:tailEnd/>
          </a:ln>
        </p:spPr>
        <p:txBody>
          <a:bodyPr lIns="90488" tIns="44450" rIns="90488" bIns="44450">
            <a:spAutoFit/>
          </a:bodyPr>
          <a:lstStyle/>
          <a:p>
            <a:pPr>
              <a:spcBef>
                <a:spcPct val="50000"/>
              </a:spcBef>
            </a:pPr>
            <a:r>
              <a:rPr lang="en-US">
                <a:latin typeface="Times New Roman" pitchFamily="18" charset="0"/>
              </a:rPr>
              <a:t>V</a:t>
            </a:r>
            <a:r>
              <a:rPr lang="en-US" baseline="-25000">
                <a:latin typeface="Times New Roman" pitchFamily="18" charset="0"/>
              </a:rPr>
              <a:t>a</a:t>
            </a:r>
          </a:p>
        </p:txBody>
      </p:sp>
      <p:sp>
        <p:nvSpPr>
          <p:cNvPr id="1033" name="Rectangle 9"/>
          <p:cNvSpPr>
            <a:spLocks noChangeArrowheads="1"/>
          </p:cNvSpPr>
          <p:nvPr/>
        </p:nvSpPr>
        <p:spPr bwMode="auto">
          <a:xfrm>
            <a:off x="5600700" y="95250"/>
            <a:ext cx="2152650" cy="2095500"/>
          </a:xfrm>
          <a:prstGeom prst="rect">
            <a:avLst/>
          </a:prstGeom>
          <a:solidFill>
            <a:schemeClr val="bg1"/>
          </a:solidFill>
          <a:ln w="12700">
            <a:noFill/>
            <a:miter lim="800000"/>
            <a:headEnd/>
            <a:tailEnd/>
          </a:ln>
        </p:spPr>
        <p:txBody>
          <a:bodyPr wrap="none" anchor="ctr"/>
          <a:lstStyle/>
          <a:p>
            <a:endParaRPr lang="en-AU"/>
          </a:p>
        </p:txBody>
      </p:sp>
      <p:pic>
        <p:nvPicPr>
          <p:cNvPr id="11" name="Picture 4" descr="https://encrypted-tbn1.gstatic.com/images?q=tbn:ANd9GcR9qapdoZWjvJTups5ba-9jv3fGiAja18GsTBf-UE0CP9Nat1JYwQ">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16016" y="842101"/>
            <a:ext cx="3736618" cy="308611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static.ddmcdn.com/gif/soil-lamp-2.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1560" y="1099705"/>
            <a:ext cx="3810000" cy="285750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2"/>
          <p:cNvSpPr>
            <a:spLocks noChangeArrowheads="1"/>
          </p:cNvSpPr>
          <p:nvPr/>
        </p:nvSpPr>
        <p:spPr bwMode="auto">
          <a:xfrm>
            <a:off x="467544" y="318973"/>
            <a:ext cx="8280920" cy="766877"/>
          </a:xfrm>
          <a:prstGeom prst="rect">
            <a:avLst/>
          </a:prstGeom>
          <a:noFill/>
          <a:ln w="12700">
            <a:noFill/>
            <a:miter lim="800000"/>
            <a:headEnd/>
            <a:tailEnd/>
          </a:ln>
        </p:spPr>
        <p:txBody>
          <a:bodyPr wrap="square" lIns="90488" tIns="44450" rIns="90488" bIns="44450">
            <a:spAutoFit/>
          </a:bodyPr>
          <a:lstStyle/>
          <a:p>
            <a:pPr>
              <a:spcBef>
                <a:spcPct val="50000"/>
              </a:spcBef>
            </a:pPr>
            <a:r>
              <a:rPr lang="en-US" sz="4400" b="1" dirty="0" smtClean="0">
                <a:solidFill>
                  <a:schemeClr val="accent1">
                    <a:lumMod val="75000"/>
                  </a:schemeClr>
                </a:solidFill>
              </a:rPr>
              <a:t>Concept of Soil Elements</a:t>
            </a:r>
            <a:endParaRPr lang="en-US" sz="4400" b="1" dirty="0">
              <a:solidFill>
                <a:schemeClr val="accent1">
                  <a:lumMod val="75000"/>
                </a:schemeClr>
              </a:solidFill>
            </a:endParaRPr>
          </a:p>
        </p:txBody>
      </p:sp>
      <p:sp>
        <p:nvSpPr>
          <p:cNvPr id="16" name="Rectangle 15"/>
          <p:cNvSpPr/>
          <p:nvPr/>
        </p:nvSpPr>
        <p:spPr>
          <a:xfrm>
            <a:off x="251520" y="3980366"/>
            <a:ext cx="8892480" cy="2554545"/>
          </a:xfrm>
          <a:prstGeom prst="rect">
            <a:avLst/>
          </a:prstGeom>
        </p:spPr>
        <p:txBody>
          <a:bodyPr wrap="square">
            <a:spAutoFit/>
          </a:bodyPr>
          <a:lstStyle/>
          <a:p>
            <a:r>
              <a:rPr lang="en-GB" sz="2000" dirty="0"/>
              <a:t>In order to </a:t>
            </a:r>
            <a:r>
              <a:rPr lang="en-GB" sz="2000" dirty="0" smtClean="0"/>
              <a:t>analyse </a:t>
            </a:r>
            <a:r>
              <a:rPr lang="en-GB" sz="2000" dirty="0"/>
              <a:t>the results of laboratory tests, the concept of the soil element must be </a:t>
            </a:r>
            <a:r>
              <a:rPr lang="en-GB" sz="2000" dirty="0" smtClean="0"/>
              <a:t>understood. We have seen that a sample </a:t>
            </a:r>
            <a:r>
              <a:rPr lang="en-GB" sz="2000" dirty="0"/>
              <a:t>of </a:t>
            </a:r>
            <a:r>
              <a:rPr lang="en-GB" sz="2000" dirty="0" smtClean="0"/>
              <a:t>soil can </a:t>
            </a:r>
            <a:r>
              <a:rPr lang="en-GB" sz="2000" dirty="0"/>
              <a:t>be divided into three basic parts:</a:t>
            </a:r>
            <a:br>
              <a:rPr lang="en-GB" sz="2000" dirty="0"/>
            </a:br>
            <a:r>
              <a:rPr lang="en-GB" sz="2000" b="1" dirty="0">
                <a:solidFill>
                  <a:srgbClr val="0070C0"/>
                </a:solidFill>
              </a:rPr>
              <a:t>1. Solids—the mineral soil particles</a:t>
            </a:r>
            <a:br>
              <a:rPr lang="en-GB" sz="2000" b="1" dirty="0">
                <a:solidFill>
                  <a:srgbClr val="0070C0"/>
                </a:solidFill>
              </a:rPr>
            </a:br>
            <a:r>
              <a:rPr lang="en-GB" sz="2000" b="1" dirty="0">
                <a:solidFill>
                  <a:srgbClr val="0070C0"/>
                </a:solidFill>
              </a:rPr>
              <a:t>2. Liquids—usually water that is contained in the void spaces between the </a:t>
            </a:r>
            <a:r>
              <a:rPr lang="en-GB" sz="2000" b="1" dirty="0" smtClean="0">
                <a:solidFill>
                  <a:srgbClr val="0070C0"/>
                </a:solidFill>
              </a:rPr>
              <a:t>  </a:t>
            </a:r>
          </a:p>
          <a:p>
            <a:r>
              <a:rPr lang="en-GB" sz="2000" b="1" dirty="0" smtClean="0">
                <a:solidFill>
                  <a:srgbClr val="0070C0"/>
                </a:solidFill>
              </a:rPr>
              <a:t>    solid</a:t>
            </a:r>
            <a:r>
              <a:rPr lang="en-GB" sz="2000" b="1" dirty="0">
                <a:solidFill>
                  <a:srgbClr val="0070C0"/>
                </a:solidFill>
              </a:rPr>
              <a:t> mineral particles</a:t>
            </a:r>
            <a:br>
              <a:rPr lang="en-GB" sz="2000" b="1" dirty="0">
                <a:solidFill>
                  <a:srgbClr val="0070C0"/>
                </a:solidFill>
              </a:rPr>
            </a:br>
            <a:r>
              <a:rPr lang="en-GB" sz="2000" b="1" dirty="0">
                <a:solidFill>
                  <a:srgbClr val="0070C0"/>
                </a:solidFill>
              </a:rPr>
              <a:t>3. Gas—such as air that is also contained in the void spaces between the </a:t>
            </a:r>
            <a:r>
              <a:rPr lang="en-GB" sz="2000" b="1" dirty="0" smtClean="0">
                <a:solidFill>
                  <a:srgbClr val="0070C0"/>
                </a:solidFill>
              </a:rPr>
              <a:t> </a:t>
            </a:r>
          </a:p>
          <a:p>
            <a:r>
              <a:rPr lang="en-GB" sz="2000" b="1" dirty="0">
                <a:solidFill>
                  <a:srgbClr val="0070C0"/>
                </a:solidFill>
              </a:rPr>
              <a:t> </a:t>
            </a:r>
            <a:r>
              <a:rPr lang="en-GB" sz="2000" b="1" dirty="0" smtClean="0">
                <a:solidFill>
                  <a:srgbClr val="0070C0"/>
                </a:solidFill>
              </a:rPr>
              <a:t>    solid</a:t>
            </a:r>
            <a:r>
              <a:rPr lang="en-GB" sz="2000" b="1" dirty="0">
                <a:solidFill>
                  <a:srgbClr val="0070C0"/>
                </a:solidFill>
              </a:rPr>
              <a:t> mineral particles</a:t>
            </a:r>
          </a:p>
        </p:txBody>
      </p:sp>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381000" y="266700"/>
            <a:ext cx="7772400" cy="571500"/>
          </a:xfrm>
          <a:noFill/>
        </p:spPr>
        <p:txBody>
          <a:bodyPr>
            <a:noAutofit/>
          </a:bodyPr>
          <a:lstStyle/>
          <a:p>
            <a:pPr algn="ctr"/>
            <a:r>
              <a:rPr lang="en-US" sz="3600" b="1" u="sng" dirty="0" smtClean="0">
                <a:solidFill>
                  <a:srgbClr val="0070C0"/>
                </a:solidFill>
              </a:rPr>
              <a:t>Units of Soil testing and analysis. </a:t>
            </a:r>
          </a:p>
        </p:txBody>
      </p:sp>
      <p:sp>
        <p:nvSpPr>
          <p:cNvPr id="7171" name="Rectangle 3"/>
          <p:cNvSpPr>
            <a:spLocks noGrp="1" noChangeArrowheads="1"/>
          </p:cNvSpPr>
          <p:nvPr>
            <p:ph type="body" idx="1"/>
          </p:nvPr>
        </p:nvSpPr>
        <p:spPr>
          <a:xfrm>
            <a:off x="381000" y="1066800"/>
            <a:ext cx="8382000" cy="5105400"/>
          </a:xfrm>
          <a:noFill/>
        </p:spPr>
        <p:txBody>
          <a:bodyPr>
            <a:normAutofit/>
          </a:bodyPr>
          <a:lstStyle/>
          <a:p>
            <a:r>
              <a:rPr lang="en-US" sz="2800" dirty="0" smtClean="0"/>
              <a:t>Length		metres</a:t>
            </a:r>
          </a:p>
          <a:p>
            <a:r>
              <a:rPr lang="en-US" sz="2800" dirty="0" smtClean="0"/>
              <a:t>Mass		tonnes (1 tonne = 10</a:t>
            </a:r>
            <a:r>
              <a:rPr lang="en-US" sz="2800" baseline="30000" dirty="0" smtClean="0"/>
              <a:t>3</a:t>
            </a:r>
            <a:r>
              <a:rPr lang="en-US" sz="2800" dirty="0" smtClean="0"/>
              <a:t> kg)</a:t>
            </a:r>
          </a:p>
          <a:p>
            <a:r>
              <a:rPr lang="en-US" sz="2800" dirty="0" smtClean="0"/>
              <a:t>Density		metric tonnes/m</a:t>
            </a:r>
            <a:r>
              <a:rPr lang="en-US" sz="2800" baseline="30000" dirty="0" smtClean="0"/>
              <a:t>3</a:t>
            </a:r>
            <a:endParaRPr lang="en-US" sz="2800" dirty="0" smtClean="0"/>
          </a:p>
          <a:p>
            <a:r>
              <a:rPr lang="en-US" sz="2800" dirty="0" smtClean="0"/>
              <a:t>Weight		kilo newtons (kN)</a:t>
            </a:r>
          </a:p>
          <a:p>
            <a:r>
              <a:rPr lang="en-US" sz="2800" dirty="0" smtClean="0"/>
              <a:t>Stress		kilopascals (</a:t>
            </a:r>
            <a:r>
              <a:rPr lang="en-US" sz="2800" dirty="0" err="1" smtClean="0"/>
              <a:t>kPa</a:t>
            </a:r>
            <a:r>
              <a:rPr lang="en-US" sz="2800" dirty="0" smtClean="0"/>
              <a:t>) 1 </a:t>
            </a:r>
            <a:r>
              <a:rPr lang="en-US" sz="2800" dirty="0" err="1" smtClean="0"/>
              <a:t>kPa</a:t>
            </a:r>
            <a:r>
              <a:rPr lang="en-US" sz="2800" dirty="0" smtClean="0"/>
              <a:t> = 1 </a:t>
            </a:r>
            <a:r>
              <a:rPr lang="en-US" sz="2800" dirty="0" err="1" smtClean="0"/>
              <a:t>kN</a:t>
            </a:r>
            <a:r>
              <a:rPr lang="en-US" sz="2800" dirty="0" smtClean="0"/>
              <a:t>/m</a:t>
            </a:r>
            <a:r>
              <a:rPr lang="en-US" sz="2800" baseline="30000" dirty="0" smtClean="0"/>
              <a:t>2</a:t>
            </a:r>
            <a:endParaRPr lang="en-US" sz="2800" dirty="0" smtClean="0"/>
          </a:p>
          <a:p>
            <a:r>
              <a:rPr lang="en-US" sz="2800" dirty="0" smtClean="0"/>
              <a:t>Unit weight	</a:t>
            </a:r>
            <a:r>
              <a:rPr lang="en-US" sz="2800" dirty="0" err="1" smtClean="0"/>
              <a:t>kN</a:t>
            </a:r>
            <a:r>
              <a:rPr lang="en-US" sz="2800" dirty="0" smtClean="0"/>
              <a:t>/m</a:t>
            </a:r>
            <a:r>
              <a:rPr lang="en-US" sz="2800" baseline="30000" dirty="0" smtClean="0"/>
              <a:t>3</a:t>
            </a:r>
            <a:endParaRPr lang="en-US" sz="2800" dirty="0" smtClean="0"/>
          </a:p>
          <a:p>
            <a:r>
              <a:rPr lang="en-US" sz="2800" dirty="0" smtClean="0"/>
              <a:t>Volume	</a:t>
            </a:r>
            <a:r>
              <a:rPr lang="en-US" sz="2800" dirty="0"/>
              <a:t>	m</a:t>
            </a:r>
            <a:r>
              <a:rPr lang="en-US" sz="2800" baseline="30000" dirty="0"/>
              <a:t>3</a:t>
            </a:r>
            <a:endParaRPr lang="en-US" sz="2800" dirty="0"/>
          </a:p>
          <a:p>
            <a:pPr>
              <a:buFontTx/>
              <a:buNone/>
            </a:pPr>
            <a:endParaRPr lang="en-US" sz="2800" baseline="30000" dirty="0" smtClean="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wipe(left)">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wipe(left)">
                                      <p:cBhvr>
                                        <p:cTn id="12" dur="500"/>
                                        <p:tgtEl>
                                          <p:spTgt spid="71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wipe(left)">
                                      <p:cBhvr>
                                        <p:cTn id="17" dur="500"/>
                                        <p:tgtEl>
                                          <p:spTgt spid="717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wipe(left)">
                                      <p:cBhvr>
                                        <p:cTn id="22" dur="500"/>
                                        <p:tgtEl>
                                          <p:spTgt spid="717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7171">
                                            <p:txEl>
                                              <p:pRg st="4" end="4"/>
                                            </p:txEl>
                                          </p:spTgt>
                                        </p:tgtEl>
                                        <p:attrNameLst>
                                          <p:attrName>style.visibility</p:attrName>
                                        </p:attrNameLst>
                                      </p:cBhvr>
                                      <p:to>
                                        <p:strVal val="visible"/>
                                      </p:to>
                                    </p:set>
                                    <p:animEffect transition="in" filter="wipe(left)">
                                      <p:cBhvr>
                                        <p:cTn id="27" dur="500"/>
                                        <p:tgtEl>
                                          <p:spTgt spid="717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7171">
                                            <p:txEl>
                                              <p:pRg st="5" end="5"/>
                                            </p:txEl>
                                          </p:spTgt>
                                        </p:tgtEl>
                                        <p:attrNameLst>
                                          <p:attrName>style.visibility</p:attrName>
                                        </p:attrNameLst>
                                      </p:cBhvr>
                                      <p:to>
                                        <p:strVal val="visible"/>
                                      </p:to>
                                    </p:set>
                                    <p:animEffect transition="in" filter="wipe(left)">
                                      <p:cBhvr>
                                        <p:cTn id="32" dur="500"/>
                                        <p:tgtEl>
                                          <p:spTgt spid="717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7171">
                                            <p:txEl>
                                              <p:pRg st="6" end="6"/>
                                            </p:txEl>
                                          </p:spTgt>
                                        </p:tgtEl>
                                        <p:attrNameLst>
                                          <p:attrName>style.visibility</p:attrName>
                                        </p:attrNameLst>
                                      </p:cBhvr>
                                      <p:to>
                                        <p:strVal val="visible"/>
                                      </p:to>
                                    </p:set>
                                    <p:animEffect transition="in" filter="wipe(left)">
                                      <p:cBhvr>
                                        <p:cTn id="37" dur="500"/>
                                        <p:tgtEl>
                                          <p:spTgt spid="717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s://encrypted-tbn1.gstatic.com/images?q=tbn:ANd9GcR9qapdoZWjvJTups5ba-9jv3fGiAja18GsTBf-UE0CP9Nat1JYwQ">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3291" y="980728"/>
            <a:ext cx="3736618" cy="3086116"/>
          </a:xfrm>
          <a:prstGeom prst="rect">
            <a:avLst/>
          </a:prstGeom>
          <a:noFill/>
          <a:extLst>
            <a:ext uri="{909E8E84-426E-40DD-AFC4-6F175D3DCCD1}">
              <a14:hiddenFill xmlns:a14="http://schemas.microsoft.com/office/drawing/2010/main">
                <a:solidFill>
                  <a:srgbClr val="FFFFFF"/>
                </a:solidFill>
              </a14:hiddenFill>
            </a:ext>
          </a:extLst>
        </p:spPr>
      </p:pic>
      <p:pic>
        <p:nvPicPr>
          <p:cNvPr id="68614" name="Picture 6" descr="3 Phase System of soil"/>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924933" y="1314698"/>
            <a:ext cx="4936258" cy="288032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Object 5"/>
          <p:cNvGraphicFramePr>
            <a:graphicFrameLocks/>
          </p:cNvGraphicFramePr>
          <p:nvPr>
            <p:extLst>
              <p:ext uri="{D42A27DB-BD31-4B8C-83A1-F6EECF244321}">
                <p14:modId xmlns:p14="http://schemas.microsoft.com/office/powerpoint/2010/main" val="1085621111"/>
              </p:ext>
            </p:extLst>
          </p:nvPr>
        </p:nvGraphicFramePr>
        <p:xfrm>
          <a:off x="467544" y="4365104"/>
          <a:ext cx="9045575" cy="2376264"/>
        </p:xfrm>
        <a:graphic>
          <a:graphicData uri="http://schemas.openxmlformats.org/presentationml/2006/ole">
            <mc:AlternateContent xmlns:mc="http://schemas.openxmlformats.org/markup-compatibility/2006">
              <mc:Choice xmlns:v="urn:schemas-microsoft-com:vml" Requires="v">
                <p:oleObj spid="_x0000_s68759" name="Document" r:id="rId6" imgW="62713800" imgH="20363040" progId="Word.Document.8">
                  <p:embed/>
                </p:oleObj>
              </mc:Choice>
              <mc:Fallback>
                <p:oleObj name="Document" r:id="rId6" imgW="62713800" imgH="20363040" progId="Word.Document.8">
                  <p:embed/>
                  <p:pic>
                    <p:nvPicPr>
                      <p:cNvPr id="0" name="Picture 139"/>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7544" y="4365104"/>
                        <a:ext cx="9045575" cy="237626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 name="Rectangle 2"/>
          <p:cNvSpPr>
            <a:spLocks noChangeArrowheads="1"/>
          </p:cNvSpPr>
          <p:nvPr/>
        </p:nvSpPr>
        <p:spPr bwMode="auto">
          <a:xfrm>
            <a:off x="619944" y="332656"/>
            <a:ext cx="8280920" cy="766877"/>
          </a:xfrm>
          <a:prstGeom prst="rect">
            <a:avLst/>
          </a:prstGeom>
          <a:noFill/>
          <a:ln w="12700">
            <a:noFill/>
            <a:miter lim="800000"/>
            <a:headEnd/>
            <a:tailEnd/>
          </a:ln>
        </p:spPr>
        <p:txBody>
          <a:bodyPr wrap="square" lIns="90488" tIns="44450" rIns="90488" bIns="44450">
            <a:spAutoFit/>
          </a:bodyPr>
          <a:lstStyle/>
          <a:p>
            <a:pPr>
              <a:spcBef>
                <a:spcPct val="50000"/>
              </a:spcBef>
            </a:pPr>
            <a:r>
              <a:rPr lang="en-US" sz="4400" b="1" dirty="0" smtClean="0">
                <a:solidFill>
                  <a:schemeClr val="accent1">
                    <a:lumMod val="75000"/>
                  </a:schemeClr>
                </a:solidFill>
              </a:rPr>
              <a:t>Concept of Soil Elements</a:t>
            </a:r>
            <a:endParaRPr lang="en-US" sz="4400" b="1" dirty="0">
              <a:solidFill>
                <a:schemeClr val="accent1">
                  <a:lumMod val="75000"/>
                </a:schemeClr>
              </a:solidFill>
            </a:endParaRPr>
          </a:p>
        </p:txBody>
      </p:sp>
      <p:cxnSp>
        <p:nvCxnSpPr>
          <p:cNvPr id="10" name="Straight Connector 9"/>
          <p:cNvCxnSpPr/>
          <p:nvPr/>
        </p:nvCxnSpPr>
        <p:spPr>
          <a:xfrm>
            <a:off x="1043608" y="4869160"/>
            <a:ext cx="6768752" cy="0"/>
          </a:xfrm>
          <a:prstGeom prst="line">
            <a:avLst/>
          </a:prstGeom>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563627251"/>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467544" y="318973"/>
            <a:ext cx="8280920" cy="766877"/>
          </a:xfrm>
          <a:prstGeom prst="rect">
            <a:avLst/>
          </a:prstGeom>
          <a:noFill/>
          <a:ln w="12700">
            <a:noFill/>
            <a:miter lim="800000"/>
            <a:headEnd/>
            <a:tailEnd/>
          </a:ln>
        </p:spPr>
        <p:txBody>
          <a:bodyPr wrap="square" lIns="90488" tIns="44450" rIns="90488" bIns="44450">
            <a:spAutoFit/>
          </a:bodyPr>
          <a:lstStyle/>
          <a:p>
            <a:pPr>
              <a:spcBef>
                <a:spcPct val="50000"/>
              </a:spcBef>
            </a:pPr>
            <a:r>
              <a:rPr lang="en-US" sz="4400" b="1" dirty="0" smtClean="0">
                <a:solidFill>
                  <a:schemeClr val="accent1">
                    <a:lumMod val="75000"/>
                  </a:schemeClr>
                </a:solidFill>
              </a:rPr>
              <a:t>Concept of Soil Elements</a:t>
            </a:r>
            <a:endParaRPr lang="en-US" sz="4400" b="1" dirty="0">
              <a:solidFill>
                <a:schemeClr val="accent1">
                  <a:lumMod val="75000"/>
                </a:schemeClr>
              </a:solidFill>
            </a:endParaRPr>
          </a:p>
        </p:txBody>
      </p:sp>
      <p:sp>
        <p:nvSpPr>
          <p:cNvPr id="2" name="Rectangle 1"/>
          <p:cNvSpPr/>
          <p:nvPr/>
        </p:nvSpPr>
        <p:spPr>
          <a:xfrm>
            <a:off x="243760" y="1146351"/>
            <a:ext cx="8720728" cy="5663089"/>
          </a:xfrm>
          <a:prstGeom prst="rect">
            <a:avLst/>
          </a:prstGeom>
        </p:spPr>
        <p:txBody>
          <a:bodyPr wrap="square">
            <a:spAutoFit/>
          </a:bodyPr>
          <a:lstStyle/>
          <a:p>
            <a:pPr marL="285750" indent="-285750" algn="just">
              <a:buFont typeface="Arial" panose="020B0604020202020204" pitchFamily="34" charset="0"/>
              <a:buChar char="•"/>
            </a:pPr>
            <a:r>
              <a:rPr lang="en-GB" sz="3200" b="1" dirty="0" smtClean="0">
                <a:solidFill>
                  <a:srgbClr val="0070C0"/>
                </a:solidFill>
              </a:rPr>
              <a:t>Soil can either be a ‘two –phase’ or ‘three phase’ composition.</a:t>
            </a:r>
          </a:p>
          <a:p>
            <a:pPr marL="285750" indent="-285750" algn="just">
              <a:buFont typeface="Arial" panose="020B0604020202020204" pitchFamily="34" charset="0"/>
              <a:buChar char="•"/>
            </a:pPr>
            <a:endParaRPr lang="en-GB" sz="2800" b="1" dirty="0" smtClean="0">
              <a:solidFill>
                <a:srgbClr val="0070C0"/>
              </a:solidFill>
            </a:endParaRPr>
          </a:p>
          <a:p>
            <a:pPr marL="285750" indent="-285750" algn="just">
              <a:buFont typeface="Arial" panose="020B0604020202020204" pitchFamily="34" charset="0"/>
              <a:buChar char="•"/>
            </a:pPr>
            <a:r>
              <a:rPr lang="en-GB" sz="2800" b="1" dirty="0" smtClean="0">
                <a:solidFill>
                  <a:srgbClr val="0070C0"/>
                </a:solidFill>
              </a:rPr>
              <a:t>In a completely dry soil, there are two phases, namely the solid soil particles and pore air (no water)</a:t>
            </a:r>
          </a:p>
          <a:p>
            <a:pPr marL="285750" indent="-285750" algn="just">
              <a:buFont typeface="Arial" panose="020B0604020202020204" pitchFamily="34" charset="0"/>
              <a:buChar char="•"/>
            </a:pPr>
            <a:endParaRPr lang="en-GB" sz="2800" b="1" dirty="0" smtClean="0">
              <a:solidFill>
                <a:srgbClr val="0070C0"/>
              </a:solidFill>
            </a:endParaRPr>
          </a:p>
          <a:p>
            <a:pPr marL="285750" indent="-285750" algn="just">
              <a:buFont typeface="Arial" panose="020B0604020202020204" pitchFamily="34" charset="0"/>
              <a:buChar char="•"/>
            </a:pPr>
            <a:r>
              <a:rPr lang="en-GB" sz="2800" b="1" dirty="0" smtClean="0">
                <a:solidFill>
                  <a:srgbClr val="0070C0"/>
                </a:solidFill>
              </a:rPr>
              <a:t>A fully saturated soil is also two-phase, being composed of solid soil particles and pore water (no air)</a:t>
            </a:r>
          </a:p>
          <a:p>
            <a:pPr marL="285750" indent="-285750" algn="just">
              <a:buFont typeface="Arial" panose="020B0604020202020204" pitchFamily="34" charset="0"/>
              <a:buChar char="•"/>
            </a:pPr>
            <a:endParaRPr lang="en-GB" sz="2800" b="1" dirty="0" smtClean="0">
              <a:solidFill>
                <a:srgbClr val="0070C0"/>
              </a:solidFill>
            </a:endParaRPr>
          </a:p>
          <a:p>
            <a:pPr marL="285750" indent="-285750" algn="just">
              <a:buFont typeface="Arial" panose="020B0604020202020204" pitchFamily="34" charset="0"/>
              <a:buChar char="•"/>
            </a:pPr>
            <a:r>
              <a:rPr lang="en-GB" sz="2800" b="1" dirty="0" smtClean="0">
                <a:solidFill>
                  <a:srgbClr val="0070C0"/>
                </a:solidFill>
              </a:rPr>
              <a:t>A partially saturated soil is three-phases being composed of solid soil particles, pore water and pore air. </a:t>
            </a:r>
          </a:p>
          <a:p>
            <a:endParaRPr lang="en-GB" dirty="0"/>
          </a:p>
        </p:txBody>
      </p:sp>
    </p:spTree>
    <p:extLst>
      <p:ext uri="{BB962C8B-B14F-4D97-AF65-F5344CB8AC3E}">
        <p14:creationId xmlns:p14="http://schemas.microsoft.com/office/powerpoint/2010/main" val="2287693325"/>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oil-Water Phas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03648" y="1502786"/>
            <a:ext cx="6264696" cy="488716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475656" y="548680"/>
            <a:ext cx="5972084" cy="769441"/>
          </a:xfrm>
          <a:prstGeom prst="rect">
            <a:avLst/>
          </a:prstGeom>
        </p:spPr>
        <p:txBody>
          <a:bodyPr wrap="none">
            <a:spAutoFit/>
          </a:bodyPr>
          <a:lstStyle/>
          <a:p>
            <a:pPr algn="ctr">
              <a:spcBef>
                <a:spcPct val="50000"/>
              </a:spcBef>
            </a:pPr>
            <a:r>
              <a:rPr lang="en-US" sz="4400" b="1" dirty="0">
                <a:solidFill>
                  <a:schemeClr val="accent1">
                    <a:lumMod val="75000"/>
                  </a:schemeClr>
                </a:solidFill>
              </a:rPr>
              <a:t>Concept of Soil Elements</a:t>
            </a:r>
          </a:p>
        </p:txBody>
      </p:sp>
    </p:spTree>
    <p:extLst>
      <p:ext uri="{BB962C8B-B14F-4D97-AF65-F5344CB8AC3E}">
        <p14:creationId xmlns:p14="http://schemas.microsoft.com/office/powerpoint/2010/main" val="40595832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23728" y="2348880"/>
            <a:ext cx="6048672" cy="584775"/>
          </a:xfrm>
          <a:prstGeom prst="rect">
            <a:avLst/>
          </a:prstGeom>
          <a:noFill/>
        </p:spPr>
        <p:txBody>
          <a:bodyPr wrap="square" rtlCol="0">
            <a:spAutoFit/>
          </a:bodyPr>
          <a:lstStyle/>
          <a:p>
            <a:r>
              <a:rPr lang="en-GB" sz="3200" dirty="0" smtClean="0"/>
              <a:t>SOIL MECHANICS EQUATIONS</a:t>
            </a:r>
            <a:endParaRPr lang="en-US" sz="3200" dirty="0"/>
          </a:p>
        </p:txBody>
      </p:sp>
    </p:spTree>
    <p:extLst>
      <p:ext uri="{BB962C8B-B14F-4D97-AF65-F5344CB8AC3E}">
        <p14:creationId xmlns:p14="http://schemas.microsoft.com/office/powerpoint/2010/main" val="40250652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ChangeArrowheads="1"/>
          </p:cNvSpPr>
          <p:nvPr/>
        </p:nvSpPr>
        <p:spPr bwMode="auto">
          <a:xfrm>
            <a:off x="467544" y="318973"/>
            <a:ext cx="8280920" cy="766877"/>
          </a:xfrm>
          <a:prstGeom prst="rect">
            <a:avLst/>
          </a:prstGeom>
          <a:noFill/>
          <a:ln w="12700">
            <a:noFill/>
            <a:miter lim="800000"/>
            <a:headEnd/>
            <a:tailEnd/>
          </a:ln>
        </p:spPr>
        <p:txBody>
          <a:bodyPr wrap="square" lIns="90488" tIns="44450" rIns="90488" bIns="44450">
            <a:spAutoFit/>
          </a:bodyPr>
          <a:lstStyle/>
          <a:p>
            <a:pPr>
              <a:spcBef>
                <a:spcPct val="50000"/>
              </a:spcBef>
            </a:pPr>
            <a:r>
              <a:rPr lang="en-US" sz="4400" b="1" u="sng" dirty="0" smtClean="0">
                <a:solidFill>
                  <a:srgbClr val="0070C0"/>
                </a:solidFill>
              </a:rPr>
              <a:t>Water content </a:t>
            </a:r>
            <a:endParaRPr lang="en-US" sz="4400" b="1" u="sng" dirty="0">
              <a:solidFill>
                <a:srgbClr val="0070C0"/>
              </a:solidFill>
            </a:endParaRPr>
          </a:p>
        </p:txBody>
      </p:sp>
      <p:sp>
        <p:nvSpPr>
          <p:cNvPr id="5" name="Rectangle 4"/>
          <p:cNvSpPr/>
          <p:nvPr/>
        </p:nvSpPr>
        <p:spPr>
          <a:xfrm>
            <a:off x="243760" y="1412776"/>
            <a:ext cx="8900240" cy="2585323"/>
          </a:xfrm>
          <a:prstGeom prst="rect">
            <a:avLst/>
          </a:prstGeom>
        </p:spPr>
        <p:txBody>
          <a:bodyPr wrap="square">
            <a:spAutoFit/>
          </a:bodyPr>
          <a:lstStyle/>
          <a:p>
            <a:pPr marL="285750" indent="-285750">
              <a:buFont typeface="Arial" panose="020B0604020202020204" pitchFamily="34" charset="0"/>
              <a:buChar char="•"/>
            </a:pPr>
            <a:r>
              <a:rPr lang="en-GB" sz="2800" dirty="0" smtClean="0"/>
              <a:t>The water content (</a:t>
            </a:r>
            <a:r>
              <a:rPr lang="en-GB" sz="2800" i="1" dirty="0" smtClean="0"/>
              <a:t>w)</a:t>
            </a:r>
            <a:r>
              <a:rPr lang="en-GB" sz="2800" dirty="0" smtClean="0"/>
              <a:t> is </a:t>
            </a:r>
            <a:r>
              <a:rPr lang="en-GB" sz="2800" b="1" dirty="0" smtClean="0">
                <a:solidFill>
                  <a:srgbClr val="0070C0"/>
                </a:solidFill>
              </a:rPr>
              <a:t>the ratio</a:t>
            </a:r>
            <a:r>
              <a:rPr lang="en-GB" sz="2800" dirty="0" smtClean="0">
                <a:solidFill>
                  <a:srgbClr val="0070C0"/>
                </a:solidFill>
              </a:rPr>
              <a:t> </a:t>
            </a:r>
            <a:r>
              <a:rPr lang="en-GB" sz="2800" dirty="0" smtClean="0"/>
              <a:t>of mass of water to the mass of solids in the soil i.e.</a:t>
            </a:r>
          </a:p>
          <a:p>
            <a:pPr lvl="4"/>
            <a:r>
              <a:rPr lang="en-GB" sz="2800" b="1" i="1" dirty="0" smtClean="0">
                <a:solidFill>
                  <a:srgbClr val="0070C0"/>
                </a:solidFill>
              </a:rPr>
              <a:t>w</a:t>
            </a:r>
            <a:r>
              <a:rPr lang="en-GB" sz="2800" b="1" dirty="0" smtClean="0">
                <a:solidFill>
                  <a:srgbClr val="0070C0"/>
                </a:solidFill>
              </a:rPr>
              <a:t> =  </a:t>
            </a:r>
            <a:r>
              <a:rPr lang="en-GB" sz="2800" b="1" u="sng" dirty="0" smtClean="0">
                <a:solidFill>
                  <a:srgbClr val="0070C0"/>
                </a:solidFill>
              </a:rPr>
              <a:t>Mass of water </a:t>
            </a:r>
            <a:r>
              <a:rPr lang="en-GB" sz="2800" b="1" dirty="0" smtClean="0">
                <a:solidFill>
                  <a:srgbClr val="0070C0"/>
                </a:solidFill>
              </a:rPr>
              <a:t>=  </a:t>
            </a:r>
            <a:r>
              <a:rPr lang="en-GB" sz="2800" b="1" u="sng" dirty="0" smtClean="0">
                <a:solidFill>
                  <a:srgbClr val="0070C0"/>
                </a:solidFill>
              </a:rPr>
              <a:t>Mw</a:t>
            </a:r>
            <a:endParaRPr lang="en-GB" sz="2800" b="1" u="sng" dirty="0">
              <a:solidFill>
                <a:srgbClr val="0070C0"/>
              </a:solidFill>
            </a:endParaRPr>
          </a:p>
          <a:p>
            <a:r>
              <a:rPr lang="en-GB" sz="2800" b="1" dirty="0" smtClean="0">
                <a:solidFill>
                  <a:srgbClr val="0070C0"/>
                </a:solidFill>
              </a:rPr>
              <a:t>                               Mass of solids       Ms</a:t>
            </a:r>
          </a:p>
          <a:p>
            <a:pPr marL="285750" indent="-285750">
              <a:buFont typeface="Arial" panose="020B0604020202020204" pitchFamily="34" charset="0"/>
              <a:buChar char="•"/>
            </a:pPr>
            <a:endParaRPr lang="en-GB" sz="2200" dirty="0" smtClean="0"/>
          </a:p>
          <a:p>
            <a:r>
              <a:rPr lang="en-US" sz="2400" dirty="0" smtClean="0"/>
              <a:t>       This is the percentage of the oven dried mass of the sample</a:t>
            </a:r>
            <a:endParaRPr lang="en-GB" sz="2400" dirty="0"/>
          </a:p>
        </p:txBody>
      </p:sp>
      <p:sp>
        <p:nvSpPr>
          <p:cNvPr id="2" name="TextBox 1"/>
          <p:cNvSpPr txBox="1"/>
          <p:nvPr/>
        </p:nvSpPr>
        <p:spPr>
          <a:xfrm>
            <a:off x="611560" y="5000668"/>
            <a:ext cx="7992888" cy="1384995"/>
          </a:xfrm>
          <a:prstGeom prst="rect">
            <a:avLst/>
          </a:prstGeom>
          <a:noFill/>
        </p:spPr>
        <p:txBody>
          <a:bodyPr wrap="square" rtlCol="0">
            <a:spAutoFit/>
          </a:bodyPr>
          <a:lstStyle/>
          <a:p>
            <a:r>
              <a:rPr lang="en-GB" sz="2800" dirty="0" smtClean="0"/>
              <a:t>Water content is determined by weighing a sample of soil and then drying the sample in an oven at a temperature of around 105-110 degree C</a:t>
            </a:r>
            <a:endParaRPr lang="en-GB" sz="2800" dirty="0"/>
          </a:p>
        </p:txBody>
      </p:sp>
      <p:sp>
        <p:nvSpPr>
          <p:cNvPr id="3" name="TextBox 2"/>
          <p:cNvSpPr txBox="1"/>
          <p:nvPr/>
        </p:nvSpPr>
        <p:spPr>
          <a:xfrm>
            <a:off x="2771800" y="4077072"/>
            <a:ext cx="3096344" cy="646331"/>
          </a:xfrm>
          <a:prstGeom prst="rect">
            <a:avLst/>
          </a:prstGeom>
          <a:noFill/>
        </p:spPr>
        <p:txBody>
          <a:bodyPr wrap="square" rtlCol="0">
            <a:spAutoFit/>
          </a:bodyPr>
          <a:lstStyle/>
          <a:p>
            <a:r>
              <a:rPr lang="en-GB" sz="3600" dirty="0" smtClean="0"/>
              <a:t>Units = %</a:t>
            </a:r>
            <a:endParaRPr lang="en-GB" sz="3600" dirty="0"/>
          </a:p>
        </p:txBody>
      </p:sp>
    </p:spTree>
    <p:extLst>
      <p:ext uri="{BB962C8B-B14F-4D97-AF65-F5344CB8AC3E}">
        <p14:creationId xmlns:p14="http://schemas.microsoft.com/office/powerpoint/2010/main" val="408839494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39752" y="404664"/>
            <a:ext cx="4006290" cy="769441"/>
          </a:xfrm>
          <a:prstGeom prst="rect">
            <a:avLst/>
          </a:prstGeom>
        </p:spPr>
        <p:txBody>
          <a:bodyPr wrap="none">
            <a:spAutoFit/>
          </a:bodyPr>
          <a:lstStyle/>
          <a:p>
            <a:r>
              <a:rPr lang="en-US" sz="4400" b="1" u="sng" dirty="0" smtClean="0">
                <a:solidFill>
                  <a:srgbClr val="0070C0"/>
                </a:solidFill>
              </a:rPr>
              <a:t>The Porosity (n) </a:t>
            </a:r>
            <a:endParaRPr lang="en-GB" sz="4400" u="sng" dirty="0"/>
          </a:p>
        </p:txBody>
      </p:sp>
      <p:sp>
        <p:nvSpPr>
          <p:cNvPr id="3" name="Rectangle 2"/>
          <p:cNvSpPr/>
          <p:nvPr/>
        </p:nvSpPr>
        <p:spPr>
          <a:xfrm>
            <a:off x="539552" y="1412776"/>
            <a:ext cx="8136904" cy="1077218"/>
          </a:xfrm>
          <a:prstGeom prst="rect">
            <a:avLst/>
          </a:prstGeom>
        </p:spPr>
        <p:txBody>
          <a:bodyPr wrap="square">
            <a:spAutoFit/>
          </a:bodyPr>
          <a:lstStyle/>
          <a:p>
            <a:r>
              <a:rPr lang="en-GB" sz="3200" dirty="0" smtClean="0"/>
              <a:t>Is </a:t>
            </a:r>
            <a:r>
              <a:rPr lang="en-GB" sz="3200" b="1" dirty="0">
                <a:solidFill>
                  <a:srgbClr val="0070C0"/>
                </a:solidFill>
              </a:rPr>
              <a:t>the </a:t>
            </a:r>
            <a:r>
              <a:rPr lang="en-GB" sz="3200" b="1" dirty="0" smtClean="0">
                <a:solidFill>
                  <a:srgbClr val="0070C0"/>
                </a:solidFill>
              </a:rPr>
              <a:t>ratio </a:t>
            </a:r>
            <a:r>
              <a:rPr lang="en-GB" sz="3200" dirty="0" smtClean="0"/>
              <a:t>volume </a:t>
            </a:r>
            <a:r>
              <a:rPr lang="en-GB" sz="3200" dirty="0"/>
              <a:t>of the voids to the </a:t>
            </a:r>
            <a:r>
              <a:rPr lang="en-GB" sz="3200" dirty="0" smtClean="0"/>
              <a:t>total volume </a:t>
            </a:r>
            <a:r>
              <a:rPr lang="en-GB" sz="3200" dirty="0"/>
              <a:t>of the </a:t>
            </a:r>
            <a:r>
              <a:rPr lang="en-GB" sz="3200" dirty="0" smtClean="0"/>
              <a:t>soil sample.</a:t>
            </a:r>
            <a:endParaRPr lang="en-GB" sz="3200" dirty="0"/>
          </a:p>
        </p:txBody>
      </p:sp>
      <p:sp>
        <p:nvSpPr>
          <p:cNvPr id="4" name="Rectangle 3"/>
          <p:cNvSpPr/>
          <p:nvPr/>
        </p:nvSpPr>
        <p:spPr>
          <a:xfrm>
            <a:off x="1835696" y="2844224"/>
            <a:ext cx="7398568" cy="954107"/>
          </a:xfrm>
          <a:prstGeom prst="rect">
            <a:avLst/>
          </a:prstGeom>
        </p:spPr>
        <p:txBody>
          <a:bodyPr wrap="square">
            <a:spAutoFit/>
          </a:bodyPr>
          <a:lstStyle/>
          <a:p>
            <a:pPr lvl="4"/>
            <a:r>
              <a:rPr lang="en-GB" sz="2800" b="1" u="sng" dirty="0">
                <a:solidFill>
                  <a:srgbClr val="0070C0"/>
                </a:solidFill>
              </a:rPr>
              <a:t>Volume of voids </a:t>
            </a:r>
            <a:r>
              <a:rPr lang="en-GB" sz="2800" b="1" dirty="0">
                <a:solidFill>
                  <a:srgbClr val="0070C0"/>
                </a:solidFill>
              </a:rPr>
              <a:t>=  </a:t>
            </a:r>
            <a:r>
              <a:rPr lang="en-GB" sz="2800" b="1" u="sng" dirty="0">
                <a:solidFill>
                  <a:srgbClr val="0070C0"/>
                </a:solidFill>
              </a:rPr>
              <a:t>V</a:t>
            </a:r>
            <a:r>
              <a:rPr lang="en-GB" sz="2000" b="1" u="sng" dirty="0">
                <a:solidFill>
                  <a:srgbClr val="0070C0"/>
                </a:solidFill>
              </a:rPr>
              <a:t>v</a:t>
            </a:r>
          </a:p>
          <a:p>
            <a:r>
              <a:rPr lang="en-GB" sz="2800" b="1" dirty="0">
                <a:solidFill>
                  <a:srgbClr val="0070C0"/>
                </a:solidFill>
              </a:rPr>
              <a:t>                       </a:t>
            </a:r>
            <a:r>
              <a:rPr lang="en-GB" sz="2800" b="1" dirty="0" smtClean="0">
                <a:solidFill>
                  <a:srgbClr val="0070C0"/>
                </a:solidFill>
              </a:rPr>
              <a:t>   Total Volume        V</a:t>
            </a:r>
            <a:endParaRPr lang="en-GB" sz="2800" b="1" dirty="0">
              <a:solidFill>
                <a:srgbClr val="0070C0"/>
              </a:solidFill>
            </a:endParaRPr>
          </a:p>
        </p:txBody>
      </p:sp>
      <p:sp>
        <p:nvSpPr>
          <p:cNvPr id="5" name="Rectangle 4"/>
          <p:cNvSpPr/>
          <p:nvPr/>
        </p:nvSpPr>
        <p:spPr>
          <a:xfrm>
            <a:off x="683568" y="3059668"/>
            <a:ext cx="2736304" cy="523220"/>
          </a:xfrm>
          <a:prstGeom prst="rect">
            <a:avLst/>
          </a:prstGeom>
        </p:spPr>
        <p:txBody>
          <a:bodyPr wrap="square">
            <a:spAutoFit/>
          </a:bodyPr>
          <a:lstStyle/>
          <a:p>
            <a:r>
              <a:rPr lang="en-GB" sz="2800" b="1" dirty="0" smtClean="0">
                <a:solidFill>
                  <a:srgbClr val="0070C0"/>
                </a:solidFill>
              </a:rPr>
              <a:t>POROSITY (n) </a:t>
            </a:r>
            <a:r>
              <a:rPr lang="en-GB" sz="2800" b="1" dirty="0">
                <a:solidFill>
                  <a:srgbClr val="0070C0"/>
                </a:solidFill>
              </a:rPr>
              <a:t>= </a:t>
            </a:r>
          </a:p>
        </p:txBody>
      </p:sp>
      <p:sp>
        <p:nvSpPr>
          <p:cNvPr id="6" name="TextBox 5"/>
          <p:cNvSpPr txBox="1"/>
          <p:nvPr/>
        </p:nvSpPr>
        <p:spPr>
          <a:xfrm>
            <a:off x="282847" y="4077072"/>
            <a:ext cx="9035547" cy="523220"/>
          </a:xfrm>
          <a:prstGeom prst="rect">
            <a:avLst/>
          </a:prstGeom>
          <a:noFill/>
        </p:spPr>
        <p:txBody>
          <a:bodyPr wrap="square" rtlCol="0">
            <a:spAutoFit/>
          </a:bodyPr>
          <a:lstStyle/>
          <a:p>
            <a:r>
              <a:rPr lang="en-GB" sz="2800" b="1" dirty="0" smtClean="0">
                <a:solidFill>
                  <a:srgbClr val="0070C0"/>
                </a:solidFill>
              </a:rPr>
              <a:t>The Void ratio and Porosity are inter related as follows:</a:t>
            </a:r>
            <a:endParaRPr lang="en-GB" sz="2800" b="1" dirty="0">
              <a:solidFill>
                <a:srgbClr val="0070C0"/>
              </a:solidFill>
            </a:endParaRPr>
          </a:p>
        </p:txBody>
      </p:sp>
      <p:graphicFrame>
        <p:nvGraphicFramePr>
          <p:cNvPr id="7" name="Object 6"/>
          <p:cNvGraphicFramePr>
            <a:graphicFrameLocks/>
          </p:cNvGraphicFramePr>
          <p:nvPr>
            <p:extLst>
              <p:ext uri="{D42A27DB-BD31-4B8C-83A1-F6EECF244321}">
                <p14:modId xmlns:p14="http://schemas.microsoft.com/office/powerpoint/2010/main" val="4101935441"/>
              </p:ext>
            </p:extLst>
          </p:nvPr>
        </p:nvGraphicFramePr>
        <p:xfrm>
          <a:off x="1187624" y="4653136"/>
          <a:ext cx="6019800" cy="1066800"/>
        </p:xfrm>
        <a:graphic>
          <a:graphicData uri="http://schemas.openxmlformats.org/presentationml/2006/ole">
            <mc:AlternateContent xmlns:mc="http://schemas.openxmlformats.org/markup-compatibility/2006">
              <mc:Choice xmlns:v="urn:schemas-microsoft-com:vml" Requires="v">
                <p:oleObj spid="_x0000_s70803" name="Equation" r:id="rId3" imgW="195089400" imgH="130067280" progId="Equation.3">
                  <p:embed/>
                </p:oleObj>
              </mc:Choice>
              <mc:Fallback>
                <p:oleObj name="Equation" r:id="rId3" imgW="195089400" imgH="130067280" progId="Equation.3">
                  <p:embed/>
                  <p:pic>
                    <p:nvPicPr>
                      <p:cNvPr id="0" name="Picture 135"/>
                      <p:cNvPicPr>
                        <a:picLocks noChangeArrowheads="1"/>
                      </p:cNvPicPr>
                      <p:nvPr/>
                    </p:nvPicPr>
                    <p:blipFill>
                      <a:blip r:embed="rId4">
                        <a:extLst>
                          <a:ext uri="{28A0092B-C50C-407E-A947-70E740481C1C}">
                            <a14:useLocalDpi xmlns:a14="http://schemas.microsoft.com/office/drawing/2010/main" val="0"/>
                          </a:ext>
                        </a:extLst>
                      </a:blip>
                      <a:srcRect r="56738" b="86430"/>
                      <a:stretch>
                        <a:fillRect/>
                      </a:stretch>
                    </p:blipFill>
                    <p:spPr bwMode="auto">
                      <a:xfrm>
                        <a:off x="1187624" y="4653136"/>
                        <a:ext cx="60198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 name="TextBox 8"/>
          <p:cNvSpPr txBox="1"/>
          <p:nvPr/>
        </p:nvSpPr>
        <p:spPr>
          <a:xfrm>
            <a:off x="816732" y="4503564"/>
            <a:ext cx="3971292" cy="1138773"/>
          </a:xfrm>
          <a:prstGeom prst="rect">
            <a:avLst/>
          </a:prstGeom>
          <a:solidFill>
            <a:schemeClr val="bg1"/>
          </a:solidFill>
        </p:spPr>
        <p:txBody>
          <a:bodyPr wrap="square" rtlCol="0">
            <a:spAutoFit/>
          </a:bodyPr>
          <a:lstStyle/>
          <a:p>
            <a:pPr algn="r"/>
            <a:endParaRPr lang="en-GB" dirty="0" smtClean="0"/>
          </a:p>
          <a:p>
            <a:pPr algn="r"/>
            <a:r>
              <a:rPr lang="en-GB" sz="3200" dirty="0" smtClean="0"/>
              <a:t>e</a:t>
            </a:r>
          </a:p>
          <a:p>
            <a:pPr algn="r"/>
            <a:endParaRPr lang="en-GB" dirty="0"/>
          </a:p>
        </p:txBody>
      </p:sp>
      <p:sp>
        <p:nvSpPr>
          <p:cNvPr id="10" name="TextBox 9"/>
          <p:cNvSpPr txBox="1"/>
          <p:nvPr/>
        </p:nvSpPr>
        <p:spPr>
          <a:xfrm>
            <a:off x="1691680" y="5673583"/>
            <a:ext cx="5832648" cy="1015663"/>
          </a:xfrm>
          <a:prstGeom prst="rect">
            <a:avLst/>
          </a:prstGeom>
          <a:noFill/>
        </p:spPr>
        <p:txBody>
          <a:bodyPr wrap="square" rtlCol="0">
            <a:spAutoFit/>
          </a:bodyPr>
          <a:lstStyle/>
          <a:p>
            <a:r>
              <a:rPr lang="en-GB" sz="3200" dirty="0" smtClean="0"/>
              <a:t>Or </a:t>
            </a:r>
            <a:r>
              <a:rPr lang="en-GB" dirty="0" smtClean="0"/>
              <a:t>			</a:t>
            </a:r>
            <a:r>
              <a:rPr lang="en-GB" sz="2800" dirty="0" smtClean="0"/>
              <a:t>n =        e</a:t>
            </a:r>
          </a:p>
          <a:p>
            <a:r>
              <a:rPr lang="en-GB" sz="2800" dirty="0" smtClean="0"/>
              <a:t>                                             1 + e</a:t>
            </a:r>
            <a:endParaRPr lang="en-GB" sz="2800" dirty="0"/>
          </a:p>
        </p:txBody>
      </p:sp>
      <p:cxnSp>
        <p:nvCxnSpPr>
          <p:cNvPr id="12" name="Straight Connector 11"/>
          <p:cNvCxnSpPr/>
          <p:nvPr/>
        </p:nvCxnSpPr>
        <p:spPr>
          <a:xfrm>
            <a:off x="5292080" y="6165273"/>
            <a:ext cx="1053962" cy="0"/>
          </a:xfrm>
          <a:prstGeom prst="line">
            <a:avLst/>
          </a:prstGeom>
        </p:spPr>
        <p:style>
          <a:lnRef idx="1">
            <a:schemeClr val="dk1"/>
          </a:lnRef>
          <a:fillRef idx="0">
            <a:schemeClr val="dk1"/>
          </a:fillRef>
          <a:effectRef idx="0">
            <a:schemeClr val="dk1"/>
          </a:effectRef>
          <a:fontRef idx="minor">
            <a:schemeClr val="tx1"/>
          </a:fontRef>
        </p:style>
      </p:cxnSp>
      <p:sp>
        <p:nvSpPr>
          <p:cNvPr id="16" name="TextBox 15"/>
          <p:cNvSpPr txBox="1"/>
          <p:nvPr/>
        </p:nvSpPr>
        <p:spPr>
          <a:xfrm>
            <a:off x="3262741" y="4888284"/>
            <a:ext cx="1114151" cy="369332"/>
          </a:xfrm>
          <a:prstGeom prst="rect">
            <a:avLst/>
          </a:prstGeom>
          <a:noFill/>
        </p:spPr>
        <p:txBody>
          <a:bodyPr wrap="none" rtlCol="0">
            <a:spAutoFit/>
          </a:bodyPr>
          <a:lstStyle/>
          <a:p>
            <a:r>
              <a:rPr lang="en-GB" b="1" dirty="0" smtClean="0">
                <a:solidFill>
                  <a:srgbClr val="0070C0"/>
                </a:solidFill>
              </a:rPr>
              <a:t>Void ratio</a:t>
            </a:r>
            <a:endParaRPr lang="en-GB" b="1" dirty="0">
              <a:solidFill>
                <a:srgbClr val="0070C0"/>
              </a:solidFill>
            </a:endParaRPr>
          </a:p>
        </p:txBody>
      </p:sp>
      <p:sp>
        <p:nvSpPr>
          <p:cNvPr id="17" name="Rectangle 16"/>
          <p:cNvSpPr/>
          <p:nvPr/>
        </p:nvSpPr>
        <p:spPr>
          <a:xfrm>
            <a:off x="3336414" y="5795941"/>
            <a:ext cx="966803" cy="369332"/>
          </a:xfrm>
          <a:prstGeom prst="rect">
            <a:avLst/>
          </a:prstGeom>
        </p:spPr>
        <p:txBody>
          <a:bodyPr wrap="none">
            <a:spAutoFit/>
          </a:bodyPr>
          <a:lstStyle/>
          <a:p>
            <a:r>
              <a:rPr lang="en-GB" b="1" dirty="0" smtClean="0">
                <a:solidFill>
                  <a:srgbClr val="0070C0"/>
                </a:solidFill>
              </a:rPr>
              <a:t>Porosity</a:t>
            </a:r>
            <a:endParaRPr lang="en-GB" b="1" dirty="0">
              <a:solidFill>
                <a:srgbClr val="0070C0"/>
              </a:solidFill>
            </a:endParaRPr>
          </a:p>
        </p:txBody>
      </p:sp>
      <p:sp>
        <p:nvSpPr>
          <p:cNvPr id="8" name="TextBox 7"/>
          <p:cNvSpPr txBox="1"/>
          <p:nvPr/>
        </p:nvSpPr>
        <p:spPr>
          <a:xfrm>
            <a:off x="7350821" y="2951944"/>
            <a:ext cx="2075117" cy="461665"/>
          </a:xfrm>
          <a:prstGeom prst="rect">
            <a:avLst/>
          </a:prstGeom>
          <a:noFill/>
        </p:spPr>
        <p:txBody>
          <a:bodyPr wrap="square" rtlCol="0">
            <a:spAutoFit/>
          </a:bodyPr>
          <a:lstStyle/>
          <a:p>
            <a:r>
              <a:rPr lang="en-GB" sz="2400" dirty="0" smtClean="0"/>
              <a:t>Units = Ratio</a:t>
            </a:r>
            <a:endParaRPr lang="en-GB" sz="2400" dirty="0"/>
          </a:p>
        </p:txBody>
      </p:sp>
      <p:cxnSp>
        <p:nvCxnSpPr>
          <p:cNvPr id="13" name="Straight Arrow Connector 12"/>
          <p:cNvCxnSpPr/>
          <p:nvPr/>
        </p:nvCxnSpPr>
        <p:spPr>
          <a:xfrm>
            <a:off x="4376892" y="4503564"/>
            <a:ext cx="1275228" cy="293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endCxn id="16" idx="1"/>
          </p:cNvCxnSpPr>
          <p:nvPr/>
        </p:nvCxnSpPr>
        <p:spPr>
          <a:xfrm>
            <a:off x="2056408" y="4509170"/>
            <a:ext cx="1206333" cy="5637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619779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212" y="0"/>
            <a:ext cx="8229600" cy="1143000"/>
          </a:xfrm>
        </p:spPr>
        <p:txBody>
          <a:bodyPr/>
          <a:lstStyle/>
          <a:p>
            <a:r>
              <a:rPr lang="en-US" b="1" u="sng" dirty="0" smtClean="0">
                <a:solidFill>
                  <a:srgbClr val="0070C0"/>
                </a:solidFill>
              </a:rPr>
              <a:t>Bulk Density (</a:t>
            </a:r>
            <a:r>
              <a:rPr lang="en-US" u="sng" dirty="0">
                <a:latin typeface="Symbol" pitchFamily="18" charset="2"/>
              </a:rPr>
              <a:t>r</a:t>
            </a:r>
            <a:r>
              <a:rPr lang="en-US" b="1" u="sng" dirty="0" smtClean="0">
                <a:solidFill>
                  <a:srgbClr val="0070C0"/>
                </a:solidFill>
                <a:latin typeface="+mn-lt"/>
                <a:cs typeface="GreekS"/>
              </a:rPr>
              <a:t>)(roe)</a:t>
            </a:r>
            <a:endParaRPr lang="en-GB" b="1" u="sng" dirty="0">
              <a:latin typeface="+mn-lt"/>
            </a:endParaRPr>
          </a:p>
        </p:txBody>
      </p:sp>
      <p:sp>
        <p:nvSpPr>
          <p:cNvPr id="3" name="Content Placeholder 2"/>
          <p:cNvSpPr>
            <a:spLocks noGrp="1"/>
          </p:cNvSpPr>
          <p:nvPr>
            <p:ph idx="1"/>
          </p:nvPr>
        </p:nvSpPr>
        <p:spPr>
          <a:xfrm>
            <a:off x="565212" y="1166853"/>
            <a:ext cx="8229600" cy="4525963"/>
          </a:xfrm>
        </p:spPr>
        <p:txBody>
          <a:bodyPr/>
          <a:lstStyle/>
          <a:p>
            <a:r>
              <a:rPr lang="en-GB" dirty="0" smtClean="0"/>
              <a:t>The bulk density of the soil is </a:t>
            </a:r>
            <a:r>
              <a:rPr lang="en-GB" b="1" dirty="0" smtClean="0">
                <a:solidFill>
                  <a:srgbClr val="0070C0"/>
                </a:solidFill>
              </a:rPr>
              <a:t>the ratio </a:t>
            </a:r>
            <a:r>
              <a:rPr lang="en-GB" dirty="0" smtClean="0"/>
              <a:t>of the total mass to the total volume.</a:t>
            </a:r>
            <a:endParaRPr lang="en-GB" dirty="0"/>
          </a:p>
        </p:txBody>
      </p:sp>
      <p:sp>
        <p:nvSpPr>
          <p:cNvPr id="4" name="Rectangle 3"/>
          <p:cNvSpPr/>
          <p:nvPr/>
        </p:nvSpPr>
        <p:spPr>
          <a:xfrm>
            <a:off x="2814967" y="2260559"/>
            <a:ext cx="504056" cy="769441"/>
          </a:xfrm>
          <a:prstGeom prst="rect">
            <a:avLst/>
          </a:prstGeom>
        </p:spPr>
        <p:txBody>
          <a:bodyPr wrap="square">
            <a:spAutoFit/>
          </a:bodyPr>
          <a:lstStyle/>
          <a:p>
            <a:r>
              <a:rPr lang="en-US" sz="4400" dirty="0">
                <a:latin typeface="Symbol" pitchFamily="18" charset="2"/>
              </a:rPr>
              <a:t>r</a:t>
            </a:r>
            <a:endParaRPr lang="en-GB" sz="4400" b="1" dirty="0"/>
          </a:p>
        </p:txBody>
      </p:sp>
      <p:sp>
        <p:nvSpPr>
          <p:cNvPr id="5" name="TextBox 4"/>
          <p:cNvSpPr txBox="1"/>
          <p:nvPr/>
        </p:nvSpPr>
        <p:spPr>
          <a:xfrm>
            <a:off x="3550389" y="2260559"/>
            <a:ext cx="3024336" cy="1200329"/>
          </a:xfrm>
          <a:prstGeom prst="rect">
            <a:avLst/>
          </a:prstGeom>
          <a:noFill/>
        </p:spPr>
        <p:txBody>
          <a:bodyPr wrap="square" rtlCol="0">
            <a:spAutoFit/>
          </a:bodyPr>
          <a:lstStyle/>
          <a:p>
            <a:r>
              <a:rPr lang="en-GB" sz="3600" dirty="0" smtClean="0"/>
              <a:t>=  MASS</a:t>
            </a:r>
          </a:p>
          <a:p>
            <a:r>
              <a:rPr lang="en-GB" sz="3600" dirty="0"/>
              <a:t> </a:t>
            </a:r>
            <a:r>
              <a:rPr lang="en-GB" sz="3600" dirty="0" smtClean="0"/>
              <a:t> VOLUME</a:t>
            </a:r>
            <a:endParaRPr lang="en-GB" sz="3600" dirty="0"/>
          </a:p>
        </p:txBody>
      </p:sp>
      <p:cxnSp>
        <p:nvCxnSpPr>
          <p:cNvPr id="7" name="Straight Connector 6"/>
          <p:cNvCxnSpPr/>
          <p:nvPr/>
        </p:nvCxnSpPr>
        <p:spPr>
          <a:xfrm>
            <a:off x="3779912" y="2860723"/>
            <a:ext cx="1800200" cy="0"/>
          </a:xfrm>
          <a:prstGeom prst="line">
            <a:avLst/>
          </a:prstGeom>
        </p:spPr>
        <p:style>
          <a:lnRef idx="2">
            <a:schemeClr val="dk1"/>
          </a:lnRef>
          <a:fillRef idx="0">
            <a:schemeClr val="dk1"/>
          </a:fillRef>
          <a:effectRef idx="1">
            <a:schemeClr val="dk1"/>
          </a:effectRef>
          <a:fontRef idx="minor">
            <a:schemeClr val="tx1"/>
          </a:fontRef>
        </p:style>
      </p:cxnSp>
      <p:sp>
        <p:nvSpPr>
          <p:cNvPr id="8" name="TextBox 7"/>
          <p:cNvSpPr txBox="1"/>
          <p:nvPr/>
        </p:nvSpPr>
        <p:spPr>
          <a:xfrm>
            <a:off x="827584" y="3484049"/>
            <a:ext cx="7704856" cy="2492990"/>
          </a:xfrm>
          <a:prstGeom prst="rect">
            <a:avLst/>
          </a:prstGeom>
          <a:noFill/>
        </p:spPr>
        <p:txBody>
          <a:bodyPr wrap="square" rtlCol="0">
            <a:spAutoFit/>
          </a:bodyPr>
          <a:lstStyle/>
          <a:p>
            <a:pPr algn="just"/>
            <a:r>
              <a:rPr lang="en-GB" sz="2400" dirty="0" smtClean="0"/>
              <a:t>Convenient units for density are kg/m3   or Mg/m3.</a:t>
            </a:r>
          </a:p>
          <a:p>
            <a:pPr algn="just"/>
            <a:endParaRPr lang="en-GB" sz="2400" dirty="0" smtClean="0"/>
          </a:p>
          <a:p>
            <a:pPr algn="just"/>
            <a:r>
              <a:rPr lang="en-GB" sz="2400" b="1" dirty="0" smtClean="0">
                <a:solidFill>
                  <a:srgbClr val="0070C0"/>
                </a:solidFill>
              </a:rPr>
              <a:t>The density of water is 1000 kg/m3 </a:t>
            </a:r>
            <a:r>
              <a:rPr lang="en-GB" sz="2400" dirty="0" smtClean="0"/>
              <a:t>or 1 Mg/m3 and is denoted by </a:t>
            </a:r>
            <a:r>
              <a:rPr lang="en-US" sz="3200" dirty="0" smtClean="0">
                <a:latin typeface="Symbol" pitchFamily="18" charset="2"/>
              </a:rPr>
              <a:t>r</a:t>
            </a:r>
            <a:r>
              <a:rPr lang="en-US" sz="2400" dirty="0" smtClean="0">
                <a:latin typeface="Symbol" pitchFamily="18" charset="2"/>
              </a:rPr>
              <a:t> </a:t>
            </a:r>
            <a:r>
              <a:rPr lang="en-US" sz="2400" dirty="0" smtClean="0">
                <a:cs typeface="GreekS"/>
              </a:rPr>
              <a:t>w</a:t>
            </a:r>
          </a:p>
          <a:p>
            <a:pPr algn="just"/>
            <a:r>
              <a:rPr lang="en-US" sz="2400" b="1" dirty="0" smtClean="0">
                <a:solidFill>
                  <a:srgbClr val="0070C0"/>
                </a:solidFill>
                <a:cs typeface="GreekS"/>
              </a:rPr>
              <a:t>The specific gravity of soil particles </a:t>
            </a:r>
            <a:r>
              <a:rPr lang="en-US" sz="2800" b="1" dirty="0" smtClean="0">
                <a:solidFill>
                  <a:srgbClr val="0070C0"/>
                </a:solidFill>
                <a:cs typeface="GreekS"/>
              </a:rPr>
              <a:t>(Gs) </a:t>
            </a:r>
            <a:r>
              <a:rPr lang="en-US" sz="2400" b="1" dirty="0" smtClean="0">
                <a:solidFill>
                  <a:srgbClr val="0070C0"/>
                </a:solidFill>
                <a:cs typeface="GreekS"/>
              </a:rPr>
              <a:t>is given by :</a:t>
            </a:r>
            <a:endParaRPr lang="en-GB" sz="2400" b="1" dirty="0"/>
          </a:p>
          <a:p>
            <a:pPr algn="just"/>
            <a:endParaRPr lang="en-GB" sz="2400" dirty="0"/>
          </a:p>
        </p:txBody>
      </p:sp>
      <p:sp>
        <p:nvSpPr>
          <p:cNvPr id="9" name="Rectangle 8"/>
          <p:cNvSpPr/>
          <p:nvPr/>
        </p:nvSpPr>
        <p:spPr>
          <a:xfrm>
            <a:off x="2595005" y="5597957"/>
            <a:ext cx="728084" cy="769441"/>
          </a:xfrm>
          <a:prstGeom prst="rect">
            <a:avLst/>
          </a:prstGeom>
        </p:spPr>
        <p:txBody>
          <a:bodyPr wrap="none">
            <a:spAutoFit/>
          </a:bodyPr>
          <a:lstStyle/>
          <a:p>
            <a:r>
              <a:rPr lang="en-US" sz="4400" b="1" dirty="0">
                <a:solidFill>
                  <a:srgbClr val="0070C0"/>
                </a:solidFill>
                <a:cs typeface="GreekS"/>
              </a:rPr>
              <a:t>G</a:t>
            </a:r>
            <a:r>
              <a:rPr lang="en-US" sz="3600" b="1" dirty="0">
                <a:solidFill>
                  <a:srgbClr val="0070C0"/>
                </a:solidFill>
                <a:cs typeface="GreekS"/>
              </a:rPr>
              <a:t>s</a:t>
            </a:r>
            <a:endParaRPr lang="en-GB" sz="3600" dirty="0"/>
          </a:p>
        </p:txBody>
      </p:sp>
      <p:sp>
        <p:nvSpPr>
          <p:cNvPr id="10" name="TextBox 9"/>
          <p:cNvSpPr txBox="1"/>
          <p:nvPr/>
        </p:nvSpPr>
        <p:spPr>
          <a:xfrm>
            <a:off x="3413122" y="5721067"/>
            <a:ext cx="733579" cy="523220"/>
          </a:xfrm>
          <a:prstGeom prst="rect">
            <a:avLst/>
          </a:prstGeom>
          <a:noFill/>
        </p:spPr>
        <p:txBody>
          <a:bodyPr wrap="square" rtlCol="0">
            <a:spAutoFit/>
          </a:bodyPr>
          <a:lstStyle/>
          <a:p>
            <a:r>
              <a:rPr lang="en-GB" sz="2800" dirty="0" smtClean="0"/>
              <a:t>=</a:t>
            </a:r>
            <a:endParaRPr lang="en-GB" sz="2800" dirty="0"/>
          </a:p>
        </p:txBody>
      </p:sp>
      <p:sp>
        <p:nvSpPr>
          <p:cNvPr id="11" name="Rectangle 10"/>
          <p:cNvSpPr/>
          <p:nvPr/>
        </p:nvSpPr>
        <p:spPr>
          <a:xfrm>
            <a:off x="3991049" y="5615715"/>
            <a:ext cx="381836" cy="523220"/>
          </a:xfrm>
          <a:prstGeom prst="rect">
            <a:avLst/>
          </a:prstGeom>
        </p:spPr>
        <p:txBody>
          <a:bodyPr wrap="none">
            <a:spAutoFit/>
          </a:bodyPr>
          <a:lstStyle/>
          <a:p>
            <a:r>
              <a:rPr lang="en-US" sz="2800" dirty="0" smtClean="0">
                <a:latin typeface="Symbol" pitchFamily="18" charset="2"/>
              </a:rPr>
              <a:t>r</a:t>
            </a:r>
            <a:endParaRPr lang="en-GB" sz="2800" dirty="0"/>
          </a:p>
        </p:txBody>
      </p:sp>
      <p:sp>
        <p:nvSpPr>
          <p:cNvPr id="12" name="Rectangle 11"/>
          <p:cNvSpPr/>
          <p:nvPr/>
        </p:nvSpPr>
        <p:spPr>
          <a:xfrm>
            <a:off x="3991049" y="6246657"/>
            <a:ext cx="381836" cy="523220"/>
          </a:xfrm>
          <a:prstGeom prst="rect">
            <a:avLst/>
          </a:prstGeom>
        </p:spPr>
        <p:txBody>
          <a:bodyPr wrap="none">
            <a:spAutoFit/>
          </a:bodyPr>
          <a:lstStyle/>
          <a:p>
            <a:r>
              <a:rPr lang="en-US" sz="2800" dirty="0">
                <a:latin typeface="Symbol" pitchFamily="18" charset="2"/>
              </a:rPr>
              <a:t>r</a:t>
            </a:r>
            <a:endParaRPr lang="en-GB" sz="2800" dirty="0"/>
          </a:p>
        </p:txBody>
      </p:sp>
      <p:sp>
        <p:nvSpPr>
          <p:cNvPr id="13" name="TextBox 12"/>
          <p:cNvSpPr txBox="1"/>
          <p:nvPr/>
        </p:nvSpPr>
        <p:spPr>
          <a:xfrm>
            <a:off x="4302353" y="5792256"/>
            <a:ext cx="504056" cy="369332"/>
          </a:xfrm>
          <a:prstGeom prst="rect">
            <a:avLst/>
          </a:prstGeom>
          <a:noFill/>
        </p:spPr>
        <p:txBody>
          <a:bodyPr wrap="square" rtlCol="0">
            <a:spAutoFit/>
          </a:bodyPr>
          <a:lstStyle/>
          <a:p>
            <a:r>
              <a:rPr lang="en-GB" b="1" dirty="0" smtClean="0"/>
              <a:t>s</a:t>
            </a:r>
            <a:endParaRPr lang="en-GB" b="1" dirty="0"/>
          </a:p>
        </p:txBody>
      </p:sp>
      <p:sp>
        <p:nvSpPr>
          <p:cNvPr id="14" name="Rectangle 13"/>
          <p:cNvSpPr/>
          <p:nvPr/>
        </p:nvSpPr>
        <p:spPr>
          <a:xfrm>
            <a:off x="4302353" y="6431323"/>
            <a:ext cx="356188" cy="369332"/>
          </a:xfrm>
          <a:prstGeom prst="rect">
            <a:avLst/>
          </a:prstGeom>
        </p:spPr>
        <p:txBody>
          <a:bodyPr wrap="none">
            <a:spAutoFit/>
          </a:bodyPr>
          <a:lstStyle/>
          <a:p>
            <a:r>
              <a:rPr lang="en-GB" b="1" dirty="0"/>
              <a:t>w</a:t>
            </a:r>
          </a:p>
        </p:txBody>
      </p:sp>
      <p:cxnSp>
        <p:nvCxnSpPr>
          <p:cNvPr id="16" name="Straight Connector 15"/>
          <p:cNvCxnSpPr>
            <a:stCxn id="10" idx="2"/>
          </p:cNvCxnSpPr>
          <p:nvPr/>
        </p:nvCxnSpPr>
        <p:spPr>
          <a:xfrm>
            <a:off x="3779912" y="6244287"/>
            <a:ext cx="1026497" cy="2370"/>
          </a:xfrm>
          <a:prstGeom prst="line">
            <a:avLst/>
          </a:prstGeom>
        </p:spPr>
        <p:style>
          <a:lnRef idx="1">
            <a:schemeClr val="dk1"/>
          </a:lnRef>
          <a:fillRef idx="0">
            <a:schemeClr val="dk1"/>
          </a:fillRef>
          <a:effectRef idx="0">
            <a:schemeClr val="dk1"/>
          </a:effectRef>
          <a:fontRef idx="minor">
            <a:schemeClr val="tx1"/>
          </a:fontRef>
        </p:style>
      </p:cxnSp>
      <p:sp>
        <p:nvSpPr>
          <p:cNvPr id="17" name="TextBox 16"/>
          <p:cNvSpPr txBox="1"/>
          <p:nvPr/>
        </p:nvSpPr>
        <p:spPr>
          <a:xfrm>
            <a:off x="5796136" y="5792155"/>
            <a:ext cx="2880320" cy="861774"/>
          </a:xfrm>
          <a:prstGeom prst="rect">
            <a:avLst/>
          </a:prstGeom>
          <a:noFill/>
        </p:spPr>
        <p:txBody>
          <a:bodyPr wrap="square" rtlCol="0">
            <a:spAutoFit/>
          </a:bodyPr>
          <a:lstStyle/>
          <a:p>
            <a:r>
              <a:rPr lang="en-GB" dirty="0" smtClean="0"/>
              <a:t>Where </a:t>
            </a:r>
            <a:r>
              <a:rPr lang="en-US" sz="3200" dirty="0" smtClean="0">
                <a:latin typeface="Symbol" pitchFamily="18" charset="2"/>
              </a:rPr>
              <a:t>r</a:t>
            </a:r>
            <a:r>
              <a:rPr lang="en-US" dirty="0" smtClean="0"/>
              <a:t>s </a:t>
            </a:r>
            <a:r>
              <a:rPr lang="en-GB" dirty="0" smtClean="0"/>
              <a:t> is particle density</a:t>
            </a:r>
            <a:endParaRPr lang="en-GB" dirty="0"/>
          </a:p>
        </p:txBody>
      </p:sp>
    </p:spTree>
    <p:extLst>
      <p:ext uri="{BB962C8B-B14F-4D97-AF65-F5344CB8AC3E}">
        <p14:creationId xmlns:p14="http://schemas.microsoft.com/office/powerpoint/2010/main" val="49173728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descr="Comparison of bulk density and particle densit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3" y="116632"/>
            <a:ext cx="8407654" cy="637668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10930" y="19650"/>
            <a:ext cx="7920880" cy="461665"/>
          </a:xfrm>
          <a:prstGeom prst="rect">
            <a:avLst/>
          </a:prstGeom>
          <a:solidFill>
            <a:schemeClr val="bg1">
              <a:lumMod val="85000"/>
            </a:schemeClr>
          </a:solidFill>
        </p:spPr>
        <p:txBody>
          <a:bodyPr wrap="square" rtlCol="0">
            <a:spAutoFit/>
          </a:bodyPr>
          <a:lstStyle/>
          <a:p>
            <a:pPr algn="ctr"/>
            <a:r>
              <a:rPr lang="en-GB" sz="2400" dirty="0" smtClean="0"/>
              <a:t>Comparison of Bulk Density and Particle Density</a:t>
            </a:r>
            <a:endParaRPr lang="en-GB" sz="2400" dirty="0"/>
          </a:p>
        </p:txBody>
      </p:sp>
    </p:spTree>
    <p:extLst>
      <p:ext uri="{BB962C8B-B14F-4D97-AF65-F5344CB8AC3E}">
        <p14:creationId xmlns:p14="http://schemas.microsoft.com/office/powerpoint/2010/main" val="2270618678"/>
      </p:ext>
    </p:extLst>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a:xfrm>
            <a:off x="666750" y="0"/>
            <a:ext cx="7772400" cy="704850"/>
          </a:xfrm>
          <a:noFill/>
        </p:spPr>
        <p:txBody>
          <a:bodyPr>
            <a:noAutofit/>
          </a:bodyPr>
          <a:lstStyle/>
          <a:p>
            <a:pPr algn="ctr"/>
            <a:r>
              <a:rPr lang="en-US" b="1" u="sng" dirty="0" smtClean="0">
                <a:solidFill>
                  <a:srgbClr val="0070C0"/>
                </a:solidFill>
              </a:rPr>
              <a:t>Specific Gravity (Gs)</a:t>
            </a:r>
          </a:p>
        </p:txBody>
      </p:sp>
      <p:sp>
        <p:nvSpPr>
          <p:cNvPr id="11267" name="Rectangle 3"/>
          <p:cNvSpPr>
            <a:spLocks noGrp="1" noChangeArrowheads="1"/>
          </p:cNvSpPr>
          <p:nvPr>
            <p:ph type="body" idx="1"/>
          </p:nvPr>
        </p:nvSpPr>
        <p:spPr>
          <a:xfrm>
            <a:off x="539552" y="3861048"/>
            <a:ext cx="8136904" cy="1600200"/>
          </a:xfrm>
          <a:noFill/>
        </p:spPr>
        <p:txBody>
          <a:bodyPr>
            <a:noAutofit/>
          </a:bodyPr>
          <a:lstStyle/>
          <a:p>
            <a:r>
              <a:rPr lang="en-US" dirty="0" smtClean="0"/>
              <a:t>G</a:t>
            </a:r>
            <a:r>
              <a:rPr lang="en-US" baseline="-25000" dirty="0" smtClean="0"/>
              <a:t>s</a:t>
            </a:r>
            <a:r>
              <a:rPr lang="en-US" dirty="0" smtClean="0"/>
              <a:t> </a:t>
            </a:r>
            <a:r>
              <a:rPr lang="en-US" dirty="0" smtClean="0">
                <a:latin typeface="Symbol" pitchFamily="18" charset="2"/>
              </a:rPr>
              <a:t>@</a:t>
            </a:r>
            <a:r>
              <a:rPr lang="en-US" dirty="0" smtClean="0"/>
              <a:t> </a:t>
            </a:r>
            <a:r>
              <a:rPr lang="en-US" b="1" dirty="0" smtClean="0">
                <a:solidFill>
                  <a:srgbClr val="0070C0"/>
                </a:solidFill>
              </a:rPr>
              <a:t>2.65 for most soils</a:t>
            </a:r>
          </a:p>
          <a:p>
            <a:r>
              <a:rPr lang="en-US" dirty="0" smtClean="0"/>
              <a:t>Definition is useful because it enables the volume of solid particles to be calculated from </a:t>
            </a:r>
            <a:r>
              <a:rPr lang="en-US" b="1" dirty="0" smtClean="0">
                <a:solidFill>
                  <a:srgbClr val="0070C0"/>
                </a:solidFill>
              </a:rPr>
              <a:t>mass or weight</a:t>
            </a:r>
          </a:p>
        </p:txBody>
      </p:sp>
      <p:graphicFrame>
        <p:nvGraphicFramePr>
          <p:cNvPr id="6146" name="Object 4"/>
          <p:cNvGraphicFramePr>
            <a:graphicFrameLocks/>
          </p:cNvGraphicFramePr>
          <p:nvPr>
            <p:extLst>
              <p:ext uri="{D42A27DB-BD31-4B8C-83A1-F6EECF244321}">
                <p14:modId xmlns:p14="http://schemas.microsoft.com/office/powerpoint/2010/main" val="374122137"/>
              </p:ext>
            </p:extLst>
          </p:nvPr>
        </p:nvGraphicFramePr>
        <p:xfrm>
          <a:off x="2339752" y="819150"/>
          <a:ext cx="6290072" cy="2527548"/>
        </p:xfrm>
        <a:graphic>
          <a:graphicData uri="http://schemas.openxmlformats.org/presentationml/2006/ole">
            <mc:AlternateContent xmlns:mc="http://schemas.openxmlformats.org/markup-compatibility/2006">
              <mc:Choice xmlns:v="urn:schemas-microsoft-com:vml" Requires="v">
                <p:oleObj spid="_x0000_s33965" name="Document" r:id="rId3" imgW="21988440" imgH="6961320" progId="Word.Document.8">
                  <p:embed/>
                </p:oleObj>
              </mc:Choice>
              <mc:Fallback>
                <p:oleObj name="Document" r:id="rId3" imgW="21988440" imgH="6961320" progId="Word.Document.8">
                  <p:embed/>
                  <p:pic>
                    <p:nvPicPr>
                      <p:cNvPr id="0" name="Picture 161"/>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39752" y="819150"/>
                        <a:ext cx="6290072" cy="252754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149" name="Rectangle 5"/>
          <p:cNvSpPr>
            <a:spLocks noChangeArrowheads="1"/>
          </p:cNvSpPr>
          <p:nvPr/>
        </p:nvSpPr>
        <p:spPr bwMode="auto">
          <a:xfrm>
            <a:off x="400050" y="819150"/>
            <a:ext cx="2676525" cy="366767"/>
          </a:xfrm>
          <a:prstGeom prst="rect">
            <a:avLst/>
          </a:prstGeom>
          <a:noFill/>
          <a:ln w="12700">
            <a:noFill/>
            <a:miter lim="800000"/>
            <a:headEnd/>
            <a:tailEnd/>
          </a:ln>
        </p:spPr>
        <p:txBody>
          <a:bodyPr lIns="90488" tIns="44450" rIns="90488" bIns="44450">
            <a:spAutoFit/>
          </a:bodyPr>
          <a:lstStyle/>
          <a:p>
            <a:pPr>
              <a:spcBef>
                <a:spcPct val="50000"/>
              </a:spcBef>
            </a:pPr>
            <a:r>
              <a:rPr lang="en-US" dirty="0"/>
              <a:t>This </a:t>
            </a:r>
            <a:r>
              <a:rPr lang="en-US" dirty="0" smtClean="0"/>
              <a:t>was </a:t>
            </a:r>
            <a:r>
              <a:rPr lang="en-US" dirty="0"/>
              <a:t>defined </a:t>
            </a:r>
            <a:r>
              <a:rPr lang="en-US" dirty="0" smtClean="0"/>
              <a:t>as:</a:t>
            </a:r>
            <a:endParaRPr lang="en-US" dirty="0"/>
          </a:p>
        </p:txBody>
      </p:sp>
      <p:sp>
        <p:nvSpPr>
          <p:cNvPr id="4" name="TextBox 3"/>
          <p:cNvSpPr txBox="1"/>
          <p:nvPr/>
        </p:nvSpPr>
        <p:spPr>
          <a:xfrm>
            <a:off x="3203848" y="908720"/>
            <a:ext cx="3096344" cy="523220"/>
          </a:xfrm>
          <a:prstGeom prst="rect">
            <a:avLst/>
          </a:prstGeom>
          <a:solidFill>
            <a:schemeClr val="bg1"/>
          </a:solidFill>
        </p:spPr>
        <p:txBody>
          <a:bodyPr wrap="square" rtlCol="0">
            <a:spAutoFit/>
          </a:bodyPr>
          <a:lstStyle/>
          <a:p>
            <a:r>
              <a:rPr lang="en-GB" sz="2800" dirty="0" smtClean="0"/>
              <a:t>  Density of Solid</a:t>
            </a:r>
            <a:endParaRPr lang="en-GB" sz="2800" dirty="0"/>
          </a:p>
        </p:txBody>
      </p:sp>
      <p:sp>
        <p:nvSpPr>
          <p:cNvPr id="5" name="TextBox 4"/>
          <p:cNvSpPr txBox="1"/>
          <p:nvPr/>
        </p:nvSpPr>
        <p:spPr>
          <a:xfrm>
            <a:off x="3347864" y="1556792"/>
            <a:ext cx="2808312" cy="523220"/>
          </a:xfrm>
          <a:prstGeom prst="rect">
            <a:avLst/>
          </a:prstGeom>
          <a:solidFill>
            <a:schemeClr val="bg1"/>
          </a:solidFill>
        </p:spPr>
        <p:txBody>
          <a:bodyPr wrap="square" rtlCol="0">
            <a:spAutoFit/>
          </a:bodyPr>
          <a:lstStyle/>
          <a:p>
            <a:r>
              <a:rPr lang="en-GB" sz="2800" dirty="0" smtClean="0"/>
              <a:t>Density of Water</a:t>
            </a:r>
            <a:endParaRPr lang="en-GB" sz="2800" dirty="0"/>
          </a:p>
        </p:txBody>
      </p:sp>
      <p:sp>
        <p:nvSpPr>
          <p:cNvPr id="6" name="TextBox 5"/>
          <p:cNvSpPr txBox="1"/>
          <p:nvPr/>
        </p:nvSpPr>
        <p:spPr>
          <a:xfrm>
            <a:off x="3209497" y="2132856"/>
            <a:ext cx="3600400" cy="523220"/>
          </a:xfrm>
          <a:prstGeom prst="rect">
            <a:avLst/>
          </a:prstGeom>
          <a:solidFill>
            <a:schemeClr val="bg1"/>
          </a:solidFill>
        </p:spPr>
        <p:txBody>
          <a:bodyPr wrap="square" rtlCol="0">
            <a:spAutoFit/>
          </a:bodyPr>
          <a:lstStyle/>
          <a:p>
            <a:r>
              <a:rPr lang="en-GB" sz="2800" dirty="0" smtClean="0"/>
              <a:t>Unit Weight of Solid</a:t>
            </a:r>
            <a:endParaRPr lang="en-GB" sz="2800" dirty="0"/>
          </a:p>
        </p:txBody>
      </p:sp>
      <p:sp>
        <p:nvSpPr>
          <p:cNvPr id="7" name="TextBox 6"/>
          <p:cNvSpPr txBox="1"/>
          <p:nvPr/>
        </p:nvSpPr>
        <p:spPr>
          <a:xfrm>
            <a:off x="3209497" y="2780928"/>
            <a:ext cx="3522743" cy="523220"/>
          </a:xfrm>
          <a:prstGeom prst="rect">
            <a:avLst/>
          </a:prstGeom>
          <a:solidFill>
            <a:schemeClr val="bg1"/>
          </a:solidFill>
        </p:spPr>
        <p:txBody>
          <a:bodyPr wrap="square" rtlCol="0">
            <a:spAutoFit/>
          </a:bodyPr>
          <a:lstStyle/>
          <a:p>
            <a:r>
              <a:rPr lang="en-GB" sz="2800" dirty="0" smtClean="0"/>
              <a:t>Unit Weight of Water</a:t>
            </a:r>
            <a:endParaRPr lang="en-GB" sz="2800" dirty="0"/>
          </a:p>
        </p:txBody>
      </p:sp>
      <p:sp>
        <p:nvSpPr>
          <p:cNvPr id="8" name="TextBox 7"/>
          <p:cNvSpPr txBox="1"/>
          <p:nvPr/>
        </p:nvSpPr>
        <p:spPr>
          <a:xfrm>
            <a:off x="2339752" y="1185917"/>
            <a:ext cx="432048" cy="523220"/>
          </a:xfrm>
          <a:prstGeom prst="rect">
            <a:avLst/>
          </a:prstGeom>
          <a:solidFill>
            <a:schemeClr val="bg1"/>
          </a:solidFill>
        </p:spPr>
        <p:txBody>
          <a:bodyPr wrap="square" rtlCol="0">
            <a:spAutoFit/>
          </a:bodyPr>
          <a:lstStyle/>
          <a:p>
            <a:r>
              <a:rPr lang="en-GB" sz="2800" dirty="0" smtClean="0"/>
              <a:t>G</a:t>
            </a:r>
            <a:endParaRPr lang="en-GB" sz="2800" dirty="0"/>
          </a:p>
        </p:txBody>
      </p:sp>
      <p:sp>
        <p:nvSpPr>
          <p:cNvPr id="10" name="TextBox 9"/>
          <p:cNvSpPr txBox="1"/>
          <p:nvPr/>
        </p:nvSpPr>
        <p:spPr>
          <a:xfrm>
            <a:off x="910432" y="3381124"/>
            <a:ext cx="3841588" cy="461665"/>
          </a:xfrm>
          <a:prstGeom prst="rect">
            <a:avLst/>
          </a:prstGeom>
          <a:noFill/>
        </p:spPr>
        <p:txBody>
          <a:bodyPr wrap="square" rtlCol="0">
            <a:spAutoFit/>
          </a:bodyPr>
          <a:lstStyle/>
          <a:p>
            <a:r>
              <a:rPr lang="en-GB" sz="2400" dirty="0" smtClean="0"/>
              <a:t>Units = none…it is a Ratio</a:t>
            </a:r>
            <a:endParaRPr lang="en-GB" sz="2400" dirty="0"/>
          </a:p>
        </p:txBody>
      </p:sp>
      <p:sp>
        <p:nvSpPr>
          <p:cNvPr id="2" name="Rectangle 1"/>
          <p:cNvSpPr/>
          <p:nvPr/>
        </p:nvSpPr>
        <p:spPr>
          <a:xfrm>
            <a:off x="7596336" y="3381124"/>
            <a:ext cx="1352486" cy="461665"/>
          </a:xfrm>
          <a:prstGeom prst="rect">
            <a:avLst/>
          </a:prstGeom>
          <a:solidFill>
            <a:schemeClr val="bg1"/>
          </a:solidFill>
        </p:spPr>
        <p:txBody>
          <a:bodyPr wrap="none">
            <a:spAutoFit/>
          </a:bodyPr>
          <a:lstStyle/>
          <a:p>
            <a:r>
              <a:rPr lang="en-US" b="1" dirty="0">
                <a:solidFill>
                  <a:srgbClr val="0070C0"/>
                </a:solidFill>
              </a:rPr>
              <a:t>(</a:t>
            </a:r>
            <a:r>
              <a:rPr lang="en-US" sz="2400" dirty="0">
                <a:latin typeface="Symbol" pitchFamily="18" charset="2"/>
              </a:rPr>
              <a:t>g</a:t>
            </a:r>
            <a:r>
              <a:rPr lang="en-US" dirty="0"/>
              <a:t> </a:t>
            </a:r>
            <a:r>
              <a:rPr lang="en-US" b="1" dirty="0">
                <a:solidFill>
                  <a:srgbClr val="0070C0"/>
                </a:solidFill>
              </a:rPr>
              <a:t>)</a:t>
            </a:r>
            <a:r>
              <a:rPr lang="en-US" sz="1600" b="1" dirty="0">
                <a:solidFill>
                  <a:srgbClr val="0070C0"/>
                </a:solidFill>
              </a:rPr>
              <a:t>(</a:t>
            </a:r>
            <a:r>
              <a:rPr lang="en-US" b="1" dirty="0">
                <a:solidFill>
                  <a:srgbClr val="0070C0"/>
                </a:solidFill>
              </a:rPr>
              <a:t>gamma)</a:t>
            </a:r>
            <a:endParaRPr lang="en-GB" dirty="0"/>
          </a:p>
        </p:txBody>
      </p:sp>
      <p:sp>
        <p:nvSpPr>
          <p:cNvPr id="3" name="Rectangle 2"/>
          <p:cNvSpPr/>
          <p:nvPr/>
        </p:nvSpPr>
        <p:spPr>
          <a:xfrm>
            <a:off x="2552402" y="1239143"/>
            <a:ext cx="264816" cy="461665"/>
          </a:xfrm>
          <a:prstGeom prst="rect">
            <a:avLst/>
          </a:prstGeom>
        </p:spPr>
        <p:txBody>
          <a:bodyPr wrap="none">
            <a:spAutoFit/>
          </a:bodyPr>
          <a:lstStyle/>
          <a:p>
            <a:r>
              <a:rPr lang="en-US" sz="2400" baseline="-25000" dirty="0"/>
              <a:t>s</a:t>
            </a:r>
            <a:endParaRPr lang="en-GB" sz="2400" dirty="0"/>
          </a:p>
        </p:txBody>
      </p:sp>
      <p:sp>
        <p:nvSpPr>
          <p:cNvPr id="11" name="Rectangle 10"/>
          <p:cNvSpPr/>
          <p:nvPr/>
        </p:nvSpPr>
        <p:spPr>
          <a:xfrm>
            <a:off x="2518492" y="2497358"/>
            <a:ext cx="264816" cy="461665"/>
          </a:xfrm>
          <a:prstGeom prst="rect">
            <a:avLst/>
          </a:prstGeom>
        </p:spPr>
        <p:txBody>
          <a:bodyPr wrap="none">
            <a:spAutoFit/>
          </a:bodyPr>
          <a:lstStyle/>
          <a:p>
            <a:r>
              <a:rPr lang="en-US" sz="2400" baseline="-25000" dirty="0"/>
              <a:t>s</a:t>
            </a:r>
            <a:endParaRPr lang="en-GB" sz="2400" dirty="0"/>
          </a:p>
        </p:txBody>
      </p:sp>
      <p:sp>
        <p:nvSpPr>
          <p:cNvPr id="16" name="TextBox 15"/>
          <p:cNvSpPr txBox="1"/>
          <p:nvPr/>
        </p:nvSpPr>
        <p:spPr>
          <a:xfrm>
            <a:off x="7020272" y="1133062"/>
            <a:ext cx="504056" cy="369332"/>
          </a:xfrm>
          <a:prstGeom prst="rect">
            <a:avLst/>
          </a:prstGeom>
          <a:noFill/>
        </p:spPr>
        <p:txBody>
          <a:bodyPr wrap="square" rtlCol="0">
            <a:spAutoFit/>
          </a:bodyPr>
          <a:lstStyle/>
          <a:p>
            <a:r>
              <a:rPr lang="en-GB" b="1" dirty="0" smtClean="0"/>
              <a:t>s</a:t>
            </a:r>
            <a:endParaRPr lang="en-GB" b="1" dirty="0"/>
          </a:p>
        </p:txBody>
      </p:sp>
      <p:sp>
        <p:nvSpPr>
          <p:cNvPr id="17" name="TextBox 16"/>
          <p:cNvSpPr txBox="1"/>
          <p:nvPr/>
        </p:nvSpPr>
        <p:spPr>
          <a:xfrm>
            <a:off x="7524328" y="2394466"/>
            <a:ext cx="504056" cy="369332"/>
          </a:xfrm>
          <a:prstGeom prst="rect">
            <a:avLst/>
          </a:prstGeom>
          <a:noFill/>
        </p:spPr>
        <p:txBody>
          <a:bodyPr wrap="square" rtlCol="0">
            <a:spAutoFit/>
          </a:bodyPr>
          <a:lstStyle/>
          <a:p>
            <a:r>
              <a:rPr lang="en-GB" b="1" dirty="0" smtClean="0"/>
              <a:t>s</a:t>
            </a:r>
            <a:endParaRPr lang="en-GB" b="1" dirty="0"/>
          </a:p>
        </p:txBody>
      </p:sp>
      <p:sp>
        <p:nvSpPr>
          <p:cNvPr id="12" name="TextBox 11"/>
          <p:cNvSpPr txBox="1"/>
          <p:nvPr/>
        </p:nvSpPr>
        <p:spPr>
          <a:xfrm>
            <a:off x="458699" y="2025134"/>
            <a:ext cx="1198760" cy="369332"/>
          </a:xfrm>
          <a:prstGeom prst="rect">
            <a:avLst/>
          </a:prstGeom>
          <a:noFill/>
        </p:spPr>
        <p:txBody>
          <a:bodyPr wrap="square" rtlCol="0">
            <a:spAutoFit/>
          </a:bodyPr>
          <a:lstStyle/>
          <a:p>
            <a:r>
              <a:rPr lang="en-GB" dirty="0" smtClean="0"/>
              <a:t>But also:</a:t>
            </a:r>
            <a:endParaRPr lang="en-GB" dirty="0"/>
          </a:p>
        </p:txBody>
      </p:sp>
      <p:cxnSp>
        <p:nvCxnSpPr>
          <p:cNvPr id="13" name="Straight Connector 12"/>
          <p:cNvCxnSpPr/>
          <p:nvPr/>
        </p:nvCxnSpPr>
        <p:spPr>
          <a:xfrm flipV="1">
            <a:off x="3293704" y="1431940"/>
            <a:ext cx="2862472" cy="559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wipe(left)">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wipe(left)">
                                      <p:cBhvr>
                                        <p:cTn id="12" dur="500"/>
                                        <p:tgtEl>
                                          <p:spTgt spid="1126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67544" y="116632"/>
            <a:ext cx="8352928" cy="685800"/>
          </a:xfrm>
          <a:noFill/>
        </p:spPr>
        <p:txBody>
          <a:bodyPr>
            <a:noAutofit/>
          </a:bodyPr>
          <a:lstStyle/>
          <a:p>
            <a:r>
              <a:rPr lang="en-US" b="1" u="sng" dirty="0">
                <a:solidFill>
                  <a:srgbClr val="0070C0"/>
                </a:solidFill>
              </a:rPr>
              <a:t>Weight and Unit weight </a:t>
            </a:r>
            <a:r>
              <a:rPr lang="en-US" b="1" dirty="0">
                <a:solidFill>
                  <a:srgbClr val="0070C0"/>
                </a:solidFill>
              </a:rPr>
              <a:t>(</a:t>
            </a:r>
            <a:r>
              <a:rPr lang="en-US" dirty="0">
                <a:latin typeface="Symbol" pitchFamily="18" charset="2"/>
              </a:rPr>
              <a:t>g</a:t>
            </a:r>
            <a:r>
              <a:rPr lang="en-US" dirty="0"/>
              <a:t> </a:t>
            </a:r>
            <a:r>
              <a:rPr lang="en-US" b="1" dirty="0" smtClean="0">
                <a:solidFill>
                  <a:srgbClr val="0070C0"/>
                </a:solidFill>
              </a:rPr>
              <a:t>)</a:t>
            </a:r>
            <a:r>
              <a:rPr lang="en-US" sz="2400" b="1" dirty="0" smtClean="0">
                <a:solidFill>
                  <a:srgbClr val="0070C0"/>
                </a:solidFill>
              </a:rPr>
              <a:t>(</a:t>
            </a:r>
            <a:r>
              <a:rPr lang="en-US" sz="2800" b="1" u="sng" dirty="0" smtClean="0">
                <a:solidFill>
                  <a:srgbClr val="0070C0"/>
                </a:solidFill>
              </a:rPr>
              <a:t>gamma)</a:t>
            </a:r>
            <a:endParaRPr lang="en-US" b="1" u="sng" dirty="0" smtClean="0">
              <a:solidFill>
                <a:srgbClr val="0070C0"/>
              </a:solidFill>
            </a:endParaRPr>
          </a:p>
        </p:txBody>
      </p:sp>
      <p:sp>
        <p:nvSpPr>
          <p:cNvPr id="8195" name="Rectangle 3"/>
          <p:cNvSpPr>
            <a:spLocks noGrp="1" noChangeArrowheads="1"/>
          </p:cNvSpPr>
          <p:nvPr>
            <p:ph type="body" idx="1"/>
          </p:nvPr>
        </p:nvSpPr>
        <p:spPr>
          <a:xfrm>
            <a:off x="395536" y="1556792"/>
            <a:ext cx="8382000" cy="4648200"/>
          </a:xfrm>
          <a:noFill/>
        </p:spPr>
        <p:txBody>
          <a:bodyPr/>
          <a:lstStyle/>
          <a:p>
            <a:r>
              <a:rPr lang="en-US" sz="2400" dirty="0" smtClean="0"/>
              <a:t>Force due to mass (weight)</a:t>
            </a:r>
            <a:endParaRPr lang="en-US" sz="2400" dirty="0"/>
          </a:p>
          <a:p>
            <a:endParaRPr lang="en-US" sz="2400" dirty="0" smtClean="0"/>
          </a:p>
          <a:p>
            <a:pPr marL="457200" lvl="1" indent="0">
              <a:buNone/>
            </a:pPr>
            <a:r>
              <a:rPr lang="en-US" sz="3600" b="1" dirty="0" smtClean="0">
                <a:solidFill>
                  <a:srgbClr val="0070C0"/>
                </a:solidFill>
              </a:rPr>
              <a:t>		Weight  =  Mass x  gravity</a:t>
            </a:r>
          </a:p>
          <a:p>
            <a:pPr>
              <a:buFontTx/>
              <a:buNone/>
            </a:pPr>
            <a:endParaRPr lang="en-US" sz="1000" dirty="0" smtClean="0"/>
          </a:p>
        </p:txBody>
      </p:sp>
      <p:sp>
        <p:nvSpPr>
          <p:cNvPr id="2" name="TextBox 1"/>
          <p:cNvSpPr txBox="1"/>
          <p:nvPr/>
        </p:nvSpPr>
        <p:spPr>
          <a:xfrm>
            <a:off x="2341452" y="3284984"/>
            <a:ext cx="2880320" cy="523220"/>
          </a:xfrm>
          <a:prstGeom prst="rect">
            <a:avLst/>
          </a:prstGeom>
          <a:noFill/>
        </p:spPr>
        <p:txBody>
          <a:bodyPr wrap="square" rtlCol="0">
            <a:spAutoFit/>
          </a:bodyPr>
          <a:lstStyle/>
          <a:p>
            <a:r>
              <a:rPr lang="en-GB" sz="2800" dirty="0" smtClean="0"/>
              <a:t>Unit = KN</a:t>
            </a:r>
            <a:endParaRPr lang="en-GB" sz="2800" dirty="0"/>
          </a:p>
        </p:txBody>
      </p:sp>
      <p:sp>
        <p:nvSpPr>
          <p:cNvPr id="3" name="TextBox 2"/>
          <p:cNvSpPr txBox="1"/>
          <p:nvPr/>
        </p:nvSpPr>
        <p:spPr>
          <a:xfrm>
            <a:off x="7524328" y="2636912"/>
            <a:ext cx="1368152" cy="369332"/>
          </a:xfrm>
          <a:prstGeom prst="rect">
            <a:avLst/>
          </a:prstGeom>
          <a:noFill/>
        </p:spPr>
        <p:txBody>
          <a:bodyPr wrap="square" rtlCol="0">
            <a:spAutoFit/>
          </a:bodyPr>
          <a:lstStyle/>
          <a:p>
            <a:r>
              <a:rPr lang="en-GB" dirty="0" smtClean="0"/>
              <a:t>(equation 1)</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wipe(left)">
                                      <p:cBhvr>
                                        <p:cTn id="7" dur="500"/>
                                        <p:tgtEl>
                                          <p:spTgt spid="8195">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8195">
                                            <p:txEl>
                                              <p:pRg st="2" end="2"/>
                                            </p:txEl>
                                          </p:spTgt>
                                        </p:tgtEl>
                                        <p:attrNameLst>
                                          <p:attrName>style.visibility</p:attrName>
                                        </p:attrNameLst>
                                      </p:cBhvr>
                                      <p:to>
                                        <p:strVal val="visible"/>
                                      </p:to>
                                    </p:set>
                                    <p:animEffect transition="in" filter="wipe(left)">
                                      <p:cBhvr>
                                        <p:cTn id="10" dur="500"/>
                                        <p:tgtEl>
                                          <p:spTgt spid="81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2"/>
          <p:cNvSpPr>
            <a:spLocks noGrp="1" noChangeArrowheads="1"/>
          </p:cNvSpPr>
          <p:nvPr>
            <p:ph type="title"/>
          </p:nvPr>
        </p:nvSpPr>
        <p:spPr>
          <a:xfrm>
            <a:off x="381000" y="76200"/>
            <a:ext cx="8583488" cy="685800"/>
          </a:xfrm>
          <a:noFill/>
        </p:spPr>
        <p:txBody>
          <a:bodyPr>
            <a:noAutofit/>
          </a:bodyPr>
          <a:lstStyle/>
          <a:p>
            <a:r>
              <a:rPr lang="en-US" b="1" u="sng" dirty="0" smtClean="0">
                <a:solidFill>
                  <a:srgbClr val="0070C0"/>
                </a:solidFill>
              </a:rPr>
              <a:t>Weight and Unit weight </a:t>
            </a:r>
            <a:r>
              <a:rPr lang="en-US" b="1" dirty="0" smtClean="0">
                <a:solidFill>
                  <a:srgbClr val="0070C0"/>
                </a:solidFill>
              </a:rPr>
              <a:t>(</a:t>
            </a:r>
            <a:r>
              <a:rPr lang="en-US" dirty="0">
                <a:latin typeface="Symbol" pitchFamily="18" charset="2"/>
              </a:rPr>
              <a:t>g</a:t>
            </a:r>
            <a:r>
              <a:rPr lang="en-US" dirty="0"/>
              <a:t> </a:t>
            </a:r>
            <a:r>
              <a:rPr lang="en-US" b="1" dirty="0" smtClean="0">
                <a:solidFill>
                  <a:srgbClr val="0070C0"/>
                </a:solidFill>
              </a:rPr>
              <a:t>)</a:t>
            </a:r>
            <a:r>
              <a:rPr lang="en-US" sz="2800" b="1" u="sng" dirty="0" smtClean="0">
                <a:solidFill>
                  <a:srgbClr val="0070C0"/>
                </a:solidFill>
              </a:rPr>
              <a:t>gamma</a:t>
            </a:r>
          </a:p>
        </p:txBody>
      </p:sp>
      <p:sp>
        <p:nvSpPr>
          <p:cNvPr id="4101" name="Rectangle 3"/>
          <p:cNvSpPr>
            <a:spLocks noGrp="1" noChangeArrowheads="1"/>
          </p:cNvSpPr>
          <p:nvPr>
            <p:ph type="body" idx="1"/>
          </p:nvPr>
        </p:nvSpPr>
        <p:spPr>
          <a:xfrm>
            <a:off x="457200" y="1143000"/>
            <a:ext cx="8382000" cy="4648200"/>
          </a:xfrm>
          <a:noFill/>
        </p:spPr>
        <p:txBody>
          <a:bodyPr/>
          <a:lstStyle/>
          <a:p>
            <a:r>
              <a:rPr lang="en-US" sz="2400" dirty="0" smtClean="0"/>
              <a:t>Force due to mass (weight) </a:t>
            </a:r>
          </a:p>
          <a:p>
            <a:r>
              <a:rPr lang="en-US" sz="2400" b="1" dirty="0" smtClean="0">
                <a:solidFill>
                  <a:srgbClr val="0070C0"/>
                </a:solidFill>
              </a:rPr>
              <a:t>Weight ( a force)  =  Mass x  gravity    </a:t>
            </a:r>
            <a:r>
              <a:rPr lang="en-US" sz="2400" dirty="0" smtClean="0"/>
              <a:t>(equation 1)</a:t>
            </a:r>
          </a:p>
          <a:p>
            <a:endParaRPr lang="en-US" sz="2400" dirty="0" smtClean="0"/>
          </a:p>
          <a:p>
            <a:pPr>
              <a:buFontTx/>
              <a:buNone/>
            </a:pPr>
            <a:endParaRPr lang="en-US" sz="1000" dirty="0" smtClean="0"/>
          </a:p>
          <a:p>
            <a:r>
              <a:rPr lang="en-US" sz="2800" b="1" dirty="0" smtClean="0">
                <a:solidFill>
                  <a:srgbClr val="0070C0"/>
                </a:solidFill>
              </a:rPr>
              <a:t>Unit (specific) weight </a:t>
            </a:r>
            <a:r>
              <a:rPr lang="en-US" sz="2400" dirty="0" smtClean="0"/>
              <a:t>= </a:t>
            </a:r>
          </a:p>
          <a:p>
            <a:pPr>
              <a:buFontTx/>
              <a:buNone/>
            </a:pPr>
            <a:endParaRPr lang="en-US" sz="2400" dirty="0" smtClean="0"/>
          </a:p>
          <a:p>
            <a:pPr>
              <a:buFontTx/>
              <a:buNone/>
            </a:pPr>
            <a:endParaRPr lang="en-US" sz="2400" dirty="0" smtClean="0"/>
          </a:p>
          <a:p>
            <a:pPr>
              <a:buFontTx/>
              <a:buNone/>
            </a:pPr>
            <a:r>
              <a:rPr lang="en-US" sz="2400" dirty="0" smtClean="0">
                <a:latin typeface="Symbol" pitchFamily="18" charset="2"/>
              </a:rPr>
              <a:t>			</a:t>
            </a:r>
            <a:endParaRPr lang="en-US" sz="2400" dirty="0" smtClean="0"/>
          </a:p>
        </p:txBody>
      </p:sp>
      <p:graphicFrame>
        <p:nvGraphicFramePr>
          <p:cNvPr id="4098" name="Object 4"/>
          <p:cNvGraphicFramePr>
            <a:graphicFrameLocks/>
          </p:cNvGraphicFramePr>
          <p:nvPr>
            <p:extLst>
              <p:ext uri="{D42A27DB-BD31-4B8C-83A1-F6EECF244321}">
                <p14:modId xmlns:p14="http://schemas.microsoft.com/office/powerpoint/2010/main" val="4135712268"/>
              </p:ext>
            </p:extLst>
          </p:nvPr>
        </p:nvGraphicFramePr>
        <p:xfrm>
          <a:off x="4644008" y="2348880"/>
          <a:ext cx="2968625" cy="1447800"/>
        </p:xfrm>
        <a:graphic>
          <a:graphicData uri="http://schemas.openxmlformats.org/presentationml/2006/ole">
            <mc:AlternateContent xmlns:mc="http://schemas.openxmlformats.org/markup-compatibility/2006">
              <mc:Choice xmlns:v="urn:schemas-microsoft-com:vml" Requires="v">
                <p:oleObj spid="_x0000_s32051" name="Equation" r:id="rId3" imgW="195089400" imgH="130067280" progId="Equation.3">
                  <p:embed/>
                </p:oleObj>
              </mc:Choice>
              <mc:Fallback>
                <p:oleObj name="Equation" r:id="rId3" imgW="195089400" imgH="130067280" progId="Equation.3">
                  <p:embed/>
                  <p:pic>
                    <p:nvPicPr>
                      <p:cNvPr id="0" name="Picture 283"/>
                      <p:cNvPicPr>
                        <a:picLocks noChangeArrowheads="1"/>
                      </p:cNvPicPr>
                      <p:nvPr/>
                    </p:nvPicPr>
                    <p:blipFill>
                      <a:blip r:embed="rId4">
                        <a:extLst>
                          <a:ext uri="{28A0092B-C50C-407E-A947-70E740481C1C}">
                            <a14:useLocalDpi xmlns:a14="http://schemas.microsoft.com/office/drawing/2010/main" val="0"/>
                          </a:ext>
                        </a:extLst>
                      </a:blip>
                      <a:srcRect r="85529" b="88301"/>
                      <a:stretch>
                        <a:fillRect/>
                      </a:stretch>
                    </p:blipFill>
                    <p:spPr bwMode="auto">
                      <a:xfrm>
                        <a:off x="4644008" y="2348880"/>
                        <a:ext cx="2968625" cy="1447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099" name="Object 5"/>
          <p:cNvGraphicFramePr>
            <a:graphicFrameLocks/>
          </p:cNvGraphicFramePr>
          <p:nvPr>
            <p:extLst>
              <p:ext uri="{D42A27DB-BD31-4B8C-83A1-F6EECF244321}">
                <p14:modId xmlns:p14="http://schemas.microsoft.com/office/powerpoint/2010/main" val="1479134848"/>
              </p:ext>
            </p:extLst>
          </p:nvPr>
        </p:nvGraphicFramePr>
        <p:xfrm>
          <a:off x="3491880" y="3776918"/>
          <a:ext cx="2536304" cy="1401688"/>
        </p:xfrm>
        <a:graphic>
          <a:graphicData uri="http://schemas.openxmlformats.org/presentationml/2006/ole">
            <mc:AlternateContent xmlns:mc="http://schemas.openxmlformats.org/markup-compatibility/2006">
              <mc:Choice xmlns:v="urn:schemas-microsoft-com:vml" Requires="v">
                <p:oleObj spid="_x0000_s32052" name="Equation" r:id="rId5" imgW="195051240" imgH="130067280" progId="Equation.3">
                  <p:embed/>
                </p:oleObj>
              </mc:Choice>
              <mc:Fallback>
                <p:oleObj name="Equation" r:id="rId5" imgW="195051240" imgH="130067280" progId="Equation.3">
                  <p:embed/>
                  <p:pic>
                    <p:nvPicPr>
                      <p:cNvPr id="0" name="Picture 284"/>
                      <p:cNvPicPr>
                        <a:picLocks noChangeArrowheads="1"/>
                      </p:cNvPicPr>
                      <p:nvPr/>
                    </p:nvPicPr>
                    <p:blipFill>
                      <a:blip r:embed="rId6">
                        <a:extLst>
                          <a:ext uri="{28A0092B-C50C-407E-A947-70E740481C1C}">
                            <a14:useLocalDpi xmlns:a14="http://schemas.microsoft.com/office/drawing/2010/main" val="0"/>
                          </a:ext>
                        </a:extLst>
                      </a:blip>
                      <a:srcRect r="85529" b="88312"/>
                      <a:stretch>
                        <a:fillRect/>
                      </a:stretch>
                    </p:blipFill>
                    <p:spPr bwMode="auto">
                      <a:xfrm>
                        <a:off x="3491880" y="3776918"/>
                        <a:ext cx="2536304" cy="1401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 name="Rectangle 1"/>
          <p:cNvSpPr/>
          <p:nvPr/>
        </p:nvSpPr>
        <p:spPr>
          <a:xfrm>
            <a:off x="3419872" y="5913878"/>
            <a:ext cx="3264996" cy="646331"/>
          </a:xfrm>
          <a:prstGeom prst="rect">
            <a:avLst/>
          </a:prstGeom>
        </p:spPr>
        <p:txBody>
          <a:bodyPr wrap="none">
            <a:spAutoFit/>
          </a:bodyPr>
          <a:lstStyle/>
          <a:p>
            <a:r>
              <a:rPr lang="en-US" b="1" dirty="0">
                <a:solidFill>
                  <a:srgbClr val="0070C0"/>
                </a:solidFill>
                <a:latin typeface="Symbol" pitchFamily="18" charset="2"/>
              </a:rPr>
              <a:t> </a:t>
            </a:r>
            <a:r>
              <a:rPr lang="en-US" sz="3600" b="1" dirty="0">
                <a:solidFill>
                  <a:srgbClr val="0070C0"/>
                </a:solidFill>
                <a:latin typeface="Symbol" pitchFamily="18" charset="2"/>
              </a:rPr>
              <a:t>g</a:t>
            </a:r>
            <a:r>
              <a:rPr lang="en-US" sz="3600" b="1" dirty="0">
                <a:solidFill>
                  <a:srgbClr val="0070C0"/>
                </a:solidFill>
              </a:rPr>
              <a:t>   =   </a:t>
            </a:r>
            <a:r>
              <a:rPr lang="en-US" sz="3600" b="1" dirty="0">
                <a:solidFill>
                  <a:srgbClr val="0070C0"/>
                </a:solidFill>
                <a:latin typeface="Symbol" pitchFamily="18" charset="2"/>
              </a:rPr>
              <a:t>r</a:t>
            </a:r>
            <a:r>
              <a:rPr lang="en-US" sz="3600" b="1" dirty="0">
                <a:solidFill>
                  <a:srgbClr val="0070C0"/>
                </a:solidFill>
              </a:rPr>
              <a:t> </a:t>
            </a:r>
            <a:r>
              <a:rPr lang="en-US" sz="3600" b="1" dirty="0" smtClean="0">
                <a:solidFill>
                  <a:srgbClr val="0070C0"/>
                </a:solidFill>
              </a:rPr>
              <a:t>x gravity</a:t>
            </a:r>
            <a:endParaRPr lang="en-GB" sz="3600" b="1" dirty="0">
              <a:solidFill>
                <a:srgbClr val="0070C0"/>
              </a:solidFill>
            </a:endParaRPr>
          </a:p>
        </p:txBody>
      </p:sp>
      <p:sp>
        <p:nvSpPr>
          <p:cNvPr id="3" name="Rectangle 2"/>
          <p:cNvSpPr/>
          <p:nvPr/>
        </p:nvSpPr>
        <p:spPr>
          <a:xfrm>
            <a:off x="1187624" y="4120471"/>
            <a:ext cx="1878015" cy="369332"/>
          </a:xfrm>
          <a:prstGeom prst="rect">
            <a:avLst/>
          </a:prstGeom>
        </p:spPr>
        <p:txBody>
          <a:bodyPr wrap="none">
            <a:spAutoFit/>
          </a:bodyPr>
          <a:lstStyle/>
          <a:p>
            <a:r>
              <a:rPr lang="en-US" dirty="0" smtClean="0"/>
              <a:t>From (equation </a:t>
            </a:r>
            <a:r>
              <a:rPr lang="en-US" dirty="0"/>
              <a:t>1)</a:t>
            </a:r>
          </a:p>
        </p:txBody>
      </p:sp>
      <p:sp>
        <p:nvSpPr>
          <p:cNvPr id="4" name="TextBox 3"/>
          <p:cNvSpPr txBox="1"/>
          <p:nvPr/>
        </p:nvSpPr>
        <p:spPr>
          <a:xfrm>
            <a:off x="899592" y="3140968"/>
            <a:ext cx="3672408" cy="369332"/>
          </a:xfrm>
          <a:prstGeom prst="rect">
            <a:avLst/>
          </a:prstGeom>
          <a:noFill/>
        </p:spPr>
        <p:txBody>
          <a:bodyPr wrap="square" rtlCol="0">
            <a:spAutoFit/>
          </a:bodyPr>
          <a:lstStyle/>
          <a:p>
            <a:r>
              <a:rPr lang="en-GB" dirty="0" smtClean="0"/>
              <a:t>    </a:t>
            </a:r>
            <a:r>
              <a:rPr lang="en-GB" b="1" dirty="0" smtClean="0">
                <a:solidFill>
                  <a:srgbClr val="0070C0"/>
                </a:solidFill>
              </a:rPr>
              <a:t>(Weight per unit volume)</a:t>
            </a:r>
            <a:endParaRPr lang="en-GB" b="1" dirty="0">
              <a:solidFill>
                <a:srgbClr val="0070C0"/>
              </a:solidFill>
            </a:endParaRPr>
          </a:p>
        </p:txBody>
      </p:sp>
      <p:sp>
        <p:nvSpPr>
          <p:cNvPr id="5" name="TextBox 4"/>
          <p:cNvSpPr txBox="1"/>
          <p:nvPr/>
        </p:nvSpPr>
        <p:spPr>
          <a:xfrm>
            <a:off x="1187623" y="3510300"/>
            <a:ext cx="2232249" cy="400110"/>
          </a:xfrm>
          <a:prstGeom prst="rect">
            <a:avLst/>
          </a:prstGeom>
          <a:noFill/>
        </p:spPr>
        <p:txBody>
          <a:bodyPr wrap="square" rtlCol="0">
            <a:spAutoFit/>
          </a:bodyPr>
          <a:lstStyle/>
          <a:p>
            <a:r>
              <a:rPr lang="en-GB" sz="2000" dirty="0" smtClean="0"/>
              <a:t>Units = KN/m</a:t>
            </a:r>
            <a:r>
              <a:rPr lang="en-GB" sz="2000" baseline="30000" dirty="0" smtClean="0"/>
              <a:t>3</a:t>
            </a:r>
            <a:endParaRPr lang="en-GB" sz="2000" baseline="30000" dirty="0"/>
          </a:p>
        </p:txBody>
      </p:sp>
      <p:sp>
        <p:nvSpPr>
          <p:cNvPr id="6" name="TextBox 5"/>
          <p:cNvSpPr txBox="1"/>
          <p:nvPr/>
        </p:nvSpPr>
        <p:spPr>
          <a:xfrm>
            <a:off x="1121979" y="6156012"/>
            <a:ext cx="1004652" cy="369332"/>
          </a:xfrm>
          <a:prstGeom prst="rect">
            <a:avLst/>
          </a:prstGeom>
          <a:noFill/>
        </p:spPr>
        <p:txBody>
          <a:bodyPr wrap="square" rtlCol="0">
            <a:spAutoFit/>
          </a:bodyPr>
          <a:lstStyle/>
          <a:p>
            <a:r>
              <a:rPr lang="en-GB" dirty="0" smtClean="0"/>
              <a:t>then</a:t>
            </a:r>
            <a:endParaRPr lang="en-GB" dirty="0"/>
          </a:p>
        </p:txBody>
      </p:sp>
      <p:sp>
        <p:nvSpPr>
          <p:cNvPr id="7" name="Rectangle 6"/>
          <p:cNvSpPr/>
          <p:nvPr/>
        </p:nvSpPr>
        <p:spPr>
          <a:xfrm>
            <a:off x="7308304" y="2708920"/>
            <a:ext cx="1336713" cy="369332"/>
          </a:xfrm>
          <a:prstGeom prst="rect">
            <a:avLst/>
          </a:prstGeom>
        </p:spPr>
        <p:txBody>
          <a:bodyPr wrap="none">
            <a:spAutoFit/>
          </a:bodyPr>
          <a:lstStyle/>
          <a:p>
            <a:r>
              <a:rPr lang="en-US" dirty="0"/>
              <a:t>(equation </a:t>
            </a:r>
            <a:r>
              <a:rPr lang="en-US" dirty="0" smtClean="0"/>
              <a:t>2)</a:t>
            </a:r>
            <a:endParaRPr lang="en-US" dirty="0"/>
          </a:p>
        </p:txBody>
      </p:sp>
      <p:sp>
        <p:nvSpPr>
          <p:cNvPr id="8" name="TextBox 7"/>
          <p:cNvSpPr txBox="1"/>
          <p:nvPr/>
        </p:nvSpPr>
        <p:spPr>
          <a:xfrm>
            <a:off x="1259632" y="5053944"/>
            <a:ext cx="4032448" cy="461665"/>
          </a:xfrm>
          <a:prstGeom prst="rect">
            <a:avLst/>
          </a:prstGeom>
          <a:noFill/>
        </p:spPr>
        <p:txBody>
          <a:bodyPr wrap="square" rtlCol="0">
            <a:spAutoFit/>
          </a:bodyPr>
          <a:lstStyle/>
          <a:p>
            <a:r>
              <a:rPr lang="en-GB" dirty="0" smtClean="0"/>
              <a:t>And because     DENSITY (</a:t>
            </a:r>
            <a:r>
              <a:rPr lang="en-US" sz="2400" dirty="0">
                <a:latin typeface="Symbol" pitchFamily="18" charset="2"/>
              </a:rPr>
              <a:t>r )</a:t>
            </a:r>
            <a:r>
              <a:rPr lang="en-GB" sz="2400" dirty="0" smtClean="0"/>
              <a:t> </a:t>
            </a:r>
            <a:endParaRPr lang="en-GB" sz="2400" dirty="0"/>
          </a:p>
        </p:txBody>
      </p:sp>
      <p:sp>
        <p:nvSpPr>
          <p:cNvPr id="13" name="TextBox 12"/>
          <p:cNvSpPr txBox="1"/>
          <p:nvPr/>
        </p:nvSpPr>
        <p:spPr>
          <a:xfrm>
            <a:off x="4284939" y="5053944"/>
            <a:ext cx="3024336" cy="830997"/>
          </a:xfrm>
          <a:prstGeom prst="rect">
            <a:avLst/>
          </a:prstGeom>
          <a:noFill/>
        </p:spPr>
        <p:txBody>
          <a:bodyPr wrap="square" rtlCol="0">
            <a:spAutoFit/>
          </a:bodyPr>
          <a:lstStyle/>
          <a:p>
            <a:r>
              <a:rPr lang="en-GB" sz="2400" dirty="0" smtClean="0"/>
              <a:t>=  MASS</a:t>
            </a:r>
          </a:p>
          <a:p>
            <a:r>
              <a:rPr lang="en-GB" sz="2400" dirty="0"/>
              <a:t> </a:t>
            </a:r>
            <a:r>
              <a:rPr lang="en-GB" sz="2400" dirty="0" smtClean="0"/>
              <a:t> VOLUME</a:t>
            </a:r>
            <a:endParaRPr lang="en-GB" sz="2400" dirty="0"/>
          </a:p>
        </p:txBody>
      </p:sp>
      <p:cxnSp>
        <p:nvCxnSpPr>
          <p:cNvPr id="10" name="Straight Connector 9"/>
          <p:cNvCxnSpPr/>
          <p:nvPr/>
        </p:nvCxnSpPr>
        <p:spPr>
          <a:xfrm>
            <a:off x="4572000" y="5469442"/>
            <a:ext cx="936104" cy="0"/>
          </a:xfrm>
          <a:prstGeom prst="line">
            <a:avLst/>
          </a:prstGeom>
        </p:spPr>
        <p:style>
          <a:lnRef idx="2">
            <a:schemeClr val="dk1"/>
          </a:lnRef>
          <a:fillRef idx="0">
            <a:schemeClr val="dk1"/>
          </a:fillRef>
          <a:effectRef idx="1">
            <a:schemeClr val="dk1"/>
          </a:effectRef>
          <a:fontRef idx="minor">
            <a:schemeClr val="tx1"/>
          </a:fontRef>
        </p:style>
      </p:cxnSp>
      <p:sp>
        <p:nvSpPr>
          <p:cNvPr id="11" name="TextBox 10"/>
          <p:cNvSpPr txBox="1"/>
          <p:nvPr/>
        </p:nvSpPr>
        <p:spPr>
          <a:xfrm>
            <a:off x="1763688" y="6075265"/>
            <a:ext cx="1944216" cy="461665"/>
          </a:xfrm>
          <a:prstGeom prst="rect">
            <a:avLst/>
          </a:prstGeom>
          <a:noFill/>
        </p:spPr>
        <p:txBody>
          <a:bodyPr wrap="square" rtlCol="0">
            <a:spAutoFit/>
          </a:bodyPr>
          <a:lstStyle/>
          <a:p>
            <a:r>
              <a:rPr lang="en-GB" sz="2400" b="1" dirty="0" smtClean="0">
                <a:solidFill>
                  <a:srgbClr val="0070C0"/>
                </a:solidFill>
              </a:rPr>
              <a:t>Unit Weight</a:t>
            </a:r>
            <a:endParaRPr lang="en-GB" sz="2400" b="1" dirty="0">
              <a:solidFill>
                <a:srgbClr val="0070C0"/>
              </a:solidFill>
            </a:endParaRPr>
          </a:p>
        </p:txBody>
      </p:sp>
      <p:sp>
        <p:nvSpPr>
          <p:cNvPr id="9" name="TextBox 8"/>
          <p:cNvSpPr txBox="1"/>
          <p:nvPr/>
        </p:nvSpPr>
        <p:spPr>
          <a:xfrm>
            <a:off x="4860032" y="3902850"/>
            <a:ext cx="448345" cy="369332"/>
          </a:xfrm>
          <a:prstGeom prst="rect">
            <a:avLst/>
          </a:prstGeom>
          <a:noFill/>
        </p:spPr>
        <p:txBody>
          <a:bodyPr wrap="square" rtlCol="0">
            <a:spAutoFit/>
          </a:bodyPr>
          <a:lstStyle/>
          <a:p>
            <a:r>
              <a:rPr lang="en-GB" dirty="0" smtClean="0"/>
              <a:t>x </a:t>
            </a:r>
            <a:endParaRPr lang="en-GB" dirty="0"/>
          </a:p>
        </p:txBody>
      </p:sp>
    </p:spTree>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solidFill>
                  <a:srgbClr val="0070C0"/>
                </a:solidFill>
              </a:rPr>
              <a:t>Air Content or Air voids (A)</a:t>
            </a:r>
            <a:endParaRPr lang="en-GB" u="sng" dirty="0"/>
          </a:p>
        </p:txBody>
      </p:sp>
      <p:sp>
        <p:nvSpPr>
          <p:cNvPr id="3" name="Content Placeholder 2"/>
          <p:cNvSpPr>
            <a:spLocks noGrp="1"/>
          </p:cNvSpPr>
          <p:nvPr>
            <p:ph idx="1"/>
          </p:nvPr>
        </p:nvSpPr>
        <p:spPr/>
        <p:txBody>
          <a:bodyPr/>
          <a:lstStyle/>
          <a:p>
            <a:r>
              <a:rPr lang="en-GB" b="1" dirty="0" smtClean="0">
                <a:solidFill>
                  <a:srgbClr val="0070C0"/>
                </a:solidFill>
              </a:rPr>
              <a:t>The air content or air voids (A</a:t>
            </a:r>
            <a:r>
              <a:rPr lang="en-GB" b="1" baseline="-25000" dirty="0" smtClean="0">
                <a:solidFill>
                  <a:srgbClr val="0070C0"/>
                </a:solidFill>
              </a:rPr>
              <a:t>v</a:t>
            </a:r>
            <a:r>
              <a:rPr lang="en-GB" b="1" dirty="0" smtClean="0">
                <a:solidFill>
                  <a:srgbClr val="0070C0"/>
                </a:solidFill>
              </a:rPr>
              <a:t>) is the ratio of the volume of air to the total volume of the soil.</a:t>
            </a:r>
          </a:p>
          <a:p>
            <a:endParaRPr lang="en-GB" dirty="0"/>
          </a:p>
          <a:p>
            <a:r>
              <a:rPr lang="en-GB" dirty="0" smtClean="0"/>
              <a:t>It is defined as:   </a:t>
            </a:r>
            <a:r>
              <a:rPr lang="en-GB" sz="3600" b="1" dirty="0" smtClean="0">
                <a:solidFill>
                  <a:srgbClr val="0070C0"/>
                </a:solidFill>
              </a:rPr>
              <a:t>Air voids (A</a:t>
            </a:r>
            <a:r>
              <a:rPr lang="en-GB" sz="3600" b="1" baseline="-25000" dirty="0" smtClean="0">
                <a:solidFill>
                  <a:srgbClr val="0070C0"/>
                </a:solidFill>
              </a:rPr>
              <a:t>v</a:t>
            </a:r>
            <a:r>
              <a:rPr lang="en-GB" sz="3600" b="1" dirty="0" smtClean="0">
                <a:solidFill>
                  <a:srgbClr val="0070C0"/>
                </a:solidFill>
              </a:rPr>
              <a:t> )  =    V</a:t>
            </a:r>
            <a:r>
              <a:rPr lang="en-GB" sz="3600" b="1" baseline="-25000" dirty="0" smtClean="0">
                <a:solidFill>
                  <a:srgbClr val="0070C0"/>
                </a:solidFill>
              </a:rPr>
              <a:t>a</a:t>
            </a:r>
          </a:p>
          <a:p>
            <a:pPr marL="0" indent="0">
              <a:buNone/>
            </a:pPr>
            <a:r>
              <a:rPr lang="en-GB" sz="3600" b="1" dirty="0">
                <a:solidFill>
                  <a:srgbClr val="0070C0"/>
                </a:solidFill>
              </a:rPr>
              <a:t> </a:t>
            </a:r>
            <a:r>
              <a:rPr lang="en-GB" sz="3600" b="1" dirty="0" smtClean="0">
                <a:solidFill>
                  <a:srgbClr val="0070C0"/>
                </a:solidFill>
              </a:rPr>
              <a:t>                                                              V</a:t>
            </a:r>
            <a:r>
              <a:rPr lang="en-GB" sz="3600" b="1" baseline="-25000" dirty="0" smtClean="0">
                <a:solidFill>
                  <a:srgbClr val="0070C0"/>
                </a:solidFill>
              </a:rPr>
              <a:t>T</a:t>
            </a:r>
          </a:p>
        </p:txBody>
      </p:sp>
      <p:cxnSp>
        <p:nvCxnSpPr>
          <p:cNvPr id="5" name="Straight Connector 4"/>
          <p:cNvCxnSpPr/>
          <p:nvPr/>
        </p:nvCxnSpPr>
        <p:spPr>
          <a:xfrm>
            <a:off x="6852948" y="4438957"/>
            <a:ext cx="756084"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Box 3"/>
          <p:cNvSpPr txBox="1"/>
          <p:nvPr/>
        </p:nvSpPr>
        <p:spPr>
          <a:xfrm>
            <a:off x="2411760" y="5229199"/>
            <a:ext cx="4441188" cy="769441"/>
          </a:xfrm>
          <a:prstGeom prst="rect">
            <a:avLst/>
          </a:prstGeom>
          <a:noFill/>
        </p:spPr>
        <p:txBody>
          <a:bodyPr wrap="square" rtlCol="0">
            <a:spAutoFit/>
          </a:bodyPr>
          <a:lstStyle/>
          <a:p>
            <a:r>
              <a:rPr lang="en-GB" sz="4400" dirty="0" smtClean="0"/>
              <a:t>            </a:t>
            </a:r>
            <a:r>
              <a:rPr lang="en-GB" sz="4400" b="1" dirty="0" smtClean="0">
                <a:solidFill>
                  <a:srgbClr val="0070C0"/>
                </a:solidFill>
              </a:rPr>
              <a:t>A</a:t>
            </a:r>
            <a:r>
              <a:rPr lang="en-GB" sz="2400" b="1" baseline="-25000" dirty="0" smtClean="0">
                <a:solidFill>
                  <a:srgbClr val="0070C0"/>
                </a:solidFill>
              </a:rPr>
              <a:t>V</a:t>
            </a:r>
            <a:r>
              <a:rPr lang="en-GB" sz="4400" b="1" dirty="0" smtClean="0">
                <a:solidFill>
                  <a:srgbClr val="0070C0"/>
                </a:solidFill>
              </a:rPr>
              <a:t> = n (1-S</a:t>
            </a:r>
            <a:r>
              <a:rPr lang="en-GB" sz="2400" b="1" dirty="0" smtClean="0">
                <a:solidFill>
                  <a:srgbClr val="0070C0"/>
                </a:solidFill>
              </a:rPr>
              <a:t>T</a:t>
            </a:r>
            <a:r>
              <a:rPr lang="en-GB" sz="4400" b="1" dirty="0" smtClean="0">
                <a:solidFill>
                  <a:srgbClr val="0070C0"/>
                </a:solidFill>
              </a:rPr>
              <a:t>)</a:t>
            </a:r>
            <a:endParaRPr lang="en-GB" sz="4400" b="1" dirty="0">
              <a:solidFill>
                <a:srgbClr val="0070C0"/>
              </a:solidFill>
            </a:endParaRPr>
          </a:p>
        </p:txBody>
      </p:sp>
      <p:sp>
        <p:nvSpPr>
          <p:cNvPr id="6" name="TextBox 5"/>
          <p:cNvSpPr txBox="1"/>
          <p:nvPr/>
        </p:nvSpPr>
        <p:spPr>
          <a:xfrm>
            <a:off x="899592" y="4581128"/>
            <a:ext cx="2232248" cy="461665"/>
          </a:xfrm>
          <a:prstGeom prst="rect">
            <a:avLst/>
          </a:prstGeom>
          <a:noFill/>
        </p:spPr>
        <p:txBody>
          <a:bodyPr wrap="square" rtlCol="0">
            <a:spAutoFit/>
          </a:bodyPr>
          <a:lstStyle/>
          <a:p>
            <a:r>
              <a:rPr lang="en-GB" sz="2400" dirty="0" smtClean="0"/>
              <a:t>Units = %</a:t>
            </a:r>
            <a:endParaRPr lang="en-GB" sz="2400" dirty="0"/>
          </a:p>
        </p:txBody>
      </p:sp>
      <p:sp>
        <p:nvSpPr>
          <p:cNvPr id="7" name="TextBox 6"/>
          <p:cNvSpPr txBox="1"/>
          <p:nvPr/>
        </p:nvSpPr>
        <p:spPr>
          <a:xfrm>
            <a:off x="2567608" y="5413865"/>
            <a:ext cx="576064" cy="584775"/>
          </a:xfrm>
          <a:prstGeom prst="rect">
            <a:avLst/>
          </a:prstGeom>
          <a:noFill/>
        </p:spPr>
        <p:txBody>
          <a:bodyPr wrap="square" rtlCol="0">
            <a:spAutoFit/>
          </a:bodyPr>
          <a:lstStyle/>
          <a:p>
            <a:r>
              <a:rPr lang="en-GB" sz="3200" dirty="0" smtClean="0"/>
              <a:t>or</a:t>
            </a:r>
            <a:endParaRPr lang="en-GB" sz="3200" dirty="0"/>
          </a:p>
        </p:txBody>
      </p:sp>
      <p:sp>
        <p:nvSpPr>
          <p:cNvPr id="8" name="TextBox 7"/>
          <p:cNvSpPr txBox="1"/>
          <p:nvPr/>
        </p:nvSpPr>
        <p:spPr>
          <a:xfrm>
            <a:off x="2987824" y="6068620"/>
            <a:ext cx="3960440" cy="646331"/>
          </a:xfrm>
          <a:prstGeom prst="rect">
            <a:avLst/>
          </a:prstGeom>
          <a:noFill/>
        </p:spPr>
        <p:txBody>
          <a:bodyPr wrap="square" rtlCol="0">
            <a:spAutoFit/>
          </a:bodyPr>
          <a:lstStyle/>
          <a:p>
            <a:r>
              <a:rPr lang="en-GB" dirty="0" smtClean="0"/>
              <a:t>Where </a:t>
            </a:r>
            <a:r>
              <a:rPr lang="en-GB" b="1" dirty="0">
                <a:solidFill>
                  <a:srgbClr val="0070C0"/>
                </a:solidFill>
              </a:rPr>
              <a:t>S</a:t>
            </a:r>
            <a:r>
              <a:rPr lang="en-GB" sz="1050" b="1" dirty="0">
                <a:solidFill>
                  <a:srgbClr val="0070C0"/>
                </a:solidFill>
              </a:rPr>
              <a:t>T</a:t>
            </a:r>
            <a:r>
              <a:rPr lang="en-GB" dirty="0" smtClean="0"/>
              <a:t>      = Degree of Saturation</a:t>
            </a:r>
          </a:p>
          <a:p>
            <a:r>
              <a:rPr lang="en-GB" dirty="0"/>
              <a:t> </a:t>
            </a:r>
            <a:r>
              <a:rPr lang="en-GB" dirty="0" smtClean="0"/>
              <a:t>            </a:t>
            </a:r>
            <a:r>
              <a:rPr lang="en-GB" b="1" dirty="0" smtClean="0">
                <a:solidFill>
                  <a:srgbClr val="0070C0"/>
                </a:solidFill>
              </a:rPr>
              <a:t>n</a:t>
            </a:r>
            <a:r>
              <a:rPr lang="en-GB" dirty="0" smtClean="0"/>
              <a:t>       =  Porosity</a:t>
            </a:r>
            <a:endParaRPr lang="en-GB" dirty="0"/>
          </a:p>
        </p:txBody>
      </p:sp>
    </p:spTree>
    <p:extLst>
      <p:ext uri="{BB962C8B-B14F-4D97-AF65-F5344CB8AC3E}">
        <p14:creationId xmlns:p14="http://schemas.microsoft.com/office/powerpoint/2010/main" val="162703706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a:xfrm>
            <a:off x="685800" y="171450"/>
            <a:ext cx="7772400" cy="533400"/>
          </a:xfrm>
          <a:noFill/>
        </p:spPr>
        <p:txBody>
          <a:bodyPr>
            <a:noAutofit/>
          </a:bodyPr>
          <a:lstStyle/>
          <a:p>
            <a:pPr algn="ctr"/>
            <a:r>
              <a:rPr lang="en-US" b="1" u="sng" dirty="0" smtClean="0">
                <a:solidFill>
                  <a:srgbClr val="0070C0"/>
                </a:solidFill>
              </a:rPr>
              <a:t>Degree of Saturation</a:t>
            </a:r>
          </a:p>
        </p:txBody>
      </p:sp>
      <p:sp>
        <p:nvSpPr>
          <p:cNvPr id="12292" name="Rectangle 3"/>
          <p:cNvSpPr>
            <a:spLocks noGrp="1" noChangeArrowheads="1"/>
          </p:cNvSpPr>
          <p:nvPr>
            <p:ph type="body" idx="1"/>
          </p:nvPr>
        </p:nvSpPr>
        <p:spPr>
          <a:xfrm>
            <a:off x="323528" y="1196752"/>
            <a:ext cx="8686800" cy="4114800"/>
          </a:xfrm>
          <a:noFill/>
        </p:spPr>
        <p:txBody>
          <a:bodyPr>
            <a:normAutofit/>
          </a:bodyPr>
          <a:lstStyle/>
          <a:p>
            <a:r>
              <a:rPr lang="en-US" sz="2800" dirty="0" smtClean="0"/>
              <a:t>The degree of saturation, S</a:t>
            </a:r>
            <a:r>
              <a:rPr lang="en-US" sz="2800" baseline="-25000" dirty="0" smtClean="0"/>
              <a:t>T</a:t>
            </a:r>
            <a:r>
              <a:rPr lang="en-US" sz="2800" dirty="0" smtClean="0"/>
              <a:t>, has an important influence on soil behaviour.</a:t>
            </a:r>
          </a:p>
          <a:p>
            <a:r>
              <a:rPr lang="en-US" sz="2800" dirty="0" smtClean="0"/>
              <a:t>It is defined as	</a:t>
            </a:r>
          </a:p>
        </p:txBody>
      </p:sp>
      <p:graphicFrame>
        <p:nvGraphicFramePr>
          <p:cNvPr id="12290" name="Object 4"/>
          <p:cNvGraphicFramePr>
            <a:graphicFrameLocks/>
          </p:cNvGraphicFramePr>
          <p:nvPr>
            <p:extLst>
              <p:ext uri="{D42A27DB-BD31-4B8C-83A1-F6EECF244321}">
                <p14:modId xmlns:p14="http://schemas.microsoft.com/office/powerpoint/2010/main" val="3825748804"/>
              </p:ext>
            </p:extLst>
          </p:nvPr>
        </p:nvGraphicFramePr>
        <p:xfrm>
          <a:off x="3275856" y="2348880"/>
          <a:ext cx="4674146" cy="1367532"/>
        </p:xfrm>
        <a:graphic>
          <a:graphicData uri="http://schemas.openxmlformats.org/presentationml/2006/ole">
            <mc:AlternateContent xmlns:mc="http://schemas.openxmlformats.org/markup-compatibility/2006">
              <mc:Choice xmlns:v="urn:schemas-microsoft-com:vml" Requires="v">
                <p:oleObj spid="_x0000_s71815" name="Equation" r:id="rId3" imgW="195089400" imgH="130067280" progId="Equation.3">
                  <p:embed/>
                </p:oleObj>
              </mc:Choice>
              <mc:Fallback>
                <p:oleObj name="Equation" r:id="rId3" imgW="195089400" imgH="130067280" progId="Equation.3">
                  <p:embed/>
                  <p:pic>
                    <p:nvPicPr>
                      <p:cNvPr id="0" name="Picture 123"/>
                      <p:cNvPicPr>
                        <a:picLocks noChangeArrowheads="1"/>
                      </p:cNvPicPr>
                      <p:nvPr/>
                    </p:nvPicPr>
                    <p:blipFill>
                      <a:blip r:embed="rId4">
                        <a:extLst>
                          <a:ext uri="{28A0092B-C50C-407E-A947-70E740481C1C}">
                            <a14:useLocalDpi xmlns:a14="http://schemas.microsoft.com/office/drawing/2010/main" val="0"/>
                          </a:ext>
                        </a:extLst>
                      </a:blip>
                      <a:srcRect r="71138" b="87360"/>
                      <a:stretch>
                        <a:fillRect/>
                      </a:stretch>
                    </p:blipFill>
                    <p:spPr bwMode="auto">
                      <a:xfrm>
                        <a:off x="3275856" y="2348880"/>
                        <a:ext cx="4674146" cy="136753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 name="TextBox 1"/>
          <p:cNvSpPr txBox="1"/>
          <p:nvPr/>
        </p:nvSpPr>
        <p:spPr>
          <a:xfrm>
            <a:off x="611560" y="4005064"/>
            <a:ext cx="8136904" cy="2677656"/>
          </a:xfrm>
          <a:prstGeom prst="rect">
            <a:avLst/>
          </a:prstGeom>
          <a:noFill/>
        </p:spPr>
        <p:txBody>
          <a:bodyPr wrap="square" rtlCol="0">
            <a:spAutoFit/>
          </a:bodyPr>
          <a:lstStyle/>
          <a:p>
            <a:r>
              <a:rPr lang="en-GB" sz="2800" dirty="0" smtClean="0"/>
              <a:t>And is </a:t>
            </a:r>
            <a:r>
              <a:rPr lang="en-GB" sz="2800" b="1" dirty="0" smtClean="0">
                <a:solidFill>
                  <a:srgbClr val="0070C0"/>
                </a:solidFill>
              </a:rPr>
              <a:t>the ratio of the volume of water to the total volume of the void space.</a:t>
            </a:r>
          </a:p>
          <a:p>
            <a:endParaRPr lang="en-GB" sz="2800" dirty="0"/>
          </a:p>
          <a:p>
            <a:pPr algn="just"/>
            <a:r>
              <a:rPr lang="en-GB" sz="2800" b="1" dirty="0" smtClean="0">
                <a:solidFill>
                  <a:srgbClr val="0070C0"/>
                </a:solidFill>
              </a:rPr>
              <a:t>The degree of saturation can range from zero for a completely dry soil, to 1 (or 100%) for a fully saturated soil.</a:t>
            </a:r>
            <a:endParaRPr lang="en-GB" sz="2800" b="1" dirty="0">
              <a:solidFill>
                <a:srgbClr val="0070C0"/>
              </a:solidFill>
            </a:endParaRPr>
          </a:p>
        </p:txBody>
      </p:sp>
      <p:sp>
        <p:nvSpPr>
          <p:cNvPr id="3" name="TextBox 2"/>
          <p:cNvSpPr txBox="1"/>
          <p:nvPr/>
        </p:nvSpPr>
        <p:spPr>
          <a:xfrm>
            <a:off x="611560" y="3354581"/>
            <a:ext cx="2160240" cy="461665"/>
          </a:xfrm>
          <a:prstGeom prst="rect">
            <a:avLst/>
          </a:prstGeom>
          <a:noFill/>
        </p:spPr>
        <p:txBody>
          <a:bodyPr wrap="square" rtlCol="0">
            <a:spAutoFit/>
          </a:bodyPr>
          <a:lstStyle/>
          <a:p>
            <a:r>
              <a:rPr lang="en-GB" sz="2400" dirty="0" smtClean="0"/>
              <a:t>Unit = Ratio</a:t>
            </a:r>
            <a:endParaRPr lang="en-GB" sz="2400" dirty="0"/>
          </a:p>
        </p:txBody>
      </p:sp>
      <p:sp>
        <p:nvSpPr>
          <p:cNvPr id="4" name="TextBox 3"/>
          <p:cNvSpPr txBox="1"/>
          <p:nvPr/>
        </p:nvSpPr>
        <p:spPr>
          <a:xfrm>
            <a:off x="3491880" y="2843644"/>
            <a:ext cx="144016" cy="369332"/>
          </a:xfrm>
          <a:prstGeom prst="rect">
            <a:avLst/>
          </a:prstGeom>
          <a:noFill/>
        </p:spPr>
        <p:txBody>
          <a:bodyPr wrap="square" rtlCol="0">
            <a:spAutoFit/>
          </a:bodyPr>
          <a:lstStyle/>
          <a:p>
            <a:r>
              <a:rPr lang="en-GB" dirty="0" smtClean="0"/>
              <a:t>T</a:t>
            </a:r>
            <a:endParaRPr lang="en-GB" dirty="0"/>
          </a:p>
        </p:txBody>
      </p:sp>
    </p:spTree>
    <p:extLst>
      <p:ext uri="{BB962C8B-B14F-4D97-AF65-F5344CB8AC3E}">
        <p14:creationId xmlns:p14="http://schemas.microsoft.com/office/powerpoint/2010/main" val="790155635"/>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a:xfrm>
            <a:off x="685800" y="171450"/>
            <a:ext cx="7772400" cy="533400"/>
          </a:xfrm>
          <a:noFill/>
        </p:spPr>
        <p:txBody>
          <a:bodyPr>
            <a:noAutofit/>
          </a:bodyPr>
          <a:lstStyle/>
          <a:p>
            <a:pPr algn="ctr"/>
            <a:r>
              <a:rPr lang="en-US" b="1" u="sng" dirty="0" smtClean="0">
                <a:solidFill>
                  <a:srgbClr val="0070C0"/>
                </a:solidFill>
              </a:rPr>
              <a:t>Degree of Saturation</a:t>
            </a:r>
          </a:p>
        </p:txBody>
      </p:sp>
      <p:sp>
        <p:nvSpPr>
          <p:cNvPr id="13316" name="Rectangle 3"/>
          <p:cNvSpPr>
            <a:spLocks noGrp="1" noChangeArrowheads="1"/>
          </p:cNvSpPr>
          <p:nvPr>
            <p:ph type="body" idx="1"/>
          </p:nvPr>
        </p:nvSpPr>
        <p:spPr>
          <a:xfrm>
            <a:off x="457200" y="908720"/>
            <a:ext cx="8435280" cy="5616624"/>
          </a:xfrm>
          <a:noFill/>
        </p:spPr>
        <p:txBody>
          <a:bodyPr>
            <a:normAutofit/>
          </a:bodyPr>
          <a:lstStyle/>
          <a:p>
            <a:r>
              <a:rPr lang="en-US" sz="2400" dirty="0" smtClean="0"/>
              <a:t>The degree of saturation, S, has an important influence on soil behaviour</a:t>
            </a:r>
          </a:p>
          <a:p>
            <a:r>
              <a:rPr lang="en-US" sz="2400" dirty="0" smtClean="0"/>
              <a:t>It is defined as</a:t>
            </a:r>
          </a:p>
          <a:p>
            <a:pPr>
              <a:buFontTx/>
              <a:buNone/>
            </a:pPr>
            <a:endParaRPr lang="en-US" sz="2400" dirty="0" smtClean="0"/>
          </a:p>
          <a:p>
            <a:pPr>
              <a:buFontTx/>
              <a:buNone/>
            </a:pPr>
            <a:endParaRPr lang="en-US" sz="2400" dirty="0" smtClean="0"/>
          </a:p>
          <a:p>
            <a:r>
              <a:rPr lang="en-US" sz="2400" dirty="0" smtClean="0"/>
              <a:t>The degree of saturation can be derived with other elements to be expressed as :</a:t>
            </a:r>
          </a:p>
          <a:p>
            <a:endParaRPr lang="en-US" sz="2400" dirty="0"/>
          </a:p>
          <a:p>
            <a:pPr marL="0" indent="0">
              <a:buNone/>
            </a:pPr>
            <a:r>
              <a:rPr lang="en-US" sz="2400" dirty="0"/>
              <a:t>	</a:t>
            </a:r>
            <a:r>
              <a:rPr lang="en-US" sz="2400" dirty="0" smtClean="0"/>
              <a:t>	</a:t>
            </a:r>
            <a:r>
              <a:rPr lang="en-US" sz="4400" b="1" dirty="0" smtClean="0">
                <a:solidFill>
                  <a:srgbClr val="0070C0"/>
                </a:solidFill>
              </a:rPr>
              <a:t>S</a:t>
            </a:r>
            <a:r>
              <a:rPr lang="en-US" sz="2800" b="1" baseline="-25000" dirty="0">
                <a:solidFill>
                  <a:srgbClr val="0070C0"/>
                </a:solidFill>
              </a:rPr>
              <a:t>T</a:t>
            </a:r>
            <a:r>
              <a:rPr lang="en-US" sz="4400" b="1" dirty="0" smtClean="0">
                <a:solidFill>
                  <a:srgbClr val="0070C0"/>
                </a:solidFill>
              </a:rPr>
              <a:t> = w  </a:t>
            </a:r>
            <a:r>
              <a:rPr lang="en-US" sz="4400" b="1" dirty="0" err="1" smtClean="0">
                <a:solidFill>
                  <a:srgbClr val="0070C0"/>
                </a:solidFill>
              </a:rPr>
              <a:t>Gs</a:t>
            </a:r>
            <a:endParaRPr lang="en-US" sz="4400" b="1" dirty="0" smtClean="0">
              <a:solidFill>
                <a:srgbClr val="0070C0"/>
              </a:solidFill>
            </a:endParaRPr>
          </a:p>
          <a:p>
            <a:pPr marL="0" indent="0">
              <a:spcBef>
                <a:spcPts val="0"/>
              </a:spcBef>
              <a:buNone/>
            </a:pPr>
            <a:r>
              <a:rPr lang="en-US" sz="4400" b="1" dirty="0">
                <a:solidFill>
                  <a:srgbClr val="0070C0"/>
                </a:solidFill>
              </a:rPr>
              <a:t>	</a:t>
            </a:r>
            <a:r>
              <a:rPr lang="en-US" sz="4400" b="1" dirty="0" smtClean="0">
                <a:solidFill>
                  <a:srgbClr val="0070C0"/>
                </a:solidFill>
              </a:rPr>
              <a:t>	          e</a:t>
            </a:r>
          </a:p>
          <a:p>
            <a:pPr marL="0" indent="0">
              <a:buNone/>
            </a:pPr>
            <a:endParaRPr lang="en-US" sz="3600" dirty="0" smtClean="0"/>
          </a:p>
          <a:p>
            <a:pPr marL="0" indent="0">
              <a:buNone/>
            </a:pPr>
            <a:endParaRPr lang="en-US" sz="3600" dirty="0"/>
          </a:p>
          <a:p>
            <a:pPr marL="0" indent="0">
              <a:buNone/>
            </a:pPr>
            <a:endParaRPr lang="en-US" sz="3600" dirty="0" smtClean="0"/>
          </a:p>
          <a:p>
            <a:pPr>
              <a:buFontTx/>
              <a:buNone/>
            </a:pPr>
            <a:endParaRPr lang="en-US" sz="2400" dirty="0"/>
          </a:p>
          <a:p>
            <a:pPr>
              <a:buFontTx/>
              <a:buNone/>
            </a:pPr>
            <a:endParaRPr lang="en-US" sz="2400" dirty="0" smtClean="0"/>
          </a:p>
          <a:p>
            <a:pPr>
              <a:buFontTx/>
              <a:buNone/>
            </a:pPr>
            <a:endParaRPr lang="en-US" sz="2400" dirty="0" smtClean="0"/>
          </a:p>
        </p:txBody>
      </p:sp>
      <p:graphicFrame>
        <p:nvGraphicFramePr>
          <p:cNvPr id="13314" name="Object 4"/>
          <p:cNvGraphicFramePr>
            <a:graphicFrameLocks/>
          </p:cNvGraphicFramePr>
          <p:nvPr>
            <p:extLst>
              <p:ext uri="{D42A27DB-BD31-4B8C-83A1-F6EECF244321}">
                <p14:modId xmlns:p14="http://schemas.microsoft.com/office/powerpoint/2010/main" val="3948371487"/>
              </p:ext>
            </p:extLst>
          </p:nvPr>
        </p:nvGraphicFramePr>
        <p:xfrm>
          <a:off x="3256709" y="1492943"/>
          <a:ext cx="3810000" cy="1103313"/>
        </p:xfrm>
        <a:graphic>
          <a:graphicData uri="http://schemas.openxmlformats.org/presentationml/2006/ole">
            <mc:AlternateContent xmlns:mc="http://schemas.openxmlformats.org/markup-compatibility/2006">
              <mc:Choice xmlns:v="urn:schemas-microsoft-com:vml" Requires="v">
                <p:oleObj spid="_x0000_s72844" name="Equation" r:id="rId3" imgW="8116920" imgH="5411520" progId="Equation.2">
                  <p:embed/>
                </p:oleObj>
              </mc:Choice>
              <mc:Fallback>
                <p:oleObj name="Equation" r:id="rId3" imgW="8116920" imgH="5411520" progId="Equation.2">
                  <p:embed/>
                  <p:pic>
                    <p:nvPicPr>
                      <p:cNvPr id="0" name="Picture 128"/>
                      <p:cNvPicPr>
                        <a:picLocks noChangeArrowheads="1"/>
                      </p:cNvPicPr>
                      <p:nvPr/>
                    </p:nvPicPr>
                    <p:blipFill>
                      <a:blip r:embed="rId4">
                        <a:extLst>
                          <a:ext uri="{28A0092B-C50C-407E-A947-70E740481C1C}">
                            <a14:useLocalDpi xmlns:a14="http://schemas.microsoft.com/office/drawing/2010/main" val="0"/>
                          </a:ext>
                        </a:extLst>
                      </a:blip>
                      <a:srcRect r="71138" b="87360"/>
                      <a:stretch>
                        <a:fillRect/>
                      </a:stretch>
                    </p:blipFill>
                    <p:spPr bwMode="auto">
                      <a:xfrm>
                        <a:off x="3256709" y="1492943"/>
                        <a:ext cx="3810000" cy="1103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cxnSp>
        <p:nvCxnSpPr>
          <p:cNvPr id="3" name="Straight Connector 2"/>
          <p:cNvCxnSpPr/>
          <p:nvPr/>
        </p:nvCxnSpPr>
        <p:spPr>
          <a:xfrm>
            <a:off x="3521817" y="5135060"/>
            <a:ext cx="744341" cy="0"/>
          </a:xfrm>
          <a:prstGeom prst="line">
            <a:avLst/>
          </a:prstGeom>
        </p:spPr>
        <p:style>
          <a:lnRef idx="1">
            <a:schemeClr val="dk1"/>
          </a:lnRef>
          <a:fillRef idx="0">
            <a:schemeClr val="dk1"/>
          </a:fillRef>
          <a:effectRef idx="0">
            <a:schemeClr val="dk1"/>
          </a:effectRef>
          <a:fontRef idx="minor">
            <a:schemeClr val="tx1"/>
          </a:fontRef>
        </p:style>
      </p:cxnSp>
      <p:sp>
        <p:nvSpPr>
          <p:cNvPr id="6" name="TextBox 5"/>
          <p:cNvSpPr txBox="1"/>
          <p:nvPr/>
        </p:nvSpPr>
        <p:spPr>
          <a:xfrm>
            <a:off x="3419872" y="1859934"/>
            <a:ext cx="203893" cy="369332"/>
          </a:xfrm>
          <a:prstGeom prst="rect">
            <a:avLst/>
          </a:prstGeom>
          <a:noFill/>
        </p:spPr>
        <p:txBody>
          <a:bodyPr wrap="square" rtlCol="0">
            <a:spAutoFit/>
          </a:bodyPr>
          <a:lstStyle/>
          <a:p>
            <a:r>
              <a:rPr lang="en-GB" dirty="0"/>
              <a:t>T</a:t>
            </a:r>
          </a:p>
        </p:txBody>
      </p:sp>
      <p:sp>
        <p:nvSpPr>
          <p:cNvPr id="2" name="TextBox 1"/>
          <p:cNvSpPr txBox="1"/>
          <p:nvPr/>
        </p:nvSpPr>
        <p:spPr>
          <a:xfrm>
            <a:off x="5220072" y="4581128"/>
            <a:ext cx="3478773" cy="369332"/>
          </a:xfrm>
          <a:prstGeom prst="rect">
            <a:avLst/>
          </a:prstGeom>
          <a:noFill/>
        </p:spPr>
        <p:txBody>
          <a:bodyPr wrap="none" rtlCol="0">
            <a:spAutoFit/>
          </a:bodyPr>
          <a:lstStyle/>
          <a:p>
            <a:r>
              <a:rPr lang="en-GB" dirty="0" smtClean="0"/>
              <a:t>Moisture Content x Specific Gravity</a:t>
            </a:r>
            <a:endParaRPr lang="en-GB" dirty="0"/>
          </a:p>
        </p:txBody>
      </p:sp>
      <p:cxnSp>
        <p:nvCxnSpPr>
          <p:cNvPr id="5" name="Straight Connector 4"/>
          <p:cNvCxnSpPr/>
          <p:nvPr/>
        </p:nvCxnSpPr>
        <p:spPr>
          <a:xfrm>
            <a:off x="5295615" y="5013176"/>
            <a:ext cx="3406765" cy="0"/>
          </a:xfrm>
          <a:prstGeom prst="line">
            <a:avLst/>
          </a:prstGeom>
        </p:spPr>
        <p:style>
          <a:lnRef idx="1">
            <a:schemeClr val="dk1"/>
          </a:lnRef>
          <a:fillRef idx="0">
            <a:schemeClr val="dk1"/>
          </a:fillRef>
          <a:effectRef idx="0">
            <a:schemeClr val="dk1"/>
          </a:effectRef>
          <a:fontRef idx="minor">
            <a:schemeClr val="tx1"/>
          </a:fontRef>
        </p:style>
      </p:cxnSp>
      <p:sp>
        <p:nvSpPr>
          <p:cNvPr id="7" name="TextBox 6"/>
          <p:cNvSpPr txBox="1"/>
          <p:nvPr/>
        </p:nvSpPr>
        <p:spPr>
          <a:xfrm>
            <a:off x="5295615" y="5152151"/>
            <a:ext cx="3096344" cy="369332"/>
          </a:xfrm>
          <a:prstGeom prst="rect">
            <a:avLst/>
          </a:prstGeom>
          <a:noFill/>
        </p:spPr>
        <p:txBody>
          <a:bodyPr wrap="square" rtlCol="0">
            <a:spAutoFit/>
          </a:bodyPr>
          <a:lstStyle/>
          <a:p>
            <a:pPr algn="ctr"/>
            <a:r>
              <a:rPr lang="en-GB" dirty="0" smtClean="0"/>
              <a:t>Void Ratio</a:t>
            </a:r>
            <a:endParaRPr lang="en-GB" dirty="0"/>
          </a:p>
        </p:txBody>
      </p:sp>
      <p:sp>
        <p:nvSpPr>
          <p:cNvPr id="8" name="TextBox 7"/>
          <p:cNvSpPr txBox="1"/>
          <p:nvPr/>
        </p:nvSpPr>
        <p:spPr>
          <a:xfrm>
            <a:off x="4716016" y="4765794"/>
            <a:ext cx="300082" cy="369332"/>
          </a:xfrm>
          <a:prstGeom prst="rect">
            <a:avLst/>
          </a:prstGeom>
          <a:noFill/>
        </p:spPr>
        <p:txBody>
          <a:bodyPr wrap="none" rtlCol="0">
            <a:spAutoFit/>
          </a:bodyPr>
          <a:lstStyle/>
          <a:p>
            <a:r>
              <a:rPr lang="en-GB" dirty="0" smtClean="0"/>
              <a:t>=</a:t>
            </a:r>
            <a:endParaRPr lang="en-GB" dirty="0"/>
          </a:p>
        </p:txBody>
      </p:sp>
      <p:sp>
        <p:nvSpPr>
          <p:cNvPr id="4" name="TextBox 3"/>
          <p:cNvSpPr txBox="1"/>
          <p:nvPr/>
        </p:nvSpPr>
        <p:spPr>
          <a:xfrm>
            <a:off x="3735805" y="4530041"/>
            <a:ext cx="144016" cy="369332"/>
          </a:xfrm>
          <a:prstGeom prst="rect">
            <a:avLst/>
          </a:prstGeom>
          <a:noFill/>
        </p:spPr>
        <p:txBody>
          <a:bodyPr wrap="square" rtlCol="0">
            <a:spAutoFit/>
          </a:bodyPr>
          <a:lstStyle/>
          <a:p>
            <a:r>
              <a:rPr lang="en-GB" dirty="0" smtClean="0"/>
              <a:t>x</a:t>
            </a:r>
            <a:endParaRPr lang="en-GB" dirty="0"/>
          </a:p>
        </p:txBody>
      </p:sp>
    </p:spTree>
    <p:extLst>
      <p:ext uri="{BB962C8B-B14F-4D97-AF65-F5344CB8AC3E}">
        <p14:creationId xmlns:p14="http://schemas.microsoft.com/office/powerpoint/2010/main" val="1211071577"/>
      </p:ext>
    </p:extLst>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0070C0"/>
                </a:solidFill>
              </a:rPr>
              <a:t>The Void Ratio (e)</a:t>
            </a:r>
            <a:endParaRPr lang="en-GB" dirty="0"/>
          </a:p>
        </p:txBody>
      </p:sp>
      <p:sp>
        <p:nvSpPr>
          <p:cNvPr id="3" name="Content Placeholder 2"/>
          <p:cNvSpPr>
            <a:spLocks noGrp="1"/>
          </p:cNvSpPr>
          <p:nvPr>
            <p:ph idx="1"/>
          </p:nvPr>
        </p:nvSpPr>
        <p:spPr>
          <a:xfrm>
            <a:off x="470876" y="1544061"/>
            <a:ext cx="8229600" cy="4525963"/>
          </a:xfrm>
        </p:spPr>
        <p:txBody>
          <a:bodyPr/>
          <a:lstStyle/>
          <a:p>
            <a:r>
              <a:rPr lang="en-GB" dirty="0" smtClean="0"/>
              <a:t>Is </a:t>
            </a:r>
            <a:r>
              <a:rPr lang="en-GB" b="1" dirty="0" smtClean="0">
                <a:solidFill>
                  <a:srgbClr val="0070C0"/>
                </a:solidFill>
              </a:rPr>
              <a:t>the ratio </a:t>
            </a:r>
            <a:r>
              <a:rPr lang="en-GB" dirty="0" smtClean="0"/>
              <a:t>of  volume of the voids to the volume of the solids.</a:t>
            </a:r>
            <a:endParaRPr lang="en-GB" dirty="0"/>
          </a:p>
        </p:txBody>
      </p:sp>
      <p:sp>
        <p:nvSpPr>
          <p:cNvPr id="4" name="Rectangle 3"/>
          <p:cNvSpPr/>
          <p:nvPr/>
        </p:nvSpPr>
        <p:spPr>
          <a:xfrm>
            <a:off x="2267744" y="2852936"/>
            <a:ext cx="6390456" cy="954107"/>
          </a:xfrm>
          <a:prstGeom prst="rect">
            <a:avLst/>
          </a:prstGeom>
        </p:spPr>
        <p:txBody>
          <a:bodyPr wrap="square">
            <a:spAutoFit/>
          </a:bodyPr>
          <a:lstStyle/>
          <a:p>
            <a:pPr lvl="4"/>
            <a:r>
              <a:rPr lang="en-GB" sz="2800" b="1" u="sng" dirty="0" smtClean="0">
                <a:solidFill>
                  <a:srgbClr val="0070C0"/>
                </a:solidFill>
              </a:rPr>
              <a:t>Volume of voids </a:t>
            </a:r>
            <a:r>
              <a:rPr lang="en-GB" sz="2800" b="1" dirty="0">
                <a:solidFill>
                  <a:srgbClr val="0070C0"/>
                </a:solidFill>
              </a:rPr>
              <a:t>=  </a:t>
            </a:r>
            <a:r>
              <a:rPr lang="en-GB" sz="2800" b="1" u="sng" dirty="0" smtClean="0">
                <a:solidFill>
                  <a:srgbClr val="0070C0"/>
                </a:solidFill>
              </a:rPr>
              <a:t>V</a:t>
            </a:r>
            <a:r>
              <a:rPr lang="en-GB" sz="2800" b="1" baseline="-25000" dirty="0" smtClean="0">
                <a:solidFill>
                  <a:srgbClr val="0070C0"/>
                </a:solidFill>
              </a:rPr>
              <a:t>v</a:t>
            </a:r>
            <a:endParaRPr lang="en-GB" sz="2800" b="1" baseline="-25000" dirty="0">
              <a:solidFill>
                <a:srgbClr val="0070C0"/>
              </a:solidFill>
            </a:endParaRPr>
          </a:p>
          <a:p>
            <a:r>
              <a:rPr lang="en-GB" sz="2800" b="1" dirty="0">
                <a:solidFill>
                  <a:srgbClr val="0070C0"/>
                </a:solidFill>
              </a:rPr>
              <a:t>                      </a:t>
            </a:r>
            <a:r>
              <a:rPr lang="en-GB" sz="2800" b="1" dirty="0" smtClean="0">
                <a:solidFill>
                  <a:srgbClr val="0070C0"/>
                </a:solidFill>
              </a:rPr>
              <a:t> Volume of solids    V</a:t>
            </a:r>
            <a:r>
              <a:rPr lang="en-GB" sz="2800" b="1" baseline="-25000" dirty="0" smtClean="0">
                <a:solidFill>
                  <a:srgbClr val="0070C0"/>
                </a:solidFill>
              </a:rPr>
              <a:t>s</a:t>
            </a:r>
            <a:endParaRPr lang="en-GB" sz="2800" b="1" baseline="-25000" dirty="0">
              <a:solidFill>
                <a:srgbClr val="0070C0"/>
              </a:solidFill>
            </a:endParaRPr>
          </a:p>
        </p:txBody>
      </p:sp>
      <p:sp>
        <p:nvSpPr>
          <p:cNvPr id="5" name="TextBox 4"/>
          <p:cNvSpPr txBox="1"/>
          <p:nvPr/>
        </p:nvSpPr>
        <p:spPr>
          <a:xfrm>
            <a:off x="683568" y="2959744"/>
            <a:ext cx="2773708" cy="523220"/>
          </a:xfrm>
          <a:prstGeom prst="rect">
            <a:avLst/>
          </a:prstGeom>
          <a:noFill/>
        </p:spPr>
        <p:txBody>
          <a:bodyPr wrap="none" rtlCol="0">
            <a:spAutoFit/>
          </a:bodyPr>
          <a:lstStyle/>
          <a:p>
            <a:r>
              <a:rPr lang="en-GB" sz="2800" b="1" dirty="0" smtClean="0">
                <a:solidFill>
                  <a:srgbClr val="0070C0"/>
                </a:solidFill>
              </a:rPr>
              <a:t>VOID RATIO (e) = </a:t>
            </a:r>
            <a:endParaRPr lang="en-GB" sz="2800" b="1" dirty="0">
              <a:solidFill>
                <a:srgbClr val="0070C0"/>
              </a:solidFill>
            </a:endParaRPr>
          </a:p>
        </p:txBody>
      </p:sp>
      <p:sp>
        <p:nvSpPr>
          <p:cNvPr id="6" name="Rectangle 5"/>
          <p:cNvSpPr/>
          <p:nvPr/>
        </p:nvSpPr>
        <p:spPr>
          <a:xfrm>
            <a:off x="1331640" y="4311056"/>
            <a:ext cx="4572000" cy="707886"/>
          </a:xfrm>
          <a:prstGeom prst="rect">
            <a:avLst/>
          </a:prstGeom>
        </p:spPr>
        <p:txBody>
          <a:bodyPr>
            <a:spAutoFit/>
          </a:bodyPr>
          <a:lstStyle/>
          <a:p>
            <a:r>
              <a:rPr lang="en-GB" sz="4000" dirty="0" smtClean="0">
                <a:solidFill>
                  <a:srgbClr val="0070C0"/>
                </a:solidFill>
              </a:rPr>
              <a:t>w G</a:t>
            </a:r>
            <a:r>
              <a:rPr lang="en-GB" sz="4000" baseline="-25000" dirty="0" smtClean="0">
                <a:solidFill>
                  <a:srgbClr val="0070C0"/>
                </a:solidFill>
              </a:rPr>
              <a:t>s</a:t>
            </a:r>
            <a:endParaRPr lang="en-GB" sz="4000" i="1" dirty="0">
              <a:solidFill>
                <a:srgbClr val="0070C0"/>
              </a:solidFill>
            </a:endParaRPr>
          </a:p>
        </p:txBody>
      </p:sp>
      <p:cxnSp>
        <p:nvCxnSpPr>
          <p:cNvPr id="8" name="Straight Connector 7"/>
          <p:cNvCxnSpPr/>
          <p:nvPr/>
        </p:nvCxnSpPr>
        <p:spPr>
          <a:xfrm>
            <a:off x="1331640" y="5091387"/>
            <a:ext cx="1311487" cy="0"/>
          </a:xfrm>
          <a:prstGeom prst="line">
            <a:avLst/>
          </a:prstGeom>
        </p:spPr>
        <p:style>
          <a:lnRef idx="1">
            <a:schemeClr val="dk1"/>
          </a:lnRef>
          <a:fillRef idx="0">
            <a:schemeClr val="dk1"/>
          </a:fillRef>
          <a:effectRef idx="0">
            <a:schemeClr val="dk1"/>
          </a:effectRef>
          <a:fontRef idx="minor">
            <a:schemeClr val="tx1"/>
          </a:fontRef>
        </p:style>
      </p:cxnSp>
      <p:sp>
        <p:nvSpPr>
          <p:cNvPr id="9" name="TextBox 8"/>
          <p:cNvSpPr txBox="1"/>
          <p:nvPr/>
        </p:nvSpPr>
        <p:spPr>
          <a:xfrm>
            <a:off x="1441052" y="5119096"/>
            <a:ext cx="1008112" cy="646331"/>
          </a:xfrm>
          <a:prstGeom prst="rect">
            <a:avLst/>
          </a:prstGeom>
          <a:noFill/>
        </p:spPr>
        <p:txBody>
          <a:bodyPr wrap="square" rtlCol="0">
            <a:spAutoFit/>
          </a:bodyPr>
          <a:lstStyle/>
          <a:p>
            <a:r>
              <a:rPr lang="en-GB" sz="3600" dirty="0" smtClean="0">
                <a:solidFill>
                  <a:srgbClr val="0070C0"/>
                </a:solidFill>
              </a:rPr>
              <a:t>S</a:t>
            </a:r>
            <a:r>
              <a:rPr lang="en-GB" sz="2400" baseline="-25000" dirty="0" smtClean="0">
                <a:solidFill>
                  <a:srgbClr val="0070C0"/>
                </a:solidFill>
              </a:rPr>
              <a:t>T</a:t>
            </a:r>
            <a:endParaRPr lang="en-GB" sz="2400" baseline="-25000" dirty="0">
              <a:solidFill>
                <a:srgbClr val="0070C0"/>
              </a:solidFill>
            </a:endParaRPr>
          </a:p>
        </p:txBody>
      </p:sp>
      <p:sp>
        <p:nvSpPr>
          <p:cNvPr id="13" name="TextBox 12"/>
          <p:cNvSpPr txBox="1"/>
          <p:nvPr/>
        </p:nvSpPr>
        <p:spPr>
          <a:xfrm>
            <a:off x="323528" y="4403389"/>
            <a:ext cx="1008112" cy="707886"/>
          </a:xfrm>
          <a:prstGeom prst="rect">
            <a:avLst/>
          </a:prstGeom>
          <a:noFill/>
        </p:spPr>
        <p:txBody>
          <a:bodyPr wrap="square" rtlCol="0">
            <a:spAutoFit/>
          </a:bodyPr>
          <a:lstStyle/>
          <a:p>
            <a:r>
              <a:rPr lang="en-GB" sz="4000" dirty="0">
                <a:solidFill>
                  <a:srgbClr val="0070C0"/>
                </a:solidFill>
              </a:rPr>
              <a:t>e</a:t>
            </a:r>
            <a:r>
              <a:rPr lang="en-GB" sz="4000" dirty="0" smtClean="0">
                <a:solidFill>
                  <a:srgbClr val="0070C0"/>
                </a:solidFill>
              </a:rPr>
              <a:t> = </a:t>
            </a:r>
            <a:endParaRPr lang="en-GB" sz="4000" dirty="0">
              <a:solidFill>
                <a:srgbClr val="0070C0"/>
              </a:solidFill>
            </a:endParaRPr>
          </a:p>
        </p:txBody>
      </p:sp>
      <p:sp>
        <p:nvSpPr>
          <p:cNvPr id="14" name="Rectangle 13"/>
          <p:cNvSpPr/>
          <p:nvPr/>
        </p:nvSpPr>
        <p:spPr>
          <a:xfrm>
            <a:off x="3995936" y="4391526"/>
            <a:ext cx="3816424" cy="1323439"/>
          </a:xfrm>
          <a:prstGeom prst="rect">
            <a:avLst/>
          </a:prstGeom>
        </p:spPr>
        <p:txBody>
          <a:bodyPr wrap="square">
            <a:spAutoFit/>
          </a:bodyPr>
          <a:lstStyle/>
          <a:p>
            <a:r>
              <a:rPr lang="en-GB" sz="4000" i="1" dirty="0" smtClean="0"/>
              <a:t>                          </a:t>
            </a:r>
            <a:r>
              <a:rPr lang="el-GR" sz="4000" i="1" dirty="0" smtClean="0"/>
              <a:t>ρ</a:t>
            </a:r>
            <a:r>
              <a:rPr lang="en-GB" sz="4000" i="1" baseline="-25000" dirty="0"/>
              <a:t>w   </a:t>
            </a:r>
            <a:r>
              <a:rPr lang="en-GB" sz="4000" i="1" baseline="-25000" dirty="0" smtClean="0"/>
              <a:t> </a:t>
            </a:r>
            <a:endParaRPr lang="en-GB" sz="4000" dirty="0"/>
          </a:p>
          <a:p>
            <a:r>
              <a:rPr lang="en-GB" sz="4000" dirty="0"/>
              <a:t>                     </a:t>
            </a:r>
            <a:r>
              <a:rPr lang="en-GB" sz="4000" dirty="0" smtClean="0"/>
              <a:t>    </a:t>
            </a:r>
            <a:r>
              <a:rPr lang="el-GR" sz="4000" i="1" dirty="0"/>
              <a:t>ρ</a:t>
            </a:r>
            <a:endParaRPr lang="en-GB" sz="4000" i="1" dirty="0"/>
          </a:p>
        </p:txBody>
      </p:sp>
      <p:cxnSp>
        <p:nvCxnSpPr>
          <p:cNvPr id="16" name="Straight Connector 15"/>
          <p:cNvCxnSpPr/>
          <p:nvPr/>
        </p:nvCxnSpPr>
        <p:spPr>
          <a:xfrm>
            <a:off x="6876256" y="5119096"/>
            <a:ext cx="648072" cy="0"/>
          </a:xfrm>
          <a:prstGeom prst="line">
            <a:avLst/>
          </a:prstGeom>
        </p:spPr>
        <p:style>
          <a:lnRef idx="1">
            <a:schemeClr val="dk1"/>
          </a:lnRef>
          <a:fillRef idx="0">
            <a:schemeClr val="dk1"/>
          </a:fillRef>
          <a:effectRef idx="0">
            <a:schemeClr val="dk1"/>
          </a:effectRef>
          <a:fontRef idx="minor">
            <a:schemeClr val="tx1"/>
          </a:fontRef>
        </p:style>
      </p:cxnSp>
      <p:sp>
        <p:nvSpPr>
          <p:cNvPr id="17" name="TextBox 16"/>
          <p:cNvSpPr txBox="1"/>
          <p:nvPr/>
        </p:nvSpPr>
        <p:spPr>
          <a:xfrm>
            <a:off x="7626246" y="4734375"/>
            <a:ext cx="1008112" cy="707886"/>
          </a:xfrm>
          <a:prstGeom prst="rect">
            <a:avLst/>
          </a:prstGeom>
          <a:noFill/>
        </p:spPr>
        <p:txBody>
          <a:bodyPr wrap="square" rtlCol="0">
            <a:spAutoFit/>
          </a:bodyPr>
          <a:lstStyle/>
          <a:p>
            <a:r>
              <a:rPr lang="en-GB" sz="4000" dirty="0" smtClean="0"/>
              <a:t>-1</a:t>
            </a:r>
            <a:endParaRPr lang="en-GB" sz="4000" dirty="0"/>
          </a:p>
        </p:txBody>
      </p:sp>
      <p:sp>
        <p:nvSpPr>
          <p:cNvPr id="18" name="TextBox 17"/>
          <p:cNvSpPr txBox="1"/>
          <p:nvPr/>
        </p:nvSpPr>
        <p:spPr>
          <a:xfrm>
            <a:off x="3586304" y="4644151"/>
            <a:ext cx="5234168" cy="769441"/>
          </a:xfrm>
          <a:prstGeom prst="rect">
            <a:avLst/>
          </a:prstGeom>
          <a:noFill/>
        </p:spPr>
        <p:txBody>
          <a:bodyPr wrap="square" rtlCol="0">
            <a:spAutoFit/>
          </a:bodyPr>
          <a:lstStyle/>
          <a:p>
            <a:r>
              <a:rPr lang="en-GB" sz="4400" dirty="0"/>
              <a:t>e = </a:t>
            </a:r>
            <a:r>
              <a:rPr lang="en-GB" sz="4400" dirty="0" smtClean="0"/>
              <a:t>(G</a:t>
            </a:r>
            <a:r>
              <a:rPr lang="en-GB" sz="4400" baseline="-25000" dirty="0" smtClean="0"/>
              <a:t>s </a:t>
            </a:r>
            <a:r>
              <a:rPr lang="en-GB" sz="4400" dirty="0"/>
              <a:t>(1 + </a:t>
            </a:r>
            <a:r>
              <a:rPr lang="en-GB" sz="4400" i="1" dirty="0"/>
              <a:t>w</a:t>
            </a:r>
            <a:r>
              <a:rPr lang="en-GB" sz="4400" dirty="0"/>
              <a:t>) </a:t>
            </a:r>
          </a:p>
        </p:txBody>
      </p:sp>
      <p:sp>
        <p:nvSpPr>
          <p:cNvPr id="19" name="TextBox 18"/>
          <p:cNvSpPr txBox="1"/>
          <p:nvPr/>
        </p:nvSpPr>
        <p:spPr>
          <a:xfrm>
            <a:off x="2974293" y="4903652"/>
            <a:ext cx="485800" cy="369332"/>
          </a:xfrm>
          <a:prstGeom prst="rect">
            <a:avLst/>
          </a:prstGeom>
          <a:noFill/>
        </p:spPr>
        <p:txBody>
          <a:bodyPr wrap="square" rtlCol="0">
            <a:spAutoFit/>
          </a:bodyPr>
          <a:lstStyle/>
          <a:p>
            <a:r>
              <a:rPr lang="en-GB" dirty="0" smtClean="0"/>
              <a:t>or</a:t>
            </a:r>
            <a:endParaRPr lang="en-GB" dirty="0"/>
          </a:p>
        </p:txBody>
      </p:sp>
      <p:sp>
        <p:nvSpPr>
          <p:cNvPr id="7" name="TextBox 6"/>
          <p:cNvSpPr txBox="1"/>
          <p:nvPr/>
        </p:nvSpPr>
        <p:spPr>
          <a:xfrm>
            <a:off x="3887994" y="5565139"/>
            <a:ext cx="4734272" cy="1200329"/>
          </a:xfrm>
          <a:prstGeom prst="rect">
            <a:avLst/>
          </a:prstGeom>
          <a:noFill/>
        </p:spPr>
        <p:txBody>
          <a:bodyPr wrap="square" rtlCol="0">
            <a:spAutoFit/>
          </a:bodyPr>
          <a:lstStyle/>
          <a:p>
            <a:r>
              <a:rPr lang="en-GB" dirty="0" smtClean="0"/>
              <a:t>Where: G</a:t>
            </a:r>
            <a:r>
              <a:rPr lang="en-GB" baseline="-25000" dirty="0" smtClean="0"/>
              <a:t>s</a:t>
            </a:r>
            <a:r>
              <a:rPr lang="en-GB" dirty="0" smtClean="0"/>
              <a:t> = Specific Gravity</a:t>
            </a:r>
          </a:p>
          <a:p>
            <a:r>
              <a:rPr lang="en-GB" dirty="0"/>
              <a:t> </a:t>
            </a:r>
            <a:r>
              <a:rPr lang="en-GB" dirty="0" smtClean="0"/>
              <a:t>             w  = moisture content</a:t>
            </a:r>
          </a:p>
          <a:p>
            <a:r>
              <a:rPr lang="en-GB" dirty="0"/>
              <a:t> </a:t>
            </a:r>
            <a:r>
              <a:rPr lang="en-GB" dirty="0" smtClean="0"/>
              <a:t>             </a:t>
            </a:r>
            <a:r>
              <a:rPr lang="en-US" dirty="0" smtClean="0">
                <a:latin typeface="Symbol" pitchFamily="18" charset="2"/>
              </a:rPr>
              <a:t>r  </a:t>
            </a:r>
            <a:r>
              <a:rPr lang="en-US" b="1" dirty="0" smtClean="0">
                <a:latin typeface="Symbol" pitchFamily="18" charset="2"/>
              </a:rPr>
              <a:t>=</a:t>
            </a:r>
            <a:r>
              <a:rPr lang="en-US" dirty="0" smtClean="0">
                <a:latin typeface="Symbol" pitchFamily="18" charset="2"/>
              </a:rPr>
              <a:t> </a:t>
            </a:r>
            <a:endParaRPr lang="en-GB" b="1" dirty="0"/>
          </a:p>
          <a:p>
            <a:r>
              <a:rPr lang="en-GB" dirty="0" smtClean="0"/>
              <a:t>              </a:t>
            </a:r>
            <a:r>
              <a:rPr lang="en-US" dirty="0" smtClean="0">
                <a:latin typeface="Symbol" pitchFamily="18" charset="2"/>
              </a:rPr>
              <a:t>r</a:t>
            </a:r>
            <a:endParaRPr lang="en-GB" dirty="0"/>
          </a:p>
        </p:txBody>
      </p:sp>
      <p:sp>
        <p:nvSpPr>
          <p:cNvPr id="10" name="TextBox 9"/>
          <p:cNvSpPr txBox="1"/>
          <p:nvPr/>
        </p:nvSpPr>
        <p:spPr>
          <a:xfrm>
            <a:off x="5148064" y="6165304"/>
            <a:ext cx="1512168" cy="369332"/>
          </a:xfrm>
          <a:prstGeom prst="rect">
            <a:avLst/>
          </a:prstGeom>
          <a:noFill/>
        </p:spPr>
        <p:txBody>
          <a:bodyPr wrap="square" rtlCol="0">
            <a:spAutoFit/>
          </a:bodyPr>
          <a:lstStyle/>
          <a:p>
            <a:r>
              <a:rPr lang="en-GB" dirty="0" smtClean="0"/>
              <a:t>bulk </a:t>
            </a:r>
            <a:r>
              <a:rPr lang="en-GB" dirty="0"/>
              <a:t>d</a:t>
            </a:r>
            <a:r>
              <a:rPr lang="en-GB" dirty="0" smtClean="0"/>
              <a:t>ensity</a:t>
            </a:r>
            <a:endParaRPr lang="en-GB" dirty="0"/>
          </a:p>
        </p:txBody>
      </p:sp>
      <p:sp>
        <p:nvSpPr>
          <p:cNvPr id="11" name="TextBox 10"/>
          <p:cNvSpPr txBox="1"/>
          <p:nvPr/>
        </p:nvSpPr>
        <p:spPr>
          <a:xfrm>
            <a:off x="4775545" y="6489412"/>
            <a:ext cx="216024" cy="369332"/>
          </a:xfrm>
          <a:prstGeom prst="rect">
            <a:avLst/>
          </a:prstGeom>
          <a:noFill/>
        </p:spPr>
        <p:txBody>
          <a:bodyPr wrap="square" rtlCol="0">
            <a:spAutoFit/>
          </a:bodyPr>
          <a:lstStyle/>
          <a:p>
            <a:r>
              <a:rPr lang="en-GB" dirty="0" smtClean="0"/>
              <a:t>w</a:t>
            </a:r>
            <a:endParaRPr lang="en-GB" dirty="0"/>
          </a:p>
        </p:txBody>
      </p:sp>
      <p:sp>
        <p:nvSpPr>
          <p:cNvPr id="12" name="TextBox 11"/>
          <p:cNvSpPr txBox="1"/>
          <p:nvPr/>
        </p:nvSpPr>
        <p:spPr>
          <a:xfrm>
            <a:off x="5327576" y="6453336"/>
            <a:ext cx="1836712" cy="369332"/>
          </a:xfrm>
          <a:prstGeom prst="rect">
            <a:avLst/>
          </a:prstGeom>
          <a:noFill/>
        </p:spPr>
        <p:txBody>
          <a:bodyPr wrap="square" rtlCol="0">
            <a:spAutoFit/>
          </a:bodyPr>
          <a:lstStyle/>
          <a:p>
            <a:r>
              <a:rPr lang="en-GB" dirty="0"/>
              <a:t>d</a:t>
            </a:r>
            <a:r>
              <a:rPr lang="en-GB" dirty="0" smtClean="0"/>
              <a:t>ensity of water </a:t>
            </a:r>
            <a:endParaRPr lang="en-GB" dirty="0"/>
          </a:p>
        </p:txBody>
      </p:sp>
      <p:sp>
        <p:nvSpPr>
          <p:cNvPr id="15" name="TextBox 14"/>
          <p:cNvSpPr txBox="1"/>
          <p:nvPr/>
        </p:nvSpPr>
        <p:spPr>
          <a:xfrm>
            <a:off x="5129564" y="6486588"/>
            <a:ext cx="314908" cy="369332"/>
          </a:xfrm>
          <a:prstGeom prst="rect">
            <a:avLst/>
          </a:prstGeom>
          <a:noFill/>
        </p:spPr>
        <p:txBody>
          <a:bodyPr wrap="square" rtlCol="0">
            <a:spAutoFit/>
          </a:bodyPr>
          <a:lstStyle/>
          <a:p>
            <a:r>
              <a:rPr lang="en-GB" dirty="0" smtClean="0"/>
              <a:t>=</a:t>
            </a:r>
            <a:endParaRPr lang="en-GB" dirty="0"/>
          </a:p>
        </p:txBody>
      </p:sp>
      <p:sp>
        <p:nvSpPr>
          <p:cNvPr id="20" name="Rectangle 19"/>
          <p:cNvSpPr/>
          <p:nvPr/>
        </p:nvSpPr>
        <p:spPr>
          <a:xfrm>
            <a:off x="7478505" y="4644151"/>
            <a:ext cx="360996" cy="769441"/>
          </a:xfrm>
          <a:prstGeom prst="rect">
            <a:avLst/>
          </a:prstGeom>
        </p:spPr>
        <p:txBody>
          <a:bodyPr wrap="none">
            <a:spAutoFit/>
          </a:bodyPr>
          <a:lstStyle/>
          <a:p>
            <a:r>
              <a:rPr lang="en-GB" sz="4400" dirty="0" smtClean="0"/>
              <a:t>)</a:t>
            </a:r>
            <a:endParaRPr lang="en-GB" sz="4400" dirty="0"/>
          </a:p>
        </p:txBody>
      </p:sp>
    </p:spTree>
    <p:extLst>
      <p:ext uri="{BB962C8B-B14F-4D97-AF65-F5344CB8AC3E}">
        <p14:creationId xmlns:p14="http://schemas.microsoft.com/office/powerpoint/2010/main" val="295983600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987824" y="2708920"/>
            <a:ext cx="3168352" cy="646331"/>
          </a:xfrm>
          <a:prstGeom prst="rect">
            <a:avLst/>
          </a:prstGeom>
          <a:noFill/>
        </p:spPr>
        <p:txBody>
          <a:bodyPr wrap="square" rtlCol="0">
            <a:spAutoFit/>
          </a:bodyPr>
          <a:lstStyle/>
          <a:p>
            <a:r>
              <a:rPr lang="en-GB" sz="3600" dirty="0" smtClean="0"/>
              <a:t>TAKE A BREAK !</a:t>
            </a:r>
            <a:endParaRPr lang="en-GB" sz="3600" dirty="0"/>
          </a:p>
        </p:txBody>
      </p:sp>
    </p:spTree>
    <p:extLst>
      <p:ext uri="{BB962C8B-B14F-4D97-AF65-F5344CB8AC3E}">
        <p14:creationId xmlns:p14="http://schemas.microsoft.com/office/powerpoint/2010/main" val="171663913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u="sng" dirty="0" smtClean="0">
                <a:solidFill>
                  <a:srgbClr val="0070C0"/>
                </a:solidFill>
              </a:rPr>
              <a:t>Exercise </a:t>
            </a:r>
            <a:endParaRPr lang="en-GB" b="1" u="sng" dirty="0">
              <a:solidFill>
                <a:srgbClr val="0070C0"/>
              </a:solidFill>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94546"/>
            <a:ext cx="1944216" cy="523220"/>
          </a:xfrm>
          <a:prstGeom prst="rect">
            <a:avLst/>
          </a:prstGeom>
          <a:noFill/>
        </p:spPr>
        <p:txBody>
          <a:bodyPr wrap="square" rtlCol="0">
            <a:spAutoFit/>
          </a:bodyPr>
          <a:lstStyle/>
          <a:p>
            <a:r>
              <a:rPr lang="en-GB" sz="2800" u="sng" dirty="0" smtClean="0"/>
              <a:t>Exercise </a:t>
            </a:r>
            <a:endParaRPr lang="en-GB" sz="2800" u="sng" dirty="0"/>
          </a:p>
        </p:txBody>
      </p:sp>
      <p:sp>
        <p:nvSpPr>
          <p:cNvPr id="3" name="TextBox 2"/>
          <p:cNvSpPr txBox="1"/>
          <p:nvPr/>
        </p:nvSpPr>
        <p:spPr>
          <a:xfrm>
            <a:off x="323528" y="617766"/>
            <a:ext cx="8568952" cy="6924973"/>
          </a:xfrm>
          <a:prstGeom prst="rect">
            <a:avLst/>
          </a:prstGeom>
          <a:noFill/>
        </p:spPr>
        <p:txBody>
          <a:bodyPr wrap="square" rtlCol="0">
            <a:spAutoFit/>
          </a:bodyPr>
          <a:lstStyle/>
          <a:p>
            <a:pPr algn="just"/>
            <a:r>
              <a:rPr lang="en-GB" sz="2400" dirty="0" smtClean="0"/>
              <a:t>In its natural condition, a soil sample has a mass of </a:t>
            </a:r>
            <a:r>
              <a:rPr lang="en-GB" sz="2400" b="1" dirty="0" smtClean="0">
                <a:solidFill>
                  <a:srgbClr val="0070C0"/>
                </a:solidFill>
              </a:rPr>
              <a:t>2290g</a:t>
            </a:r>
            <a:r>
              <a:rPr lang="en-GB" sz="2400" dirty="0" smtClean="0"/>
              <a:t> and a volume of </a:t>
            </a:r>
            <a:r>
              <a:rPr lang="en-GB" sz="2400" b="1" dirty="0" smtClean="0">
                <a:solidFill>
                  <a:srgbClr val="0070C0"/>
                </a:solidFill>
              </a:rPr>
              <a:t>1.15 x 10</a:t>
            </a:r>
            <a:r>
              <a:rPr lang="en-GB" sz="2400" b="1" baseline="30000" dirty="0" smtClean="0">
                <a:solidFill>
                  <a:srgbClr val="0070C0"/>
                </a:solidFill>
              </a:rPr>
              <a:t> </a:t>
            </a:r>
            <a:r>
              <a:rPr lang="en-GB" sz="2400" b="1" baseline="30000" dirty="0">
                <a:solidFill>
                  <a:srgbClr val="0070C0"/>
                </a:solidFill>
              </a:rPr>
              <a:t>-3 </a:t>
            </a:r>
            <a:r>
              <a:rPr lang="en-GB" sz="2400" b="1" baseline="30000" dirty="0" smtClean="0">
                <a:solidFill>
                  <a:srgbClr val="0070C0"/>
                </a:solidFill>
              </a:rPr>
              <a:t>  </a:t>
            </a:r>
            <a:r>
              <a:rPr lang="en-GB" sz="2400" b="1" dirty="0" smtClean="0">
                <a:solidFill>
                  <a:srgbClr val="0070C0"/>
                </a:solidFill>
              </a:rPr>
              <a:t>m</a:t>
            </a:r>
            <a:r>
              <a:rPr lang="en-GB" sz="2400" b="1" baseline="30000" dirty="0" smtClean="0">
                <a:solidFill>
                  <a:srgbClr val="0070C0"/>
                </a:solidFill>
              </a:rPr>
              <a:t>3</a:t>
            </a:r>
            <a:r>
              <a:rPr lang="en-GB" sz="2400" dirty="0" smtClean="0"/>
              <a:t>.</a:t>
            </a:r>
          </a:p>
          <a:p>
            <a:pPr algn="just"/>
            <a:r>
              <a:rPr lang="en-GB" sz="2400" dirty="0" smtClean="0"/>
              <a:t>After being completely dried in an oven, the mass of the sample is </a:t>
            </a:r>
            <a:r>
              <a:rPr lang="en-GB" sz="2400" b="1" dirty="0" smtClean="0">
                <a:solidFill>
                  <a:srgbClr val="0070C0"/>
                </a:solidFill>
              </a:rPr>
              <a:t>2035g. </a:t>
            </a:r>
          </a:p>
          <a:p>
            <a:pPr algn="just"/>
            <a:r>
              <a:rPr lang="en-GB" sz="2400" dirty="0" smtClean="0"/>
              <a:t>The value of G</a:t>
            </a:r>
            <a:r>
              <a:rPr lang="en-GB" sz="2400" baseline="-25000" dirty="0" smtClean="0"/>
              <a:t>s </a:t>
            </a:r>
            <a:r>
              <a:rPr lang="en-GB" sz="2400" dirty="0" smtClean="0"/>
              <a:t>for the soil is </a:t>
            </a:r>
            <a:r>
              <a:rPr lang="en-GB" sz="2400" b="1" dirty="0" smtClean="0">
                <a:solidFill>
                  <a:srgbClr val="0070C0"/>
                </a:solidFill>
              </a:rPr>
              <a:t>2.68.</a:t>
            </a:r>
            <a:r>
              <a:rPr lang="en-GB" sz="2400" dirty="0" smtClean="0"/>
              <a:t> Determine the following:</a:t>
            </a:r>
          </a:p>
          <a:p>
            <a:endParaRPr lang="en-GB" dirty="0"/>
          </a:p>
          <a:p>
            <a:pPr marL="342900" indent="-342900">
              <a:lnSpc>
                <a:spcPct val="150000"/>
              </a:lnSpc>
              <a:buAutoNum type="arabicParenR"/>
            </a:pPr>
            <a:r>
              <a:rPr lang="en-GB" sz="2400" dirty="0"/>
              <a:t>T</a:t>
            </a:r>
            <a:r>
              <a:rPr lang="en-GB" sz="2400" dirty="0" smtClean="0"/>
              <a:t>he bulk density </a:t>
            </a:r>
          </a:p>
          <a:p>
            <a:pPr marL="342900" indent="-342900">
              <a:lnSpc>
                <a:spcPct val="150000"/>
              </a:lnSpc>
              <a:buAutoNum type="arabicParenR"/>
            </a:pPr>
            <a:r>
              <a:rPr lang="en-GB" sz="2400" dirty="0"/>
              <a:t>U</a:t>
            </a:r>
            <a:r>
              <a:rPr lang="en-GB" sz="2400" dirty="0" smtClean="0"/>
              <a:t>nit weight</a:t>
            </a:r>
          </a:p>
          <a:p>
            <a:pPr marL="342900" indent="-342900">
              <a:lnSpc>
                <a:spcPct val="150000"/>
              </a:lnSpc>
              <a:buAutoNum type="arabicParenR"/>
            </a:pPr>
            <a:r>
              <a:rPr lang="en-GB" sz="2400" dirty="0"/>
              <a:t>W</a:t>
            </a:r>
            <a:r>
              <a:rPr lang="en-GB" sz="2400" dirty="0" smtClean="0"/>
              <a:t>ater content </a:t>
            </a:r>
          </a:p>
          <a:p>
            <a:pPr marL="342900" indent="-342900">
              <a:lnSpc>
                <a:spcPct val="150000"/>
              </a:lnSpc>
              <a:buAutoNum type="arabicParenR"/>
            </a:pPr>
            <a:r>
              <a:rPr lang="en-GB" sz="2400" dirty="0"/>
              <a:t>V</a:t>
            </a:r>
            <a:r>
              <a:rPr lang="en-GB" sz="2400" dirty="0" smtClean="0"/>
              <a:t>oid ratio</a:t>
            </a:r>
          </a:p>
          <a:p>
            <a:pPr marL="342900" indent="-342900">
              <a:lnSpc>
                <a:spcPct val="150000"/>
              </a:lnSpc>
              <a:buAutoNum type="arabicParenR" startAt="5"/>
            </a:pPr>
            <a:r>
              <a:rPr lang="en-GB" sz="2400" dirty="0" smtClean="0"/>
              <a:t>Porosity</a:t>
            </a:r>
          </a:p>
          <a:p>
            <a:pPr marL="342900" indent="-342900">
              <a:lnSpc>
                <a:spcPct val="150000"/>
              </a:lnSpc>
              <a:buAutoNum type="arabicParenR" startAt="5"/>
            </a:pPr>
            <a:r>
              <a:rPr lang="en-GB" sz="2400" dirty="0"/>
              <a:t>D</a:t>
            </a:r>
            <a:r>
              <a:rPr lang="en-GB" sz="2400" dirty="0" smtClean="0"/>
              <a:t>egree of saturation</a:t>
            </a:r>
          </a:p>
          <a:p>
            <a:pPr marL="342900" indent="-342900">
              <a:lnSpc>
                <a:spcPct val="150000"/>
              </a:lnSpc>
              <a:buAutoNum type="arabicParenR" startAt="5"/>
            </a:pPr>
            <a:r>
              <a:rPr lang="en-GB" sz="2400" dirty="0"/>
              <a:t>A</a:t>
            </a:r>
            <a:r>
              <a:rPr lang="en-GB" sz="2400" dirty="0" smtClean="0"/>
              <a:t>ir content. </a:t>
            </a:r>
          </a:p>
          <a:p>
            <a:endParaRPr lang="en-GB" dirty="0"/>
          </a:p>
          <a:p>
            <a:endParaRPr lang="en-GB" dirty="0" smtClean="0"/>
          </a:p>
          <a:p>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71600" y="908720"/>
            <a:ext cx="6796091" cy="5632311"/>
          </a:xfrm>
          <a:prstGeom prst="rect">
            <a:avLst/>
          </a:prstGeom>
          <a:noFill/>
        </p:spPr>
        <p:txBody>
          <a:bodyPr wrap="none" rtlCol="0">
            <a:spAutoFit/>
          </a:bodyPr>
          <a:lstStyle/>
          <a:p>
            <a:r>
              <a:rPr lang="en-GB" dirty="0" smtClean="0"/>
              <a:t>1) Bulk density </a:t>
            </a:r>
            <a:r>
              <a:rPr lang="el-GR" b="1" i="1" dirty="0" smtClean="0"/>
              <a:t>ρ</a:t>
            </a:r>
            <a:r>
              <a:rPr lang="en-GB" i="1" dirty="0" smtClean="0"/>
              <a:t> </a:t>
            </a:r>
            <a:r>
              <a:rPr lang="en-GB" dirty="0" smtClean="0"/>
              <a:t>= </a:t>
            </a:r>
            <a:r>
              <a:rPr lang="en-GB" i="1" u="sng" dirty="0" smtClean="0"/>
              <a:t>M </a:t>
            </a:r>
            <a:r>
              <a:rPr lang="en-GB" dirty="0" smtClean="0"/>
              <a:t> = </a:t>
            </a:r>
            <a:r>
              <a:rPr lang="en-GB" u="sng" dirty="0" smtClean="0"/>
              <a:t>     2.290     </a:t>
            </a:r>
            <a:r>
              <a:rPr lang="en-GB" dirty="0" smtClean="0"/>
              <a:t> = </a:t>
            </a:r>
            <a:r>
              <a:rPr lang="en-GB" b="1" dirty="0" smtClean="0"/>
              <a:t>1990 kg/m</a:t>
            </a:r>
            <a:r>
              <a:rPr lang="en-GB" b="1" baseline="30000" dirty="0" smtClean="0"/>
              <a:t>3</a:t>
            </a:r>
          </a:p>
          <a:p>
            <a:r>
              <a:rPr lang="en-GB" i="1" dirty="0" smtClean="0"/>
              <a:t>                                  V       </a:t>
            </a:r>
            <a:r>
              <a:rPr lang="en-GB" dirty="0" smtClean="0"/>
              <a:t>1.15 x 10⁻</a:t>
            </a:r>
            <a:r>
              <a:rPr lang="en-GB" baseline="30000" dirty="0" smtClean="0"/>
              <a:t>3</a:t>
            </a:r>
          </a:p>
          <a:p>
            <a:endParaRPr lang="en-GB" baseline="30000" dirty="0" smtClean="0"/>
          </a:p>
          <a:p>
            <a:r>
              <a:rPr lang="en-GB" dirty="0" smtClean="0"/>
              <a:t>2) Unit weight </a:t>
            </a:r>
            <a:r>
              <a:rPr lang="el-GR" b="1" i="1" dirty="0" smtClean="0"/>
              <a:t>ϒ</a:t>
            </a:r>
            <a:r>
              <a:rPr lang="en-GB" dirty="0" smtClean="0"/>
              <a:t> = </a:t>
            </a:r>
            <a:r>
              <a:rPr lang="en-GB" i="1" u="sng" dirty="0" smtClean="0"/>
              <a:t>Mg </a:t>
            </a:r>
            <a:r>
              <a:rPr lang="en-GB" dirty="0" smtClean="0"/>
              <a:t>= </a:t>
            </a:r>
            <a:r>
              <a:rPr lang="el-GR" b="1" i="1" dirty="0"/>
              <a:t>ρ </a:t>
            </a:r>
            <a:r>
              <a:rPr lang="en-GB" dirty="0" smtClean="0"/>
              <a:t>x g  =  1990 x 9.8 = 19500 N/m</a:t>
            </a:r>
            <a:r>
              <a:rPr lang="en-GB" baseline="30000" dirty="0" smtClean="0"/>
              <a:t>3</a:t>
            </a:r>
            <a:r>
              <a:rPr lang="en-GB" dirty="0" smtClean="0"/>
              <a:t> = </a:t>
            </a:r>
            <a:r>
              <a:rPr lang="en-GB" b="1" dirty="0" smtClean="0"/>
              <a:t>19.5kN/m</a:t>
            </a:r>
            <a:r>
              <a:rPr lang="en-GB" b="1" baseline="30000" dirty="0" smtClean="0"/>
              <a:t>3</a:t>
            </a:r>
            <a:endParaRPr lang="en-GB" b="1" dirty="0" smtClean="0"/>
          </a:p>
          <a:p>
            <a:r>
              <a:rPr lang="en-GB" dirty="0" smtClean="0"/>
              <a:t>                                 </a:t>
            </a:r>
            <a:r>
              <a:rPr lang="en-GB" i="1" dirty="0" smtClean="0"/>
              <a:t>V</a:t>
            </a:r>
          </a:p>
          <a:p>
            <a:endParaRPr lang="en-GB" i="1" dirty="0" smtClean="0"/>
          </a:p>
          <a:p>
            <a:r>
              <a:rPr lang="en-GB" dirty="0" smtClean="0"/>
              <a:t>3) Water content </a:t>
            </a:r>
            <a:r>
              <a:rPr lang="en-GB" b="1" i="1" dirty="0" smtClean="0"/>
              <a:t>w</a:t>
            </a:r>
            <a:r>
              <a:rPr lang="en-GB" i="1" dirty="0" smtClean="0"/>
              <a:t> </a:t>
            </a:r>
            <a:r>
              <a:rPr lang="en-GB" dirty="0" smtClean="0"/>
              <a:t>=</a:t>
            </a:r>
            <a:r>
              <a:rPr lang="en-GB" i="1" dirty="0" smtClean="0"/>
              <a:t> M</a:t>
            </a:r>
            <a:r>
              <a:rPr lang="en-GB" i="1" baseline="-25000" dirty="0" smtClean="0"/>
              <a:t>w  </a:t>
            </a:r>
            <a:r>
              <a:rPr lang="en-GB" dirty="0" smtClean="0"/>
              <a:t> = 2290-2035 = 0.125 (or </a:t>
            </a:r>
            <a:r>
              <a:rPr lang="en-GB" b="1" dirty="0" smtClean="0"/>
              <a:t>12.5%</a:t>
            </a:r>
            <a:r>
              <a:rPr lang="en-GB" dirty="0" smtClean="0"/>
              <a:t>)</a:t>
            </a:r>
            <a:endParaRPr lang="en-GB" baseline="-25000" dirty="0" smtClean="0"/>
          </a:p>
          <a:p>
            <a:endParaRPr lang="en-GB" i="1" baseline="-25000" dirty="0" smtClean="0"/>
          </a:p>
          <a:p>
            <a:r>
              <a:rPr lang="en-GB" i="1" dirty="0" smtClean="0"/>
              <a:t>                                       Ms        </a:t>
            </a:r>
            <a:r>
              <a:rPr lang="en-GB" dirty="0" smtClean="0"/>
              <a:t> 2035</a:t>
            </a:r>
          </a:p>
          <a:p>
            <a:endParaRPr lang="en-GB" dirty="0" smtClean="0"/>
          </a:p>
          <a:p>
            <a:r>
              <a:rPr lang="en-GB" dirty="0" smtClean="0"/>
              <a:t>4) Void ratio </a:t>
            </a:r>
            <a:r>
              <a:rPr lang="en-GB" b="1" i="1" dirty="0" smtClean="0"/>
              <a:t>e</a:t>
            </a:r>
            <a:r>
              <a:rPr lang="en-GB" dirty="0" smtClean="0"/>
              <a:t> = G</a:t>
            </a:r>
            <a:r>
              <a:rPr lang="en-GB" baseline="-25000" dirty="0" smtClean="0"/>
              <a:t>s  </a:t>
            </a:r>
            <a:r>
              <a:rPr lang="en-GB" dirty="0" smtClean="0"/>
              <a:t> (1 + </a:t>
            </a:r>
            <a:r>
              <a:rPr lang="en-GB" i="1" dirty="0" smtClean="0"/>
              <a:t>w</a:t>
            </a:r>
            <a:r>
              <a:rPr lang="en-GB" dirty="0" smtClean="0"/>
              <a:t>)  </a:t>
            </a:r>
            <a:r>
              <a:rPr lang="el-GR" i="1" dirty="0" smtClean="0"/>
              <a:t>ρ</a:t>
            </a:r>
            <a:r>
              <a:rPr lang="en-GB" i="1" baseline="-25000" dirty="0" smtClean="0"/>
              <a:t>w        </a:t>
            </a:r>
            <a:r>
              <a:rPr lang="en-GB" i="1" dirty="0" smtClean="0"/>
              <a:t>- </a:t>
            </a:r>
            <a:r>
              <a:rPr lang="en-GB" dirty="0" smtClean="0"/>
              <a:t>1</a:t>
            </a:r>
          </a:p>
          <a:p>
            <a:r>
              <a:rPr lang="en-GB" dirty="0" smtClean="0"/>
              <a:t>                                                  </a:t>
            </a:r>
            <a:r>
              <a:rPr lang="el-GR" i="1" dirty="0" smtClean="0"/>
              <a:t>ρ</a:t>
            </a:r>
            <a:endParaRPr lang="en-GB" i="1" dirty="0" smtClean="0"/>
          </a:p>
          <a:p>
            <a:endParaRPr lang="en-GB" i="1" dirty="0"/>
          </a:p>
          <a:p>
            <a:r>
              <a:rPr lang="en-GB" i="1" dirty="0" smtClean="0"/>
              <a:t>                          </a:t>
            </a:r>
            <a:r>
              <a:rPr lang="en-GB" dirty="0" smtClean="0"/>
              <a:t>= (2.68 x 1.125 x </a:t>
            </a:r>
            <a:r>
              <a:rPr lang="en-GB" u="sng" dirty="0" smtClean="0"/>
              <a:t>1000</a:t>
            </a:r>
            <a:r>
              <a:rPr lang="en-GB" u="sng" baseline="30000" dirty="0" smtClean="0"/>
              <a:t>  </a:t>
            </a:r>
            <a:r>
              <a:rPr lang="en-GB" u="sng" dirty="0" smtClean="0"/>
              <a:t>)</a:t>
            </a:r>
            <a:r>
              <a:rPr lang="en-GB" dirty="0" smtClean="0"/>
              <a:t> - 1</a:t>
            </a:r>
            <a:endParaRPr lang="en-GB" u="sng" dirty="0" smtClean="0"/>
          </a:p>
          <a:p>
            <a:r>
              <a:rPr lang="en-GB" dirty="0" smtClean="0"/>
              <a:t>                                                        </a:t>
            </a:r>
            <a:r>
              <a:rPr lang="en-GB" baseline="-25000" dirty="0" smtClean="0"/>
              <a:t> </a:t>
            </a:r>
            <a:r>
              <a:rPr lang="en-GB" dirty="0" smtClean="0"/>
              <a:t>1990</a:t>
            </a:r>
          </a:p>
          <a:p>
            <a:endParaRPr lang="en-GB" baseline="-25000" dirty="0"/>
          </a:p>
          <a:p>
            <a:r>
              <a:rPr lang="en-GB" dirty="0" smtClean="0"/>
              <a:t>                          = 1.52 -1</a:t>
            </a:r>
          </a:p>
          <a:p>
            <a:r>
              <a:rPr lang="en-GB" dirty="0"/>
              <a:t> </a:t>
            </a:r>
            <a:r>
              <a:rPr lang="en-GB" dirty="0" smtClean="0"/>
              <a:t>                         = </a:t>
            </a:r>
            <a:r>
              <a:rPr lang="en-GB" b="1" dirty="0" smtClean="0"/>
              <a:t>0.52</a:t>
            </a:r>
            <a:r>
              <a:rPr lang="en-GB" dirty="0" smtClean="0"/>
              <a:t>                                                </a:t>
            </a:r>
          </a:p>
          <a:p>
            <a:endParaRPr lang="en-GB" i="1" dirty="0" smtClean="0"/>
          </a:p>
          <a:p>
            <a:endParaRPr lang="en-GB" i="1" dirty="0" smtClean="0"/>
          </a:p>
          <a:p>
            <a:endParaRPr lang="en-GB" i="1" dirty="0"/>
          </a:p>
        </p:txBody>
      </p:sp>
      <p:cxnSp>
        <p:nvCxnSpPr>
          <p:cNvPr id="5" name="Straight Connector 4"/>
          <p:cNvCxnSpPr/>
          <p:nvPr/>
        </p:nvCxnSpPr>
        <p:spPr>
          <a:xfrm>
            <a:off x="3059832" y="2852936"/>
            <a:ext cx="360040" cy="0"/>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p:cNvCxnSpPr/>
          <p:nvPr/>
        </p:nvCxnSpPr>
        <p:spPr>
          <a:xfrm>
            <a:off x="3635896" y="2852936"/>
            <a:ext cx="1008112" cy="0"/>
          </a:xfrm>
          <a:prstGeom prst="line">
            <a:avLst/>
          </a:prstGeom>
        </p:spPr>
        <p:style>
          <a:lnRef idx="1">
            <a:schemeClr val="dk1"/>
          </a:lnRef>
          <a:fillRef idx="0">
            <a:schemeClr val="dk1"/>
          </a:fillRef>
          <a:effectRef idx="0">
            <a:schemeClr val="dk1"/>
          </a:effectRef>
          <a:fontRef idx="minor">
            <a:schemeClr val="tx1"/>
          </a:fontRef>
        </p:style>
      </p:cxnSp>
      <p:cxnSp>
        <p:nvCxnSpPr>
          <p:cNvPr id="9" name="Straight Connector 8"/>
          <p:cNvCxnSpPr/>
          <p:nvPr/>
        </p:nvCxnSpPr>
        <p:spPr>
          <a:xfrm>
            <a:off x="3611259" y="3861048"/>
            <a:ext cx="360040" cy="0"/>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anim calcmode="lin" valueType="num">
                                      <p:cBhvr additive="base">
                                        <p:cTn id="4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anim calcmode="lin" valueType="num">
                                      <p:cBhvr additive="base">
                                        <p:cTn id="4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 calcmode="lin" valueType="num">
                                      <p:cBhvr additive="base">
                                        <p:cTn id="4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6" end="16"/>
                                            </p:txEl>
                                          </p:spTgt>
                                        </p:tgtEl>
                                        <p:attrNameLst>
                                          <p:attrName>style.visibility</p:attrName>
                                        </p:attrNameLst>
                                      </p:cBhvr>
                                      <p:to>
                                        <p:strVal val="visible"/>
                                      </p:to>
                                    </p:set>
                                    <p:anim calcmode="lin" valueType="num">
                                      <p:cBhvr additive="base">
                                        <p:cTn id="5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3">
                                            <p:txEl>
                                              <p:pRg st="17" end="17"/>
                                            </p:txEl>
                                          </p:spTgt>
                                        </p:tgtEl>
                                        <p:attrNameLst>
                                          <p:attrName>style.visibility</p:attrName>
                                        </p:attrNameLst>
                                      </p:cBhvr>
                                      <p:to>
                                        <p:strVal val="visible"/>
                                      </p:to>
                                    </p:set>
                                    <p:anim calcmode="lin" valueType="num">
                                      <p:cBhvr additive="base">
                                        <p:cTn id="57"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556792"/>
            <a:ext cx="6401945" cy="2954655"/>
          </a:xfrm>
          <a:prstGeom prst="rect">
            <a:avLst/>
          </a:prstGeom>
          <a:noFill/>
        </p:spPr>
        <p:txBody>
          <a:bodyPr wrap="none" rtlCol="0">
            <a:spAutoFit/>
          </a:bodyPr>
          <a:lstStyle/>
          <a:p>
            <a:r>
              <a:rPr lang="en-GB" dirty="0" smtClean="0"/>
              <a:t>5) Porosity  </a:t>
            </a:r>
            <a:r>
              <a:rPr lang="en-GB" i="1" dirty="0" smtClean="0"/>
              <a:t>n</a:t>
            </a:r>
            <a:r>
              <a:rPr lang="en-GB" dirty="0" smtClean="0"/>
              <a:t> =   </a:t>
            </a:r>
            <a:r>
              <a:rPr lang="en-GB" u="sng" dirty="0" smtClean="0"/>
              <a:t>   </a:t>
            </a:r>
            <a:r>
              <a:rPr lang="en-GB" i="1" u="sng" dirty="0" smtClean="0"/>
              <a:t>e</a:t>
            </a:r>
            <a:r>
              <a:rPr lang="en-GB" u="sng" dirty="0" smtClean="0"/>
              <a:t>     </a:t>
            </a:r>
            <a:r>
              <a:rPr lang="en-GB" dirty="0" smtClean="0"/>
              <a:t>=    </a:t>
            </a:r>
            <a:r>
              <a:rPr lang="en-GB" u="sng" dirty="0" smtClean="0"/>
              <a:t>   0.52   </a:t>
            </a:r>
            <a:r>
              <a:rPr lang="en-GB" dirty="0" smtClean="0"/>
              <a:t>=  </a:t>
            </a:r>
            <a:r>
              <a:rPr lang="en-GB" u="sng" dirty="0" smtClean="0"/>
              <a:t>0.52  </a:t>
            </a:r>
            <a:r>
              <a:rPr lang="en-GB" dirty="0" smtClean="0"/>
              <a:t>= 0.34 (or </a:t>
            </a:r>
            <a:r>
              <a:rPr lang="en-GB" b="1" dirty="0" smtClean="0"/>
              <a:t>34%</a:t>
            </a:r>
            <a:r>
              <a:rPr lang="en-GB" dirty="0" smtClean="0"/>
              <a:t>)</a:t>
            </a:r>
          </a:p>
          <a:p>
            <a:r>
              <a:rPr lang="en-GB" dirty="0" smtClean="0"/>
              <a:t>                             1+ </a:t>
            </a:r>
            <a:r>
              <a:rPr lang="en-GB" i="1" dirty="0" smtClean="0"/>
              <a:t>e</a:t>
            </a:r>
            <a:r>
              <a:rPr lang="en-GB" dirty="0" smtClean="0"/>
              <a:t>        1+ 0.52     1.52</a:t>
            </a:r>
          </a:p>
          <a:p>
            <a:endParaRPr lang="en-GB" dirty="0"/>
          </a:p>
          <a:p>
            <a:r>
              <a:rPr lang="en-GB" dirty="0" smtClean="0"/>
              <a:t>6) Degree of saturation </a:t>
            </a:r>
            <a:r>
              <a:rPr lang="en-GB" i="1" dirty="0" smtClean="0"/>
              <a:t>S</a:t>
            </a:r>
            <a:r>
              <a:rPr lang="en-GB" i="1" baseline="-25000" dirty="0" smtClean="0"/>
              <a:t>T</a:t>
            </a:r>
            <a:r>
              <a:rPr lang="en-GB" dirty="0" smtClean="0"/>
              <a:t> = </a:t>
            </a:r>
            <a:r>
              <a:rPr lang="en-GB" i="1" dirty="0" smtClean="0"/>
              <a:t>wG</a:t>
            </a:r>
            <a:r>
              <a:rPr lang="en-GB" i="1" baseline="-25000" dirty="0" smtClean="0"/>
              <a:t>s </a:t>
            </a:r>
            <a:r>
              <a:rPr lang="en-GB" dirty="0" smtClean="0"/>
              <a:t> = 0.125 x 2.68 = 0.645 (or </a:t>
            </a:r>
            <a:r>
              <a:rPr lang="en-GB" b="1" dirty="0" smtClean="0"/>
              <a:t>64.5 %</a:t>
            </a:r>
            <a:r>
              <a:rPr lang="en-GB" dirty="0" smtClean="0"/>
              <a:t>)</a:t>
            </a:r>
          </a:p>
          <a:p>
            <a:r>
              <a:rPr lang="en-GB" i="1" dirty="0" smtClean="0"/>
              <a:t>                                                     e           </a:t>
            </a:r>
            <a:r>
              <a:rPr lang="en-GB" dirty="0" smtClean="0"/>
              <a:t> 0.52</a:t>
            </a:r>
          </a:p>
          <a:p>
            <a:endParaRPr lang="en-GB" dirty="0"/>
          </a:p>
          <a:p>
            <a:r>
              <a:rPr lang="en-GB" dirty="0" smtClean="0"/>
              <a:t>7) Air content  A =  </a:t>
            </a:r>
            <a:r>
              <a:rPr lang="en-GB" i="1" dirty="0" smtClean="0"/>
              <a:t>n</a:t>
            </a:r>
            <a:r>
              <a:rPr lang="en-GB" dirty="0" smtClean="0"/>
              <a:t>(1- </a:t>
            </a:r>
            <a:r>
              <a:rPr lang="en-GB" i="1" dirty="0" smtClean="0"/>
              <a:t>S</a:t>
            </a:r>
            <a:r>
              <a:rPr lang="en-GB" i="1" baseline="-25000" dirty="0" smtClean="0"/>
              <a:t>T</a:t>
            </a:r>
            <a:r>
              <a:rPr lang="en-GB" i="1" dirty="0" smtClean="0"/>
              <a:t> </a:t>
            </a:r>
            <a:r>
              <a:rPr lang="en-GB" dirty="0" smtClean="0"/>
              <a:t>) = 0.34 x (1-0.645)</a:t>
            </a:r>
          </a:p>
          <a:p>
            <a:r>
              <a:rPr lang="en-GB" dirty="0"/>
              <a:t> </a:t>
            </a:r>
            <a:r>
              <a:rPr lang="en-GB" dirty="0" smtClean="0"/>
              <a:t>                                              = 0.34 x 0.355</a:t>
            </a:r>
          </a:p>
          <a:p>
            <a:r>
              <a:rPr lang="en-GB" dirty="0"/>
              <a:t> </a:t>
            </a:r>
            <a:r>
              <a:rPr lang="en-GB" dirty="0" smtClean="0"/>
              <a:t>                                              = 0.121 </a:t>
            </a:r>
            <a:r>
              <a:rPr lang="en-GB" dirty="0"/>
              <a:t>(</a:t>
            </a:r>
            <a:r>
              <a:rPr lang="en-GB" dirty="0" smtClean="0"/>
              <a:t>or </a:t>
            </a:r>
            <a:r>
              <a:rPr lang="en-GB" b="1" dirty="0" smtClean="0"/>
              <a:t>12.1 %</a:t>
            </a:r>
            <a:r>
              <a:rPr lang="en-GB" dirty="0" smtClean="0"/>
              <a:t>)</a:t>
            </a:r>
          </a:p>
          <a:p>
            <a:endParaRPr lang="en-GB" i="1" baseline="-25000" dirty="0"/>
          </a:p>
          <a:p>
            <a:endParaRPr lang="en-GB" i="1" baseline="-25000" dirty="0"/>
          </a:p>
        </p:txBody>
      </p:sp>
      <p:cxnSp>
        <p:nvCxnSpPr>
          <p:cNvPr id="4" name="Straight Connector 3"/>
          <p:cNvCxnSpPr/>
          <p:nvPr/>
        </p:nvCxnSpPr>
        <p:spPr>
          <a:xfrm>
            <a:off x="3563888" y="2708920"/>
            <a:ext cx="432048"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p:cNvCxnSpPr/>
          <p:nvPr/>
        </p:nvCxnSpPr>
        <p:spPr>
          <a:xfrm>
            <a:off x="4211960" y="2708920"/>
            <a:ext cx="1152128" cy="0"/>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2"/>
          <p:cNvSpPr>
            <a:spLocks noGrp="1" noChangeArrowheads="1"/>
          </p:cNvSpPr>
          <p:nvPr>
            <p:ph type="title"/>
          </p:nvPr>
        </p:nvSpPr>
        <p:spPr>
          <a:xfrm>
            <a:off x="323528" y="116632"/>
            <a:ext cx="7772400" cy="838200"/>
          </a:xfrm>
          <a:noFill/>
        </p:spPr>
        <p:txBody>
          <a:bodyPr>
            <a:normAutofit/>
          </a:bodyPr>
          <a:lstStyle/>
          <a:p>
            <a:pPr algn="l"/>
            <a:r>
              <a:rPr lang="en-US" b="1" dirty="0" smtClean="0">
                <a:solidFill>
                  <a:srgbClr val="0070C0"/>
                </a:solidFill>
              </a:rPr>
              <a:t>Moisture Content (m)</a:t>
            </a:r>
          </a:p>
        </p:txBody>
      </p:sp>
      <p:sp>
        <p:nvSpPr>
          <p:cNvPr id="21509" name="Rectangle 3"/>
          <p:cNvSpPr>
            <a:spLocks noGrp="1" noChangeArrowheads="1"/>
          </p:cNvSpPr>
          <p:nvPr>
            <p:ph type="body" idx="1"/>
          </p:nvPr>
        </p:nvSpPr>
        <p:spPr>
          <a:xfrm>
            <a:off x="762000" y="1066800"/>
            <a:ext cx="7727950" cy="4114800"/>
          </a:xfrm>
          <a:noFill/>
        </p:spPr>
        <p:txBody>
          <a:bodyPr>
            <a:normAutofit fontScale="92500" lnSpcReduction="10000"/>
          </a:bodyPr>
          <a:lstStyle/>
          <a:p>
            <a:r>
              <a:rPr lang="en-US" sz="2400" dirty="0" smtClean="0"/>
              <a:t>The moisture content, m, is defined as</a:t>
            </a:r>
          </a:p>
          <a:p>
            <a:pPr>
              <a:buFontTx/>
              <a:buNone/>
            </a:pPr>
            <a:endParaRPr lang="en-US" sz="2400" dirty="0" smtClean="0"/>
          </a:p>
          <a:p>
            <a:pPr>
              <a:buFontTx/>
              <a:buNone/>
            </a:pPr>
            <a:endParaRPr lang="en-US" sz="2400" dirty="0" smtClean="0"/>
          </a:p>
          <a:p>
            <a:pPr>
              <a:buFontTx/>
              <a:buNone/>
            </a:pPr>
            <a:r>
              <a:rPr lang="en-US" sz="2400" dirty="0" smtClean="0"/>
              <a:t>   </a:t>
            </a:r>
          </a:p>
          <a:p>
            <a:pPr>
              <a:buFontTx/>
              <a:buNone/>
            </a:pPr>
            <a:r>
              <a:rPr lang="en-US" sz="2400" dirty="0" smtClean="0"/>
              <a:t>	 In terms of e, S, G</a:t>
            </a:r>
            <a:r>
              <a:rPr lang="en-US" sz="2400" baseline="-25000" dirty="0" smtClean="0"/>
              <a:t>s</a:t>
            </a:r>
            <a:r>
              <a:rPr lang="en-US" sz="2400" dirty="0" smtClean="0"/>
              <a:t> and </a:t>
            </a:r>
            <a:r>
              <a:rPr lang="en-US" sz="2400" dirty="0" smtClean="0">
                <a:latin typeface="Symbol" pitchFamily="18" charset="2"/>
              </a:rPr>
              <a:t>g</a:t>
            </a:r>
            <a:r>
              <a:rPr lang="en-US" sz="2400" baseline="-25000" dirty="0" smtClean="0"/>
              <a:t>w</a:t>
            </a:r>
          </a:p>
          <a:p>
            <a:pPr>
              <a:buFontTx/>
              <a:buNone/>
            </a:pPr>
            <a:endParaRPr lang="en-US" sz="2400" baseline="-25000" dirty="0" smtClean="0"/>
          </a:p>
          <a:p>
            <a:pPr>
              <a:buFontTx/>
              <a:buNone/>
            </a:pPr>
            <a:r>
              <a:rPr lang="en-US" sz="2400" dirty="0" smtClean="0"/>
              <a:t>		W</a:t>
            </a:r>
            <a:r>
              <a:rPr lang="en-US" sz="2400" baseline="-25000" dirty="0" smtClean="0"/>
              <a:t>w</a:t>
            </a:r>
            <a:r>
              <a:rPr lang="en-US" sz="2400" dirty="0" smtClean="0"/>
              <a:t>  =  </a:t>
            </a:r>
            <a:r>
              <a:rPr lang="en-US" sz="2400" dirty="0" smtClean="0">
                <a:latin typeface="Symbol" pitchFamily="18" charset="2"/>
              </a:rPr>
              <a:t>g</a:t>
            </a:r>
            <a:r>
              <a:rPr lang="en-US" sz="2400" baseline="-25000" dirty="0" smtClean="0"/>
              <a:t>w</a:t>
            </a:r>
            <a:r>
              <a:rPr lang="en-US" sz="2400" dirty="0" smtClean="0">
                <a:latin typeface="Symbol" pitchFamily="18" charset="2"/>
              </a:rPr>
              <a:t> </a:t>
            </a:r>
            <a:r>
              <a:rPr lang="en-US" sz="2400" dirty="0" smtClean="0"/>
              <a:t>V</a:t>
            </a:r>
            <a:r>
              <a:rPr lang="en-US" sz="2400" baseline="-25000" dirty="0" smtClean="0"/>
              <a:t>w</a:t>
            </a:r>
            <a:r>
              <a:rPr lang="en-US" sz="2400" dirty="0" smtClean="0"/>
              <a:t>  =  </a:t>
            </a:r>
            <a:r>
              <a:rPr lang="en-US" sz="2400" dirty="0" smtClean="0">
                <a:latin typeface="Symbol" pitchFamily="18" charset="2"/>
              </a:rPr>
              <a:t>g</a:t>
            </a:r>
            <a:r>
              <a:rPr lang="en-US" sz="2400" baseline="-25000" dirty="0" smtClean="0"/>
              <a:t>w</a:t>
            </a:r>
            <a:r>
              <a:rPr lang="en-US" sz="2400" dirty="0" smtClean="0">
                <a:latin typeface="Symbol" pitchFamily="18" charset="2"/>
              </a:rPr>
              <a:t> </a:t>
            </a:r>
            <a:r>
              <a:rPr lang="en-US" sz="2400" dirty="0" smtClean="0"/>
              <a:t>e S V</a:t>
            </a:r>
            <a:r>
              <a:rPr lang="en-US" sz="2400" baseline="-25000" dirty="0" smtClean="0"/>
              <a:t>s</a:t>
            </a:r>
          </a:p>
          <a:p>
            <a:pPr>
              <a:buFontTx/>
              <a:buNone/>
            </a:pPr>
            <a:endParaRPr lang="en-US" sz="2400" baseline="-25000" dirty="0" smtClean="0"/>
          </a:p>
          <a:p>
            <a:pPr>
              <a:buFontTx/>
              <a:buNone/>
            </a:pPr>
            <a:r>
              <a:rPr lang="en-US" sz="2400" dirty="0" smtClean="0"/>
              <a:t>		W</a:t>
            </a:r>
            <a:r>
              <a:rPr lang="en-US" sz="2400" baseline="-25000" dirty="0" smtClean="0"/>
              <a:t>s</a:t>
            </a:r>
            <a:r>
              <a:rPr lang="en-US" sz="2400" dirty="0" smtClean="0"/>
              <a:t>   =  </a:t>
            </a:r>
            <a:r>
              <a:rPr lang="en-US" sz="2400" dirty="0" smtClean="0">
                <a:latin typeface="Symbol" pitchFamily="18" charset="2"/>
              </a:rPr>
              <a:t>g</a:t>
            </a:r>
            <a:r>
              <a:rPr lang="en-US" sz="2400" baseline="-25000" dirty="0" smtClean="0"/>
              <a:t>s</a:t>
            </a:r>
            <a:r>
              <a:rPr lang="en-US" sz="2400" dirty="0" smtClean="0"/>
              <a:t> V</a:t>
            </a:r>
            <a:r>
              <a:rPr lang="en-US" sz="2400" baseline="-25000" dirty="0" smtClean="0"/>
              <a:t>s</a:t>
            </a:r>
            <a:r>
              <a:rPr lang="en-US" sz="2400" dirty="0" smtClean="0"/>
              <a:t>   =   </a:t>
            </a:r>
            <a:r>
              <a:rPr lang="en-US" sz="2400" dirty="0" smtClean="0">
                <a:latin typeface="Symbol" pitchFamily="18" charset="2"/>
              </a:rPr>
              <a:t>g</a:t>
            </a:r>
            <a:r>
              <a:rPr lang="en-US" sz="2400" baseline="-25000" dirty="0" smtClean="0"/>
              <a:t>w</a:t>
            </a:r>
            <a:r>
              <a:rPr lang="en-US" sz="2400" dirty="0" smtClean="0"/>
              <a:t> G</a:t>
            </a:r>
            <a:r>
              <a:rPr lang="en-US" sz="2400" baseline="-25000" dirty="0" smtClean="0"/>
              <a:t>s</a:t>
            </a:r>
            <a:r>
              <a:rPr lang="en-US" sz="2400" dirty="0" smtClean="0"/>
              <a:t> V</a:t>
            </a:r>
            <a:r>
              <a:rPr lang="en-US" sz="2400" baseline="-25000" dirty="0" smtClean="0"/>
              <a:t>s</a:t>
            </a:r>
            <a:endParaRPr lang="en-US" sz="2400" dirty="0" smtClean="0"/>
          </a:p>
          <a:p>
            <a:pPr>
              <a:buFontTx/>
              <a:buNone/>
            </a:pPr>
            <a:r>
              <a:rPr lang="en-US" sz="2400" dirty="0" smtClean="0"/>
              <a:t>	</a:t>
            </a:r>
          </a:p>
          <a:p>
            <a:pPr>
              <a:buFontTx/>
              <a:buNone/>
            </a:pPr>
            <a:r>
              <a:rPr lang="en-US" sz="2400" dirty="0" smtClean="0"/>
              <a:t>	or</a:t>
            </a:r>
          </a:p>
          <a:p>
            <a:pPr>
              <a:buFontTx/>
              <a:buNone/>
            </a:pPr>
            <a:endParaRPr lang="en-US" sz="2400" baseline="-25000" dirty="0" smtClean="0"/>
          </a:p>
          <a:p>
            <a:pPr>
              <a:buFontTx/>
              <a:buNone/>
            </a:pPr>
            <a:endParaRPr lang="en-US" sz="2400" baseline="-25000" dirty="0" smtClean="0"/>
          </a:p>
        </p:txBody>
      </p:sp>
      <p:graphicFrame>
        <p:nvGraphicFramePr>
          <p:cNvPr id="21506" name="Object 4"/>
          <p:cNvGraphicFramePr>
            <a:graphicFrameLocks/>
          </p:cNvGraphicFramePr>
          <p:nvPr/>
        </p:nvGraphicFramePr>
        <p:xfrm>
          <a:off x="2057400" y="1657350"/>
          <a:ext cx="4648200" cy="1085850"/>
        </p:xfrm>
        <a:graphic>
          <a:graphicData uri="http://schemas.openxmlformats.org/presentationml/2006/ole">
            <mc:AlternateContent xmlns:mc="http://schemas.openxmlformats.org/markup-compatibility/2006">
              <mc:Choice xmlns:v="urn:schemas-microsoft-com:vml" Requires="v">
                <p:oleObj spid="_x0000_s49442" name="Equation" r:id="rId3" imgW="8116920" imgH="5411520" progId="Equation.2">
                  <p:embed/>
                </p:oleObj>
              </mc:Choice>
              <mc:Fallback>
                <p:oleObj name="Equation" r:id="rId3" imgW="8116920" imgH="5411520" progId="Equation.2">
                  <p:embed/>
                  <p:pic>
                    <p:nvPicPr>
                      <p:cNvPr id="0" name="Picture 266"/>
                      <p:cNvPicPr>
                        <a:picLocks noChangeArrowheads="1"/>
                      </p:cNvPicPr>
                      <p:nvPr/>
                    </p:nvPicPr>
                    <p:blipFill>
                      <a:blip r:embed="rId4">
                        <a:extLst>
                          <a:ext uri="{28A0092B-C50C-407E-A947-70E740481C1C}">
                            <a14:useLocalDpi xmlns:a14="http://schemas.microsoft.com/office/drawing/2010/main" val="0"/>
                          </a:ext>
                        </a:extLst>
                      </a:blip>
                      <a:srcRect r="65808" b="86893"/>
                      <a:stretch>
                        <a:fillRect/>
                      </a:stretch>
                    </p:blipFill>
                    <p:spPr bwMode="auto">
                      <a:xfrm>
                        <a:off x="2057400" y="1657350"/>
                        <a:ext cx="464820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1507" name="Object 5"/>
          <p:cNvGraphicFramePr>
            <a:graphicFrameLocks/>
          </p:cNvGraphicFramePr>
          <p:nvPr>
            <p:extLst>
              <p:ext uri="{D42A27DB-BD31-4B8C-83A1-F6EECF244321}">
                <p14:modId xmlns:p14="http://schemas.microsoft.com/office/powerpoint/2010/main" val="555028785"/>
              </p:ext>
            </p:extLst>
          </p:nvPr>
        </p:nvGraphicFramePr>
        <p:xfrm>
          <a:off x="2483768" y="4509120"/>
          <a:ext cx="2812504" cy="1303040"/>
        </p:xfrm>
        <a:graphic>
          <a:graphicData uri="http://schemas.openxmlformats.org/presentationml/2006/ole">
            <mc:AlternateContent xmlns:mc="http://schemas.openxmlformats.org/markup-compatibility/2006">
              <mc:Choice xmlns:v="urn:schemas-microsoft-com:vml" Requires="v">
                <p:oleObj spid="_x0000_s49443" name="Equation" r:id="rId5" imgW="195051240" imgH="130067280" progId="Equation.2">
                  <p:embed/>
                </p:oleObj>
              </mc:Choice>
              <mc:Fallback>
                <p:oleObj name="Equation" r:id="rId5" imgW="195051240" imgH="130067280" progId="Equation.2">
                  <p:embed/>
                  <p:pic>
                    <p:nvPicPr>
                      <p:cNvPr id="0" name="Picture 267"/>
                      <p:cNvPicPr>
                        <a:picLocks noChangeArrowheads="1"/>
                      </p:cNvPicPr>
                      <p:nvPr/>
                    </p:nvPicPr>
                    <p:blipFill>
                      <a:blip r:embed="rId6">
                        <a:extLst>
                          <a:ext uri="{28A0092B-C50C-407E-A947-70E740481C1C}">
                            <a14:useLocalDpi xmlns:a14="http://schemas.microsoft.com/office/drawing/2010/main" val="0"/>
                          </a:ext>
                        </a:extLst>
                      </a:blip>
                      <a:srcRect r="87392" b="88316"/>
                      <a:stretch>
                        <a:fillRect/>
                      </a:stretch>
                    </p:blipFill>
                    <p:spPr bwMode="auto">
                      <a:xfrm>
                        <a:off x="2483768" y="4509120"/>
                        <a:ext cx="2812504" cy="130304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 name="TextBox 1"/>
          <p:cNvSpPr txBox="1"/>
          <p:nvPr/>
        </p:nvSpPr>
        <p:spPr>
          <a:xfrm>
            <a:off x="4527524" y="4853136"/>
            <a:ext cx="144016" cy="369332"/>
          </a:xfrm>
          <a:prstGeom prst="rect">
            <a:avLst/>
          </a:prstGeom>
          <a:noFill/>
        </p:spPr>
        <p:txBody>
          <a:bodyPr wrap="square" rtlCol="0">
            <a:spAutoFit/>
          </a:bodyPr>
          <a:lstStyle/>
          <a:p>
            <a:r>
              <a:rPr lang="en-GB" dirty="0" smtClean="0"/>
              <a:t>T</a:t>
            </a:r>
            <a:endParaRPr lang="en-GB" dirty="0"/>
          </a:p>
        </p:txBody>
      </p:sp>
      <p:sp>
        <p:nvSpPr>
          <p:cNvPr id="3" name="TextBox 2"/>
          <p:cNvSpPr txBox="1"/>
          <p:nvPr/>
        </p:nvSpPr>
        <p:spPr>
          <a:xfrm>
            <a:off x="1187624" y="2564904"/>
            <a:ext cx="4248472" cy="1754326"/>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p:txBody>
      </p:sp>
      <p:sp>
        <p:nvSpPr>
          <p:cNvPr id="8" name="TextBox 7"/>
          <p:cNvSpPr txBox="1"/>
          <p:nvPr/>
        </p:nvSpPr>
        <p:spPr>
          <a:xfrm>
            <a:off x="5148064" y="5445224"/>
            <a:ext cx="3240360" cy="1200329"/>
          </a:xfrm>
          <a:prstGeom prst="rect">
            <a:avLst/>
          </a:prstGeom>
          <a:noFill/>
        </p:spPr>
        <p:txBody>
          <a:bodyPr wrap="square" rtlCol="0">
            <a:spAutoFit/>
          </a:bodyPr>
          <a:lstStyle/>
          <a:p>
            <a:r>
              <a:rPr lang="en-GB" dirty="0" smtClean="0"/>
              <a:t>Where: G</a:t>
            </a:r>
            <a:r>
              <a:rPr lang="en-GB" baseline="-25000" dirty="0" smtClean="0"/>
              <a:t>s</a:t>
            </a:r>
            <a:r>
              <a:rPr lang="en-GB" dirty="0" smtClean="0"/>
              <a:t> = Specific Gravity</a:t>
            </a:r>
          </a:p>
          <a:p>
            <a:r>
              <a:rPr lang="en-GB" dirty="0"/>
              <a:t> </a:t>
            </a:r>
            <a:r>
              <a:rPr lang="en-GB" dirty="0" smtClean="0"/>
              <a:t>             m  = Moisture content</a:t>
            </a:r>
          </a:p>
          <a:p>
            <a:r>
              <a:rPr lang="en-GB" dirty="0"/>
              <a:t> </a:t>
            </a:r>
            <a:r>
              <a:rPr lang="en-GB" dirty="0" smtClean="0"/>
              <a:t>             </a:t>
            </a:r>
            <a:endParaRPr lang="en-GB" b="1" dirty="0"/>
          </a:p>
          <a:p>
            <a:r>
              <a:rPr lang="en-GB" dirty="0" smtClean="0"/>
              <a:t>              </a:t>
            </a:r>
            <a:endParaRPr lang="en-GB" dirty="0"/>
          </a:p>
        </p:txBody>
      </p:sp>
      <p:sp>
        <p:nvSpPr>
          <p:cNvPr id="9" name="Rectangle 8"/>
          <p:cNvSpPr/>
          <p:nvPr/>
        </p:nvSpPr>
        <p:spPr>
          <a:xfrm>
            <a:off x="827584" y="2852936"/>
            <a:ext cx="7488832" cy="461665"/>
          </a:xfrm>
          <a:prstGeom prst="rect">
            <a:avLst/>
          </a:prstGeom>
        </p:spPr>
        <p:txBody>
          <a:bodyPr wrap="square">
            <a:spAutoFit/>
          </a:bodyPr>
          <a:lstStyle/>
          <a:p>
            <a:r>
              <a:rPr lang="en-US" sz="2400" dirty="0" smtClean="0"/>
              <a:t>This is the percentage of the wet weight of the sample</a:t>
            </a:r>
            <a:endParaRPr lang="en-GB" sz="2400" dirty="0"/>
          </a:p>
        </p:txBody>
      </p:sp>
      <p:sp>
        <p:nvSpPr>
          <p:cNvPr id="10" name="TextBox 9"/>
          <p:cNvSpPr txBox="1"/>
          <p:nvPr/>
        </p:nvSpPr>
        <p:spPr>
          <a:xfrm>
            <a:off x="5868144" y="6021288"/>
            <a:ext cx="2736304" cy="646331"/>
          </a:xfrm>
          <a:prstGeom prst="rect">
            <a:avLst/>
          </a:prstGeom>
          <a:noFill/>
        </p:spPr>
        <p:txBody>
          <a:bodyPr wrap="square" rtlCol="0">
            <a:spAutoFit/>
          </a:bodyPr>
          <a:lstStyle/>
          <a:p>
            <a:r>
              <a:rPr lang="en-US" dirty="0" smtClean="0"/>
              <a:t>e =    Void ratio  </a:t>
            </a:r>
          </a:p>
          <a:p>
            <a:r>
              <a:rPr lang="en-US" dirty="0" smtClean="0"/>
              <a:t>S</a:t>
            </a:r>
            <a:r>
              <a:rPr lang="en-US" baseline="-25000" dirty="0" smtClean="0"/>
              <a:t>T =      </a:t>
            </a:r>
            <a:r>
              <a:rPr lang="en-US" dirty="0" smtClean="0"/>
              <a:t>Degree of Saturation</a:t>
            </a:r>
            <a:endParaRPr lang="en-GB" baseline="-25000" dirty="0"/>
          </a:p>
        </p:txBody>
      </p:sp>
    </p:spTree>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8" name="Rectangle 2"/>
          <p:cNvSpPr>
            <a:spLocks noGrp="1" noChangeArrowheads="1"/>
          </p:cNvSpPr>
          <p:nvPr>
            <p:ph type="title"/>
          </p:nvPr>
        </p:nvSpPr>
        <p:spPr>
          <a:xfrm>
            <a:off x="381000" y="152400"/>
            <a:ext cx="7772400" cy="609600"/>
          </a:xfrm>
          <a:noFill/>
        </p:spPr>
        <p:txBody>
          <a:bodyPr>
            <a:noAutofit/>
          </a:bodyPr>
          <a:lstStyle/>
          <a:p>
            <a:r>
              <a:rPr lang="en-US" sz="2800" b="1" dirty="0" smtClean="0">
                <a:solidFill>
                  <a:srgbClr val="0070C0"/>
                </a:solidFill>
              </a:rPr>
              <a:t>Unit </a:t>
            </a:r>
            <a:r>
              <a:rPr lang="en-US" sz="2800" b="1" dirty="0">
                <a:solidFill>
                  <a:srgbClr val="0070C0"/>
                </a:solidFill>
              </a:rPr>
              <a:t>Weights (</a:t>
            </a:r>
            <a:r>
              <a:rPr lang="en-US" sz="2800" dirty="0">
                <a:latin typeface="Symbol" pitchFamily="18" charset="2"/>
              </a:rPr>
              <a:t>g</a:t>
            </a:r>
            <a:r>
              <a:rPr lang="en-US" sz="2800" dirty="0"/>
              <a:t> </a:t>
            </a:r>
            <a:r>
              <a:rPr lang="en-US" sz="2800" b="1" dirty="0" smtClean="0">
                <a:solidFill>
                  <a:srgbClr val="0070C0"/>
                </a:solidFill>
              </a:rPr>
              <a:t>) (gamma) due to ‘phasing’ </a:t>
            </a:r>
          </a:p>
        </p:txBody>
      </p:sp>
      <p:sp>
        <p:nvSpPr>
          <p:cNvPr id="18439" name="Rectangle 3"/>
          <p:cNvSpPr>
            <a:spLocks noGrp="1" noChangeArrowheads="1"/>
          </p:cNvSpPr>
          <p:nvPr>
            <p:ph type="body" idx="1"/>
          </p:nvPr>
        </p:nvSpPr>
        <p:spPr>
          <a:xfrm>
            <a:off x="971600" y="914245"/>
            <a:ext cx="7772400" cy="5791200"/>
          </a:xfrm>
          <a:noFill/>
        </p:spPr>
        <p:txBody>
          <a:bodyPr/>
          <a:lstStyle/>
          <a:p>
            <a:r>
              <a:rPr lang="en-US" sz="2400" dirty="0" smtClean="0"/>
              <a:t>The bulk unit weight (</a:t>
            </a:r>
            <a:r>
              <a:rPr lang="en-US" sz="2400" b="1" dirty="0" smtClean="0">
                <a:solidFill>
                  <a:srgbClr val="0070C0"/>
                </a:solidFill>
              </a:rPr>
              <a:t>Partial Saturation</a:t>
            </a:r>
            <a:r>
              <a:rPr lang="en-US" sz="2400" dirty="0" smtClean="0"/>
              <a:t>)</a:t>
            </a:r>
          </a:p>
          <a:p>
            <a:endParaRPr lang="en-US" sz="2400" dirty="0" smtClean="0"/>
          </a:p>
          <a:p>
            <a:pPr>
              <a:buFontTx/>
              <a:buNone/>
            </a:pPr>
            <a:endParaRPr lang="en-US" sz="2400" dirty="0" smtClean="0"/>
          </a:p>
          <a:p>
            <a:pPr>
              <a:buFontTx/>
              <a:buNone/>
            </a:pPr>
            <a:endParaRPr lang="en-US" sz="2400" dirty="0" smtClean="0"/>
          </a:p>
          <a:p>
            <a:endParaRPr lang="en-US" sz="2400" dirty="0" smtClean="0"/>
          </a:p>
          <a:p>
            <a:r>
              <a:rPr lang="en-US" sz="2400" dirty="0" smtClean="0"/>
              <a:t>The </a:t>
            </a:r>
            <a:r>
              <a:rPr lang="en-US" sz="2400" b="1" dirty="0">
                <a:solidFill>
                  <a:srgbClr val="0070C0"/>
                </a:solidFill>
              </a:rPr>
              <a:t>S</a:t>
            </a:r>
            <a:r>
              <a:rPr lang="en-US" sz="2400" b="1" dirty="0" smtClean="0">
                <a:solidFill>
                  <a:srgbClr val="0070C0"/>
                </a:solidFill>
              </a:rPr>
              <a:t>aturated</a:t>
            </a:r>
            <a:r>
              <a:rPr lang="en-US" sz="2400" dirty="0" smtClean="0"/>
              <a:t> unit weight  (SATURATION = 1)</a:t>
            </a:r>
          </a:p>
          <a:p>
            <a:pPr>
              <a:buFontTx/>
              <a:buNone/>
            </a:pPr>
            <a:endParaRPr lang="en-US" sz="2400" dirty="0" smtClean="0"/>
          </a:p>
          <a:p>
            <a:pPr>
              <a:buFontTx/>
              <a:buNone/>
            </a:pPr>
            <a:endParaRPr lang="en-US" sz="2400" dirty="0" smtClean="0"/>
          </a:p>
          <a:p>
            <a:endParaRPr lang="en-US" sz="2400" dirty="0" smtClean="0"/>
          </a:p>
          <a:p>
            <a:r>
              <a:rPr lang="en-US" sz="2400" dirty="0" smtClean="0"/>
              <a:t>The </a:t>
            </a:r>
            <a:r>
              <a:rPr lang="en-US" sz="2400" b="1" dirty="0">
                <a:solidFill>
                  <a:srgbClr val="0070C0"/>
                </a:solidFill>
              </a:rPr>
              <a:t>D</a:t>
            </a:r>
            <a:r>
              <a:rPr lang="en-US" sz="2400" b="1" dirty="0" smtClean="0">
                <a:solidFill>
                  <a:srgbClr val="0070C0"/>
                </a:solidFill>
              </a:rPr>
              <a:t>ry unit </a:t>
            </a:r>
            <a:r>
              <a:rPr lang="en-US" sz="2400" dirty="0" smtClean="0"/>
              <a:t>weight (SATURATION = 0)</a:t>
            </a:r>
          </a:p>
          <a:p>
            <a:pPr>
              <a:buFontTx/>
              <a:buNone/>
            </a:pPr>
            <a:endParaRPr lang="en-US" sz="2400" dirty="0" smtClean="0"/>
          </a:p>
          <a:p>
            <a:pPr>
              <a:buFontTx/>
              <a:buNone/>
            </a:pPr>
            <a:endParaRPr lang="en-US" sz="2400" dirty="0" smtClean="0"/>
          </a:p>
        </p:txBody>
      </p:sp>
      <p:graphicFrame>
        <p:nvGraphicFramePr>
          <p:cNvPr id="18435" name="Object 5"/>
          <p:cNvGraphicFramePr>
            <a:graphicFrameLocks/>
          </p:cNvGraphicFramePr>
          <p:nvPr>
            <p:extLst>
              <p:ext uri="{D42A27DB-BD31-4B8C-83A1-F6EECF244321}">
                <p14:modId xmlns:p14="http://schemas.microsoft.com/office/powerpoint/2010/main" val="1182549953"/>
              </p:ext>
            </p:extLst>
          </p:nvPr>
        </p:nvGraphicFramePr>
        <p:xfrm>
          <a:off x="1259632" y="3645024"/>
          <a:ext cx="3816424" cy="1152128"/>
        </p:xfrm>
        <a:graphic>
          <a:graphicData uri="http://schemas.openxmlformats.org/presentationml/2006/ole">
            <mc:AlternateContent xmlns:mc="http://schemas.openxmlformats.org/markup-compatibility/2006">
              <mc:Choice xmlns:v="urn:schemas-microsoft-com:vml" Requires="v">
                <p:oleObj spid="_x0000_s75148" name="Equation" r:id="rId3" imgW="8116920" imgH="5411520" progId="Equation.2">
                  <p:embed/>
                </p:oleObj>
              </mc:Choice>
              <mc:Fallback>
                <p:oleObj name="Equation" r:id="rId3" imgW="8116920" imgH="5411520" progId="Equation.2">
                  <p:embed/>
                  <p:pic>
                    <p:nvPicPr>
                      <p:cNvPr id="0" name="Picture 360"/>
                      <p:cNvPicPr>
                        <a:picLocks noChangeArrowheads="1"/>
                      </p:cNvPicPr>
                      <p:nvPr/>
                    </p:nvPicPr>
                    <p:blipFill>
                      <a:blip r:embed="rId4">
                        <a:extLst>
                          <a:ext uri="{28A0092B-C50C-407E-A947-70E740481C1C}">
                            <a14:useLocalDpi xmlns:a14="http://schemas.microsoft.com/office/drawing/2010/main" val="0"/>
                          </a:ext>
                        </a:extLst>
                      </a:blip>
                      <a:srcRect r="73953" b="87379"/>
                      <a:stretch>
                        <a:fillRect/>
                      </a:stretch>
                    </p:blipFill>
                    <p:spPr bwMode="auto">
                      <a:xfrm>
                        <a:off x="1259632" y="3645024"/>
                        <a:ext cx="3816424" cy="115212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8436" name="Object 6"/>
          <p:cNvGraphicFramePr>
            <a:graphicFrameLocks/>
          </p:cNvGraphicFramePr>
          <p:nvPr>
            <p:extLst>
              <p:ext uri="{D42A27DB-BD31-4B8C-83A1-F6EECF244321}">
                <p14:modId xmlns:p14="http://schemas.microsoft.com/office/powerpoint/2010/main" val="3382372591"/>
              </p:ext>
            </p:extLst>
          </p:nvPr>
        </p:nvGraphicFramePr>
        <p:xfrm>
          <a:off x="1259632" y="5301208"/>
          <a:ext cx="4032448" cy="1296144"/>
        </p:xfrm>
        <a:graphic>
          <a:graphicData uri="http://schemas.openxmlformats.org/presentationml/2006/ole">
            <mc:AlternateContent xmlns:mc="http://schemas.openxmlformats.org/markup-compatibility/2006">
              <mc:Choice xmlns:v="urn:schemas-microsoft-com:vml" Requires="v">
                <p:oleObj spid="_x0000_s75149" name="Equation" r:id="rId5" imgW="8116920" imgH="5411520" progId="Equation.2">
                  <p:embed/>
                </p:oleObj>
              </mc:Choice>
              <mc:Fallback>
                <p:oleObj name="Equation" r:id="rId5" imgW="8116920" imgH="5411520" progId="Equation.2">
                  <p:embed/>
                  <p:pic>
                    <p:nvPicPr>
                      <p:cNvPr id="0" name="Picture 361"/>
                      <p:cNvPicPr>
                        <a:picLocks noChangeArrowheads="1"/>
                      </p:cNvPicPr>
                      <p:nvPr/>
                    </p:nvPicPr>
                    <p:blipFill>
                      <a:blip r:embed="rId6">
                        <a:extLst>
                          <a:ext uri="{28A0092B-C50C-407E-A947-70E740481C1C}">
                            <a14:useLocalDpi xmlns:a14="http://schemas.microsoft.com/office/drawing/2010/main" val="0"/>
                          </a:ext>
                        </a:extLst>
                      </a:blip>
                      <a:srcRect r="80823" b="88307"/>
                      <a:stretch>
                        <a:fillRect/>
                      </a:stretch>
                    </p:blipFill>
                    <p:spPr bwMode="auto">
                      <a:xfrm>
                        <a:off x="1259632" y="5301208"/>
                        <a:ext cx="4032448" cy="129614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 name="Object 1"/>
          <p:cNvGraphicFramePr>
            <a:graphicFrameLocks/>
          </p:cNvGraphicFramePr>
          <p:nvPr>
            <p:extLst>
              <p:ext uri="{D42A27DB-BD31-4B8C-83A1-F6EECF244321}">
                <p14:modId xmlns:p14="http://schemas.microsoft.com/office/powerpoint/2010/main" val="444972639"/>
              </p:ext>
            </p:extLst>
          </p:nvPr>
        </p:nvGraphicFramePr>
        <p:xfrm>
          <a:off x="1331640" y="1484784"/>
          <a:ext cx="2535238" cy="1401762"/>
        </p:xfrm>
        <a:graphic>
          <a:graphicData uri="http://schemas.openxmlformats.org/presentationml/2006/ole">
            <mc:AlternateContent xmlns:mc="http://schemas.openxmlformats.org/markup-compatibility/2006">
              <mc:Choice xmlns:v="urn:schemas-microsoft-com:vml" Requires="v">
                <p:oleObj spid="_x0000_s75150" name="Equation" r:id="rId7" imgW="195051240" imgH="130067280" progId="Equation.2">
                  <p:embed/>
                </p:oleObj>
              </mc:Choice>
              <mc:Fallback>
                <p:oleObj name="Equation" r:id="rId7" imgW="195051240" imgH="130067280" progId="Equation.2">
                  <p:embed/>
                  <p:pic>
                    <p:nvPicPr>
                      <p:cNvPr id="0" name="Picture 362"/>
                      <p:cNvPicPr>
                        <a:picLocks noChangeArrowheads="1"/>
                      </p:cNvPicPr>
                      <p:nvPr/>
                    </p:nvPicPr>
                    <p:blipFill>
                      <a:blip r:embed="rId8">
                        <a:extLst>
                          <a:ext uri="{28A0092B-C50C-407E-A947-70E740481C1C}">
                            <a14:useLocalDpi xmlns:a14="http://schemas.microsoft.com/office/drawing/2010/main" val="0"/>
                          </a:ext>
                        </a:extLst>
                      </a:blip>
                      <a:srcRect r="85529" b="88312"/>
                      <a:stretch>
                        <a:fillRect/>
                      </a:stretch>
                    </p:blipFill>
                    <p:spPr bwMode="auto">
                      <a:xfrm>
                        <a:off x="1331640" y="1484784"/>
                        <a:ext cx="2535238" cy="14017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Box 2"/>
          <p:cNvSpPr txBox="1"/>
          <p:nvPr/>
        </p:nvSpPr>
        <p:spPr>
          <a:xfrm>
            <a:off x="4978005" y="3809845"/>
            <a:ext cx="504056" cy="369332"/>
          </a:xfrm>
          <a:prstGeom prst="rect">
            <a:avLst/>
          </a:prstGeom>
          <a:noFill/>
        </p:spPr>
        <p:txBody>
          <a:bodyPr wrap="square" rtlCol="0">
            <a:spAutoFit/>
          </a:bodyPr>
          <a:lstStyle/>
          <a:p>
            <a:r>
              <a:rPr lang="en-GB" dirty="0" smtClean="0"/>
              <a:t>or</a:t>
            </a:r>
            <a:endParaRPr lang="en-GB" dirty="0"/>
          </a:p>
        </p:txBody>
      </p:sp>
      <p:sp>
        <p:nvSpPr>
          <p:cNvPr id="9" name="TextBox 8"/>
          <p:cNvSpPr txBox="1"/>
          <p:nvPr/>
        </p:nvSpPr>
        <p:spPr>
          <a:xfrm>
            <a:off x="4978005" y="5661248"/>
            <a:ext cx="504056" cy="369332"/>
          </a:xfrm>
          <a:prstGeom prst="rect">
            <a:avLst/>
          </a:prstGeom>
          <a:noFill/>
        </p:spPr>
        <p:txBody>
          <a:bodyPr wrap="square" rtlCol="0">
            <a:spAutoFit/>
          </a:bodyPr>
          <a:lstStyle/>
          <a:p>
            <a:r>
              <a:rPr lang="en-GB" dirty="0" smtClean="0"/>
              <a:t>or</a:t>
            </a:r>
            <a:endParaRPr lang="en-GB" dirty="0"/>
          </a:p>
        </p:txBody>
      </p:sp>
      <p:sp>
        <p:nvSpPr>
          <p:cNvPr id="4" name="TextBox 3"/>
          <p:cNvSpPr txBox="1"/>
          <p:nvPr/>
        </p:nvSpPr>
        <p:spPr>
          <a:xfrm>
            <a:off x="5652120" y="3712461"/>
            <a:ext cx="2808312" cy="461665"/>
          </a:xfrm>
          <a:prstGeom prst="rect">
            <a:avLst/>
          </a:prstGeom>
          <a:noFill/>
        </p:spPr>
        <p:txBody>
          <a:bodyPr wrap="square" rtlCol="0">
            <a:spAutoFit/>
          </a:bodyPr>
          <a:lstStyle/>
          <a:p>
            <a:r>
              <a:rPr lang="en-GB" sz="2400" dirty="0" smtClean="0"/>
              <a:t>M</a:t>
            </a:r>
            <a:r>
              <a:rPr lang="en-GB" dirty="0" smtClean="0"/>
              <a:t>T</a:t>
            </a:r>
            <a:r>
              <a:rPr lang="en-GB" sz="2400" dirty="0" smtClean="0"/>
              <a:t> x gravity</a:t>
            </a:r>
            <a:endParaRPr lang="en-GB" sz="2400" dirty="0"/>
          </a:p>
        </p:txBody>
      </p:sp>
      <p:cxnSp>
        <p:nvCxnSpPr>
          <p:cNvPr id="6" name="Straight Connector 5"/>
          <p:cNvCxnSpPr/>
          <p:nvPr/>
        </p:nvCxnSpPr>
        <p:spPr>
          <a:xfrm>
            <a:off x="5652120" y="4174126"/>
            <a:ext cx="1512168" cy="5051"/>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796136" y="4189404"/>
            <a:ext cx="1970259" cy="461665"/>
          </a:xfrm>
          <a:prstGeom prst="rect">
            <a:avLst/>
          </a:prstGeom>
          <a:noFill/>
        </p:spPr>
        <p:txBody>
          <a:bodyPr wrap="square" rtlCol="0">
            <a:spAutoFit/>
          </a:bodyPr>
          <a:lstStyle/>
          <a:p>
            <a:r>
              <a:rPr lang="en-GB" sz="2400" dirty="0" smtClean="0"/>
              <a:t>V</a:t>
            </a:r>
            <a:r>
              <a:rPr lang="en-GB" dirty="0" smtClean="0"/>
              <a:t>S</a:t>
            </a:r>
            <a:r>
              <a:rPr lang="en-GB" sz="2400" dirty="0" smtClean="0"/>
              <a:t> + V</a:t>
            </a:r>
            <a:r>
              <a:rPr lang="en-GB" dirty="0" smtClean="0"/>
              <a:t>W</a:t>
            </a:r>
            <a:endParaRPr lang="en-GB" dirty="0"/>
          </a:p>
        </p:txBody>
      </p:sp>
      <p:sp>
        <p:nvSpPr>
          <p:cNvPr id="11" name="Rectangle 10"/>
          <p:cNvSpPr/>
          <p:nvPr/>
        </p:nvSpPr>
        <p:spPr>
          <a:xfrm>
            <a:off x="5756725" y="5476582"/>
            <a:ext cx="1699311" cy="461665"/>
          </a:xfrm>
          <a:prstGeom prst="rect">
            <a:avLst/>
          </a:prstGeom>
        </p:spPr>
        <p:txBody>
          <a:bodyPr wrap="none">
            <a:spAutoFit/>
          </a:bodyPr>
          <a:lstStyle/>
          <a:p>
            <a:r>
              <a:rPr lang="en-GB" sz="2400" dirty="0" smtClean="0"/>
              <a:t>M</a:t>
            </a:r>
            <a:r>
              <a:rPr lang="en-GB" dirty="0" smtClean="0"/>
              <a:t>S</a:t>
            </a:r>
            <a:r>
              <a:rPr lang="en-GB" sz="2400" dirty="0" smtClean="0"/>
              <a:t> </a:t>
            </a:r>
            <a:r>
              <a:rPr lang="en-GB" sz="2400" dirty="0"/>
              <a:t>x gravity</a:t>
            </a:r>
          </a:p>
        </p:txBody>
      </p:sp>
      <p:cxnSp>
        <p:nvCxnSpPr>
          <p:cNvPr id="13" name="Straight Connector 12"/>
          <p:cNvCxnSpPr/>
          <p:nvPr/>
        </p:nvCxnSpPr>
        <p:spPr>
          <a:xfrm>
            <a:off x="5851772" y="5919039"/>
            <a:ext cx="1368152"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6247816" y="6030579"/>
            <a:ext cx="972108" cy="461665"/>
          </a:xfrm>
          <a:prstGeom prst="rect">
            <a:avLst/>
          </a:prstGeom>
          <a:noFill/>
        </p:spPr>
        <p:txBody>
          <a:bodyPr wrap="square" rtlCol="0">
            <a:spAutoFit/>
          </a:bodyPr>
          <a:lstStyle/>
          <a:p>
            <a:r>
              <a:rPr lang="en-GB" sz="2400" dirty="0" smtClean="0"/>
              <a:t>V</a:t>
            </a:r>
            <a:r>
              <a:rPr lang="en-GB" dirty="0" smtClean="0"/>
              <a:t>T</a:t>
            </a:r>
            <a:endParaRPr lang="en-GB" dirty="0"/>
          </a:p>
        </p:txBody>
      </p:sp>
      <p:sp>
        <p:nvSpPr>
          <p:cNvPr id="5" name="TextBox 4"/>
          <p:cNvSpPr txBox="1"/>
          <p:nvPr/>
        </p:nvSpPr>
        <p:spPr>
          <a:xfrm>
            <a:off x="2711300" y="1628800"/>
            <a:ext cx="144016" cy="369332"/>
          </a:xfrm>
          <a:prstGeom prst="rect">
            <a:avLst/>
          </a:prstGeom>
          <a:noFill/>
        </p:spPr>
        <p:txBody>
          <a:bodyPr wrap="square" rtlCol="0">
            <a:spAutoFit/>
          </a:bodyPr>
          <a:lstStyle/>
          <a:p>
            <a:r>
              <a:rPr lang="en-GB" dirty="0" smtClean="0"/>
              <a:t>x</a:t>
            </a:r>
            <a:endParaRPr lang="en-GB" dirty="0"/>
          </a:p>
        </p:txBody>
      </p:sp>
      <p:sp>
        <p:nvSpPr>
          <p:cNvPr id="7" name="TextBox 6"/>
          <p:cNvSpPr txBox="1"/>
          <p:nvPr/>
        </p:nvSpPr>
        <p:spPr>
          <a:xfrm>
            <a:off x="7119827" y="4725143"/>
            <a:ext cx="1836204" cy="307777"/>
          </a:xfrm>
          <a:prstGeom prst="rect">
            <a:avLst/>
          </a:prstGeom>
          <a:noFill/>
        </p:spPr>
        <p:txBody>
          <a:bodyPr wrap="square" rtlCol="0">
            <a:spAutoFit/>
          </a:bodyPr>
          <a:lstStyle/>
          <a:p>
            <a:r>
              <a:rPr lang="en-GB" sz="1400" dirty="0" smtClean="0"/>
              <a:t>Where e = Void Ratio</a:t>
            </a:r>
            <a:endParaRPr lang="en-GB" sz="1400" dirty="0"/>
          </a:p>
        </p:txBody>
      </p:sp>
    </p:spTree>
    <p:extLst>
      <p:ext uri="{BB962C8B-B14F-4D97-AF65-F5344CB8AC3E}">
        <p14:creationId xmlns:p14="http://schemas.microsoft.com/office/powerpoint/2010/main" val="517507317"/>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a:xfrm>
            <a:off x="381000" y="19050"/>
            <a:ext cx="7772400" cy="609600"/>
          </a:xfrm>
          <a:noFill/>
        </p:spPr>
        <p:txBody>
          <a:bodyPr/>
          <a:lstStyle/>
          <a:p>
            <a:r>
              <a:rPr lang="en-US" sz="3200" dirty="0" smtClean="0"/>
              <a:t>Example 3</a:t>
            </a:r>
          </a:p>
        </p:txBody>
      </p:sp>
      <p:sp>
        <p:nvSpPr>
          <p:cNvPr id="33796" name="Rectangle 3"/>
          <p:cNvSpPr>
            <a:spLocks noGrp="1" noChangeArrowheads="1"/>
          </p:cNvSpPr>
          <p:nvPr>
            <p:ph type="body" idx="1"/>
          </p:nvPr>
        </p:nvSpPr>
        <p:spPr>
          <a:xfrm>
            <a:off x="467544" y="764704"/>
            <a:ext cx="8337550" cy="4800600"/>
          </a:xfrm>
          <a:noFill/>
        </p:spPr>
        <p:txBody>
          <a:bodyPr/>
          <a:lstStyle/>
          <a:p>
            <a:pPr>
              <a:buFontTx/>
              <a:buNone/>
            </a:pPr>
            <a:r>
              <a:rPr lang="en-US" sz="2400" dirty="0" smtClean="0"/>
              <a:t>The Table below illustrates the Volume and weight distributions</a:t>
            </a:r>
          </a:p>
          <a:p>
            <a:pPr>
              <a:buFontTx/>
              <a:buNone/>
            </a:pPr>
            <a:r>
              <a:rPr lang="en-US" sz="2400" dirty="0" smtClean="0"/>
              <a:t>for a particular soil sample:</a:t>
            </a:r>
          </a:p>
          <a:p>
            <a:pPr>
              <a:buFontTx/>
              <a:buNone/>
            </a:pPr>
            <a:endParaRPr lang="en-US" sz="2400" dirty="0" smtClean="0"/>
          </a:p>
        </p:txBody>
      </p:sp>
      <p:graphicFrame>
        <p:nvGraphicFramePr>
          <p:cNvPr id="33794" name="Object 4"/>
          <p:cNvGraphicFramePr>
            <a:graphicFrameLocks/>
          </p:cNvGraphicFramePr>
          <p:nvPr>
            <p:extLst>
              <p:ext uri="{D42A27DB-BD31-4B8C-83A1-F6EECF244321}">
                <p14:modId xmlns:p14="http://schemas.microsoft.com/office/powerpoint/2010/main" val="3486759137"/>
              </p:ext>
            </p:extLst>
          </p:nvPr>
        </p:nvGraphicFramePr>
        <p:xfrm>
          <a:off x="395536" y="1772816"/>
          <a:ext cx="8382000" cy="2709863"/>
        </p:xfrm>
        <a:graphic>
          <a:graphicData uri="http://schemas.openxmlformats.org/presentationml/2006/ole">
            <mc:AlternateContent xmlns:mc="http://schemas.openxmlformats.org/markup-compatibility/2006">
              <mc:Choice xmlns:v="urn:schemas-microsoft-com:vml" Requires="v">
                <p:oleObj spid="_x0000_s61589" name="Document" r:id="rId3" imgW="45717480" imgH="12690360" progId="Word.Document.8">
                  <p:embed/>
                </p:oleObj>
              </mc:Choice>
              <mc:Fallback>
                <p:oleObj name="Document" r:id="rId3" imgW="45717480" imgH="12690360" progId="Word.Document.8">
                  <p:embed/>
                  <p:pic>
                    <p:nvPicPr>
                      <p:cNvPr id="0" name="Picture 137"/>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1772816"/>
                        <a:ext cx="8382000" cy="270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 name="TextBox 1"/>
          <p:cNvSpPr txBox="1"/>
          <p:nvPr/>
        </p:nvSpPr>
        <p:spPr>
          <a:xfrm>
            <a:off x="707709" y="4005064"/>
            <a:ext cx="8210578" cy="1846659"/>
          </a:xfrm>
          <a:prstGeom prst="rect">
            <a:avLst/>
          </a:prstGeom>
          <a:noFill/>
        </p:spPr>
        <p:txBody>
          <a:bodyPr wrap="square" rtlCol="0">
            <a:spAutoFit/>
          </a:bodyPr>
          <a:lstStyle/>
          <a:p>
            <a:r>
              <a:rPr lang="en-GB" sz="2400" dirty="0" smtClean="0"/>
              <a:t>Calculate :</a:t>
            </a:r>
          </a:p>
          <a:p>
            <a:endParaRPr lang="en-GB" dirty="0" smtClean="0"/>
          </a:p>
          <a:p>
            <a:pPr marL="342900" indent="-342900">
              <a:buAutoNum type="alphaUcParenR"/>
            </a:pPr>
            <a:r>
              <a:rPr lang="en-GB" sz="2400" dirty="0" smtClean="0"/>
              <a:t>The Dry Unit Weight</a:t>
            </a:r>
          </a:p>
          <a:p>
            <a:pPr marL="342900" indent="-342900">
              <a:buAutoNum type="alphaUcParenR"/>
            </a:pPr>
            <a:r>
              <a:rPr lang="en-GB" sz="2400" dirty="0" smtClean="0"/>
              <a:t>The Saturated Unit Weight</a:t>
            </a:r>
          </a:p>
          <a:p>
            <a:pPr marL="342900" indent="-342900">
              <a:buAutoNum type="alphaUcParenR"/>
            </a:pPr>
            <a:r>
              <a:rPr lang="en-GB" sz="2400" dirty="0" smtClean="0"/>
              <a:t>The Moisture content  of the sample (if saturated)</a:t>
            </a:r>
            <a:endParaRPr lang="en-GB" sz="2400" dirty="0"/>
          </a:p>
        </p:txBody>
      </p:sp>
      <p:sp>
        <p:nvSpPr>
          <p:cNvPr id="3" name="TextBox 2"/>
          <p:cNvSpPr txBox="1"/>
          <p:nvPr/>
        </p:nvSpPr>
        <p:spPr>
          <a:xfrm>
            <a:off x="3059832" y="3964414"/>
            <a:ext cx="3837397" cy="461665"/>
          </a:xfrm>
          <a:prstGeom prst="rect">
            <a:avLst/>
          </a:prstGeom>
          <a:noFill/>
        </p:spPr>
        <p:txBody>
          <a:bodyPr wrap="none" rtlCol="0">
            <a:spAutoFit/>
          </a:bodyPr>
          <a:lstStyle/>
          <a:p>
            <a:r>
              <a:rPr lang="en-GB" sz="2400" dirty="0" smtClean="0"/>
              <a:t>Where the value of Gs is 2.65</a:t>
            </a:r>
            <a:endParaRPr lang="en-GB" sz="2400" dirty="0"/>
          </a:p>
        </p:txBody>
      </p:sp>
      <p:sp>
        <p:nvSpPr>
          <p:cNvPr id="4" name="TextBox 3"/>
          <p:cNvSpPr txBox="1"/>
          <p:nvPr/>
        </p:nvSpPr>
        <p:spPr>
          <a:xfrm>
            <a:off x="6084168" y="2852936"/>
            <a:ext cx="1800200" cy="400110"/>
          </a:xfrm>
          <a:prstGeom prst="rect">
            <a:avLst/>
          </a:prstGeom>
          <a:solidFill>
            <a:schemeClr val="bg1"/>
          </a:solidFill>
        </p:spPr>
        <p:txBody>
          <a:bodyPr wrap="square" rtlCol="0">
            <a:spAutoFit/>
          </a:bodyPr>
          <a:lstStyle/>
          <a:p>
            <a:pPr algn="ctr"/>
            <a:r>
              <a:rPr lang="en-GB" sz="2000" dirty="0" smtClean="0"/>
              <a:t>6.87</a:t>
            </a:r>
            <a:endParaRPr lang="en-GB" sz="2000" dirty="0"/>
          </a:p>
        </p:txBody>
      </p:sp>
      <p:sp>
        <p:nvSpPr>
          <p:cNvPr id="5" name="Rectangle 4"/>
          <p:cNvSpPr/>
          <p:nvPr/>
        </p:nvSpPr>
        <p:spPr>
          <a:xfrm>
            <a:off x="3804886" y="3347700"/>
            <a:ext cx="2016224" cy="400110"/>
          </a:xfrm>
          <a:prstGeom prst="rect">
            <a:avLst/>
          </a:prstGeom>
          <a:solidFill>
            <a:schemeClr val="bg1"/>
          </a:solidFill>
        </p:spPr>
        <p:txBody>
          <a:bodyPr wrap="square">
            <a:spAutoFit/>
          </a:bodyPr>
          <a:lstStyle/>
          <a:p>
            <a:pPr algn="ctr"/>
            <a:r>
              <a:rPr lang="en-GB" sz="2000" dirty="0" smtClean="0"/>
              <a:t>26.0</a:t>
            </a:r>
            <a:endParaRPr lang="en-GB" sz="2000" dirty="0"/>
          </a:p>
        </p:txBody>
      </p:sp>
      <p:sp>
        <p:nvSpPr>
          <p:cNvPr id="9" name="TextBox 8"/>
          <p:cNvSpPr txBox="1"/>
          <p:nvPr/>
        </p:nvSpPr>
        <p:spPr>
          <a:xfrm>
            <a:off x="6876256" y="6021288"/>
            <a:ext cx="1944216" cy="461665"/>
          </a:xfrm>
          <a:prstGeom prst="rect">
            <a:avLst/>
          </a:prstGeom>
          <a:noFill/>
        </p:spPr>
        <p:txBody>
          <a:bodyPr wrap="square" rtlCol="0">
            <a:spAutoFit/>
          </a:bodyPr>
          <a:lstStyle/>
          <a:p>
            <a:r>
              <a:rPr lang="en-US" sz="2400" b="1" dirty="0" smtClean="0">
                <a:solidFill>
                  <a:srgbClr val="0070C0"/>
                </a:solidFill>
              </a:rPr>
              <a:t>Copy Down</a:t>
            </a:r>
            <a:endParaRPr lang="en-GB" sz="2400" b="1" dirty="0">
              <a:solidFill>
                <a:srgbClr val="0070C0"/>
              </a:solidFill>
            </a:endParaRPr>
          </a:p>
        </p:txBody>
      </p:sp>
    </p:spTree>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Rectangle 2"/>
          <p:cNvSpPr>
            <a:spLocks noGrp="1" noChangeArrowheads="1"/>
          </p:cNvSpPr>
          <p:nvPr>
            <p:ph type="title"/>
          </p:nvPr>
        </p:nvSpPr>
        <p:spPr>
          <a:xfrm>
            <a:off x="381000" y="19050"/>
            <a:ext cx="7772400" cy="609600"/>
          </a:xfrm>
          <a:noFill/>
        </p:spPr>
        <p:txBody>
          <a:bodyPr/>
          <a:lstStyle/>
          <a:p>
            <a:r>
              <a:rPr lang="en-US" sz="3200" dirty="0" smtClean="0"/>
              <a:t>Example 3</a:t>
            </a:r>
          </a:p>
        </p:txBody>
      </p:sp>
      <p:sp>
        <p:nvSpPr>
          <p:cNvPr id="34821" name="Rectangle 3"/>
          <p:cNvSpPr>
            <a:spLocks noGrp="1" noChangeArrowheads="1"/>
          </p:cNvSpPr>
          <p:nvPr>
            <p:ph type="body" idx="1"/>
          </p:nvPr>
        </p:nvSpPr>
        <p:spPr>
          <a:xfrm>
            <a:off x="361950" y="704850"/>
            <a:ext cx="8337550" cy="4800600"/>
          </a:xfrm>
          <a:noFill/>
        </p:spPr>
        <p:txBody>
          <a:bodyPr/>
          <a:lstStyle/>
          <a:p>
            <a:pPr>
              <a:buFontTx/>
              <a:buNone/>
            </a:pPr>
            <a:r>
              <a:rPr lang="en-US" sz="2400" dirty="0" smtClean="0"/>
              <a:t>Volume and weight distributions</a:t>
            </a:r>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r>
              <a:rPr lang="en-US" sz="2400" dirty="0" smtClean="0"/>
              <a:t>Dry unit weight = M</a:t>
            </a:r>
            <a:r>
              <a:rPr lang="en-US" sz="1600" dirty="0" smtClean="0"/>
              <a:t>S</a:t>
            </a:r>
            <a:r>
              <a:rPr lang="en-US" sz="1800" dirty="0" smtClean="0"/>
              <a:t> </a:t>
            </a:r>
            <a:r>
              <a:rPr lang="en-US" sz="2400" dirty="0" smtClean="0"/>
              <a:t>g</a:t>
            </a:r>
          </a:p>
        </p:txBody>
      </p:sp>
      <p:graphicFrame>
        <p:nvGraphicFramePr>
          <p:cNvPr id="34818" name="Object 4"/>
          <p:cNvGraphicFramePr>
            <a:graphicFrameLocks/>
          </p:cNvGraphicFramePr>
          <p:nvPr/>
        </p:nvGraphicFramePr>
        <p:xfrm>
          <a:off x="400050" y="1276350"/>
          <a:ext cx="8382000" cy="2709863"/>
        </p:xfrm>
        <a:graphic>
          <a:graphicData uri="http://schemas.openxmlformats.org/presentationml/2006/ole">
            <mc:AlternateContent xmlns:mc="http://schemas.openxmlformats.org/markup-compatibility/2006">
              <mc:Choice xmlns:v="urn:schemas-microsoft-com:vml" Requires="v">
                <p:oleObj spid="_x0000_s62760" name="Document" r:id="rId3" imgW="7304040" imgH="2019960" progId="Word.Document.8">
                  <p:embed/>
                </p:oleObj>
              </mc:Choice>
              <mc:Fallback>
                <p:oleObj name="Document" r:id="rId3" imgW="7304040" imgH="2019960" progId="Word.Document.8">
                  <p:embed/>
                  <p:pic>
                    <p:nvPicPr>
                      <p:cNvPr id="0" name="Picture 272"/>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050" y="1276350"/>
                        <a:ext cx="8382000" cy="270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4819" name="Object 5"/>
          <p:cNvGraphicFramePr>
            <a:graphicFrameLocks/>
          </p:cNvGraphicFramePr>
          <p:nvPr>
            <p:extLst>
              <p:ext uri="{D42A27DB-BD31-4B8C-83A1-F6EECF244321}">
                <p14:modId xmlns:p14="http://schemas.microsoft.com/office/powerpoint/2010/main" val="2872304384"/>
              </p:ext>
            </p:extLst>
          </p:nvPr>
        </p:nvGraphicFramePr>
        <p:xfrm>
          <a:off x="4283968" y="3749303"/>
          <a:ext cx="3829050" cy="933450"/>
        </p:xfrm>
        <a:graphic>
          <a:graphicData uri="http://schemas.openxmlformats.org/presentationml/2006/ole">
            <mc:AlternateContent xmlns:mc="http://schemas.openxmlformats.org/markup-compatibility/2006">
              <mc:Choice xmlns:v="urn:schemas-microsoft-com:vml" Requires="v">
                <p:oleObj spid="_x0000_s62761" name="Equation" r:id="rId5" imgW="195089400" imgH="130067280" progId="Equation.2">
                  <p:embed/>
                </p:oleObj>
              </mc:Choice>
              <mc:Fallback>
                <p:oleObj name="Equation" r:id="rId5" imgW="195089400" imgH="130067280" progId="Equation.2">
                  <p:embed/>
                  <p:pic>
                    <p:nvPicPr>
                      <p:cNvPr id="0" name="Picture 273"/>
                      <p:cNvPicPr>
                        <a:picLocks noChangeArrowheads="1"/>
                      </p:cNvPicPr>
                      <p:nvPr/>
                    </p:nvPicPr>
                    <p:blipFill>
                      <a:blip r:embed="rId6">
                        <a:extLst>
                          <a:ext uri="{28A0092B-C50C-407E-A947-70E740481C1C}">
                            <a14:useLocalDpi xmlns:a14="http://schemas.microsoft.com/office/drawing/2010/main" val="0"/>
                          </a:ext>
                        </a:extLst>
                      </a:blip>
                      <a:srcRect r="63013" b="86905"/>
                      <a:stretch>
                        <a:fillRect/>
                      </a:stretch>
                    </p:blipFill>
                    <p:spPr bwMode="auto">
                      <a:xfrm>
                        <a:off x="4283968" y="3749303"/>
                        <a:ext cx="3829050" cy="93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cxnSp>
        <p:nvCxnSpPr>
          <p:cNvPr id="3" name="Straight Connector 2"/>
          <p:cNvCxnSpPr/>
          <p:nvPr/>
        </p:nvCxnSpPr>
        <p:spPr>
          <a:xfrm>
            <a:off x="2627784" y="4221088"/>
            <a:ext cx="720080" cy="0"/>
          </a:xfrm>
          <a:prstGeom prst="line">
            <a:avLst/>
          </a:prstGeom>
        </p:spPr>
        <p:style>
          <a:lnRef idx="2">
            <a:schemeClr val="dk1"/>
          </a:lnRef>
          <a:fillRef idx="0">
            <a:schemeClr val="dk1"/>
          </a:fillRef>
          <a:effectRef idx="1">
            <a:schemeClr val="dk1"/>
          </a:effectRef>
          <a:fontRef idx="minor">
            <a:schemeClr val="tx1"/>
          </a:fontRef>
        </p:style>
      </p:cxnSp>
      <p:sp>
        <p:nvSpPr>
          <p:cNvPr id="4" name="TextBox 3"/>
          <p:cNvSpPr txBox="1"/>
          <p:nvPr/>
        </p:nvSpPr>
        <p:spPr>
          <a:xfrm>
            <a:off x="2627784" y="4221088"/>
            <a:ext cx="936104" cy="461665"/>
          </a:xfrm>
          <a:prstGeom prst="rect">
            <a:avLst/>
          </a:prstGeom>
          <a:noFill/>
        </p:spPr>
        <p:txBody>
          <a:bodyPr wrap="square" rtlCol="0">
            <a:spAutoFit/>
          </a:bodyPr>
          <a:lstStyle/>
          <a:p>
            <a:r>
              <a:rPr lang="en-GB" sz="2400" dirty="0" smtClean="0"/>
              <a:t>V</a:t>
            </a:r>
            <a:r>
              <a:rPr lang="en-GB" sz="1600" dirty="0" smtClean="0"/>
              <a:t>T</a:t>
            </a:r>
            <a:endParaRPr lang="en-GB" sz="1600" dirty="0"/>
          </a:p>
        </p:txBody>
      </p:sp>
      <p:sp>
        <p:nvSpPr>
          <p:cNvPr id="2" name="TextBox 1"/>
          <p:cNvSpPr txBox="1"/>
          <p:nvPr/>
        </p:nvSpPr>
        <p:spPr>
          <a:xfrm>
            <a:off x="3923928" y="2823319"/>
            <a:ext cx="1944216" cy="461665"/>
          </a:xfrm>
          <a:prstGeom prst="rect">
            <a:avLst/>
          </a:prstGeom>
          <a:solidFill>
            <a:schemeClr val="bg1"/>
          </a:solidFill>
        </p:spPr>
        <p:txBody>
          <a:bodyPr wrap="square" rtlCol="0">
            <a:spAutoFit/>
          </a:bodyPr>
          <a:lstStyle/>
          <a:p>
            <a:pPr algn="ctr"/>
            <a:r>
              <a:rPr lang="en-GB" sz="2400" dirty="0" smtClean="0"/>
              <a:t>26</a:t>
            </a:r>
            <a:endParaRPr lang="en-GB" sz="2400" dirty="0"/>
          </a:p>
        </p:txBody>
      </p:sp>
      <p:sp>
        <p:nvSpPr>
          <p:cNvPr id="5" name="Rectangle 4"/>
          <p:cNvSpPr/>
          <p:nvPr/>
        </p:nvSpPr>
        <p:spPr>
          <a:xfrm>
            <a:off x="6693767" y="2823319"/>
            <a:ext cx="495650" cy="461665"/>
          </a:xfrm>
          <a:prstGeom prst="rect">
            <a:avLst/>
          </a:prstGeom>
          <a:solidFill>
            <a:schemeClr val="bg1"/>
          </a:solidFill>
        </p:spPr>
        <p:txBody>
          <a:bodyPr wrap="none">
            <a:spAutoFit/>
          </a:bodyPr>
          <a:lstStyle/>
          <a:p>
            <a:pPr algn="ctr"/>
            <a:r>
              <a:rPr lang="en-GB" sz="2400" dirty="0"/>
              <a:t>26</a:t>
            </a:r>
          </a:p>
        </p:txBody>
      </p:sp>
      <p:sp>
        <p:nvSpPr>
          <p:cNvPr id="6" name="TextBox 5"/>
          <p:cNvSpPr txBox="1"/>
          <p:nvPr/>
        </p:nvSpPr>
        <p:spPr>
          <a:xfrm>
            <a:off x="6084168" y="2348880"/>
            <a:ext cx="1800200" cy="369332"/>
          </a:xfrm>
          <a:prstGeom prst="rect">
            <a:avLst/>
          </a:prstGeom>
          <a:solidFill>
            <a:schemeClr val="bg1"/>
          </a:solidFill>
        </p:spPr>
        <p:txBody>
          <a:bodyPr wrap="square" rtlCol="0">
            <a:spAutoFit/>
          </a:bodyPr>
          <a:lstStyle/>
          <a:p>
            <a:pPr algn="ctr"/>
            <a:r>
              <a:rPr lang="en-GB" dirty="0" smtClean="0"/>
              <a:t>6.87</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4819"/>
                                        </p:tgtEl>
                                        <p:attrNameLst>
                                          <p:attrName>style.visibility</p:attrName>
                                        </p:attrNameLst>
                                      </p:cBhvr>
                                      <p:to>
                                        <p:strVal val="visible"/>
                                      </p:to>
                                    </p:set>
                                    <p:anim calcmode="lin" valueType="num">
                                      <p:cBhvr additive="base">
                                        <p:cTn id="7" dur="500" fill="hold"/>
                                        <p:tgtEl>
                                          <p:spTgt spid="34819"/>
                                        </p:tgtEl>
                                        <p:attrNameLst>
                                          <p:attrName>ppt_x</p:attrName>
                                        </p:attrNameLst>
                                      </p:cBhvr>
                                      <p:tavLst>
                                        <p:tav tm="0">
                                          <p:val>
                                            <p:strVal val="#ppt_x"/>
                                          </p:val>
                                        </p:tav>
                                        <p:tav tm="100000">
                                          <p:val>
                                            <p:strVal val="#ppt_x"/>
                                          </p:val>
                                        </p:tav>
                                      </p:tavLst>
                                    </p:anim>
                                    <p:anim calcmode="lin" valueType="num">
                                      <p:cBhvr additive="base">
                                        <p:cTn id="8" dur="500" fill="hold"/>
                                        <p:tgtEl>
                                          <p:spTgt spid="348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5" name="Rectangle 2"/>
          <p:cNvSpPr>
            <a:spLocks noGrp="1" noChangeArrowheads="1"/>
          </p:cNvSpPr>
          <p:nvPr>
            <p:ph type="title"/>
          </p:nvPr>
        </p:nvSpPr>
        <p:spPr>
          <a:xfrm>
            <a:off x="381000" y="19050"/>
            <a:ext cx="7772400" cy="609600"/>
          </a:xfrm>
          <a:noFill/>
        </p:spPr>
        <p:txBody>
          <a:bodyPr/>
          <a:lstStyle/>
          <a:p>
            <a:r>
              <a:rPr lang="en-US" sz="3200" dirty="0" smtClean="0"/>
              <a:t>Example 3</a:t>
            </a:r>
          </a:p>
        </p:txBody>
      </p:sp>
      <p:sp>
        <p:nvSpPr>
          <p:cNvPr id="35846" name="Rectangle 3"/>
          <p:cNvSpPr>
            <a:spLocks noGrp="1" noChangeArrowheads="1"/>
          </p:cNvSpPr>
          <p:nvPr>
            <p:ph type="body" idx="1"/>
          </p:nvPr>
        </p:nvSpPr>
        <p:spPr>
          <a:xfrm>
            <a:off x="361950" y="704850"/>
            <a:ext cx="8337550" cy="4800600"/>
          </a:xfrm>
          <a:noFill/>
        </p:spPr>
        <p:txBody>
          <a:bodyPr/>
          <a:lstStyle/>
          <a:p>
            <a:pPr>
              <a:buFontTx/>
              <a:buNone/>
            </a:pPr>
            <a:r>
              <a:rPr lang="en-US" sz="2400" dirty="0" smtClean="0"/>
              <a:t>Volume and weight distributions</a:t>
            </a:r>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r>
              <a:rPr lang="en-US" sz="2400" dirty="0" smtClean="0"/>
              <a:t>Dry unit weight,</a:t>
            </a:r>
          </a:p>
          <a:p>
            <a:pPr>
              <a:buFontTx/>
              <a:buNone/>
            </a:pPr>
            <a:endParaRPr lang="en-US" sz="2400" dirty="0" smtClean="0"/>
          </a:p>
          <a:p>
            <a:pPr>
              <a:buFontTx/>
              <a:buNone/>
            </a:pPr>
            <a:r>
              <a:rPr lang="en-US" sz="2400" dirty="0" smtClean="0"/>
              <a:t>Saturated unit weight = </a:t>
            </a:r>
          </a:p>
        </p:txBody>
      </p:sp>
      <p:graphicFrame>
        <p:nvGraphicFramePr>
          <p:cNvPr id="35842" name="Object 4"/>
          <p:cNvGraphicFramePr>
            <a:graphicFrameLocks/>
          </p:cNvGraphicFramePr>
          <p:nvPr/>
        </p:nvGraphicFramePr>
        <p:xfrm>
          <a:off x="400050" y="1276350"/>
          <a:ext cx="8382000" cy="2709863"/>
        </p:xfrm>
        <a:graphic>
          <a:graphicData uri="http://schemas.openxmlformats.org/presentationml/2006/ole">
            <mc:AlternateContent xmlns:mc="http://schemas.openxmlformats.org/markup-compatibility/2006">
              <mc:Choice xmlns:v="urn:schemas-microsoft-com:vml" Requires="v">
                <p:oleObj spid="_x0000_s63928" name="Document" r:id="rId3" imgW="7304040" imgH="2019960" progId="Word.Document.8">
                  <p:embed/>
                </p:oleObj>
              </mc:Choice>
              <mc:Fallback>
                <p:oleObj name="Document" r:id="rId3" imgW="7304040" imgH="2019960" progId="Word.Document.8">
                  <p:embed/>
                  <p:pic>
                    <p:nvPicPr>
                      <p:cNvPr id="0" name="Picture 404"/>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050" y="1276350"/>
                        <a:ext cx="8382000" cy="270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5843" name="Object 5"/>
          <p:cNvGraphicFramePr>
            <a:graphicFrameLocks/>
          </p:cNvGraphicFramePr>
          <p:nvPr/>
        </p:nvGraphicFramePr>
        <p:xfrm>
          <a:off x="3009900" y="3600450"/>
          <a:ext cx="3829050" cy="933450"/>
        </p:xfrm>
        <a:graphic>
          <a:graphicData uri="http://schemas.openxmlformats.org/presentationml/2006/ole">
            <mc:AlternateContent xmlns:mc="http://schemas.openxmlformats.org/markup-compatibility/2006">
              <mc:Choice xmlns:v="urn:schemas-microsoft-com:vml" Requires="v">
                <p:oleObj spid="_x0000_s63929" name="Equation" r:id="rId5" imgW="8116920" imgH="5411520" progId="Equation.2">
                  <p:embed/>
                </p:oleObj>
              </mc:Choice>
              <mc:Fallback>
                <p:oleObj name="Equation" r:id="rId5" imgW="8116920" imgH="5411520" progId="Equation.2">
                  <p:embed/>
                  <p:pic>
                    <p:nvPicPr>
                      <p:cNvPr id="0" name="Picture 405"/>
                      <p:cNvPicPr>
                        <a:picLocks noChangeArrowheads="1"/>
                      </p:cNvPicPr>
                      <p:nvPr/>
                    </p:nvPicPr>
                    <p:blipFill>
                      <a:blip r:embed="rId6">
                        <a:extLst>
                          <a:ext uri="{28A0092B-C50C-407E-A947-70E740481C1C}">
                            <a14:useLocalDpi xmlns:a14="http://schemas.microsoft.com/office/drawing/2010/main" val="0"/>
                          </a:ext>
                        </a:extLst>
                      </a:blip>
                      <a:srcRect r="63013" b="86905"/>
                      <a:stretch>
                        <a:fillRect/>
                      </a:stretch>
                    </p:blipFill>
                    <p:spPr bwMode="auto">
                      <a:xfrm>
                        <a:off x="3009900" y="3600450"/>
                        <a:ext cx="3829050" cy="93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5844" name="Object 6"/>
          <p:cNvGraphicFramePr>
            <a:graphicFrameLocks/>
          </p:cNvGraphicFramePr>
          <p:nvPr>
            <p:extLst>
              <p:ext uri="{D42A27DB-BD31-4B8C-83A1-F6EECF244321}">
                <p14:modId xmlns:p14="http://schemas.microsoft.com/office/powerpoint/2010/main" val="3888272093"/>
              </p:ext>
            </p:extLst>
          </p:nvPr>
        </p:nvGraphicFramePr>
        <p:xfrm>
          <a:off x="3491880" y="5733256"/>
          <a:ext cx="4686300" cy="869950"/>
        </p:xfrm>
        <a:graphic>
          <a:graphicData uri="http://schemas.openxmlformats.org/presentationml/2006/ole">
            <mc:AlternateContent xmlns:mc="http://schemas.openxmlformats.org/markup-compatibility/2006">
              <mc:Choice xmlns:v="urn:schemas-microsoft-com:vml" Requires="v">
                <p:oleObj spid="_x0000_s63930" name="Equation" r:id="rId7" imgW="195051240" imgH="130067280" progId="Equation.2">
                  <p:embed/>
                </p:oleObj>
              </mc:Choice>
              <mc:Fallback>
                <p:oleObj name="Equation" r:id="rId7" imgW="195051240" imgH="130067280" progId="Equation.2">
                  <p:embed/>
                  <p:pic>
                    <p:nvPicPr>
                      <p:cNvPr id="0" name="Picture 406"/>
                      <p:cNvPicPr>
                        <a:picLocks noChangeArrowheads="1"/>
                      </p:cNvPicPr>
                      <p:nvPr/>
                    </p:nvPicPr>
                    <p:blipFill>
                      <a:blip r:embed="rId8">
                        <a:extLst>
                          <a:ext uri="{28A0092B-C50C-407E-A947-70E740481C1C}">
                            <a14:useLocalDpi xmlns:a14="http://schemas.microsoft.com/office/drawing/2010/main" val="0"/>
                          </a:ext>
                        </a:extLst>
                      </a:blip>
                      <a:srcRect r="53572" b="88176"/>
                      <a:stretch>
                        <a:fillRect/>
                      </a:stretch>
                    </p:blipFill>
                    <p:spPr bwMode="auto">
                      <a:xfrm>
                        <a:off x="3491880" y="5733256"/>
                        <a:ext cx="4686300" cy="869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 name="TextBox 1"/>
          <p:cNvSpPr txBox="1"/>
          <p:nvPr/>
        </p:nvSpPr>
        <p:spPr>
          <a:xfrm>
            <a:off x="3757941" y="4536619"/>
            <a:ext cx="1584176" cy="461665"/>
          </a:xfrm>
          <a:prstGeom prst="rect">
            <a:avLst/>
          </a:prstGeom>
          <a:noFill/>
        </p:spPr>
        <p:txBody>
          <a:bodyPr wrap="square" rtlCol="0">
            <a:spAutoFit/>
          </a:bodyPr>
          <a:lstStyle/>
          <a:p>
            <a:r>
              <a:rPr lang="en-GB" sz="2400" dirty="0" smtClean="0"/>
              <a:t>M</a:t>
            </a:r>
            <a:r>
              <a:rPr lang="en-GB" sz="1600" dirty="0" smtClean="0"/>
              <a:t>T</a:t>
            </a:r>
            <a:r>
              <a:rPr lang="en-GB" sz="2400" dirty="0" smtClean="0"/>
              <a:t> x g</a:t>
            </a:r>
            <a:endParaRPr lang="en-GB" sz="2400" dirty="0"/>
          </a:p>
        </p:txBody>
      </p:sp>
      <p:cxnSp>
        <p:nvCxnSpPr>
          <p:cNvPr id="4" name="Straight Connector 3"/>
          <p:cNvCxnSpPr/>
          <p:nvPr/>
        </p:nvCxnSpPr>
        <p:spPr>
          <a:xfrm>
            <a:off x="3779912" y="5094476"/>
            <a:ext cx="792088" cy="0"/>
          </a:xfrm>
          <a:prstGeom prst="line">
            <a:avLst/>
          </a:prstGeom>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3649929" y="5094475"/>
            <a:ext cx="1800200" cy="461665"/>
          </a:xfrm>
          <a:prstGeom prst="rect">
            <a:avLst/>
          </a:prstGeom>
          <a:noFill/>
        </p:spPr>
        <p:txBody>
          <a:bodyPr wrap="square" rtlCol="0">
            <a:spAutoFit/>
          </a:bodyPr>
          <a:lstStyle/>
          <a:p>
            <a:r>
              <a:rPr lang="en-GB" sz="2400" dirty="0" smtClean="0"/>
              <a:t>V</a:t>
            </a:r>
            <a:r>
              <a:rPr lang="en-GB" sz="1600" dirty="0" smtClean="0"/>
              <a:t>S</a:t>
            </a:r>
            <a:r>
              <a:rPr lang="en-GB" sz="2400" dirty="0" smtClean="0"/>
              <a:t> + V</a:t>
            </a:r>
            <a:r>
              <a:rPr lang="en-GB" sz="1600" dirty="0" smtClean="0"/>
              <a:t>W</a:t>
            </a:r>
            <a:endParaRPr lang="en-GB" sz="1600" dirty="0"/>
          </a:p>
        </p:txBody>
      </p:sp>
      <p:sp>
        <p:nvSpPr>
          <p:cNvPr id="3" name="Rectangle 2"/>
          <p:cNvSpPr/>
          <p:nvPr/>
        </p:nvSpPr>
        <p:spPr>
          <a:xfrm>
            <a:off x="3873136" y="2863518"/>
            <a:ext cx="1995007" cy="400110"/>
          </a:xfrm>
          <a:prstGeom prst="rect">
            <a:avLst/>
          </a:prstGeom>
          <a:solidFill>
            <a:schemeClr val="bg1"/>
          </a:solidFill>
        </p:spPr>
        <p:txBody>
          <a:bodyPr wrap="square">
            <a:spAutoFit/>
          </a:bodyPr>
          <a:lstStyle/>
          <a:p>
            <a:pPr algn="ctr"/>
            <a:r>
              <a:rPr lang="en-GB" sz="2000" dirty="0"/>
              <a:t>26</a:t>
            </a:r>
          </a:p>
        </p:txBody>
      </p:sp>
      <p:sp>
        <p:nvSpPr>
          <p:cNvPr id="6" name="Rectangle 5"/>
          <p:cNvSpPr/>
          <p:nvPr/>
        </p:nvSpPr>
        <p:spPr>
          <a:xfrm>
            <a:off x="6012160" y="2309520"/>
            <a:ext cx="1872208" cy="400110"/>
          </a:xfrm>
          <a:prstGeom prst="rect">
            <a:avLst/>
          </a:prstGeom>
          <a:solidFill>
            <a:schemeClr val="bg1"/>
          </a:solidFill>
        </p:spPr>
        <p:txBody>
          <a:bodyPr wrap="square">
            <a:spAutoFit/>
          </a:bodyPr>
          <a:lstStyle/>
          <a:p>
            <a:pPr algn="ctr"/>
            <a:r>
              <a:rPr lang="en-GB" sz="2000" dirty="0"/>
              <a:t>6.87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5844"/>
                                        </p:tgtEl>
                                        <p:attrNameLst>
                                          <p:attrName>style.visibility</p:attrName>
                                        </p:attrNameLst>
                                      </p:cBhvr>
                                      <p:to>
                                        <p:strVal val="visible"/>
                                      </p:to>
                                    </p:set>
                                    <p:anim calcmode="lin" valueType="num">
                                      <p:cBhvr additive="base">
                                        <p:cTn id="7" dur="500" fill="hold"/>
                                        <p:tgtEl>
                                          <p:spTgt spid="35844"/>
                                        </p:tgtEl>
                                        <p:attrNameLst>
                                          <p:attrName>ppt_x</p:attrName>
                                        </p:attrNameLst>
                                      </p:cBhvr>
                                      <p:tavLst>
                                        <p:tav tm="0">
                                          <p:val>
                                            <p:strVal val="#ppt_x"/>
                                          </p:val>
                                        </p:tav>
                                        <p:tav tm="100000">
                                          <p:val>
                                            <p:strVal val="#ppt_x"/>
                                          </p:val>
                                        </p:tav>
                                      </p:tavLst>
                                    </p:anim>
                                    <p:anim calcmode="lin" valueType="num">
                                      <p:cBhvr additive="base">
                                        <p:cTn id="8" dur="500" fill="hold"/>
                                        <p:tgtEl>
                                          <p:spTgt spid="3584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70" name="Rectangle 2"/>
          <p:cNvSpPr>
            <a:spLocks noGrp="1" noChangeArrowheads="1"/>
          </p:cNvSpPr>
          <p:nvPr>
            <p:ph type="title"/>
          </p:nvPr>
        </p:nvSpPr>
        <p:spPr>
          <a:xfrm>
            <a:off x="381000" y="19050"/>
            <a:ext cx="7772400" cy="609600"/>
          </a:xfrm>
          <a:noFill/>
        </p:spPr>
        <p:txBody>
          <a:bodyPr/>
          <a:lstStyle/>
          <a:p>
            <a:r>
              <a:rPr lang="en-US" sz="3200" dirty="0" smtClean="0"/>
              <a:t>Example 3</a:t>
            </a:r>
          </a:p>
        </p:txBody>
      </p:sp>
      <p:sp>
        <p:nvSpPr>
          <p:cNvPr id="36871" name="Rectangle 3"/>
          <p:cNvSpPr>
            <a:spLocks noGrp="1" noChangeArrowheads="1"/>
          </p:cNvSpPr>
          <p:nvPr>
            <p:ph type="body" idx="1"/>
          </p:nvPr>
        </p:nvSpPr>
        <p:spPr>
          <a:xfrm>
            <a:off x="361950" y="704850"/>
            <a:ext cx="8337550" cy="5820494"/>
          </a:xfrm>
          <a:noFill/>
        </p:spPr>
        <p:txBody>
          <a:bodyPr>
            <a:normAutofit/>
          </a:bodyPr>
          <a:lstStyle/>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endParaRPr lang="en-US" sz="2400" dirty="0" smtClean="0"/>
          </a:p>
          <a:p>
            <a:pPr>
              <a:buFontTx/>
              <a:buNone/>
            </a:pPr>
            <a:r>
              <a:rPr lang="en-US" sz="2400" dirty="0" smtClean="0"/>
              <a:t>Dry unit weight,</a:t>
            </a:r>
          </a:p>
          <a:p>
            <a:pPr>
              <a:buFontTx/>
              <a:buNone/>
            </a:pPr>
            <a:endParaRPr lang="en-US" sz="2400" dirty="0" smtClean="0"/>
          </a:p>
          <a:p>
            <a:pPr>
              <a:buFontTx/>
              <a:buNone/>
            </a:pPr>
            <a:r>
              <a:rPr lang="en-US" sz="2400" dirty="0" smtClean="0"/>
              <a:t>Saturated unit weight</a:t>
            </a:r>
          </a:p>
          <a:p>
            <a:pPr>
              <a:buFontTx/>
              <a:buNone/>
            </a:pPr>
            <a:endParaRPr lang="en-US" sz="2400" dirty="0" smtClean="0"/>
          </a:p>
          <a:p>
            <a:pPr>
              <a:buFontTx/>
              <a:buNone/>
            </a:pPr>
            <a:r>
              <a:rPr lang="en-US" sz="2400" dirty="0" smtClean="0"/>
              <a:t>Moisture content (if saturated)</a:t>
            </a:r>
          </a:p>
          <a:p>
            <a:pPr>
              <a:buFontTx/>
              <a:buNone/>
            </a:pPr>
            <a:r>
              <a:rPr lang="en-US" sz="2400" dirty="0" smtClean="0"/>
              <a:t>= weight of water</a:t>
            </a:r>
          </a:p>
        </p:txBody>
      </p:sp>
      <p:graphicFrame>
        <p:nvGraphicFramePr>
          <p:cNvPr id="36866" name="Object 4"/>
          <p:cNvGraphicFramePr>
            <a:graphicFrameLocks/>
          </p:cNvGraphicFramePr>
          <p:nvPr>
            <p:extLst>
              <p:ext uri="{D42A27DB-BD31-4B8C-83A1-F6EECF244321}">
                <p14:modId xmlns:p14="http://schemas.microsoft.com/office/powerpoint/2010/main" val="3724788356"/>
              </p:ext>
            </p:extLst>
          </p:nvPr>
        </p:nvGraphicFramePr>
        <p:xfrm>
          <a:off x="611560" y="908720"/>
          <a:ext cx="8382000" cy="2709863"/>
        </p:xfrm>
        <a:graphic>
          <a:graphicData uri="http://schemas.openxmlformats.org/presentationml/2006/ole">
            <mc:AlternateContent xmlns:mc="http://schemas.openxmlformats.org/markup-compatibility/2006">
              <mc:Choice xmlns:v="urn:schemas-microsoft-com:vml" Requires="v">
                <p:oleObj spid="_x0000_s65110" name="Document" r:id="rId3" imgW="7304040" imgH="2019960" progId="Word.Document.8">
                  <p:embed/>
                </p:oleObj>
              </mc:Choice>
              <mc:Fallback>
                <p:oleObj name="Document" r:id="rId3" imgW="7304040" imgH="2019960" progId="Word.Document.8">
                  <p:embed/>
                  <p:pic>
                    <p:nvPicPr>
                      <p:cNvPr id="0" name="Picture 550"/>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908720"/>
                        <a:ext cx="8382000" cy="270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6867" name="Object 5"/>
          <p:cNvGraphicFramePr>
            <a:graphicFrameLocks/>
          </p:cNvGraphicFramePr>
          <p:nvPr>
            <p:extLst>
              <p:ext uri="{D42A27DB-BD31-4B8C-83A1-F6EECF244321}">
                <p14:modId xmlns:p14="http://schemas.microsoft.com/office/powerpoint/2010/main" val="3034522565"/>
              </p:ext>
            </p:extLst>
          </p:nvPr>
        </p:nvGraphicFramePr>
        <p:xfrm>
          <a:off x="4644008" y="3573016"/>
          <a:ext cx="3829050" cy="933450"/>
        </p:xfrm>
        <a:graphic>
          <a:graphicData uri="http://schemas.openxmlformats.org/presentationml/2006/ole">
            <mc:AlternateContent xmlns:mc="http://schemas.openxmlformats.org/markup-compatibility/2006">
              <mc:Choice xmlns:v="urn:schemas-microsoft-com:vml" Requires="v">
                <p:oleObj spid="_x0000_s65111" name="Equation" r:id="rId5" imgW="8116920" imgH="5411520" progId="Equation.2">
                  <p:embed/>
                </p:oleObj>
              </mc:Choice>
              <mc:Fallback>
                <p:oleObj name="Equation" r:id="rId5" imgW="8116920" imgH="5411520" progId="Equation.2">
                  <p:embed/>
                  <p:pic>
                    <p:nvPicPr>
                      <p:cNvPr id="0" name="Picture 551"/>
                      <p:cNvPicPr>
                        <a:picLocks noChangeArrowheads="1"/>
                      </p:cNvPicPr>
                      <p:nvPr/>
                    </p:nvPicPr>
                    <p:blipFill>
                      <a:blip r:embed="rId6">
                        <a:extLst>
                          <a:ext uri="{28A0092B-C50C-407E-A947-70E740481C1C}">
                            <a14:useLocalDpi xmlns:a14="http://schemas.microsoft.com/office/drawing/2010/main" val="0"/>
                          </a:ext>
                        </a:extLst>
                      </a:blip>
                      <a:srcRect r="63013" b="86905"/>
                      <a:stretch>
                        <a:fillRect/>
                      </a:stretch>
                    </p:blipFill>
                    <p:spPr bwMode="auto">
                      <a:xfrm>
                        <a:off x="4644008" y="3573016"/>
                        <a:ext cx="3829050" cy="93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6868" name="Object 6"/>
          <p:cNvGraphicFramePr>
            <a:graphicFrameLocks/>
          </p:cNvGraphicFramePr>
          <p:nvPr>
            <p:extLst>
              <p:ext uri="{D42A27DB-BD31-4B8C-83A1-F6EECF244321}">
                <p14:modId xmlns:p14="http://schemas.microsoft.com/office/powerpoint/2010/main" val="361253745"/>
              </p:ext>
            </p:extLst>
          </p:nvPr>
        </p:nvGraphicFramePr>
        <p:xfrm>
          <a:off x="4572000" y="4509120"/>
          <a:ext cx="4686300" cy="869950"/>
        </p:xfrm>
        <a:graphic>
          <a:graphicData uri="http://schemas.openxmlformats.org/presentationml/2006/ole">
            <mc:AlternateContent xmlns:mc="http://schemas.openxmlformats.org/markup-compatibility/2006">
              <mc:Choice xmlns:v="urn:schemas-microsoft-com:vml" Requires="v">
                <p:oleObj spid="_x0000_s65112" name="Equation" r:id="rId7" imgW="8116920" imgH="5411520" progId="Equation.2">
                  <p:embed/>
                </p:oleObj>
              </mc:Choice>
              <mc:Fallback>
                <p:oleObj name="Equation" r:id="rId7" imgW="8116920" imgH="5411520" progId="Equation.2">
                  <p:embed/>
                  <p:pic>
                    <p:nvPicPr>
                      <p:cNvPr id="0" name="Picture 552"/>
                      <p:cNvPicPr>
                        <a:picLocks noChangeArrowheads="1"/>
                      </p:cNvPicPr>
                      <p:nvPr/>
                    </p:nvPicPr>
                    <p:blipFill>
                      <a:blip r:embed="rId8">
                        <a:extLst>
                          <a:ext uri="{28A0092B-C50C-407E-A947-70E740481C1C}">
                            <a14:useLocalDpi xmlns:a14="http://schemas.microsoft.com/office/drawing/2010/main" val="0"/>
                          </a:ext>
                        </a:extLst>
                      </a:blip>
                      <a:srcRect r="53572" b="88176"/>
                      <a:stretch>
                        <a:fillRect/>
                      </a:stretch>
                    </p:blipFill>
                    <p:spPr bwMode="auto">
                      <a:xfrm>
                        <a:off x="4572000" y="4509120"/>
                        <a:ext cx="4686300" cy="869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6869" name="Object 7"/>
          <p:cNvGraphicFramePr>
            <a:graphicFrameLocks/>
          </p:cNvGraphicFramePr>
          <p:nvPr>
            <p:extLst>
              <p:ext uri="{D42A27DB-BD31-4B8C-83A1-F6EECF244321}">
                <p14:modId xmlns:p14="http://schemas.microsoft.com/office/powerpoint/2010/main" val="3693476949"/>
              </p:ext>
            </p:extLst>
          </p:nvPr>
        </p:nvGraphicFramePr>
        <p:xfrm>
          <a:off x="4667250" y="5373216"/>
          <a:ext cx="3657600" cy="894234"/>
        </p:xfrm>
        <a:graphic>
          <a:graphicData uri="http://schemas.openxmlformats.org/presentationml/2006/ole">
            <mc:AlternateContent xmlns:mc="http://schemas.openxmlformats.org/markup-compatibility/2006">
              <mc:Choice xmlns:v="urn:schemas-microsoft-com:vml" Requires="v">
                <p:oleObj spid="_x0000_s65113" name="Equation" r:id="rId9" imgW="195089400" imgH="130067280" progId="Equation.2">
                  <p:embed/>
                </p:oleObj>
              </mc:Choice>
              <mc:Fallback>
                <p:oleObj name="Equation" r:id="rId9" imgW="195089400" imgH="130067280" progId="Equation.2">
                  <p:embed/>
                  <p:pic>
                    <p:nvPicPr>
                      <p:cNvPr id="0" name="Picture 553"/>
                      <p:cNvPicPr>
                        <a:picLocks noChangeArrowheads="1"/>
                      </p:cNvPicPr>
                      <p:nvPr/>
                    </p:nvPicPr>
                    <p:blipFill>
                      <a:blip r:embed="rId10">
                        <a:extLst>
                          <a:ext uri="{28A0092B-C50C-407E-A947-70E740481C1C}">
                            <a14:useLocalDpi xmlns:a14="http://schemas.microsoft.com/office/drawing/2010/main" val="0"/>
                          </a:ext>
                        </a:extLst>
                      </a:blip>
                      <a:srcRect r="65822" b="87848"/>
                      <a:stretch>
                        <a:fillRect/>
                      </a:stretch>
                    </p:blipFill>
                    <p:spPr bwMode="auto">
                      <a:xfrm>
                        <a:off x="4667250" y="5373216"/>
                        <a:ext cx="3657600" cy="89423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cxnSp>
        <p:nvCxnSpPr>
          <p:cNvPr id="3" name="Straight Connector 2"/>
          <p:cNvCxnSpPr/>
          <p:nvPr/>
        </p:nvCxnSpPr>
        <p:spPr>
          <a:xfrm>
            <a:off x="611560" y="6381328"/>
            <a:ext cx="2160240" cy="0"/>
          </a:xfrm>
          <a:prstGeom prst="line">
            <a:avLst/>
          </a:prstGeom>
        </p:spPr>
        <p:style>
          <a:lnRef idx="2">
            <a:schemeClr val="dk1"/>
          </a:lnRef>
          <a:fillRef idx="0">
            <a:schemeClr val="dk1"/>
          </a:fillRef>
          <a:effectRef idx="1">
            <a:schemeClr val="dk1"/>
          </a:effectRef>
          <a:fontRef idx="minor">
            <a:schemeClr val="tx1"/>
          </a:fontRef>
        </p:style>
      </p:cxnSp>
      <p:sp>
        <p:nvSpPr>
          <p:cNvPr id="4" name="TextBox 3"/>
          <p:cNvSpPr txBox="1"/>
          <p:nvPr/>
        </p:nvSpPr>
        <p:spPr>
          <a:xfrm>
            <a:off x="611560" y="6381328"/>
            <a:ext cx="2520280" cy="461665"/>
          </a:xfrm>
          <a:prstGeom prst="rect">
            <a:avLst/>
          </a:prstGeom>
          <a:noFill/>
        </p:spPr>
        <p:txBody>
          <a:bodyPr wrap="square" rtlCol="0">
            <a:spAutoFit/>
          </a:bodyPr>
          <a:lstStyle/>
          <a:p>
            <a:r>
              <a:rPr lang="en-GB" sz="2400" dirty="0" smtClean="0"/>
              <a:t>weight of Solids</a:t>
            </a:r>
            <a:endParaRPr lang="en-GB" sz="2400" dirty="0"/>
          </a:p>
        </p:txBody>
      </p:sp>
      <p:sp>
        <p:nvSpPr>
          <p:cNvPr id="5" name="Rectangle 4"/>
          <p:cNvSpPr/>
          <p:nvPr/>
        </p:nvSpPr>
        <p:spPr>
          <a:xfrm>
            <a:off x="4067944" y="2492896"/>
            <a:ext cx="1944216" cy="400110"/>
          </a:xfrm>
          <a:prstGeom prst="rect">
            <a:avLst/>
          </a:prstGeom>
          <a:solidFill>
            <a:schemeClr val="bg1"/>
          </a:solidFill>
        </p:spPr>
        <p:txBody>
          <a:bodyPr wrap="square">
            <a:spAutoFit/>
          </a:bodyPr>
          <a:lstStyle/>
          <a:p>
            <a:pPr algn="ctr"/>
            <a:r>
              <a:rPr lang="en-GB" sz="2000" dirty="0"/>
              <a:t>26</a:t>
            </a:r>
          </a:p>
        </p:txBody>
      </p:sp>
      <p:sp>
        <p:nvSpPr>
          <p:cNvPr id="6" name="TextBox 5"/>
          <p:cNvSpPr txBox="1"/>
          <p:nvPr/>
        </p:nvSpPr>
        <p:spPr>
          <a:xfrm>
            <a:off x="6300192" y="1988840"/>
            <a:ext cx="1800200" cy="369332"/>
          </a:xfrm>
          <a:prstGeom prst="rect">
            <a:avLst/>
          </a:prstGeom>
          <a:solidFill>
            <a:schemeClr val="bg1"/>
          </a:solidFill>
        </p:spPr>
        <p:txBody>
          <a:bodyPr wrap="square" rtlCol="0">
            <a:spAutoFit/>
          </a:bodyPr>
          <a:lstStyle/>
          <a:p>
            <a:pPr algn="ctr"/>
            <a:r>
              <a:rPr lang="en-GB" dirty="0" smtClean="0"/>
              <a:t>6.87</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6869"/>
                                        </p:tgtEl>
                                        <p:attrNameLst>
                                          <p:attrName>style.visibility</p:attrName>
                                        </p:attrNameLst>
                                      </p:cBhvr>
                                      <p:to>
                                        <p:strVal val="visible"/>
                                      </p:to>
                                    </p:set>
                                    <p:anim calcmode="lin" valueType="num">
                                      <p:cBhvr additive="base">
                                        <p:cTn id="7" dur="500" fill="hold"/>
                                        <p:tgtEl>
                                          <p:spTgt spid="36869"/>
                                        </p:tgtEl>
                                        <p:attrNameLst>
                                          <p:attrName>ppt_x</p:attrName>
                                        </p:attrNameLst>
                                      </p:cBhvr>
                                      <p:tavLst>
                                        <p:tav tm="0">
                                          <p:val>
                                            <p:strVal val="#ppt_x"/>
                                          </p:val>
                                        </p:tav>
                                        <p:tav tm="100000">
                                          <p:val>
                                            <p:strVal val="#ppt_x"/>
                                          </p:val>
                                        </p:tav>
                                      </p:tavLst>
                                    </p:anim>
                                    <p:anim calcmode="lin" valueType="num">
                                      <p:cBhvr additive="base">
                                        <p:cTn id="8" dur="500" fill="hold"/>
                                        <p:tgtEl>
                                          <p:spTgt spid="3686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ctrTitle"/>
          </p:nvPr>
        </p:nvSpPr>
        <p:spPr bwMode="auto">
          <a:xfrm>
            <a:off x="685800" y="2286000"/>
            <a:ext cx="7772400" cy="1143000"/>
          </a:xfrm>
          <a:noFill/>
          <a:ln w="12700">
            <a:miter lim="800000"/>
            <a:headEnd/>
            <a:tailEnd/>
          </a:ln>
        </p:spPr>
        <p:txBody>
          <a:bodyPr vert="horz" wrap="square" lIns="90488" tIns="44450" rIns="90488" bIns="44450" numCol="1" anchor="ctr" anchorCtr="0" compatLnSpc="1">
            <a:prstTxWarp prst="textNoShape">
              <a:avLst/>
            </a:prstTxWarp>
          </a:bodyPr>
          <a:lstStyle/>
          <a:p>
            <a:pPr algn="ctr"/>
            <a:r>
              <a:rPr lang="en-GB" b="1" dirty="0" smtClean="0">
                <a:solidFill>
                  <a:srgbClr val="0070C0"/>
                </a:solidFill>
              </a:rPr>
              <a:t>Permeability and Flow</a:t>
            </a:r>
            <a:endParaRPr lang="tr-TR" b="1" dirty="0" smtClean="0">
              <a:solidFill>
                <a:srgbClr val="0070C0"/>
              </a:solidFill>
            </a:endParaRPr>
          </a:p>
        </p:txBody>
      </p:sp>
      <p:sp>
        <p:nvSpPr>
          <p:cNvPr id="2051" name="Rectangle 3"/>
          <p:cNvSpPr>
            <a:spLocks noGrp="1" noChangeArrowheads="1"/>
          </p:cNvSpPr>
          <p:nvPr>
            <p:ph type="subTitle" idx="1"/>
          </p:nvPr>
        </p:nvSpPr>
        <p:spPr bwMode="auto">
          <a:noFill/>
          <a:ln w="12700">
            <a:miter lim="800000"/>
            <a:headEnd/>
            <a:tailEnd/>
          </a:ln>
        </p:spPr>
        <p:txBody>
          <a:bodyPr vert="horz" wrap="square" lIns="90488" tIns="44450" rIns="90488" bIns="44450" numCol="1" anchor="t" anchorCtr="0" compatLnSpc="1">
            <a:prstTxWarp prst="textNoShape">
              <a:avLst/>
            </a:prstTxWarp>
          </a:bodyPr>
          <a:lstStyle/>
          <a:p>
            <a:pPr marL="342900" indent="-342900"/>
            <a:r>
              <a:rPr lang="tr-TR" dirty="0" smtClean="0"/>
              <a:t> </a:t>
            </a:r>
          </a:p>
        </p:txBody>
      </p:sp>
      <p:sp>
        <p:nvSpPr>
          <p:cNvPr id="28676" name="Rectangle 4"/>
          <p:cNvSpPr>
            <a:spLocks noChangeArrowheads="1"/>
          </p:cNvSpPr>
          <p:nvPr/>
        </p:nvSpPr>
        <p:spPr bwMode="auto">
          <a:xfrm>
            <a:off x="3400425" y="5029200"/>
            <a:ext cx="2343150" cy="457200"/>
          </a:xfrm>
          <a:prstGeom prst="rect">
            <a:avLst/>
          </a:prstGeom>
          <a:noFill/>
          <a:ln w="12700">
            <a:noFill/>
            <a:miter lim="800000"/>
            <a:headEnd/>
            <a:tailEnd/>
          </a:ln>
        </p:spPr>
        <p:txBody>
          <a:bodyPr wrap="none" anchor="ctr"/>
          <a:lstStyle/>
          <a:p>
            <a:endParaRPr lang="en-GB"/>
          </a:p>
        </p:txBody>
      </p:sp>
    </p:spTree>
    <p:extLst>
      <p:ext uri="{BB962C8B-B14F-4D97-AF65-F5344CB8AC3E}">
        <p14:creationId xmlns:p14="http://schemas.microsoft.com/office/powerpoint/2010/main" val="25149502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 calcmode="lin" valueType="num">
                                      <p:cBhvr additive="base">
                                        <p:cTn id="7" dur="5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2673" y="1688523"/>
            <a:ext cx="4608512" cy="4524315"/>
          </a:xfrm>
          <a:prstGeom prst="rect">
            <a:avLst/>
          </a:prstGeom>
          <a:noFill/>
        </p:spPr>
        <p:txBody>
          <a:bodyPr wrap="square" rtlCol="0">
            <a:spAutoFit/>
          </a:bodyPr>
          <a:lstStyle/>
          <a:p>
            <a:r>
              <a:rPr lang="en-GB" sz="2400" dirty="0" smtClean="0"/>
              <a:t>The void spaces between particles of soil are continuous throughout the soil mass.</a:t>
            </a:r>
          </a:p>
          <a:p>
            <a:endParaRPr lang="en-GB" sz="2400" dirty="0" smtClean="0"/>
          </a:p>
          <a:p>
            <a:r>
              <a:rPr lang="en-GB" sz="2400" dirty="0" smtClean="0"/>
              <a:t>Ground water will percolate through soils which are permeable.</a:t>
            </a:r>
          </a:p>
          <a:p>
            <a:endParaRPr lang="en-GB" sz="2400" dirty="0"/>
          </a:p>
          <a:p>
            <a:r>
              <a:rPr lang="en-GB" sz="2400" b="1" dirty="0" smtClean="0">
                <a:solidFill>
                  <a:srgbClr val="0070C0"/>
                </a:solidFill>
              </a:rPr>
              <a:t>Permeability is the measure of the rate of flow of that groundwater. </a:t>
            </a:r>
          </a:p>
          <a:p>
            <a:endParaRPr lang="en-GB" sz="2400" dirty="0"/>
          </a:p>
          <a:p>
            <a:r>
              <a:rPr lang="en-GB" sz="2400" dirty="0" smtClean="0"/>
              <a:t>The rate at which this happens differs widely.</a:t>
            </a:r>
            <a:endParaRPr lang="en-GB" sz="2400" dirty="0"/>
          </a:p>
        </p:txBody>
      </p:sp>
      <p:pic>
        <p:nvPicPr>
          <p:cNvPr id="89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09307" y="1412776"/>
            <a:ext cx="3610736" cy="288032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3" name="Rectangle 2"/>
          <p:cNvSpPr/>
          <p:nvPr/>
        </p:nvSpPr>
        <p:spPr>
          <a:xfrm>
            <a:off x="452674" y="359404"/>
            <a:ext cx="4856634" cy="707886"/>
          </a:xfrm>
          <a:prstGeom prst="rect">
            <a:avLst/>
          </a:prstGeom>
        </p:spPr>
        <p:txBody>
          <a:bodyPr wrap="square">
            <a:spAutoFit/>
          </a:bodyPr>
          <a:lstStyle/>
          <a:p>
            <a:r>
              <a:rPr lang="en-GB" sz="4000" b="1" dirty="0" smtClean="0">
                <a:solidFill>
                  <a:srgbClr val="0070C0"/>
                </a:solidFill>
              </a:rPr>
              <a:t>Permeability of Soils </a:t>
            </a:r>
            <a:endParaRPr lang="en-GB" sz="4000" dirty="0"/>
          </a:p>
        </p:txBody>
      </p:sp>
    </p:spTree>
    <p:extLst>
      <p:ext uri="{BB962C8B-B14F-4D97-AF65-F5344CB8AC3E}">
        <p14:creationId xmlns:p14="http://schemas.microsoft.com/office/powerpoint/2010/main" val="72365183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59760" y="548680"/>
            <a:ext cx="1728192" cy="5538379"/>
          </a:xfrm>
          <a:prstGeom prst="rect">
            <a:avLst/>
          </a:prstGeom>
          <a:solidFill>
            <a:schemeClr val="bg1"/>
          </a:solidFill>
          <a:ln w="19050">
            <a:solidFill>
              <a:schemeClr val="tx1"/>
            </a:solidFill>
          </a:ln>
        </p:spPr>
      </p:pic>
      <p:sp>
        <p:nvSpPr>
          <p:cNvPr id="3" name="Rectangle 2"/>
          <p:cNvSpPr/>
          <p:nvPr/>
        </p:nvSpPr>
        <p:spPr>
          <a:xfrm>
            <a:off x="539552" y="407546"/>
            <a:ext cx="5127911" cy="707886"/>
          </a:xfrm>
          <a:prstGeom prst="rect">
            <a:avLst/>
          </a:prstGeom>
        </p:spPr>
        <p:txBody>
          <a:bodyPr wrap="square">
            <a:spAutoFit/>
          </a:bodyPr>
          <a:lstStyle/>
          <a:p>
            <a:r>
              <a:rPr lang="en-GB" sz="4000" b="1" dirty="0" smtClean="0">
                <a:solidFill>
                  <a:srgbClr val="0070C0"/>
                </a:solidFill>
              </a:rPr>
              <a:t>Flow Rate (q)</a:t>
            </a:r>
            <a:endParaRPr lang="en-GB" sz="4000" dirty="0"/>
          </a:p>
        </p:txBody>
      </p:sp>
      <p:sp>
        <p:nvSpPr>
          <p:cNvPr id="2" name="Rectangle 1"/>
          <p:cNvSpPr/>
          <p:nvPr/>
        </p:nvSpPr>
        <p:spPr>
          <a:xfrm>
            <a:off x="613063" y="1556792"/>
            <a:ext cx="5646698" cy="4278094"/>
          </a:xfrm>
          <a:prstGeom prst="rect">
            <a:avLst/>
          </a:prstGeom>
        </p:spPr>
        <p:txBody>
          <a:bodyPr wrap="square">
            <a:spAutoFit/>
          </a:bodyPr>
          <a:lstStyle/>
          <a:p>
            <a:r>
              <a:rPr lang="en-GB" sz="2400" dirty="0" smtClean="0"/>
              <a:t>Assume a column of soil and water flowing through from one section to another.</a:t>
            </a:r>
          </a:p>
          <a:p>
            <a:endParaRPr lang="en-GB" sz="2400" dirty="0"/>
          </a:p>
          <a:p>
            <a:r>
              <a:rPr lang="en-GB" sz="2400" dirty="0" smtClean="0"/>
              <a:t>The </a:t>
            </a:r>
            <a:r>
              <a:rPr lang="en-GB" sz="2400" dirty="0" smtClean="0">
                <a:solidFill>
                  <a:srgbClr val="0070C0"/>
                </a:solidFill>
              </a:rPr>
              <a:t>volume of water flow q </a:t>
            </a:r>
            <a:r>
              <a:rPr lang="en-GB" sz="2400" dirty="0" smtClean="0"/>
              <a:t>through</a:t>
            </a:r>
            <a:r>
              <a:rPr lang="en-GB" sz="2400" dirty="0" smtClean="0">
                <a:solidFill>
                  <a:srgbClr val="0070C0"/>
                </a:solidFill>
              </a:rPr>
              <a:t> </a:t>
            </a:r>
            <a:r>
              <a:rPr lang="en-GB" sz="2400" dirty="0" smtClean="0"/>
              <a:t>total cross sectional </a:t>
            </a:r>
            <a:r>
              <a:rPr lang="en-GB" sz="2400" dirty="0" smtClean="0">
                <a:solidFill>
                  <a:srgbClr val="0070C0"/>
                </a:solidFill>
              </a:rPr>
              <a:t>area A </a:t>
            </a:r>
            <a:r>
              <a:rPr lang="en-GB" sz="2400" dirty="0" smtClean="0"/>
              <a:t>in the time of 1 second</a:t>
            </a:r>
            <a:r>
              <a:rPr lang="en-GB" sz="2400" dirty="0" smtClean="0">
                <a:solidFill>
                  <a:srgbClr val="0070C0"/>
                </a:solidFill>
              </a:rPr>
              <a:t>  </a:t>
            </a:r>
            <a:r>
              <a:rPr lang="en-GB" sz="2400" dirty="0" smtClean="0"/>
              <a:t>is calculated</a:t>
            </a:r>
            <a:endParaRPr lang="en-GB" sz="2400" dirty="0"/>
          </a:p>
          <a:p>
            <a:r>
              <a:rPr lang="en-GB" sz="2400" dirty="0" smtClean="0"/>
              <a:t> </a:t>
            </a:r>
          </a:p>
          <a:p>
            <a:r>
              <a:rPr lang="en-GB" sz="2400" dirty="0" smtClean="0"/>
              <a:t>          </a:t>
            </a:r>
            <a:r>
              <a:rPr lang="en-GB" sz="3200" b="1" dirty="0" smtClean="0">
                <a:solidFill>
                  <a:srgbClr val="0070C0"/>
                </a:solidFill>
              </a:rPr>
              <a:t>q (flow rate) = V </a:t>
            </a:r>
            <a:r>
              <a:rPr lang="en-GB" sz="2400" b="1" dirty="0" smtClean="0">
                <a:solidFill>
                  <a:srgbClr val="0070C0"/>
                </a:solidFill>
              </a:rPr>
              <a:t>x</a:t>
            </a:r>
            <a:r>
              <a:rPr lang="en-GB" sz="3200" b="1" dirty="0" smtClean="0">
                <a:solidFill>
                  <a:srgbClr val="0070C0"/>
                </a:solidFill>
              </a:rPr>
              <a:t> A</a:t>
            </a:r>
          </a:p>
          <a:p>
            <a:endParaRPr lang="en-GB" sz="2400" dirty="0"/>
          </a:p>
          <a:p>
            <a:r>
              <a:rPr lang="en-GB" sz="2400" dirty="0"/>
              <a:t>w</a:t>
            </a:r>
            <a:r>
              <a:rPr lang="en-GB" sz="2400" dirty="0" smtClean="0"/>
              <a:t>here </a:t>
            </a:r>
            <a:r>
              <a:rPr lang="en-GB" sz="2400" dirty="0" smtClean="0">
                <a:solidFill>
                  <a:srgbClr val="0070C0"/>
                </a:solidFill>
              </a:rPr>
              <a:t>v = Velocity of water flow</a:t>
            </a:r>
          </a:p>
          <a:p>
            <a:r>
              <a:rPr lang="en-GB" sz="2400" dirty="0">
                <a:solidFill>
                  <a:srgbClr val="0070C0"/>
                </a:solidFill>
              </a:rPr>
              <a:t> </a:t>
            </a:r>
            <a:r>
              <a:rPr lang="en-GB" sz="2400" dirty="0" smtClean="0">
                <a:solidFill>
                  <a:srgbClr val="0070C0"/>
                </a:solidFill>
              </a:rPr>
              <a:t>            A = Cross sectional area</a:t>
            </a:r>
            <a:endParaRPr lang="en-GB" sz="2400" dirty="0">
              <a:solidFill>
                <a:srgbClr val="0070C0"/>
              </a:solidFill>
            </a:endParaRPr>
          </a:p>
        </p:txBody>
      </p:sp>
    </p:spTree>
    <p:extLst>
      <p:ext uri="{BB962C8B-B14F-4D97-AF65-F5344CB8AC3E}">
        <p14:creationId xmlns:p14="http://schemas.microsoft.com/office/powerpoint/2010/main" val="592722098"/>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24208" y="407546"/>
            <a:ext cx="5631968" cy="707886"/>
          </a:xfrm>
          <a:prstGeom prst="rect">
            <a:avLst/>
          </a:prstGeom>
        </p:spPr>
        <p:txBody>
          <a:bodyPr wrap="square">
            <a:spAutoFit/>
          </a:bodyPr>
          <a:lstStyle/>
          <a:p>
            <a:r>
              <a:rPr lang="en-GB" sz="4000" b="1" dirty="0" smtClean="0">
                <a:solidFill>
                  <a:srgbClr val="0070C0"/>
                </a:solidFill>
              </a:rPr>
              <a:t>Seepage velocity (V) </a:t>
            </a:r>
            <a:endParaRPr lang="en-GB" sz="4000" dirty="0"/>
          </a:p>
        </p:txBody>
      </p:sp>
      <p:pic>
        <p:nvPicPr>
          <p:cNvPr id="911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44208" y="1113263"/>
            <a:ext cx="2304256" cy="447777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3" name="TextBox 2"/>
          <p:cNvSpPr txBox="1"/>
          <p:nvPr/>
        </p:nvSpPr>
        <p:spPr>
          <a:xfrm>
            <a:off x="5435205" y="2052054"/>
            <a:ext cx="1080120" cy="369332"/>
          </a:xfrm>
          <a:prstGeom prst="rect">
            <a:avLst/>
          </a:prstGeom>
          <a:noFill/>
        </p:spPr>
        <p:txBody>
          <a:bodyPr wrap="square" rtlCol="0">
            <a:spAutoFit/>
          </a:bodyPr>
          <a:lstStyle/>
          <a:p>
            <a:r>
              <a:rPr lang="en-GB" dirty="0" smtClean="0"/>
              <a:t>Flow line</a:t>
            </a:r>
            <a:endParaRPr lang="en-GB" dirty="0"/>
          </a:p>
        </p:txBody>
      </p:sp>
      <p:sp>
        <p:nvSpPr>
          <p:cNvPr id="4" name="TextBox 3"/>
          <p:cNvSpPr txBox="1"/>
          <p:nvPr/>
        </p:nvSpPr>
        <p:spPr>
          <a:xfrm>
            <a:off x="552270" y="1196752"/>
            <a:ext cx="5315873" cy="5570756"/>
          </a:xfrm>
          <a:prstGeom prst="rect">
            <a:avLst/>
          </a:prstGeom>
          <a:noFill/>
        </p:spPr>
        <p:txBody>
          <a:bodyPr wrap="square" rtlCol="0">
            <a:spAutoFit/>
          </a:bodyPr>
          <a:lstStyle/>
          <a:p>
            <a:r>
              <a:rPr lang="en-GB" sz="2400" dirty="0" smtClean="0"/>
              <a:t>At the particulate level the water follows a </a:t>
            </a:r>
            <a:r>
              <a:rPr lang="en-GB" sz="2400" u="sng" dirty="0" smtClean="0"/>
              <a:t>laboured path </a:t>
            </a:r>
            <a:r>
              <a:rPr lang="en-GB" sz="2400" dirty="0" smtClean="0"/>
              <a:t>through the pores. </a:t>
            </a:r>
          </a:p>
          <a:p>
            <a:endParaRPr lang="en-GB" sz="2400" dirty="0"/>
          </a:p>
          <a:p>
            <a:r>
              <a:rPr lang="en-GB" sz="2400" dirty="0" smtClean="0"/>
              <a:t>The ratio of </a:t>
            </a:r>
            <a:r>
              <a:rPr lang="en-GB" sz="2400" b="1" dirty="0" smtClean="0">
                <a:solidFill>
                  <a:srgbClr val="0070C0"/>
                </a:solidFill>
              </a:rPr>
              <a:t>volume flow rate (q) to the average area of voids (A) </a:t>
            </a:r>
            <a:r>
              <a:rPr lang="en-GB" sz="2400" dirty="0" smtClean="0"/>
              <a:t>on a cross section normal to the direction of flow is called the </a:t>
            </a:r>
            <a:r>
              <a:rPr lang="en-GB" sz="2800" b="1" dirty="0" smtClean="0">
                <a:solidFill>
                  <a:srgbClr val="0070C0"/>
                </a:solidFill>
              </a:rPr>
              <a:t>seepage velocity (v)</a:t>
            </a:r>
          </a:p>
          <a:p>
            <a:endParaRPr lang="en-GB" sz="2400" dirty="0"/>
          </a:p>
          <a:p>
            <a:r>
              <a:rPr lang="en-GB" sz="2400" dirty="0" smtClean="0">
                <a:solidFill>
                  <a:srgbClr val="0070C0"/>
                </a:solidFill>
              </a:rPr>
              <a:t>            </a:t>
            </a:r>
            <a:r>
              <a:rPr lang="en-GB" sz="3200" b="1" dirty="0">
                <a:solidFill>
                  <a:srgbClr val="0070C0"/>
                </a:solidFill>
              </a:rPr>
              <a:t>V</a:t>
            </a:r>
            <a:r>
              <a:rPr lang="en-GB" sz="3200" b="1" dirty="0" smtClean="0">
                <a:solidFill>
                  <a:srgbClr val="0070C0"/>
                </a:solidFill>
              </a:rPr>
              <a:t>  =  </a:t>
            </a:r>
            <a:r>
              <a:rPr lang="en-GB" sz="3200" b="1" u="sng" dirty="0" smtClean="0">
                <a:solidFill>
                  <a:srgbClr val="0070C0"/>
                </a:solidFill>
              </a:rPr>
              <a:t>q </a:t>
            </a:r>
          </a:p>
          <a:p>
            <a:r>
              <a:rPr lang="en-GB" sz="3200" b="1" dirty="0" smtClean="0">
                <a:solidFill>
                  <a:srgbClr val="0070C0"/>
                </a:solidFill>
              </a:rPr>
              <a:t>                  A</a:t>
            </a:r>
            <a:endParaRPr lang="en-GB" sz="3200" b="1" baseline="-25000" dirty="0" smtClean="0">
              <a:solidFill>
                <a:srgbClr val="0070C0"/>
              </a:solidFill>
            </a:endParaRPr>
          </a:p>
          <a:p>
            <a:endParaRPr lang="en-GB" sz="2400" dirty="0" smtClean="0">
              <a:solidFill>
                <a:srgbClr val="0070C0"/>
              </a:solidFill>
            </a:endParaRPr>
          </a:p>
          <a:p>
            <a:r>
              <a:rPr lang="en-GB" sz="2400" dirty="0" smtClean="0"/>
              <a:t>In general, the velocity of water through soil has been found to be relatively </a:t>
            </a:r>
            <a:r>
              <a:rPr lang="en-GB" sz="2400" b="1" dirty="0" smtClean="0">
                <a:solidFill>
                  <a:schemeClr val="tx2">
                    <a:lumMod val="60000"/>
                    <a:lumOff val="40000"/>
                  </a:schemeClr>
                </a:solidFill>
              </a:rPr>
              <a:t>small</a:t>
            </a:r>
            <a:r>
              <a:rPr lang="en-GB" sz="2400" dirty="0" smtClean="0"/>
              <a:t> e.g. less than 0.61 m/min</a:t>
            </a:r>
            <a:endParaRPr lang="en-GB" sz="2400" dirty="0"/>
          </a:p>
        </p:txBody>
      </p:sp>
    </p:spTree>
    <p:extLst>
      <p:ext uri="{BB962C8B-B14F-4D97-AF65-F5344CB8AC3E}">
        <p14:creationId xmlns:p14="http://schemas.microsoft.com/office/powerpoint/2010/main" val="420258121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37658" y="234534"/>
            <a:ext cx="7430686" cy="523220"/>
          </a:xfrm>
          <a:prstGeom prst="rect">
            <a:avLst/>
          </a:prstGeom>
          <a:noFill/>
        </p:spPr>
        <p:txBody>
          <a:bodyPr wrap="square" rtlCol="0">
            <a:spAutoFit/>
          </a:bodyPr>
          <a:lstStyle/>
          <a:p>
            <a:r>
              <a:rPr lang="en-GB" sz="2800" b="1" dirty="0" smtClean="0">
                <a:solidFill>
                  <a:srgbClr val="0070C0"/>
                </a:solidFill>
              </a:rPr>
              <a:t>Piezometric Level and Hydraulic Head</a:t>
            </a:r>
            <a:endParaRPr lang="en-GB" sz="2800" b="1" dirty="0">
              <a:solidFill>
                <a:srgbClr val="0070C0"/>
              </a:solidFill>
            </a:endParaRPr>
          </a:p>
        </p:txBody>
      </p:sp>
      <p:sp>
        <p:nvSpPr>
          <p:cNvPr id="7" name="TextBox 6"/>
          <p:cNvSpPr txBox="1"/>
          <p:nvPr/>
        </p:nvSpPr>
        <p:spPr>
          <a:xfrm>
            <a:off x="282832" y="836712"/>
            <a:ext cx="8424936" cy="1569660"/>
          </a:xfrm>
          <a:prstGeom prst="rect">
            <a:avLst/>
          </a:prstGeom>
          <a:noFill/>
        </p:spPr>
        <p:txBody>
          <a:bodyPr wrap="square" rtlCol="0">
            <a:spAutoFit/>
          </a:bodyPr>
          <a:lstStyle/>
          <a:p>
            <a:pPr algn="just"/>
            <a:r>
              <a:rPr lang="en-GB" sz="2400" dirty="0" smtClean="0"/>
              <a:t>If a stand pipe is installed to penetrate below the ground water table, water rises into it to find its own level. These standpipes are called Piezometric tubes and the level to which the water rises is the </a:t>
            </a:r>
            <a:r>
              <a:rPr lang="en-GB" sz="2400" b="1" dirty="0" smtClean="0">
                <a:solidFill>
                  <a:srgbClr val="0070C0"/>
                </a:solidFill>
              </a:rPr>
              <a:t>Piezometric Level.</a:t>
            </a:r>
            <a:endParaRPr lang="en-GB" sz="2400" b="1" dirty="0">
              <a:solidFill>
                <a:srgbClr val="0070C0"/>
              </a:solidFill>
            </a:endParaRPr>
          </a:p>
        </p:txBody>
      </p:sp>
      <p:pic>
        <p:nvPicPr>
          <p:cNvPr id="89094" name="Picture 6" descr="http://www.gg.uwyo.edu/media/water/groundwater/diagrams/hydraulic_gradient.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5758" y="2591866"/>
            <a:ext cx="4900089" cy="375792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5436096" y="3695146"/>
            <a:ext cx="3446156" cy="2677656"/>
          </a:xfrm>
          <a:prstGeom prst="rect">
            <a:avLst/>
          </a:prstGeom>
          <a:noFill/>
        </p:spPr>
        <p:txBody>
          <a:bodyPr wrap="square" rtlCol="0">
            <a:spAutoFit/>
          </a:bodyPr>
          <a:lstStyle/>
          <a:p>
            <a:r>
              <a:rPr lang="en-GB" sz="2400" dirty="0" smtClean="0"/>
              <a:t>The out of balance water head that is causing flow downhill is called the </a:t>
            </a:r>
            <a:r>
              <a:rPr lang="en-GB" sz="2400" b="1" dirty="0" smtClean="0">
                <a:solidFill>
                  <a:srgbClr val="0070C0"/>
                </a:solidFill>
              </a:rPr>
              <a:t>Hydraulic Head (h). </a:t>
            </a:r>
            <a:r>
              <a:rPr lang="en-GB" sz="2400" dirty="0" smtClean="0"/>
              <a:t>The hydraulic head is given up in pushing the water along its flow path</a:t>
            </a:r>
            <a:endParaRPr lang="en-GB" sz="2400" dirty="0"/>
          </a:p>
        </p:txBody>
      </p:sp>
      <p:cxnSp>
        <p:nvCxnSpPr>
          <p:cNvPr id="3" name="Straight Arrow Connector 2"/>
          <p:cNvCxnSpPr/>
          <p:nvPr/>
        </p:nvCxnSpPr>
        <p:spPr>
          <a:xfrm flipV="1">
            <a:off x="4716016" y="2852936"/>
            <a:ext cx="1296144"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6012160" y="2699047"/>
            <a:ext cx="2232248" cy="276999"/>
          </a:xfrm>
          <a:prstGeom prst="rect">
            <a:avLst/>
          </a:prstGeom>
          <a:noFill/>
        </p:spPr>
        <p:txBody>
          <a:bodyPr wrap="square" rtlCol="0">
            <a:spAutoFit/>
          </a:bodyPr>
          <a:lstStyle/>
          <a:p>
            <a:r>
              <a:rPr lang="en-GB" sz="1200" b="1" dirty="0" smtClean="0">
                <a:solidFill>
                  <a:srgbClr val="0070C0"/>
                </a:solidFill>
              </a:rPr>
              <a:t>Height difference</a:t>
            </a:r>
            <a:endParaRPr lang="en-GB" sz="1200" b="1" dirty="0">
              <a:solidFill>
                <a:srgbClr val="0070C0"/>
              </a:solidFill>
            </a:endParaRPr>
          </a:p>
        </p:txBody>
      </p:sp>
    </p:spTree>
    <p:extLst>
      <p:ext uri="{BB962C8B-B14F-4D97-AF65-F5344CB8AC3E}">
        <p14:creationId xmlns:p14="http://schemas.microsoft.com/office/powerpoint/2010/main" val="428505853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44624"/>
            <a:ext cx="2267800" cy="584775"/>
          </a:xfrm>
          <a:prstGeom prst="rect">
            <a:avLst/>
          </a:prstGeom>
        </p:spPr>
        <p:txBody>
          <a:bodyPr wrap="none">
            <a:spAutoFit/>
          </a:bodyPr>
          <a:lstStyle/>
          <a:p>
            <a:r>
              <a:rPr lang="en-GB" sz="3200" b="1" dirty="0" smtClean="0">
                <a:solidFill>
                  <a:srgbClr val="0070C0"/>
                </a:solidFill>
              </a:rPr>
              <a:t>Peizometers</a:t>
            </a:r>
            <a:endParaRPr lang="en-GB" sz="3200" b="1" dirty="0">
              <a:solidFill>
                <a:srgbClr val="0070C0"/>
              </a:solidFill>
            </a:endParaRPr>
          </a:p>
        </p:txBody>
      </p:sp>
      <p:sp>
        <p:nvSpPr>
          <p:cNvPr id="3" name="TextBox 2"/>
          <p:cNvSpPr txBox="1"/>
          <p:nvPr/>
        </p:nvSpPr>
        <p:spPr>
          <a:xfrm>
            <a:off x="179512" y="620688"/>
            <a:ext cx="4460629" cy="6247864"/>
          </a:xfrm>
          <a:prstGeom prst="rect">
            <a:avLst/>
          </a:prstGeom>
          <a:noFill/>
        </p:spPr>
        <p:txBody>
          <a:bodyPr wrap="square" rtlCol="0">
            <a:spAutoFit/>
          </a:bodyPr>
          <a:lstStyle/>
          <a:p>
            <a:pPr algn="just"/>
            <a:r>
              <a:rPr lang="en-GB" sz="2000" dirty="0" smtClean="0"/>
              <a:t>A simple method of measuring ground water conditions is by inserting a polythene tube at each point where the pore water pressure is required to be measured. </a:t>
            </a:r>
            <a:endParaRPr lang="en-GB" sz="2000" dirty="0"/>
          </a:p>
          <a:p>
            <a:pPr algn="just"/>
            <a:r>
              <a:rPr lang="en-GB" sz="2000" dirty="0" smtClean="0"/>
              <a:t>If the lower end is fitted with a filter, the rise in water in the tube measures the pore water pressure. The instrument used is called a </a:t>
            </a:r>
            <a:r>
              <a:rPr lang="en-GB" sz="2000" dirty="0" smtClean="0">
                <a:solidFill>
                  <a:srgbClr val="7030A0"/>
                </a:solidFill>
              </a:rPr>
              <a:t>Peizometer</a:t>
            </a:r>
            <a:r>
              <a:rPr lang="en-GB" sz="2000" dirty="0" smtClean="0"/>
              <a:t>.</a:t>
            </a:r>
          </a:p>
          <a:p>
            <a:pPr algn="just"/>
            <a:endParaRPr lang="en-GB" sz="2000" dirty="0"/>
          </a:p>
          <a:p>
            <a:pPr algn="just"/>
            <a:r>
              <a:rPr lang="en-GB" sz="2000" dirty="0" smtClean="0"/>
              <a:t>An electrical probe is lowered into the tube. When it touches the water surface level there is a detectable indication, giving an accurate reading of water surface level which is adequate for site testing.</a:t>
            </a:r>
          </a:p>
          <a:p>
            <a:pPr algn="just"/>
            <a:endParaRPr lang="en-GB" sz="2000" dirty="0"/>
          </a:p>
          <a:p>
            <a:pPr algn="just"/>
            <a:r>
              <a:rPr lang="en-GB" sz="2000" dirty="0" smtClean="0"/>
              <a:t>More elaborate stand pipes are available that give charted recordings of variation in water pressure.</a:t>
            </a:r>
            <a:endParaRPr lang="en-GB" sz="2000" dirty="0"/>
          </a:p>
        </p:txBody>
      </p:sp>
      <p:pic>
        <p:nvPicPr>
          <p:cNvPr id="90114" name="Picture 2" descr="E:\LECTURES GEOLOGY and SOILS\LECTURES\SOIL MECHANICS\LECTURES\Soils pic 1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755752"/>
            <a:ext cx="4242360" cy="56612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796136" y="6134774"/>
            <a:ext cx="2520280" cy="369332"/>
          </a:xfrm>
          <a:prstGeom prst="rect">
            <a:avLst/>
          </a:prstGeom>
          <a:noFill/>
        </p:spPr>
        <p:txBody>
          <a:bodyPr wrap="square" rtlCol="0">
            <a:spAutoFit/>
          </a:bodyPr>
          <a:lstStyle/>
          <a:p>
            <a:pPr algn="ctr"/>
            <a:r>
              <a:rPr lang="en-GB" dirty="0" smtClean="0"/>
              <a:t>In Hand out</a:t>
            </a:r>
            <a:endParaRPr lang="en-GB" dirty="0"/>
          </a:p>
        </p:txBody>
      </p:sp>
    </p:spTree>
    <p:extLst>
      <p:ext uri="{BB962C8B-B14F-4D97-AF65-F5344CB8AC3E}">
        <p14:creationId xmlns:p14="http://schemas.microsoft.com/office/powerpoint/2010/main" val="13705024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37658" y="476672"/>
            <a:ext cx="5400600" cy="523220"/>
          </a:xfrm>
          <a:prstGeom prst="rect">
            <a:avLst/>
          </a:prstGeom>
          <a:noFill/>
        </p:spPr>
        <p:txBody>
          <a:bodyPr wrap="square" rtlCol="0">
            <a:spAutoFit/>
          </a:bodyPr>
          <a:lstStyle/>
          <a:p>
            <a:r>
              <a:rPr lang="en-GB" sz="2800" b="1" dirty="0" smtClean="0">
                <a:solidFill>
                  <a:srgbClr val="0070C0"/>
                </a:solidFill>
              </a:rPr>
              <a:t>Hydraulic Gradient</a:t>
            </a:r>
            <a:endParaRPr lang="en-GB" sz="2800" b="1" dirty="0">
              <a:solidFill>
                <a:srgbClr val="0070C0"/>
              </a:solidFill>
            </a:endParaRPr>
          </a:p>
        </p:txBody>
      </p:sp>
      <p:pic>
        <p:nvPicPr>
          <p:cNvPr id="89094" name="Picture 6" descr="http://www.gg.uwyo.edu/media/water/groundwater/diagrams/hydraulic_gradient.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1412776"/>
            <a:ext cx="4319117" cy="331236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004048" y="1395140"/>
            <a:ext cx="3456384" cy="954107"/>
          </a:xfrm>
          <a:prstGeom prst="rect">
            <a:avLst/>
          </a:prstGeom>
          <a:noFill/>
        </p:spPr>
        <p:txBody>
          <a:bodyPr wrap="square" rtlCol="0">
            <a:spAutoFit/>
          </a:bodyPr>
          <a:lstStyle/>
          <a:p>
            <a:r>
              <a:rPr lang="en-GB" sz="2800" dirty="0" smtClean="0"/>
              <a:t>Average Hydraulic Gradient (i) </a:t>
            </a:r>
            <a:r>
              <a:rPr lang="en-GB" sz="2000" dirty="0" smtClean="0"/>
              <a:t>is defined as:</a:t>
            </a:r>
            <a:endParaRPr lang="en-GB" sz="2000" dirty="0"/>
          </a:p>
        </p:txBody>
      </p:sp>
      <p:sp>
        <p:nvSpPr>
          <p:cNvPr id="11" name="TextBox 10"/>
          <p:cNvSpPr txBox="1"/>
          <p:nvPr/>
        </p:nvSpPr>
        <p:spPr>
          <a:xfrm>
            <a:off x="5760132" y="2780928"/>
            <a:ext cx="2952328" cy="1200329"/>
          </a:xfrm>
          <a:prstGeom prst="rect">
            <a:avLst/>
          </a:prstGeom>
          <a:noFill/>
        </p:spPr>
        <p:txBody>
          <a:bodyPr wrap="square" rtlCol="0">
            <a:spAutoFit/>
          </a:bodyPr>
          <a:lstStyle/>
          <a:p>
            <a:r>
              <a:rPr lang="en-GB" sz="3600" dirty="0" smtClean="0">
                <a:solidFill>
                  <a:srgbClr val="0070C0"/>
                </a:solidFill>
              </a:rPr>
              <a:t>i  =  </a:t>
            </a:r>
            <a:r>
              <a:rPr lang="el-GR" sz="3600" u="sng" dirty="0" smtClean="0">
                <a:solidFill>
                  <a:srgbClr val="0070C0"/>
                </a:solidFill>
                <a:latin typeface="GreekC"/>
                <a:cs typeface="GreekC"/>
              </a:rPr>
              <a:t>Δ</a:t>
            </a:r>
            <a:r>
              <a:rPr lang="en-GB" sz="3600" u="sng" dirty="0" smtClean="0">
                <a:solidFill>
                  <a:srgbClr val="0070C0"/>
                </a:solidFill>
              </a:rPr>
              <a:t> h</a:t>
            </a:r>
          </a:p>
          <a:p>
            <a:r>
              <a:rPr lang="en-GB" sz="3600" dirty="0">
                <a:solidFill>
                  <a:srgbClr val="0070C0"/>
                </a:solidFill>
              </a:rPr>
              <a:t> </a:t>
            </a:r>
            <a:r>
              <a:rPr lang="en-GB" sz="3600" dirty="0" smtClean="0">
                <a:solidFill>
                  <a:srgbClr val="0070C0"/>
                </a:solidFill>
              </a:rPr>
              <a:t>         L   </a:t>
            </a:r>
            <a:r>
              <a:rPr lang="en-GB" sz="3600" dirty="0" smtClean="0"/>
              <a:t>                 </a:t>
            </a:r>
            <a:endParaRPr lang="en-GB" sz="3600" dirty="0"/>
          </a:p>
        </p:txBody>
      </p:sp>
      <p:sp>
        <p:nvSpPr>
          <p:cNvPr id="2" name="Rectangle 1"/>
          <p:cNvSpPr/>
          <p:nvPr/>
        </p:nvSpPr>
        <p:spPr>
          <a:xfrm>
            <a:off x="4972535" y="4293095"/>
            <a:ext cx="3991953" cy="1569660"/>
          </a:xfrm>
          <a:prstGeom prst="rect">
            <a:avLst/>
          </a:prstGeom>
        </p:spPr>
        <p:txBody>
          <a:bodyPr wrap="square">
            <a:spAutoFit/>
          </a:bodyPr>
          <a:lstStyle/>
          <a:p>
            <a:r>
              <a:rPr lang="en-GB" sz="2400" dirty="0"/>
              <a:t>Where </a:t>
            </a:r>
            <a:endParaRPr lang="en-GB" sz="2400" dirty="0" smtClean="0"/>
          </a:p>
          <a:p>
            <a:endParaRPr lang="en-GB" sz="2400" dirty="0"/>
          </a:p>
          <a:p>
            <a:r>
              <a:rPr lang="en-GB" sz="2400" dirty="0" smtClean="0"/>
              <a:t>h </a:t>
            </a:r>
            <a:r>
              <a:rPr lang="en-GB" sz="2400" dirty="0"/>
              <a:t>= </a:t>
            </a:r>
            <a:r>
              <a:rPr lang="en-GB" sz="2400" dirty="0" smtClean="0"/>
              <a:t>hydraulic </a:t>
            </a:r>
            <a:r>
              <a:rPr lang="en-GB" sz="2400" dirty="0"/>
              <a:t>head difference</a:t>
            </a:r>
          </a:p>
          <a:p>
            <a:r>
              <a:rPr lang="en-GB" sz="2400" dirty="0" smtClean="0"/>
              <a:t>L </a:t>
            </a:r>
            <a:r>
              <a:rPr lang="en-GB" sz="2400" dirty="0"/>
              <a:t>= The length of the flow line</a:t>
            </a:r>
          </a:p>
        </p:txBody>
      </p:sp>
      <p:sp>
        <p:nvSpPr>
          <p:cNvPr id="3" name="TextBox 2"/>
          <p:cNvSpPr txBox="1"/>
          <p:nvPr/>
        </p:nvSpPr>
        <p:spPr>
          <a:xfrm>
            <a:off x="1059562" y="5301208"/>
            <a:ext cx="2592288" cy="369332"/>
          </a:xfrm>
          <a:prstGeom prst="rect">
            <a:avLst/>
          </a:prstGeom>
          <a:noFill/>
        </p:spPr>
        <p:txBody>
          <a:bodyPr wrap="square" rtlCol="0">
            <a:spAutoFit/>
          </a:bodyPr>
          <a:lstStyle/>
          <a:p>
            <a:pPr algn="ctr"/>
            <a:r>
              <a:rPr lang="en-GB" b="1" dirty="0" smtClean="0">
                <a:solidFill>
                  <a:srgbClr val="0070C0"/>
                </a:solidFill>
              </a:rPr>
              <a:t>SKETCH THIS</a:t>
            </a:r>
            <a:endParaRPr lang="en-GB" b="1" dirty="0">
              <a:solidFill>
                <a:srgbClr val="0070C0"/>
              </a:solidFill>
            </a:endParaRPr>
          </a:p>
        </p:txBody>
      </p:sp>
      <p:cxnSp>
        <p:nvCxnSpPr>
          <p:cNvPr id="5" name="Straight Arrow Connector 4"/>
          <p:cNvCxnSpPr/>
          <p:nvPr/>
        </p:nvCxnSpPr>
        <p:spPr>
          <a:xfrm flipV="1">
            <a:off x="2355706" y="4869160"/>
            <a:ext cx="0" cy="43204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7" name="Straight Arrow Connector 6"/>
          <p:cNvCxnSpPr/>
          <p:nvPr/>
        </p:nvCxnSpPr>
        <p:spPr>
          <a:xfrm flipV="1">
            <a:off x="4427984" y="1872193"/>
            <a:ext cx="544551" cy="188655"/>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23205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980728"/>
            <a:ext cx="4784290" cy="5570756"/>
          </a:xfrm>
          <a:prstGeom prst="rect">
            <a:avLst/>
          </a:prstGeom>
        </p:spPr>
        <p:txBody>
          <a:bodyPr wrap="square">
            <a:spAutoFit/>
          </a:bodyPr>
          <a:lstStyle/>
          <a:p>
            <a:pPr algn="just"/>
            <a:r>
              <a:rPr lang="en-GB" sz="2000" dirty="0"/>
              <a:t>Henry Darcy was a French engineer who studied the movement of water through sand in 1856.  </a:t>
            </a:r>
            <a:endParaRPr lang="en-GB" sz="2000" dirty="0" smtClean="0"/>
          </a:p>
          <a:p>
            <a:pPr algn="just"/>
            <a:endParaRPr lang="en-GB" sz="2000" dirty="0"/>
          </a:p>
          <a:p>
            <a:pPr algn="just"/>
            <a:r>
              <a:rPr lang="en-GB" sz="2000" dirty="0" smtClean="0"/>
              <a:t>He </a:t>
            </a:r>
            <a:r>
              <a:rPr lang="en-GB" sz="2000" dirty="0"/>
              <a:t>found that the </a:t>
            </a:r>
            <a:r>
              <a:rPr lang="en-GB" sz="2000" b="1" dirty="0">
                <a:solidFill>
                  <a:srgbClr val="0070C0"/>
                </a:solidFill>
              </a:rPr>
              <a:t>rate of water flow through a tube is proportional to the difference in the height of the water between the two ends of the tube, and inversely proportional to the length of the tube</a:t>
            </a:r>
            <a:r>
              <a:rPr lang="en-GB" sz="2000" b="1" dirty="0" smtClean="0">
                <a:solidFill>
                  <a:srgbClr val="0070C0"/>
                </a:solidFill>
              </a:rPr>
              <a:t>.....the value of </a:t>
            </a:r>
            <a:r>
              <a:rPr lang="en-GB" sz="2000" b="1" dirty="0" err="1" smtClean="0">
                <a:solidFill>
                  <a:srgbClr val="0070C0"/>
                </a:solidFill>
              </a:rPr>
              <a:t>i</a:t>
            </a:r>
            <a:r>
              <a:rPr lang="en-GB" sz="2000" b="1" dirty="0" smtClean="0">
                <a:solidFill>
                  <a:srgbClr val="0070C0"/>
                </a:solidFill>
              </a:rPr>
              <a:t> (hydraulic gradient)</a:t>
            </a:r>
          </a:p>
          <a:p>
            <a:pPr algn="just"/>
            <a:endParaRPr lang="en-GB" sz="2000" dirty="0"/>
          </a:p>
          <a:p>
            <a:pPr algn="just"/>
            <a:r>
              <a:rPr lang="en-GB" sz="2000" dirty="0" smtClean="0"/>
              <a:t>He </a:t>
            </a:r>
            <a:r>
              <a:rPr lang="en-GB" sz="2000" dirty="0"/>
              <a:t>also discovered </a:t>
            </a:r>
            <a:r>
              <a:rPr lang="en-GB" sz="2000" b="1" dirty="0">
                <a:solidFill>
                  <a:srgbClr val="0070C0"/>
                </a:solidFill>
              </a:rPr>
              <a:t>that flow was proportional to a coefficient, K, which is called </a:t>
            </a:r>
            <a:r>
              <a:rPr lang="en-GB" sz="2000" b="1" dirty="0" smtClean="0">
                <a:solidFill>
                  <a:srgbClr val="0070C0"/>
                </a:solidFill>
              </a:rPr>
              <a:t>the…</a:t>
            </a:r>
          </a:p>
          <a:p>
            <a:pPr algn="just"/>
            <a:endParaRPr lang="en-GB" sz="2000" dirty="0" smtClean="0"/>
          </a:p>
          <a:p>
            <a:pPr algn="just"/>
            <a:r>
              <a:rPr lang="en-GB" sz="2000" dirty="0" smtClean="0"/>
              <a:t>  </a:t>
            </a:r>
            <a:r>
              <a:rPr lang="en-GB" sz="2800" b="1" i="1" dirty="0" smtClean="0">
                <a:solidFill>
                  <a:srgbClr val="0070C0"/>
                </a:solidFill>
              </a:rPr>
              <a:t>Hydraulic </a:t>
            </a:r>
            <a:r>
              <a:rPr lang="en-GB" sz="2800" b="1" i="1" dirty="0">
                <a:solidFill>
                  <a:srgbClr val="0070C0"/>
                </a:solidFill>
              </a:rPr>
              <a:t>C</a:t>
            </a:r>
            <a:r>
              <a:rPr lang="en-GB" sz="2800" b="1" i="1" dirty="0" smtClean="0">
                <a:solidFill>
                  <a:srgbClr val="0070C0"/>
                </a:solidFill>
              </a:rPr>
              <a:t>onductivity </a:t>
            </a:r>
            <a:r>
              <a:rPr lang="en-GB" sz="2000" b="1" i="1" dirty="0" smtClean="0">
                <a:solidFill>
                  <a:srgbClr val="0070C0"/>
                </a:solidFill>
              </a:rPr>
              <a:t>or the</a:t>
            </a:r>
          </a:p>
          <a:p>
            <a:pPr algn="just"/>
            <a:r>
              <a:rPr lang="en-GB" sz="2000" b="1" i="1" dirty="0" smtClean="0">
                <a:solidFill>
                  <a:srgbClr val="0070C0"/>
                </a:solidFill>
              </a:rPr>
              <a:t> </a:t>
            </a:r>
            <a:r>
              <a:rPr lang="en-GB" sz="2800" b="1" i="1" dirty="0" smtClean="0">
                <a:solidFill>
                  <a:srgbClr val="0070C0"/>
                </a:solidFill>
              </a:rPr>
              <a:t>Coefficient of Permeability</a:t>
            </a:r>
            <a:endParaRPr lang="en-GB" sz="2800" b="1" dirty="0">
              <a:solidFill>
                <a:srgbClr val="0070C0"/>
              </a:solidFill>
            </a:endParaRPr>
          </a:p>
        </p:txBody>
      </p:sp>
      <p:sp>
        <p:nvSpPr>
          <p:cNvPr id="4" name="TextBox 3"/>
          <p:cNvSpPr txBox="1"/>
          <p:nvPr/>
        </p:nvSpPr>
        <p:spPr>
          <a:xfrm>
            <a:off x="179512" y="260648"/>
            <a:ext cx="5400600" cy="523220"/>
          </a:xfrm>
          <a:prstGeom prst="rect">
            <a:avLst/>
          </a:prstGeom>
          <a:noFill/>
        </p:spPr>
        <p:txBody>
          <a:bodyPr wrap="square" rtlCol="0">
            <a:spAutoFit/>
          </a:bodyPr>
          <a:lstStyle/>
          <a:p>
            <a:r>
              <a:rPr lang="en-GB" sz="2800" b="1" dirty="0" smtClean="0">
                <a:solidFill>
                  <a:srgbClr val="0070C0"/>
                </a:solidFill>
              </a:rPr>
              <a:t>Henry Darcy </a:t>
            </a:r>
            <a:endParaRPr lang="en-GB" sz="2800" b="1" dirty="0">
              <a:solidFill>
                <a:srgbClr val="0070C0"/>
              </a:solidFill>
            </a:endParaRPr>
          </a:p>
        </p:txBody>
      </p:sp>
      <p:pic>
        <p:nvPicPr>
          <p:cNvPr id="5" name="Picture 3"/>
          <p:cNvPicPr>
            <a:picLocks noChangeAspect="1" noChangeArrowheads="1"/>
          </p:cNvPicPr>
          <p:nvPr/>
        </p:nvPicPr>
        <p:blipFill>
          <a:blip r:embed="rId2" cstate="print"/>
          <a:srcRect/>
          <a:stretch>
            <a:fillRect/>
          </a:stretch>
        </p:blipFill>
        <p:spPr bwMode="auto">
          <a:xfrm>
            <a:off x="5652120" y="188640"/>
            <a:ext cx="2589893" cy="3120039"/>
          </a:xfrm>
          <a:prstGeom prst="rect">
            <a:avLst/>
          </a:prstGeom>
          <a:noFill/>
          <a:ln w="19050">
            <a:noFill/>
            <a:miter lim="800000"/>
            <a:headEnd/>
            <a:tailEnd/>
          </a:ln>
          <a:effectLst/>
        </p:spPr>
      </p:pic>
      <p:pic>
        <p:nvPicPr>
          <p:cNvPr id="6" name="Picture 5"/>
          <p:cNvPicPr>
            <a:picLocks noChangeAspect="1"/>
          </p:cNvPicPr>
          <p:nvPr/>
        </p:nvPicPr>
        <p:blipFill>
          <a:blip r:embed="rId3" cstate="print"/>
          <a:stretch>
            <a:fillRect/>
          </a:stretch>
        </p:blipFill>
        <p:spPr>
          <a:xfrm>
            <a:off x="4860032" y="3429000"/>
            <a:ext cx="4214144" cy="3284984"/>
          </a:xfrm>
          <a:prstGeom prst="rect">
            <a:avLst/>
          </a:prstGeom>
        </p:spPr>
      </p:pic>
    </p:spTree>
    <p:extLst>
      <p:ext uri="{BB962C8B-B14F-4D97-AF65-F5344CB8AC3E}">
        <p14:creationId xmlns:p14="http://schemas.microsoft.com/office/powerpoint/2010/main" val="545191106"/>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67945" y="1395083"/>
            <a:ext cx="2928404" cy="49433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37658" y="476672"/>
            <a:ext cx="6602594" cy="523220"/>
          </a:xfrm>
          <a:prstGeom prst="rect">
            <a:avLst/>
          </a:prstGeom>
          <a:noFill/>
        </p:spPr>
        <p:txBody>
          <a:bodyPr wrap="square" rtlCol="0">
            <a:spAutoFit/>
          </a:bodyPr>
          <a:lstStyle/>
          <a:p>
            <a:r>
              <a:rPr lang="en-GB" sz="2800" b="1" dirty="0" smtClean="0">
                <a:solidFill>
                  <a:srgbClr val="0070C0"/>
                </a:solidFill>
              </a:rPr>
              <a:t>Darcy’s Law &amp; Coefficient of Permeability</a:t>
            </a:r>
            <a:endParaRPr lang="en-GB" sz="2800" b="1" dirty="0">
              <a:solidFill>
                <a:srgbClr val="0070C0"/>
              </a:solidFill>
            </a:endParaRPr>
          </a:p>
        </p:txBody>
      </p:sp>
      <p:sp>
        <p:nvSpPr>
          <p:cNvPr id="2" name="TextBox 1"/>
          <p:cNvSpPr txBox="1"/>
          <p:nvPr/>
        </p:nvSpPr>
        <p:spPr>
          <a:xfrm>
            <a:off x="304799" y="1235288"/>
            <a:ext cx="3907161" cy="4893647"/>
          </a:xfrm>
          <a:prstGeom prst="rect">
            <a:avLst/>
          </a:prstGeom>
          <a:noFill/>
        </p:spPr>
        <p:txBody>
          <a:bodyPr wrap="square" rtlCol="0">
            <a:spAutoFit/>
          </a:bodyPr>
          <a:lstStyle/>
          <a:p>
            <a:r>
              <a:rPr lang="en-GB" sz="2400" dirty="0" smtClean="0"/>
              <a:t>The Coefficient of permeability ‘K’ may vary from as large as 1 m/s for clean gravels to a small value of the order of 10</a:t>
            </a:r>
            <a:r>
              <a:rPr lang="en-GB" sz="2400" baseline="30000" dirty="0" smtClean="0"/>
              <a:t>-10</a:t>
            </a:r>
            <a:r>
              <a:rPr lang="en-GB" sz="2400" dirty="0" smtClean="0"/>
              <a:t> m/s for very fine soil such as clay / silt.</a:t>
            </a:r>
          </a:p>
          <a:p>
            <a:r>
              <a:rPr lang="en-GB" sz="2400" b="1" dirty="0" smtClean="0">
                <a:solidFill>
                  <a:srgbClr val="0070C0"/>
                </a:solidFill>
              </a:rPr>
              <a:t>The values of k are influenced by….?</a:t>
            </a:r>
          </a:p>
          <a:p>
            <a:pPr marL="342900" indent="-342900">
              <a:buFont typeface="Arial" panose="020B0604020202020204" pitchFamily="34" charset="0"/>
              <a:buChar char="•"/>
            </a:pPr>
            <a:r>
              <a:rPr lang="en-GB" sz="2400" dirty="0" smtClean="0"/>
              <a:t>Pore size</a:t>
            </a:r>
          </a:p>
          <a:p>
            <a:pPr marL="342900" indent="-342900">
              <a:buFont typeface="Arial" panose="020B0604020202020204" pitchFamily="34" charset="0"/>
              <a:buChar char="•"/>
            </a:pPr>
            <a:r>
              <a:rPr lang="en-GB" sz="2400" dirty="0" smtClean="0"/>
              <a:t>Soil structure </a:t>
            </a:r>
          </a:p>
          <a:p>
            <a:r>
              <a:rPr lang="en-GB" sz="2400" dirty="0"/>
              <a:t> </a:t>
            </a:r>
            <a:r>
              <a:rPr lang="en-GB" sz="2400" dirty="0" smtClean="0"/>
              <a:t>   (grain size and cohesion)</a:t>
            </a:r>
          </a:p>
          <a:p>
            <a:pPr marL="342900" indent="-342900">
              <a:buFont typeface="Arial" panose="020B0604020202020204" pitchFamily="34" charset="0"/>
              <a:buChar char="•"/>
            </a:pPr>
            <a:r>
              <a:rPr lang="en-GB" sz="2400" dirty="0" smtClean="0"/>
              <a:t>Viscosity of the pore  fluid</a:t>
            </a:r>
            <a:endParaRPr lang="en-GB" sz="2400" dirty="0"/>
          </a:p>
        </p:txBody>
      </p:sp>
      <p:sp>
        <p:nvSpPr>
          <p:cNvPr id="4" name="AutoShape 5" descr="data:image/jpeg;base64,/9j/4AAQSkZJRgABAQAAAQABAAD/2wCEAAkGBhMSERUUEhQWFRUVGBwaGBgYGBoeGxscGB0YGBkaHBgbHSYeHBojGhwdHy8gJCcpLCwsHB4xNTAqNSYrLCkBCQoKDgwOGg8PGiwkHyQsLCwsLCwsLCwsLCwsLCwsLCwsLCwsLCwsLCwsLCwsLCwsLCwsLCwsLCwsLCwsLCwsLP/AABEIAMIBAwMBIgACEQEDEQH/xAAcAAACAwEBAQEAAAAAAAAAAAAFBgMEBwABAgj/xAA8EAABAgQEBAMHAwMDBAMAAAABAhEAAwQhBRIxQQZRYXETIoEykaGxwdHwB0LhFCNSYnLxFjOCkhUksv/EABkBAAMBAQEAAAAAAAAAAAAAAAIDBAEABf/EACURAAICAgIBBQEBAQEAAAAAAAABAhEDIRIxQQQTIjJRYYFxQv/aAAwDAQACEQMRAD8AW+D8Kk1BXMnKU6VZUZSwBYFzudW5Q7f/ABWgC1ps2r/EiFPDlolpCEBmv/MMWGcQOyJhOXZWpHQ8xEcmubUuitbjaJP6JaLCbMG/SB1ZiUyWcs05gbAnQ/Yw0T5HlSUeZPMXB+x6QMxSgTMQXDjcbjW7QyWKLWgFJ+RZxPC5U1LhiSC43jOlpVLUpJJBSSD6b/WHaj8SXU+GhJmC1wNAeZ0BDReVwCmaoqUlsxcm4+MDGfC1Loxxb6M+o5rrvfvGi4BVyRlcBxo4e/MRdl8H0cpGUyUKPM3PvN3jPk165KiLqSFEDmwJZ+rQ2GXm/iC1x7NcqVpUgqB6/eEnH5zELa6C4b3H1Yx94ZWzZiNFpBHJiffEdZRzV2GX1Jg5M1fwuUuM/wBsKBGUh3fTo0GJWJeLSlzcHbcdfSM3rMDqpRKkh0nUJL+8ERdpaKvWnJLSoJOrMNev2gOL8Guf6Ma/CqlmWzhDFQ2c6Jf4t2hrw6iQhOjDZI/NIUOEcAnUxUicjIpSnF3cMA7+hhtmVIQCpVgmJ8jblT8BR60T4hiyZUsqJygad+kZ7ieNFTkE33fQR2PY0VqKlkE7DYdIr0PBU6rI8Q+Gg9HUegGw7+6GQg5MGUlFCzLxopmFQNtBbkdYYVYsSGVbcg217w24d+lsqUoe0oi7liflaOxz9NW/uS1FdrhRL25K09/viz2tCY5qf6JFRNcGGLgniEJR4KixSTl6gl/gT8ooJ4XCSUrMwHVmDgdv3DtALGML8JaBKmKUSdRYjl6wqWJpbG++m9G00mLAgB4s/wBcACHhBwtU3KLvDBLw+YsOVZQ0RrOkOcLK/EeOEJyI/fYkbD7x7g8jKix1ipxotEimKrOkpY83IDe6PjBsWK5aT5WbbnB4pvJ8hWVcdBirXlBL6/KFufVJXMSi9y0WsVxBxClIxA/1cvLdlX+R+ENq2KTNMwyj8NORCQlI2H1goJRUGULc4pSagrLmyT6OftEwl5S9yOYNo9FPXRHJW+yvVUq0b22/4irMqikEBLwQnTSo3OmkA8TxbwXCUhR0aAdBRT8i/wAbUIXJCgPOhQb/AMiAfzoIgw3hUpSlRlnS5JL92e3aGjh6QJn9+dlBY5Uk2T/qHXrBjx/MEpIJtcaN33iSeXdIsjjuOxCXw3IUXch+/wB46HSo4SSpRUFpAN2I9/xjoPmhXtz/AEWcUwzw1FIBJ2YgfAi/wgXTVt20IsYYOJF5kgg3G45i4hRrVeYLTou/ruD1eFTxKaf6hscji/8Ao04fisyV7BIflp6xNiGMzJxly9Cu3lt3MLVJiYbtreDGC1QMwHXKCffEe4Mr+yNDwnDpEiWEs7h369esVcVrAl8oF4qTK0qQ55D+YG4lUuAByjU00Ka2D6qtf3wDpMOR4ii1yoluV4s184BLfuKmAghwvwtOmupWj+7e6ti20NxR/DpUX8Pw2YsWQW9z++PufTZH6agweXSS0slSyotqDZ+h37wo4xPIKmVbeKJJJdC1tkFZODsIdeE6ZKpSVZWG5jOaJp0wJD5R7RjVuHktKCdE7DlHY43tic0vCPjiTDkKluDlUnRXL1jKsbNUULLlSBoXyu2zaesatisyUP8AuLs/s6vCFxnjKCnLLDBRCRbdVozLFdnYpPpFOf8ApuoIlzUTnWMq8ikhlEMpgdQO7+kOGEy1hIMxHhqIuHBb1G0EsGkIQhDkLISA5vYBmgjXlJS4AflE8M8o/UoniUtMhkIs4P8AP8R9TqkISSrSBArlpLOQG0Ox6ekQVlX4hGY3Gz/GL8XqFlVeSKeB43/APxNQqmpK286S6e3Ls30haFQmYhlgKbfcN8R2izxDx8EEy5agopLdH6n6QCpFTqgEoAGpKzYc4Lmo2FxchnwLFZaSpJKSAd9ekH5vE8lKfL5lK0SLk9hCZgHBYmkqzPe6mLE6WfWHzCOHaen9kZlblgH7nVukeU/Tucm4aLPcUVTE/GcAqK7/ALn9tALgO5J2dnAgejA5tIhWVZUEgkA7tch9o1OrU4tt0EL2LJCwUM72IA59oojB4YqKFOfuOzNaHE11SmIZO/WGSip5crKsgeVQOli3aB1Dw9MpwQwIe3Ntn9IIqxyWPJORk5KuUm2427Q9A0MYx4EuliIllY1KDkuO0KVVLlJBMubm3DafaK9LJXMBZZI2+ukM9x/oHtJjLiOOJU2Rg+pNoC4jWpfMVAl2+kV5mBOPaUYgn4GqWxDnq0Y22EkkHKSozHznXTkIYKCkYOPQQnUk5x21g3hWKZSEqJbY/m0een7c9os+0dDO45vHsUGBuDboY6D9xGcRZxOeMoHM390LlLOlrdCixQS3ftBurDkesB52ASJzlExCZjsq7X5Ec+sO58XbJ3GwPiACVWVlPeCfA9f/AHV5iSCACeWrH5wLrOGFoJcO347ww8JcOGUkzVqcTA2QaAAm5P8AlGZKcWbC00P09TANpAipNjEsqewynYeXqk6QPxGrADPEK/B7PKKmC1ggO2/z933hhBypAew2e0C8HlqTKDpN9+fryeIqqqz20bfaPRhpCXRbqMVYtsLv9oWcfxJ0KJsBcfzFquWQw15/aFjiOrJHhpck2AGrmwYR0m5OjUklYz8NICcqgQQd4d0YqJaWBD/l/wCIw3DaqqkLEtOZBJZlJNn3+sPdNiAHtl1aW32BjqaYlRvsb59WgpLupW7/AEGg9IS8Zmggi3lII6Nf5xen1WRLk3aFqozrBTLQtajrlSTf0EG3y6RiXHyaDg+LpXLSp2LQRmYkQUhn+UIkigny6dCjJWFhN257Ax8yuIJp8i0TEFtcpKfeNI89+nnGVrotjljJU2aBUTkqfK5t7u0JP6gVK5UkFByiYsBZFiAxLA7AkX7wUw6tTldUzy9/rHtLWSqmYAAFJSoNyfR/R4yMn7icf9NlFKLsRMD4Gn1U0EIyymBK1aeg1MNmJcNzJc2XJAeQbuLORsep594fpOSX5RcHWKOM1spBUhShp7t/fDsmRXsnim+ipRKCJYSnb8b6RdlTevxhew/FUrALsInnYuEggHcCKVKKWiepNhSrrwBl05np94q/1gbyMA/5eA1ZXvYWEfMiZ5bfnKDjJWN4Ui7OJJeBldh6V6gP2i3JqH59t4mmEEX1gnG9oxSrTEHiCgMtHlLcwPlDT+nwRMptHIV/P4Io8USv7KlAOwJ62hS4Tx2fSzh4IK/EsZYDlX+0cxCdsPSNfRQJexyg7NFhVHLLuSbbiIZFUvKCuUpJUNCzjoWcP6x5NqlAZilY6hNvW0Gmv0xgbEOHUgmZLUxa4vcfflAqUuwMGZ+OSfM60ApDqdWnUh4TF8QoVOUEOUE2U0Izw5q12Mxy4umNEupIAY27x0e0fD9bMQlcunWpKg4Ng453IMdHnUU2ijVThYxSosOSkqWoAOSSTtveB06pQZgSSuUoay5gb3Ej5wRralMxpKHCGdSm9op9lA9bk9I9OEv0kaPmdh1QuWqZKn/21OyClykHXzEv9oIcF06hKVKUXyqcPqy7n4ufWIMNmqp0l02LtyJ7wS4emmWtS5zIlqT5TyUL3HJnjcnBx0ZFSvYTxfBTkSpLgi3zIgJh+GqM4FbOlzfp0h5mYqhSB4ZSeTXPe8BpKM04k8rxNDjaGfJ2RCqZOVmbloYHTV8x190H6pCU3YdoXK5QAUp9dO51iuNJCmmwXX1OvMn4naPjD8EBqZK1Ooh1kA8gW9Hv6RQmnOu3O33hmweXlK1b2QP9v7vfB44quTByS3xQWoadBNwCRcOPpC9j1EUzfILcufaDsublL/5WgfjU1LgvcnSNdcbBXdFTCqcVKnUXSGGXR9H6tDIjEVSvJLSmWBowALdoUcPxFMpakgkZi79Trfa4i2nEVTFZZYKlnQJDqPYAfl41OhU02w/OxWYT7T8yN/Q/aIp9eUjMsBuYb7RNQ8CVc4BUxQkg7G6v/UW95g2rg2lkDzFayNStZY/+KWEZPMoK2dHE5OkLUmdKWzpDnoIu8O0cokhCcuRatBY6NEM6dJUpSJUtKAAyVAXfmTygngE9CEZQN+cSr1Ecquih4ZY9MNzZyEIzH2Uj3nl3eM54priUKIvMWWSOalWA95hp4mxAKypToLn5D86wAw2iE2cFqD5T5ehNn7t84kk+cr/CmEeKIcB/TioWgKVUoRzSJZU3TNnD92gnjHAhlJC0z1rUNilIB92nvMN9NM8NAe3S+vOB2I4wCGbbQfxFOq32K86M6GIAljZQsYtU9SzM784rcR8PTps5KqeWXJ8xsA3MuQ8eU/CVcPaCABuV/YGCjLygmvARztfMfSPF4gw39Yo18udTpBmNl0zAuAeR3EDxiYO8M5tbQPFPsu4hVFYyqLA299oO8J4dT0vsoBWqwmG5bl09Iz7F8ReydYNcP4/mQx1FvwQuTdWbro1OnmgrD2D7aRbqJphBpsemILAuIvf9VTjby26R0ctdox4n4CnE2B09VKKJyRmZwtIGZJ5g/TSEXgHhHxq4SVhxLJVM6pQfqWHrDCriVTEKQl+d4K/oknxJlZOOpWlHzV9R7hGvJd0Y4UtmrS5TAAC0dEpMdC+AuzLOMeHZM9ioAEH2hYpJ+hhLnyl0ikpUy0PYtr+CHyuqk+EAoXIf333hQ4/qUzqbLLDrzoy5bnMSAWb1iPDk3x/pa1Wy7R4nJWWIbl/ER4zWpKWDZRc99h/MLuGcHYiZec+EG/apfnt/tSU/GPcJqlCslIqpX9sLaalXUEA2sQ7HlFjUnoDlFbD+G4KRIQVFvGBWEg3SCfIddCz+sB5tUulUtZKsoPmckkNY2Oo/BGmkInZlJYIQlm6hikp5hrPCXxnh2emmqCXKUuSCLNdz6Q1JVRO5O7B6eJhNRml+YfnNoWarHvFXkDjvp6RNwsoCWtPI/MAxSEuXMQWSTNQtg24cvp3eNUQnLVhzD6NA8zueX5tF6lrQlQSSyibdX2ihKwiekOpBSG5390UVKAUcxKVC6SdfSC9zwBw3Y5qToYBV9QCon3ReosWC05lEMzHod/eYXK7FUpWwSVN6fODbtaMSp7PiomGWp1DPmD9Ut8xGm/pDW0ypcwhQM/N5hZ0pHsgb5Tr3flCLguFLqVCYoa7XYAavB7EfKkplshI0y8/8hA2bwvs16oqbO9vzeM64qxgrJQg2BufzlAfBOO8iPDqiSBZKzcHortzj5qVJU6ksQeV4h9TJydNFXp4qO0fFKCEpUearxew+Z5QQb8/vAOfUlCDe2v2irS8YSZUoJIWVszAFiep0jYJ1pA5HvYaxiqzLbcsG6mDGBy0yrEuBd/zeFHhdMyrnqmrDS5R96zf4C/qIbjNSmayujdRAKDj32byT6CM2rXMV5dtOnpp74+kYaE+0oBthFGdjgFksOgsIEVeL7qV6RSuK29iXyfQxTMWlosAH/N4G1/EgNhr00hVrMYfSKaZql6axssjeoo5QS2wtik81CFSyxzJIG19vjCDiGDT5B88tQBOouH5OPlGl8LU6ETCJgBJAb6iGtVFTq0LA6gjcctjDsWNpCcmVcqRj9FwdOmJd0gi+Ugu3ygTOwufSzHIdJ3DsY2w4YEElPlfTkenSBuK0qFy3AsXzAj3wxxSQKnb0IlNiAUBozRYVWpTv8YEY/h3hzv7R8pAPY3tHvCkgrqfPcSxmY83ZP1PpEzxlKyDTMw0+DmmOkrDgbtzMPv6S0CZElSU6LVnubk2F/QCFbGnUX2IBts1oN/p1igz+GrVnT6WP0hjgoxsDlyNOYx0fSZgjoDQGzKsTZaEuXZn7Bre6A/DlKnx+176Op9PSDdXlkyFlbAXhd4FqfEXMVtmYduceXjvbXR6L/B8xMBAGUMFXbkdNfSFbEpCVKBID6P3hnrvMluQ+ELddSqKCwNosumIatbPuk4NVMaZ4xlI5p5i7Np6mI8S4KUsGX/WTCmY+YMGJGx7+4wwcF4qlUllmwfMOmx7vFyrmpIOXTly69I5z+Whajox5WBzKIzFZgtHMJYhrFwXhr4EwKUJHibzQF9goOB3AhlxbBkzJbK1Avrd/rGZ1mE1FBOH9LNWiWosUBiAdbBQIY9nh8ZAPejQMQpwpmIL2t0gPVcJoqFeZOYbW07RQQZipYImrE0hwba6MzN8IeP0/llclPinNMZySA/WwAAvb0joxTaZruKE+p4NMlQUlLJFiAInxfh5C5JSQ5aytweYMaDi6xmIAhYxRNi0VRitiJTehfwTNIo8oBKi4e3X/AJgVXTXYXA+8X6irSkNfkbe/aB2cTFAa7D5wpMqoin4cFSy5cAGzd94v4FwdMSjMlZTa9/poYjrkkhIFvNfsNvlDQaxUuQCNSAB6xkmn2ZtdCDxPg1Sgu+ZAuMo+YEBsO4fqZw8Xw1lH+bMG5gG5HUWjX+FsPNRmXOSfDTb/AHK19wg7XFCZagAAltI3HqIjLL5UIvCEhHggIP7i7bl4o8V4iszQmUnMUBjsG6naF6m4sFIqdICCyZijLI1D6JI6aBobeGsNUqUTNH/cOZR3JPe9oVHE5zvwNeRQiLiqyYWca/6vu0DKysnAsJbjm8aP/wBLyy/mLtYMNusA8Sw1CAWhksKj2gI5eXRn0ytWTct0EM3DWYJJBLBgS3mc8h8Iu4pw/Ln04WgZVgfEag9DAbgclUxaiWyMWbm4fvaNg0vAOS2hylIyIKmUVL03Prf/AIiSgxhKVf3FXUWD6doHmkmKWfCcMHdWtzsdorLUmXJUpSSVEu5Ia2pvD5OhEVbC/EWP5SkJmE8wSNByaLmCLM1AUbg7Rm8lapywpAYAhu8a1w7h4CUJfa5iLPkfgrxY0iDFMCRNSQpI6WhCmYEqlmLWDYtY6hvmL6xslXSjK4PpC1juFCagjdrQtOWN76GNKa0JFNxEGKVXG3SPabFlSZyJqC+Ug235j1EKVdJVKnLllwUnQ/A9olo8QUgvrFa6E9H6YpMTC0JUDZQB98dGHUPHlRLlpQkpZIs7/eOiJ4J3pjOSGbAsZ/qUIXNSm7nL7SWcgXIvE2D1EuVOm+FKGUqcpAsC2w27RcpMAQsqEopBGrAgfaAVdg0+iWuZMuheihsev3g3Co1HoNS+XyGydjQFwgB+cCsQxcFKnUAANoUTWqVcFyTFXFKSauUwUxWoBukLjGUg5OMQrgOO+FLN3C9Rva4/4hvwytQtKZiFFtmu/cHTsYWMG4ZQgIB8xJ1Ov8QZm8PZCFyiUbFjr1L6wbxco8l4EqdOmN1RiSPDzLCRkHpGf47jMnMEJWFzCQrKNAL6jQbCC6eG5k5Cs8xRQLsVFn6AWjNKvhmbIqVKk3SlV36nQ/eNxxk+zm4pjvRpT4Y1BGrjeHrhejTKQT/kze5/nGfyKsmUCtJSxcv+fOGfDMSDqTm8rA/8Q9ao5u06D2J3U+xgHiI8ptEWMcWSpI86rfD1MI+N/qYhz4RzDkBr66QxToQ4WFpcsLCgSAz+Xc97cokpZCQ5/cLl4y2s4jmTJhX7P+kGzcjB/D+JyQoIQoZt1FwD0gbrbHJ2g3U1eaaEB/ac2hnxitEiTJSr2pqgkDdztzEKGEqTLKp05Q8odyfX5xFw1VzK/EkTZqv7Up1JzWCRoLQtO9hSNsQjw5KEgAW0Abt8ITONMX8JBA1MM9RiSVoJCkqKRcJPuMIFZ4FTUZZq/Z/Y7P0ffsIc2nUUS0022LeB8If1kxM1RIlguo/5EFwkH0vytzjS2AAAsBYCI0oSlISgBIGgAYD0jzPFMI8UKlLkTZ2BPKEbGK91KGw+JhzqlNLUekZ1OOZSieZMI9RLwOwryX5VYJVOVKOxP2hEwXFjJnKUXCZgIPRy4Po8XsSq1zvKHCR8f4gYrDV8jCINLtjZbHKXxKQhSVLGYsQQNeQfeBuKSqqqJyoOUB26c4k4bwtRWlU2WoBI3B1h8wvHJSJwQtLIUkgWa5+pjZTbBjFJme8LyVonJlrSWKnBBsGuX6WjZMMLJfmWhaxrBUSp6Zied+oIsYMUFWMsTZW+SspgtMYnBSxgVU2j4Ff5miGtrgN9Y2Uk0Yk0xF4qwBM6pll8rhlEasDa8diXAKBKzSSpKm/cSQffE07FRMq8ib5QH7w1V1eBJynbSMTlWmc0r6MyHDsz/NHrb4R0MM/DUrUVNr1joP3/AOA+0aTQpJKZoZKQNvi8DuMcUk/0i0KLhdmP5ygFi/Ec6WtaESZwQC48hSn3q+kA5s0rUPFLrUsZU6gA7n0gqZ1oF8PKlyPaOaYWsxLDm/vhzqcFkzqfxZaznAza2BGoy/WKhwKWib4hZSSGKRYi+rbx8z8NnIJ/p0KWgpJGgY7AhRFjHeLiwX3TCmCzkrABsoQx06QQxu20ZthlUtDJmgomDp+OIdcKxkBs7PuYyHejpdbCWK1gky2Gp2hKo6Jcyeokul7j/VcuR0f5wcx2uCiZn7QGHeKvDM1OUqO515OYfLuhK6sJDAswIYAaF/gw+MAsYwubLB8ElB00B09IbpE9LXfp+bR9VTKuzAb/ABMN4KtC+TswnH6CdMBUsqWpPtA7dQNG7QvyUuWjY8aoEupTB317/TpGXYxSeDUrT1cdjAL8GXYycI/pz/UjxJxIR+1KdVdSdh2htPAMhAypBSB1P1g5wbMCZaQNkAfKGWspApOYeoiNuU7aY9JRqzI8d4BUrzJWVcn+T6QK4blKpjORNGVSsoY2sHLg6G525Rq86RtAfGMClz0FMxLj4jqDsYGOZxfy6ClC+hUpcQCVulbdjqIBcTTB4jILgb99ft74sV+D/wBEv+4nNLNkTOuyVDY9d/hF3g/hhFbMWua/hoPsi2Y8n/xEUXH7IVvpnzwxxjMlgInAqlMwWdQev+SdOo67PkmeFAFJBB0ILv6x5iXBspSAEJCW0bRuX8wmYjwnNlKcZk8iCW9CDDVmlD7LQDhGfXY7VM1OQgkB+cZ7XVspC1pKw5NgOR7RWm4VMUXmKUoDmTAPGaTKQUCwcH6QEsiyOg4w4Ib8JpELFkv1BDeu7w2YXgUpF1Bz+bwtcHLSJCQTfLmPLnF7EMfKv7cohyLqdmgIQ5OqNlKlYWxPG6WQMrErGyb+86DtClimJpnKsnIH1cv3FrR4qmlpOaYsqUfzU3McqvlpLiWg/wC4qP1tF6wpdkTzPwE67H/EliWXfKBm5toO8DcP4jKSyyxiDFKpKpYUgZSDpyOsBKuSqaokHKNm1ibNgT0VYc+rY/jGgQ8AMd4pIBSm6j8OpheQid7PiFokl0ARdTl4nXp67H+8n0ScKzz/AFDqJJIvD3i9V5e7QhYfOSmeANW+sOcwlYS8LzaloKG0fKZlo8idNPaOhPE2x4qJC5iVZ7oUTmB5A2PaETiTBJsiZKXLGZGo0DHk+/T1jVKlaQnL+4v6DaFLFK5M3LTq9or25By79resehWiVPYO4ZpZk5PizUlIdkpOv+6Humw6WQxG35aKVNLCQAzNF2nn3EZjjHtjJ34AXEnDgULi4uCN26xncnHvDmKkzPKtBuFb8iDG1VJC0G3UfWM74w4RTN/uAedPxHLvATSTrwdFuhbxDFM4EtBD7cu8MWCKaUBo2p5NaEiZIp0pUVTQhQFgHzA9m16QewnFkzEIz+WZYHKWSseuh6Qag1sFy5DAuu3BBEfCMRL3sL/gEfNdTJRKzpmFjdiPno0BE1q1+yhn6mC5MDiW8anqIIZyqwHfT86Qm49gExvEMtSltdr2Gzbxo/D2DOrxJl/8RsO3pZ4aMSo5ZlkiWHItlF+og+LeweSWhP4LqT4MtRFygFuVtIdKOsYawkUM3ISnQpV8NR9oPIrLR56bhNlbXKKDtRKSrzC0D5lOAbiKH9U+5fkYmOKBIuYJuM3synFFTGMGlz5S5aw4UGI+o5GBfCtEJEhEpB8yXBLM5cu43u8WMQxxKQVEhKdy8C8HrVqT5gBmJPUOX+sDGlo6QwJnLKi2ZOU8yxPXaLufOm4inKmhPMnf1jplebEM3L80hkcqj2LcLAfE9KEJLbi0KdHhBmOoFmt+CGni6eSUNcM8DsCqEgKFgXe2u2jwEr5PiGnrYD8GZKVlAcbNb3iOkqUlasw9pPyh4wiQlR8SYAbeUaBhoS25hMx2mmImlag1yenYdIsxY5RipMTOSk3FEMyS5N9R7ooqQoPZ2iwiqSbg9wY41A0TcxWmRtUyuZhKL7n5NFqRJAWxDps7atu0VJ8x7tpFnDvMqBkxkEOkvhmTMUCl0ggaEF/5aBmPYchIUlIsHD7wZo52RKRyEA+I6zOSlJ1OsFlpRBxcnIQKSeRNCjGjYTXJmBI0YXhIqsIVqgZiOQMe0OKFCm0I1H8R5uSPJWi+MqNMKk8xHQqox9LCPYTv8GUjWcfxSWmWFpUDnsGIc7+sIaUTE1XjTQUpIIA779T94sSeApdPOE1ImJUhxlUXTdttj2inxfVVBlkhGcJ1y6gDpr7orjkxvvsncJp2uhqk4yFWBB+fbvBBFU28ZbguOAgKB9Hv1hnl42GsbNBS0hg4IxU9B6xDPq0qcqIFoSqziUiyE5lchBNOHJmUyVrzZ1AucxsXIsHZvSJnJ1sYoeUC8QwhExUxSQCAQ43uNYVcTpFyj/buN0/m8GOFamaqatALqBOYkWYFvwQw1/DoUCXYkP0jufCqB42Z3R8TTCtEsrOQqAKVhyHLWP3jVcIok5A4BI+cY9xJReGu1iPwGNB4S4wRMlpGZlAMpPI8+oeKE9WKa8D2lISNg0SSKlI9o2P1gFMxQHUpyn5j7xFVYqhKCokW0D6nYAfCCeT8B9v9AnHAEheeWQDrzcHV+cBMP4zzpuCG7N6Q2U3DSJyjOq0iYSGShXspHJtCrmT2EQ41wZTrQoSZaZSgHSUgB21Bax/iJ5uEttDY8loW5vGCeaj6QOqeKZqiBKQVKUWA1JJsLQDn0E4TTKy+Yctxz7Q+/p1wUsL8eaCAn2H1JIYnsBHLFDvs55GUsa/TmvnS0rKxmF8hcJfooWfuIo09BitMQlUpShsUlKh8DaNh8Qos79IjKwdRu8Ue1qid5XdmXUvGKkKKJoIUCxexeCqOIUKuHPo8W+NcCRPKZgQMwPmLXUA3LcfL0j3DaVKZQLJSx2DWN9YlyQhEqxXNFPEp3iITmSpPIkM+7QqTknxpTWzKb0Ic/KHHGOIpaZSkuMjEl25agbXhJwStE6oB/wAQT66fKAxpydhTio6GuqxPIQxYCBGIYypVtoir1vAecltDF6mxLivwhmrYkiPEVHOz3ilW1BH1MF6WhUoPkURzylo5OhUkmVDMJsIZsFo8iQtWu0QS5ktAylJAH+SWv6xFiONACxtBp+WBXgJVmIl2GptBTC+GQrKua5PLa+kCOD6PxnnK0BZPpqfpGg0lDfkBATneg4xrZ1LhgGiQOgECsbwKXNSc6AdWLXHYw2KlAJJHpAaeXcc4U48UGpWZDXcMzUzFJSSQDYtHkP8APPmMewPIOh7k1DoKRdxvAeupALR8mrbdo+RXZgxux1hLksnxDpx2I3EvC7kzZHlmfuTsv02V13hRlVk9SSwNi3roxjVK5V7QtpwkT5uRDAlTq+pjsWRp8WFKF7QewfhJKaTPdUxYT5jqXIuOQ3hjxSWEoYBgAzdoJnJJkgOCyQBfkGEA8brAwbcCGTXxZ0bugJgEpEla1MHmF/d/ME8RxJJbnpb5wnoriFkvYKLX12sI6fPWtiATmLJbf0gFa6Nor4phUupnDOpaXH7QG+MWaf8ATmQDmRMI65lAj4RQlq8OcoTTcEW5esNOEJm1LiSl2HMD5m8dclpGVFqzpHDkoApXNWX5feOwPhaSZomAqUlPs5jy31ueUSz8MqwgkyyLfuUkX/8AaLcmaqnQkrQpCWDEsU6cwWjrkC6GEhgGADfAfc848WtKgHDEafB/hFSgxSVMslSSdTmN794+62oBcoUD5SO2ojpPQKWxJRSpOISAxdRI93mL+gjSpqi2VLARmUivEvEqcq0UVJ7EpN40RNekJBKgH23+EH6aq2BmT8FaZSKclyY+ps1k35aaxXreI5aBcEDmSB8TCxXfqBTJPmmofkl1Ef8AqItTiuifjJ9hyvq7M2kJkzgtc2bNXNnTEoUoqRJStTNbXvqwgpgfFcmomqKMxCWclLa6AA+/06wZr1BgpOoF+XvhMkmOxprsV5mAiWA6QynALbHnC5R4UaWfM/wUPI/xHp8oP8R8WJRLCEh1/IQvYbhFVWTQtRUkHc6kdE7DqYFDCQlUwskFRgjh3BkyaXWWHIfU6CGvDeH5chIBud+vcxeXXABgwENjjfkW8n4UMP4UppA9kE/n7jeL0yZLbLlSOwvFCoxE7e+Kc2pCPMS5g1xWkDT7ZPiNOjKXYg6xnmKYGpc8okgqBuEj4wcxLFyssDZ4vcNUqs2fcfHrE2XIo/UdGF9hLg+m8CSiWsFJBuD3cw3GsAS37YEImHe/ePJ6CU+Q9SPzWOi+PZko30EhXvYH3xTrqrKNdrmBX9eU6+0Bv84HVNaVFncmNlK0Yo7JlzSS4Fo9j7kyl5Q2kdCqYfJBAzuZiGZWN7JaBKsWiJeJAByWiBWiqi/W1jJ+ZitwxxNTpz53zEtsBYlg+/OF6rxrxZiZKAXUWf4n4Q88OYNToUhc2ShbG4IextFOLE135FyyLwWzjqFpuX5fSB06jnzQRKQok6KVZI6udW5CNGmyJUuyJctI1skRHJlld2YD80itYF5ZM/UNdIyus4WqZSW8NUzKMxY7b6b9In4Ww5HlnJmAhJYgG1+fURrYSBCHxfglPKnCakCWqa+YJtmIbzFu+vaDlFR2LjOU9GW4xiRXWzkN5SsgE6OmzvGkcDUZpaNSyovNWct7hFvg4gP/ANMy5iVKQApuXzg9w6oLkeEsuZNh2U5H50hKkpPY2mlQWKzNLJL9SGJeONGZsvIXyDY/uIAv2HzjqHDspKlKZmAHbf1iDEaggqc+YhgBoP4ijpWxD26RnvEMubSlS2KpQOu6X+YvE+CSq2akTUAJQq6SssVDmAQSRDQuoSAAwXo+a9/W0Q1uMrd9ehvpyO0SzV9FML8gLH+HJk8pUmYEKSQdCb9LhrwNrK2tlnwlKUSWYpAD87i8HzxAtmypHUj+YlwMeJMK5ozA+gHL0jMfKOgnGxZp+Eama6pk1THRyVEepMfM79NyHImKKuoDfCNVRVISlmAtaAWI1AQ5JseW/eHSjJbs6KjdUIWDyzSBaVgZipwQdQAI8xHHZszyJUpXQR8cVkzCgSjcK+HX4QTwbDESUuolStzAJXs560juHuEHPi1FzqBsD9T8IcU1SEJZLJHTU9zC6vHEu0RTcWHOHRajvyKcWw3UYgTow2d7+6KE6pAvr1P0gNUYyO5gJiGPKfKNeukC5uQXFRGOuxtCAS8AFYyZxLaAwHmJWsuov62j7kNLWAC+ax7xji6M5bDFDRqUSQ7PD3gVKyGAhdwMpMry+1y3hlwaoZPX8eIm7lsfWggZRAvHwVaNrEyZxOkeqXaLKTQpCniElSp5DkXIProID8YYFMlBE1ClDKx7HnDPPmD+oWTpYjuGi9jDTqdQOhSREim4vXgOSEOk4+UlAC0kqGpBsY6FnKN46PQomDMtZEpLGKNRMJLEkx0dCK+Q2/iX+Gh/9yT/AOX/AOFRrNMLnsPnHR0G+xaHhabDsPlEVVZJblHR0NXQryQHX0+0KvHF5d7soM+zgO3KOjoTl+rH4+wLhKiFJYt+GLcq1cwsCm7b33j2OhUOv9Cl2G8Q1MC5+i/zaPY6KcnQiPYDkGw9Yo1Ciwjo6J10VFCqNh3+sNWEDyjt946OjY/YPweoUc2vP5wFx9Zvcx0dDH9Tf/QG4dlJVUHMAWFnDt2h7MoNoPdHkdEGXsYhAx4NUKAsLWEDp6iwvHkdFUOkTy7PaQ694X8QP99feOjoOP2YE+iU6RUWq0eR0MFjjw8o+Xv9IbsLOkeR0QZPsVL6oNy9R2j6XoY6OimH1F+Rer/394lUs+Cb7COjomXkKfgyyZ7R7n5x7HR0ekuiZn//2Q=="/>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5238"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8264" y="1792556"/>
            <a:ext cx="1800200" cy="13484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268433" y="1383901"/>
            <a:ext cx="1480031" cy="374299"/>
          </a:xfrm>
          <a:prstGeom prst="rect">
            <a:avLst/>
          </a:prstGeom>
          <a:noFill/>
        </p:spPr>
        <p:txBody>
          <a:bodyPr wrap="square" rtlCol="0">
            <a:spAutoFit/>
          </a:bodyPr>
          <a:lstStyle/>
          <a:p>
            <a:pPr algn="ctr"/>
            <a:r>
              <a:rPr lang="en-GB" dirty="0" smtClean="0"/>
              <a:t>Gravels</a:t>
            </a:r>
            <a:endParaRPr lang="en-GB" dirty="0"/>
          </a:p>
        </p:txBody>
      </p:sp>
      <p:pic>
        <p:nvPicPr>
          <p:cNvPr id="95239"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32211" y="4797636"/>
            <a:ext cx="1883888" cy="13298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7233367" y="4371885"/>
            <a:ext cx="1480031" cy="374299"/>
          </a:xfrm>
          <a:prstGeom prst="rect">
            <a:avLst/>
          </a:prstGeom>
          <a:noFill/>
        </p:spPr>
        <p:txBody>
          <a:bodyPr wrap="square" rtlCol="0">
            <a:spAutoFit/>
          </a:bodyPr>
          <a:lstStyle/>
          <a:p>
            <a:pPr algn="ctr"/>
            <a:r>
              <a:rPr lang="en-GB" dirty="0" smtClean="0"/>
              <a:t>Clay /  silt</a:t>
            </a:r>
            <a:endParaRPr lang="en-GB" dirty="0"/>
          </a:p>
        </p:txBody>
      </p:sp>
    </p:spTree>
    <p:extLst>
      <p:ext uri="{BB962C8B-B14F-4D97-AF65-F5344CB8AC3E}">
        <p14:creationId xmlns:p14="http://schemas.microsoft.com/office/powerpoint/2010/main" val="251998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54" name="Content Placeholder 2"/>
          <p:cNvSpPr>
            <a:spLocks noGrp="1"/>
          </p:cNvSpPr>
          <p:nvPr>
            <p:ph sz="half" idx="1"/>
          </p:nvPr>
        </p:nvSpPr>
        <p:spPr>
          <a:xfrm>
            <a:off x="323528" y="1612916"/>
            <a:ext cx="3670300" cy="4525963"/>
          </a:xfrm>
        </p:spPr>
        <p:txBody>
          <a:bodyPr>
            <a:normAutofit/>
          </a:bodyPr>
          <a:lstStyle/>
          <a:p>
            <a:r>
              <a:rPr lang="en-US" sz="2400" dirty="0" smtClean="0"/>
              <a:t>Discharge (RATE of FLOW over time) ‘Q’ is </a:t>
            </a:r>
          </a:p>
          <a:p>
            <a:pPr marL="457200" lvl="1" indent="0">
              <a:buNone/>
            </a:pPr>
            <a:r>
              <a:rPr lang="en-US" sz="2000" dirty="0" smtClean="0"/>
              <a:t>Proportional to :  </a:t>
            </a:r>
            <a:endParaRPr lang="en-US" sz="2000" dirty="0"/>
          </a:p>
          <a:p>
            <a:pPr marL="457200" lvl="1" indent="0">
              <a:buNone/>
            </a:pPr>
            <a:r>
              <a:rPr lang="en-US" sz="2200" dirty="0" smtClean="0"/>
              <a:t>1. Area</a:t>
            </a:r>
            <a:endParaRPr lang="en-US" sz="2200" dirty="0"/>
          </a:p>
          <a:p>
            <a:pPr marL="457200" lvl="1" indent="0">
              <a:buNone/>
            </a:pPr>
            <a:r>
              <a:rPr lang="en-US" sz="2200" dirty="0" smtClean="0"/>
              <a:t>2. Head difference</a:t>
            </a:r>
          </a:p>
          <a:p>
            <a:pPr marL="457200" lvl="1" indent="0">
              <a:buNone/>
            </a:pPr>
            <a:endParaRPr lang="en-US" sz="2200" dirty="0"/>
          </a:p>
          <a:p>
            <a:pPr marL="457200" lvl="1" indent="0">
              <a:buNone/>
            </a:pPr>
            <a:r>
              <a:rPr lang="en-US" sz="2000" dirty="0" smtClean="0">
                <a:solidFill>
                  <a:srgbClr val="FF0000"/>
                </a:solidFill>
              </a:rPr>
              <a:t>Inversely proportional </a:t>
            </a:r>
            <a:r>
              <a:rPr lang="en-US" sz="2000" dirty="0">
                <a:solidFill>
                  <a:srgbClr val="FF0000"/>
                </a:solidFill>
              </a:rPr>
              <a:t>to </a:t>
            </a:r>
          </a:p>
          <a:p>
            <a:pPr marL="457200" lvl="1" indent="0">
              <a:buNone/>
            </a:pPr>
            <a:r>
              <a:rPr lang="en-US" sz="2200" dirty="0" smtClean="0">
                <a:solidFill>
                  <a:srgbClr val="FF0000"/>
                </a:solidFill>
              </a:rPr>
              <a:t>3. Length</a:t>
            </a:r>
          </a:p>
          <a:p>
            <a:pPr marL="114300" indent="0">
              <a:buNone/>
            </a:pPr>
            <a:endParaRPr lang="en-US" sz="2400" dirty="0"/>
          </a:p>
          <a:p>
            <a:pPr lvl="1"/>
            <a:endParaRPr lang="en-US" sz="2000" i="1" dirty="0"/>
          </a:p>
        </p:txBody>
      </p:sp>
      <p:graphicFrame>
        <p:nvGraphicFramePr>
          <p:cNvPr id="2050" name="Object 2"/>
          <p:cNvGraphicFramePr>
            <a:graphicFrameLocks noChangeAspect="1"/>
          </p:cNvGraphicFramePr>
          <p:nvPr>
            <p:extLst>
              <p:ext uri="{D42A27DB-BD31-4B8C-83A1-F6EECF244321}">
                <p14:modId xmlns:p14="http://schemas.microsoft.com/office/powerpoint/2010/main" val="4161062574"/>
              </p:ext>
            </p:extLst>
          </p:nvPr>
        </p:nvGraphicFramePr>
        <p:xfrm>
          <a:off x="971600" y="5301208"/>
          <a:ext cx="2052228" cy="944388"/>
        </p:xfrm>
        <a:graphic>
          <a:graphicData uri="http://schemas.openxmlformats.org/presentationml/2006/ole">
            <mc:AlternateContent xmlns:mc="http://schemas.openxmlformats.org/markup-compatibility/2006">
              <mc:Choice xmlns:v="urn:schemas-microsoft-com:vml" Requires="v">
                <p:oleObj spid="_x0000_s89197" name="Equation" r:id="rId4" imgW="1434477" imgH="660113" progId="Equation.3">
                  <p:embed/>
                </p:oleObj>
              </mc:Choice>
              <mc:Fallback>
                <p:oleObj name="Equation" r:id="rId4" imgW="1434477" imgH="660113" progId="Equation.3">
                  <p:embed/>
                  <p:pic>
                    <p:nvPicPr>
                      <p:cNvPr id="0" name="Picture 9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1600" y="5301208"/>
                        <a:ext cx="2052228" cy="9443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TextBox 7"/>
          <p:cNvSpPr txBox="1"/>
          <p:nvPr/>
        </p:nvSpPr>
        <p:spPr>
          <a:xfrm>
            <a:off x="539552" y="468435"/>
            <a:ext cx="5400600" cy="523220"/>
          </a:xfrm>
          <a:prstGeom prst="rect">
            <a:avLst/>
          </a:prstGeom>
          <a:noFill/>
        </p:spPr>
        <p:txBody>
          <a:bodyPr wrap="square" rtlCol="0">
            <a:spAutoFit/>
          </a:bodyPr>
          <a:lstStyle/>
          <a:p>
            <a:r>
              <a:rPr lang="en-GB" sz="2800" b="1" dirty="0" smtClean="0">
                <a:solidFill>
                  <a:srgbClr val="0070C0"/>
                </a:solidFill>
              </a:rPr>
              <a:t>Darcy’s experiment </a:t>
            </a:r>
            <a:endParaRPr lang="en-GB" sz="2800" b="1" dirty="0">
              <a:solidFill>
                <a:srgbClr val="0070C0"/>
              </a:solidFill>
            </a:endParaRPr>
          </a:p>
        </p:txBody>
      </p:sp>
      <p:sp>
        <p:nvSpPr>
          <p:cNvPr id="6" name="TextBox 5"/>
          <p:cNvSpPr txBox="1"/>
          <p:nvPr/>
        </p:nvSpPr>
        <p:spPr>
          <a:xfrm>
            <a:off x="5076056" y="5229200"/>
            <a:ext cx="1296144" cy="646331"/>
          </a:xfrm>
          <a:prstGeom prst="rect">
            <a:avLst/>
          </a:prstGeom>
          <a:solidFill>
            <a:schemeClr val="bg1"/>
          </a:solidFill>
        </p:spPr>
        <p:txBody>
          <a:bodyPr wrap="square" rtlCol="0">
            <a:spAutoFit/>
          </a:bodyPr>
          <a:lstStyle/>
          <a:p>
            <a:endParaRPr lang="en-GB" dirty="0" smtClean="0"/>
          </a:p>
          <a:p>
            <a:endParaRPr lang="en-GB" dirty="0"/>
          </a:p>
        </p:txBody>
      </p:sp>
    </p:spTree>
    <p:extLst>
      <p:ext uri="{BB962C8B-B14F-4D97-AF65-F5344CB8AC3E}">
        <p14:creationId xmlns:p14="http://schemas.microsoft.com/office/powerpoint/2010/main" val="3204725264"/>
      </p:ext>
    </p:extLst>
  </p:cSld>
  <p:clrMapOvr>
    <a:masterClrMapping/>
  </p:clrMapOvr>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120952" y="1299847"/>
            <a:ext cx="8870846" cy="1261884"/>
          </a:xfrm>
          <a:prstGeom prst="rect">
            <a:avLst/>
          </a:prstGeom>
          <a:noFill/>
        </p:spPr>
        <p:txBody>
          <a:bodyPr wrap="square" rtlCol="0">
            <a:spAutoFit/>
          </a:bodyPr>
          <a:lstStyle/>
          <a:p>
            <a:r>
              <a:rPr lang="en-GB" sz="2800" b="1" dirty="0" smtClean="0">
                <a:solidFill>
                  <a:srgbClr val="0070C0"/>
                </a:solidFill>
              </a:rPr>
              <a:t>Darcy’s law</a:t>
            </a:r>
            <a:r>
              <a:rPr lang="en-GB" sz="2800" b="1" dirty="0" smtClean="0"/>
              <a:t> </a:t>
            </a:r>
            <a:r>
              <a:rPr lang="en-GB" sz="2800" dirty="0" smtClean="0"/>
              <a:t>states that:</a:t>
            </a:r>
          </a:p>
          <a:p>
            <a:r>
              <a:rPr lang="en-GB" sz="2400" dirty="0" smtClean="0"/>
              <a:t> </a:t>
            </a:r>
          </a:p>
          <a:p>
            <a:r>
              <a:rPr lang="en-GB" sz="2400" b="1" i="1" dirty="0" smtClean="0">
                <a:solidFill>
                  <a:srgbClr val="0070C0"/>
                </a:solidFill>
              </a:rPr>
              <a:t>‘the velocity of  flow (v) is proportional to the hydraulic gradient (i).’</a:t>
            </a:r>
            <a:endParaRPr lang="en-GB" sz="2400" b="1" i="1" dirty="0">
              <a:solidFill>
                <a:srgbClr val="0070C0"/>
              </a:solidFill>
            </a:endParaRPr>
          </a:p>
        </p:txBody>
      </p:sp>
      <p:sp>
        <p:nvSpPr>
          <p:cNvPr id="15" name="TextBox 14"/>
          <p:cNvSpPr txBox="1"/>
          <p:nvPr/>
        </p:nvSpPr>
        <p:spPr>
          <a:xfrm>
            <a:off x="325639" y="4077072"/>
            <a:ext cx="8636737" cy="830997"/>
          </a:xfrm>
          <a:prstGeom prst="rect">
            <a:avLst/>
          </a:prstGeom>
          <a:noFill/>
        </p:spPr>
        <p:txBody>
          <a:bodyPr wrap="square" rtlCol="0">
            <a:spAutoFit/>
          </a:bodyPr>
          <a:lstStyle/>
          <a:p>
            <a:pPr algn="ctr"/>
            <a:r>
              <a:rPr lang="en-GB" sz="2400" dirty="0" smtClean="0"/>
              <a:t>The constant of this proportionality is given by the symbol </a:t>
            </a:r>
            <a:r>
              <a:rPr lang="en-GB" sz="2400" b="1" dirty="0" smtClean="0">
                <a:solidFill>
                  <a:srgbClr val="0070C0"/>
                </a:solidFill>
              </a:rPr>
              <a:t>‘K’</a:t>
            </a:r>
            <a:r>
              <a:rPr lang="en-GB" sz="2400" dirty="0" smtClean="0"/>
              <a:t> and is   referred to as the </a:t>
            </a:r>
            <a:r>
              <a:rPr lang="en-GB" sz="2400" b="1" dirty="0">
                <a:solidFill>
                  <a:srgbClr val="0070C0"/>
                </a:solidFill>
              </a:rPr>
              <a:t>C</a:t>
            </a:r>
            <a:r>
              <a:rPr lang="en-GB" sz="2400" b="1" dirty="0" smtClean="0">
                <a:solidFill>
                  <a:srgbClr val="0070C0"/>
                </a:solidFill>
              </a:rPr>
              <a:t>oefficient of </a:t>
            </a:r>
            <a:r>
              <a:rPr lang="en-GB" sz="2400" b="1" dirty="0">
                <a:solidFill>
                  <a:srgbClr val="0070C0"/>
                </a:solidFill>
              </a:rPr>
              <a:t>P</a:t>
            </a:r>
            <a:r>
              <a:rPr lang="en-GB" sz="2400" b="1" dirty="0" smtClean="0">
                <a:solidFill>
                  <a:srgbClr val="0070C0"/>
                </a:solidFill>
              </a:rPr>
              <a:t>ermeability</a:t>
            </a:r>
            <a:endParaRPr lang="en-GB" sz="2400" b="1" dirty="0">
              <a:solidFill>
                <a:srgbClr val="0070C0"/>
              </a:solidFill>
            </a:endParaRPr>
          </a:p>
        </p:txBody>
      </p:sp>
      <p:sp>
        <p:nvSpPr>
          <p:cNvPr id="16" name="TextBox 15"/>
          <p:cNvSpPr txBox="1"/>
          <p:nvPr/>
        </p:nvSpPr>
        <p:spPr>
          <a:xfrm>
            <a:off x="296215" y="3068960"/>
            <a:ext cx="8695583" cy="523220"/>
          </a:xfrm>
          <a:prstGeom prst="rect">
            <a:avLst/>
          </a:prstGeom>
          <a:noFill/>
        </p:spPr>
        <p:txBody>
          <a:bodyPr wrap="square" rtlCol="0">
            <a:spAutoFit/>
          </a:bodyPr>
          <a:lstStyle/>
          <a:p>
            <a:r>
              <a:rPr lang="en-GB" sz="2800" b="1" dirty="0" smtClean="0">
                <a:solidFill>
                  <a:srgbClr val="0070C0"/>
                </a:solidFill>
              </a:rPr>
              <a:t>  </a:t>
            </a:r>
            <a:r>
              <a:rPr lang="en-GB" sz="2800" b="1" dirty="0" smtClean="0">
                <a:solidFill>
                  <a:srgbClr val="FF0000"/>
                </a:solidFill>
              </a:rPr>
              <a:t>VELOCITY of percolating water      v  =    K </a:t>
            </a:r>
            <a:r>
              <a:rPr lang="en-GB" sz="2000" b="1" dirty="0" smtClean="0">
                <a:solidFill>
                  <a:srgbClr val="FF0000"/>
                </a:solidFill>
              </a:rPr>
              <a:t>x</a:t>
            </a:r>
            <a:r>
              <a:rPr lang="en-GB" sz="2800" b="1" dirty="0" smtClean="0">
                <a:solidFill>
                  <a:srgbClr val="FF0000"/>
                </a:solidFill>
              </a:rPr>
              <a:t>  i</a:t>
            </a:r>
            <a:endParaRPr lang="en-GB" sz="2800" b="1" dirty="0">
              <a:solidFill>
                <a:srgbClr val="FF0000"/>
              </a:solidFill>
            </a:endParaRPr>
          </a:p>
        </p:txBody>
      </p:sp>
      <p:sp>
        <p:nvSpPr>
          <p:cNvPr id="17" name="TextBox 16"/>
          <p:cNvSpPr txBox="1"/>
          <p:nvPr/>
        </p:nvSpPr>
        <p:spPr>
          <a:xfrm>
            <a:off x="325639" y="5471924"/>
            <a:ext cx="8636737" cy="461665"/>
          </a:xfrm>
          <a:prstGeom prst="rect">
            <a:avLst/>
          </a:prstGeom>
          <a:noFill/>
        </p:spPr>
        <p:txBody>
          <a:bodyPr wrap="square" rtlCol="0">
            <a:spAutoFit/>
          </a:bodyPr>
          <a:lstStyle/>
          <a:p>
            <a:r>
              <a:rPr lang="en-GB" sz="2400" dirty="0" smtClean="0"/>
              <a:t>The Coefficient has dimensions of velocity….so </a:t>
            </a:r>
            <a:r>
              <a:rPr lang="en-GB" sz="2400" b="1" dirty="0" smtClean="0">
                <a:solidFill>
                  <a:srgbClr val="0070C0"/>
                </a:solidFill>
              </a:rPr>
              <a:t>Units of K are m/s</a:t>
            </a:r>
            <a:endParaRPr lang="en-GB" sz="2400" b="1" dirty="0">
              <a:solidFill>
                <a:srgbClr val="0070C0"/>
              </a:solidFill>
            </a:endParaRPr>
          </a:p>
        </p:txBody>
      </p:sp>
      <p:sp>
        <p:nvSpPr>
          <p:cNvPr id="18" name="TextBox 17"/>
          <p:cNvSpPr txBox="1"/>
          <p:nvPr/>
        </p:nvSpPr>
        <p:spPr>
          <a:xfrm>
            <a:off x="237658" y="476672"/>
            <a:ext cx="5400600" cy="646331"/>
          </a:xfrm>
          <a:prstGeom prst="rect">
            <a:avLst/>
          </a:prstGeom>
          <a:noFill/>
        </p:spPr>
        <p:txBody>
          <a:bodyPr wrap="square" rtlCol="0">
            <a:spAutoFit/>
          </a:bodyPr>
          <a:lstStyle/>
          <a:p>
            <a:r>
              <a:rPr lang="en-GB" sz="3600" b="1" dirty="0" smtClean="0">
                <a:solidFill>
                  <a:srgbClr val="0070C0"/>
                </a:solidFill>
              </a:rPr>
              <a:t>Darcy’s Law</a:t>
            </a:r>
            <a:endParaRPr lang="en-GB" sz="3600" b="1" dirty="0">
              <a:solidFill>
                <a:srgbClr val="0070C0"/>
              </a:solidFill>
            </a:endParaRPr>
          </a:p>
        </p:txBody>
      </p:sp>
      <p:cxnSp>
        <p:nvCxnSpPr>
          <p:cNvPr id="3" name="Straight Arrow Connector 2"/>
          <p:cNvCxnSpPr/>
          <p:nvPr/>
        </p:nvCxnSpPr>
        <p:spPr>
          <a:xfrm flipV="1">
            <a:off x="5220072" y="3501008"/>
            <a:ext cx="1152128" cy="5760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9364133"/>
      </p:ext>
    </p:extLst>
  </p:cSld>
  <p:clrMapOvr>
    <a:masterClrMapping/>
  </p:clrMapOv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2375" y="1305634"/>
            <a:ext cx="2808312" cy="646331"/>
          </a:xfrm>
          <a:prstGeom prst="rect">
            <a:avLst/>
          </a:prstGeom>
          <a:noFill/>
        </p:spPr>
        <p:txBody>
          <a:bodyPr wrap="square" rtlCol="0">
            <a:spAutoFit/>
          </a:bodyPr>
          <a:lstStyle/>
          <a:p>
            <a:r>
              <a:rPr lang="en-GB" sz="3600" dirty="0" smtClean="0"/>
              <a:t>Velocity v = </a:t>
            </a:r>
            <a:endParaRPr lang="en-GB" sz="3600" dirty="0"/>
          </a:p>
        </p:txBody>
      </p:sp>
      <p:sp>
        <p:nvSpPr>
          <p:cNvPr id="4" name="TextBox 3"/>
          <p:cNvSpPr txBox="1"/>
          <p:nvPr/>
        </p:nvSpPr>
        <p:spPr>
          <a:xfrm>
            <a:off x="3203849" y="977765"/>
            <a:ext cx="972108" cy="523220"/>
          </a:xfrm>
          <a:prstGeom prst="rect">
            <a:avLst/>
          </a:prstGeom>
          <a:noFill/>
        </p:spPr>
        <p:txBody>
          <a:bodyPr wrap="square" rtlCol="0">
            <a:spAutoFit/>
          </a:bodyPr>
          <a:lstStyle/>
          <a:p>
            <a:r>
              <a:rPr lang="en-GB" sz="2800" dirty="0" smtClean="0"/>
              <a:t>q</a:t>
            </a:r>
            <a:endParaRPr lang="en-GB" sz="2800" dirty="0"/>
          </a:p>
        </p:txBody>
      </p:sp>
      <p:cxnSp>
        <p:nvCxnSpPr>
          <p:cNvPr id="6" name="Straight Connector 5"/>
          <p:cNvCxnSpPr/>
          <p:nvPr/>
        </p:nvCxnSpPr>
        <p:spPr>
          <a:xfrm>
            <a:off x="3199091" y="1621583"/>
            <a:ext cx="576064" cy="0"/>
          </a:xfrm>
          <a:prstGeom prst="line">
            <a:avLst/>
          </a:prstGeom>
        </p:spPr>
        <p:style>
          <a:lnRef idx="2">
            <a:schemeClr val="dk1"/>
          </a:lnRef>
          <a:fillRef idx="0">
            <a:schemeClr val="dk1"/>
          </a:fillRef>
          <a:effectRef idx="1">
            <a:schemeClr val="dk1"/>
          </a:effectRef>
          <a:fontRef idx="minor">
            <a:schemeClr val="tx1"/>
          </a:fontRef>
        </p:style>
      </p:cxnSp>
      <p:sp>
        <p:nvSpPr>
          <p:cNvPr id="7" name="TextBox 6"/>
          <p:cNvSpPr txBox="1"/>
          <p:nvPr/>
        </p:nvSpPr>
        <p:spPr>
          <a:xfrm>
            <a:off x="3256887" y="1824151"/>
            <a:ext cx="648072" cy="523220"/>
          </a:xfrm>
          <a:prstGeom prst="rect">
            <a:avLst/>
          </a:prstGeom>
          <a:noFill/>
        </p:spPr>
        <p:txBody>
          <a:bodyPr wrap="square" rtlCol="0">
            <a:spAutoFit/>
          </a:bodyPr>
          <a:lstStyle/>
          <a:p>
            <a:r>
              <a:rPr lang="en-GB" sz="2800" dirty="0" smtClean="0"/>
              <a:t>A</a:t>
            </a:r>
            <a:endParaRPr lang="en-GB" sz="2800" dirty="0"/>
          </a:p>
        </p:txBody>
      </p:sp>
      <p:sp>
        <p:nvSpPr>
          <p:cNvPr id="9" name="TextBox 8"/>
          <p:cNvSpPr txBox="1"/>
          <p:nvPr/>
        </p:nvSpPr>
        <p:spPr>
          <a:xfrm>
            <a:off x="678690" y="3573016"/>
            <a:ext cx="2376264" cy="523220"/>
          </a:xfrm>
          <a:prstGeom prst="rect">
            <a:avLst/>
          </a:prstGeom>
          <a:noFill/>
        </p:spPr>
        <p:txBody>
          <a:bodyPr wrap="square" rtlCol="0">
            <a:spAutoFit/>
          </a:bodyPr>
          <a:lstStyle/>
          <a:p>
            <a:r>
              <a:rPr lang="en-GB" sz="2800" dirty="0" smtClean="0"/>
              <a:t>Hence  v =   </a:t>
            </a:r>
            <a:endParaRPr lang="en-GB" sz="2800" dirty="0"/>
          </a:p>
        </p:txBody>
      </p:sp>
      <p:sp>
        <p:nvSpPr>
          <p:cNvPr id="10" name="Rectangle 9"/>
          <p:cNvSpPr/>
          <p:nvPr/>
        </p:nvSpPr>
        <p:spPr>
          <a:xfrm>
            <a:off x="2375756" y="3481519"/>
            <a:ext cx="691215" cy="461665"/>
          </a:xfrm>
          <a:prstGeom prst="rect">
            <a:avLst/>
          </a:prstGeom>
        </p:spPr>
        <p:txBody>
          <a:bodyPr wrap="none">
            <a:spAutoFit/>
          </a:bodyPr>
          <a:lstStyle/>
          <a:p>
            <a:r>
              <a:rPr lang="en-GB" sz="2400" dirty="0" smtClean="0"/>
              <a:t>     q</a:t>
            </a:r>
            <a:endParaRPr lang="en-GB" sz="2400" dirty="0"/>
          </a:p>
        </p:txBody>
      </p:sp>
      <p:cxnSp>
        <p:nvCxnSpPr>
          <p:cNvPr id="11" name="Straight Connector 10"/>
          <p:cNvCxnSpPr/>
          <p:nvPr/>
        </p:nvCxnSpPr>
        <p:spPr>
          <a:xfrm>
            <a:off x="2579692" y="4065458"/>
            <a:ext cx="576064" cy="0"/>
          </a:xfrm>
          <a:prstGeom prst="line">
            <a:avLst/>
          </a:prstGeom>
        </p:spPr>
        <p:style>
          <a:lnRef idx="2">
            <a:schemeClr val="dk1"/>
          </a:lnRef>
          <a:fillRef idx="0">
            <a:schemeClr val="dk1"/>
          </a:fillRef>
          <a:effectRef idx="1">
            <a:schemeClr val="dk1"/>
          </a:effectRef>
          <a:fontRef idx="minor">
            <a:schemeClr val="tx1"/>
          </a:fontRef>
        </p:style>
      </p:cxnSp>
      <p:sp>
        <p:nvSpPr>
          <p:cNvPr id="12" name="Rectangle 11"/>
          <p:cNvSpPr/>
          <p:nvPr/>
        </p:nvSpPr>
        <p:spPr>
          <a:xfrm>
            <a:off x="2724623" y="4096235"/>
            <a:ext cx="362600" cy="461665"/>
          </a:xfrm>
          <a:prstGeom prst="rect">
            <a:avLst/>
          </a:prstGeom>
        </p:spPr>
        <p:txBody>
          <a:bodyPr wrap="none">
            <a:spAutoFit/>
          </a:bodyPr>
          <a:lstStyle/>
          <a:p>
            <a:r>
              <a:rPr lang="en-GB" sz="2400" dirty="0"/>
              <a:t>A</a:t>
            </a:r>
          </a:p>
        </p:txBody>
      </p:sp>
      <p:sp>
        <p:nvSpPr>
          <p:cNvPr id="13" name="TextBox 12"/>
          <p:cNvSpPr txBox="1"/>
          <p:nvPr/>
        </p:nvSpPr>
        <p:spPr>
          <a:xfrm>
            <a:off x="3273618" y="3634570"/>
            <a:ext cx="648072" cy="461665"/>
          </a:xfrm>
          <a:prstGeom prst="rect">
            <a:avLst/>
          </a:prstGeom>
          <a:noFill/>
        </p:spPr>
        <p:txBody>
          <a:bodyPr wrap="square" rtlCol="0">
            <a:spAutoFit/>
          </a:bodyPr>
          <a:lstStyle/>
          <a:p>
            <a:r>
              <a:rPr lang="en-GB" sz="2400" dirty="0" smtClean="0"/>
              <a:t>=</a:t>
            </a:r>
            <a:endParaRPr lang="en-GB" sz="2400" dirty="0"/>
          </a:p>
        </p:txBody>
      </p:sp>
      <p:sp>
        <p:nvSpPr>
          <p:cNvPr id="14" name="TextBox 13"/>
          <p:cNvSpPr txBox="1"/>
          <p:nvPr/>
        </p:nvSpPr>
        <p:spPr>
          <a:xfrm>
            <a:off x="3750358" y="3603793"/>
            <a:ext cx="1080120" cy="584775"/>
          </a:xfrm>
          <a:prstGeom prst="rect">
            <a:avLst/>
          </a:prstGeom>
          <a:noFill/>
        </p:spPr>
        <p:txBody>
          <a:bodyPr wrap="square" rtlCol="0">
            <a:spAutoFit/>
          </a:bodyPr>
          <a:lstStyle/>
          <a:p>
            <a:r>
              <a:rPr lang="en-GB" sz="3200" dirty="0" smtClean="0"/>
              <a:t>K x i</a:t>
            </a:r>
            <a:endParaRPr lang="en-GB" sz="3200" dirty="0"/>
          </a:p>
        </p:txBody>
      </p:sp>
      <p:sp>
        <p:nvSpPr>
          <p:cNvPr id="15" name="TextBox 14"/>
          <p:cNvSpPr txBox="1"/>
          <p:nvPr/>
        </p:nvSpPr>
        <p:spPr>
          <a:xfrm>
            <a:off x="827584" y="4941167"/>
            <a:ext cx="2718303" cy="461665"/>
          </a:xfrm>
          <a:prstGeom prst="rect">
            <a:avLst/>
          </a:prstGeom>
          <a:noFill/>
        </p:spPr>
        <p:txBody>
          <a:bodyPr wrap="square" rtlCol="0">
            <a:spAutoFit/>
          </a:bodyPr>
          <a:lstStyle/>
          <a:p>
            <a:r>
              <a:rPr lang="en-GB" sz="2400" dirty="0" smtClean="0"/>
              <a:t>Therefore :  </a:t>
            </a:r>
            <a:endParaRPr lang="en-GB" sz="2400" dirty="0"/>
          </a:p>
        </p:txBody>
      </p:sp>
      <p:sp>
        <p:nvSpPr>
          <p:cNvPr id="16" name="TextBox 15"/>
          <p:cNvSpPr txBox="1"/>
          <p:nvPr/>
        </p:nvSpPr>
        <p:spPr>
          <a:xfrm>
            <a:off x="2824855" y="4941167"/>
            <a:ext cx="4339433" cy="707886"/>
          </a:xfrm>
          <a:prstGeom prst="rect">
            <a:avLst/>
          </a:prstGeom>
          <a:noFill/>
        </p:spPr>
        <p:txBody>
          <a:bodyPr wrap="square" rtlCol="0">
            <a:spAutoFit/>
          </a:bodyPr>
          <a:lstStyle/>
          <a:p>
            <a:r>
              <a:rPr lang="en-GB" sz="4000" b="1" dirty="0" smtClean="0">
                <a:solidFill>
                  <a:srgbClr val="0070C0"/>
                </a:solidFill>
              </a:rPr>
              <a:t>q = A </a:t>
            </a:r>
            <a:r>
              <a:rPr lang="en-GB" sz="3200" b="1" dirty="0" smtClean="0">
                <a:solidFill>
                  <a:srgbClr val="0070C0"/>
                </a:solidFill>
              </a:rPr>
              <a:t>x</a:t>
            </a:r>
            <a:r>
              <a:rPr lang="en-GB" sz="4000" b="1" dirty="0" smtClean="0">
                <a:solidFill>
                  <a:srgbClr val="0070C0"/>
                </a:solidFill>
              </a:rPr>
              <a:t> K </a:t>
            </a:r>
            <a:r>
              <a:rPr lang="en-GB" sz="3200" b="1" dirty="0" smtClean="0">
                <a:solidFill>
                  <a:srgbClr val="0070C0"/>
                </a:solidFill>
              </a:rPr>
              <a:t>x</a:t>
            </a:r>
            <a:r>
              <a:rPr lang="en-GB" sz="4000" b="1" dirty="0" smtClean="0">
                <a:solidFill>
                  <a:srgbClr val="0070C0"/>
                </a:solidFill>
              </a:rPr>
              <a:t> i</a:t>
            </a:r>
            <a:endParaRPr lang="en-GB" sz="4000" b="1" dirty="0">
              <a:solidFill>
                <a:srgbClr val="0070C0"/>
              </a:solidFill>
            </a:endParaRPr>
          </a:p>
        </p:txBody>
      </p:sp>
      <p:sp>
        <p:nvSpPr>
          <p:cNvPr id="5" name="TextBox 4"/>
          <p:cNvSpPr txBox="1"/>
          <p:nvPr/>
        </p:nvSpPr>
        <p:spPr>
          <a:xfrm>
            <a:off x="5571813" y="4343293"/>
            <a:ext cx="3572187" cy="1938992"/>
          </a:xfrm>
          <a:prstGeom prst="rect">
            <a:avLst/>
          </a:prstGeom>
          <a:noFill/>
        </p:spPr>
        <p:txBody>
          <a:bodyPr wrap="square" rtlCol="0">
            <a:spAutoFit/>
          </a:bodyPr>
          <a:lstStyle/>
          <a:p>
            <a:r>
              <a:rPr lang="en-GB" sz="2400" dirty="0" smtClean="0"/>
              <a:t>Where:</a:t>
            </a:r>
          </a:p>
          <a:p>
            <a:r>
              <a:rPr lang="en-GB" sz="2400" dirty="0" smtClean="0"/>
              <a:t>q = Rate of Flow</a:t>
            </a:r>
          </a:p>
          <a:p>
            <a:r>
              <a:rPr lang="en-GB" sz="2400" dirty="0" smtClean="0"/>
              <a:t>A = Area of Flow</a:t>
            </a:r>
          </a:p>
          <a:p>
            <a:r>
              <a:rPr lang="en-GB" sz="2400" dirty="0" smtClean="0"/>
              <a:t>K = Coeff. Of Permeability</a:t>
            </a:r>
          </a:p>
          <a:p>
            <a:r>
              <a:rPr lang="en-GB" sz="2400" dirty="0"/>
              <a:t>i</a:t>
            </a:r>
            <a:r>
              <a:rPr lang="en-GB" sz="2400" dirty="0" smtClean="0"/>
              <a:t> = Hydraulic Gradient</a:t>
            </a:r>
            <a:endParaRPr lang="en-GB" sz="2400" dirty="0"/>
          </a:p>
        </p:txBody>
      </p:sp>
      <p:sp>
        <p:nvSpPr>
          <p:cNvPr id="17" name="TextBox 16"/>
          <p:cNvSpPr txBox="1"/>
          <p:nvPr/>
        </p:nvSpPr>
        <p:spPr>
          <a:xfrm>
            <a:off x="338897" y="6109065"/>
            <a:ext cx="612068" cy="369332"/>
          </a:xfrm>
          <a:prstGeom prst="rect">
            <a:avLst/>
          </a:prstGeom>
          <a:noFill/>
        </p:spPr>
        <p:txBody>
          <a:bodyPr wrap="square" rtlCol="0">
            <a:spAutoFit/>
          </a:bodyPr>
          <a:lstStyle/>
          <a:p>
            <a:r>
              <a:rPr lang="en-GB" dirty="0" smtClean="0"/>
              <a:t>or</a:t>
            </a:r>
            <a:endParaRPr lang="en-GB" dirty="0"/>
          </a:p>
        </p:txBody>
      </p:sp>
      <p:sp>
        <p:nvSpPr>
          <p:cNvPr id="18" name="TextBox 17"/>
          <p:cNvSpPr txBox="1"/>
          <p:nvPr/>
        </p:nvSpPr>
        <p:spPr>
          <a:xfrm>
            <a:off x="678690" y="5970564"/>
            <a:ext cx="1949093" cy="707886"/>
          </a:xfrm>
          <a:prstGeom prst="rect">
            <a:avLst/>
          </a:prstGeom>
          <a:noFill/>
        </p:spPr>
        <p:txBody>
          <a:bodyPr wrap="square" rtlCol="0">
            <a:spAutoFit/>
          </a:bodyPr>
          <a:lstStyle/>
          <a:p>
            <a:r>
              <a:rPr lang="en-GB" sz="2000" b="1" dirty="0" smtClean="0"/>
              <a:t>Coefficient of = Permeability</a:t>
            </a:r>
            <a:endParaRPr lang="en-GB" sz="2000" b="1" dirty="0"/>
          </a:p>
        </p:txBody>
      </p:sp>
      <p:sp>
        <p:nvSpPr>
          <p:cNvPr id="19" name="TextBox 18"/>
          <p:cNvSpPr txBox="1"/>
          <p:nvPr/>
        </p:nvSpPr>
        <p:spPr>
          <a:xfrm>
            <a:off x="2858020" y="5959050"/>
            <a:ext cx="341071" cy="584775"/>
          </a:xfrm>
          <a:prstGeom prst="rect">
            <a:avLst/>
          </a:prstGeom>
          <a:noFill/>
        </p:spPr>
        <p:txBody>
          <a:bodyPr wrap="square" rtlCol="0">
            <a:spAutoFit/>
          </a:bodyPr>
          <a:lstStyle/>
          <a:p>
            <a:r>
              <a:rPr lang="en-GB" sz="3200" b="1" dirty="0" smtClean="0">
                <a:solidFill>
                  <a:srgbClr val="0070C0"/>
                </a:solidFill>
              </a:rPr>
              <a:t>K</a:t>
            </a:r>
            <a:endParaRPr lang="en-GB" sz="3200" b="1" dirty="0">
              <a:solidFill>
                <a:srgbClr val="0070C0"/>
              </a:solidFill>
            </a:endParaRPr>
          </a:p>
        </p:txBody>
      </p:sp>
      <p:sp>
        <p:nvSpPr>
          <p:cNvPr id="20" name="TextBox 19"/>
          <p:cNvSpPr txBox="1"/>
          <p:nvPr/>
        </p:nvSpPr>
        <p:spPr>
          <a:xfrm>
            <a:off x="3250068" y="5917563"/>
            <a:ext cx="557095" cy="584775"/>
          </a:xfrm>
          <a:prstGeom prst="rect">
            <a:avLst/>
          </a:prstGeom>
          <a:noFill/>
        </p:spPr>
        <p:txBody>
          <a:bodyPr wrap="square" rtlCol="0">
            <a:spAutoFit/>
          </a:bodyPr>
          <a:lstStyle/>
          <a:p>
            <a:r>
              <a:rPr lang="en-GB" sz="3200" b="1" dirty="0">
                <a:solidFill>
                  <a:srgbClr val="0070C0"/>
                </a:solidFill>
              </a:rPr>
              <a:t>=</a:t>
            </a:r>
          </a:p>
        </p:txBody>
      </p:sp>
      <p:sp>
        <p:nvSpPr>
          <p:cNvPr id="21" name="TextBox 20"/>
          <p:cNvSpPr txBox="1"/>
          <p:nvPr/>
        </p:nvSpPr>
        <p:spPr>
          <a:xfrm>
            <a:off x="3998983" y="5759066"/>
            <a:ext cx="353947" cy="584775"/>
          </a:xfrm>
          <a:prstGeom prst="rect">
            <a:avLst/>
          </a:prstGeom>
          <a:noFill/>
        </p:spPr>
        <p:txBody>
          <a:bodyPr wrap="square" rtlCol="0">
            <a:spAutoFit/>
          </a:bodyPr>
          <a:lstStyle/>
          <a:p>
            <a:r>
              <a:rPr lang="en-GB" sz="3200" b="1" dirty="0" smtClean="0">
                <a:solidFill>
                  <a:srgbClr val="0070C0"/>
                </a:solidFill>
              </a:rPr>
              <a:t>q</a:t>
            </a:r>
            <a:endParaRPr lang="en-GB" sz="3200" b="1" dirty="0">
              <a:solidFill>
                <a:srgbClr val="0070C0"/>
              </a:solidFill>
            </a:endParaRPr>
          </a:p>
        </p:txBody>
      </p:sp>
      <p:cxnSp>
        <p:nvCxnSpPr>
          <p:cNvPr id="23" name="Straight Connector 22"/>
          <p:cNvCxnSpPr/>
          <p:nvPr/>
        </p:nvCxnSpPr>
        <p:spPr>
          <a:xfrm>
            <a:off x="3904959" y="6339896"/>
            <a:ext cx="595033" cy="0"/>
          </a:xfrm>
          <a:prstGeom prst="line">
            <a:avLst/>
          </a:prstGeom>
        </p:spPr>
        <p:style>
          <a:lnRef idx="2">
            <a:schemeClr val="accent1"/>
          </a:lnRef>
          <a:fillRef idx="0">
            <a:schemeClr val="accent1"/>
          </a:fillRef>
          <a:effectRef idx="1">
            <a:schemeClr val="accent1"/>
          </a:effectRef>
          <a:fontRef idx="minor">
            <a:schemeClr val="tx1"/>
          </a:fontRef>
        </p:style>
      </p:cxnSp>
      <p:sp>
        <p:nvSpPr>
          <p:cNvPr id="24" name="TextBox 23"/>
          <p:cNvSpPr txBox="1"/>
          <p:nvPr/>
        </p:nvSpPr>
        <p:spPr>
          <a:xfrm>
            <a:off x="3750358" y="6334366"/>
            <a:ext cx="965657" cy="584775"/>
          </a:xfrm>
          <a:prstGeom prst="rect">
            <a:avLst/>
          </a:prstGeom>
          <a:noFill/>
        </p:spPr>
        <p:txBody>
          <a:bodyPr wrap="square" rtlCol="0">
            <a:spAutoFit/>
          </a:bodyPr>
          <a:lstStyle/>
          <a:p>
            <a:r>
              <a:rPr lang="en-GB" sz="3200" b="1" dirty="0" smtClean="0">
                <a:solidFill>
                  <a:srgbClr val="0070C0"/>
                </a:solidFill>
              </a:rPr>
              <a:t>A x i</a:t>
            </a:r>
            <a:endParaRPr lang="en-GB" sz="3200" b="1" dirty="0">
              <a:solidFill>
                <a:srgbClr val="0070C0"/>
              </a:solidFill>
            </a:endParaRPr>
          </a:p>
        </p:txBody>
      </p:sp>
      <p:sp>
        <p:nvSpPr>
          <p:cNvPr id="25" name="Rectangle 24"/>
          <p:cNvSpPr/>
          <p:nvPr/>
        </p:nvSpPr>
        <p:spPr>
          <a:xfrm>
            <a:off x="380193" y="399456"/>
            <a:ext cx="4119799" cy="707886"/>
          </a:xfrm>
          <a:prstGeom prst="rect">
            <a:avLst/>
          </a:prstGeom>
        </p:spPr>
        <p:txBody>
          <a:bodyPr wrap="square">
            <a:spAutoFit/>
          </a:bodyPr>
          <a:lstStyle/>
          <a:p>
            <a:r>
              <a:rPr lang="en-GB" sz="4000" b="1" dirty="0" smtClean="0">
                <a:solidFill>
                  <a:srgbClr val="0070C0"/>
                </a:solidFill>
              </a:rPr>
              <a:t>Darcy’s law</a:t>
            </a:r>
            <a:endParaRPr lang="en-GB" sz="4000" dirty="0"/>
          </a:p>
        </p:txBody>
      </p:sp>
      <p:sp>
        <p:nvSpPr>
          <p:cNvPr id="26" name="TextBox 25"/>
          <p:cNvSpPr txBox="1"/>
          <p:nvPr/>
        </p:nvSpPr>
        <p:spPr>
          <a:xfrm>
            <a:off x="637794" y="2347371"/>
            <a:ext cx="3862198" cy="646331"/>
          </a:xfrm>
          <a:prstGeom prst="rect">
            <a:avLst/>
          </a:prstGeom>
          <a:noFill/>
        </p:spPr>
        <p:txBody>
          <a:bodyPr wrap="square" rtlCol="0">
            <a:spAutoFit/>
          </a:bodyPr>
          <a:lstStyle/>
          <a:p>
            <a:r>
              <a:rPr lang="en-GB" sz="3600" dirty="0" smtClean="0"/>
              <a:t>Velocity v =  k x i</a:t>
            </a:r>
            <a:endParaRPr lang="en-GB" sz="3600" dirty="0"/>
          </a:p>
        </p:txBody>
      </p:sp>
      <p:sp>
        <p:nvSpPr>
          <p:cNvPr id="27" name="Rectangle 26"/>
          <p:cNvSpPr/>
          <p:nvPr/>
        </p:nvSpPr>
        <p:spPr>
          <a:xfrm>
            <a:off x="5796136" y="2517857"/>
            <a:ext cx="4119799" cy="523220"/>
          </a:xfrm>
          <a:prstGeom prst="rect">
            <a:avLst/>
          </a:prstGeom>
        </p:spPr>
        <p:txBody>
          <a:bodyPr wrap="square">
            <a:spAutoFit/>
          </a:bodyPr>
          <a:lstStyle/>
          <a:p>
            <a:r>
              <a:rPr lang="en-GB" sz="2800" dirty="0" smtClean="0"/>
              <a:t>Darcy’s law</a:t>
            </a:r>
            <a:endParaRPr lang="en-GB" sz="2800" dirty="0"/>
          </a:p>
        </p:txBody>
      </p:sp>
      <p:sp>
        <p:nvSpPr>
          <p:cNvPr id="22" name="Right Arrow 21"/>
          <p:cNvSpPr/>
          <p:nvPr/>
        </p:nvSpPr>
        <p:spPr>
          <a:xfrm>
            <a:off x="4593405" y="25451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ight Arrow 28"/>
          <p:cNvSpPr/>
          <p:nvPr/>
        </p:nvSpPr>
        <p:spPr>
          <a:xfrm>
            <a:off x="4587101" y="1467333"/>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p:cNvSpPr/>
          <p:nvPr/>
        </p:nvSpPr>
        <p:spPr>
          <a:xfrm>
            <a:off x="5796136" y="1465620"/>
            <a:ext cx="4119799" cy="523220"/>
          </a:xfrm>
          <a:prstGeom prst="rect">
            <a:avLst/>
          </a:prstGeom>
        </p:spPr>
        <p:txBody>
          <a:bodyPr wrap="square">
            <a:spAutoFit/>
          </a:bodyPr>
          <a:lstStyle/>
          <a:p>
            <a:r>
              <a:rPr lang="en-GB" sz="2800" dirty="0" smtClean="0"/>
              <a:t>Seepage velocity</a:t>
            </a:r>
            <a:endParaRPr lang="en-GB" sz="2800" dirty="0"/>
          </a:p>
        </p:txBody>
      </p:sp>
      <p:sp>
        <p:nvSpPr>
          <p:cNvPr id="2" name="Rectangle 1"/>
          <p:cNvSpPr/>
          <p:nvPr/>
        </p:nvSpPr>
        <p:spPr>
          <a:xfrm>
            <a:off x="4175956" y="716155"/>
            <a:ext cx="4874027" cy="523220"/>
          </a:xfrm>
          <a:prstGeom prst="rect">
            <a:avLst/>
          </a:prstGeom>
        </p:spPr>
        <p:txBody>
          <a:bodyPr wrap="none">
            <a:spAutoFit/>
          </a:bodyPr>
          <a:lstStyle/>
          <a:p>
            <a:r>
              <a:rPr lang="en-GB" sz="2800" dirty="0"/>
              <a:t>We can now blend our formulae</a:t>
            </a:r>
          </a:p>
        </p:txBody>
      </p:sp>
    </p:spTree>
    <p:extLst>
      <p:ext uri="{BB962C8B-B14F-4D97-AF65-F5344CB8AC3E}">
        <p14:creationId xmlns:p14="http://schemas.microsoft.com/office/powerpoint/2010/main" val="3349951415"/>
      </p:ext>
    </p:extLst>
  </p:cSld>
  <p:clrMapOvr>
    <a:masterClrMapping/>
  </p:clrMapOvr>
  <p:transition spd="slow"/>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3450" y="2204864"/>
            <a:ext cx="8581320" cy="3108543"/>
          </a:xfrm>
          <a:prstGeom prst="rect">
            <a:avLst/>
          </a:prstGeom>
          <a:noFill/>
        </p:spPr>
        <p:txBody>
          <a:bodyPr wrap="square" rtlCol="0">
            <a:spAutoFit/>
          </a:bodyPr>
          <a:lstStyle/>
          <a:p>
            <a:r>
              <a:rPr lang="en-GB" sz="3200" dirty="0" smtClean="0"/>
              <a:t> i = </a:t>
            </a:r>
            <a:r>
              <a:rPr lang="el-GR" sz="3200" u="sng" dirty="0" smtClean="0">
                <a:solidFill>
                  <a:srgbClr val="0070C0"/>
                </a:solidFill>
                <a:latin typeface="GreekC"/>
                <a:cs typeface="GreekC"/>
              </a:rPr>
              <a:t>Δ</a:t>
            </a:r>
            <a:r>
              <a:rPr lang="en-GB" sz="3200" u="sng" dirty="0" smtClean="0">
                <a:solidFill>
                  <a:srgbClr val="FF0000"/>
                </a:solidFill>
              </a:rPr>
              <a:t>h </a:t>
            </a:r>
            <a:r>
              <a:rPr lang="en-GB" sz="3200" dirty="0" smtClean="0"/>
              <a:t>                                       </a:t>
            </a:r>
            <a:r>
              <a:rPr lang="en-GB" sz="2800" dirty="0" smtClean="0"/>
              <a:t>Hydraulic Gradient</a:t>
            </a:r>
            <a:endParaRPr lang="en-GB" sz="2800" u="sng" dirty="0" smtClean="0"/>
          </a:p>
          <a:p>
            <a:r>
              <a:rPr lang="en-GB" sz="3200" dirty="0" smtClean="0"/>
              <a:t>       </a:t>
            </a:r>
            <a:r>
              <a:rPr lang="en-GB" sz="3200" dirty="0" smtClean="0">
                <a:solidFill>
                  <a:srgbClr val="FF0000"/>
                </a:solidFill>
              </a:rPr>
              <a:t>L</a:t>
            </a:r>
            <a:endParaRPr lang="en-GB" sz="3200" dirty="0">
              <a:solidFill>
                <a:srgbClr val="FF0000"/>
              </a:solidFill>
            </a:endParaRPr>
          </a:p>
          <a:p>
            <a:r>
              <a:rPr lang="en-GB" sz="3200" dirty="0" smtClean="0"/>
              <a:t>where </a:t>
            </a:r>
            <a:r>
              <a:rPr lang="en-GB" sz="3200" dirty="0"/>
              <a:t>Q = </a:t>
            </a:r>
            <a:r>
              <a:rPr lang="en-GB" sz="3200" dirty="0" smtClean="0"/>
              <a:t>Total flow </a:t>
            </a:r>
            <a:r>
              <a:rPr lang="en-GB" sz="3200" dirty="0"/>
              <a:t>in time </a:t>
            </a:r>
            <a:r>
              <a:rPr lang="en-GB" sz="3200" dirty="0" smtClean="0"/>
              <a:t>‘t’     Q = q </a:t>
            </a:r>
            <a:r>
              <a:rPr lang="en-GB" sz="2400" dirty="0" smtClean="0"/>
              <a:t>x</a:t>
            </a:r>
            <a:r>
              <a:rPr lang="en-GB" sz="3200" dirty="0" smtClean="0"/>
              <a:t> t </a:t>
            </a:r>
          </a:p>
          <a:p>
            <a:r>
              <a:rPr lang="en-GB" sz="3200" dirty="0"/>
              <a:t>s</a:t>
            </a:r>
            <a:r>
              <a:rPr lang="en-GB" sz="3200" dirty="0" smtClean="0"/>
              <a:t>o……..Q = </a:t>
            </a:r>
            <a:r>
              <a:rPr lang="en-GB" sz="3200" dirty="0" smtClean="0">
                <a:solidFill>
                  <a:srgbClr val="00B050"/>
                </a:solidFill>
              </a:rPr>
              <a:t>A </a:t>
            </a:r>
            <a:r>
              <a:rPr lang="en-GB" sz="2400" dirty="0" smtClean="0">
                <a:solidFill>
                  <a:srgbClr val="00B050"/>
                </a:solidFill>
              </a:rPr>
              <a:t>x</a:t>
            </a:r>
            <a:r>
              <a:rPr lang="en-GB" sz="3200" dirty="0" smtClean="0">
                <a:solidFill>
                  <a:srgbClr val="00B050"/>
                </a:solidFill>
              </a:rPr>
              <a:t> K </a:t>
            </a:r>
            <a:r>
              <a:rPr lang="en-GB" sz="2400" dirty="0" smtClean="0">
                <a:solidFill>
                  <a:srgbClr val="00B050"/>
                </a:solidFill>
              </a:rPr>
              <a:t>x</a:t>
            </a:r>
            <a:r>
              <a:rPr lang="en-GB" sz="3200" dirty="0" smtClean="0">
                <a:solidFill>
                  <a:srgbClr val="00B050"/>
                </a:solidFill>
              </a:rPr>
              <a:t> i </a:t>
            </a:r>
            <a:r>
              <a:rPr lang="en-GB" sz="2400" dirty="0" smtClean="0"/>
              <a:t>x</a:t>
            </a:r>
            <a:r>
              <a:rPr lang="en-GB" sz="3200" dirty="0" smtClean="0"/>
              <a:t> t</a:t>
            </a:r>
          </a:p>
          <a:p>
            <a:r>
              <a:rPr lang="en-GB" sz="3200" dirty="0"/>
              <a:t>o</a:t>
            </a:r>
            <a:r>
              <a:rPr lang="en-GB" sz="3200" dirty="0" smtClean="0"/>
              <a:t>r……..Q = A </a:t>
            </a:r>
            <a:r>
              <a:rPr lang="en-GB" sz="2400" dirty="0" smtClean="0"/>
              <a:t>x</a:t>
            </a:r>
            <a:r>
              <a:rPr lang="en-GB" sz="3200" dirty="0" smtClean="0"/>
              <a:t> K </a:t>
            </a:r>
            <a:r>
              <a:rPr lang="en-GB" sz="2400" dirty="0" smtClean="0"/>
              <a:t>x</a:t>
            </a:r>
            <a:r>
              <a:rPr lang="en-GB" sz="3200" dirty="0" smtClean="0"/>
              <a:t> </a:t>
            </a:r>
            <a:r>
              <a:rPr lang="el-GR" sz="3200" u="sng" dirty="0" smtClean="0">
                <a:solidFill>
                  <a:srgbClr val="0070C0"/>
                </a:solidFill>
                <a:latin typeface="GreekC"/>
                <a:cs typeface="GreekC"/>
              </a:rPr>
              <a:t>Δ</a:t>
            </a:r>
            <a:r>
              <a:rPr lang="en-GB" sz="3200" u="sng" dirty="0" smtClean="0">
                <a:solidFill>
                  <a:srgbClr val="FF0000"/>
                </a:solidFill>
              </a:rPr>
              <a:t>h</a:t>
            </a:r>
            <a:r>
              <a:rPr lang="en-GB" sz="3200" dirty="0" smtClean="0"/>
              <a:t> </a:t>
            </a:r>
            <a:r>
              <a:rPr lang="en-GB" sz="2400" dirty="0" smtClean="0"/>
              <a:t>x</a:t>
            </a:r>
            <a:r>
              <a:rPr lang="en-GB" sz="3200" dirty="0" smtClean="0"/>
              <a:t> t</a:t>
            </a:r>
          </a:p>
          <a:p>
            <a:r>
              <a:rPr lang="en-GB" sz="3200" dirty="0"/>
              <a:t> </a:t>
            </a:r>
            <a:r>
              <a:rPr lang="en-GB" sz="3200" dirty="0" smtClean="0"/>
              <a:t>                 </a:t>
            </a:r>
            <a:r>
              <a:rPr lang="en-GB" sz="3200" dirty="0" smtClean="0">
                <a:solidFill>
                  <a:srgbClr val="FF0000"/>
                </a:solidFill>
              </a:rPr>
              <a:t>               L</a:t>
            </a:r>
          </a:p>
        </p:txBody>
      </p:sp>
      <p:sp>
        <p:nvSpPr>
          <p:cNvPr id="5" name="TextBox 4"/>
          <p:cNvSpPr txBox="1"/>
          <p:nvPr/>
        </p:nvSpPr>
        <p:spPr>
          <a:xfrm>
            <a:off x="493450" y="1411673"/>
            <a:ext cx="4339433" cy="584775"/>
          </a:xfrm>
          <a:prstGeom prst="rect">
            <a:avLst/>
          </a:prstGeom>
          <a:noFill/>
        </p:spPr>
        <p:txBody>
          <a:bodyPr wrap="square" rtlCol="0">
            <a:spAutoFit/>
          </a:bodyPr>
          <a:lstStyle/>
          <a:p>
            <a:r>
              <a:rPr lang="en-GB" sz="3200" dirty="0" smtClean="0"/>
              <a:t>q = </a:t>
            </a:r>
            <a:r>
              <a:rPr lang="en-GB" sz="3200" dirty="0" smtClean="0">
                <a:solidFill>
                  <a:srgbClr val="00B050"/>
                </a:solidFill>
              </a:rPr>
              <a:t>A </a:t>
            </a:r>
            <a:r>
              <a:rPr lang="en-GB" sz="2400" dirty="0" smtClean="0">
                <a:solidFill>
                  <a:srgbClr val="00B050"/>
                </a:solidFill>
              </a:rPr>
              <a:t>x</a:t>
            </a:r>
            <a:r>
              <a:rPr lang="en-GB" sz="3200" dirty="0" smtClean="0">
                <a:solidFill>
                  <a:srgbClr val="00B050"/>
                </a:solidFill>
              </a:rPr>
              <a:t> K </a:t>
            </a:r>
            <a:r>
              <a:rPr lang="en-GB" sz="2400" dirty="0" smtClean="0">
                <a:solidFill>
                  <a:srgbClr val="00B050"/>
                </a:solidFill>
              </a:rPr>
              <a:t>x</a:t>
            </a:r>
            <a:r>
              <a:rPr lang="en-GB" sz="3200" dirty="0" smtClean="0">
                <a:solidFill>
                  <a:srgbClr val="00B050"/>
                </a:solidFill>
              </a:rPr>
              <a:t> i</a:t>
            </a:r>
            <a:endParaRPr lang="en-GB" sz="3200" dirty="0">
              <a:solidFill>
                <a:srgbClr val="00B050"/>
              </a:solidFill>
            </a:endParaRPr>
          </a:p>
        </p:txBody>
      </p:sp>
      <p:sp>
        <p:nvSpPr>
          <p:cNvPr id="3" name="Rectangle 2"/>
          <p:cNvSpPr/>
          <p:nvPr/>
        </p:nvSpPr>
        <p:spPr>
          <a:xfrm>
            <a:off x="2689272" y="5395868"/>
            <a:ext cx="4572000" cy="1200329"/>
          </a:xfrm>
          <a:prstGeom prst="rect">
            <a:avLst/>
          </a:prstGeom>
        </p:spPr>
        <p:txBody>
          <a:bodyPr>
            <a:spAutoFit/>
          </a:bodyPr>
          <a:lstStyle/>
          <a:p>
            <a:r>
              <a:rPr lang="en-GB" sz="3600" b="1" dirty="0">
                <a:solidFill>
                  <a:srgbClr val="0070C0"/>
                </a:solidFill>
              </a:rPr>
              <a:t>K =   </a:t>
            </a:r>
            <a:r>
              <a:rPr lang="en-GB" sz="3600" b="1" u="sng" dirty="0">
                <a:solidFill>
                  <a:srgbClr val="0070C0"/>
                </a:solidFill>
              </a:rPr>
              <a:t>   Q  x  L</a:t>
            </a:r>
            <a:r>
              <a:rPr lang="en-GB" sz="3600" b="1" dirty="0">
                <a:solidFill>
                  <a:srgbClr val="0070C0"/>
                </a:solidFill>
              </a:rPr>
              <a:t>   </a:t>
            </a:r>
            <a:r>
              <a:rPr lang="en-GB" sz="3600" b="1" u="sng" dirty="0">
                <a:solidFill>
                  <a:srgbClr val="0070C0"/>
                </a:solidFill>
              </a:rPr>
              <a:t>  </a:t>
            </a:r>
            <a:r>
              <a:rPr lang="en-GB" sz="3600" b="1" dirty="0">
                <a:solidFill>
                  <a:srgbClr val="0070C0"/>
                </a:solidFill>
              </a:rPr>
              <a:t>   </a:t>
            </a:r>
          </a:p>
          <a:p>
            <a:r>
              <a:rPr lang="en-GB" sz="3600" b="1" dirty="0">
                <a:solidFill>
                  <a:srgbClr val="0070C0"/>
                </a:solidFill>
              </a:rPr>
              <a:t>         A x h x t</a:t>
            </a:r>
          </a:p>
        </p:txBody>
      </p:sp>
      <p:sp>
        <p:nvSpPr>
          <p:cNvPr id="4" name="TextBox 3"/>
          <p:cNvSpPr txBox="1"/>
          <p:nvPr/>
        </p:nvSpPr>
        <p:spPr>
          <a:xfrm>
            <a:off x="755576" y="188640"/>
            <a:ext cx="7730501" cy="646331"/>
          </a:xfrm>
          <a:prstGeom prst="rect">
            <a:avLst/>
          </a:prstGeom>
          <a:noFill/>
        </p:spPr>
        <p:txBody>
          <a:bodyPr wrap="square" rtlCol="0">
            <a:spAutoFit/>
          </a:bodyPr>
          <a:lstStyle/>
          <a:p>
            <a:r>
              <a:rPr lang="en-GB" sz="3600" b="1" dirty="0" smtClean="0">
                <a:solidFill>
                  <a:srgbClr val="0070C0"/>
                </a:solidFill>
              </a:rPr>
              <a:t>Coefficient of Permeability (contd.)</a:t>
            </a:r>
            <a:endParaRPr lang="en-GB" sz="3600" b="1" dirty="0">
              <a:solidFill>
                <a:srgbClr val="0070C0"/>
              </a:solidFill>
            </a:endParaRPr>
          </a:p>
        </p:txBody>
      </p:sp>
      <p:sp>
        <p:nvSpPr>
          <p:cNvPr id="6" name="Rectangle 5"/>
          <p:cNvSpPr/>
          <p:nvPr/>
        </p:nvSpPr>
        <p:spPr>
          <a:xfrm>
            <a:off x="5940152" y="4653136"/>
            <a:ext cx="3134618" cy="2031325"/>
          </a:xfrm>
          <a:prstGeom prst="rect">
            <a:avLst/>
          </a:prstGeom>
        </p:spPr>
        <p:txBody>
          <a:bodyPr wrap="square">
            <a:spAutoFit/>
          </a:bodyPr>
          <a:lstStyle/>
          <a:p>
            <a:r>
              <a:rPr lang="en-GB" dirty="0"/>
              <a:t>Where:</a:t>
            </a:r>
          </a:p>
          <a:p>
            <a:r>
              <a:rPr lang="en-GB" dirty="0" smtClean="0"/>
              <a:t>Q = Flow over time ‘t’</a:t>
            </a:r>
            <a:endParaRPr lang="en-GB" dirty="0"/>
          </a:p>
          <a:p>
            <a:r>
              <a:rPr lang="en-GB" dirty="0"/>
              <a:t>A = Area of Flow</a:t>
            </a:r>
          </a:p>
          <a:p>
            <a:r>
              <a:rPr lang="en-GB" dirty="0"/>
              <a:t>K = Coeff. Of Permeability</a:t>
            </a:r>
          </a:p>
          <a:p>
            <a:r>
              <a:rPr lang="en-GB" dirty="0" smtClean="0"/>
              <a:t>L = Length of the flow line</a:t>
            </a:r>
          </a:p>
          <a:p>
            <a:r>
              <a:rPr lang="en-GB" dirty="0"/>
              <a:t>h</a:t>
            </a:r>
            <a:r>
              <a:rPr lang="en-GB" dirty="0" smtClean="0"/>
              <a:t> = Hydraulic head difference</a:t>
            </a:r>
          </a:p>
          <a:p>
            <a:r>
              <a:rPr lang="en-GB" dirty="0" smtClean="0"/>
              <a:t> t = time in seconds</a:t>
            </a:r>
            <a:endParaRPr lang="en-GB" dirty="0"/>
          </a:p>
        </p:txBody>
      </p:sp>
      <p:sp>
        <p:nvSpPr>
          <p:cNvPr id="7" name="TextBox 6"/>
          <p:cNvSpPr txBox="1"/>
          <p:nvPr/>
        </p:nvSpPr>
        <p:spPr>
          <a:xfrm>
            <a:off x="827584" y="881027"/>
            <a:ext cx="5472608" cy="523220"/>
          </a:xfrm>
          <a:prstGeom prst="rect">
            <a:avLst/>
          </a:prstGeom>
          <a:noFill/>
        </p:spPr>
        <p:txBody>
          <a:bodyPr wrap="square" rtlCol="0">
            <a:spAutoFit/>
          </a:bodyPr>
          <a:lstStyle/>
          <a:p>
            <a:r>
              <a:rPr lang="en-GB" sz="2800" dirty="0" smtClean="0"/>
              <a:t>We can now blend our formulae</a:t>
            </a:r>
            <a:endParaRPr lang="en-GB" sz="2800" dirty="0"/>
          </a:p>
        </p:txBody>
      </p:sp>
      <p:sp>
        <p:nvSpPr>
          <p:cNvPr id="8" name="Rectangle 7"/>
          <p:cNvSpPr/>
          <p:nvPr/>
        </p:nvSpPr>
        <p:spPr>
          <a:xfrm>
            <a:off x="611560" y="5397700"/>
            <a:ext cx="1835582" cy="1200329"/>
          </a:xfrm>
          <a:prstGeom prst="rect">
            <a:avLst/>
          </a:prstGeom>
        </p:spPr>
        <p:txBody>
          <a:bodyPr wrap="square">
            <a:spAutoFit/>
          </a:bodyPr>
          <a:lstStyle/>
          <a:p>
            <a:pPr algn="ctr"/>
            <a:r>
              <a:rPr lang="en-GB" sz="2400" b="1" dirty="0">
                <a:solidFill>
                  <a:srgbClr val="0070C0"/>
                </a:solidFill>
              </a:rPr>
              <a:t>Coefficient of Permeability </a:t>
            </a:r>
            <a:endParaRPr lang="en-GB" sz="2400" dirty="0"/>
          </a:p>
        </p:txBody>
      </p:sp>
      <p:sp>
        <p:nvSpPr>
          <p:cNvPr id="9" name="Right Arrow 8"/>
          <p:cNvSpPr/>
          <p:nvPr/>
        </p:nvSpPr>
        <p:spPr>
          <a:xfrm>
            <a:off x="3203848" y="151181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975272" y="1511816"/>
            <a:ext cx="3701184" cy="523220"/>
          </a:xfrm>
          <a:prstGeom prst="rect">
            <a:avLst/>
          </a:prstGeom>
          <a:noFill/>
        </p:spPr>
        <p:txBody>
          <a:bodyPr wrap="square" rtlCol="0">
            <a:spAutoFit/>
          </a:bodyPr>
          <a:lstStyle/>
          <a:p>
            <a:r>
              <a:rPr lang="en-GB" sz="2800" dirty="0" smtClean="0"/>
              <a:t>Rate of Flow</a:t>
            </a:r>
            <a:endParaRPr lang="en-GB" sz="2800" dirty="0"/>
          </a:p>
        </p:txBody>
      </p:sp>
      <p:sp>
        <p:nvSpPr>
          <p:cNvPr id="11" name="Right Arrow 10"/>
          <p:cNvSpPr/>
          <p:nvPr/>
        </p:nvSpPr>
        <p:spPr>
          <a:xfrm>
            <a:off x="3203848" y="224809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40995184"/>
      </p:ext>
    </p:extLst>
  </p:cSld>
  <p:clrMapOvr>
    <a:masterClrMapping/>
  </p:clrMapOvr>
  <p:transition spd="slow"/>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11760" y="2780928"/>
            <a:ext cx="4572000" cy="1200329"/>
          </a:xfrm>
          <a:prstGeom prst="rect">
            <a:avLst/>
          </a:prstGeom>
        </p:spPr>
        <p:txBody>
          <a:bodyPr>
            <a:spAutoFit/>
          </a:bodyPr>
          <a:lstStyle/>
          <a:p>
            <a:r>
              <a:rPr lang="en-GB" sz="3600" b="1" dirty="0">
                <a:solidFill>
                  <a:srgbClr val="0070C0"/>
                </a:solidFill>
              </a:rPr>
              <a:t>K =   </a:t>
            </a:r>
            <a:r>
              <a:rPr lang="en-GB" sz="3600" b="1" u="sng" dirty="0">
                <a:solidFill>
                  <a:srgbClr val="0070C0"/>
                </a:solidFill>
              </a:rPr>
              <a:t>   Q  x  L</a:t>
            </a:r>
            <a:r>
              <a:rPr lang="en-GB" sz="3600" b="1" dirty="0">
                <a:solidFill>
                  <a:srgbClr val="0070C0"/>
                </a:solidFill>
              </a:rPr>
              <a:t>   </a:t>
            </a:r>
            <a:r>
              <a:rPr lang="en-GB" sz="3600" b="1" u="sng" dirty="0">
                <a:solidFill>
                  <a:srgbClr val="0070C0"/>
                </a:solidFill>
              </a:rPr>
              <a:t>  </a:t>
            </a:r>
            <a:r>
              <a:rPr lang="en-GB" sz="3600" b="1" dirty="0">
                <a:solidFill>
                  <a:srgbClr val="0070C0"/>
                </a:solidFill>
              </a:rPr>
              <a:t>   </a:t>
            </a:r>
          </a:p>
          <a:p>
            <a:r>
              <a:rPr lang="en-GB" sz="3600" b="1" dirty="0">
                <a:solidFill>
                  <a:srgbClr val="0070C0"/>
                </a:solidFill>
              </a:rPr>
              <a:t>         A x h x t</a:t>
            </a:r>
          </a:p>
        </p:txBody>
      </p:sp>
      <p:sp>
        <p:nvSpPr>
          <p:cNvPr id="3" name="Rectangle 2"/>
          <p:cNvSpPr/>
          <p:nvPr/>
        </p:nvSpPr>
        <p:spPr>
          <a:xfrm>
            <a:off x="467544" y="2636912"/>
            <a:ext cx="1835582" cy="1200329"/>
          </a:xfrm>
          <a:prstGeom prst="rect">
            <a:avLst/>
          </a:prstGeom>
        </p:spPr>
        <p:txBody>
          <a:bodyPr wrap="square">
            <a:spAutoFit/>
          </a:bodyPr>
          <a:lstStyle/>
          <a:p>
            <a:pPr algn="ctr"/>
            <a:r>
              <a:rPr lang="en-GB" sz="2400" b="1" dirty="0">
                <a:solidFill>
                  <a:srgbClr val="0070C0"/>
                </a:solidFill>
              </a:rPr>
              <a:t>Coefficient of Permeability </a:t>
            </a:r>
            <a:endParaRPr lang="en-GB" sz="2400" dirty="0"/>
          </a:p>
        </p:txBody>
      </p:sp>
      <p:sp>
        <p:nvSpPr>
          <p:cNvPr id="4" name="Rectangle 3"/>
          <p:cNvSpPr/>
          <p:nvPr/>
        </p:nvSpPr>
        <p:spPr>
          <a:xfrm>
            <a:off x="5796136" y="2365429"/>
            <a:ext cx="3134618" cy="2031325"/>
          </a:xfrm>
          <a:prstGeom prst="rect">
            <a:avLst/>
          </a:prstGeom>
        </p:spPr>
        <p:txBody>
          <a:bodyPr wrap="square">
            <a:spAutoFit/>
          </a:bodyPr>
          <a:lstStyle/>
          <a:p>
            <a:r>
              <a:rPr lang="en-GB" dirty="0"/>
              <a:t>Where:</a:t>
            </a:r>
          </a:p>
          <a:p>
            <a:r>
              <a:rPr lang="en-GB" dirty="0" smtClean="0"/>
              <a:t>Q = Flow over time ‘t’ in m</a:t>
            </a:r>
            <a:r>
              <a:rPr lang="en-GB" baseline="30000" dirty="0" smtClean="0"/>
              <a:t>3</a:t>
            </a:r>
            <a:r>
              <a:rPr lang="en-GB" dirty="0" smtClean="0"/>
              <a:t>/s</a:t>
            </a:r>
            <a:endParaRPr lang="en-GB" dirty="0"/>
          </a:p>
          <a:p>
            <a:r>
              <a:rPr lang="en-GB" dirty="0"/>
              <a:t>A = Area of Flow</a:t>
            </a:r>
          </a:p>
          <a:p>
            <a:r>
              <a:rPr lang="en-GB" dirty="0"/>
              <a:t>K = Coeff. Of Permeability</a:t>
            </a:r>
          </a:p>
          <a:p>
            <a:r>
              <a:rPr lang="en-GB" dirty="0" smtClean="0"/>
              <a:t>L = Length of the flow line</a:t>
            </a:r>
          </a:p>
          <a:p>
            <a:r>
              <a:rPr lang="en-GB" dirty="0"/>
              <a:t>h</a:t>
            </a:r>
            <a:r>
              <a:rPr lang="en-GB" dirty="0" smtClean="0"/>
              <a:t> = Hydraulic head difference</a:t>
            </a:r>
          </a:p>
          <a:p>
            <a:r>
              <a:rPr lang="en-GB" dirty="0" smtClean="0"/>
              <a:t> t = time in seconds</a:t>
            </a:r>
            <a:endParaRPr lang="en-GB" dirty="0"/>
          </a:p>
        </p:txBody>
      </p:sp>
    </p:spTree>
    <p:extLst>
      <p:ext uri="{BB962C8B-B14F-4D97-AF65-F5344CB8AC3E}">
        <p14:creationId xmlns:p14="http://schemas.microsoft.com/office/powerpoint/2010/main" val="14085052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5666" y="1052736"/>
            <a:ext cx="8839200" cy="5357850"/>
          </a:xfrm>
        </p:spPr>
        <p:txBody>
          <a:bodyPr>
            <a:normAutofit/>
          </a:bodyPr>
          <a:lstStyle/>
          <a:p>
            <a:pPr>
              <a:buNone/>
            </a:pPr>
            <a:r>
              <a:rPr lang="en-IN" sz="2000" dirty="0" smtClean="0">
                <a:cs typeface="Times New Roman" pitchFamily="18" charset="0"/>
              </a:rPr>
              <a:t>The various methods to determine coefficient of permeability are as under :-</a:t>
            </a:r>
          </a:p>
          <a:p>
            <a:pPr>
              <a:buNone/>
            </a:pPr>
            <a:r>
              <a:rPr lang="en-IN" sz="2000" dirty="0" smtClean="0">
                <a:cs typeface="Times New Roman" pitchFamily="18" charset="0"/>
              </a:rPr>
              <a:t> </a:t>
            </a:r>
          </a:p>
          <a:p>
            <a:pPr>
              <a:buNone/>
            </a:pPr>
            <a:r>
              <a:rPr lang="en-IN" sz="2000" dirty="0" smtClean="0">
                <a:cs typeface="Times New Roman" pitchFamily="18" charset="0"/>
              </a:rPr>
              <a:t>		      </a:t>
            </a:r>
            <a:r>
              <a:rPr lang="en-IN" sz="2400" dirty="0" smtClean="0">
                <a:cs typeface="Times New Roman" pitchFamily="18" charset="0"/>
              </a:rPr>
              <a:t>Methods to determine coefficient of permeability</a:t>
            </a:r>
          </a:p>
          <a:p>
            <a:pPr>
              <a:buNone/>
            </a:pPr>
            <a:endParaRPr lang="en-US" sz="2000" dirty="0" smtClean="0">
              <a:cs typeface="Times New Roman" pitchFamily="18" charset="0"/>
            </a:endParaRPr>
          </a:p>
          <a:p>
            <a:endParaRPr lang="en-US" sz="2000" dirty="0" smtClean="0">
              <a:cs typeface="Times New Roman" pitchFamily="18" charset="0"/>
            </a:endParaRPr>
          </a:p>
          <a:p>
            <a:pPr>
              <a:buNone/>
            </a:pPr>
            <a:r>
              <a:rPr lang="en-IN" sz="2000" b="1" dirty="0" smtClean="0">
                <a:cs typeface="Times New Roman" pitchFamily="18" charset="0"/>
              </a:rPr>
              <a:t>Laboratory Methods                 Field Methods 		    Indirect Methods</a:t>
            </a:r>
          </a:p>
          <a:p>
            <a:pPr>
              <a:buNone/>
            </a:pPr>
            <a:endParaRPr lang="en-IN" sz="2000" dirty="0" smtClean="0">
              <a:cs typeface="Times New Roman" pitchFamily="18" charset="0"/>
            </a:endParaRPr>
          </a:p>
          <a:p>
            <a:pPr lvl="0">
              <a:buNone/>
            </a:pPr>
            <a:r>
              <a:rPr lang="en-IN" sz="2000" b="1" dirty="0" smtClean="0">
                <a:solidFill>
                  <a:srgbClr val="0070C0"/>
                </a:solidFill>
                <a:cs typeface="Times New Roman" pitchFamily="18" charset="0"/>
              </a:rPr>
              <a:t>1) Constant head</a:t>
            </a:r>
            <a:r>
              <a:rPr lang="en-IN" sz="2000" dirty="0" smtClean="0">
                <a:cs typeface="Times New Roman" pitchFamily="18" charset="0"/>
              </a:rPr>
              <a:t>		    1)   Pumping out tests	      1)  Computation from the </a:t>
            </a:r>
          </a:p>
          <a:p>
            <a:pPr>
              <a:buNone/>
            </a:pPr>
            <a:r>
              <a:rPr lang="en-IN" sz="2000" dirty="0" smtClean="0">
                <a:cs typeface="Times New Roman" pitchFamily="18" charset="0"/>
              </a:rPr>
              <a:t>     </a:t>
            </a:r>
            <a:r>
              <a:rPr lang="en-IN" sz="2000" b="1" dirty="0" smtClean="0">
                <a:solidFill>
                  <a:srgbClr val="0070C0"/>
                </a:solidFill>
                <a:cs typeface="Times New Roman" pitchFamily="18" charset="0"/>
              </a:rPr>
              <a:t>Permeability test</a:t>
            </a:r>
            <a:r>
              <a:rPr lang="en-IN" sz="2000" dirty="0" smtClean="0">
                <a:cs typeface="Times New Roman" pitchFamily="18" charset="0"/>
              </a:rPr>
              <a:t>	                                                            particle size</a:t>
            </a:r>
          </a:p>
          <a:p>
            <a:pPr lvl="0">
              <a:buNone/>
            </a:pPr>
            <a:r>
              <a:rPr lang="en-IN" sz="2000" b="1" dirty="0" smtClean="0">
                <a:solidFill>
                  <a:srgbClr val="0070C0"/>
                </a:solidFill>
                <a:cs typeface="Times New Roman" pitchFamily="18" charset="0"/>
              </a:rPr>
              <a:t>2)  Falling head</a:t>
            </a:r>
            <a:r>
              <a:rPr lang="en-IN" sz="2000" dirty="0" smtClean="0">
                <a:cs typeface="Times New Roman" pitchFamily="18" charset="0"/>
              </a:rPr>
              <a:t>					       2)  Computation from</a:t>
            </a:r>
          </a:p>
          <a:p>
            <a:pPr>
              <a:buNone/>
            </a:pPr>
            <a:r>
              <a:rPr lang="en-IN" sz="2000" dirty="0" smtClean="0">
                <a:cs typeface="Times New Roman" pitchFamily="18" charset="0"/>
              </a:rPr>
              <a:t>      </a:t>
            </a:r>
            <a:r>
              <a:rPr lang="en-IN" sz="2000" b="1" dirty="0" smtClean="0">
                <a:solidFill>
                  <a:srgbClr val="0070C0"/>
                </a:solidFill>
                <a:cs typeface="Times New Roman" pitchFamily="18" charset="0"/>
              </a:rPr>
              <a:t>Permeability test</a:t>
            </a:r>
            <a:r>
              <a:rPr lang="en-IN" sz="2000" dirty="0" smtClean="0">
                <a:cs typeface="Times New Roman" pitchFamily="18" charset="0"/>
              </a:rPr>
              <a:t>				             </a:t>
            </a:r>
            <a:r>
              <a:rPr lang="en-IN" sz="2000" b="1" dirty="0" smtClean="0">
                <a:solidFill>
                  <a:srgbClr val="0070C0"/>
                </a:solidFill>
                <a:cs typeface="Times New Roman" pitchFamily="18" charset="0"/>
              </a:rPr>
              <a:t>Consolidation test</a:t>
            </a:r>
          </a:p>
          <a:p>
            <a:endParaRPr lang="en-IN" sz="2000" dirty="0">
              <a:cs typeface="Times New Roman" pitchFamily="18" charset="0"/>
            </a:endParaRPr>
          </a:p>
        </p:txBody>
      </p:sp>
      <p:cxnSp>
        <p:nvCxnSpPr>
          <p:cNvPr id="8" name="Straight Arrow Connector 7"/>
          <p:cNvCxnSpPr/>
          <p:nvPr/>
        </p:nvCxnSpPr>
        <p:spPr>
          <a:xfrm rot="5400000">
            <a:off x="4322761" y="246379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071538" y="2643182"/>
            <a:ext cx="685804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893737" y="282098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4322761" y="282098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7751785" y="282098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45666" y="188640"/>
            <a:ext cx="8712968" cy="584775"/>
          </a:xfrm>
          <a:prstGeom prst="rect">
            <a:avLst/>
          </a:prstGeom>
          <a:noFill/>
        </p:spPr>
        <p:txBody>
          <a:bodyPr wrap="square" rtlCol="0">
            <a:spAutoFit/>
          </a:bodyPr>
          <a:lstStyle/>
          <a:p>
            <a:r>
              <a:rPr lang="en-GB" sz="3200" b="1" dirty="0" smtClean="0">
                <a:solidFill>
                  <a:srgbClr val="0070C0"/>
                </a:solidFill>
              </a:rPr>
              <a:t>Determination of the Coefficient of Permeability</a:t>
            </a:r>
            <a:endParaRPr lang="en-GB" sz="3200" b="1" dirty="0">
              <a:solidFill>
                <a:srgbClr val="0070C0"/>
              </a:solidFill>
            </a:endParaRPr>
          </a:p>
        </p:txBody>
      </p:sp>
      <p:sp>
        <p:nvSpPr>
          <p:cNvPr id="11" name="TextBox 10"/>
          <p:cNvSpPr txBox="1"/>
          <p:nvPr/>
        </p:nvSpPr>
        <p:spPr>
          <a:xfrm>
            <a:off x="3203848" y="5157192"/>
            <a:ext cx="2448272" cy="923330"/>
          </a:xfrm>
          <a:prstGeom prst="rect">
            <a:avLst/>
          </a:prstGeom>
          <a:solidFill>
            <a:schemeClr val="bg1"/>
          </a:solidFill>
        </p:spPr>
        <p:txBody>
          <a:bodyPr wrap="square" rtlCol="0">
            <a:spAutoFit/>
          </a:bodyPr>
          <a:lstStyle/>
          <a:p>
            <a:endParaRPr lang="en-GB" dirty="0" smtClean="0"/>
          </a:p>
          <a:p>
            <a:endParaRPr lang="en-GB" dirty="0" smtClean="0"/>
          </a:p>
          <a:p>
            <a:endParaRPr lang="en-GB" dirty="0"/>
          </a:p>
        </p:txBody>
      </p:sp>
    </p:spTree>
    <p:extLst>
      <p:ext uri="{BB962C8B-B14F-4D97-AF65-F5344CB8AC3E}">
        <p14:creationId xmlns:p14="http://schemas.microsoft.com/office/powerpoint/2010/main" val="309883004"/>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64088" y="2420862"/>
            <a:ext cx="2651400" cy="331241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3" name="TextBox 2"/>
          <p:cNvSpPr txBox="1"/>
          <p:nvPr/>
        </p:nvSpPr>
        <p:spPr>
          <a:xfrm>
            <a:off x="323528" y="188640"/>
            <a:ext cx="8568952" cy="2123658"/>
          </a:xfrm>
          <a:prstGeom prst="rect">
            <a:avLst/>
          </a:prstGeom>
          <a:noFill/>
        </p:spPr>
        <p:txBody>
          <a:bodyPr wrap="square" rtlCol="0">
            <a:spAutoFit/>
          </a:bodyPr>
          <a:lstStyle/>
          <a:p>
            <a:r>
              <a:rPr lang="en-GB" sz="3600" b="1" dirty="0" smtClean="0">
                <a:solidFill>
                  <a:srgbClr val="0070C0"/>
                </a:solidFill>
              </a:rPr>
              <a:t>Laboratory Methods of testing Permeability  </a:t>
            </a:r>
            <a:endParaRPr lang="en-GB" sz="3600" b="1" dirty="0">
              <a:solidFill>
                <a:srgbClr val="0070C0"/>
              </a:solidFill>
            </a:endParaRPr>
          </a:p>
          <a:p>
            <a:endParaRPr lang="en-GB" sz="2400" b="1" dirty="0" smtClean="0"/>
          </a:p>
          <a:p>
            <a:endParaRPr lang="en-GB" sz="2400" b="1" dirty="0" smtClean="0"/>
          </a:p>
          <a:p>
            <a:endParaRPr lang="en-GB" sz="2400" b="1" dirty="0" smtClean="0"/>
          </a:p>
          <a:p>
            <a:r>
              <a:rPr lang="en-GB" sz="2400" b="1" dirty="0" smtClean="0"/>
              <a:t>1) The Constant Head Permeameter</a:t>
            </a:r>
            <a:endParaRPr lang="en-GB" sz="2400" b="1" dirty="0"/>
          </a:p>
        </p:txBody>
      </p:sp>
      <p:sp>
        <p:nvSpPr>
          <p:cNvPr id="2" name="TextBox 1"/>
          <p:cNvSpPr txBox="1"/>
          <p:nvPr/>
        </p:nvSpPr>
        <p:spPr>
          <a:xfrm>
            <a:off x="5868144" y="1916832"/>
            <a:ext cx="2592288" cy="461665"/>
          </a:xfrm>
          <a:prstGeom prst="rect">
            <a:avLst/>
          </a:prstGeom>
          <a:noFill/>
        </p:spPr>
        <p:txBody>
          <a:bodyPr wrap="square" rtlCol="0">
            <a:spAutoFit/>
          </a:bodyPr>
          <a:lstStyle/>
          <a:p>
            <a:r>
              <a:rPr lang="en-GB" sz="2400" dirty="0" smtClean="0"/>
              <a:t>Permeameter</a:t>
            </a:r>
            <a:endParaRPr lang="en-GB" sz="2400" dirty="0"/>
          </a:p>
        </p:txBody>
      </p:sp>
      <p:sp>
        <p:nvSpPr>
          <p:cNvPr id="4" name="TextBox 3"/>
          <p:cNvSpPr txBox="1"/>
          <p:nvPr/>
        </p:nvSpPr>
        <p:spPr>
          <a:xfrm>
            <a:off x="474301" y="2784409"/>
            <a:ext cx="4428492" cy="3477875"/>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Recommended for coarse grained soils</a:t>
            </a:r>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In this test, an element of the soil with length L is placed into a cylindrical container with a cross sectional area 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smtClean="0"/>
              <a:t>The soil sample is subjected to steady total head drop </a:t>
            </a:r>
            <a:r>
              <a:rPr lang="el-GR" sz="2000" u="sng" dirty="0" smtClean="0">
                <a:solidFill>
                  <a:srgbClr val="0070C0"/>
                </a:solidFill>
                <a:latin typeface="GreekC"/>
                <a:cs typeface="GreekC"/>
              </a:rPr>
              <a:t>Δ</a:t>
            </a:r>
            <a:r>
              <a:rPr lang="en-GB" sz="2000" dirty="0" smtClean="0"/>
              <a:t>h causing a water flow with flow rate q</a:t>
            </a:r>
            <a:endParaRPr lang="en-GB" sz="2000" dirty="0"/>
          </a:p>
        </p:txBody>
      </p:sp>
      <p:sp>
        <p:nvSpPr>
          <p:cNvPr id="5" name="Rectangle 4"/>
          <p:cNvSpPr/>
          <p:nvPr/>
        </p:nvSpPr>
        <p:spPr>
          <a:xfrm>
            <a:off x="503218" y="1250469"/>
            <a:ext cx="5760640" cy="369332"/>
          </a:xfrm>
          <a:prstGeom prst="rect">
            <a:avLst/>
          </a:prstGeom>
        </p:spPr>
        <p:txBody>
          <a:bodyPr wrap="square">
            <a:spAutoFit/>
          </a:bodyPr>
          <a:lstStyle/>
          <a:p>
            <a:r>
              <a:rPr lang="en-GB" u="sng" dirty="0">
                <a:hlinkClick r:id="rId3"/>
              </a:rPr>
              <a:t>http://www.youtube.com/watch?v=BqJqcTdf4FY</a:t>
            </a:r>
            <a:endParaRPr lang="en-GB" dirty="0"/>
          </a:p>
        </p:txBody>
      </p:sp>
      <p:sp>
        <p:nvSpPr>
          <p:cNvPr id="7" name="TextBox 6"/>
          <p:cNvSpPr txBox="1"/>
          <p:nvPr/>
        </p:nvSpPr>
        <p:spPr>
          <a:xfrm>
            <a:off x="6012160" y="1268760"/>
            <a:ext cx="2448272" cy="369332"/>
          </a:xfrm>
          <a:prstGeom prst="rect">
            <a:avLst/>
          </a:prstGeom>
          <a:noFill/>
        </p:spPr>
        <p:txBody>
          <a:bodyPr wrap="square" rtlCol="0">
            <a:spAutoFit/>
          </a:bodyPr>
          <a:lstStyle/>
          <a:p>
            <a:r>
              <a:rPr lang="en-US" dirty="0" smtClean="0"/>
              <a:t>(5 minutes)</a:t>
            </a:r>
            <a:endParaRPr lang="en-GB" dirty="0"/>
          </a:p>
        </p:txBody>
      </p:sp>
    </p:spTree>
    <p:extLst>
      <p:ext uri="{BB962C8B-B14F-4D97-AF65-F5344CB8AC3E}">
        <p14:creationId xmlns:p14="http://schemas.microsoft.com/office/powerpoint/2010/main" val="2567680045"/>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67945" y="1395083"/>
            <a:ext cx="2928404" cy="49433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37658" y="476672"/>
            <a:ext cx="6602594" cy="523220"/>
          </a:xfrm>
          <a:prstGeom prst="rect">
            <a:avLst/>
          </a:prstGeom>
          <a:noFill/>
        </p:spPr>
        <p:txBody>
          <a:bodyPr wrap="square" rtlCol="0">
            <a:spAutoFit/>
          </a:bodyPr>
          <a:lstStyle/>
          <a:p>
            <a:r>
              <a:rPr lang="en-GB" sz="2800" b="1" dirty="0" smtClean="0">
                <a:solidFill>
                  <a:srgbClr val="0070C0"/>
                </a:solidFill>
              </a:rPr>
              <a:t>Darcy’s Law &amp; Coefficient of Permeability</a:t>
            </a:r>
            <a:endParaRPr lang="en-GB" sz="2800" b="1" dirty="0">
              <a:solidFill>
                <a:srgbClr val="0070C0"/>
              </a:solidFill>
            </a:endParaRPr>
          </a:p>
        </p:txBody>
      </p:sp>
      <p:sp>
        <p:nvSpPr>
          <p:cNvPr id="2" name="TextBox 1"/>
          <p:cNvSpPr txBox="1"/>
          <p:nvPr/>
        </p:nvSpPr>
        <p:spPr>
          <a:xfrm>
            <a:off x="304799" y="1235288"/>
            <a:ext cx="3907161" cy="4893647"/>
          </a:xfrm>
          <a:prstGeom prst="rect">
            <a:avLst/>
          </a:prstGeom>
          <a:noFill/>
        </p:spPr>
        <p:txBody>
          <a:bodyPr wrap="square" rtlCol="0">
            <a:spAutoFit/>
          </a:bodyPr>
          <a:lstStyle/>
          <a:p>
            <a:r>
              <a:rPr lang="en-GB" sz="2400" dirty="0" smtClean="0"/>
              <a:t>The Coefficient of permeability ‘K’ may vary from as large as 1 m/s for clean gravels to a small value of the order of 10</a:t>
            </a:r>
            <a:r>
              <a:rPr lang="en-GB" sz="2400" baseline="30000" dirty="0" smtClean="0"/>
              <a:t>-10</a:t>
            </a:r>
            <a:r>
              <a:rPr lang="en-GB" sz="2400" dirty="0" smtClean="0"/>
              <a:t> m/s for very fine soil such as clay / silt.</a:t>
            </a:r>
          </a:p>
          <a:p>
            <a:r>
              <a:rPr lang="en-GB" sz="2400" b="1" dirty="0" smtClean="0">
                <a:solidFill>
                  <a:srgbClr val="0070C0"/>
                </a:solidFill>
              </a:rPr>
              <a:t>The values of k are influenced by….?</a:t>
            </a:r>
          </a:p>
          <a:p>
            <a:pPr marL="342900" indent="-342900">
              <a:buFont typeface="Arial" panose="020B0604020202020204" pitchFamily="34" charset="0"/>
              <a:buChar char="•"/>
            </a:pPr>
            <a:r>
              <a:rPr lang="en-GB" sz="2400" dirty="0" smtClean="0"/>
              <a:t>Pore size</a:t>
            </a:r>
          </a:p>
          <a:p>
            <a:pPr marL="342900" indent="-342900">
              <a:buFont typeface="Arial" panose="020B0604020202020204" pitchFamily="34" charset="0"/>
              <a:buChar char="•"/>
            </a:pPr>
            <a:r>
              <a:rPr lang="en-GB" sz="2400" dirty="0" smtClean="0"/>
              <a:t>Soil structure </a:t>
            </a:r>
          </a:p>
          <a:p>
            <a:r>
              <a:rPr lang="en-GB" sz="2400" dirty="0"/>
              <a:t> </a:t>
            </a:r>
            <a:r>
              <a:rPr lang="en-GB" sz="2400" dirty="0" smtClean="0"/>
              <a:t>   (grain size and cohesion)</a:t>
            </a:r>
          </a:p>
          <a:p>
            <a:pPr marL="342900" indent="-342900">
              <a:buFont typeface="Arial" panose="020B0604020202020204" pitchFamily="34" charset="0"/>
              <a:buChar char="•"/>
            </a:pPr>
            <a:r>
              <a:rPr lang="en-GB" sz="2400" dirty="0" smtClean="0"/>
              <a:t>Viscosity of the pore  fluid</a:t>
            </a:r>
            <a:endParaRPr lang="en-GB" sz="2400" dirty="0"/>
          </a:p>
        </p:txBody>
      </p:sp>
      <p:sp>
        <p:nvSpPr>
          <p:cNvPr id="4" name="AutoShape 5" descr="data:image/jpeg;base64,/9j/4AAQSkZJRgABAQAAAQABAAD/2wCEAAkGBhMSERUUEhQWFRUVGBwaGBgYGBoeGxscGB0YGBkaHBgbHSYeHBojGhwdHy8gJCcpLCwsHB4xNTAqNSYrLCkBCQoKDgwOGg8PGiwkHyQsLCwsLCwsLCwsLCwsLCwsLCwsLCwsLCwsLCwsLCwsLCwsLCwsLCwsLCwsLCwsLCwsLP/AABEIAMIBAwMBIgACEQEDEQH/xAAcAAACAwEBAQEAAAAAAAAAAAAFBgMEBwABAgj/xAA8EAABAgQEBAMHAwMDBAMAAAABAhEAAwQhBRIxQQZRYXETIoEykaGxwdHwB0LhFCNSYnLxFjOCkhUksv/EABkBAAMBAQEAAAAAAAAAAAAAAAIDBAEABf/EACURAAICAgIBBQEBAQEAAAAAAAABAhEDIRIxQQQTIjJRYYFxQv/aAAwDAQACEQMRAD8AW+D8Kk1BXMnKU6VZUZSwBYFzudW5Q7f/ABWgC1ps2r/EiFPDlolpCEBmv/MMWGcQOyJhOXZWpHQ8xEcmubUuitbjaJP6JaLCbMG/SB1ZiUyWcs05gbAnQ/Yw0T5HlSUeZPMXB+x6QMxSgTMQXDjcbjW7QyWKLWgFJ+RZxPC5U1LhiSC43jOlpVLUpJJBSSD6b/WHaj8SXU+GhJmC1wNAeZ0BDReVwCmaoqUlsxcm4+MDGfC1Loxxb6M+o5rrvfvGi4BVyRlcBxo4e/MRdl8H0cpGUyUKPM3PvN3jPk165KiLqSFEDmwJZ+rQ2GXm/iC1x7NcqVpUgqB6/eEnH5zELa6C4b3H1Yx94ZWzZiNFpBHJiffEdZRzV2GX1Jg5M1fwuUuM/wBsKBGUh3fTo0GJWJeLSlzcHbcdfSM3rMDqpRKkh0nUJL+8ERdpaKvWnJLSoJOrMNev2gOL8Guf6Ma/CqlmWzhDFQ2c6Jf4t2hrw6iQhOjDZI/NIUOEcAnUxUicjIpSnF3cMA7+hhtmVIQCpVgmJ8jblT8BR60T4hiyZUsqJygad+kZ7ieNFTkE33fQR2PY0VqKlkE7DYdIr0PBU6rI8Q+Gg9HUegGw7+6GQg5MGUlFCzLxopmFQNtBbkdYYVYsSGVbcg217w24d+lsqUoe0oi7liflaOxz9NW/uS1FdrhRL25K09/viz2tCY5qf6JFRNcGGLgniEJR4KixSTl6gl/gT8ooJ4XCSUrMwHVmDgdv3DtALGML8JaBKmKUSdRYjl6wqWJpbG++m9G00mLAgB4s/wBcACHhBwtU3KLvDBLw+YsOVZQ0RrOkOcLK/EeOEJyI/fYkbD7x7g8jKix1ipxotEimKrOkpY83IDe6PjBsWK5aT5WbbnB4pvJ8hWVcdBirXlBL6/KFufVJXMSi9y0WsVxBxClIxA/1cvLdlX+R+ENq2KTNMwyj8NORCQlI2H1goJRUGULc4pSagrLmyT6OftEwl5S9yOYNo9FPXRHJW+yvVUq0b22/4irMqikEBLwQnTSo3OmkA8TxbwXCUhR0aAdBRT8i/wAbUIXJCgPOhQb/AMiAfzoIgw3hUpSlRlnS5JL92e3aGjh6QJn9+dlBY5Uk2T/qHXrBjx/MEpIJtcaN33iSeXdIsjjuOxCXw3IUXch+/wB46HSo4SSpRUFpAN2I9/xjoPmhXtz/AEWcUwzw1FIBJ2YgfAi/wgXTVt20IsYYOJF5kgg3G45i4hRrVeYLTou/ruD1eFTxKaf6hscji/8Ao04fisyV7BIflp6xNiGMzJxly9Cu3lt3MLVJiYbtreDGC1QMwHXKCffEe4Mr+yNDwnDpEiWEs7h369esVcVrAl8oF4qTK0qQ55D+YG4lUuAByjU00Ka2D6qtf3wDpMOR4ii1yoluV4s184BLfuKmAghwvwtOmupWj+7e6ti20NxR/DpUX8Pw2YsWQW9z++PufTZH6agweXSS0slSyotqDZ+h37wo4xPIKmVbeKJJJdC1tkFZODsIdeE6ZKpSVZWG5jOaJp0wJD5R7RjVuHktKCdE7DlHY43tic0vCPjiTDkKluDlUnRXL1jKsbNUULLlSBoXyu2zaesatisyUP8AuLs/s6vCFxnjKCnLLDBRCRbdVozLFdnYpPpFOf8ApuoIlzUTnWMq8ikhlEMpgdQO7+kOGEy1hIMxHhqIuHBb1G0EsGkIQhDkLISA5vYBmgjXlJS4AflE8M8o/UoniUtMhkIs4P8AP8R9TqkISSrSBArlpLOQG0Ox6ekQVlX4hGY3Gz/GL8XqFlVeSKeB43/APxNQqmpK286S6e3Ls30haFQmYhlgKbfcN8R2izxDx8EEy5agopLdH6n6QCpFTqgEoAGpKzYc4Lmo2FxchnwLFZaSpJKSAd9ekH5vE8lKfL5lK0SLk9hCZgHBYmkqzPe6mLE6WfWHzCOHaen9kZlblgH7nVukeU/Tucm4aLPcUVTE/GcAqK7/ALn9tALgO5J2dnAgejA5tIhWVZUEgkA7tch9o1OrU4tt0EL2LJCwUM72IA59oojB4YqKFOfuOzNaHE11SmIZO/WGSip5crKsgeVQOli3aB1Dw9MpwQwIe3Ntn9IIqxyWPJORk5KuUm2427Q9A0MYx4EuliIllY1KDkuO0KVVLlJBMubm3DafaK9LJXMBZZI2+ukM9x/oHtJjLiOOJU2Rg+pNoC4jWpfMVAl2+kV5mBOPaUYgn4GqWxDnq0Y22EkkHKSozHznXTkIYKCkYOPQQnUk5x21g3hWKZSEqJbY/m0een7c9os+0dDO45vHsUGBuDboY6D9xGcRZxOeMoHM390LlLOlrdCixQS3ftBurDkesB52ASJzlExCZjsq7X5Ec+sO58XbJ3GwPiACVWVlPeCfA9f/AHV5iSCACeWrH5wLrOGFoJcO347ww8JcOGUkzVqcTA2QaAAm5P8AlGZKcWbC00P09TANpAipNjEsqewynYeXqk6QPxGrADPEK/B7PKKmC1ggO2/z933hhBypAew2e0C8HlqTKDpN9+fryeIqqqz20bfaPRhpCXRbqMVYtsLv9oWcfxJ0KJsBcfzFquWQw15/aFjiOrJHhpck2AGrmwYR0m5OjUklYz8NICcqgQQd4d0YqJaWBD/l/wCIw3DaqqkLEtOZBJZlJNn3+sPdNiAHtl1aW32BjqaYlRvsb59WgpLupW7/AEGg9IS8Zmggi3lII6Nf5xen1WRLk3aFqozrBTLQtajrlSTf0EG3y6RiXHyaDg+LpXLSp2LQRmYkQUhn+UIkigny6dCjJWFhN257Ax8yuIJp8i0TEFtcpKfeNI89+nnGVrotjljJU2aBUTkqfK5t7u0JP6gVK5UkFByiYsBZFiAxLA7AkX7wUw6tTldUzy9/rHtLWSqmYAAFJSoNyfR/R4yMn7icf9NlFKLsRMD4Gn1U0EIyymBK1aeg1MNmJcNzJc2XJAeQbuLORsep594fpOSX5RcHWKOM1spBUhShp7t/fDsmRXsnim+ipRKCJYSnb8b6RdlTevxhew/FUrALsInnYuEggHcCKVKKWiepNhSrrwBl05np94q/1gbyMA/5eA1ZXvYWEfMiZ5bfnKDjJWN4Ui7OJJeBldh6V6gP2i3JqH59t4mmEEX1gnG9oxSrTEHiCgMtHlLcwPlDT+nwRMptHIV/P4Io8USv7KlAOwJ62hS4Tx2fSzh4IK/EsZYDlX+0cxCdsPSNfRQJexyg7NFhVHLLuSbbiIZFUvKCuUpJUNCzjoWcP6x5NqlAZilY6hNvW0Gmv0xgbEOHUgmZLUxa4vcfflAqUuwMGZ+OSfM60ApDqdWnUh4TF8QoVOUEOUE2U0Izw5q12Mxy4umNEupIAY27x0e0fD9bMQlcunWpKg4Ng453IMdHnUU2ijVThYxSosOSkqWoAOSSTtveB06pQZgSSuUoay5gb3Ej5wRralMxpKHCGdSm9op9lA9bk9I9OEv0kaPmdh1QuWqZKn/21OyClykHXzEv9oIcF06hKVKUXyqcPqy7n4ufWIMNmqp0l02LtyJ7wS4emmWtS5zIlqT5TyUL3HJnjcnBx0ZFSvYTxfBTkSpLgi3zIgJh+GqM4FbOlzfp0h5mYqhSB4ZSeTXPe8BpKM04k8rxNDjaGfJ2RCqZOVmbloYHTV8x190H6pCU3YdoXK5QAUp9dO51iuNJCmmwXX1OvMn4naPjD8EBqZK1Ooh1kA8gW9Hv6RQmnOu3O33hmweXlK1b2QP9v7vfB44quTByS3xQWoadBNwCRcOPpC9j1EUzfILcufaDsublL/5WgfjU1LgvcnSNdcbBXdFTCqcVKnUXSGGXR9H6tDIjEVSvJLSmWBowALdoUcPxFMpakgkZi79Trfa4i2nEVTFZZYKlnQJDqPYAfl41OhU02w/OxWYT7T8yN/Q/aIp9eUjMsBuYb7RNQ8CVc4BUxQkg7G6v/UW95g2rg2lkDzFayNStZY/+KWEZPMoK2dHE5OkLUmdKWzpDnoIu8O0cokhCcuRatBY6NEM6dJUpSJUtKAAyVAXfmTygngE9CEZQN+cSr1Ecquih4ZY9MNzZyEIzH2Uj3nl3eM54priUKIvMWWSOalWA95hp4mxAKypToLn5D86wAw2iE2cFqD5T5ehNn7t84kk+cr/CmEeKIcB/TioWgKVUoRzSJZU3TNnD92gnjHAhlJC0z1rUNilIB92nvMN9NM8NAe3S+vOB2I4wCGbbQfxFOq32K86M6GIAljZQsYtU9SzM784rcR8PTps5KqeWXJ8xsA3MuQ8eU/CVcPaCABuV/YGCjLygmvARztfMfSPF4gw39Yo18udTpBmNl0zAuAeR3EDxiYO8M5tbQPFPsu4hVFYyqLA299oO8J4dT0vsoBWqwmG5bl09Iz7F8ReydYNcP4/mQx1FvwQuTdWbro1OnmgrD2D7aRbqJphBpsemILAuIvf9VTjby26R0ctdox4n4CnE2B09VKKJyRmZwtIGZJ5g/TSEXgHhHxq4SVhxLJVM6pQfqWHrDCriVTEKQl+d4K/oknxJlZOOpWlHzV9R7hGvJd0Y4UtmrS5TAAC0dEpMdC+AuzLOMeHZM9ioAEH2hYpJ+hhLnyl0ikpUy0PYtr+CHyuqk+EAoXIf333hQ4/qUzqbLLDrzoy5bnMSAWb1iPDk3x/pa1Wy7R4nJWWIbl/ER4zWpKWDZRc99h/MLuGcHYiZec+EG/apfnt/tSU/GPcJqlCslIqpX9sLaalXUEA2sQ7HlFjUnoDlFbD+G4KRIQVFvGBWEg3SCfIddCz+sB5tUulUtZKsoPmckkNY2Oo/BGmkInZlJYIQlm6hikp5hrPCXxnh2emmqCXKUuSCLNdz6Q1JVRO5O7B6eJhNRml+YfnNoWarHvFXkDjvp6RNwsoCWtPI/MAxSEuXMQWSTNQtg24cvp3eNUQnLVhzD6NA8zueX5tF6lrQlQSSyibdX2ihKwiekOpBSG5390UVKAUcxKVC6SdfSC9zwBw3Y5qToYBV9QCon3ReosWC05lEMzHod/eYXK7FUpWwSVN6fODbtaMSp7PiomGWp1DPmD9Ut8xGm/pDW0ypcwhQM/N5hZ0pHsgb5Tr3flCLguFLqVCYoa7XYAavB7EfKkplshI0y8/8hA2bwvs16oqbO9vzeM64qxgrJQg2BufzlAfBOO8iPDqiSBZKzcHortzj5qVJU6ksQeV4h9TJydNFXp4qO0fFKCEpUearxew+Z5QQb8/vAOfUlCDe2v2irS8YSZUoJIWVszAFiep0jYJ1pA5HvYaxiqzLbcsG6mDGBy0yrEuBd/zeFHhdMyrnqmrDS5R96zf4C/qIbjNSmayujdRAKDj32byT6CM2rXMV5dtOnpp74+kYaE+0oBthFGdjgFksOgsIEVeL7qV6RSuK29iXyfQxTMWlosAH/N4G1/EgNhr00hVrMYfSKaZql6axssjeoo5QS2wtik81CFSyxzJIG19vjCDiGDT5B88tQBOouH5OPlGl8LU6ETCJgBJAb6iGtVFTq0LA6gjcctjDsWNpCcmVcqRj9FwdOmJd0gi+Ugu3ygTOwufSzHIdJ3DsY2w4YEElPlfTkenSBuK0qFy3AsXzAj3wxxSQKnb0IlNiAUBozRYVWpTv8YEY/h3hzv7R8pAPY3tHvCkgrqfPcSxmY83ZP1PpEzxlKyDTMw0+DmmOkrDgbtzMPv6S0CZElSU6LVnubk2F/QCFbGnUX2IBts1oN/p1igz+GrVnT6WP0hjgoxsDlyNOYx0fSZgjoDQGzKsTZaEuXZn7Bre6A/DlKnx+176Op9PSDdXlkyFlbAXhd4FqfEXMVtmYduceXjvbXR6L/B8xMBAGUMFXbkdNfSFbEpCVKBID6P3hnrvMluQ+ELddSqKCwNosumIatbPuk4NVMaZ4xlI5p5i7Np6mI8S4KUsGX/WTCmY+YMGJGx7+4wwcF4qlUllmwfMOmx7vFyrmpIOXTly69I5z+Whajox5WBzKIzFZgtHMJYhrFwXhr4EwKUJHibzQF9goOB3AhlxbBkzJbK1Avrd/rGZ1mE1FBOH9LNWiWosUBiAdbBQIY9nh8ZAPejQMQpwpmIL2t0gPVcJoqFeZOYbW07RQQZipYImrE0hwba6MzN8IeP0/llclPinNMZySA/WwAAvb0joxTaZruKE+p4NMlQUlLJFiAInxfh5C5JSQ5aytweYMaDi6xmIAhYxRNi0VRitiJTehfwTNIo8oBKi4e3X/AJgVXTXYXA+8X6irSkNfkbe/aB2cTFAa7D5wpMqoin4cFSy5cAGzd94v4FwdMSjMlZTa9/poYjrkkhIFvNfsNvlDQaxUuQCNSAB6xkmn2ZtdCDxPg1Sgu+ZAuMo+YEBsO4fqZw8Xw1lH+bMG5gG5HUWjX+FsPNRmXOSfDTb/AHK19wg7XFCZagAAltI3HqIjLL5UIvCEhHggIP7i7bl4o8V4iszQmUnMUBjsG6naF6m4sFIqdICCyZijLI1D6JI6aBobeGsNUqUTNH/cOZR3JPe9oVHE5zvwNeRQiLiqyYWca/6vu0DKysnAsJbjm8aP/wBLyy/mLtYMNusA8Sw1CAWhksKj2gI5eXRn0ytWTct0EM3DWYJJBLBgS3mc8h8Iu4pw/Ln04WgZVgfEag9DAbgclUxaiWyMWbm4fvaNg0vAOS2hylIyIKmUVL03Prf/AIiSgxhKVf3FXUWD6doHmkmKWfCcMHdWtzsdorLUmXJUpSSVEu5Ia2pvD5OhEVbC/EWP5SkJmE8wSNByaLmCLM1AUbg7Rm8lapywpAYAhu8a1w7h4CUJfa5iLPkfgrxY0iDFMCRNSQpI6WhCmYEqlmLWDYtY6hvmL6xslXSjK4PpC1juFCagjdrQtOWN76GNKa0JFNxEGKVXG3SPabFlSZyJqC+Ug235j1EKVdJVKnLllwUnQ/A9olo8QUgvrFa6E9H6YpMTC0JUDZQB98dGHUPHlRLlpQkpZIs7/eOiJ4J3pjOSGbAsZ/qUIXNSm7nL7SWcgXIvE2D1EuVOm+FKGUqcpAsC2w27RcpMAQsqEopBGrAgfaAVdg0+iWuZMuheihsev3g3Co1HoNS+XyGydjQFwgB+cCsQxcFKnUAANoUTWqVcFyTFXFKSauUwUxWoBukLjGUg5OMQrgOO+FLN3C9Rva4/4hvwytQtKZiFFtmu/cHTsYWMG4ZQgIB8xJ1Ov8QZm8PZCFyiUbFjr1L6wbxco8l4EqdOmN1RiSPDzLCRkHpGf47jMnMEJWFzCQrKNAL6jQbCC6eG5k5Cs8xRQLsVFn6AWjNKvhmbIqVKk3SlV36nQ/eNxxk+zm4pjvRpT4Y1BGrjeHrhejTKQT/kze5/nGfyKsmUCtJSxcv+fOGfDMSDqTm8rA/8Q9ao5u06D2J3U+xgHiI8ptEWMcWSpI86rfD1MI+N/qYhz4RzDkBr66QxToQ4WFpcsLCgSAz+Xc97cokpZCQ5/cLl4y2s4jmTJhX7P+kGzcjB/D+JyQoIQoZt1FwD0gbrbHJ2g3U1eaaEB/ac2hnxitEiTJSr2pqgkDdztzEKGEqTLKp05Q8odyfX5xFw1VzK/EkTZqv7Up1JzWCRoLQtO9hSNsQjw5KEgAW0Abt8ITONMX8JBA1MM9RiSVoJCkqKRcJPuMIFZ4FTUZZq/Z/Y7P0ffsIc2nUUS0022LeB8If1kxM1RIlguo/5EFwkH0vytzjS2AAAsBYCI0oSlISgBIGgAYD0jzPFMI8UKlLkTZ2BPKEbGK91KGw+JhzqlNLUekZ1OOZSieZMI9RLwOwryX5VYJVOVKOxP2hEwXFjJnKUXCZgIPRy4Po8XsSq1zvKHCR8f4gYrDV8jCINLtjZbHKXxKQhSVLGYsQQNeQfeBuKSqqqJyoOUB26c4k4bwtRWlU2WoBI3B1h8wvHJSJwQtLIUkgWa5+pjZTbBjFJme8LyVonJlrSWKnBBsGuX6WjZMMLJfmWhaxrBUSp6Zied+oIsYMUFWMsTZW+SspgtMYnBSxgVU2j4Ff5miGtrgN9Y2Uk0Yk0xF4qwBM6pll8rhlEasDa8diXAKBKzSSpKm/cSQffE07FRMq8ib5QH7w1V1eBJynbSMTlWmc0r6MyHDsz/NHrb4R0MM/DUrUVNr1joP3/AOA+0aTQpJKZoZKQNvi8DuMcUk/0i0KLhdmP5ygFi/Ec6WtaESZwQC48hSn3q+kA5s0rUPFLrUsZU6gA7n0gqZ1oF8PKlyPaOaYWsxLDm/vhzqcFkzqfxZaznAza2BGoy/WKhwKWib4hZSSGKRYi+rbx8z8NnIJ/p0KWgpJGgY7AhRFjHeLiwX3TCmCzkrABsoQx06QQxu20ZthlUtDJmgomDp+OIdcKxkBs7PuYyHejpdbCWK1gky2Gp2hKo6Jcyeokul7j/VcuR0f5wcx2uCiZn7QGHeKvDM1OUqO515OYfLuhK6sJDAswIYAaF/gw+MAsYwubLB8ElB00B09IbpE9LXfp+bR9VTKuzAb/ABMN4KtC+TswnH6CdMBUsqWpPtA7dQNG7QvyUuWjY8aoEupTB317/TpGXYxSeDUrT1cdjAL8GXYycI/pz/UjxJxIR+1KdVdSdh2htPAMhAypBSB1P1g5wbMCZaQNkAfKGWspApOYeoiNuU7aY9JRqzI8d4BUrzJWVcn+T6QK4blKpjORNGVSsoY2sHLg6G525Rq86RtAfGMClz0FMxLj4jqDsYGOZxfy6ClC+hUpcQCVulbdjqIBcTTB4jILgb99ft74sV+D/wBEv+4nNLNkTOuyVDY9d/hF3g/hhFbMWua/hoPsi2Y8n/xEUXH7IVvpnzwxxjMlgInAqlMwWdQev+SdOo67PkmeFAFJBB0ILv6x5iXBspSAEJCW0bRuX8wmYjwnNlKcZk8iCW9CDDVmlD7LQDhGfXY7VM1OQgkB+cZ7XVspC1pKw5NgOR7RWm4VMUXmKUoDmTAPGaTKQUCwcH6QEsiyOg4w4Ib8JpELFkv1BDeu7w2YXgUpF1Bz+bwtcHLSJCQTfLmPLnF7EMfKv7cohyLqdmgIQ5OqNlKlYWxPG6WQMrErGyb+86DtClimJpnKsnIH1cv3FrR4qmlpOaYsqUfzU3McqvlpLiWg/wC4qP1tF6wpdkTzPwE67H/EliWXfKBm5toO8DcP4jKSyyxiDFKpKpYUgZSDpyOsBKuSqaokHKNm1ibNgT0VYc+rY/jGgQ8AMd4pIBSm6j8OpheQid7PiFokl0ARdTl4nXp67H+8n0ScKzz/AFDqJJIvD3i9V5e7QhYfOSmeANW+sOcwlYS8LzaloKG0fKZlo8idNPaOhPE2x4qJC5iVZ7oUTmB5A2PaETiTBJsiZKXLGZGo0DHk+/T1jVKlaQnL+4v6DaFLFK5M3LTq9or25By79resehWiVPYO4ZpZk5PizUlIdkpOv+6Humw6WQxG35aKVNLCQAzNF2nn3EZjjHtjJ34AXEnDgULi4uCN26xncnHvDmKkzPKtBuFb8iDG1VJC0G3UfWM74w4RTN/uAedPxHLvATSTrwdFuhbxDFM4EtBD7cu8MWCKaUBo2p5NaEiZIp0pUVTQhQFgHzA9m16QewnFkzEIz+WZYHKWSseuh6Qag1sFy5DAuu3BBEfCMRL3sL/gEfNdTJRKzpmFjdiPno0BE1q1+yhn6mC5MDiW8anqIIZyqwHfT86Qm49gExvEMtSltdr2Gzbxo/D2DOrxJl/8RsO3pZ4aMSo5ZlkiWHItlF+og+LeweSWhP4LqT4MtRFygFuVtIdKOsYawkUM3ISnQpV8NR9oPIrLR56bhNlbXKKDtRKSrzC0D5lOAbiKH9U+5fkYmOKBIuYJuM3synFFTGMGlz5S5aw4UGI+o5GBfCtEJEhEpB8yXBLM5cu43u8WMQxxKQVEhKdy8C8HrVqT5gBmJPUOX+sDGlo6QwJnLKi2ZOU8yxPXaLufOm4inKmhPMnf1jplebEM3L80hkcqj2LcLAfE9KEJLbi0KdHhBmOoFmt+CGni6eSUNcM8DsCqEgKFgXe2u2jwEr5PiGnrYD8GZKVlAcbNb3iOkqUlasw9pPyh4wiQlR8SYAbeUaBhoS25hMx2mmImlag1yenYdIsxY5RipMTOSk3FEMyS5N9R7ooqQoPZ2iwiqSbg9wY41A0TcxWmRtUyuZhKL7n5NFqRJAWxDps7atu0VJ8x7tpFnDvMqBkxkEOkvhmTMUCl0ggaEF/5aBmPYchIUlIsHD7wZo52RKRyEA+I6zOSlJ1OsFlpRBxcnIQKSeRNCjGjYTXJmBI0YXhIqsIVqgZiOQMe0OKFCm0I1H8R5uSPJWi+MqNMKk8xHQqox9LCPYTv8GUjWcfxSWmWFpUDnsGIc7+sIaUTE1XjTQUpIIA779T94sSeApdPOE1ImJUhxlUXTdttj2inxfVVBlkhGcJ1y6gDpr7orjkxvvsncJp2uhqk4yFWBB+fbvBBFU28ZbguOAgKB9Hv1hnl42GsbNBS0hg4IxU9B6xDPq0qcqIFoSqziUiyE5lchBNOHJmUyVrzZ1AucxsXIsHZvSJnJ1sYoeUC8QwhExUxSQCAQ43uNYVcTpFyj/buN0/m8GOFamaqatALqBOYkWYFvwQw1/DoUCXYkP0jufCqB42Z3R8TTCtEsrOQqAKVhyHLWP3jVcIok5A4BI+cY9xJReGu1iPwGNB4S4wRMlpGZlAMpPI8+oeKE9WKa8D2lISNg0SSKlI9o2P1gFMxQHUpyn5j7xFVYqhKCokW0D6nYAfCCeT8B9v9AnHAEheeWQDrzcHV+cBMP4zzpuCG7N6Q2U3DSJyjOq0iYSGShXspHJtCrmT2EQ41wZTrQoSZaZSgHSUgB21Bax/iJ5uEttDY8loW5vGCeaj6QOqeKZqiBKQVKUWA1JJsLQDn0E4TTKy+Yctxz7Q+/p1wUsL8eaCAn2H1JIYnsBHLFDvs55GUsa/TmvnS0rKxmF8hcJfooWfuIo09BitMQlUpShsUlKh8DaNh8Qos79IjKwdRu8Ue1qid5XdmXUvGKkKKJoIUCxexeCqOIUKuHPo8W+NcCRPKZgQMwPmLXUA3LcfL0j3DaVKZQLJSx2DWN9YlyQhEqxXNFPEp3iITmSpPIkM+7QqTknxpTWzKb0Ic/KHHGOIpaZSkuMjEl25agbXhJwStE6oB/wAQT66fKAxpydhTio6GuqxPIQxYCBGIYypVtoir1vAecltDF6mxLivwhmrYkiPEVHOz3ilW1BH1MF6WhUoPkURzylo5OhUkmVDMJsIZsFo8iQtWu0QS5ktAylJAH+SWv6xFiONACxtBp+WBXgJVmIl2GptBTC+GQrKua5PLa+kCOD6PxnnK0BZPpqfpGg0lDfkBATneg4xrZ1LhgGiQOgECsbwKXNSc6AdWLXHYw2KlAJJHpAaeXcc4U48UGpWZDXcMzUzFJSSQDYtHkP8APPmMewPIOh7k1DoKRdxvAeupALR8mrbdo+RXZgxux1hLksnxDpx2I3EvC7kzZHlmfuTsv02V13hRlVk9SSwNi3roxjVK5V7QtpwkT5uRDAlTq+pjsWRp8WFKF7QewfhJKaTPdUxYT5jqXIuOQ3hjxSWEoYBgAzdoJnJJkgOCyQBfkGEA8brAwbcCGTXxZ0bugJgEpEla1MHmF/d/ME8RxJJbnpb5wnoriFkvYKLX12sI6fPWtiATmLJbf0gFa6Nor4phUupnDOpaXH7QG+MWaf8ATmQDmRMI65lAj4RQlq8OcoTTcEW5esNOEJm1LiSl2HMD5m8dclpGVFqzpHDkoApXNWX5feOwPhaSZomAqUlPs5jy31ueUSz8MqwgkyyLfuUkX/8AaLcmaqnQkrQpCWDEsU6cwWjrkC6GEhgGADfAfc848WtKgHDEafB/hFSgxSVMslSSdTmN794+62oBcoUD5SO2ojpPQKWxJRSpOISAxdRI93mL+gjSpqi2VLARmUivEvEqcq0UVJ7EpN40RNekJBKgH23+EH6aq2BmT8FaZSKclyY+ps1k35aaxXreI5aBcEDmSB8TCxXfqBTJPmmofkl1Ef8AqItTiuifjJ9hyvq7M2kJkzgtc2bNXNnTEoUoqRJStTNbXvqwgpgfFcmomqKMxCWclLa6AA+/06wZr1BgpOoF+XvhMkmOxprsV5mAiWA6QynALbHnC5R4UaWfM/wUPI/xHp8oP8R8WJRLCEh1/IQvYbhFVWTQtRUkHc6kdE7DqYFDCQlUwskFRgjh3BkyaXWWHIfU6CGvDeH5chIBud+vcxeXXABgwENjjfkW8n4UMP4UppA9kE/n7jeL0yZLbLlSOwvFCoxE7e+Kc2pCPMS5g1xWkDT7ZPiNOjKXYg6xnmKYGpc8okgqBuEj4wcxLFyssDZ4vcNUqs2fcfHrE2XIo/UdGF9hLg+m8CSiWsFJBuD3cw3GsAS37YEImHe/ePJ6CU+Q9SPzWOi+PZko30EhXvYH3xTrqrKNdrmBX9eU6+0Bv84HVNaVFncmNlK0Yo7JlzSS4Fo9j7kyl5Q2kdCqYfJBAzuZiGZWN7JaBKsWiJeJAByWiBWiqi/W1jJ+ZitwxxNTpz53zEtsBYlg+/OF6rxrxZiZKAXUWf4n4Q88OYNToUhc2ShbG4IextFOLE135FyyLwWzjqFpuX5fSB06jnzQRKQok6KVZI6udW5CNGmyJUuyJctI1skRHJlld2YD80itYF5ZM/UNdIyus4WqZSW8NUzKMxY7b6b9In4Ww5HlnJmAhJYgG1+fURrYSBCHxfglPKnCakCWqa+YJtmIbzFu+vaDlFR2LjOU9GW4xiRXWzkN5SsgE6OmzvGkcDUZpaNSyovNWct7hFvg4gP/ANMy5iVKQApuXzg9w6oLkeEsuZNh2U5H50hKkpPY2mlQWKzNLJL9SGJeONGZsvIXyDY/uIAv2HzjqHDspKlKZmAHbf1iDEaggqc+YhgBoP4ijpWxD26RnvEMubSlS2KpQOu6X+YvE+CSq2akTUAJQq6SssVDmAQSRDQuoSAAwXo+a9/W0Q1uMrd9ehvpyO0SzV9FML8gLH+HJk8pUmYEKSQdCb9LhrwNrK2tlnwlKUSWYpAD87i8HzxAtmypHUj+YlwMeJMK5ozA+gHL0jMfKOgnGxZp+Eama6pk1THRyVEepMfM79NyHImKKuoDfCNVRVISlmAtaAWI1AQ5JseW/eHSjJbs6KjdUIWDyzSBaVgZipwQdQAI8xHHZszyJUpXQR8cVkzCgSjcK+HX4QTwbDESUuolStzAJXs560juHuEHPi1FzqBsD9T8IcU1SEJZLJHTU9zC6vHEu0RTcWHOHRajvyKcWw3UYgTow2d7+6KE6pAvr1P0gNUYyO5gJiGPKfKNeukC5uQXFRGOuxtCAS8AFYyZxLaAwHmJWsuov62j7kNLWAC+ax7xji6M5bDFDRqUSQ7PD3gVKyGAhdwMpMry+1y3hlwaoZPX8eIm7lsfWggZRAvHwVaNrEyZxOkeqXaLKTQpCniElSp5DkXIProID8YYFMlBE1ClDKx7HnDPPmD+oWTpYjuGi9jDTqdQOhSREim4vXgOSEOk4+UlAC0kqGpBsY6FnKN46PQomDMtZEpLGKNRMJLEkx0dCK+Q2/iX+Gh/9yT/AOX/AOFRrNMLnsPnHR0G+xaHhabDsPlEVVZJblHR0NXQryQHX0+0KvHF5d7soM+zgO3KOjoTl+rH4+wLhKiFJYt+GLcq1cwsCm7b33j2OhUOv9Cl2G8Q1MC5+i/zaPY6KcnQiPYDkGw9Yo1Ciwjo6J10VFCqNh3+sNWEDyjt946OjY/YPweoUc2vP5wFx9Zvcx0dDH9Tf/QG4dlJVUHMAWFnDt2h7MoNoPdHkdEGXsYhAx4NUKAsLWEDp6iwvHkdFUOkTy7PaQ694X8QP99feOjoOP2YE+iU6RUWq0eR0MFjjw8o+Xv9IbsLOkeR0QZPsVL6oNy9R2j6XoY6OimH1F+Rer/394lUs+Cb7COjomXkKfgyyZ7R7n5x7HR0ekuiZn//2Q=="/>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5238"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8264" y="1792556"/>
            <a:ext cx="1800200" cy="13484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268433" y="1383901"/>
            <a:ext cx="1480031" cy="374299"/>
          </a:xfrm>
          <a:prstGeom prst="rect">
            <a:avLst/>
          </a:prstGeom>
          <a:noFill/>
        </p:spPr>
        <p:txBody>
          <a:bodyPr wrap="square" rtlCol="0">
            <a:spAutoFit/>
          </a:bodyPr>
          <a:lstStyle/>
          <a:p>
            <a:pPr algn="ctr"/>
            <a:r>
              <a:rPr lang="en-GB" dirty="0" smtClean="0"/>
              <a:t>Gravels</a:t>
            </a:r>
            <a:endParaRPr lang="en-GB" dirty="0"/>
          </a:p>
        </p:txBody>
      </p:sp>
      <p:pic>
        <p:nvPicPr>
          <p:cNvPr id="95239"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32211" y="4797636"/>
            <a:ext cx="1883888" cy="13298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7233367" y="4371885"/>
            <a:ext cx="1480031" cy="374299"/>
          </a:xfrm>
          <a:prstGeom prst="rect">
            <a:avLst/>
          </a:prstGeom>
          <a:noFill/>
        </p:spPr>
        <p:txBody>
          <a:bodyPr wrap="square" rtlCol="0">
            <a:spAutoFit/>
          </a:bodyPr>
          <a:lstStyle/>
          <a:p>
            <a:pPr algn="ctr"/>
            <a:r>
              <a:rPr lang="en-GB" dirty="0" smtClean="0"/>
              <a:t>Clay /  silt</a:t>
            </a:r>
            <a:endParaRPr lang="en-GB" dirty="0"/>
          </a:p>
        </p:txBody>
      </p:sp>
    </p:spTree>
    <p:extLst>
      <p:ext uri="{BB962C8B-B14F-4D97-AF65-F5344CB8AC3E}">
        <p14:creationId xmlns:p14="http://schemas.microsoft.com/office/powerpoint/2010/main" val="347378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Users\fad-an\Desktop\Soils pic 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88680" y="0"/>
            <a:ext cx="4455320" cy="63023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51520" y="188640"/>
            <a:ext cx="3960440" cy="1200329"/>
          </a:xfrm>
          <a:prstGeom prst="rect">
            <a:avLst/>
          </a:prstGeom>
          <a:noFill/>
        </p:spPr>
        <p:txBody>
          <a:bodyPr wrap="square" rtlCol="0">
            <a:spAutoFit/>
          </a:bodyPr>
          <a:lstStyle/>
          <a:p>
            <a:r>
              <a:rPr lang="en-GB" sz="3600" b="1" dirty="0" smtClean="0">
                <a:solidFill>
                  <a:srgbClr val="0070C0"/>
                </a:solidFill>
              </a:rPr>
              <a:t>The Constant Head Permeameter</a:t>
            </a:r>
            <a:endParaRPr lang="en-GB" sz="3600" b="1" dirty="0">
              <a:solidFill>
                <a:srgbClr val="0070C0"/>
              </a:solidFill>
            </a:endParaRPr>
          </a:p>
        </p:txBody>
      </p:sp>
      <p:sp>
        <p:nvSpPr>
          <p:cNvPr id="3" name="TextBox 2"/>
          <p:cNvSpPr txBox="1"/>
          <p:nvPr/>
        </p:nvSpPr>
        <p:spPr>
          <a:xfrm>
            <a:off x="395536" y="1412776"/>
            <a:ext cx="3600400" cy="5016758"/>
          </a:xfrm>
          <a:prstGeom prst="rect">
            <a:avLst/>
          </a:prstGeom>
          <a:noFill/>
        </p:spPr>
        <p:txBody>
          <a:bodyPr wrap="square" rtlCol="0">
            <a:spAutoFit/>
          </a:bodyPr>
          <a:lstStyle/>
          <a:p>
            <a:pPr algn="just"/>
            <a:r>
              <a:rPr lang="en-GB" sz="2000" dirty="0" smtClean="0"/>
              <a:t>Is </a:t>
            </a:r>
            <a:r>
              <a:rPr lang="en-GB" sz="2000" b="1" dirty="0" smtClean="0">
                <a:solidFill>
                  <a:srgbClr val="0070C0"/>
                </a:solidFill>
              </a:rPr>
              <a:t>used for soils with higher permeability (granular soils) down to K value of about 10</a:t>
            </a:r>
            <a:r>
              <a:rPr lang="en-GB" sz="2000" b="1" baseline="30000" dirty="0" smtClean="0">
                <a:solidFill>
                  <a:srgbClr val="0070C0"/>
                </a:solidFill>
              </a:rPr>
              <a:t>-4</a:t>
            </a:r>
            <a:r>
              <a:rPr lang="en-GB" sz="2000" b="1" dirty="0" smtClean="0">
                <a:solidFill>
                  <a:srgbClr val="0070C0"/>
                </a:solidFill>
              </a:rPr>
              <a:t> m/s. </a:t>
            </a:r>
          </a:p>
          <a:p>
            <a:endParaRPr lang="en-GB" sz="2000" dirty="0" smtClean="0"/>
          </a:p>
          <a:p>
            <a:pPr algn="just"/>
            <a:r>
              <a:rPr lang="en-GB" sz="2000" dirty="0" smtClean="0"/>
              <a:t>A constant head of water is maintained across a sample under test. Once equilibrium flow has been reached, the rate of flow is measured, and the coefficient of permeability (K) is calculated.</a:t>
            </a:r>
          </a:p>
          <a:p>
            <a:pPr algn="just"/>
            <a:r>
              <a:rPr lang="en-GB" sz="2000" dirty="0" smtClean="0"/>
              <a:t>Filters of coarse material are usually placed at the top and bottom of the sample to prevent fine material washing out.</a:t>
            </a:r>
            <a:endParaRPr lang="en-GB" sz="2000" dirty="0"/>
          </a:p>
        </p:txBody>
      </p:sp>
      <p:sp>
        <p:nvSpPr>
          <p:cNvPr id="4" name="TextBox 3"/>
          <p:cNvSpPr txBox="1"/>
          <p:nvPr/>
        </p:nvSpPr>
        <p:spPr>
          <a:xfrm>
            <a:off x="6105847" y="6302350"/>
            <a:ext cx="1944216" cy="461665"/>
          </a:xfrm>
          <a:prstGeom prst="rect">
            <a:avLst/>
          </a:prstGeom>
          <a:noFill/>
        </p:spPr>
        <p:txBody>
          <a:bodyPr wrap="square" rtlCol="0">
            <a:spAutoFit/>
          </a:bodyPr>
          <a:lstStyle/>
          <a:p>
            <a:pPr algn="ctr"/>
            <a:r>
              <a:rPr lang="en-GB" sz="2400" b="1" dirty="0" smtClean="0">
                <a:solidFill>
                  <a:srgbClr val="0070C0"/>
                </a:solidFill>
              </a:rPr>
              <a:t>In Hand Out</a:t>
            </a:r>
            <a:endParaRPr lang="en-GB" sz="2400" b="1" dirty="0">
              <a:solidFill>
                <a:srgbClr val="0070C0"/>
              </a:solidFill>
            </a:endParaRPr>
          </a:p>
        </p:txBody>
      </p:sp>
    </p:spTree>
    <p:extLst>
      <p:ext uri="{BB962C8B-B14F-4D97-AF65-F5344CB8AC3E}">
        <p14:creationId xmlns:p14="http://schemas.microsoft.com/office/powerpoint/2010/main" val="3293845657"/>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2"/>
          <p:cNvSpPr txBox="1">
            <a:spLocks noChangeArrowheads="1"/>
          </p:cNvSpPr>
          <p:nvPr/>
        </p:nvSpPr>
        <p:spPr>
          <a:xfrm>
            <a:off x="220133" y="188640"/>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000" b="1" dirty="0" smtClean="0">
                <a:solidFill>
                  <a:srgbClr val="0070C0"/>
                </a:solidFill>
                <a:latin typeface="+mn-lt"/>
              </a:rPr>
              <a:t>Measurement of the Coefficient of Permeability</a:t>
            </a:r>
            <a:endParaRPr lang="en-US" sz="3000" b="1" dirty="0">
              <a:solidFill>
                <a:srgbClr val="0070C0"/>
              </a:solidFill>
              <a:latin typeface="+mn-lt"/>
            </a:endParaRPr>
          </a:p>
        </p:txBody>
      </p:sp>
      <p:sp>
        <p:nvSpPr>
          <p:cNvPr id="5" name="Rectangle 4"/>
          <p:cNvSpPr/>
          <p:nvPr/>
        </p:nvSpPr>
        <p:spPr>
          <a:xfrm>
            <a:off x="243099" y="760140"/>
            <a:ext cx="8568952" cy="523220"/>
          </a:xfrm>
          <a:prstGeom prst="rect">
            <a:avLst/>
          </a:prstGeom>
        </p:spPr>
        <p:txBody>
          <a:bodyPr wrap="square">
            <a:spAutoFit/>
          </a:bodyPr>
          <a:lstStyle/>
          <a:p>
            <a:pPr algn="ctr"/>
            <a:r>
              <a:rPr lang="en-US" sz="2800" b="1" dirty="0" smtClean="0">
                <a:solidFill>
                  <a:srgbClr val="0070C0"/>
                </a:solidFill>
              </a:rPr>
              <a:t>Constant head permeameter test procedure</a:t>
            </a:r>
            <a:endParaRPr lang="en-GB" sz="2800" b="1" dirty="0">
              <a:solidFill>
                <a:srgbClr val="0070C0"/>
              </a:solidFill>
            </a:endParaRPr>
          </a:p>
        </p:txBody>
      </p:sp>
      <p:sp>
        <p:nvSpPr>
          <p:cNvPr id="7" name="Rectangle 6"/>
          <p:cNvSpPr/>
          <p:nvPr/>
        </p:nvSpPr>
        <p:spPr>
          <a:xfrm>
            <a:off x="213642" y="1628800"/>
            <a:ext cx="4502374" cy="4708981"/>
          </a:xfrm>
          <a:prstGeom prst="rect">
            <a:avLst/>
          </a:prstGeom>
        </p:spPr>
        <p:txBody>
          <a:bodyPr wrap="square">
            <a:spAutoFit/>
          </a:bodyPr>
          <a:lstStyle/>
          <a:p>
            <a:pPr marL="457200" indent="-457200">
              <a:buAutoNum type="arabicPeriod"/>
            </a:pPr>
            <a:r>
              <a:rPr lang="en-US" sz="2000" dirty="0" smtClean="0"/>
              <a:t>Pour water into the permeameter, pour the test sand  into the permeameter through the water. </a:t>
            </a:r>
          </a:p>
          <a:p>
            <a:pPr marL="457200" indent="-457200">
              <a:buAutoNum type="arabicPeriod"/>
            </a:pPr>
            <a:r>
              <a:rPr lang="en-US" sz="2000" dirty="0" smtClean="0"/>
              <a:t>Open the valve to establish the constant head difference </a:t>
            </a:r>
            <a:r>
              <a:rPr lang="en-US" sz="2000" b="1" i="1" dirty="0" smtClean="0">
                <a:solidFill>
                  <a:srgbClr val="0070C0"/>
                </a:solidFill>
              </a:rPr>
              <a:t>h</a:t>
            </a:r>
            <a:r>
              <a:rPr lang="en-US" sz="2000" dirty="0" smtClean="0"/>
              <a:t>. This is the head used up in pushing water through the permeameter a length</a:t>
            </a:r>
            <a:r>
              <a:rPr lang="en-US" sz="2000" i="1" dirty="0" smtClean="0"/>
              <a:t> </a:t>
            </a:r>
            <a:r>
              <a:rPr lang="en-US" sz="2000" b="1" i="1" dirty="0" smtClean="0">
                <a:solidFill>
                  <a:srgbClr val="0070C0"/>
                </a:solidFill>
              </a:rPr>
              <a:t>l </a:t>
            </a:r>
            <a:r>
              <a:rPr lang="en-US" sz="2000" dirty="0" smtClean="0"/>
              <a:t>of the test sample. </a:t>
            </a:r>
          </a:p>
          <a:p>
            <a:pPr marL="457200" indent="-457200">
              <a:buAutoNum type="arabicPeriod"/>
            </a:pPr>
            <a:r>
              <a:rPr lang="en-US" sz="2000" dirty="0" smtClean="0"/>
              <a:t>Collect the water passing through the sample over a time</a:t>
            </a:r>
            <a:r>
              <a:rPr lang="en-US" sz="2000" i="1" dirty="0" smtClean="0"/>
              <a:t> </a:t>
            </a:r>
            <a:r>
              <a:rPr lang="en-US" sz="2000" b="1" i="1" dirty="0" smtClean="0">
                <a:solidFill>
                  <a:srgbClr val="0070C0"/>
                </a:solidFill>
              </a:rPr>
              <a:t>t </a:t>
            </a:r>
            <a:r>
              <a:rPr lang="en-US" sz="2000" dirty="0" smtClean="0"/>
              <a:t>second. </a:t>
            </a:r>
          </a:p>
          <a:p>
            <a:pPr marL="457200" indent="-457200">
              <a:buAutoNum type="arabicPeriod"/>
            </a:pPr>
            <a:r>
              <a:rPr lang="en-US" sz="2000" dirty="0" smtClean="0"/>
              <a:t>The hydraulic gradient is the height difference in the two manometer tubes divided by the height difference between manometer connections in the cell itself.</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32040" y="1484784"/>
            <a:ext cx="3672408" cy="4988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45855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11760" y="2780928"/>
            <a:ext cx="4572000" cy="1200329"/>
          </a:xfrm>
          <a:prstGeom prst="rect">
            <a:avLst/>
          </a:prstGeom>
        </p:spPr>
        <p:txBody>
          <a:bodyPr>
            <a:spAutoFit/>
          </a:bodyPr>
          <a:lstStyle/>
          <a:p>
            <a:r>
              <a:rPr lang="en-GB" sz="3600" b="1" dirty="0">
                <a:solidFill>
                  <a:srgbClr val="0070C0"/>
                </a:solidFill>
              </a:rPr>
              <a:t>K =   </a:t>
            </a:r>
            <a:r>
              <a:rPr lang="en-GB" sz="3600" b="1" u="sng" dirty="0">
                <a:solidFill>
                  <a:srgbClr val="0070C0"/>
                </a:solidFill>
              </a:rPr>
              <a:t>   Q  x  L</a:t>
            </a:r>
            <a:r>
              <a:rPr lang="en-GB" sz="3600" b="1" dirty="0">
                <a:solidFill>
                  <a:srgbClr val="0070C0"/>
                </a:solidFill>
              </a:rPr>
              <a:t>   </a:t>
            </a:r>
            <a:r>
              <a:rPr lang="en-GB" sz="3600" b="1" u="sng" dirty="0">
                <a:solidFill>
                  <a:srgbClr val="0070C0"/>
                </a:solidFill>
              </a:rPr>
              <a:t>  </a:t>
            </a:r>
            <a:r>
              <a:rPr lang="en-GB" sz="3600" b="1" dirty="0">
                <a:solidFill>
                  <a:srgbClr val="0070C0"/>
                </a:solidFill>
              </a:rPr>
              <a:t>   </a:t>
            </a:r>
          </a:p>
          <a:p>
            <a:r>
              <a:rPr lang="en-GB" sz="3600" b="1" dirty="0">
                <a:solidFill>
                  <a:srgbClr val="0070C0"/>
                </a:solidFill>
              </a:rPr>
              <a:t>         A x h x t</a:t>
            </a:r>
          </a:p>
        </p:txBody>
      </p:sp>
      <p:sp>
        <p:nvSpPr>
          <p:cNvPr id="3" name="Rectangle 2"/>
          <p:cNvSpPr/>
          <p:nvPr/>
        </p:nvSpPr>
        <p:spPr>
          <a:xfrm>
            <a:off x="467544" y="2636912"/>
            <a:ext cx="1835582" cy="1200329"/>
          </a:xfrm>
          <a:prstGeom prst="rect">
            <a:avLst/>
          </a:prstGeom>
        </p:spPr>
        <p:txBody>
          <a:bodyPr wrap="square">
            <a:spAutoFit/>
          </a:bodyPr>
          <a:lstStyle/>
          <a:p>
            <a:pPr algn="ctr"/>
            <a:r>
              <a:rPr lang="en-GB" sz="2400" b="1" dirty="0">
                <a:solidFill>
                  <a:srgbClr val="0070C0"/>
                </a:solidFill>
              </a:rPr>
              <a:t>Coefficient of Permeability </a:t>
            </a:r>
            <a:endParaRPr lang="en-GB" sz="2400" dirty="0"/>
          </a:p>
        </p:txBody>
      </p:sp>
      <p:sp>
        <p:nvSpPr>
          <p:cNvPr id="4" name="Rectangle 3"/>
          <p:cNvSpPr/>
          <p:nvPr/>
        </p:nvSpPr>
        <p:spPr>
          <a:xfrm>
            <a:off x="5796136" y="2365429"/>
            <a:ext cx="3134618" cy="2031325"/>
          </a:xfrm>
          <a:prstGeom prst="rect">
            <a:avLst/>
          </a:prstGeom>
        </p:spPr>
        <p:txBody>
          <a:bodyPr wrap="square">
            <a:spAutoFit/>
          </a:bodyPr>
          <a:lstStyle/>
          <a:p>
            <a:r>
              <a:rPr lang="en-GB" dirty="0"/>
              <a:t>Where:</a:t>
            </a:r>
          </a:p>
          <a:p>
            <a:r>
              <a:rPr lang="en-GB" dirty="0" smtClean="0"/>
              <a:t>Q = Flow over time ‘t’ in m</a:t>
            </a:r>
            <a:r>
              <a:rPr lang="en-GB" baseline="30000" dirty="0" smtClean="0"/>
              <a:t>3</a:t>
            </a:r>
            <a:r>
              <a:rPr lang="en-GB" dirty="0" smtClean="0"/>
              <a:t>/s</a:t>
            </a:r>
            <a:endParaRPr lang="en-GB" dirty="0"/>
          </a:p>
          <a:p>
            <a:r>
              <a:rPr lang="en-GB" dirty="0"/>
              <a:t>A = Area of Flow</a:t>
            </a:r>
          </a:p>
          <a:p>
            <a:r>
              <a:rPr lang="en-GB" dirty="0"/>
              <a:t>K = Coeff. Of Permeability</a:t>
            </a:r>
          </a:p>
          <a:p>
            <a:r>
              <a:rPr lang="en-GB" dirty="0" smtClean="0"/>
              <a:t>L = Length of the flow line</a:t>
            </a:r>
          </a:p>
          <a:p>
            <a:r>
              <a:rPr lang="en-GB" dirty="0"/>
              <a:t>h</a:t>
            </a:r>
            <a:r>
              <a:rPr lang="en-GB" dirty="0" smtClean="0"/>
              <a:t> = Hydraulic head difference</a:t>
            </a:r>
          </a:p>
          <a:p>
            <a:r>
              <a:rPr lang="en-GB" dirty="0" smtClean="0"/>
              <a:t> t = time in seconds</a:t>
            </a:r>
            <a:endParaRPr lang="en-GB" dirty="0"/>
          </a:p>
        </p:txBody>
      </p:sp>
    </p:spTree>
    <p:extLst>
      <p:ext uri="{BB962C8B-B14F-4D97-AF65-F5344CB8AC3E}">
        <p14:creationId xmlns:p14="http://schemas.microsoft.com/office/powerpoint/2010/main" val="1590924905"/>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580038"/>
            <a:ext cx="1728192" cy="584775"/>
          </a:xfrm>
          <a:prstGeom prst="rect">
            <a:avLst/>
          </a:prstGeom>
          <a:noFill/>
        </p:spPr>
        <p:txBody>
          <a:bodyPr wrap="square" rtlCol="0">
            <a:spAutoFit/>
          </a:bodyPr>
          <a:lstStyle/>
          <a:p>
            <a:r>
              <a:rPr lang="en-GB" sz="3200" dirty="0" smtClean="0"/>
              <a:t>Example</a:t>
            </a:r>
            <a:endParaRPr lang="en-GB" sz="3200" dirty="0"/>
          </a:p>
        </p:txBody>
      </p:sp>
      <p:sp>
        <p:nvSpPr>
          <p:cNvPr id="3" name="TextBox 2"/>
          <p:cNvSpPr txBox="1"/>
          <p:nvPr/>
        </p:nvSpPr>
        <p:spPr>
          <a:xfrm>
            <a:off x="540620" y="1268760"/>
            <a:ext cx="8207843" cy="1569660"/>
          </a:xfrm>
          <a:prstGeom prst="rect">
            <a:avLst/>
          </a:prstGeom>
          <a:noFill/>
        </p:spPr>
        <p:txBody>
          <a:bodyPr wrap="square" rtlCol="0">
            <a:spAutoFit/>
          </a:bodyPr>
          <a:lstStyle/>
          <a:p>
            <a:pPr algn="just"/>
            <a:r>
              <a:rPr lang="en-GB" sz="2400" dirty="0" smtClean="0"/>
              <a:t>During a constant head permeameter test, a flow of 173 x 10</a:t>
            </a:r>
            <a:r>
              <a:rPr lang="en-GB" sz="2400" baseline="30000" dirty="0" smtClean="0"/>
              <a:t>-6</a:t>
            </a:r>
            <a:r>
              <a:rPr lang="en-GB" sz="2400" dirty="0" smtClean="0"/>
              <a:t> m</a:t>
            </a:r>
            <a:r>
              <a:rPr lang="en-GB" sz="2400" baseline="30000" dirty="0" smtClean="0"/>
              <a:t>3</a:t>
            </a:r>
            <a:r>
              <a:rPr lang="en-GB" sz="2400" dirty="0" smtClean="0"/>
              <a:t> was measured in 5 minutes. The sample was 0.1m in diameter and the head difference of 0.061m was measured between  points 0.2m apart.       </a:t>
            </a:r>
            <a:endParaRPr lang="en-GB" sz="2400" dirty="0"/>
          </a:p>
        </p:txBody>
      </p:sp>
      <p:sp>
        <p:nvSpPr>
          <p:cNvPr id="4" name="Rectangle 3"/>
          <p:cNvSpPr/>
          <p:nvPr/>
        </p:nvSpPr>
        <p:spPr>
          <a:xfrm>
            <a:off x="611560" y="3105834"/>
            <a:ext cx="6696744" cy="2246769"/>
          </a:xfrm>
          <a:prstGeom prst="rect">
            <a:avLst/>
          </a:prstGeom>
        </p:spPr>
        <p:txBody>
          <a:bodyPr wrap="square">
            <a:spAutoFit/>
          </a:bodyPr>
          <a:lstStyle/>
          <a:p>
            <a:r>
              <a:rPr lang="en-GB" sz="2800" b="1" dirty="0">
                <a:solidFill>
                  <a:srgbClr val="0070C0"/>
                </a:solidFill>
              </a:rPr>
              <a:t>K =   </a:t>
            </a:r>
            <a:r>
              <a:rPr lang="en-GB" sz="2800" b="1" u="sng" dirty="0">
                <a:solidFill>
                  <a:srgbClr val="0070C0"/>
                </a:solidFill>
              </a:rPr>
              <a:t>   Q  x  </a:t>
            </a:r>
            <a:r>
              <a:rPr lang="en-GB" sz="2800" b="1" u="sng" dirty="0" smtClean="0">
                <a:solidFill>
                  <a:srgbClr val="0070C0"/>
                </a:solidFill>
              </a:rPr>
              <a:t>L	</a:t>
            </a:r>
            <a:r>
              <a:rPr lang="en-GB" sz="2800" b="1" dirty="0" smtClean="0">
                <a:solidFill>
                  <a:srgbClr val="0070C0"/>
                </a:solidFill>
              </a:rPr>
              <a:t>			</a:t>
            </a:r>
            <a:r>
              <a:rPr lang="en-GB" sz="2800" baseline="30000" dirty="0" smtClean="0">
                <a:cs typeface="GreekC"/>
              </a:rPr>
              <a:t> </a:t>
            </a:r>
            <a:endParaRPr lang="en-GB" sz="2800" b="1" baseline="30000" dirty="0" smtClean="0">
              <a:solidFill>
                <a:srgbClr val="0070C0"/>
              </a:solidFill>
            </a:endParaRPr>
          </a:p>
          <a:p>
            <a:r>
              <a:rPr lang="en-GB" sz="2800" b="1" dirty="0" smtClean="0">
                <a:solidFill>
                  <a:srgbClr val="0070C0"/>
                </a:solidFill>
              </a:rPr>
              <a:t>         A x h x t</a:t>
            </a:r>
          </a:p>
          <a:p>
            <a:endParaRPr lang="en-GB" sz="2800" b="1" dirty="0" smtClean="0">
              <a:solidFill>
                <a:srgbClr val="0070C0"/>
              </a:solidFill>
            </a:endParaRPr>
          </a:p>
          <a:p>
            <a:r>
              <a:rPr lang="en-GB" sz="2800" b="1" dirty="0"/>
              <a:t> </a:t>
            </a:r>
            <a:r>
              <a:rPr lang="en-GB" sz="2800" b="1" dirty="0" smtClean="0"/>
              <a:t>  </a:t>
            </a:r>
            <a:endParaRPr lang="en-GB" sz="2800" baseline="30000" dirty="0">
              <a:cs typeface="GreekC"/>
            </a:endParaRPr>
          </a:p>
          <a:p>
            <a:r>
              <a:rPr lang="en-GB" sz="2800" dirty="0" smtClean="0"/>
              <a:t>   </a:t>
            </a:r>
            <a:endParaRPr lang="en-GB" sz="2400" baseline="30000" dirty="0"/>
          </a:p>
        </p:txBody>
      </p:sp>
      <p:sp>
        <p:nvSpPr>
          <p:cNvPr id="5" name="Rectangle 4"/>
          <p:cNvSpPr/>
          <p:nvPr/>
        </p:nvSpPr>
        <p:spPr>
          <a:xfrm>
            <a:off x="323528" y="4229218"/>
            <a:ext cx="5400600" cy="954107"/>
          </a:xfrm>
          <a:prstGeom prst="rect">
            <a:avLst/>
          </a:prstGeom>
        </p:spPr>
        <p:txBody>
          <a:bodyPr wrap="square">
            <a:spAutoFit/>
          </a:bodyPr>
          <a:lstStyle/>
          <a:p>
            <a:r>
              <a:rPr lang="en-GB" sz="2800" b="1" dirty="0" smtClean="0"/>
              <a:t>=   </a:t>
            </a:r>
            <a:r>
              <a:rPr lang="en-GB" sz="2800" b="1" u="sng" dirty="0" smtClean="0"/>
              <a:t>     (</a:t>
            </a:r>
            <a:r>
              <a:rPr lang="en-GB" sz="2800" u="sng" dirty="0" smtClean="0"/>
              <a:t>173     x     10</a:t>
            </a:r>
            <a:r>
              <a:rPr lang="en-GB" sz="2800" u="sng" baseline="30000" dirty="0" smtClean="0"/>
              <a:t>-6 </a:t>
            </a:r>
            <a:r>
              <a:rPr lang="en-GB" sz="2800" u="sng" dirty="0" smtClean="0"/>
              <a:t> )</a:t>
            </a:r>
            <a:r>
              <a:rPr lang="en-GB" sz="2800" u="sng" baseline="30000" dirty="0" smtClean="0"/>
              <a:t>   </a:t>
            </a:r>
            <a:r>
              <a:rPr lang="en-GB" sz="2800" u="sng" dirty="0" smtClean="0"/>
              <a:t>x     0.2   </a:t>
            </a:r>
          </a:p>
          <a:p>
            <a:r>
              <a:rPr lang="en-GB" sz="2800" baseline="30000" dirty="0" smtClean="0"/>
              <a:t>            </a:t>
            </a:r>
            <a:r>
              <a:rPr lang="en-GB" sz="2800" b="1" dirty="0" smtClean="0"/>
              <a:t>(</a:t>
            </a:r>
            <a:r>
              <a:rPr lang="en-GB" sz="2800" baseline="30000" dirty="0" smtClean="0"/>
              <a:t>  </a:t>
            </a:r>
            <a:r>
              <a:rPr lang="en-GB" sz="2800" baseline="30000" dirty="0" smtClean="0">
                <a:latin typeface="GreekC"/>
              </a:rPr>
              <a:t>ᴨ </a:t>
            </a:r>
            <a:r>
              <a:rPr lang="en-GB" sz="2800" baseline="30000" dirty="0" smtClean="0">
                <a:cs typeface="GreekC"/>
              </a:rPr>
              <a:t>x</a:t>
            </a:r>
            <a:r>
              <a:rPr lang="en-GB" sz="2800" dirty="0" smtClean="0">
                <a:cs typeface="GreekC"/>
              </a:rPr>
              <a:t> 0.05 </a:t>
            </a:r>
            <a:r>
              <a:rPr lang="en-GB" sz="2800" baseline="30000" dirty="0" smtClean="0">
                <a:cs typeface="GreekC"/>
              </a:rPr>
              <a:t>2</a:t>
            </a:r>
            <a:r>
              <a:rPr lang="en-GB" sz="2800" dirty="0" smtClean="0">
                <a:cs typeface="GreekC"/>
              </a:rPr>
              <a:t> </a:t>
            </a:r>
            <a:r>
              <a:rPr lang="en-GB" sz="2800" dirty="0"/>
              <a:t>) </a:t>
            </a:r>
            <a:r>
              <a:rPr lang="en-GB" sz="2800" dirty="0" smtClean="0">
                <a:cs typeface="GreekC"/>
              </a:rPr>
              <a:t>x 0.061 x (5 x 60)</a:t>
            </a:r>
          </a:p>
        </p:txBody>
      </p:sp>
      <p:sp>
        <p:nvSpPr>
          <p:cNvPr id="6" name="Rectangle 5"/>
          <p:cNvSpPr/>
          <p:nvPr/>
        </p:nvSpPr>
        <p:spPr>
          <a:xfrm>
            <a:off x="1187624" y="5529591"/>
            <a:ext cx="2948436" cy="584775"/>
          </a:xfrm>
          <a:prstGeom prst="rect">
            <a:avLst/>
          </a:prstGeom>
        </p:spPr>
        <p:txBody>
          <a:bodyPr wrap="none">
            <a:spAutoFit/>
          </a:bodyPr>
          <a:lstStyle/>
          <a:p>
            <a:r>
              <a:rPr lang="en-GB" sz="3200" dirty="0" smtClean="0"/>
              <a:t>=  2.41 x10</a:t>
            </a:r>
            <a:r>
              <a:rPr lang="en-GB" sz="3200" baseline="30000" dirty="0" smtClean="0"/>
              <a:t>-4</a:t>
            </a:r>
            <a:r>
              <a:rPr lang="en-GB" sz="3200" dirty="0" smtClean="0"/>
              <a:t> m/s</a:t>
            </a:r>
            <a:endParaRPr lang="en-GB" sz="3200" dirty="0"/>
          </a:p>
        </p:txBody>
      </p:sp>
      <p:sp>
        <p:nvSpPr>
          <p:cNvPr id="7" name="Rectangle 6"/>
          <p:cNvSpPr/>
          <p:nvPr/>
        </p:nvSpPr>
        <p:spPr>
          <a:xfrm>
            <a:off x="5868144" y="2996952"/>
            <a:ext cx="2990602" cy="2031325"/>
          </a:xfrm>
          <a:prstGeom prst="rect">
            <a:avLst/>
          </a:prstGeom>
        </p:spPr>
        <p:txBody>
          <a:bodyPr wrap="square">
            <a:spAutoFit/>
          </a:bodyPr>
          <a:lstStyle/>
          <a:p>
            <a:r>
              <a:rPr lang="en-GB" dirty="0"/>
              <a:t>Where:</a:t>
            </a:r>
          </a:p>
          <a:p>
            <a:r>
              <a:rPr lang="en-GB" dirty="0" smtClean="0"/>
              <a:t>Q = Flow over time ‘t’ in m</a:t>
            </a:r>
            <a:r>
              <a:rPr lang="en-GB" baseline="30000" dirty="0" smtClean="0"/>
              <a:t>3</a:t>
            </a:r>
            <a:r>
              <a:rPr lang="en-GB" dirty="0" smtClean="0"/>
              <a:t>/s</a:t>
            </a:r>
            <a:endParaRPr lang="en-GB" dirty="0"/>
          </a:p>
          <a:p>
            <a:r>
              <a:rPr lang="en-GB" dirty="0"/>
              <a:t>A = Area of Flow</a:t>
            </a:r>
          </a:p>
          <a:p>
            <a:r>
              <a:rPr lang="en-GB" dirty="0"/>
              <a:t>K = Coeff. Of Permeability</a:t>
            </a:r>
          </a:p>
          <a:p>
            <a:r>
              <a:rPr lang="en-GB" dirty="0" smtClean="0"/>
              <a:t>L = Length of the flow line</a:t>
            </a:r>
          </a:p>
          <a:p>
            <a:r>
              <a:rPr lang="en-GB" dirty="0"/>
              <a:t>h</a:t>
            </a:r>
            <a:r>
              <a:rPr lang="en-GB" dirty="0" smtClean="0"/>
              <a:t> = Hydraulic head difference</a:t>
            </a:r>
          </a:p>
          <a:p>
            <a:r>
              <a:rPr lang="en-GB" dirty="0" smtClean="0"/>
              <a:t> t = time in seconds</a:t>
            </a:r>
            <a:endParaRPr lang="en-GB" dirty="0"/>
          </a:p>
        </p:txBody>
      </p:sp>
      <p:sp>
        <p:nvSpPr>
          <p:cNvPr id="8" name="TextBox 7"/>
          <p:cNvSpPr txBox="1"/>
          <p:nvPr/>
        </p:nvSpPr>
        <p:spPr>
          <a:xfrm>
            <a:off x="6084168" y="5852756"/>
            <a:ext cx="2448272" cy="523220"/>
          </a:xfrm>
          <a:prstGeom prst="rect">
            <a:avLst/>
          </a:prstGeom>
          <a:noFill/>
        </p:spPr>
        <p:txBody>
          <a:bodyPr wrap="square" rtlCol="0">
            <a:spAutoFit/>
          </a:bodyPr>
          <a:lstStyle/>
          <a:p>
            <a:r>
              <a:rPr lang="en-GB" sz="2800" b="1" dirty="0" smtClean="0">
                <a:solidFill>
                  <a:srgbClr val="0070C0"/>
                </a:solidFill>
              </a:rPr>
              <a:t>Copy Down</a:t>
            </a:r>
            <a:endParaRPr lang="en-GB" sz="2800" b="1" dirty="0">
              <a:solidFill>
                <a:srgbClr val="0070C0"/>
              </a:solidFill>
            </a:endParaRPr>
          </a:p>
        </p:txBody>
      </p:sp>
    </p:spTree>
    <p:extLst>
      <p:ext uri="{BB962C8B-B14F-4D97-AF65-F5344CB8AC3E}">
        <p14:creationId xmlns:p14="http://schemas.microsoft.com/office/powerpoint/2010/main" val="319330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 calcmode="lin" valueType="num">
                                      <p:cBhvr additive="base">
                                        <p:cTn id="1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Users\fad-an\Desktop\Soils pic 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0" y="476672"/>
            <a:ext cx="4257596" cy="608273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95536" y="497515"/>
            <a:ext cx="3443763" cy="1200329"/>
          </a:xfrm>
          <a:prstGeom prst="rect">
            <a:avLst/>
          </a:prstGeom>
        </p:spPr>
        <p:txBody>
          <a:bodyPr wrap="none">
            <a:spAutoFit/>
          </a:bodyPr>
          <a:lstStyle/>
          <a:p>
            <a:r>
              <a:rPr lang="en-GB" sz="3600" b="1" dirty="0">
                <a:solidFill>
                  <a:srgbClr val="0070C0"/>
                </a:solidFill>
              </a:rPr>
              <a:t>The </a:t>
            </a:r>
            <a:r>
              <a:rPr lang="en-GB" sz="3600" b="1" dirty="0" smtClean="0">
                <a:solidFill>
                  <a:srgbClr val="0070C0"/>
                </a:solidFill>
              </a:rPr>
              <a:t>Falling </a:t>
            </a:r>
            <a:r>
              <a:rPr lang="en-GB" sz="3600" b="1" dirty="0">
                <a:solidFill>
                  <a:srgbClr val="0070C0"/>
                </a:solidFill>
              </a:rPr>
              <a:t>Head </a:t>
            </a:r>
            <a:endParaRPr lang="en-GB" sz="3600" b="1" dirty="0" smtClean="0">
              <a:solidFill>
                <a:srgbClr val="0070C0"/>
              </a:solidFill>
            </a:endParaRPr>
          </a:p>
          <a:p>
            <a:r>
              <a:rPr lang="en-GB" sz="3600" b="1" dirty="0" smtClean="0">
                <a:solidFill>
                  <a:srgbClr val="0070C0"/>
                </a:solidFill>
              </a:rPr>
              <a:t>Permeameter</a:t>
            </a:r>
            <a:endParaRPr lang="en-GB" sz="3600" b="1" dirty="0">
              <a:solidFill>
                <a:srgbClr val="0070C0"/>
              </a:solidFill>
            </a:endParaRPr>
          </a:p>
        </p:txBody>
      </p:sp>
      <p:sp>
        <p:nvSpPr>
          <p:cNvPr id="3" name="TextBox 2"/>
          <p:cNvSpPr txBox="1"/>
          <p:nvPr/>
        </p:nvSpPr>
        <p:spPr>
          <a:xfrm>
            <a:off x="395536" y="1988840"/>
            <a:ext cx="3443763" cy="4154984"/>
          </a:xfrm>
          <a:prstGeom prst="rect">
            <a:avLst/>
          </a:prstGeom>
          <a:noFill/>
        </p:spPr>
        <p:txBody>
          <a:bodyPr wrap="square" rtlCol="0">
            <a:spAutoFit/>
          </a:bodyPr>
          <a:lstStyle/>
          <a:p>
            <a:pPr algn="just"/>
            <a:r>
              <a:rPr lang="en-GB" sz="2400" b="1" dirty="0" smtClean="0">
                <a:solidFill>
                  <a:srgbClr val="0070C0"/>
                </a:solidFill>
              </a:rPr>
              <a:t>When the rate of flow through a sample is too small to be accurately measured in the Constant head apparatus, the Falling Head is used.</a:t>
            </a:r>
          </a:p>
          <a:p>
            <a:pPr algn="just"/>
            <a:endParaRPr lang="en-GB" sz="2400" dirty="0" smtClean="0"/>
          </a:p>
          <a:p>
            <a:pPr algn="just"/>
            <a:r>
              <a:rPr lang="en-GB" sz="2400" dirty="0" smtClean="0"/>
              <a:t>This measures values of K between 10</a:t>
            </a:r>
            <a:r>
              <a:rPr lang="en-GB" sz="2800" baseline="30000" dirty="0" smtClean="0"/>
              <a:t>-4</a:t>
            </a:r>
            <a:r>
              <a:rPr lang="en-GB" sz="2400" dirty="0" smtClean="0"/>
              <a:t> and 10</a:t>
            </a:r>
            <a:r>
              <a:rPr lang="en-GB" sz="2400" b="1" baseline="30000" dirty="0" smtClean="0"/>
              <a:t>-9</a:t>
            </a:r>
            <a:r>
              <a:rPr lang="en-GB" sz="2400" dirty="0" smtClean="0"/>
              <a:t> m/s  so is </a:t>
            </a:r>
            <a:r>
              <a:rPr lang="en-GB" sz="2400" b="1" dirty="0" smtClean="0">
                <a:solidFill>
                  <a:srgbClr val="0070C0"/>
                </a:solidFill>
              </a:rPr>
              <a:t>ideal for soils of Low permeability.</a:t>
            </a:r>
            <a:endParaRPr lang="en-GB" sz="2400" b="1" dirty="0">
              <a:solidFill>
                <a:srgbClr val="0070C0"/>
              </a:solidFill>
            </a:endParaRPr>
          </a:p>
        </p:txBody>
      </p:sp>
      <p:sp>
        <p:nvSpPr>
          <p:cNvPr id="4" name="TextBox 3"/>
          <p:cNvSpPr txBox="1"/>
          <p:nvPr/>
        </p:nvSpPr>
        <p:spPr>
          <a:xfrm>
            <a:off x="5868144" y="6488668"/>
            <a:ext cx="1944216" cy="369332"/>
          </a:xfrm>
          <a:prstGeom prst="rect">
            <a:avLst/>
          </a:prstGeom>
          <a:noFill/>
        </p:spPr>
        <p:txBody>
          <a:bodyPr wrap="square" rtlCol="0">
            <a:spAutoFit/>
          </a:bodyPr>
          <a:lstStyle/>
          <a:p>
            <a:pPr algn="ctr"/>
            <a:r>
              <a:rPr lang="en-GB" dirty="0" smtClean="0"/>
              <a:t>In Hand out</a:t>
            </a:r>
            <a:endParaRPr lang="en-GB" dirty="0"/>
          </a:p>
        </p:txBody>
      </p:sp>
    </p:spTree>
    <p:extLst>
      <p:ext uri="{BB962C8B-B14F-4D97-AF65-F5344CB8AC3E}">
        <p14:creationId xmlns:p14="http://schemas.microsoft.com/office/powerpoint/2010/main" val="1655263893"/>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67544" y="548679"/>
            <a:ext cx="8568952" cy="1384995"/>
          </a:xfrm>
          <a:prstGeom prst="rect">
            <a:avLst/>
          </a:prstGeom>
          <a:noFill/>
        </p:spPr>
        <p:txBody>
          <a:bodyPr wrap="square" rtlCol="0">
            <a:spAutoFit/>
          </a:bodyPr>
          <a:lstStyle/>
          <a:p>
            <a:r>
              <a:rPr lang="en-GB" sz="3600" b="1" dirty="0" smtClean="0">
                <a:solidFill>
                  <a:srgbClr val="0070C0"/>
                </a:solidFill>
              </a:rPr>
              <a:t>Laboratory Methods </a:t>
            </a:r>
            <a:endParaRPr lang="en-GB" sz="3600" b="1" dirty="0">
              <a:solidFill>
                <a:srgbClr val="0070C0"/>
              </a:solidFill>
            </a:endParaRPr>
          </a:p>
          <a:p>
            <a:endParaRPr lang="en-GB" sz="2400" b="1" dirty="0" smtClean="0"/>
          </a:p>
          <a:p>
            <a:r>
              <a:rPr lang="en-GB" sz="2400" b="1" dirty="0"/>
              <a:t>2</a:t>
            </a:r>
            <a:r>
              <a:rPr lang="en-GB" sz="2400" b="1" dirty="0" smtClean="0"/>
              <a:t>) The Falling Head Permeameter</a:t>
            </a:r>
            <a:endParaRPr lang="en-GB" sz="2400" b="1" dirty="0"/>
          </a:p>
        </p:txBody>
      </p:sp>
      <p:pic>
        <p:nvPicPr>
          <p:cNvPr id="983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28184" y="2120257"/>
            <a:ext cx="2088232" cy="33585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11560" y="2120257"/>
            <a:ext cx="4428492"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t>Recommended for fine grained soils</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In this test, an element of the soil with length L is placed into a cylindrical container with a cross sectional area A.</a:t>
            </a:r>
          </a:p>
          <a:p>
            <a:pPr marL="285750" indent="-285750">
              <a:buFont typeface="Arial" panose="020B0604020202020204" pitchFamily="34" charset="0"/>
              <a:buChar char="•"/>
            </a:pPr>
            <a:endParaRPr lang="en-GB" dirty="0"/>
          </a:p>
        </p:txBody>
      </p:sp>
      <p:sp>
        <p:nvSpPr>
          <p:cNvPr id="3" name="Rectangle 2"/>
          <p:cNvSpPr/>
          <p:nvPr/>
        </p:nvSpPr>
        <p:spPr>
          <a:xfrm>
            <a:off x="827584" y="3874583"/>
            <a:ext cx="4572000" cy="1754326"/>
          </a:xfrm>
          <a:prstGeom prst="rect">
            <a:avLst/>
          </a:prstGeom>
        </p:spPr>
        <p:txBody>
          <a:bodyPr>
            <a:spAutoFit/>
          </a:bodyPr>
          <a:lstStyle/>
          <a:p>
            <a:r>
              <a:rPr lang="en-US" dirty="0"/>
              <a:t>The water flows through the sample from a standpipe. The difference in head through the sample at any moment is taken to be the difference between the levels in the standpipe and in the level of water in the container surrounding the sample.</a:t>
            </a:r>
          </a:p>
        </p:txBody>
      </p:sp>
    </p:spTree>
    <p:extLst>
      <p:ext uri="{BB962C8B-B14F-4D97-AF65-F5344CB8AC3E}">
        <p14:creationId xmlns:p14="http://schemas.microsoft.com/office/powerpoint/2010/main" val="16822642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7992888" cy="646331"/>
          </a:xfrm>
          <a:prstGeom prst="rect">
            <a:avLst/>
          </a:prstGeom>
        </p:spPr>
        <p:txBody>
          <a:bodyPr wrap="square">
            <a:spAutoFit/>
          </a:bodyPr>
          <a:lstStyle/>
          <a:p>
            <a:r>
              <a:rPr lang="en-GB" sz="3600" b="1" dirty="0" smtClean="0">
                <a:solidFill>
                  <a:srgbClr val="0070C0"/>
                </a:solidFill>
              </a:rPr>
              <a:t>The Falling Head Permeameter(Contd.)</a:t>
            </a:r>
            <a:endParaRPr lang="en-GB" sz="3600" b="1" dirty="0">
              <a:solidFill>
                <a:srgbClr val="0070C0"/>
              </a:solidFill>
            </a:endParaRPr>
          </a:p>
        </p:txBody>
      </p:sp>
      <p:sp>
        <p:nvSpPr>
          <p:cNvPr id="3" name="TextBox 2"/>
          <p:cNvSpPr txBox="1"/>
          <p:nvPr/>
        </p:nvSpPr>
        <p:spPr>
          <a:xfrm>
            <a:off x="251520" y="1268760"/>
            <a:ext cx="4752528" cy="6463308"/>
          </a:xfrm>
          <a:prstGeom prst="rect">
            <a:avLst/>
          </a:prstGeom>
          <a:noFill/>
        </p:spPr>
        <p:txBody>
          <a:bodyPr wrap="square" rtlCol="0">
            <a:spAutoFit/>
          </a:bodyPr>
          <a:lstStyle/>
          <a:p>
            <a:pPr algn="just"/>
            <a:r>
              <a:rPr lang="en-GB" dirty="0" smtClean="0"/>
              <a:t>A short soil sample is connected to a stand pipe, which provides both the head of water and the means of measuring the quantity of water flowing through the pipe. </a:t>
            </a:r>
          </a:p>
          <a:p>
            <a:pPr algn="just"/>
            <a:endParaRPr lang="en-GB" dirty="0" smtClean="0"/>
          </a:p>
          <a:p>
            <a:pPr algn="just"/>
            <a:r>
              <a:rPr lang="en-GB" b="1" dirty="0" smtClean="0">
                <a:solidFill>
                  <a:srgbClr val="0070C0"/>
                </a:solidFill>
              </a:rPr>
              <a:t>Several standpipes of different diameter are available from which is selected the diameter most suitable for the type of material under test.</a:t>
            </a:r>
          </a:p>
          <a:p>
            <a:pPr algn="just"/>
            <a:endParaRPr lang="en-GB" dirty="0" smtClean="0"/>
          </a:p>
          <a:p>
            <a:pPr algn="just"/>
            <a:r>
              <a:rPr lang="en-GB" dirty="0" smtClean="0"/>
              <a:t>Before starting the flow measurements, the soil sample is saturated and the standpipes are filled with de-aired water to a given level. </a:t>
            </a:r>
          </a:p>
          <a:p>
            <a:pPr algn="just"/>
            <a:endParaRPr lang="en-GB" dirty="0" smtClean="0"/>
          </a:p>
          <a:p>
            <a:pPr algn="just"/>
            <a:r>
              <a:rPr lang="en-GB" dirty="0" smtClean="0"/>
              <a:t>The test then starts by allowing water to flow through the sample until the water in the standpipe reaches a given lower limit. The time required for the water in the standpipe to drop from the upper to the lower level is recorded. </a:t>
            </a:r>
          </a:p>
          <a:p>
            <a:pPr algn="just"/>
            <a:endParaRPr lang="en-GB" dirty="0" smtClean="0"/>
          </a:p>
          <a:p>
            <a:pPr algn="just"/>
            <a:endParaRPr lang="en-GB" dirty="0" smtClean="0"/>
          </a:p>
          <a:p>
            <a:pPr algn="just"/>
            <a:endParaRPr lang="en-GB" dirty="0" smtClean="0"/>
          </a:p>
          <a:p>
            <a:pPr algn="just"/>
            <a:endParaRPr lang="en-GB" dirty="0"/>
          </a:p>
        </p:txBody>
      </p:sp>
      <p:sp>
        <p:nvSpPr>
          <p:cNvPr id="195588" name="AutoShape 4" descr="data:image/jpeg;base64,/9j/4AAQSkZJRgABAQAAAQABAAD/2wCEAAkGBhQQEBQUEBQUFBUUFRYWEBQVFRUYEBUUFRQXFBcVFRcXHCceFxojGhcXHy8gJSgtLC4sFx4xNTAqNSYrLCkBCQoKDgwOFQ8PGi0cHh81KSkuNTUpKiw1NTU1KSopLS01KiktMCwpNSwsMCksLDUpNSkpLCwsKSksLCwsKSkqLP/AABEIASwAqAMBIgACEQEDEQH/xAAcAAEAAgMBAQEAAAAAAAAAAAAABQcBAwQGAgj/xABOEAABAwIDAwcGCQgJAwUAAAABAAIDBBESEyEFBjEHIiMyNEFRFGFxcnOzJFJUdJGTsbLRFRc1QoGSobQzRFNiY4PB0tNDlOEIFiWChP/EABsBAQADAQEBAQAAAAAAAAAAAAABBAUDAgYH/8QAMxEBAAEEAAMGAggHAAAAAAAAAAECAwQRBSExEhMyNHGyQVFTYZKhscHR4QYWJGKBkaL/2gAMAwEAAhEDEQA/ALxREQEREBERAREQYK8zsTbD3z07HuJElA2Y8LF4fG0uPnONemKpTkWq3ybRmEj3vEdO5sYe9zgxonjs1gJ5reGg0Vi1j1XKLlcdKIiZ/wAzoXXdLqIqd1KeUESNkcCSSDPORcm/x9F1M2JEIRCGkRhuEAOeCASHWDgcXEeKrjtul1Du3Qpi5rix5c0gtJmnOrTccX68Fu2nu3BUhomYXYS4t58jbF5u7quF0EldLrzR5OKAuDsg3FrHOn7jf+0UntfduCrYGVDC9oeXgY5G2cQRe7XA8Dw4IJK6XUDsvcWjppWywxFr23wuzZnWuC06OeRwJ7ljejdOCrjJkjxPYyTKJklYA513amNwPW1vY27kE/dZXldyN14IIYahsTWTyQMzS2SZzLva1zsIkcbC4HdovVICIiAiIgIiICIiAiIgwVR/If8ApKp9i/38avAqjeRE22pUD/Al/hURfitXC8tlelPuhErzREWUkREQEREBaqnqO9U/YVtWqp6jvVP2FBx7u9jp/YRe7apFR27vY6f2EXu2qRQEREBERBgrwVLyrDJlqJqcsp2NJY9kzJH4s1sQinjsDBKS4ODSToHa6a+9cFWtVyY1MucZJqbGYHxRzMhcyacmaKVr6wtNnkZQHNHFxPmQewk31omyOjdUxB7Y81wLuEeDMxE8OoQ63Gxusf8AveiyTN5TFliTKL8Wmba+DxvbX0a8F5Pb/JzV1k0j5KiKzmyhg6azM6jdTua1uLAGh5xYsOMg2J0spbaG5s5qXVFPJCHiqbPE2RrzHhNC2ie1waQb2BcLHwCDr2Lyg0tQyAPljimnDC2Avu8GS5YL2AOIcOF76LZQb+Ur2wZs0Uck7WFkeYH3zHOYyzgLEFzCL+OngvIbD3DqmTugLoxBH+TTJIY33l8kJl6A3sOcA034X08/1R7g1Qf5NjjETaaijqJTG8l+VVVM7hAb2a4c0G9+uD3BB7+j3hp5ppIIpmPli/pWNN3NsbH02OhtwOhsqc5E/wBKz+wm/mIVYO7O48lJWPle9j4wajI1qM4CpnEzg5rpDE0Ai3NYMVgTqNa+5E/0rP7Cb+YhWrheWyvSn3QiV6IiLKSIiICIiAtVT1HeqfsK2rVU9R3qn7Cg493ex0/sIvdtUio7d3sdP7CL3bVIoCIiAiIgIiICIiDACWWUQYKozkS/Ss/sJv5mFXmVRnIn+lZ/YTfzMK1cLy2V6U+6ESvRERZSRERAREQFqqeo71T9hW1aqnqO9U/YUHHu72On9hF7tqkVHbu9jp/YRe7apFAREQEREBEXy+QNBJNgBck8ABqSg+kWiir4542yQvbIx4ux7Tdrh4gjit2JBlFi6w54AJOluP7EGSqM5E/0tP7Cb+YhU7+dqpq9peQ7NghdaQtNS57pYstp50wazCMIHdi1Ol9VBciQI2rPfj5PNc+J8og7u5auF5bK9KfdCJXoiIspIiIgIiIC1VPUd6p+wratVT1HeqfsKDj3d7HT+wi921SKjt3ex0/sIvdtUigIiICIiAvN7/iZ9DJDTNLpaktp22DsLWynDI97mg4GiPHzraad9gvSIgqvYGyatlZBSStmp4Ipqqa1M+XyQxyCGaGIzYGhwbIZm4SAbC3DjGUlVtARS55rXOe6JtU1ratoilM7y57HtYXGPAA0sgBBaY+cNSrnRBX7aqqGwIjK2qM5DGSluaypaM/A57sLXS2DBd2FpcRex1utOyN1J9o0NMyunqWRNdO2ppyHsknDah4izZH9JgwAaHiLG99VYyIOGg2NBAGiGKOPAzLZgaBhZfFhBHdfX06qm+Rdttr1I/wJ/wCZhV5FUfyN/pip9jP/ADMK1cLy2V6U+6ESvBERZSRERAREQFqqeo71T9hW1aqnqO9U/YUHHu72On9hF7tqkVHbu9jp/YRe7apFAREQEREBERAREQEREGCqM5E332tOb3vBPr4/CYVeZVD8ilxtWYaX8nnA8L58JF9PMtPEnWPkxr4R7oQvlFGVAqrNy/J74ekxZlsffht+r6dVuomz4RnGLFiN8sPw4LGwGI3xXtrwt3LMS7UUZRQ1eK80lOW36scUodb1nSkeHct9WJsHRZWO+uPHgw6/F1vw/ig7Loo6iFTc52R+rhy8z43Ovi/u8POuOaPaGJ2B9HhucGKOfFhvpiIksTbjZBOrVU9R3qn7CvM0u0q/y0U8gpsIjbK+RscwaWmQsLGuLyA8AA6gg37rL01T1HeqfsKDj3d7HT+wi921SKjt3ex0/sIvdtUigIiICIiAiIgIiICIiDBVDckBDdtSA8THUgekSsP2BX0qC5MG23gcPDywfQ9amFP9Pkx/bHuhC/URFlpEREBERBFDt5+bD3rlIztu1wHeCB6bKNHbz82HvSozZG+JfXTUssbgRNKyCQAZbhFFDI5judix9KTewFrDignNi07o6aFjxZzYo2uGmjmsAI004hdqwCsoCIiAiIgIiICIiAiIg+JgcJw8bHD4Xtp/FUDuDTPG14Gts2dkk3lJIGYCxobV5rw0CYPkx5YDjh4kcLfoEr8z1u35aDa9VUQYA9tTVgYxiZZ00gNxcX+laGDhVZc3KaZ50xuP9wh+l2rK/Pg5da/41J9W7/lWPz51/wAak+qP/Ku0cGyvlH2qf1Nv0JdLr8/M5b697g3MomYnBuN0T8LMRtidaQ6C9+B9C9Luzv1VzTOimrIKcZeZ8LhZnsPMADg0wNwvxF7bAnCNbHQUcjGuY9XYuRz69d/glbiLXTPxMacQddoOJvVdcdYanQ8eJWxVxEjt5+bD3pXPVbpxkySRYmzOz3MfjdZss8LYXOtfhaNmndbzrpHbz82HvSpVBC7pbMfT04ZI0MON7mxtIc2NrnEhoI08+nxlNLm2fWCaNsgBAcLgHiNbLpQEREBERAREQEREBEUBU7/bPje5klZTNcxxa9plaHNc02LSL6EHRBOvdYEnu4qhN1Sx22RUStxMnnkfkujBMcda+9LM4k2diMzRZouNb2srZPKNs35dTfWt/FVDuntSmi226SSSNtMyeskp3OcBA3Mc4Mcy+gu1rLegK3j27tVNybfKIjn6bj8xerdjQf2MX1bPwWfyPB/YxfVs/BRA5RNnfLaf6wLs2VvZSVbzHTVEUrw0uLWOBdhBAJt4XcPpCrTRVEbmB2u2XCeMUZ9LG/guel3bpYm4I6aBjdThbFGG3PHQBSSLyMMYAAAAABYAcAB3BZREEUO3n5sPelShUWO3n5sPelShQRm7J+CQ+r/qVKKM3aPwSH1B/qpNAREQEREBERAREQF+U97apo2hWc4dqqO//Gev1WqLyW5tRdoBfWVgsdXTWq5RhjOYMojhe3eFfweI1cPrm5TTFW41ze6ae1OlZ+Vt+OPpTytnxm/SFaApm/FbzAdbaQ2vcSjN6Y6HXzFbTs5vDCDiDnOaA7FJhtqx+ZaEEuGi1v5tvfR0/e99xPzVV5Y344+lWHyFTh21H2IPwWXgb/8AVgUo3ZnA4WAgc04CWsGnMezNtI7UjF5lObj0rItpRhosTT1Bdo7U5lMCQXE2H90KtlfxHcy7VViaIiKvVFVnsxvaxqOvZKCWYtCWnEx7dR4B4Fx5xouGfeiCOTLcZA+7gBkTnEWC7sJDLOsPC6lbKI2hA011K4jVrKjCe8XEd/4BYbklmPxAEcCLi4IOviDqF9IEQRQ7efmw96VKFRY7efmw96VKFBG7tC1JB7Nqk1Gbsn4HB7Nv2KTQEREBERAREQEREBUWxzc2q6vbKvOsYcJZ5VLbynMGIN42tfS6vRUpTVBbJU2BcBWVhfcPGEeVS9QCM5nfcA3C5XejrZ8TU0su3gOPk5vTXAAv8E5uo6vWtpZZdlWNsNv6xi8lyszu8qtrixfF71vznf3uffBzpeeCLc85fwewsdLa/tX2at1iecLaPIbITG7UXjBi6bXv4aXVdacsJiHCwfqKfsmbhJIApraYeI186mNwcv8AKMeXh1gnDw3JuHYof6TK/wCpx81uHfeLfJzedezsVxieWyaAXkfl9B6ug4jxCl9y3X2lDcknJqW21s0dAcLOa3G3wfrfxXujxQ8XPDK1FFV/a6b1Z7fus/BSoUfWU7jUQOAuG5uI6aYmgD6SFaU0gsErK+X8EEfFCXVWa2xjMAa1wIIJzC7S3dYg34KRKrjdCoq6GmjZIyV7MvZbWicYMl05yZ2s5gJwdGMHEE6nUqxroI/dvscHsmfdCklGbtC1HT+xj+6FJoCIiAtTKppcWBzS5ti5oIxNDuBI4i62ONgqTl2vVQPqdoiKSJtZFWCKfHG69oi+hIiF3MLWwEXcLEy+cILtRVltna1ZS11NAKpzhhgcwygDyp8tS8TtLYoHYsLMIAaWYAQ4k6ldHJxvNNU1FSJZpJIsqOVglwY43GSVr2kMjaGEAMBYC/D8a5IQWAypa5zmhzS5tsbQQXNxajEOIv3X4rZdVVujVzjaTaySB8cO0XSszXPYWvHXo+jBxR2iic3nDjJ516zb2wa+rmc1lYKWls2wgZ8Mebc4GV+kYvwLRdBJbwb3UlA3FVzsj7w0m8rvVYLud+wL8/bW29Vyl5oI5mtlq6pzXua2782ocWhrHAluG+p4Ak3V67A5PqKidjjhxzHV08xMtQT4433sfRZVrMwtnqxYc6rqbkXIc3PkNptOibd1gRxsSudydQ6W43Lj3cMzYh5XI98jXdIBhAitcESFrrSCwuCL+hSRnPi7n38bv5t+g5/M/wDtb/VfDXHTTRhGEWdYaEHI5t5tdde5ZleedoOkNnA47G4A6Y2vFYeHnVaecrcRox2B1PMxA3uWt5tyKgY+kd5xfVSm5sl9pwWxWMVSQXcCCIepqbM06psdQooG5BIPM1bdrg4AAaQi3SjTie4jxUlui135Spi4AYm1B0DtSYwSXFzRhdr1R4nwC92/FDxc8MrZUVtPaRjqaWMEgTOlBGEEHBC54uSbt1HcCpVcFbFCZ4DILyNMhpzztCYy1/DTqnv/AGK0pu8IsBZQcNZUNzYonMDhJidc2IBiwvBsRqb2I8CLrtUVX9spvRP91ilSgjd2TeipvYR/cCk1G7t9jpvYRe7apJAREQCFjCsogxhTCsog+cK+kRAKpiqiJqaoCxvVVGKzWWbeR9s67wZRZ1wBa1lc6qCeMmoqdTY1VRxw8zpHjFHzSSbn9Y+PoPK74Xaz4nNgLSL20IDAQ3C84DzYW4+iOnevp0LyDzWnGQXdGyzOB6QGTpbcLg9y3CI2AzHc06no8Tu+z+jsB6oBsuOocQQXloedGAvhuLizvJi5gc53AWfYE99lVW3RhfcWaOZoOawl+gByzmdFw7/EeC7d2MX5UpS/vbU4W2ADAI23DrOOJ2o5wsNHeKj3QEtOMgNAuQ4x2fcYnZ4y8I172nxXRum7/wCWpDe4MdRhsYjHYxMPRFjQ4sGgu7zad66W/FDnd8MrfUTtLtVL/ne7UsonaXaqX/O92raklkREETX9spvRP91ilSoqv7ZTeif7rFKlBG7s9ipfm8PumqTUXuub0NL83h901SiAiIgIiICIiAiIgwVQG8O97KavrInNlBFRIS5oc9rg5xJaxokaIjY9Yfar/KoDfPcGvl2jVSRUsj2STOcxzTHhLTbXVwKu4ONYybk0X6+xGt7/ACTFU084RbeUGOzbx1AA4DpC5h7i5+aDOL/qnDppdPzhMu7o59eOjwJPMwZ3wc+cYl8jkz2lr8Dk0/vQ/wAOk1UJTbImkn8njie6bE5piA54cy+IHWwtY31W7RwHh9cTNORvXOej131Sddygs5to6jTq6P5nDr9N8I/bh4edeh3A3kZVbXpRG2ZpDakvzMVjeLTBd7g0aXwgC1+JsvON5MtpH+pyfvwj7ZF6nk25P66l2nFNUQGONjJcTnPiOr4y1oAY8m9yqWVwzAs2qq7V/tVR0jkTcqnkumCXE0HC5t+5ws4ekKB2tNL5XTuZFMWRGXNLWMLSHxWbhJeD1rcAf2cV6ELKwnh8xuuAbEXF7HiPMfOvpEQRNf2ym9E/3WKVKiq/tlN6J/usUqUEZut2Gl+bw+6apRRW6g+AUvzeD3TVKoCIiAiFclDtaGfFkSxy4HYX5b2vwu+K7CTY+ZB1osXWDIAQCdTw8/fp46IPpFi61yVTGi7nNAxBtyQBiLsAbfxLiG28dEG1Ysl0ugEL85N3i/J+3aioLMwMqqsFgOEkOllZcE6XC/RUVQ14OBwdYlrrEGzm6FptwIPcqF2Js6OfeF+fEJIH1tbGC9mKndKM54YS4YXHvw+ha/DLtq3F/vecTTPLet84Q9N+f6L5JL9Yz8E/P7F8jl+sZ+C963cmgHCipB/+aH/ag3JoPkVJ/wBvD/tXLv8AC+in7f7DwY5emEgMo5C5xDWAzRtaXOOFoJtoLkaqW3T5RJ6ybKyYnkh7mvbIY2tMWUJonNdjcXMMrAH6NdzraDX0s241A4EOoqUg/wCBFfXvBDbg+cLTs3cCiguWwNecIaHTF0z2xtFmxsdKXFrALANGmiqX67VVW7VM0x9c7SnoHEtBcAHEDEAcQB8AbC/psti1wQNjaGsaGtaLNa0ANA8ABoAti4CJr+2U3on+6xSruCiq/tlN6J/usUo86FBG7r9hpfm8PumqUUbuyPgVN7CH3TVJICIiDg29SPmpZ44XYZJIZWROvbC90bmtNxwsSCvBubIY4zDQVVJGzyeKsdCGx1kkbI5ujhbGbuYyQxXeDchzraBWWiCs9lUO08THTPqg8kRvAc0xtYdlXx4DzC/yoN14Y7jgSuCioq7DTTSRVskkL6wMu94e4vo2ZbnCTEYgZQ9vOxNDrkc0gK20QVFs6m2obkmtDY3NfCHF7cQM9JcPD3Oc8YDU6OJ0voLNAmqfZckOyzGIql7ototkLCHPldGzabZ8UdzzmmIB1+84u+6sNYJQeA21UVtRWUr4G1UMDgwYcDg4PFQRPntDw1oMWGxdfi4t5yjaum2p5KcTqjE2obC7AXmV0EFO9jahgY5rjmzlrzY9wvcApNy9QNcQKWc2JAOKMXHjYm49CincurvKg4QyeTZdjFeLMzb9bH8W3dxuFep4dl1RExaq1P1SjawNwaKaKmkFS0iR1TO9xLQ0uxvvjsCQL8dDZVZu5s9r9tilthMNRK0yjBd8FLJmRMLAwYZC+JhdKHYiCRwK9G3l9iP9UlH+Yz/QLwGyt9BBtY1xjcWvkncY8QDgJcywvaxIuO7uVuxwq9NNzvaJidbp5fHcG36VCyqndy+xi9qSQ+AzW3P0tXEP/UfHe3kUt/DNbf7ioXsO/ZmIuUTG+nJK5UVSDl+Z8jf9c3/YrE3a2/5dSQ1DWYBKCS0uBLbOc3iBrq3+KX8O/jxE3aZp30Eui8/NU7SxHBT0Rbc4cVVOHW84FMRddOdWZF8qmztOZny5HWdfpMnF1cJ6vEkdwJqjNf2um9Wf7rFJy9U+gryb9nV0tVBNNFSNyGz4BHVVDsT5I7NDmmBow4gLk3te4Fwu3bX5Qe2SOCKkwvjwiR9TMyRrnMsSGsgcNHE2OLuHBBIbtj4HTewh921SSi92qF8FJBFMQZIomMkIc57S5jQ0kOcATe19QpRAREQEREBERAWFlYKD8lV/9LJ67vtWhWrW8hU7pZHMqYsLnuLcTXh1iSQHWuLi9tPBaPzDVPyiD92T8F+i4/HsKi1RTVVO4iI6T8nnSsVggaeb/wA/irPHILU/KIP3ZPwWfzDVPyiD6JPwXSrjvD6utX3SaVgsYBe9tfHvVpDkEn76mH916x+YWo+Uw/uPUzx7AnrV/wAyalV6uDZ+2JKbZOzMt9QxjjVmbyZsTpyyPOk5olBboRc99rrg/MJP8ph/cerN3X3VbSUtPFJhlfT5hZIW2s6Vzy/ADews8t9C+f49xLHzLdumzO5iZ+GvgmHndi7/AMxdBDJFnOMUTp5o72xzRPljIwMyrFrWgnG3VxwghpWqPlWeY2HyW8rnPLoWumL2RxxxSODhkYhJ0rQLjLNi7HZevg3SpI3xvZTQtdE0tiIY0FjSXGzfAc9/oxO8VrG5NEIxH5LBgD8wNyxhD7Yb/ugNtwsAOAXyqXn6TlFkdlY6ZrRUvLKPpSXPLKplO/MGXzCGuMthfmsd4L52nv68PLBFgY6d0MErJWmUup62GmmxsLCGNOY62pJA/VLgR69mw4G5dooxlOc+GzR0b34sTmfFJxOvbxK0O3WpTI+UwRZkhaZH4BicWOa9pPnDmMdfxY09wQfG6m2ZKyljqJImxZoD42B+Po3AFpccIseOno1UwtNJRshY2OJoYxgDWNaLNa0cAB3BbkBERAREQEREBERAREQEREBERAREQEREBERAREQEREH/2Q==">
            <a:hlinkClick r:id="rId2"/>
          </p:cNvPr>
          <p:cNvSpPr>
            <a:spLocks noChangeAspect="1" noChangeArrowheads="1"/>
          </p:cNvSpPr>
          <p:nvPr/>
        </p:nvSpPr>
        <p:spPr bwMode="auto">
          <a:xfrm>
            <a:off x="0" y="-2125663"/>
            <a:ext cx="2476500" cy="4429126"/>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95590" name="AutoShape 6" descr="data:image/jpeg;base64,/9j/4AAQSkZJRgABAQAAAQABAAD/2wCEAAkGBhQQEBQUEBQUFBUUFRYWEBQVFRUYEBUUFRQXFBcVFRcXHCceFxojGhcXHy8gJSgtLC4sFx4xNTAqNSYrLCkBCQoKDgwOFQ8PGi0cHh81KSkuNTUpKiw1NTU1KSopLS01KiktMCwpNSwsMCksLDUpNSkpLCwsKSksLCwsKSkqLP/AABEIASwAqAMBIgACEQEDEQH/xAAcAAEAAgMBAQEAAAAAAAAAAAAABQcBAwQGAgj/xABOEAABAwIDAwcGCQgJAwUAAAABAAIDBBESEyEFBjEHIiMyNEFRFGFxcnOzJFJUdJGTsbLRFRc1QoGSobQzRFNiY4PB0tNDlOEIFiWChP/EABsBAQADAQEBAQAAAAAAAAAAAAABBAUDAgYH/8QAMxEBAAEEAAMGAggHAAAAAAAAAAECAwQRBSExEhMyNHGyQVFTYZKhscHR4QYWJGKBkaL/2gAMAwEAAhEDEQA/ALxREQEREBERAREQYK8zsTbD3z07HuJElA2Y8LF4fG0uPnONemKpTkWq3ybRmEj3vEdO5sYe9zgxonjs1gJ5reGg0Vi1j1XKLlcdKIiZ/wAzoXXdLqIqd1KeUESNkcCSSDPORcm/x9F1M2JEIRCGkRhuEAOeCASHWDgcXEeKrjtul1Du3Qpi5rix5c0gtJmnOrTccX68Fu2nu3BUhomYXYS4t58jbF5u7quF0EldLrzR5OKAuDsg3FrHOn7jf+0UntfduCrYGVDC9oeXgY5G2cQRe7XA8Dw4IJK6XUDsvcWjppWywxFr23wuzZnWuC06OeRwJ7ljejdOCrjJkjxPYyTKJklYA513amNwPW1vY27kE/dZXldyN14IIYahsTWTyQMzS2SZzLva1zsIkcbC4HdovVICIiAiIgIiICIiAiIgwVR/If8ApKp9i/38avAqjeRE22pUD/Al/hURfitXC8tlelPuhErzREWUkREQEREBaqnqO9U/YVtWqp6jvVP2FBx7u9jp/YRe7apFR27vY6f2EXu2qRQEREBERBgrwVLyrDJlqJqcsp2NJY9kzJH4s1sQinjsDBKS4ODSToHa6a+9cFWtVyY1MucZJqbGYHxRzMhcyacmaKVr6wtNnkZQHNHFxPmQewk31omyOjdUxB7Y81wLuEeDMxE8OoQ63Gxusf8AveiyTN5TFliTKL8Wmba+DxvbX0a8F5Pb/JzV1k0j5KiKzmyhg6azM6jdTua1uLAGh5xYsOMg2J0spbaG5s5qXVFPJCHiqbPE2RrzHhNC2ie1waQb2BcLHwCDr2Lyg0tQyAPljimnDC2Avu8GS5YL2AOIcOF76LZQb+Ur2wZs0Uck7WFkeYH3zHOYyzgLEFzCL+OngvIbD3DqmTugLoxBH+TTJIY33l8kJl6A3sOcA034X08/1R7g1Qf5NjjETaaijqJTG8l+VVVM7hAb2a4c0G9+uD3BB7+j3hp5ppIIpmPli/pWNN3NsbH02OhtwOhsqc5E/wBKz+wm/mIVYO7O48lJWPle9j4wajI1qM4CpnEzg5rpDE0Ai3NYMVgTqNa+5E/0rP7Cb+YhWrheWyvSn3QiV6IiLKSIiICIiAtVT1HeqfsK2rVU9R3qn7Cg493ex0/sIvdtUio7d3sdP7CL3bVIoCIiAiIgIiICIiDACWWUQYKozkS/Ss/sJv5mFXmVRnIn+lZ/YTfzMK1cLy2V6U+6ESvRERZSRERAREQFqqeo71T9hW1aqnqO9U/YUHHu72On9hF7tqkVHbu9jp/YRe7apFAREQEREBEXy+QNBJNgBck8ABqSg+kWiir4542yQvbIx4ux7Tdrh4gjit2JBlFi6w54AJOluP7EGSqM5E/0tP7Cb+YhU7+dqpq9peQ7NghdaQtNS57pYstp50wazCMIHdi1Ol9VBciQI2rPfj5PNc+J8og7u5auF5bK9KfdCJXoiIspIiIgIiIC1VPUd6p+wratVT1HeqfsKDj3d7HT+wi921SKjt3ex0/sIvdtUigIiICIiAvN7/iZ9DJDTNLpaktp22DsLWynDI97mg4GiPHzraad9gvSIgqvYGyatlZBSStmp4Ipqqa1M+XyQxyCGaGIzYGhwbIZm4SAbC3DjGUlVtARS55rXOe6JtU1ratoilM7y57HtYXGPAA0sgBBaY+cNSrnRBX7aqqGwIjK2qM5DGSluaypaM/A57sLXS2DBd2FpcRex1utOyN1J9o0NMyunqWRNdO2ppyHsknDah4izZH9JgwAaHiLG99VYyIOGg2NBAGiGKOPAzLZgaBhZfFhBHdfX06qm+Rdttr1I/wJ/wCZhV5FUfyN/pip9jP/ADMK1cLy2V6U+6ESvBERZSRERAREQFqqeo71T9hW1aqnqO9U/YUHHu72On9hF7tqkVHbu9jp/YRe7apFAREQEREBERAREQEREGCqM5E332tOb3vBPr4/CYVeZVD8ilxtWYaX8nnA8L58JF9PMtPEnWPkxr4R7oQvlFGVAqrNy/J74ekxZlsffht+r6dVuomz4RnGLFiN8sPw4LGwGI3xXtrwt3LMS7UUZRQ1eK80lOW36scUodb1nSkeHct9WJsHRZWO+uPHgw6/F1vw/ig7Loo6iFTc52R+rhy8z43Ovi/u8POuOaPaGJ2B9HhucGKOfFhvpiIksTbjZBOrVU9R3qn7CvM0u0q/y0U8gpsIjbK+RscwaWmQsLGuLyA8AA6gg37rL01T1HeqfsKDj3d7HT+wi921SKjt3ex0/sIvdtUigIiICIiAiIgIiICIiDBVDckBDdtSA8THUgekSsP2BX0qC5MG23gcPDywfQ9amFP9Pkx/bHuhC/URFlpEREBERBFDt5+bD3rlIztu1wHeCB6bKNHbz82HvSozZG+JfXTUssbgRNKyCQAZbhFFDI5judix9KTewFrDignNi07o6aFjxZzYo2uGmjmsAI004hdqwCsoCIiAiIgIiICIiAiIg+JgcJw8bHD4Xtp/FUDuDTPG14Gts2dkk3lJIGYCxobV5rw0CYPkx5YDjh4kcLfoEr8z1u35aDa9VUQYA9tTVgYxiZZ00gNxcX+laGDhVZc3KaZ50xuP9wh+l2rK/Pg5da/41J9W7/lWPz51/wAak+qP/Ku0cGyvlH2qf1Nv0JdLr8/M5b697g3MomYnBuN0T8LMRtidaQ6C9+B9C9Luzv1VzTOimrIKcZeZ8LhZnsPMADg0wNwvxF7bAnCNbHQUcjGuY9XYuRz69d/glbiLXTPxMacQddoOJvVdcdYanQ8eJWxVxEjt5+bD3pXPVbpxkySRYmzOz3MfjdZss8LYXOtfhaNmndbzrpHbz82HvSpVBC7pbMfT04ZI0MON7mxtIc2NrnEhoI08+nxlNLm2fWCaNsgBAcLgHiNbLpQEREBERAREQEREBEUBU7/bPje5klZTNcxxa9plaHNc02LSL6EHRBOvdYEnu4qhN1Sx22RUStxMnnkfkujBMcda+9LM4k2diMzRZouNb2srZPKNs35dTfWt/FVDuntSmi226SSSNtMyeskp3OcBA3Mc4Mcy+gu1rLegK3j27tVNybfKIjn6bj8xerdjQf2MX1bPwWfyPB/YxfVs/BRA5RNnfLaf6wLs2VvZSVbzHTVEUrw0uLWOBdhBAJt4XcPpCrTRVEbmB2u2XCeMUZ9LG/guel3bpYm4I6aBjdThbFGG3PHQBSSLyMMYAAAAABYAcAB3BZREEUO3n5sPelShUWO3n5sPelShQRm7J+CQ+r/qVKKM3aPwSH1B/qpNAREQEREBERAREQF+U97apo2hWc4dqqO//Gev1WqLyW5tRdoBfWVgsdXTWq5RhjOYMojhe3eFfweI1cPrm5TTFW41ze6ae1OlZ+Vt+OPpTytnxm/SFaApm/FbzAdbaQ2vcSjN6Y6HXzFbTs5vDCDiDnOaA7FJhtqx+ZaEEuGi1v5tvfR0/e99xPzVV5Y344+lWHyFTh21H2IPwWXgb/8AVgUo3ZnA4WAgc04CWsGnMezNtI7UjF5lObj0rItpRhosTT1Bdo7U5lMCQXE2H90KtlfxHcy7VViaIiKvVFVnsxvaxqOvZKCWYtCWnEx7dR4B4Fx5xouGfeiCOTLcZA+7gBkTnEWC7sJDLOsPC6lbKI2hA011K4jVrKjCe8XEd/4BYbklmPxAEcCLi4IOviDqF9IEQRQ7efmw96VKFRY7efmw96VKFBG7tC1JB7Nqk1Gbsn4HB7Nv2KTQEREBERAREQEREBUWxzc2q6vbKvOsYcJZ5VLbynMGIN42tfS6vRUpTVBbJU2BcBWVhfcPGEeVS9QCM5nfcA3C5XejrZ8TU0su3gOPk5vTXAAv8E5uo6vWtpZZdlWNsNv6xi8lyszu8qtrixfF71vznf3uffBzpeeCLc85fwewsdLa/tX2at1iecLaPIbITG7UXjBi6bXv4aXVdacsJiHCwfqKfsmbhJIApraYeI186mNwcv8AKMeXh1gnDw3JuHYof6TK/wCpx81uHfeLfJzedezsVxieWyaAXkfl9B6ug4jxCl9y3X2lDcknJqW21s0dAcLOa3G3wfrfxXujxQ8XPDK1FFV/a6b1Z7fus/BSoUfWU7jUQOAuG5uI6aYmgD6SFaU0gsErK+X8EEfFCXVWa2xjMAa1wIIJzC7S3dYg34KRKrjdCoq6GmjZIyV7MvZbWicYMl05yZ2s5gJwdGMHEE6nUqxroI/dvscHsmfdCklGbtC1HT+xj+6FJoCIiAtTKppcWBzS5ti5oIxNDuBI4i62ONgqTl2vVQPqdoiKSJtZFWCKfHG69oi+hIiF3MLWwEXcLEy+cILtRVltna1ZS11NAKpzhhgcwygDyp8tS8TtLYoHYsLMIAaWYAQ4k6ldHJxvNNU1FSJZpJIsqOVglwY43GSVr2kMjaGEAMBYC/D8a5IQWAypa5zmhzS5tsbQQXNxajEOIv3X4rZdVVujVzjaTaySB8cO0XSszXPYWvHXo+jBxR2iic3nDjJ516zb2wa+rmc1lYKWls2wgZ8Mebc4GV+kYvwLRdBJbwb3UlA3FVzsj7w0m8rvVYLud+wL8/bW29Vyl5oI5mtlq6pzXua2782ocWhrHAluG+p4Ak3V67A5PqKidjjhxzHV08xMtQT4433sfRZVrMwtnqxYc6rqbkXIc3PkNptOibd1gRxsSudydQ6W43Lj3cMzYh5XI98jXdIBhAitcESFrrSCwuCL+hSRnPi7n38bv5t+g5/M/wDtb/VfDXHTTRhGEWdYaEHI5t5tdde5ZleedoOkNnA47G4A6Y2vFYeHnVaecrcRox2B1PMxA3uWt5tyKgY+kd5xfVSm5sl9pwWxWMVSQXcCCIepqbM06psdQooG5BIPM1bdrg4AAaQi3SjTie4jxUlui135Spi4AYm1B0DtSYwSXFzRhdr1R4nwC92/FDxc8MrZUVtPaRjqaWMEgTOlBGEEHBC54uSbt1HcCpVcFbFCZ4DILyNMhpzztCYy1/DTqnv/AGK0pu8IsBZQcNZUNzYonMDhJidc2IBiwvBsRqb2I8CLrtUVX9spvRP91ilSgjd2TeipvYR/cCk1G7t9jpvYRe7apJAREQCFjCsogxhTCsog+cK+kRAKpiqiJqaoCxvVVGKzWWbeR9s67wZRZ1wBa1lc6qCeMmoqdTY1VRxw8zpHjFHzSSbn9Y+PoPK74Xaz4nNgLSL20IDAQ3C84DzYW4+iOnevp0LyDzWnGQXdGyzOB6QGTpbcLg9y3CI2AzHc06no8Tu+z+jsB6oBsuOocQQXloedGAvhuLizvJi5gc53AWfYE99lVW3RhfcWaOZoOawl+gByzmdFw7/EeC7d2MX5UpS/vbU4W2ADAI23DrOOJ2o5wsNHeKj3QEtOMgNAuQ4x2fcYnZ4y8I172nxXRum7/wCWpDe4MdRhsYjHYxMPRFjQ4sGgu7zad66W/FDnd8MrfUTtLtVL/ne7UsonaXaqX/O92raklkREETX9spvRP91ilSoqv7ZTeif7rFKlBG7s9ipfm8PumqTUXuub0NL83h901SiAiIgIiICIiAiIgwVQG8O97KavrInNlBFRIS5oc9rg5xJaxokaIjY9Yfar/KoDfPcGvl2jVSRUsj2STOcxzTHhLTbXVwKu4ONYybk0X6+xGt7/ACTFU084RbeUGOzbx1AA4DpC5h7i5+aDOL/qnDppdPzhMu7o59eOjwJPMwZ3wc+cYl8jkz2lr8Dk0/vQ/wAOk1UJTbImkn8njie6bE5piA54cy+IHWwtY31W7RwHh9cTNORvXOej131Sddygs5to6jTq6P5nDr9N8I/bh4edeh3A3kZVbXpRG2ZpDakvzMVjeLTBd7g0aXwgC1+JsvON5MtpH+pyfvwj7ZF6nk25P66l2nFNUQGONjJcTnPiOr4y1oAY8m9yqWVwzAs2qq7V/tVR0jkTcqnkumCXE0HC5t+5ws4ekKB2tNL5XTuZFMWRGXNLWMLSHxWbhJeD1rcAf2cV6ELKwnh8xuuAbEXF7HiPMfOvpEQRNf2ym9E/3WKVKiq/tlN6J/usUqUEZut2Gl+bw+6apRRW6g+AUvzeD3TVKoCIiAiFclDtaGfFkSxy4HYX5b2vwu+K7CTY+ZB1osXWDIAQCdTw8/fp46IPpFi61yVTGi7nNAxBtyQBiLsAbfxLiG28dEG1Ysl0ugEL85N3i/J+3aioLMwMqqsFgOEkOllZcE6XC/RUVQ14OBwdYlrrEGzm6FptwIPcqF2Js6OfeF+fEJIH1tbGC9mKndKM54YS4YXHvw+ha/DLtq3F/vecTTPLet84Q9N+f6L5JL9Yz8E/P7F8jl+sZ+C963cmgHCipB/+aH/ag3JoPkVJ/wBvD/tXLv8AC+in7f7DwY5emEgMo5C5xDWAzRtaXOOFoJtoLkaqW3T5RJ6ybKyYnkh7mvbIY2tMWUJonNdjcXMMrAH6NdzraDX0s241A4EOoqUg/wCBFfXvBDbg+cLTs3cCiguWwNecIaHTF0z2xtFmxsdKXFrALANGmiqX67VVW7VM0x9c7SnoHEtBcAHEDEAcQB8AbC/psti1wQNjaGsaGtaLNa0ANA8ABoAti4CJr+2U3on+6xSruCiq/tlN6J/usUo86FBG7r9hpfm8PumqUUbuyPgVN7CH3TVJICIiDg29SPmpZ44XYZJIZWROvbC90bmtNxwsSCvBubIY4zDQVVJGzyeKsdCGx1kkbI5ujhbGbuYyQxXeDchzraBWWiCs9lUO08THTPqg8kRvAc0xtYdlXx4DzC/yoN14Y7jgSuCioq7DTTSRVskkL6wMu94e4vo2ZbnCTEYgZQ9vOxNDrkc0gK20QVFs6m2obkmtDY3NfCHF7cQM9JcPD3Oc8YDU6OJ0voLNAmqfZckOyzGIql7ototkLCHPldGzabZ8UdzzmmIB1+84u+6sNYJQeA21UVtRWUr4G1UMDgwYcDg4PFQRPntDw1oMWGxdfi4t5yjaum2p5KcTqjE2obC7AXmV0EFO9jahgY5rjmzlrzY9wvcApNy9QNcQKWc2JAOKMXHjYm49CincurvKg4QyeTZdjFeLMzb9bH8W3dxuFep4dl1RExaq1P1SjawNwaKaKmkFS0iR1TO9xLQ0uxvvjsCQL8dDZVZu5s9r9tilthMNRK0yjBd8FLJmRMLAwYZC+JhdKHYiCRwK9G3l9iP9UlH+Yz/QLwGyt9BBtY1xjcWvkncY8QDgJcywvaxIuO7uVuxwq9NNzvaJidbp5fHcG36VCyqndy+xi9qSQ+AzW3P0tXEP/UfHe3kUt/DNbf7ioXsO/ZmIuUTG+nJK5UVSDl+Z8jf9c3/YrE3a2/5dSQ1DWYBKCS0uBLbOc3iBrq3+KX8O/jxE3aZp30Eui8/NU7SxHBT0Rbc4cVVOHW84FMRddOdWZF8qmztOZny5HWdfpMnF1cJ6vEkdwJqjNf2um9Wf7rFJy9U+gryb9nV0tVBNNFSNyGz4BHVVDsT5I7NDmmBow4gLk3te4Fwu3bX5Qe2SOCKkwvjwiR9TMyRrnMsSGsgcNHE2OLuHBBIbtj4HTewh921SSi92qF8FJBFMQZIomMkIc57S5jQ0kOcATe19QpRAREQEREBERAWFlYKD8lV/9LJ67vtWhWrW8hU7pZHMqYsLnuLcTXh1iSQHWuLi9tPBaPzDVPyiD92T8F+i4/HsKi1RTVVO4iI6T8nnSsVggaeb/wA/irPHILU/KIP3ZPwWfzDVPyiD6JPwXSrjvD6utX3SaVgsYBe9tfHvVpDkEn76mH916x+YWo+Uw/uPUzx7AnrV/wAyalV6uDZ+2JKbZOzMt9QxjjVmbyZsTpyyPOk5olBboRc99rrg/MJP8ph/cerN3X3VbSUtPFJhlfT5hZIW2s6Vzy/ADews8t9C+f49xLHzLdumzO5iZ+GvgmHndi7/AMxdBDJFnOMUTp5o72xzRPljIwMyrFrWgnG3VxwghpWqPlWeY2HyW8rnPLoWumL2RxxxSODhkYhJ0rQLjLNi7HZevg3SpI3xvZTQtdE0tiIY0FjSXGzfAc9/oxO8VrG5NEIxH5LBgD8wNyxhD7Yb/ugNtwsAOAXyqXn6TlFkdlY6ZrRUvLKPpSXPLKplO/MGXzCGuMthfmsd4L52nv68PLBFgY6d0MErJWmUup62GmmxsLCGNOY62pJA/VLgR69mw4G5dooxlOc+GzR0b34sTmfFJxOvbxK0O3WpTI+UwRZkhaZH4BicWOa9pPnDmMdfxY09wQfG6m2ZKyljqJImxZoD42B+Po3AFpccIseOno1UwtNJRshY2OJoYxgDWNaLNa0cAB3BbkBERAREQEREBERAREQEREBERAREQEREBERAREQEREH/2Q==">
            <a:hlinkClick r:id="rId2"/>
          </p:cNvPr>
          <p:cNvSpPr>
            <a:spLocks noChangeAspect="1" noChangeArrowheads="1"/>
          </p:cNvSpPr>
          <p:nvPr/>
        </p:nvSpPr>
        <p:spPr bwMode="auto">
          <a:xfrm>
            <a:off x="0" y="-2125663"/>
            <a:ext cx="2476500" cy="4429126"/>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95592" name="Picture 8" descr="oedo1"/>
          <p:cNvPicPr>
            <a:picLocks noChangeAspect="1" noChangeArrowheads="1"/>
          </p:cNvPicPr>
          <p:nvPr/>
        </p:nvPicPr>
        <p:blipFill>
          <a:blip r:embed="rId3" cstate="print"/>
          <a:srcRect/>
          <a:stretch>
            <a:fillRect/>
          </a:stretch>
        </p:blipFill>
        <p:spPr bwMode="auto">
          <a:xfrm>
            <a:off x="5724128" y="1030939"/>
            <a:ext cx="3058269" cy="5488353"/>
          </a:xfrm>
          <a:prstGeom prst="rect">
            <a:avLst/>
          </a:prstGeom>
          <a:noFill/>
        </p:spPr>
      </p:pic>
      <p:sp>
        <p:nvSpPr>
          <p:cNvPr id="7" name="Rectangle 6"/>
          <p:cNvSpPr/>
          <p:nvPr/>
        </p:nvSpPr>
        <p:spPr>
          <a:xfrm>
            <a:off x="1691680" y="48498"/>
            <a:ext cx="5760640" cy="369332"/>
          </a:xfrm>
          <a:prstGeom prst="rect">
            <a:avLst/>
          </a:prstGeom>
        </p:spPr>
        <p:txBody>
          <a:bodyPr wrap="square">
            <a:spAutoFit/>
          </a:bodyPr>
          <a:lstStyle/>
          <a:p>
            <a:r>
              <a:rPr lang="en-GB" u="sng" dirty="0">
                <a:hlinkClick r:id="rId4"/>
              </a:rPr>
              <a:t>http://www.youtube.com/watch?v=BqJqcTdf4FY</a:t>
            </a:r>
            <a:endParaRPr lang="en-GB" dirty="0"/>
          </a:p>
        </p:txBody>
      </p:sp>
      <p:sp>
        <p:nvSpPr>
          <p:cNvPr id="4" name="TextBox 3"/>
          <p:cNvSpPr txBox="1"/>
          <p:nvPr/>
        </p:nvSpPr>
        <p:spPr>
          <a:xfrm>
            <a:off x="6878126" y="41915"/>
            <a:ext cx="2194173" cy="369332"/>
          </a:xfrm>
          <a:prstGeom prst="rect">
            <a:avLst/>
          </a:prstGeom>
          <a:noFill/>
        </p:spPr>
        <p:txBody>
          <a:bodyPr wrap="square" rtlCol="0">
            <a:spAutoFit/>
          </a:bodyPr>
          <a:lstStyle/>
          <a:p>
            <a:r>
              <a:rPr lang="en-GB" dirty="0" smtClean="0"/>
              <a:t>(From 6.5 minutes)</a:t>
            </a:r>
            <a:endParaRPr lang="en-US" dirty="0"/>
          </a:p>
        </p:txBody>
      </p:sp>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548680"/>
            <a:ext cx="8207843" cy="523220"/>
          </a:xfrm>
          <a:prstGeom prst="rect">
            <a:avLst/>
          </a:prstGeom>
          <a:noFill/>
        </p:spPr>
        <p:txBody>
          <a:bodyPr wrap="square" rtlCol="0">
            <a:spAutoFit/>
          </a:bodyPr>
          <a:lstStyle/>
          <a:p>
            <a:pPr algn="just"/>
            <a:r>
              <a:rPr lang="en-GB" sz="2800" b="1" dirty="0" smtClean="0">
                <a:solidFill>
                  <a:srgbClr val="0070C0"/>
                </a:solidFill>
              </a:rPr>
              <a:t>Calculating K from the Falling Head Permeameter test </a:t>
            </a:r>
            <a:endParaRPr lang="en-GB" sz="2800" b="1" dirty="0">
              <a:solidFill>
                <a:srgbClr val="0070C0"/>
              </a:solidFill>
            </a:endParaRPr>
          </a:p>
        </p:txBody>
      </p:sp>
      <p:sp>
        <p:nvSpPr>
          <p:cNvPr id="4" name="Rectangle 3"/>
          <p:cNvSpPr/>
          <p:nvPr/>
        </p:nvSpPr>
        <p:spPr>
          <a:xfrm>
            <a:off x="1043608" y="1628800"/>
            <a:ext cx="7704856" cy="2492990"/>
          </a:xfrm>
          <a:prstGeom prst="rect">
            <a:avLst/>
          </a:prstGeom>
        </p:spPr>
        <p:txBody>
          <a:bodyPr wrap="square">
            <a:spAutoFit/>
          </a:bodyPr>
          <a:lstStyle/>
          <a:p>
            <a:r>
              <a:rPr lang="en-GB" sz="3200" b="1" dirty="0">
                <a:solidFill>
                  <a:srgbClr val="0070C0"/>
                </a:solidFill>
              </a:rPr>
              <a:t>K =  </a:t>
            </a:r>
            <a:r>
              <a:rPr lang="en-GB" sz="3200" b="1" dirty="0" smtClean="0">
                <a:solidFill>
                  <a:srgbClr val="0070C0"/>
                </a:solidFill>
              </a:rPr>
              <a:t>2.3 x a x L x (Log ( h</a:t>
            </a:r>
            <a:r>
              <a:rPr lang="en-GB" sz="2400" b="1" dirty="0" smtClean="0">
                <a:solidFill>
                  <a:srgbClr val="0070C0"/>
                </a:solidFill>
              </a:rPr>
              <a:t>o</a:t>
            </a:r>
            <a:r>
              <a:rPr lang="en-GB" sz="3200" b="1" dirty="0" smtClean="0">
                <a:solidFill>
                  <a:srgbClr val="0070C0"/>
                </a:solidFill>
              </a:rPr>
              <a:t>))	</a:t>
            </a:r>
            <a:endParaRPr lang="en-GB" sz="3200" b="1" baseline="30000" dirty="0">
              <a:solidFill>
                <a:srgbClr val="0070C0"/>
              </a:solidFill>
            </a:endParaRPr>
          </a:p>
          <a:p>
            <a:r>
              <a:rPr lang="en-GB" sz="3200" b="1" dirty="0">
                <a:solidFill>
                  <a:srgbClr val="0070C0"/>
                </a:solidFill>
              </a:rPr>
              <a:t>         </a:t>
            </a:r>
            <a:r>
              <a:rPr lang="en-GB" sz="3200" b="1" dirty="0" smtClean="0">
                <a:solidFill>
                  <a:srgbClr val="0070C0"/>
                </a:solidFill>
              </a:rPr>
              <a:t>        </a:t>
            </a:r>
          </a:p>
          <a:p>
            <a:endParaRPr lang="en-GB" sz="3200" b="1" dirty="0" smtClean="0">
              <a:solidFill>
                <a:srgbClr val="0070C0"/>
              </a:solidFill>
            </a:endParaRPr>
          </a:p>
          <a:p>
            <a:r>
              <a:rPr lang="en-GB" sz="3200" b="1" dirty="0"/>
              <a:t> </a:t>
            </a:r>
            <a:r>
              <a:rPr lang="en-GB" sz="3200" b="1" dirty="0" smtClean="0"/>
              <a:t>  </a:t>
            </a:r>
            <a:endParaRPr lang="en-GB" sz="3200" baseline="30000" dirty="0">
              <a:cs typeface="GreekC"/>
            </a:endParaRPr>
          </a:p>
          <a:p>
            <a:r>
              <a:rPr lang="en-GB" sz="2800" dirty="0" smtClean="0"/>
              <a:t>   </a:t>
            </a:r>
            <a:endParaRPr lang="en-GB" sz="2400" baseline="30000" dirty="0"/>
          </a:p>
        </p:txBody>
      </p:sp>
      <p:cxnSp>
        <p:nvCxnSpPr>
          <p:cNvPr id="8" name="Straight Connector 7"/>
          <p:cNvCxnSpPr/>
          <p:nvPr/>
        </p:nvCxnSpPr>
        <p:spPr>
          <a:xfrm>
            <a:off x="4788024" y="2204864"/>
            <a:ext cx="504056"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TextBox 8"/>
          <p:cNvSpPr txBox="1"/>
          <p:nvPr/>
        </p:nvSpPr>
        <p:spPr>
          <a:xfrm>
            <a:off x="4831724" y="2276872"/>
            <a:ext cx="792088" cy="523220"/>
          </a:xfrm>
          <a:prstGeom prst="rect">
            <a:avLst/>
          </a:prstGeom>
          <a:noFill/>
        </p:spPr>
        <p:txBody>
          <a:bodyPr wrap="square" rtlCol="0">
            <a:spAutoFit/>
          </a:bodyPr>
          <a:lstStyle/>
          <a:p>
            <a:r>
              <a:rPr lang="en-GB" sz="2800" b="1" dirty="0" smtClean="0">
                <a:solidFill>
                  <a:srgbClr val="0070C0"/>
                </a:solidFill>
              </a:rPr>
              <a:t>h</a:t>
            </a:r>
            <a:r>
              <a:rPr lang="en-GB" sz="2000" b="1" dirty="0" smtClean="0">
                <a:solidFill>
                  <a:srgbClr val="0070C0"/>
                </a:solidFill>
              </a:rPr>
              <a:t>1 </a:t>
            </a:r>
            <a:endParaRPr lang="en-GB" sz="2800" b="1" dirty="0">
              <a:solidFill>
                <a:srgbClr val="0070C0"/>
              </a:solidFill>
            </a:endParaRPr>
          </a:p>
        </p:txBody>
      </p:sp>
      <p:cxnSp>
        <p:nvCxnSpPr>
          <p:cNvPr id="11" name="Straight Connector 10"/>
          <p:cNvCxnSpPr/>
          <p:nvPr/>
        </p:nvCxnSpPr>
        <p:spPr>
          <a:xfrm>
            <a:off x="1475656" y="2924944"/>
            <a:ext cx="3888432" cy="0"/>
          </a:xfrm>
          <a:prstGeom prst="line">
            <a:avLst/>
          </a:prstGeom>
        </p:spPr>
        <p:style>
          <a:lnRef idx="3">
            <a:schemeClr val="accent1"/>
          </a:lnRef>
          <a:fillRef idx="0">
            <a:schemeClr val="accent1"/>
          </a:fillRef>
          <a:effectRef idx="2">
            <a:schemeClr val="accent1"/>
          </a:effectRef>
          <a:fontRef idx="minor">
            <a:schemeClr val="tx1"/>
          </a:fontRef>
        </p:style>
      </p:cxnSp>
      <p:sp>
        <p:nvSpPr>
          <p:cNvPr id="12" name="TextBox 11"/>
          <p:cNvSpPr txBox="1"/>
          <p:nvPr/>
        </p:nvSpPr>
        <p:spPr>
          <a:xfrm>
            <a:off x="2483768" y="3068960"/>
            <a:ext cx="2016224" cy="584775"/>
          </a:xfrm>
          <a:prstGeom prst="rect">
            <a:avLst/>
          </a:prstGeom>
          <a:noFill/>
        </p:spPr>
        <p:txBody>
          <a:bodyPr wrap="square" rtlCol="0">
            <a:spAutoFit/>
          </a:bodyPr>
          <a:lstStyle/>
          <a:p>
            <a:pPr algn="ctr"/>
            <a:r>
              <a:rPr lang="en-GB" sz="3200" b="1" dirty="0" smtClean="0">
                <a:solidFill>
                  <a:srgbClr val="0070C0"/>
                </a:solidFill>
              </a:rPr>
              <a:t>A x t</a:t>
            </a:r>
            <a:endParaRPr lang="en-GB" sz="3200" b="1" dirty="0">
              <a:solidFill>
                <a:srgbClr val="0070C0"/>
              </a:solidFill>
            </a:endParaRPr>
          </a:p>
        </p:txBody>
      </p:sp>
      <p:sp>
        <p:nvSpPr>
          <p:cNvPr id="13" name="TextBox 12"/>
          <p:cNvSpPr txBox="1"/>
          <p:nvPr/>
        </p:nvSpPr>
        <p:spPr>
          <a:xfrm>
            <a:off x="3491880" y="4077072"/>
            <a:ext cx="4896544" cy="2585323"/>
          </a:xfrm>
          <a:prstGeom prst="rect">
            <a:avLst/>
          </a:prstGeom>
          <a:noFill/>
        </p:spPr>
        <p:txBody>
          <a:bodyPr wrap="square" rtlCol="0">
            <a:spAutoFit/>
          </a:bodyPr>
          <a:lstStyle/>
          <a:p>
            <a:r>
              <a:rPr lang="en-GB" dirty="0" smtClean="0"/>
              <a:t>a = cross sectional area of the stand pipe</a:t>
            </a:r>
          </a:p>
          <a:p>
            <a:r>
              <a:rPr lang="en-GB" dirty="0" smtClean="0"/>
              <a:t>L = Length of the sample</a:t>
            </a:r>
          </a:p>
          <a:p>
            <a:r>
              <a:rPr lang="en-GB" dirty="0" smtClean="0"/>
              <a:t>A = cross sectional area of the soil</a:t>
            </a:r>
          </a:p>
          <a:p>
            <a:r>
              <a:rPr lang="en-GB" dirty="0" smtClean="0"/>
              <a:t>       column</a:t>
            </a:r>
          </a:p>
          <a:p>
            <a:r>
              <a:rPr lang="en-GB" dirty="0" smtClean="0"/>
              <a:t>t = length of time for the head to drop in </a:t>
            </a:r>
            <a:r>
              <a:rPr lang="en-GB" dirty="0" err="1" smtClean="0"/>
              <a:t>secs</a:t>
            </a:r>
            <a:endParaRPr lang="en-GB" dirty="0" smtClean="0"/>
          </a:p>
          <a:p>
            <a:r>
              <a:rPr lang="en-GB" dirty="0" smtClean="0"/>
              <a:t>Ho = Head before the test</a:t>
            </a:r>
          </a:p>
          <a:p>
            <a:r>
              <a:rPr lang="en-GB" dirty="0" smtClean="0"/>
              <a:t>H1 = Head after the test</a:t>
            </a:r>
          </a:p>
          <a:p>
            <a:endParaRPr lang="en-GB" dirty="0" smtClean="0"/>
          </a:p>
          <a:p>
            <a:endParaRPr lang="en-GB" dirty="0"/>
          </a:p>
        </p:txBody>
      </p:sp>
    </p:spTree>
    <p:extLst>
      <p:ext uri="{BB962C8B-B14F-4D97-AF65-F5344CB8AC3E}">
        <p14:creationId xmlns:p14="http://schemas.microsoft.com/office/powerpoint/2010/main" val="3193302278"/>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548680"/>
            <a:ext cx="8064896" cy="3108543"/>
          </a:xfrm>
          <a:prstGeom prst="rect">
            <a:avLst/>
          </a:prstGeom>
        </p:spPr>
        <p:txBody>
          <a:bodyPr wrap="square">
            <a:spAutoFit/>
          </a:bodyPr>
          <a:lstStyle/>
          <a:p>
            <a:r>
              <a:rPr lang="en-GB" sz="3600" dirty="0" smtClean="0"/>
              <a:t>Example:</a:t>
            </a:r>
          </a:p>
          <a:p>
            <a:endParaRPr lang="en-GB" sz="2400" dirty="0" smtClean="0"/>
          </a:p>
          <a:p>
            <a:r>
              <a:rPr lang="en-GB" sz="2400" dirty="0" smtClean="0"/>
              <a:t>In </a:t>
            </a:r>
            <a:r>
              <a:rPr lang="en-GB" sz="2400" dirty="0"/>
              <a:t>a falling head permeameter test, the water level in the standpipe was originally 1.584 above the overflow and dropped </a:t>
            </a:r>
            <a:r>
              <a:rPr lang="en-GB" sz="2400" dirty="0" smtClean="0"/>
              <a:t> </a:t>
            </a:r>
            <a:r>
              <a:rPr lang="en-GB" sz="2400" dirty="0"/>
              <a:t>1.0m in 15.2 minutes.</a:t>
            </a:r>
          </a:p>
          <a:p>
            <a:r>
              <a:rPr lang="en-GB" sz="2400" dirty="0"/>
              <a:t>The sample was 0.1 m long and 0.1m in diameter. </a:t>
            </a:r>
          </a:p>
          <a:p>
            <a:r>
              <a:rPr lang="en-GB" sz="2400" dirty="0"/>
              <a:t>The area of the standpipe was 67 x </a:t>
            </a:r>
            <a:r>
              <a:rPr lang="en-GB" sz="2400" b="1" dirty="0"/>
              <a:t>10</a:t>
            </a:r>
            <a:r>
              <a:rPr lang="en-GB" sz="2400" b="1" baseline="30000" dirty="0"/>
              <a:t>-6 </a:t>
            </a:r>
            <a:r>
              <a:rPr lang="en-GB" sz="2400" dirty="0"/>
              <a:t>m</a:t>
            </a:r>
            <a:r>
              <a:rPr lang="en-GB" sz="2400" baseline="30000" dirty="0"/>
              <a:t>2</a:t>
            </a:r>
          </a:p>
          <a:p>
            <a:endParaRPr lang="en-GB" sz="2400" baseline="30000" dirty="0"/>
          </a:p>
        </p:txBody>
      </p:sp>
      <p:sp>
        <p:nvSpPr>
          <p:cNvPr id="3" name="Rectangle 2"/>
          <p:cNvSpPr/>
          <p:nvPr/>
        </p:nvSpPr>
        <p:spPr>
          <a:xfrm>
            <a:off x="251520" y="3708645"/>
            <a:ext cx="8604956" cy="461665"/>
          </a:xfrm>
          <a:prstGeom prst="rect">
            <a:avLst/>
          </a:prstGeom>
        </p:spPr>
        <p:txBody>
          <a:bodyPr wrap="square">
            <a:spAutoFit/>
          </a:bodyPr>
          <a:lstStyle/>
          <a:p>
            <a:r>
              <a:rPr lang="en-GB" sz="2400" b="1" dirty="0">
                <a:solidFill>
                  <a:srgbClr val="0070C0"/>
                </a:solidFill>
              </a:rPr>
              <a:t>Calculate the value of the Coefficient of Permeability K for the soil.</a:t>
            </a:r>
          </a:p>
        </p:txBody>
      </p:sp>
      <p:sp>
        <p:nvSpPr>
          <p:cNvPr id="4" name="Rectangle 3"/>
          <p:cNvSpPr/>
          <p:nvPr/>
        </p:nvSpPr>
        <p:spPr>
          <a:xfrm>
            <a:off x="755576" y="4509120"/>
            <a:ext cx="7704856" cy="2492990"/>
          </a:xfrm>
          <a:prstGeom prst="rect">
            <a:avLst/>
          </a:prstGeom>
        </p:spPr>
        <p:txBody>
          <a:bodyPr wrap="square">
            <a:spAutoFit/>
          </a:bodyPr>
          <a:lstStyle/>
          <a:p>
            <a:r>
              <a:rPr lang="en-GB" sz="3200" b="1" dirty="0">
                <a:solidFill>
                  <a:srgbClr val="0070C0"/>
                </a:solidFill>
              </a:rPr>
              <a:t>K =  </a:t>
            </a:r>
            <a:r>
              <a:rPr lang="en-GB" sz="3200" b="1" dirty="0" smtClean="0">
                <a:solidFill>
                  <a:srgbClr val="0070C0"/>
                </a:solidFill>
              </a:rPr>
              <a:t>2.3 x a x L x Log ( h</a:t>
            </a:r>
            <a:r>
              <a:rPr lang="en-GB" sz="2400" b="1" dirty="0" smtClean="0">
                <a:solidFill>
                  <a:srgbClr val="0070C0"/>
                </a:solidFill>
              </a:rPr>
              <a:t>o</a:t>
            </a:r>
            <a:r>
              <a:rPr lang="en-GB" sz="3200" b="1" dirty="0" smtClean="0">
                <a:solidFill>
                  <a:srgbClr val="0070C0"/>
                </a:solidFill>
              </a:rPr>
              <a:t>)		</a:t>
            </a:r>
            <a:endParaRPr lang="en-GB" sz="3200" b="1" baseline="30000" dirty="0">
              <a:solidFill>
                <a:srgbClr val="0070C0"/>
              </a:solidFill>
            </a:endParaRPr>
          </a:p>
          <a:p>
            <a:r>
              <a:rPr lang="en-GB" sz="3200" b="1" dirty="0">
                <a:solidFill>
                  <a:srgbClr val="0070C0"/>
                </a:solidFill>
              </a:rPr>
              <a:t>         </a:t>
            </a:r>
            <a:r>
              <a:rPr lang="en-GB" sz="3200" b="1" dirty="0" smtClean="0">
                <a:solidFill>
                  <a:srgbClr val="0070C0"/>
                </a:solidFill>
              </a:rPr>
              <a:t>        </a:t>
            </a:r>
          </a:p>
          <a:p>
            <a:endParaRPr lang="en-GB" sz="3200" b="1" dirty="0" smtClean="0">
              <a:solidFill>
                <a:srgbClr val="0070C0"/>
              </a:solidFill>
            </a:endParaRPr>
          </a:p>
          <a:p>
            <a:r>
              <a:rPr lang="en-GB" sz="3200" b="1" dirty="0"/>
              <a:t> </a:t>
            </a:r>
            <a:r>
              <a:rPr lang="en-GB" sz="3200" b="1" dirty="0" smtClean="0"/>
              <a:t>  </a:t>
            </a:r>
            <a:endParaRPr lang="en-GB" sz="3200" baseline="30000" dirty="0">
              <a:cs typeface="GreekC"/>
            </a:endParaRPr>
          </a:p>
          <a:p>
            <a:r>
              <a:rPr lang="en-GB" sz="2800" dirty="0" smtClean="0"/>
              <a:t>   </a:t>
            </a:r>
            <a:endParaRPr lang="en-GB" sz="2400" baseline="30000" dirty="0"/>
          </a:p>
        </p:txBody>
      </p:sp>
      <p:sp>
        <p:nvSpPr>
          <p:cNvPr id="5" name="TextBox 4"/>
          <p:cNvSpPr txBox="1"/>
          <p:nvPr/>
        </p:nvSpPr>
        <p:spPr>
          <a:xfrm>
            <a:off x="1835696" y="5463227"/>
            <a:ext cx="2016224" cy="584775"/>
          </a:xfrm>
          <a:prstGeom prst="rect">
            <a:avLst/>
          </a:prstGeom>
          <a:noFill/>
        </p:spPr>
        <p:txBody>
          <a:bodyPr wrap="square" rtlCol="0">
            <a:spAutoFit/>
          </a:bodyPr>
          <a:lstStyle/>
          <a:p>
            <a:pPr algn="ctr"/>
            <a:r>
              <a:rPr lang="en-GB" sz="3200" b="1" dirty="0" smtClean="0">
                <a:solidFill>
                  <a:srgbClr val="0070C0"/>
                </a:solidFill>
              </a:rPr>
              <a:t>A x t</a:t>
            </a:r>
            <a:endParaRPr lang="en-GB" sz="3200" b="1" dirty="0">
              <a:solidFill>
                <a:srgbClr val="0070C0"/>
              </a:solidFill>
            </a:endParaRPr>
          </a:p>
        </p:txBody>
      </p:sp>
      <p:cxnSp>
        <p:nvCxnSpPr>
          <p:cNvPr id="6" name="Straight Connector 5"/>
          <p:cNvCxnSpPr/>
          <p:nvPr/>
        </p:nvCxnSpPr>
        <p:spPr>
          <a:xfrm>
            <a:off x="1331640" y="5517232"/>
            <a:ext cx="3888432"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a:off x="4355976" y="5013176"/>
            <a:ext cx="504056"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4355976" y="4941168"/>
            <a:ext cx="559769" cy="584775"/>
          </a:xfrm>
          <a:prstGeom prst="rect">
            <a:avLst/>
          </a:prstGeom>
        </p:spPr>
        <p:txBody>
          <a:bodyPr wrap="none">
            <a:spAutoFit/>
          </a:bodyPr>
          <a:lstStyle/>
          <a:p>
            <a:r>
              <a:rPr lang="en-GB" sz="3200" b="1" dirty="0">
                <a:solidFill>
                  <a:srgbClr val="0070C0"/>
                </a:solidFill>
              </a:rPr>
              <a:t>h</a:t>
            </a:r>
            <a:r>
              <a:rPr lang="en-GB" sz="2400" b="1" dirty="0">
                <a:solidFill>
                  <a:srgbClr val="0070C0"/>
                </a:solidFill>
              </a:rPr>
              <a:t>1</a:t>
            </a:r>
          </a:p>
        </p:txBody>
      </p:sp>
      <p:sp>
        <p:nvSpPr>
          <p:cNvPr id="9" name="Rectangle 8"/>
          <p:cNvSpPr/>
          <p:nvPr/>
        </p:nvSpPr>
        <p:spPr>
          <a:xfrm>
            <a:off x="6408204" y="5786392"/>
            <a:ext cx="1908212" cy="523220"/>
          </a:xfrm>
          <a:prstGeom prst="rect">
            <a:avLst/>
          </a:prstGeom>
        </p:spPr>
        <p:txBody>
          <a:bodyPr wrap="square">
            <a:spAutoFit/>
          </a:bodyPr>
          <a:lstStyle/>
          <a:p>
            <a:r>
              <a:rPr lang="en-GB" sz="2800" b="1" dirty="0">
                <a:solidFill>
                  <a:srgbClr val="0070C0"/>
                </a:solidFill>
              </a:rPr>
              <a:t>Copy Down</a:t>
            </a:r>
          </a:p>
        </p:txBody>
      </p:sp>
    </p:spTree>
    <p:extLst>
      <p:ext uri="{BB962C8B-B14F-4D97-AF65-F5344CB8AC3E}">
        <p14:creationId xmlns:p14="http://schemas.microsoft.com/office/powerpoint/2010/main" val="41248040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3868306"/>
            <a:ext cx="7632848" cy="2349361"/>
          </a:xfrm>
          <a:prstGeom prst="rect">
            <a:avLst/>
          </a:prstGeom>
        </p:spPr>
        <p:txBody>
          <a:bodyPr wrap="square">
            <a:spAutoFit/>
          </a:bodyPr>
          <a:lstStyle/>
          <a:p>
            <a:r>
              <a:rPr lang="en-GB" sz="2400" dirty="0" smtClean="0"/>
              <a:t>=   </a:t>
            </a:r>
            <a:r>
              <a:rPr lang="en-GB" sz="2400" b="1" dirty="0" smtClean="0"/>
              <a:t>     2.3 x </a:t>
            </a:r>
            <a:r>
              <a:rPr lang="en-GB" sz="2400" b="1" dirty="0"/>
              <a:t>(</a:t>
            </a:r>
            <a:r>
              <a:rPr lang="en-GB" sz="2400" b="1" dirty="0" smtClean="0"/>
              <a:t>67 x 10</a:t>
            </a:r>
            <a:r>
              <a:rPr lang="en-GB" sz="2400" b="1" baseline="30000" dirty="0" smtClean="0"/>
              <a:t>-6</a:t>
            </a:r>
            <a:r>
              <a:rPr lang="en-GB" sz="2400" b="1" dirty="0" smtClean="0"/>
              <a:t>) x .1 x (Log (</a:t>
            </a:r>
            <a:r>
              <a:rPr lang="en-GB" sz="2400" u="sng" dirty="0" smtClean="0"/>
              <a:t>   </a:t>
            </a:r>
          </a:p>
          <a:p>
            <a:endParaRPr lang="en-GB" sz="2400" u="sng" dirty="0" smtClean="0"/>
          </a:p>
          <a:p>
            <a:endParaRPr lang="en-GB" sz="2400" u="sng" dirty="0" smtClean="0"/>
          </a:p>
          <a:p>
            <a:r>
              <a:rPr lang="en-GB" sz="2400" b="1" baseline="30000" dirty="0" smtClean="0"/>
              <a:t>                         </a:t>
            </a:r>
            <a:r>
              <a:rPr lang="en-GB" sz="4000" b="1" baseline="30000" dirty="0" smtClean="0">
                <a:latin typeface="GreekC"/>
              </a:rPr>
              <a:t>ᴨ</a:t>
            </a:r>
            <a:r>
              <a:rPr lang="en-GB" sz="2400" b="1" baseline="30000" dirty="0" smtClean="0">
                <a:latin typeface="GreekC"/>
              </a:rPr>
              <a:t> </a:t>
            </a:r>
            <a:r>
              <a:rPr lang="en-GB" sz="2400" b="1" baseline="30000" dirty="0" smtClean="0">
                <a:cs typeface="GreekC"/>
              </a:rPr>
              <a:t>x</a:t>
            </a:r>
            <a:r>
              <a:rPr lang="en-GB" sz="2400" b="1" dirty="0" smtClean="0">
                <a:cs typeface="GreekC"/>
              </a:rPr>
              <a:t> 0.05 </a:t>
            </a:r>
            <a:r>
              <a:rPr lang="en-GB" sz="2400" b="1" baseline="30000" dirty="0" smtClean="0">
                <a:cs typeface="GreekC"/>
              </a:rPr>
              <a:t>2</a:t>
            </a:r>
            <a:r>
              <a:rPr lang="en-GB" sz="2400" b="1" dirty="0" smtClean="0">
                <a:cs typeface="GreekC"/>
              </a:rPr>
              <a:t>  x (15.2 x 60)</a:t>
            </a:r>
          </a:p>
          <a:p>
            <a:endParaRPr lang="en-GB" sz="2400" b="1" dirty="0" smtClean="0">
              <a:cs typeface="GreekC"/>
            </a:endParaRPr>
          </a:p>
          <a:p>
            <a:endParaRPr lang="en-GB" sz="2400" b="1" dirty="0" smtClean="0">
              <a:cs typeface="GreekC"/>
            </a:endParaRPr>
          </a:p>
        </p:txBody>
      </p:sp>
      <p:sp>
        <p:nvSpPr>
          <p:cNvPr id="3" name="Rectangle 2"/>
          <p:cNvSpPr/>
          <p:nvPr/>
        </p:nvSpPr>
        <p:spPr>
          <a:xfrm>
            <a:off x="5868144" y="5733256"/>
            <a:ext cx="2279535" cy="461665"/>
          </a:xfrm>
          <a:prstGeom prst="rect">
            <a:avLst/>
          </a:prstGeom>
        </p:spPr>
        <p:txBody>
          <a:bodyPr wrap="none">
            <a:spAutoFit/>
          </a:bodyPr>
          <a:lstStyle/>
          <a:p>
            <a:r>
              <a:rPr lang="en-GB" sz="2400" b="1" dirty="0" smtClean="0"/>
              <a:t>=  9.32 x10</a:t>
            </a:r>
            <a:r>
              <a:rPr lang="en-GB" sz="2400" b="1" baseline="30000" dirty="0" smtClean="0"/>
              <a:t>-7</a:t>
            </a:r>
            <a:r>
              <a:rPr lang="en-GB" sz="2400" b="1" dirty="0" smtClean="0"/>
              <a:t> m/s</a:t>
            </a:r>
            <a:endParaRPr lang="en-GB" sz="2400" b="1" dirty="0"/>
          </a:p>
        </p:txBody>
      </p:sp>
      <p:sp>
        <p:nvSpPr>
          <p:cNvPr id="4" name="TextBox 3"/>
          <p:cNvSpPr txBox="1"/>
          <p:nvPr/>
        </p:nvSpPr>
        <p:spPr>
          <a:xfrm>
            <a:off x="251520" y="188640"/>
            <a:ext cx="8352928" cy="2646878"/>
          </a:xfrm>
          <a:prstGeom prst="rect">
            <a:avLst/>
          </a:prstGeom>
          <a:noFill/>
        </p:spPr>
        <p:txBody>
          <a:bodyPr wrap="square" rtlCol="0">
            <a:spAutoFit/>
          </a:bodyPr>
          <a:lstStyle/>
          <a:p>
            <a:r>
              <a:rPr lang="en-GB" sz="2800" dirty="0" smtClean="0"/>
              <a:t>Example:</a:t>
            </a:r>
          </a:p>
          <a:p>
            <a:endParaRPr lang="en-GB" dirty="0" smtClean="0"/>
          </a:p>
          <a:p>
            <a:r>
              <a:rPr lang="en-GB" sz="2400" dirty="0" smtClean="0"/>
              <a:t>In a falling head permeameter test, the water level in the standpipe was originally 1.584 above the overflow and dropped 1.0m in 15.2 minutes.</a:t>
            </a:r>
          </a:p>
          <a:p>
            <a:r>
              <a:rPr lang="en-GB" sz="2400" dirty="0" smtClean="0"/>
              <a:t>The sample was 0.1 m long and 0.1m in diameter. </a:t>
            </a:r>
          </a:p>
          <a:p>
            <a:r>
              <a:rPr lang="en-GB" sz="2400" dirty="0" smtClean="0"/>
              <a:t>The area of the standpipe was 67 x </a:t>
            </a:r>
            <a:r>
              <a:rPr lang="en-GB" sz="2400" b="1" dirty="0"/>
              <a:t>10</a:t>
            </a:r>
            <a:r>
              <a:rPr lang="en-GB" sz="2400" b="1" baseline="30000" dirty="0"/>
              <a:t>-6 </a:t>
            </a:r>
            <a:r>
              <a:rPr lang="en-GB" sz="2400" dirty="0" smtClean="0"/>
              <a:t>m</a:t>
            </a:r>
            <a:r>
              <a:rPr lang="en-GB" sz="2400" baseline="30000" dirty="0" smtClean="0"/>
              <a:t>2</a:t>
            </a:r>
          </a:p>
        </p:txBody>
      </p:sp>
      <p:sp>
        <p:nvSpPr>
          <p:cNvPr id="5" name="TextBox 4"/>
          <p:cNvSpPr txBox="1"/>
          <p:nvPr/>
        </p:nvSpPr>
        <p:spPr>
          <a:xfrm>
            <a:off x="251520" y="3091099"/>
            <a:ext cx="8564016" cy="461665"/>
          </a:xfrm>
          <a:prstGeom prst="rect">
            <a:avLst/>
          </a:prstGeom>
          <a:noFill/>
        </p:spPr>
        <p:txBody>
          <a:bodyPr wrap="square" rtlCol="0">
            <a:spAutoFit/>
          </a:bodyPr>
          <a:lstStyle/>
          <a:p>
            <a:pPr algn="ctr"/>
            <a:r>
              <a:rPr lang="en-GB" sz="2400" dirty="0" smtClean="0"/>
              <a:t>Calculate the value of the Coefficient of Permeability K for the soil.</a:t>
            </a:r>
            <a:endParaRPr lang="en-GB" sz="2400" dirty="0"/>
          </a:p>
        </p:txBody>
      </p:sp>
      <p:cxnSp>
        <p:nvCxnSpPr>
          <p:cNvPr id="8" name="Straight Connector 7"/>
          <p:cNvCxnSpPr/>
          <p:nvPr/>
        </p:nvCxnSpPr>
        <p:spPr>
          <a:xfrm>
            <a:off x="1403648" y="4797152"/>
            <a:ext cx="4749793" cy="0"/>
          </a:xfrm>
          <a:prstGeom prst="line">
            <a:avLst/>
          </a:prstGeom>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5060191" y="3939855"/>
            <a:ext cx="1224136" cy="646331"/>
          </a:xfrm>
          <a:prstGeom prst="rect">
            <a:avLst/>
          </a:prstGeom>
          <a:noFill/>
        </p:spPr>
        <p:txBody>
          <a:bodyPr wrap="square" rtlCol="0">
            <a:spAutoFit/>
          </a:bodyPr>
          <a:lstStyle/>
          <a:p>
            <a:r>
              <a:rPr lang="en-GB" dirty="0" smtClean="0"/>
              <a:t>1.584</a:t>
            </a:r>
          </a:p>
          <a:p>
            <a:r>
              <a:rPr lang="en-GB" dirty="0" smtClean="0"/>
              <a:t>0.584</a:t>
            </a:r>
            <a:endParaRPr lang="en-GB" dirty="0"/>
          </a:p>
        </p:txBody>
      </p:sp>
      <p:cxnSp>
        <p:nvCxnSpPr>
          <p:cNvPr id="13" name="Straight Connector 12"/>
          <p:cNvCxnSpPr>
            <a:stCxn id="11" idx="1"/>
          </p:cNvCxnSpPr>
          <p:nvPr/>
        </p:nvCxnSpPr>
        <p:spPr>
          <a:xfrm>
            <a:off x="5060191" y="4263021"/>
            <a:ext cx="864096" cy="1740"/>
          </a:xfrm>
          <a:prstGeom prst="line">
            <a:avLst/>
          </a:prstGeom>
        </p:spPr>
        <p:style>
          <a:lnRef idx="2">
            <a:schemeClr val="dk1"/>
          </a:lnRef>
          <a:fillRef idx="0">
            <a:schemeClr val="dk1"/>
          </a:fillRef>
          <a:effectRef idx="1">
            <a:schemeClr val="dk1"/>
          </a:effectRef>
          <a:fontRef idx="minor">
            <a:schemeClr val="tx1"/>
          </a:fontRef>
        </p:style>
      </p:cxnSp>
      <p:sp>
        <p:nvSpPr>
          <p:cNvPr id="18" name="TextBox 17"/>
          <p:cNvSpPr txBox="1"/>
          <p:nvPr/>
        </p:nvSpPr>
        <p:spPr>
          <a:xfrm>
            <a:off x="5793401" y="3885047"/>
            <a:ext cx="504056" cy="461665"/>
          </a:xfrm>
          <a:prstGeom prst="rect">
            <a:avLst/>
          </a:prstGeom>
          <a:noFill/>
        </p:spPr>
        <p:txBody>
          <a:bodyPr wrap="square" rtlCol="0">
            <a:spAutoFit/>
          </a:bodyPr>
          <a:lstStyle/>
          <a:p>
            <a:r>
              <a:rPr lang="en-GB" sz="2400" b="1" dirty="0" smtClean="0"/>
              <a:t>))</a:t>
            </a:r>
            <a:endParaRPr lang="en-GB" sz="2400" b="1" dirty="0"/>
          </a:p>
        </p:txBody>
      </p:sp>
      <p:sp>
        <p:nvSpPr>
          <p:cNvPr id="10" name="TextBox 9"/>
          <p:cNvSpPr txBox="1"/>
          <p:nvPr/>
        </p:nvSpPr>
        <p:spPr>
          <a:xfrm>
            <a:off x="395536" y="3861048"/>
            <a:ext cx="504056" cy="461665"/>
          </a:xfrm>
          <a:prstGeom prst="rect">
            <a:avLst/>
          </a:prstGeom>
          <a:noFill/>
        </p:spPr>
        <p:txBody>
          <a:bodyPr wrap="square" rtlCol="0">
            <a:spAutoFit/>
          </a:bodyPr>
          <a:lstStyle/>
          <a:p>
            <a:r>
              <a:rPr lang="en-US" sz="2400" b="1" dirty="0" smtClean="0"/>
              <a:t>K</a:t>
            </a:r>
            <a:endParaRPr lang="en-GB" sz="24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8208912" cy="1077218"/>
          </a:xfrm>
          <a:prstGeom prst="rect">
            <a:avLst/>
          </a:prstGeom>
          <a:noFill/>
        </p:spPr>
        <p:txBody>
          <a:bodyPr wrap="square" rtlCol="0">
            <a:spAutoFit/>
          </a:bodyPr>
          <a:lstStyle/>
          <a:p>
            <a:pPr algn="ctr"/>
            <a:r>
              <a:rPr lang="en-GB" sz="3200" b="1" dirty="0" smtClean="0">
                <a:solidFill>
                  <a:srgbClr val="0070C0"/>
                </a:solidFill>
              </a:rPr>
              <a:t>Precautions required in the accuracy of the permeability tests</a:t>
            </a:r>
            <a:endParaRPr lang="en-GB" sz="3200" b="1" dirty="0">
              <a:solidFill>
                <a:srgbClr val="0070C0"/>
              </a:solidFill>
            </a:endParaRPr>
          </a:p>
        </p:txBody>
      </p:sp>
      <p:sp>
        <p:nvSpPr>
          <p:cNvPr id="3" name="TextBox 2"/>
          <p:cNvSpPr txBox="1"/>
          <p:nvPr/>
        </p:nvSpPr>
        <p:spPr>
          <a:xfrm>
            <a:off x="467544" y="1628800"/>
            <a:ext cx="8352928" cy="4216539"/>
          </a:xfrm>
          <a:prstGeom prst="rect">
            <a:avLst/>
          </a:prstGeom>
          <a:noFill/>
        </p:spPr>
        <p:txBody>
          <a:bodyPr wrap="square" rtlCol="0">
            <a:spAutoFit/>
          </a:bodyPr>
          <a:lstStyle/>
          <a:p>
            <a:pPr marL="285750" indent="-285750">
              <a:buFont typeface="Arial" panose="020B0604020202020204" pitchFamily="34" charset="0"/>
              <a:buChar char="•"/>
            </a:pPr>
            <a:r>
              <a:rPr lang="en-GB" sz="2400" b="1" dirty="0" smtClean="0">
                <a:solidFill>
                  <a:srgbClr val="0070C0"/>
                </a:solidFill>
              </a:rPr>
              <a:t>Air in the sample </a:t>
            </a:r>
            <a:r>
              <a:rPr lang="en-GB" dirty="0" smtClean="0"/>
              <a:t>– </a:t>
            </a:r>
            <a:r>
              <a:rPr lang="en-GB" sz="2000" dirty="0" smtClean="0"/>
              <a:t>The hydraulic gradient is usually much greater in the lab test than is experienced in situ. The resulting pressure drop may cause any air dissolved in the soil water to be deposited in the pores. </a:t>
            </a:r>
            <a:r>
              <a:rPr lang="en-GB" sz="2000" b="1" dirty="0" smtClean="0">
                <a:solidFill>
                  <a:srgbClr val="7030A0"/>
                </a:solidFill>
              </a:rPr>
              <a:t>This would considerably reduce the measured permeability.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2400" b="1" dirty="0" smtClean="0">
                <a:solidFill>
                  <a:srgbClr val="0070C0"/>
                </a:solidFill>
              </a:rPr>
              <a:t>Unrepresentative Samples </a:t>
            </a:r>
            <a:r>
              <a:rPr lang="en-GB" dirty="0" smtClean="0"/>
              <a:t>– </a:t>
            </a:r>
            <a:r>
              <a:rPr lang="en-GB" sz="2000" dirty="0" smtClean="0"/>
              <a:t>Since </a:t>
            </a:r>
            <a:r>
              <a:rPr lang="en-GB" sz="2000" b="1" dirty="0" smtClean="0">
                <a:solidFill>
                  <a:srgbClr val="7030A0"/>
                </a:solidFill>
              </a:rPr>
              <a:t>permeability may vary considerably over a small area in situ, the results from a few </a:t>
            </a:r>
          </a:p>
          <a:p>
            <a:r>
              <a:rPr lang="en-GB" sz="2000" b="1" dirty="0">
                <a:solidFill>
                  <a:srgbClr val="7030A0"/>
                </a:solidFill>
              </a:rPr>
              <a:t> </a:t>
            </a:r>
            <a:r>
              <a:rPr lang="en-GB" sz="2000" b="1" dirty="0" smtClean="0">
                <a:solidFill>
                  <a:srgbClr val="7030A0"/>
                </a:solidFill>
              </a:rPr>
              <a:t>    samples may not give an accurate enough result </a:t>
            </a:r>
          </a:p>
          <a:p>
            <a:r>
              <a:rPr lang="en-GB" sz="2000" dirty="0"/>
              <a:t> </a:t>
            </a:r>
            <a:r>
              <a:rPr lang="en-GB" sz="2000" dirty="0" smtClean="0"/>
              <a:t>    for an area under scrutiny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2400" b="1" dirty="0" smtClean="0">
                <a:solidFill>
                  <a:srgbClr val="0070C0"/>
                </a:solidFill>
              </a:rPr>
              <a:t>Sample disturbance – </a:t>
            </a:r>
            <a:r>
              <a:rPr lang="en-GB" sz="2000" dirty="0" smtClean="0"/>
              <a:t>It is </a:t>
            </a:r>
          </a:p>
          <a:p>
            <a:r>
              <a:rPr lang="en-GB" sz="2000" dirty="0"/>
              <a:t> </a:t>
            </a:r>
            <a:r>
              <a:rPr lang="en-GB" sz="2000" dirty="0" smtClean="0"/>
              <a:t>    almost impossible to obtain </a:t>
            </a:r>
          </a:p>
          <a:p>
            <a:r>
              <a:rPr lang="en-GB" sz="2000" dirty="0"/>
              <a:t> </a:t>
            </a:r>
            <a:r>
              <a:rPr lang="en-GB" sz="2000" dirty="0" smtClean="0"/>
              <a:t>     undisturbed samples !</a:t>
            </a:r>
            <a:endParaRPr lang="en-GB" sz="2000" dirty="0"/>
          </a:p>
        </p:txBody>
      </p:sp>
      <p:pic>
        <p:nvPicPr>
          <p:cNvPr id="91138" name="Picture 2" descr="http://www.vanwalt.com/images/equipment/soil-sampling/hand-augers/hand1_l-soil-sampling-auger-water-level.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00192" y="4007978"/>
            <a:ext cx="2843808" cy="2850022"/>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91140" name="Picture 4" descr="http://www.extension.org/sites/default/files/w/7/74/Soil_sampling_1.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34492" y="4772024"/>
            <a:ext cx="1476375" cy="208597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4965781"/>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7495" y="278499"/>
            <a:ext cx="7992888" cy="646331"/>
          </a:xfrm>
          <a:prstGeom prst="rect">
            <a:avLst/>
          </a:prstGeom>
          <a:noFill/>
        </p:spPr>
        <p:txBody>
          <a:bodyPr wrap="square" rtlCol="0">
            <a:spAutoFit/>
          </a:bodyPr>
          <a:lstStyle/>
          <a:p>
            <a:r>
              <a:rPr lang="en-GB" sz="3600" b="1" dirty="0" smtClean="0">
                <a:solidFill>
                  <a:srgbClr val="0070C0"/>
                </a:solidFill>
              </a:rPr>
              <a:t>Effects of Permeability</a:t>
            </a:r>
            <a:endParaRPr lang="en-GB" sz="3600" b="1" dirty="0">
              <a:solidFill>
                <a:srgbClr val="0070C0"/>
              </a:solidFill>
            </a:endParaRPr>
          </a:p>
        </p:txBody>
      </p:sp>
      <p:sp>
        <p:nvSpPr>
          <p:cNvPr id="3" name="TextBox 2"/>
          <p:cNvSpPr txBox="1"/>
          <p:nvPr/>
        </p:nvSpPr>
        <p:spPr>
          <a:xfrm>
            <a:off x="475509" y="1268760"/>
            <a:ext cx="7992888" cy="5016758"/>
          </a:xfrm>
          <a:prstGeom prst="rect">
            <a:avLst/>
          </a:prstGeom>
          <a:noFill/>
        </p:spPr>
        <p:txBody>
          <a:bodyPr wrap="square" rtlCol="0">
            <a:spAutoFit/>
          </a:bodyPr>
          <a:lstStyle/>
          <a:p>
            <a:pPr algn="just"/>
            <a:r>
              <a:rPr lang="en-GB" sz="2800" b="1" dirty="0" smtClean="0">
                <a:solidFill>
                  <a:srgbClr val="0070C0"/>
                </a:solidFill>
              </a:rPr>
              <a:t>Ground Water </a:t>
            </a:r>
            <a:r>
              <a:rPr lang="en-GB" sz="2400" dirty="0" smtClean="0"/>
              <a:t>– Part of the natural rainwater that falls on the land will sink into permeable ground. It will </a:t>
            </a:r>
            <a:r>
              <a:rPr lang="en-GB" sz="2400" b="1" dirty="0" smtClean="0">
                <a:solidFill>
                  <a:srgbClr val="0070C0"/>
                </a:solidFill>
              </a:rPr>
              <a:t>percolate or ‘seep’ by gravitation to lower levels</a:t>
            </a:r>
            <a:r>
              <a:rPr lang="en-GB" sz="2400" dirty="0" smtClean="0"/>
              <a:t>, until impervious stratum is reached. </a:t>
            </a:r>
            <a:r>
              <a:rPr lang="en-GB" sz="2400" b="1" dirty="0" smtClean="0">
                <a:solidFill>
                  <a:srgbClr val="0070C0"/>
                </a:solidFill>
              </a:rPr>
              <a:t>Ground water will then build up.</a:t>
            </a:r>
          </a:p>
          <a:p>
            <a:pPr algn="just"/>
            <a:endParaRPr lang="en-GB" sz="2400" dirty="0"/>
          </a:p>
          <a:p>
            <a:pPr algn="just"/>
            <a:r>
              <a:rPr lang="en-GB" sz="2800" b="1" dirty="0" smtClean="0">
                <a:solidFill>
                  <a:srgbClr val="0070C0"/>
                </a:solidFill>
              </a:rPr>
              <a:t>Aquifers</a:t>
            </a:r>
            <a:r>
              <a:rPr lang="en-GB" sz="2400" b="1" dirty="0" smtClean="0">
                <a:solidFill>
                  <a:srgbClr val="0070C0"/>
                </a:solidFill>
              </a:rPr>
              <a:t> - </a:t>
            </a:r>
            <a:r>
              <a:rPr lang="en-GB" sz="2400" dirty="0" smtClean="0"/>
              <a:t>Large solution </a:t>
            </a:r>
            <a:r>
              <a:rPr lang="en-GB" sz="2400" b="1" dirty="0" smtClean="0">
                <a:solidFill>
                  <a:srgbClr val="0070C0"/>
                </a:solidFill>
              </a:rPr>
              <a:t>cavities in Limestone </a:t>
            </a:r>
            <a:r>
              <a:rPr lang="en-GB" sz="2400" dirty="0" smtClean="0"/>
              <a:t>and </a:t>
            </a:r>
            <a:r>
              <a:rPr lang="en-GB" sz="2400" b="1" dirty="0" smtClean="0">
                <a:solidFill>
                  <a:srgbClr val="0070C0"/>
                </a:solidFill>
              </a:rPr>
              <a:t>layers of sandstone</a:t>
            </a:r>
            <a:r>
              <a:rPr lang="en-GB" sz="2400" dirty="0" smtClean="0"/>
              <a:t> </a:t>
            </a:r>
            <a:r>
              <a:rPr lang="en-GB" sz="2400" b="1" dirty="0" smtClean="0">
                <a:solidFill>
                  <a:srgbClr val="7030A0"/>
                </a:solidFill>
              </a:rPr>
              <a:t>provide natural strata for the storage of water.</a:t>
            </a:r>
            <a:r>
              <a:rPr lang="en-GB" sz="2400" dirty="0" smtClean="0"/>
              <a:t> All such layers of permeable media are termed ‘Aquifers’. </a:t>
            </a:r>
          </a:p>
          <a:p>
            <a:pPr algn="just"/>
            <a:endParaRPr lang="en-GB" sz="2400" dirty="0"/>
          </a:p>
          <a:p>
            <a:pPr algn="just"/>
            <a:r>
              <a:rPr lang="en-GB" sz="2400" b="1" dirty="0" smtClean="0">
                <a:solidFill>
                  <a:srgbClr val="7030A0"/>
                </a:solidFill>
              </a:rPr>
              <a:t>Clays and fine grained soils of low permeability (cohesive layers) will obstruct the movement of water, or serve to contain it.</a:t>
            </a:r>
          </a:p>
          <a:p>
            <a:pPr algn="just"/>
            <a:endParaRPr lang="en-GB" sz="2400" b="1" dirty="0">
              <a:solidFill>
                <a:srgbClr val="7030A0"/>
              </a:solidFill>
            </a:endParaRPr>
          </a:p>
        </p:txBody>
      </p:sp>
    </p:spTree>
    <p:extLst>
      <p:ext uri="{BB962C8B-B14F-4D97-AF65-F5344CB8AC3E}">
        <p14:creationId xmlns:p14="http://schemas.microsoft.com/office/powerpoint/2010/main" val="2772450123"/>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305342"/>
            <a:ext cx="7848872" cy="4524315"/>
          </a:xfrm>
          <a:prstGeom prst="rect">
            <a:avLst/>
          </a:prstGeom>
        </p:spPr>
        <p:txBody>
          <a:bodyPr wrap="square">
            <a:spAutoFit/>
          </a:bodyPr>
          <a:lstStyle/>
          <a:p>
            <a:pPr algn="just"/>
            <a:r>
              <a:rPr lang="en-GB" sz="2400" b="1" dirty="0">
                <a:solidFill>
                  <a:srgbClr val="0070C0"/>
                </a:solidFill>
              </a:rPr>
              <a:t>Springs - </a:t>
            </a:r>
            <a:r>
              <a:rPr lang="en-GB" sz="2400" dirty="0"/>
              <a:t>If the top surface of a relatively impermeable layer is tilted (dips) and outcrops on the side of a valley or slope, instead of the groundwater building up to any extent, water will flow through the aquifer and emerge at the surface as a </a:t>
            </a:r>
            <a:r>
              <a:rPr lang="en-GB" sz="2400" b="1" dirty="0">
                <a:solidFill>
                  <a:srgbClr val="0070C0"/>
                </a:solidFill>
              </a:rPr>
              <a:t>natural spring.</a:t>
            </a:r>
            <a:endParaRPr lang="en-GB" sz="2400" dirty="0"/>
          </a:p>
          <a:p>
            <a:pPr algn="just"/>
            <a:endParaRPr lang="en-GB" sz="2400" b="1" dirty="0">
              <a:solidFill>
                <a:srgbClr val="0070C0"/>
              </a:solidFill>
            </a:endParaRPr>
          </a:p>
          <a:p>
            <a:pPr algn="just"/>
            <a:r>
              <a:rPr lang="en-GB" sz="2400" b="1" dirty="0">
                <a:solidFill>
                  <a:srgbClr val="0070C0"/>
                </a:solidFill>
              </a:rPr>
              <a:t>Under washing – </a:t>
            </a:r>
            <a:r>
              <a:rPr lang="en-GB" sz="2400" dirty="0"/>
              <a:t>The </a:t>
            </a:r>
            <a:r>
              <a:rPr lang="en-GB" sz="2400" b="1" dirty="0">
                <a:solidFill>
                  <a:srgbClr val="7030A0"/>
                </a:solidFill>
              </a:rPr>
              <a:t>‘Under-washing’ of frictional soils by springs can have a huge effect on its structural stability</a:t>
            </a:r>
            <a:r>
              <a:rPr lang="en-GB" sz="2400" dirty="0"/>
              <a:t>. Flowing and percolating water can </a:t>
            </a:r>
            <a:r>
              <a:rPr lang="en-GB" sz="2400" b="1" dirty="0">
                <a:solidFill>
                  <a:srgbClr val="7030A0"/>
                </a:solidFill>
              </a:rPr>
              <a:t>lubricate, loosen and remove loose particles. </a:t>
            </a:r>
            <a:r>
              <a:rPr lang="en-GB" sz="2400" dirty="0"/>
              <a:t>As these particles are moved, gravity takes over and there is an eventual inevitable downhill movement of water and soil.</a:t>
            </a:r>
            <a:endParaRPr lang="en-GB" sz="2400" b="1" dirty="0">
              <a:solidFill>
                <a:srgbClr val="0070C0"/>
              </a:solidFill>
            </a:endParaRPr>
          </a:p>
        </p:txBody>
      </p:sp>
      <p:sp>
        <p:nvSpPr>
          <p:cNvPr id="3" name="Rectangle 2"/>
          <p:cNvSpPr/>
          <p:nvPr/>
        </p:nvSpPr>
        <p:spPr>
          <a:xfrm>
            <a:off x="683568" y="332656"/>
            <a:ext cx="4491229" cy="646331"/>
          </a:xfrm>
          <a:prstGeom prst="rect">
            <a:avLst/>
          </a:prstGeom>
        </p:spPr>
        <p:txBody>
          <a:bodyPr wrap="none">
            <a:spAutoFit/>
          </a:bodyPr>
          <a:lstStyle/>
          <a:p>
            <a:r>
              <a:rPr lang="en-GB" sz="3600" b="1" dirty="0">
                <a:solidFill>
                  <a:srgbClr val="0070C0"/>
                </a:solidFill>
              </a:rPr>
              <a:t>Effects of Permeability</a:t>
            </a:r>
          </a:p>
        </p:txBody>
      </p:sp>
    </p:spTree>
    <p:extLst>
      <p:ext uri="{BB962C8B-B14F-4D97-AF65-F5344CB8AC3E}">
        <p14:creationId xmlns:p14="http://schemas.microsoft.com/office/powerpoint/2010/main" val="3671578667"/>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504" y="116632"/>
            <a:ext cx="2952328" cy="1077218"/>
          </a:xfrm>
          <a:prstGeom prst="rect">
            <a:avLst/>
          </a:prstGeom>
          <a:noFill/>
        </p:spPr>
        <p:txBody>
          <a:bodyPr wrap="square" rtlCol="0">
            <a:spAutoFit/>
          </a:bodyPr>
          <a:lstStyle/>
          <a:p>
            <a:pPr algn="ctr"/>
            <a:r>
              <a:rPr lang="en-GB" sz="3200" b="1" dirty="0" smtClean="0">
                <a:solidFill>
                  <a:srgbClr val="0070C0"/>
                </a:solidFill>
              </a:rPr>
              <a:t>Flow of Ground </a:t>
            </a:r>
          </a:p>
          <a:p>
            <a:pPr algn="ctr"/>
            <a:r>
              <a:rPr lang="en-GB" sz="3200" b="1" dirty="0" smtClean="0">
                <a:solidFill>
                  <a:srgbClr val="0070C0"/>
                </a:solidFill>
              </a:rPr>
              <a:t>Water</a:t>
            </a:r>
            <a:endParaRPr lang="en-GB" sz="3200" b="1" dirty="0">
              <a:solidFill>
                <a:srgbClr val="0070C0"/>
              </a:solidFill>
            </a:endParaRPr>
          </a:p>
        </p:txBody>
      </p:sp>
      <p:pic>
        <p:nvPicPr>
          <p:cNvPr id="89090" name="Picture 2" descr="E:\LECTURES GEOLOGY and SOILS\LECTURES\SOIL MECHANICS\LECTURES\Soils pic 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9832" y="0"/>
            <a:ext cx="6063457"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95536" y="1300118"/>
            <a:ext cx="2232248" cy="369332"/>
          </a:xfrm>
          <a:prstGeom prst="rect">
            <a:avLst/>
          </a:prstGeom>
          <a:noFill/>
          <a:ln>
            <a:solidFill>
              <a:schemeClr val="tx1"/>
            </a:solidFill>
          </a:ln>
        </p:spPr>
        <p:txBody>
          <a:bodyPr wrap="square" rtlCol="0">
            <a:spAutoFit/>
          </a:bodyPr>
          <a:lstStyle/>
          <a:p>
            <a:r>
              <a:rPr lang="en-GB" dirty="0" smtClean="0"/>
              <a:t>Impervious strata</a:t>
            </a:r>
            <a:endParaRPr lang="en-GB" dirty="0"/>
          </a:p>
        </p:txBody>
      </p:sp>
      <p:cxnSp>
        <p:nvCxnSpPr>
          <p:cNvPr id="5" name="Straight Arrow Connector 4"/>
          <p:cNvCxnSpPr/>
          <p:nvPr/>
        </p:nvCxnSpPr>
        <p:spPr>
          <a:xfrm flipV="1">
            <a:off x="2555776" y="908720"/>
            <a:ext cx="2304256"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323528" y="2636912"/>
            <a:ext cx="2419958" cy="646331"/>
          </a:xfrm>
          <a:prstGeom prst="rect">
            <a:avLst/>
          </a:prstGeom>
          <a:ln>
            <a:solidFill>
              <a:schemeClr val="tx1"/>
            </a:solidFill>
          </a:ln>
        </p:spPr>
        <p:txBody>
          <a:bodyPr wrap="none">
            <a:spAutoFit/>
          </a:bodyPr>
          <a:lstStyle/>
          <a:p>
            <a:r>
              <a:rPr lang="en-GB" dirty="0" smtClean="0"/>
              <a:t>Geological interference </a:t>
            </a:r>
          </a:p>
          <a:p>
            <a:r>
              <a:rPr lang="en-GB" dirty="0" smtClean="0"/>
              <a:t>by fault </a:t>
            </a:r>
            <a:endParaRPr lang="en-GB" dirty="0"/>
          </a:p>
        </p:txBody>
      </p:sp>
      <p:cxnSp>
        <p:nvCxnSpPr>
          <p:cNvPr id="8" name="Straight Arrow Connector 7"/>
          <p:cNvCxnSpPr/>
          <p:nvPr/>
        </p:nvCxnSpPr>
        <p:spPr>
          <a:xfrm flipV="1">
            <a:off x="2708176" y="2632338"/>
            <a:ext cx="1368152" cy="29093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323528" y="4437112"/>
            <a:ext cx="2540952" cy="923330"/>
          </a:xfrm>
          <a:prstGeom prst="rect">
            <a:avLst/>
          </a:prstGeom>
          <a:ln>
            <a:solidFill>
              <a:schemeClr val="tx1"/>
            </a:solidFill>
          </a:ln>
        </p:spPr>
        <p:txBody>
          <a:bodyPr wrap="none">
            <a:spAutoFit/>
          </a:bodyPr>
          <a:lstStyle/>
          <a:p>
            <a:r>
              <a:rPr lang="en-GB" dirty="0" smtClean="0"/>
              <a:t>Out falling of the natural </a:t>
            </a:r>
          </a:p>
          <a:p>
            <a:r>
              <a:rPr lang="en-GB" dirty="0" smtClean="0"/>
              <a:t>water table due to </a:t>
            </a:r>
          </a:p>
          <a:p>
            <a:r>
              <a:rPr lang="en-GB" dirty="0" smtClean="0"/>
              <a:t>topography </a:t>
            </a:r>
            <a:endParaRPr lang="en-GB" dirty="0"/>
          </a:p>
        </p:txBody>
      </p:sp>
      <p:cxnSp>
        <p:nvCxnSpPr>
          <p:cNvPr id="10" name="Straight Arrow Connector 9"/>
          <p:cNvCxnSpPr>
            <a:stCxn id="7" idx="3"/>
          </p:cNvCxnSpPr>
          <p:nvPr/>
        </p:nvCxnSpPr>
        <p:spPr>
          <a:xfrm flipV="1">
            <a:off x="2864480" y="4291646"/>
            <a:ext cx="915432" cy="60713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2736867"/>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31562" y="400106"/>
            <a:ext cx="4680520" cy="1323439"/>
          </a:xfrm>
          <a:prstGeom prst="rect">
            <a:avLst/>
          </a:prstGeom>
          <a:noFill/>
        </p:spPr>
        <p:txBody>
          <a:bodyPr wrap="square" rtlCol="0">
            <a:spAutoFit/>
          </a:bodyPr>
          <a:lstStyle/>
          <a:p>
            <a:r>
              <a:rPr lang="en-GB" sz="4000" b="1" dirty="0" smtClean="0">
                <a:solidFill>
                  <a:srgbClr val="0070C0"/>
                </a:solidFill>
              </a:rPr>
              <a:t>Pore Water </a:t>
            </a:r>
          </a:p>
          <a:p>
            <a:r>
              <a:rPr lang="en-GB" sz="4000" b="1" dirty="0" smtClean="0">
                <a:solidFill>
                  <a:srgbClr val="0070C0"/>
                </a:solidFill>
              </a:rPr>
              <a:t>Pressure</a:t>
            </a:r>
            <a:endParaRPr lang="en-GB" sz="4000" b="1" dirty="0">
              <a:solidFill>
                <a:srgbClr val="0070C0"/>
              </a:solidFill>
            </a:endParaRPr>
          </a:p>
        </p:txBody>
      </p:sp>
      <p:sp>
        <p:nvSpPr>
          <p:cNvPr id="3" name="TextBox 2"/>
          <p:cNvSpPr txBox="1"/>
          <p:nvPr/>
        </p:nvSpPr>
        <p:spPr>
          <a:xfrm>
            <a:off x="155785" y="1723545"/>
            <a:ext cx="6768752" cy="4801314"/>
          </a:xfrm>
          <a:prstGeom prst="rect">
            <a:avLst/>
          </a:prstGeom>
          <a:noFill/>
        </p:spPr>
        <p:txBody>
          <a:bodyPr wrap="square" rtlCol="0">
            <a:spAutoFit/>
          </a:bodyPr>
          <a:lstStyle/>
          <a:p>
            <a:pPr algn="just"/>
            <a:r>
              <a:rPr lang="en-GB" sz="2400" dirty="0" smtClean="0"/>
              <a:t>Water in soil affects its  </a:t>
            </a:r>
          </a:p>
          <a:p>
            <a:pPr algn="just"/>
            <a:r>
              <a:rPr lang="en-GB" sz="2400" dirty="0" smtClean="0"/>
              <a:t>engineering properties and </a:t>
            </a:r>
          </a:p>
          <a:p>
            <a:pPr algn="just"/>
            <a:r>
              <a:rPr lang="en-GB" sz="2400" dirty="0" smtClean="0"/>
              <a:t>its role in stability must </a:t>
            </a:r>
          </a:p>
          <a:p>
            <a:pPr algn="just"/>
            <a:r>
              <a:rPr lang="en-GB" sz="2400" dirty="0" smtClean="0"/>
              <a:t>be fully understood.</a:t>
            </a:r>
          </a:p>
          <a:p>
            <a:pPr algn="just"/>
            <a:endParaRPr lang="en-GB" sz="2400" dirty="0"/>
          </a:p>
          <a:p>
            <a:pPr algn="just"/>
            <a:r>
              <a:rPr lang="en-GB" sz="2400" dirty="0" smtClean="0"/>
              <a:t>This Pore Water obeys all the laws of hydraulics.</a:t>
            </a:r>
          </a:p>
          <a:p>
            <a:pPr algn="just"/>
            <a:endParaRPr lang="en-GB" sz="2400" dirty="0"/>
          </a:p>
          <a:p>
            <a:pPr algn="just"/>
            <a:r>
              <a:rPr lang="en-GB" sz="2400" b="1" dirty="0" smtClean="0">
                <a:solidFill>
                  <a:srgbClr val="0070C0"/>
                </a:solidFill>
              </a:rPr>
              <a:t>The pressure in soil is made up of two types:</a:t>
            </a:r>
          </a:p>
          <a:p>
            <a:pPr algn="just"/>
            <a:endParaRPr lang="en-GB" sz="2400" dirty="0"/>
          </a:p>
          <a:p>
            <a:pPr algn="just"/>
            <a:r>
              <a:rPr lang="en-GB" sz="2400" b="1" dirty="0" smtClean="0">
                <a:solidFill>
                  <a:srgbClr val="0070C0"/>
                </a:solidFill>
              </a:rPr>
              <a:t>1. That transmitted by chains of particles on </a:t>
            </a:r>
          </a:p>
          <a:p>
            <a:pPr algn="just"/>
            <a:r>
              <a:rPr lang="en-GB" sz="2400" b="1" dirty="0" smtClean="0">
                <a:solidFill>
                  <a:srgbClr val="0070C0"/>
                </a:solidFill>
              </a:rPr>
              <a:t>     each other (internal friction)(interlocking)</a:t>
            </a:r>
          </a:p>
          <a:p>
            <a:pPr algn="just"/>
            <a:r>
              <a:rPr lang="en-GB" sz="2400" b="1" dirty="0" smtClean="0">
                <a:solidFill>
                  <a:srgbClr val="0070C0"/>
                </a:solidFill>
              </a:rPr>
              <a:t>2. That transmitted by water pressure. </a:t>
            </a:r>
          </a:p>
          <a:p>
            <a:pPr algn="just"/>
            <a:r>
              <a:rPr lang="en-GB" b="1" dirty="0" smtClean="0">
                <a:solidFill>
                  <a:srgbClr val="0070C0"/>
                </a:solidFill>
              </a:rPr>
              <a:t>                         (PORE WATER PRESSURE)</a:t>
            </a:r>
            <a:endParaRPr lang="en-GB" b="1" dirty="0">
              <a:solidFill>
                <a:srgbClr val="0070C0"/>
              </a:solidFill>
            </a:endParaRPr>
          </a:p>
        </p:txBody>
      </p:sp>
      <p:pic>
        <p:nvPicPr>
          <p:cNvPr id="91138" name="Picture 2" descr="https://encrypted-tbn1.gstatic.com/images?q=tbn:ANd9GcQce_hC697rgQ3BQ0VHxp-97bN0a4310AfB6VWpNwje8cVQYad4">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4700558"/>
            <a:ext cx="2712793" cy="1887652"/>
          </a:xfrm>
          <a:prstGeom prst="rect">
            <a:avLst/>
          </a:prstGeom>
          <a:noFill/>
          <a:extLst>
            <a:ext uri="{909E8E84-426E-40DD-AFC4-6F175D3DCCD1}">
              <a14:hiddenFill xmlns:a14="http://schemas.microsoft.com/office/drawing/2010/main">
                <a:solidFill>
                  <a:srgbClr val="FFFFFF"/>
                </a:solidFill>
              </a14:hiddenFill>
            </a:ext>
          </a:extLst>
        </p:spPr>
      </p:pic>
      <p:pic>
        <p:nvPicPr>
          <p:cNvPr id="91140" name="Picture 4" descr="http://www.drivenachodrive.com/wp-content/uploads/2012/04/landslide-580x38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95936" y="14420"/>
            <a:ext cx="5136232" cy="3418251"/>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01253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 calcmode="lin" valueType="num">
                                      <p:cBhvr additive="base">
                                        <p:cTn id="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anim calcmode="lin" valueType="num">
                                      <p:cBhvr additive="base">
                                        <p:cTn id="1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11" end="11"/>
                                            </p:txEl>
                                          </p:spTgt>
                                        </p:tgtEl>
                                        <p:attrNameLst>
                                          <p:attrName>style.visibility</p:attrName>
                                        </p:attrNameLst>
                                      </p:cBhvr>
                                      <p:to>
                                        <p:strVal val="visible"/>
                                      </p:to>
                                    </p:set>
                                    <p:anim calcmode="lin" valueType="num">
                                      <p:cBhvr additive="base">
                                        <p:cTn id="1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12" end="12"/>
                                            </p:txEl>
                                          </p:spTgt>
                                        </p:tgtEl>
                                        <p:attrNameLst>
                                          <p:attrName>style.visibility</p:attrName>
                                        </p:attrNameLst>
                                      </p:cBhvr>
                                      <p:to>
                                        <p:strVal val="visible"/>
                                      </p:to>
                                    </p:set>
                                    <p:anim calcmode="lin" valueType="num">
                                      <p:cBhvr additive="base">
                                        <p:cTn id="2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941122"/>
            <a:ext cx="8207311" cy="6278642"/>
          </a:xfrm>
          <a:prstGeom prst="rect">
            <a:avLst/>
          </a:prstGeom>
          <a:noFill/>
        </p:spPr>
        <p:txBody>
          <a:bodyPr wrap="square" rtlCol="0">
            <a:spAutoFit/>
          </a:bodyPr>
          <a:lstStyle/>
          <a:p>
            <a:pPr marL="342900" indent="-342900" algn="just">
              <a:buFont typeface="Arial" panose="020B0604020202020204" pitchFamily="34" charset="0"/>
              <a:buChar char="•"/>
            </a:pPr>
            <a:r>
              <a:rPr lang="en-GB" sz="2400" b="1" dirty="0" smtClean="0">
                <a:solidFill>
                  <a:srgbClr val="0070C0"/>
                </a:solidFill>
              </a:rPr>
              <a:t>When the soil is stressed in an engineering structure, only the inter-granular contacts of friction and capillary suction (cohesion) induce resistance to deformation and failure.</a:t>
            </a:r>
          </a:p>
          <a:p>
            <a:pPr algn="just"/>
            <a:endParaRPr lang="en-GB" sz="2400" dirty="0"/>
          </a:p>
          <a:p>
            <a:pPr marL="342900" indent="-342900" algn="just">
              <a:buFont typeface="Arial" panose="020B0604020202020204" pitchFamily="34" charset="0"/>
              <a:buChar char="•"/>
            </a:pPr>
            <a:r>
              <a:rPr lang="en-GB" sz="2400" dirty="0" smtClean="0"/>
              <a:t>The </a:t>
            </a:r>
            <a:r>
              <a:rPr lang="en-GB" sz="2400" b="1" dirty="0" smtClean="0">
                <a:solidFill>
                  <a:srgbClr val="0070C0"/>
                </a:solidFill>
              </a:rPr>
              <a:t>water</a:t>
            </a:r>
            <a:r>
              <a:rPr lang="en-GB" sz="2400" dirty="0" smtClean="0"/>
              <a:t>, having </a:t>
            </a:r>
            <a:r>
              <a:rPr lang="en-GB" sz="2400" b="1" dirty="0" smtClean="0">
                <a:solidFill>
                  <a:srgbClr val="0070C0"/>
                </a:solidFill>
              </a:rPr>
              <a:t>zero shear </a:t>
            </a:r>
          </a:p>
          <a:p>
            <a:pPr algn="just"/>
            <a:r>
              <a:rPr lang="en-GB" sz="2400" b="1" dirty="0" smtClean="0">
                <a:solidFill>
                  <a:srgbClr val="0070C0"/>
                </a:solidFill>
              </a:rPr>
              <a:t>      resistance</a:t>
            </a:r>
            <a:r>
              <a:rPr lang="en-GB" sz="2400" dirty="0" smtClean="0"/>
              <a:t> , is in-effective.</a:t>
            </a:r>
          </a:p>
          <a:p>
            <a:pPr algn="just"/>
            <a:endParaRPr lang="en-GB" sz="2400" dirty="0"/>
          </a:p>
          <a:p>
            <a:pPr marL="342900" indent="-342900" algn="just">
              <a:buFont typeface="Arial" panose="020B0604020202020204" pitchFamily="34" charset="0"/>
              <a:buChar char="•"/>
            </a:pPr>
            <a:r>
              <a:rPr lang="en-GB" sz="2400" b="1" dirty="0" smtClean="0">
                <a:solidFill>
                  <a:srgbClr val="0070C0"/>
                </a:solidFill>
              </a:rPr>
              <a:t>In problems related to slope stability, </a:t>
            </a:r>
          </a:p>
          <a:p>
            <a:pPr algn="just"/>
            <a:r>
              <a:rPr lang="en-GB" sz="2400" b="1" dirty="0">
                <a:solidFill>
                  <a:srgbClr val="0070C0"/>
                </a:solidFill>
              </a:rPr>
              <a:t> </a:t>
            </a:r>
            <a:r>
              <a:rPr lang="en-GB" sz="2400" b="1" dirty="0" smtClean="0">
                <a:solidFill>
                  <a:srgbClr val="0070C0"/>
                </a:solidFill>
              </a:rPr>
              <a:t>    we express the relationship between </a:t>
            </a:r>
          </a:p>
          <a:p>
            <a:pPr algn="just"/>
            <a:r>
              <a:rPr lang="en-GB" sz="2400" b="1" dirty="0">
                <a:solidFill>
                  <a:srgbClr val="0070C0"/>
                </a:solidFill>
              </a:rPr>
              <a:t> </a:t>
            </a:r>
            <a:r>
              <a:rPr lang="en-GB" sz="2400" b="1" dirty="0" smtClean="0">
                <a:solidFill>
                  <a:srgbClr val="0070C0"/>
                </a:solidFill>
              </a:rPr>
              <a:t>    the  change in pore pressure and </a:t>
            </a:r>
          </a:p>
          <a:p>
            <a:pPr algn="just"/>
            <a:r>
              <a:rPr lang="en-GB" sz="2400" b="1" dirty="0">
                <a:solidFill>
                  <a:srgbClr val="0070C0"/>
                </a:solidFill>
              </a:rPr>
              <a:t> </a:t>
            </a:r>
            <a:r>
              <a:rPr lang="en-GB" sz="2400" b="1" dirty="0" smtClean="0">
                <a:solidFill>
                  <a:srgbClr val="0070C0"/>
                </a:solidFill>
              </a:rPr>
              <a:t>    the change in stress by using two </a:t>
            </a:r>
          </a:p>
          <a:p>
            <a:pPr algn="just"/>
            <a:r>
              <a:rPr lang="en-GB" sz="2400" b="1" dirty="0">
                <a:solidFill>
                  <a:srgbClr val="0070C0"/>
                </a:solidFill>
              </a:rPr>
              <a:t> </a:t>
            </a:r>
            <a:r>
              <a:rPr lang="en-GB" sz="2400" b="1" dirty="0" smtClean="0">
                <a:solidFill>
                  <a:srgbClr val="0070C0"/>
                </a:solidFill>
              </a:rPr>
              <a:t>    constants,</a:t>
            </a:r>
            <a:r>
              <a:rPr lang="en-GB" sz="2400" dirty="0" smtClean="0"/>
              <a:t> known as the… </a:t>
            </a:r>
          </a:p>
          <a:p>
            <a:pPr algn="just"/>
            <a:r>
              <a:rPr lang="en-GB" sz="2400" b="1" dirty="0">
                <a:solidFill>
                  <a:srgbClr val="0070C0"/>
                </a:solidFill>
              </a:rPr>
              <a:t> </a:t>
            </a:r>
            <a:r>
              <a:rPr lang="en-GB" sz="2400" b="1" dirty="0" smtClean="0">
                <a:solidFill>
                  <a:srgbClr val="0070C0"/>
                </a:solidFill>
              </a:rPr>
              <a:t>    Pore Water Pressure Parameters. </a:t>
            </a:r>
          </a:p>
          <a:p>
            <a:pPr algn="just"/>
            <a:r>
              <a:rPr lang="en-GB" sz="2400" b="1" dirty="0">
                <a:solidFill>
                  <a:srgbClr val="0070C0"/>
                </a:solidFill>
              </a:rPr>
              <a:t> </a:t>
            </a:r>
            <a:r>
              <a:rPr lang="en-GB" sz="2400" b="1" dirty="0" smtClean="0">
                <a:solidFill>
                  <a:srgbClr val="0070C0"/>
                </a:solidFill>
              </a:rPr>
              <a:t>    </a:t>
            </a:r>
            <a:r>
              <a:rPr lang="en-GB" sz="2400" dirty="0" smtClean="0"/>
              <a:t>These parameters are measured in  </a:t>
            </a:r>
          </a:p>
          <a:p>
            <a:pPr algn="just"/>
            <a:r>
              <a:rPr lang="en-GB" sz="2400" dirty="0"/>
              <a:t> </a:t>
            </a:r>
            <a:r>
              <a:rPr lang="en-GB" sz="2400" dirty="0" smtClean="0"/>
              <a:t>    the </a:t>
            </a:r>
            <a:r>
              <a:rPr lang="en-GB" sz="2400" b="1" dirty="0" smtClean="0">
                <a:solidFill>
                  <a:srgbClr val="0070C0"/>
                </a:solidFill>
              </a:rPr>
              <a:t>Tri-Axial test</a:t>
            </a:r>
            <a:r>
              <a:rPr lang="en-GB" sz="2400" dirty="0" smtClean="0"/>
              <a:t>.</a:t>
            </a:r>
          </a:p>
          <a:p>
            <a:endParaRPr lang="en-GB" sz="2400" dirty="0"/>
          </a:p>
          <a:p>
            <a:endParaRPr lang="en-GB" dirty="0"/>
          </a:p>
        </p:txBody>
      </p:sp>
      <p:sp>
        <p:nvSpPr>
          <p:cNvPr id="3" name="Rectangle 2"/>
          <p:cNvSpPr/>
          <p:nvPr/>
        </p:nvSpPr>
        <p:spPr>
          <a:xfrm>
            <a:off x="366937" y="260648"/>
            <a:ext cx="4089646" cy="646331"/>
          </a:xfrm>
          <a:prstGeom prst="rect">
            <a:avLst/>
          </a:prstGeom>
        </p:spPr>
        <p:txBody>
          <a:bodyPr wrap="none">
            <a:spAutoFit/>
          </a:bodyPr>
          <a:lstStyle/>
          <a:p>
            <a:r>
              <a:rPr lang="en-GB" sz="3600" b="1" dirty="0">
                <a:solidFill>
                  <a:srgbClr val="0070C0"/>
                </a:solidFill>
              </a:rPr>
              <a:t>Pore Water Pressure</a:t>
            </a:r>
          </a:p>
        </p:txBody>
      </p:sp>
      <p:pic>
        <p:nvPicPr>
          <p:cNvPr id="92162" name="Picture 2" descr="oedo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64088" y="2060848"/>
            <a:ext cx="3672408" cy="459025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563888" y="6359607"/>
            <a:ext cx="2664296" cy="523220"/>
          </a:xfrm>
          <a:prstGeom prst="rect">
            <a:avLst/>
          </a:prstGeom>
          <a:noFill/>
        </p:spPr>
        <p:txBody>
          <a:bodyPr wrap="square" rtlCol="0">
            <a:spAutoFit/>
          </a:bodyPr>
          <a:lstStyle/>
          <a:p>
            <a:pPr algn="ctr"/>
            <a:r>
              <a:rPr lang="en-GB" sz="2800" b="1" dirty="0" smtClean="0">
                <a:solidFill>
                  <a:srgbClr val="0070C0"/>
                </a:solidFill>
              </a:rPr>
              <a:t>Hand Out</a:t>
            </a:r>
            <a:endParaRPr lang="en-GB" sz="2800" b="1" dirty="0">
              <a:solidFill>
                <a:srgbClr val="0070C0"/>
              </a:solidFill>
            </a:endParaRPr>
          </a:p>
        </p:txBody>
      </p:sp>
    </p:spTree>
    <p:extLst>
      <p:ext uri="{BB962C8B-B14F-4D97-AF65-F5344CB8AC3E}">
        <p14:creationId xmlns:p14="http://schemas.microsoft.com/office/powerpoint/2010/main" val="3769582783"/>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261938" y="204788"/>
            <a:ext cx="4597400" cy="579437"/>
          </a:xfrm>
        </p:spPr>
        <p:txBody>
          <a:bodyPr/>
          <a:lstStyle/>
          <a:p>
            <a:pPr algn="just" eaLnBrk="1" hangingPunct="1"/>
            <a:r>
              <a:rPr lang="en-US" sz="3200" smtClean="0"/>
              <a:t>Triaxial Shear Test</a:t>
            </a:r>
            <a:endParaRPr lang="en-AU" sz="3200" smtClean="0"/>
          </a:p>
        </p:txBody>
      </p:sp>
      <p:grpSp>
        <p:nvGrpSpPr>
          <p:cNvPr id="2" name="Group 111"/>
          <p:cNvGrpSpPr>
            <a:grpSpLocks/>
          </p:cNvGrpSpPr>
          <p:nvPr/>
        </p:nvGrpSpPr>
        <p:grpSpPr bwMode="auto">
          <a:xfrm>
            <a:off x="152400" y="1014413"/>
            <a:ext cx="3005138" cy="2911475"/>
            <a:chOff x="96" y="639"/>
            <a:chExt cx="1893" cy="1834"/>
          </a:xfrm>
        </p:grpSpPr>
        <p:pic>
          <p:nvPicPr>
            <p:cNvPr id="33862" name="Picture 24" descr="triax1"/>
            <p:cNvPicPr>
              <a:picLocks noChangeAspect="1" noChangeArrowheads="1"/>
            </p:cNvPicPr>
            <p:nvPr/>
          </p:nvPicPr>
          <p:blipFill>
            <a:blip r:embed="rId3" cstate="print"/>
            <a:srcRect/>
            <a:stretch>
              <a:fillRect/>
            </a:stretch>
          </p:blipFill>
          <p:spPr bwMode="auto">
            <a:xfrm>
              <a:off x="144" y="639"/>
              <a:ext cx="988" cy="1350"/>
            </a:xfrm>
            <a:prstGeom prst="rect">
              <a:avLst/>
            </a:prstGeom>
            <a:noFill/>
            <a:ln w="9525">
              <a:noFill/>
              <a:miter lim="800000"/>
              <a:headEnd/>
              <a:tailEnd/>
            </a:ln>
          </p:spPr>
        </p:pic>
        <p:sp>
          <p:nvSpPr>
            <p:cNvPr id="33863" name="Text Box 89"/>
            <p:cNvSpPr txBox="1">
              <a:spLocks noChangeArrowheads="1"/>
            </p:cNvSpPr>
            <p:nvPr/>
          </p:nvSpPr>
          <p:spPr bwMode="auto">
            <a:xfrm>
              <a:off x="96" y="2031"/>
              <a:ext cx="1104" cy="442"/>
            </a:xfrm>
            <a:prstGeom prst="rect">
              <a:avLst/>
            </a:prstGeom>
            <a:noFill/>
            <a:ln w="9525">
              <a:noFill/>
              <a:miter lim="800000"/>
              <a:headEnd/>
              <a:tailEnd/>
            </a:ln>
          </p:spPr>
          <p:txBody>
            <a:bodyPr>
              <a:spAutoFit/>
            </a:bodyPr>
            <a:lstStyle/>
            <a:p>
              <a:r>
                <a:rPr lang="en-US"/>
                <a:t>Soil sample at failure </a:t>
              </a:r>
              <a:endParaRPr lang="en-AU"/>
            </a:p>
          </p:txBody>
        </p:sp>
        <p:sp>
          <p:nvSpPr>
            <p:cNvPr id="33864" name="Oval 91"/>
            <p:cNvSpPr>
              <a:spLocks noChangeArrowheads="1"/>
            </p:cNvSpPr>
            <p:nvPr/>
          </p:nvSpPr>
          <p:spPr bwMode="auto">
            <a:xfrm rot="2518381">
              <a:off x="432" y="1200"/>
              <a:ext cx="432" cy="96"/>
            </a:xfrm>
            <a:prstGeom prst="ellipse">
              <a:avLst/>
            </a:prstGeom>
            <a:noFill/>
            <a:ln w="9525">
              <a:solidFill>
                <a:srgbClr val="0000FF"/>
              </a:solidFill>
              <a:round/>
              <a:headEnd/>
              <a:tailEnd/>
            </a:ln>
          </p:spPr>
          <p:txBody>
            <a:bodyPr wrap="none" anchor="ctr"/>
            <a:lstStyle/>
            <a:p>
              <a:endParaRPr lang="id-ID"/>
            </a:p>
          </p:txBody>
        </p:sp>
        <p:sp>
          <p:nvSpPr>
            <p:cNvPr id="33865" name="Text Box 92"/>
            <p:cNvSpPr txBox="1">
              <a:spLocks noChangeArrowheads="1"/>
            </p:cNvSpPr>
            <p:nvPr/>
          </p:nvSpPr>
          <p:spPr bwMode="auto">
            <a:xfrm>
              <a:off x="855" y="1200"/>
              <a:ext cx="1134" cy="250"/>
            </a:xfrm>
            <a:prstGeom prst="rect">
              <a:avLst/>
            </a:prstGeom>
            <a:noFill/>
            <a:ln w="9525">
              <a:noFill/>
              <a:miter lim="800000"/>
              <a:headEnd/>
              <a:tailEnd/>
            </a:ln>
          </p:spPr>
          <p:txBody>
            <a:bodyPr>
              <a:spAutoFit/>
            </a:bodyPr>
            <a:lstStyle/>
            <a:p>
              <a:r>
                <a:rPr lang="en-US">
                  <a:solidFill>
                    <a:srgbClr val="0000FF"/>
                  </a:solidFill>
                </a:rPr>
                <a:t>Failure plane</a:t>
              </a:r>
              <a:endParaRPr lang="en-AU">
                <a:solidFill>
                  <a:srgbClr val="0000FF"/>
                </a:solidFill>
              </a:endParaRPr>
            </a:p>
          </p:txBody>
        </p:sp>
      </p:grpSp>
      <p:grpSp>
        <p:nvGrpSpPr>
          <p:cNvPr id="3" name="Group 114"/>
          <p:cNvGrpSpPr>
            <a:grpSpLocks/>
          </p:cNvGrpSpPr>
          <p:nvPr/>
        </p:nvGrpSpPr>
        <p:grpSpPr bwMode="auto">
          <a:xfrm>
            <a:off x="1309688" y="1071563"/>
            <a:ext cx="7185025" cy="4979987"/>
            <a:chOff x="825" y="675"/>
            <a:chExt cx="4526" cy="3137"/>
          </a:xfrm>
        </p:grpSpPr>
        <p:grpSp>
          <p:nvGrpSpPr>
            <p:cNvPr id="4" name="Group 112"/>
            <p:cNvGrpSpPr>
              <a:grpSpLocks/>
            </p:cNvGrpSpPr>
            <p:nvPr/>
          </p:nvGrpSpPr>
          <p:grpSpPr bwMode="auto">
            <a:xfrm>
              <a:off x="825" y="675"/>
              <a:ext cx="4526" cy="3137"/>
              <a:chOff x="825" y="675"/>
              <a:chExt cx="4526" cy="3137"/>
            </a:xfrm>
          </p:grpSpPr>
          <p:sp>
            <p:nvSpPr>
              <p:cNvPr id="33799" name="Rectangle 110" descr="20%"/>
              <p:cNvSpPr>
                <a:spLocks noChangeArrowheads="1"/>
              </p:cNvSpPr>
              <p:nvPr/>
            </p:nvSpPr>
            <p:spPr bwMode="auto">
              <a:xfrm>
                <a:off x="2348" y="1303"/>
                <a:ext cx="1259" cy="1958"/>
              </a:xfrm>
              <a:prstGeom prst="rect">
                <a:avLst/>
              </a:prstGeom>
              <a:pattFill prst="pct20">
                <a:fgClr>
                  <a:schemeClr val="tx1"/>
                </a:fgClr>
                <a:bgClr>
                  <a:schemeClr val="bg1"/>
                </a:bgClr>
              </a:pattFill>
              <a:ln w="9525" algn="ctr">
                <a:solidFill>
                  <a:schemeClr val="tx1"/>
                </a:solidFill>
                <a:miter lim="800000"/>
                <a:headEnd/>
                <a:tailEnd/>
              </a:ln>
            </p:spPr>
            <p:txBody>
              <a:bodyPr wrap="none" anchor="ctr"/>
              <a:lstStyle/>
              <a:p>
                <a:endParaRPr lang="id-ID"/>
              </a:p>
            </p:txBody>
          </p:sp>
          <p:sp>
            <p:nvSpPr>
              <p:cNvPr id="33800" name="Rectangle 27" descr="Recycled paper"/>
              <p:cNvSpPr>
                <a:spLocks noChangeArrowheads="1"/>
              </p:cNvSpPr>
              <p:nvPr/>
            </p:nvSpPr>
            <p:spPr bwMode="auto">
              <a:xfrm>
                <a:off x="2688" y="1776"/>
                <a:ext cx="576" cy="1056"/>
              </a:xfrm>
              <a:prstGeom prst="rect">
                <a:avLst/>
              </a:prstGeom>
              <a:blipFill dpi="0" rotWithShape="0">
                <a:blip r:embed="rId4" cstate="print"/>
                <a:srcRect/>
                <a:tile tx="0" ty="0" sx="100000" sy="100000" flip="none" algn="tl"/>
              </a:blipFill>
              <a:ln w="9525">
                <a:noFill/>
                <a:miter lim="800000"/>
                <a:headEnd/>
                <a:tailEnd/>
              </a:ln>
            </p:spPr>
            <p:txBody>
              <a:bodyPr wrap="none" anchor="ctr"/>
              <a:lstStyle/>
              <a:p>
                <a:endParaRPr lang="id-ID"/>
              </a:p>
            </p:txBody>
          </p:sp>
          <p:sp>
            <p:nvSpPr>
              <p:cNvPr id="33801" name="Rectangle 29" descr="Sand"/>
              <p:cNvSpPr>
                <a:spLocks noChangeArrowheads="1"/>
              </p:cNvSpPr>
              <p:nvPr/>
            </p:nvSpPr>
            <p:spPr bwMode="auto">
              <a:xfrm>
                <a:off x="2688" y="2832"/>
                <a:ext cx="576" cy="96"/>
              </a:xfrm>
              <a:prstGeom prst="rect">
                <a:avLst/>
              </a:prstGeom>
              <a:blipFill dpi="0" rotWithShape="0">
                <a:blip r:embed="rId5" cstate="print"/>
                <a:srcRect/>
                <a:tile tx="0" ty="0" sx="100000" sy="100000" flip="none" algn="tl"/>
              </a:blipFill>
              <a:ln w="9525">
                <a:noFill/>
                <a:miter lim="800000"/>
                <a:headEnd/>
                <a:tailEnd/>
              </a:ln>
            </p:spPr>
            <p:txBody>
              <a:bodyPr wrap="none" anchor="ctr"/>
              <a:lstStyle/>
              <a:p>
                <a:endParaRPr lang="id-ID"/>
              </a:p>
            </p:txBody>
          </p:sp>
          <p:sp>
            <p:nvSpPr>
              <p:cNvPr id="33802" name="Rectangle 30" descr="Sand"/>
              <p:cNvSpPr>
                <a:spLocks noChangeArrowheads="1"/>
              </p:cNvSpPr>
              <p:nvPr/>
            </p:nvSpPr>
            <p:spPr bwMode="auto">
              <a:xfrm>
                <a:off x="2688" y="1680"/>
                <a:ext cx="576" cy="96"/>
              </a:xfrm>
              <a:prstGeom prst="rect">
                <a:avLst/>
              </a:prstGeom>
              <a:blipFill dpi="0" rotWithShape="0">
                <a:blip r:embed="rId5" cstate="print"/>
                <a:srcRect/>
                <a:tile tx="0" ty="0" sx="100000" sy="100000" flip="none" algn="tl"/>
              </a:blipFill>
              <a:ln w="9525">
                <a:noFill/>
                <a:miter lim="800000"/>
                <a:headEnd/>
                <a:tailEnd/>
              </a:ln>
            </p:spPr>
            <p:txBody>
              <a:bodyPr wrap="none" anchor="ctr"/>
              <a:lstStyle/>
              <a:p>
                <a:endParaRPr lang="id-ID"/>
              </a:p>
            </p:txBody>
          </p:sp>
          <p:grpSp>
            <p:nvGrpSpPr>
              <p:cNvPr id="5" name="Group 80"/>
              <p:cNvGrpSpPr>
                <a:grpSpLocks/>
              </p:cNvGrpSpPr>
              <p:nvPr/>
            </p:nvGrpSpPr>
            <p:grpSpPr bwMode="auto">
              <a:xfrm>
                <a:off x="2112" y="2928"/>
                <a:ext cx="1680" cy="672"/>
                <a:chOff x="2112" y="2928"/>
                <a:chExt cx="1680" cy="672"/>
              </a:xfrm>
            </p:grpSpPr>
            <p:sp>
              <p:nvSpPr>
                <p:cNvPr id="33860" name="Rectangle 31" descr="Dark upward diagonal"/>
                <p:cNvSpPr>
                  <a:spLocks noChangeArrowheads="1"/>
                </p:cNvSpPr>
                <p:nvPr/>
              </p:nvSpPr>
              <p:spPr bwMode="auto">
                <a:xfrm>
                  <a:off x="2688" y="2928"/>
                  <a:ext cx="576" cy="336"/>
                </a:xfrm>
                <a:prstGeom prst="rect">
                  <a:avLst/>
                </a:prstGeom>
                <a:pattFill prst="dkUpDiag">
                  <a:fgClr>
                    <a:schemeClr val="tx1"/>
                  </a:fgClr>
                  <a:bgClr>
                    <a:srgbClr val="FFFFFF"/>
                  </a:bgClr>
                </a:pattFill>
                <a:ln w="9525">
                  <a:noFill/>
                  <a:miter lim="800000"/>
                  <a:headEnd/>
                  <a:tailEnd/>
                </a:ln>
              </p:spPr>
              <p:txBody>
                <a:bodyPr wrap="none" anchor="ctr"/>
                <a:lstStyle/>
                <a:p>
                  <a:endParaRPr lang="id-ID"/>
                </a:p>
              </p:txBody>
            </p:sp>
            <p:sp>
              <p:nvSpPr>
                <p:cNvPr id="33861" name="Rectangle 33" descr="Dark upward diagonal"/>
                <p:cNvSpPr>
                  <a:spLocks noChangeArrowheads="1"/>
                </p:cNvSpPr>
                <p:nvPr/>
              </p:nvSpPr>
              <p:spPr bwMode="auto">
                <a:xfrm>
                  <a:off x="2112" y="3264"/>
                  <a:ext cx="1680" cy="336"/>
                </a:xfrm>
                <a:prstGeom prst="rect">
                  <a:avLst/>
                </a:prstGeom>
                <a:pattFill prst="dkUpDiag">
                  <a:fgClr>
                    <a:schemeClr val="tx1"/>
                  </a:fgClr>
                  <a:bgClr>
                    <a:srgbClr val="FFFFFF"/>
                  </a:bgClr>
                </a:pattFill>
                <a:ln w="9525">
                  <a:noFill/>
                  <a:miter lim="800000"/>
                  <a:headEnd/>
                  <a:tailEnd/>
                </a:ln>
              </p:spPr>
              <p:txBody>
                <a:bodyPr wrap="none" anchor="ctr"/>
                <a:lstStyle/>
                <a:p>
                  <a:endParaRPr lang="id-ID"/>
                </a:p>
              </p:txBody>
            </p:sp>
          </p:grpSp>
          <p:sp>
            <p:nvSpPr>
              <p:cNvPr id="33804" name="Rectangle 34" descr="Light upward diagonal"/>
              <p:cNvSpPr>
                <a:spLocks noChangeArrowheads="1"/>
              </p:cNvSpPr>
              <p:nvPr/>
            </p:nvSpPr>
            <p:spPr bwMode="auto">
              <a:xfrm>
                <a:off x="2688" y="1536"/>
                <a:ext cx="576" cy="144"/>
              </a:xfrm>
              <a:prstGeom prst="rect">
                <a:avLst/>
              </a:prstGeom>
              <a:pattFill prst="ltUpDiag">
                <a:fgClr>
                  <a:schemeClr val="tx1"/>
                </a:fgClr>
                <a:bgClr>
                  <a:srgbClr val="FFFFFF"/>
                </a:bgClr>
              </a:pattFill>
              <a:ln w="9525">
                <a:noFill/>
                <a:miter lim="800000"/>
                <a:headEnd/>
                <a:tailEnd/>
              </a:ln>
            </p:spPr>
            <p:txBody>
              <a:bodyPr wrap="none" anchor="ctr"/>
              <a:lstStyle/>
              <a:p>
                <a:endParaRPr lang="id-ID"/>
              </a:p>
            </p:txBody>
          </p:sp>
          <p:grpSp>
            <p:nvGrpSpPr>
              <p:cNvPr id="6" name="Group 81"/>
              <p:cNvGrpSpPr>
                <a:grpSpLocks/>
              </p:cNvGrpSpPr>
              <p:nvPr/>
            </p:nvGrpSpPr>
            <p:grpSpPr bwMode="auto">
              <a:xfrm>
                <a:off x="2688" y="1584"/>
                <a:ext cx="576" cy="1536"/>
                <a:chOff x="2688" y="1584"/>
                <a:chExt cx="576" cy="1536"/>
              </a:xfrm>
            </p:grpSpPr>
            <p:sp>
              <p:nvSpPr>
                <p:cNvPr id="33858" name="Line 35"/>
                <p:cNvSpPr>
                  <a:spLocks noChangeShapeType="1"/>
                </p:cNvSpPr>
                <p:nvPr/>
              </p:nvSpPr>
              <p:spPr bwMode="auto">
                <a:xfrm>
                  <a:off x="2688" y="1584"/>
                  <a:ext cx="0" cy="1536"/>
                </a:xfrm>
                <a:prstGeom prst="line">
                  <a:avLst/>
                </a:prstGeom>
                <a:noFill/>
                <a:ln w="19050">
                  <a:solidFill>
                    <a:schemeClr val="accent1"/>
                  </a:solidFill>
                  <a:round/>
                  <a:headEnd/>
                  <a:tailEnd/>
                </a:ln>
              </p:spPr>
              <p:txBody>
                <a:bodyPr wrap="none"/>
                <a:lstStyle/>
                <a:p>
                  <a:endParaRPr lang="en-GB"/>
                </a:p>
              </p:txBody>
            </p:sp>
            <p:sp>
              <p:nvSpPr>
                <p:cNvPr id="33859" name="Line 36"/>
                <p:cNvSpPr>
                  <a:spLocks noChangeShapeType="1"/>
                </p:cNvSpPr>
                <p:nvPr/>
              </p:nvSpPr>
              <p:spPr bwMode="auto">
                <a:xfrm>
                  <a:off x="3264" y="1584"/>
                  <a:ext cx="0" cy="1536"/>
                </a:xfrm>
                <a:prstGeom prst="line">
                  <a:avLst/>
                </a:prstGeom>
                <a:noFill/>
                <a:ln w="19050">
                  <a:solidFill>
                    <a:schemeClr val="accent1"/>
                  </a:solidFill>
                  <a:round/>
                  <a:headEnd/>
                  <a:tailEnd/>
                </a:ln>
              </p:spPr>
              <p:txBody>
                <a:bodyPr wrap="none"/>
                <a:lstStyle/>
                <a:p>
                  <a:endParaRPr lang="en-GB"/>
                </a:p>
              </p:txBody>
            </p:sp>
          </p:grpSp>
          <p:grpSp>
            <p:nvGrpSpPr>
              <p:cNvPr id="7" name="Group 82"/>
              <p:cNvGrpSpPr>
                <a:grpSpLocks/>
              </p:cNvGrpSpPr>
              <p:nvPr/>
            </p:nvGrpSpPr>
            <p:grpSpPr bwMode="auto">
              <a:xfrm>
                <a:off x="2640" y="1632"/>
                <a:ext cx="672" cy="1440"/>
                <a:chOff x="2640" y="1632"/>
                <a:chExt cx="672" cy="1440"/>
              </a:xfrm>
            </p:grpSpPr>
            <p:sp>
              <p:nvSpPr>
                <p:cNvPr id="33854" name="Oval 37"/>
                <p:cNvSpPr>
                  <a:spLocks noChangeArrowheads="1"/>
                </p:cNvSpPr>
                <p:nvPr/>
              </p:nvSpPr>
              <p:spPr bwMode="auto">
                <a:xfrm>
                  <a:off x="3264" y="1632"/>
                  <a:ext cx="48" cy="48"/>
                </a:xfrm>
                <a:prstGeom prst="ellipse">
                  <a:avLst/>
                </a:prstGeom>
                <a:solidFill>
                  <a:schemeClr val="accent1"/>
                </a:solidFill>
                <a:ln w="9525">
                  <a:solidFill>
                    <a:schemeClr val="tx1"/>
                  </a:solidFill>
                  <a:round/>
                  <a:headEnd/>
                  <a:tailEnd/>
                </a:ln>
              </p:spPr>
              <p:txBody>
                <a:bodyPr wrap="none" anchor="ctr"/>
                <a:lstStyle/>
                <a:p>
                  <a:endParaRPr lang="id-ID"/>
                </a:p>
              </p:txBody>
            </p:sp>
            <p:sp>
              <p:nvSpPr>
                <p:cNvPr id="33855" name="Oval 38"/>
                <p:cNvSpPr>
                  <a:spLocks noChangeArrowheads="1"/>
                </p:cNvSpPr>
                <p:nvPr/>
              </p:nvSpPr>
              <p:spPr bwMode="auto">
                <a:xfrm>
                  <a:off x="2640" y="1632"/>
                  <a:ext cx="48" cy="48"/>
                </a:xfrm>
                <a:prstGeom prst="ellipse">
                  <a:avLst/>
                </a:prstGeom>
                <a:solidFill>
                  <a:schemeClr val="accent1"/>
                </a:solidFill>
                <a:ln w="9525">
                  <a:solidFill>
                    <a:schemeClr val="tx1"/>
                  </a:solidFill>
                  <a:round/>
                  <a:headEnd/>
                  <a:tailEnd/>
                </a:ln>
              </p:spPr>
              <p:txBody>
                <a:bodyPr wrap="none" anchor="ctr"/>
                <a:lstStyle/>
                <a:p>
                  <a:endParaRPr lang="id-ID"/>
                </a:p>
              </p:txBody>
            </p:sp>
            <p:sp>
              <p:nvSpPr>
                <p:cNvPr id="33856" name="Oval 39"/>
                <p:cNvSpPr>
                  <a:spLocks noChangeArrowheads="1"/>
                </p:cNvSpPr>
                <p:nvPr/>
              </p:nvSpPr>
              <p:spPr bwMode="auto">
                <a:xfrm>
                  <a:off x="3264" y="3024"/>
                  <a:ext cx="48" cy="48"/>
                </a:xfrm>
                <a:prstGeom prst="ellipse">
                  <a:avLst/>
                </a:prstGeom>
                <a:solidFill>
                  <a:schemeClr val="accent1"/>
                </a:solidFill>
                <a:ln w="9525">
                  <a:solidFill>
                    <a:schemeClr val="tx1"/>
                  </a:solidFill>
                  <a:round/>
                  <a:headEnd/>
                  <a:tailEnd/>
                </a:ln>
              </p:spPr>
              <p:txBody>
                <a:bodyPr wrap="none" anchor="ctr"/>
                <a:lstStyle/>
                <a:p>
                  <a:endParaRPr lang="id-ID"/>
                </a:p>
              </p:txBody>
            </p:sp>
            <p:sp>
              <p:nvSpPr>
                <p:cNvPr id="33857" name="Oval 40"/>
                <p:cNvSpPr>
                  <a:spLocks noChangeArrowheads="1"/>
                </p:cNvSpPr>
                <p:nvPr/>
              </p:nvSpPr>
              <p:spPr bwMode="auto">
                <a:xfrm>
                  <a:off x="2640" y="3024"/>
                  <a:ext cx="48" cy="48"/>
                </a:xfrm>
                <a:prstGeom prst="ellipse">
                  <a:avLst/>
                </a:prstGeom>
                <a:solidFill>
                  <a:schemeClr val="accent1"/>
                </a:solidFill>
                <a:ln w="9525">
                  <a:solidFill>
                    <a:schemeClr val="tx1"/>
                  </a:solidFill>
                  <a:round/>
                  <a:headEnd/>
                  <a:tailEnd/>
                </a:ln>
              </p:spPr>
              <p:txBody>
                <a:bodyPr wrap="none" anchor="ctr"/>
                <a:lstStyle/>
                <a:p>
                  <a:endParaRPr lang="id-ID"/>
                </a:p>
              </p:txBody>
            </p:sp>
          </p:grpSp>
          <p:grpSp>
            <p:nvGrpSpPr>
              <p:cNvPr id="8" name="Group 87"/>
              <p:cNvGrpSpPr>
                <a:grpSpLocks/>
              </p:cNvGrpSpPr>
              <p:nvPr/>
            </p:nvGrpSpPr>
            <p:grpSpPr bwMode="auto">
              <a:xfrm>
                <a:off x="2352" y="1248"/>
                <a:ext cx="1248" cy="2064"/>
                <a:chOff x="2352" y="1248"/>
                <a:chExt cx="1248" cy="2064"/>
              </a:xfrm>
            </p:grpSpPr>
            <p:sp>
              <p:nvSpPr>
                <p:cNvPr id="33852" name="Line 42"/>
                <p:cNvSpPr>
                  <a:spLocks noChangeShapeType="1"/>
                </p:cNvSpPr>
                <p:nvPr/>
              </p:nvSpPr>
              <p:spPr bwMode="auto">
                <a:xfrm>
                  <a:off x="2352" y="1248"/>
                  <a:ext cx="0" cy="2016"/>
                </a:xfrm>
                <a:prstGeom prst="line">
                  <a:avLst/>
                </a:prstGeom>
                <a:noFill/>
                <a:ln w="19050">
                  <a:solidFill>
                    <a:schemeClr val="tx1"/>
                  </a:solidFill>
                  <a:round/>
                  <a:headEnd/>
                  <a:tailEnd/>
                </a:ln>
              </p:spPr>
              <p:txBody>
                <a:bodyPr wrap="none"/>
                <a:lstStyle/>
                <a:p>
                  <a:endParaRPr lang="en-GB"/>
                </a:p>
              </p:txBody>
            </p:sp>
            <p:sp>
              <p:nvSpPr>
                <p:cNvPr id="33853" name="Line 43"/>
                <p:cNvSpPr>
                  <a:spLocks noChangeShapeType="1"/>
                </p:cNvSpPr>
                <p:nvPr/>
              </p:nvSpPr>
              <p:spPr bwMode="auto">
                <a:xfrm>
                  <a:off x="3600" y="1296"/>
                  <a:ext cx="0" cy="2016"/>
                </a:xfrm>
                <a:prstGeom prst="line">
                  <a:avLst/>
                </a:prstGeom>
                <a:noFill/>
                <a:ln w="19050">
                  <a:solidFill>
                    <a:schemeClr val="tx1"/>
                  </a:solidFill>
                  <a:round/>
                  <a:headEnd/>
                  <a:tailEnd/>
                </a:ln>
              </p:spPr>
              <p:txBody>
                <a:bodyPr wrap="none"/>
                <a:lstStyle/>
                <a:p>
                  <a:endParaRPr lang="en-GB"/>
                </a:p>
              </p:txBody>
            </p:sp>
          </p:grpSp>
          <p:sp>
            <p:nvSpPr>
              <p:cNvPr id="33808" name="Rectangle 44" descr="Wide downward diagonal"/>
              <p:cNvSpPr>
                <a:spLocks noChangeArrowheads="1"/>
              </p:cNvSpPr>
              <p:nvPr/>
            </p:nvSpPr>
            <p:spPr bwMode="auto">
              <a:xfrm>
                <a:off x="2160" y="1104"/>
                <a:ext cx="1584" cy="192"/>
              </a:xfrm>
              <a:prstGeom prst="rect">
                <a:avLst/>
              </a:prstGeom>
              <a:pattFill prst="wdDnDiag">
                <a:fgClr>
                  <a:srgbClr val="808080"/>
                </a:fgClr>
                <a:bgClr>
                  <a:schemeClr val="bg1"/>
                </a:bgClr>
              </a:pattFill>
              <a:ln w="9525">
                <a:solidFill>
                  <a:schemeClr val="tx1"/>
                </a:solidFill>
                <a:miter lim="800000"/>
                <a:headEnd/>
                <a:tailEnd/>
              </a:ln>
            </p:spPr>
            <p:txBody>
              <a:bodyPr wrap="none" anchor="ctr"/>
              <a:lstStyle/>
              <a:p>
                <a:endParaRPr lang="id-ID"/>
              </a:p>
            </p:txBody>
          </p:sp>
          <p:sp>
            <p:nvSpPr>
              <p:cNvPr id="33809" name="AutoShape 41"/>
              <p:cNvSpPr>
                <a:spLocks noChangeArrowheads="1"/>
              </p:cNvSpPr>
              <p:nvPr/>
            </p:nvSpPr>
            <p:spPr bwMode="auto">
              <a:xfrm>
                <a:off x="2910" y="763"/>
                <a:ext cx="116" cy="780"/>
              </a:xfrm>
              <a:prstGeom prst="can">
                <a:avLst>
                  <a:gd name="adj" fmla="val 63786"/>
                </a:avLst>
              </a:prstGeom>
              <a:solidFill>
                <a:srgbClr val="969696"/>
              </a:solidFill>
              <a:ln w="9525">
                <a:solidFill>
                  <a:schemeClr val="tx1"/>
                </a:solidFill>
                <a:round/>
                <a:headEnd/>
                <a:tailEnd/>
              </a:ln>
            </p:spPr>
            <p:txBody>
              <a:bodyPr wrap="none" anchor="ctr"/>
              <a:lstStyle/>
              <a:p>
                <a:endParaRPr lang="id-ID"/>
              </a:p>
            </p:txBody>
          </p:sp>
          <p:grpSp>
            <p:nvGrpSpPr>
              <p:cNvPr id="9" name="Group 83"/>
              <p:cNvGrpSpPr>
                <a:grpSpLocks/>
              </p:cNvGrpSpPr>
              <p:nvPr/>
            </p:nvGrpSpPr>
            <p:grpSpPr bwMode="auto">
              <a:xfrm>
                <a:off x="3024" y="2928"/>
                <a:ext cx="1344" cy="432"/>
                <a:chOff x="3024" y="2928"/>
                <a:chExt cx="1344" cy="432"/>
              </a:xfrm>
            </p:grpSpPr>
            <p:sp>
              <p:nvSpPr>
                <p:cNvPr id="33850" name="Rectangle 45"/>
                <p:cNvSpPr>
                  <a:spLocks noChangeArrowheads="1"/>
                </p:cNvSpPr>
                <p:nvPr/>
              </p:nvSpPr>
              <p:spPr bwMode="auto">
                <a:xfrm>
                  <a:off x="3024" y="2928"/>
                  <a:ext cx="48" cy="432"/>
                </a:xfrm>
                <a:prstGeom prst="rect">
                  <a:avLst/>
                </a:prstGeom>
                <a:solidFill>
                  <a:schemeClr val="bg1"/>
                </a:solidFill>
                <a:ln w="9525">
                  <a:noFill/>
                  <a:miter lim="800000"/>
                  <a:headEnd/>
                  <a:tailEnd/>
                </a:ln>
              </p:spPr>
              <p:txBody>
                <a:bodyPr wrap="none" anchor="ctr"/>
                <a:lstStyle/>
                <a:p>
                  <a:endParaRPr lang="id-ID"/>
                </a:p>
              </p:txBody>
            </p:sp>
            <p:sp>
              <p:nvSpPr>
                <p:cNvPr id="33851" name="Rectangle 48"/>
                <p:cNvSpPr>
                  <a:spLocks noChangeArrowheads="1"/>
                </p:cNvSpPr>
                <p:nvPr/>
              </p:nvSpPr>
              <p:spPr bwMode="auto">
                <a:xfrm rot="5400000">
                  <a:off x="3696" y="2688"/>
                  <a:ext cx="48" cy="1296"/>
                </a:xfrm>
                <a:prstGeom prst="rect">
                  <a:avLst/>
                </a:prstGeom>
                <a:solidFill>
                  <a:schemeClr val="bg1"/>
                </a:solidFill>
                <a:ln w="9525">
                  <a:noFill/>
                  <a:miter lim="800000"/>
                  <a:headEnd/>
                  <a:tailEnd/>
                </a:ln>
              </p:spPr>
              <p:txBody>
                <a:bodyPr wrap="none" anchor="ctr"/>
                <a:lstStyle/>
                <a:p>
                  <a:endParaRPr lang="id-ID"/>
                </a:p>
              </p:txBody>
            </p:sp>
          </p:grpSp>
          <p:grpSp>
            <p:nvGrpSpPr>
              <p:cNvPr id="10" name="Group 85"/>
              <p:cNvGrpSpPr>
                <a:grpSpLocks/>
              </p:cNvGrpSpPr>
              <p:nvPr/>
            </p:nvGrpSpPr>
            <p:grpSpPr bwMode="auto">
              <a:xfrm>
                <a:off x="1920" y="3264"/>
                <a:ext cx="528" cy="144"/>
                <a:chOff x="1920" y="3264"/>
                <a:chExt cx="528" cy="144"/>
              </a:xfrm>
            </p:grpSpPr>
            <p:sp>
              <p:nvSpPr>
                <p:cNvPr id="33848" name="Rectangle 53"/>
                <p:cNvSpPr>
                  <a:spLocks noChangeArrowheads="1"/>
                </p:cNvSpPr>
                <p:nvPr/>
              </p:nvSpPr>
              <p:spPr bwMode="auto">
                <a:xfrm>
                  <a:off x="2400" y="3264"/>
                  <a:ext cx="48" cy="144"/>
                </a:xfrm>
                <a:prstGeom prst="rect">
                  <a:avLst/>
                </a:prstGeom>
                <a:solidFill>
                  <a:schemeClr val="bg1"/>
                </a:solidFill>
                <a:ln w="9525">
                  <a:noFill/>
                  <a:miter lim="800000"/>
                  <a:headEnd/>
                  <a:tailEnd/>
                </a:ln>
              </p:spPr>
              <p:txBody>
                <a:bodyPr wrap="none" anchor="ctr"/>
                <a:lstStyle/>
                <a:p>
                  <a:endParaRPr lang="id-ID"/>
                </a:p>
              </p:txBody>
            </p:sp>
            <p:sp>
              <p:nvSpPr>
                <p:cNvPr id="33849" name="Rectangle 54"/>
                <p:cNvSpPr>
                  <a:spLocks noChangeArrowheads="1"/>
                </p:cNvSpPr>
                <p:nvPr/>
              </p:nvSpPr>
              <p:spPr bwMode="auto">
                <a:xfrm rot="5400000">
                  <a:off x="2136" y="3144"/>
                  <a:ext cx="48" cy="480"/>
                </a:xfrm>
                <a:prstGeom prst="rect">
                  <a:avLst/>
                </a:prstGeom>
                <a:solidFill>
                  <a:schemeClr val="bg1"/>
                </a:solidFill>
                <a:ln w="9525">
                  <a:noFill/>
                  <a:miter lim="800000"/>
                  <a:headEnd/>
                  <a:tailEnd/>
                </a:ln>
              </p:spPr>
              <p:txBody>
                <a:bodyPr wrap="none" anchor="ctr"/>
                <a:lstStyle/>
                <a:p>
                  <a:endParaRPr lang="id-ID"/>
                </a:p>
              </p:txBody>
            </p:sp>
          </p:grpSp>
          <p:sp>
            <p:nvSpPr>
              <p:cNvPr id="33812" name="Freeform 58"/>
              <p:cNvSpPr>
                <a:spLocks/>
              </p:cNvSpPr>
              <p:nvPr/>
            </p:nvSpPr>
            <p:spPr bwMode="auto">
              <a:xfrm>
                <a:off x="2452" y="1387"/>
                <a:ext cx="356" cy="1895"/>
              </a:xfrm>
              <a:custGeom>
                <a:avLst/>
                <a:gdLst>
                  <a:gd name="T0" fmla="*/ 71 w 240"/>
                  <a:gd name="T1" fmla="*/ 1895 h 1920"/>
                  <a:gd name="T2" fmla="*/ 0 w 240"/>
                  <a:gd name="T3" fmla="*/ 663 h 1920"/>
                  <a:gd name="T4" fmla="*/ 71 w 240"/>
                  <a:gd name="T5" fmla="*/ 95 h 1920"/>
                  <a:gd name="T6" fmla="*/ 356 w 240"/>
                  <a:gd name="T7" fmla="*/ 95 h 1920"/>
                  <a:gd name="T8" fmla="*/ 0 60000 65536"/>
                  <a:gd name="T9" fmla="*/ 0 60000 65536"/>
                  <a:gd name="T10" fmla="*/ 0 60000 65536"/>
                  <a:gd name="T11" fmla="*/ 0 60000 65536"/>
                  <a:gd name="T12" fmla="*/ 0 w 240"/>
                  <a:gd name="T13" fmla="*/ 0 h 1920"/>
                  <a:gd name="T14" fmla="*/ 240 w 240"/>
                  <a:gd name="T15" fmla="*/ 1920 h 1920"/>
                </a:gdLst>
                <a:ahLst/>
                <a:cxnLst>
                  <a:cxn ang="T8">
                    <a:pos x="T0" y="T1"/>
                  </a:cxn>
                  <a:cxn ang="T9">
                    <a:pos x="T2" y="T3"/>
                  </a:cxn>
                  <a:cxn ang="T10">
                    <a:pos x="T4" y="T5"/>
                  </a:cxn>
                  <a:cxn ang="T11">
                    <a:pos x="T6" y="T7"/>
                  </a:cxn>
                </a:cxnLst>
                <a:rect l="T12" t="T13" r="T14" b="T15"/>
                <a:pathLst>
                  <a:path w="240" h="1920">
                    <a:moveTo>
                      <a:pt x="48" y="1920"/>
                    </a:moveTo>
                    <a:cubicBezTo>
                      <a:pt x="24" y="1448"/>
                      <a:pt x="0" y="976"/>
                      <a:pt x="0" y="672"/>
                    </a:cubicBezTo>
                    <a:cubicBezTo>
                      <a:pt x="0" y="368"/>
                      <a:pt x="8" y="192"/>
                      <a:pt x="48" y="96"/>
                    </a:cubicBezTo>
                    <a:cubicBezTo>
                      <a:pt x="88" y="0"/>
                      <a:pt x="164" y="48"/>
                      <a:pt x="240" y="96"/>
                    </a:cubicBezTo>
                  </a:path>
                </a:pathLst>
              </a:custGeom>
              <a:noFill/>
              <a:ln w="9525">
                <a:solidFill>
                  <a:schemeClr val="tx1"/>
                </a:solidFill>
                <a:round/>
                <a:headEnd/>
                <a:tailEnd/>
              </a:ln>
            </p:spPr>
            <p:txBody>
              <a:bodyPr wrap="none"/>
              <a:lstStyle/>
              <a:p>
                <a:endParaRPr lang="en-GB"/>
              </a:p>
            </p:txBody>
          </p:sp>
          <p:sp>
            <p:nvSpPr>
              <p:cNvPr id="33813" name="Rectangle 51"/>
              <p:cNvSpPr>
                <a:spLocks noChangeArrowheads="1"/>
              </p:cNvSpPr>
              <p:nvPr/>
            </p:nvSpPr>
            <p:spPr bwMode="auto">
              <a:xfrm rot="5400000">
                <a:off x="2190" y="3216"/>
                <a:ext cx="48" cy="624"/>
              </a:xfrm>
              <a:prstGeom prst="rect">
                <a:avLst/>
              </a:prstGeom>
              <a:solidFill>
                <a:schemeClr val="bg1"/>
              </a:solidFill>
              <a:ln w="9525">
                <a:noFill/>
                <a:miter lim="800000"/>
                <a:headEnd/>
                <a:tailEnd/>
              </a:ln>
            </p:spPr>
            <p:txBody>
              <a:bodyPr wrap="none" anchor="ctr"/>
              <a:lstStyle/>
              <a:p>
                <a:endParaRPr lang="id-ID"/>
              </a:p>
            </p:txBody>
          </p:sp>
          <p:sp>
            <p:nvSpPr>
              <p:cNvPr id="33814" name="Rectangle 52"/>
              <p:cNvSpPr>
                <a:spLocks noChangeArrowheads="1"/>
              </p:cNvSpPr>
              <p:nvPr/>
            </p:nvSpPr>
            <p:spPr bwMode="auto">
              <a:xfrm>
                <a:off x="2478" y="3264"/>
                <a:ext cx="48" cy="240"/>
              </a:xfrm>
              <a:prstGeom prst="rect">
                <a:avLst/>
              </a:prstGeom>
              <a:solidFill>
                <a:schemeClr val="bg1"/>
              </a:solidFill>
              <a:ln w="9525">
                <a:noFill/>
                <a:miter lim="800000"/>
                <a:headEnd/>
                <a:tailEnd/>
              </a:ln>
            </p:spPr>
            <p:txBody>
              <a:bodyPr wrap="none" anchor="ctr"/>
              <a:lstStyle/>
              <a:p>
                <a:endParaRPr lang="id-ID"/>
              </a:p>
            </p:txBody>
          </p:sp>
          <p:sp>
            <p:nvSpPr>
              <p:cNvPr id="33815" name="Rectangle 55"/>
              <p:cNvSpPr>
                <a:spLocks noChangeArrowheads="1"/>
              </p:cNvSpPr>
              <p:nvPr/>
            </p:nvSpPr>
            <p:spPr bwMode="auto">
              <a:xfrm>
                <a:off x="2772" y="1440"/>
                <a:ext cx="48" cy="240"/>
              </a:xfrm>
              <a:prstGeom prst="rect">
                <a:avLst/>
              </a:prstGeom>
              <a:solidFill>
                <a:schemeClr val="bg1"/>
              </a:solidFill>
              <a:ln w="9525">
                <a:noFill/>
                <a:miter lim="800000"/>
                <a:headEnd/>
                <a:tailEnd/>
              </a:ln>
            </p:spPr>
            <p:txBody>
              <a:bodyPr wrap="none" anchor="ctr"/>
              <a:lstStyle/>
              <a:p>
                <a:endParaRPr lang="id-ID"/>
              </a:p>
            </p:txBody>
          </p:sp>
          <p:sp>
            <p:nvSpPr>
              <p:cNvPr id="33816" name="Freeform 59"/>
              <p:cNvSpPr>
                <a:spLocks/>
              </p:cNvSpPr>
              <p:nvPr/>
            </p:nvSpPr>
            <p:spPr bwMode="auto">
              <a:xfrm>
                <a:off x="2405" y="1320"/>
                <a:ext cx="405" cy="1944"/>
              </a:xfrm>
              <a:custGeom>
                <a:avLst/>
                <a:gdLst>
                  <a:gd name="T0" fmla="*/ 74 w 352"/>
                  <a:gd name="T1" fmla="*/ 1944 h 1952"/>
                  <a:gd name="T2" fmla="*/ 18 w 352"/>
                  <a:gd name="T3" fmla="*/ 940 h 1952"/>
                  <a:gd name="T4" fmla="*/ 18 w 352"/>
                  <a:gd name="T5" fmla="*/ 319 h 1952"/>
                  <a:gd name="T6" fmla="*/ 129 w 352"/>
                  <a:gd name="T7" fmla="*/ 32 h 1952"/>
                  <a:gd name="T8" fmla="*/ 405 w 352"/>
                  <a:gd name="T9" fmla="*/ 127 h 1952"/>
                  <a:gd name="T10" fmla="*/ 0 60000 65536"/>
                  <a:gd name="T11" fmla="*/ 0 60000 65536"/>
                  <a:gd name="T12" fmla="*/ 0 60000 65536"/>
                  <a:gd name="T13" fmla="*/ 0 60000 65536"/>
                  <a:gd name="T14" fmla="*/ 0 60000 65536"/>
                  <a:gd name="T15" fmla="*/ 0 w 352"/>
                  <a:gd name="T16" fmla="*/ 0 h 1952"/>
                  <a:gd name="T17" fmla="*/ 352 w 352"/>
                  <a:gd name="T18" fmla="*/ 1952 h 1952"/>
                </a:gdLst>
                <a:ahLst/>
                <a:cxnLst>
                  <a:cxn ang="T10">
                    <a:pos x="T0" y="T1"/>
                  </a:cxn>
                  <a:cxn ang="T11">
                    <a:pos x="T2" y="T3"/>
                  </a:cxn>
                  <a:cxn ang="T12">
                    <a:pos x="T4" y="T5"/>
                  </a:cxn>
                  <a:cxn ang="T13">
                    <a:pos x="T6" y="T7"/>
                  </a:cxn>
                  <a:cxn ang="T14">
                    <a:pos x="T8" y="T9"/>
                  </a:cxn>
                </a:cxnLst>
                <a:rect l="T15" t="T16" r="T17" b="T18"/>
                <a:pathLst>
                  <a:path w="352" h="1952">
                    <a:moveTo>
                      <a:pt x="64" y="1952"/>
                    </a:moveTo>
                    <a:cubicBezTo>
                      <a:pt x="44" y="1584"/>
                      <a:pt x="24" y="1216"/>
                      <a:pt x="16" y="944"/>
                    </a:cubicBezTo>
                    <a:cubicBezTo>
                      <a:pt x="8" y="672"/>
                      <a:pt x="0" y="472"/>
                      <a:pt x="16" y="320"/>
                    </a:cubicBezTo>
                    <a:cubicBezTo>
                      <a:pt x="32" y="168"/>
                      <a:pt x="56" y="64"/>
                      <a:pt x="112" y="32"/>
                    </a:cubicBezTo>
                    <a:cubicBezTo>
                      <a:pt x="168" y="0"/>
                      <a:pt x="260" y="64"/>
                      <a:pt x="352" y="128"/>
                    </a:cubicBezTo>
                  </a:path>
                </a:pathLst>
              </a:custGeom>
              <a:noFill/>
              <a:ln w="9525">
                <a:solidFill>
                  <a:schemeClr val="tx1"/>
                </a:solidFill>
                <a:round/>
                <a:headEnd/>
                <a:tailEnd/>
              </a:ln>
            </p:spPr>
            <p:txBody>
              <a:bodyPr wrap="none"/>
              <a:lstStyle/>
              <a:p>
                <a:endParaRPr lang="en-GB"/>
              </a:p>
            </p:txBody>
          </p:sp>
          <p:grpSp>
            <p:nvGrpSpPr>
              <p:cNvPr id="11" name="Group 77"/>
              <p:cNvGrpSpPr>
                <a:grpSpLocks/>
              </p:cNvGrpSpPr>
              <p:nvPr/>
            </p:nvGrpSpPr>
            <p:grpSpPr bwMode="auto">
              <a:xfrm>
                <a:off x="3072" y="1728"/>
                <a:ext cx="1296" cy="1162"/>
                <a:chOff x="3072" y="1728"/>
                <a:chExt cx="1296" cy="1162"/>
              </a:xfrm>
            </p:grpSpPr>
            <p:sp>
              <p:nvSpPr>
                <p:cNvPr id="33845" name="Text Box 60"/>
                <p:cNvSpPr txBox="1">
                  <a:spLocks noChangeArrowheads="1"/>
                </p:cNvSpPr>
                <p:nvPr/>
              </p:nvSpPr>
              <p:spPr bwMode="auto">
                <a:xfrm>
                  <a:off x="3792" y="2304"/>
                  <a:ext cx="576" cy="366"/>
                </a:xfrm>
                <a:prstGeom prst="rect">
                  <a:avLst/>
                </a:prstGeom>
                <a:noFill/>
                <a:ln w="9525">
                  <a:noFill/>
                  <a:miter lim="800000"/>
                  <a:headEnd/>
                  <a:tailEnd/>
                </a:ln>
              </p:spPr>
              <p:txBody>
                <a:bodyPr>
                  <a:spAutoFit/>
                </a:bodyPr>
                <a:lstStyle/>
                <a:p>
                  <a:r>
                    <a:rPr lang="en-US" sz="1600">
                      <a:solidFill>
                        <a:schemeClr val="folHlink"/>
                      </a:solidFill>
                    </a:rPr>
                    <a:t>Porous stone</a:t>
                  </a:r>
                  <a:endParaRPr lang="en-AU" sz="1600">
                    <a:solidFill>
                      <a:schemeClr val="folHlink"/>
                    </a:solidFill>
                  </a:endParaRPr>
                </a:p>
              </p:txBody>
            </p:sp>
            <p:sp>
              <p:nvSpPr>
                <p:cNvPr id="33846" name="Line 61"/>
                <p:cNvSpPr>
                  <a:spLocks noChangeShapeType="1"/>
                </p:cNvSpPr>
                <p:nvPr/>
              </p:nvSpPr>
              <p:spPr bwMode="auto">
                <a:xfrm flipH="1">
                  <a:off x="3072" y="2496"/>
                  <a:ext cx="720" cy="394"/>
                </a:xfrm>
                <a:prstGeom prst="line">
                  <a:avLst/>
                </a:prstGeom>
                <a:noFill/>
                <a:ln w="9525">
                  <a:solidFill>
                    <a:srgbClr val="800000"/>
                  </a:solidFill>
                  <a:round/>
                  <a:headEnd/>
                  <a:tailEnd type="triangle" w="med" len="med"/>
                </a:ln>
              </p:spPr>
              <p:txBody>
                <a:bodyPr wrap="none"/>
                <a:lstStyle/>
                <a:p>
                  <a:endParaRPr lang="en-GB"/>
                </a:p>
              </p:txBody>
            </p:sp>
            <p:sp>
              <p:nvSpPr>
                <p:cNvPr id="33847" name="Line 62"/>
                <p:cNvSpPr>
                  <a:spLocks noChangeShapeType="1"/>
                </p:cNvSpPr>
                <p:nvPr/>
              </p:nvSpPr>
              <p:spPr bwMode="auto">
                <a:xfrm flipH="1" flipV="1">
                  <a:off x="3072" y="1728"/>
                  <a:ext cx="720" cy="720"/>
                </a:xfrm>
                <a:prstGeom prst="line">
                  <a:avLst/>
                </a:prstGeom>
                <a:noFill/>
                <a:ln w="9525">
                  <a:solidFill>
                    <a:srgbClr val="800000"/>
                  </a:solidFill>
                  <a:round/>
                  <a:headEnd/>
                  <a:tailEnd type="triangle" w="med" len="med"/>
                </a:ln>
              </p:spPr>
              <p:txBody>
                <a:bodyPr wrap="none"/>
                <a:lstStyle/>
                <a:p>
                  <a:endParaRPr lang="en-GB"/>
                </a:p>
              </p:txBody>
            </p:sp>
          </p:grpSp>
          <p:sp>
            <p:nvSpPr>
              <p:cNvPr id="33818" name="Text Box 63"/>
              <p:cNvSpPr txBox="1">
                <a:spLocks noChangeArrowheads="1"/>
              </p:cNvSpPr>
              <p:nvPr/>
            </p:nvSpPr>
            <p:spPr bwMode="auto">
              <a:xfrm>
                <a:off x="3648" y="1728"/>
                <a:ext cx="1008" cy="366"/>
              </a:xfrm>
              <a:prstGeom prst="rect">
                <a:avLst/>
              </a:prstGeom>
              <a:noFill/>
              <a:ln w="9525">
                <a:noFill/>
                <a:miter lim="800000"/>
                <a:headEnd/>
                <a:tailEnd/>
              </a:ln>
            </p:spPr>
            <p:txBody>
              <a:bodyPr>
                <a:spAutoFit/>
              </a:bodyPr>
              <a:lstStyle/>
              <a:p>
                <a:r>
                  <a:rPr lang="en-US" sz="1600">
                    <a:solidFill>
                      <a:schemeClr val="accent1"/>
                    </a:solidFill>
                  </a:rPr>
                  <a:t>impervious membrane</a:t>
                </a:r>
                <a:endParaRPr lang="en-AU" sz="1600">
                  <a:solidFill>
                    <a:schemeClr val="accent1"/>
                  </a:solidFill>
                </a:endParaRPr>
              </a:p>
            </p:txBody>
          </p:sp>
          <p:sp>
            <p:nvSpPr>
              <p:cNvPr id="33819" name="Line 64"/>
              <p:cNvSpPr>
                <a:spLocks noChangeShapeType="1"/>
              </p:cNvSpPr>
              <p:nvPr/>
            </p:nvSpPr>
            <p:spPr bwMode="auto">
              <a:xfrm flipH="1" flipV="1">
                <a:off x="3264" y="1824"/>
                <a:ext cx="384" cy="96"/>
              </a:xfrm>
              <a:prstGeom prst="line">
                <a:avLst/>
              </a:prstGeom>
              <a:noFill/>
              <a:ln w="9525">
                <a:solidFill>
                  <a:srgbClr val="339966"/>
                </a:solidFill>
                <a:round/>
                <a:headEnd/>
                <a:tailEnd type="triangle" w="med" len="med"/>
              </a:ln>
            </p:spPr>
            <p:txBody>
              <a:bodyPr wrap="none"/>
              <a:lstStyle/>
              <a:p>
                <a:endParaRPr lang="en-GB"/>
              </a:p>
            </p:txBody>
          </p:sp>
          <p:sp>
            <p:nvSpPr>
              <p:cNvPr id="33820" name="Text Box 65"/>
              <p:cNvSpPr txBox="1">
                <a:spLocks noChangeArrowheads="1"/>
              </p:cNvSpPr>
              <p:nvPr/>
            </p:nvSpPr>
            <p:spPr bwMode="auto">
              <a:xfrm>
                <a:off x="3024" y="675"/>
                <a:ext cx="2327" cy="212"/>
              </a:xfrm>
              <a:prstGeom prst="rect">
                <a:avLst/>
              </a:prstGeom>
              <a:noFill/>
              <a:ln w="9525">
                <a:noFill/>
                <a:miter lim="800000"/>
                <a:headEnd/>
                <a:tailEnd/>
              </a:ln>
            </p:spPr>
            <p:txBody>
              <a:bodyPr>
                <a:spAutoFit/>
              </a:bodyPr>
              <a:lstStyle/>
              <a:p>
                <a:r>
                  <a:rPr lang="en-US" sz="1600"/>
                  <a:t>Piston (to apply deviatoric stress)</a:t>
                </a:r>
                <a:endParaRPr lang="en-AU" sz="1600"/>
              </a:p>
            </p:txBody>
          </p:sp>
          <p:sp>
            <p:nvSpPr>
              <p:cNvPr id="33821" name="Text Box 66"/>
              <p:cNvSpPr txBox="1">
                <a:spLocks noChangeArrowheads="1"/>
              </p:cNvSpPr>
              <p:nvPr/>
            </p:nvSpPr>
            <p:spPr bwMode="auto">
              <a:xfrm>
                <a:off x="3696" y="1344"/>
                <a:ext cx="782" cy="212"/>
              </a:xfrm>
              <a:prstGeom prst="rect">
                <a:avLst/>
              </a:prstGeom>
              <a:noFill/>
              <a:ln w="9525">
                <a:noFill/>
                <a:miter lim="800000"/>
                <a:headEnd/>
                <a:tailEnd/>
              </a:ln>
            </p:spPr>
            <p:txBody>
              <a:bodyPr>
                <a:spAutoFit/>
              </a:bodyPr>
              <a:lstStyle/>
              <a:p>
                <a:r>
                  <a:rPr lang="en-US" sz="1600">
                    <a:solidFill>
                      <a:schemeClr val="accent1"/>
                    </a:solidFill>
                  </a:rPr>
                  <a:t>O-ring</a:t>
                </a:r>
                <a:endParaRPr lang="en-AU" sz="1600">
                  <a:solidFill>
                    <a:schemeClr val="accent1"/>
                  </a:solidFill>
                </a:endParaRPr>
              </a:p>
            </p:txBody>
          </p:sp>
          <p:sp>
            <p:nvSpPr>
              <p:cNvPr id="33822" name="Line 67"/>
              <p:cNvSpPr>
                <a:spLocks noChangeShapeType="1"/>
              </p:cNvSpPr>
              <p:nvPr/>
            </p:nvSpPr>
            <p:spPr bwMode="auto">
              <a:xfrm flipH="1">
                <a:off x="3312" y="1488"/>
                <a:ext cx="384" cy="144"/>
              </a:xfrm>
              <a:prstGeom prst="line">
                <a:avLst/>
              </a:prstGeom>
              <a:noFill/>
              <a:ln w="9525">
                <a:solidFill>
                  <a:srgbClr val="339966"/>
                </a:solidFill>
                <a:round/>
                <a:headEnd/>
                <a:tailEnd type="triangle" w="med" len="med"/>
              </a:ln>
            </p:spPr>
            <p:txBody>
              <a:bodyPr wrap="none"/>
              <a:lstStyle/>
              <a:p>
                <a:endParaRPr lang="en-GB"/>
              </a:p>
            </p:txBody>
          </p:sp>
          <p:sp>
            <p:nvSpPr>
              <p:cNvPr id="33823" name="Text Box 68"/>
              <p:cNvSpPr txBox="1">
                <a:spLocks noChangeArrowheads="1"/>
              </p:cNvSpPr>
              <p:nvPr/>
            </p:nvSpPr>
            <p:spPr bwMode="auto">
              <a:xfrm>
                <a:off x="2736" y="3600"/>
                <a:ext cx="672" cy="212"/>
              </a:xfrm>
              <a:prstGeom prst="rect">
                <a:avLst/>
              </a:prstGeom>
              <a:noFill/>
              <a:ln w="9525">
                <a:noFill/>
                <a:miter lim="800000"/>
                <a:headEnd/>
                <a:tailEnd/>
              </a:ln>
            </p:spPr>
            <p:txBody>
              <a:bodyPr>
                <a:spAutoFit/>
              </a:bodyPr>
              <a:lstStyle/>
              <a:p>
                <a:r>
                  <a:rPr lang="en-US" sz="1600"/>
                  <a:t>pedestal</a:t>
                </a:r>
                <a:endParaRPr lang="en-AU" sz="1600"/>
              </a:p>
            </p:txBody>
          </p:sp>
          <p:sp>
            <p:nvSpPr>
              <p:cNvPr id="33824" name="Text Box 69"/>
              <p:cNvSpPr txBox="1">
                <a:spLocks noChangeArrowheads="1"/>
              </p:cNvSpPr>
              <p:nvPr/>
            </p:nvSpPr>
            <p:spPr bwMode="auto">
              <a:xfrm>
                <a:off x="1632" y="2496"/>
                <a:ext cx="720" cy="366"/>
              </a:xfrm>
              <a:prstGeom prst="rect">
                <a:avLst/>
              </a:prstGeom>
              <a:noFill/>
              <a:ln w="9525">
                <a:noFill/>
                <a:miter lim="800000"/>
                <a:headEnd/>
                <a:tailEnd/>
              </a:ln>
            </p:spPr>
            <p:txBody>
              <a:bodyPr>
                <a:spAutoFit/>
              </a:bodyPr>
              <a:lstStyle/>
              <a:p>
                <a:r>
                  <a:rPr lang="en-US" sz="1600"/>
                  <a:t>Perspex cell</a:t>
                </a:r>
                <a:endParaRPr lang="en-AU" sz="1600"/>
              </a:p>
            </p:txBody>
          </p:sp>
          <p:sp>
            <p:nvSpPr>
              <p:cNvPr id="33825" name="Text Box 70"/>
              <p:cNvSpPr txBox="1">
                <a:spLocks noChangeArrowheads="1"/>
              </p:cNvSpPr>
              <p:nvPr/>
            </p:nvSpPr>
            <p:spPr bwMode="auto">
              <a:xfrm>
                <a:off x="886" y="3246"/>
                <a:ext cx="945" cy="212"/>
              </a:xfrm>
              <a:prstGeom prst="rect">
                <a:avLst/>
              </a:prstGeom>
              <a:noFill/>
              <a:ln w="9525">
                <a:noFill/>
                <a:miter lim="800000"/>
                <a:headEnd/>
                <a:tailEnd/>
              </a:ln>
            </p:spPr>
            <p:txBody>
              <a:bodyPr>
                <a:spAutoFit/>
              </a:bodyPr>
              <a:lstStyle/>
              <a:p>
                <a:r>
                  <a:rPr lang="en-US" sz="1600"/>
                  <a:t>Cell pressure</a:t>
                </a:r>
                <a:endParaRPr lang="en-AU" sz="1600"/>
              </a:p>
            </p:txBody>
          </p:sp>
          <p:sp>
            <p:nvSpPr>
              <p:cNvPr id="33826" name="Text Box 71"/>
              <p:cNvSpPr txBox="1">
                <a:spLocks noChangeArrowheads="1"/>
              </p:cNvSpPr>
              <p:nvPr/>
            </p:nvSpPr>
            <p:spPr bwMode="auto">
              <a:xfrm>
                <a:off x="825" y="3411"/>
                <a:ext cx="1027" cy="212"/>
              </a:xfrm>
              <a:prstGeom prst="rect">
                <a:avLst/>
              </a:prstGeom>
              <a:noFill/>
              <a:ln w="9525">
                <a:noFill/>
                <a:miter lim="800000"/>
                <a:headEnd/>
                <a:tailEnd/>
              </a:ln>
            </p:spPr>
            <p:txBody>
              <a:bodyPr>
                <a:spAutoFit/>
              </a:bodyPr>
              <a:lstStyle/>
              <a:p>
                <a:r>
                  <a:rPr lang="en-US" sz="1600"/>
                  <a:t>Back pressure</a:t>
                </a:r>
                <a:endParaRPr lang="en-AU" sz="1600"/>
              </a:p>
            </p:txBody>
          </p:sp>
          <p:sp>
            <p:nvSpPr>
              <p:cNvPr id="33827" name="Text Box 72"/>
              <p:cNvSpPr txBox="1">
                <a:spLocks noChangeArrowheads="1"/>
              </p:cNvSpPr>
              <p:nvPr/>
            </p:nvSpPr>
            <p:spPr bwMode="auto">
              <a:xfrm>
                <a:off x="3984" y="3360"/>
                <a:ext cx="1221" cy="443"/>
              </a:xfrm>
              <a:prstGeom prst="rect">
                <a:avLst/>
              </a:prstGeom>
              <a:noFill/>
              <a:ln w="9525">
                <a:noFill/>
                <a:miter lim="800000"/>
                <a:headEnd/>
                <a:tailEnd/>
              </a:ln>
            </p:spPr>
            <p:txBody>
              <a:bodyPr>
                <a:spAutoFit/>
              </a:bodyPr>
              <a:lstStyle/>
              <a:p>
                <a:r>
                  <a:rPr lang="en-US" sz="1600"/>
                  <a:t>Pore pressure or</a:t>
                </a:r>
              </a:p>
              <a:p>
                <a:r>
                  <a:rPr lang="en-US" sz="1600"/>
                  <a:t>volume change</a:t>
                </a:r>
                <a:endParaRPr lang="en-AU" sz="1600"/>
              </a:p>
            </p:txBody>
          </p:sp>
          <p:grpSp>
            <p:nvGrpSpPr>
              <p:cNvPr id="12" name="Group 76"/>
              <p:cNvGrpSpPr>
                <a:grpSpLocks/>
              </p:cNvGrpSpPr>
              <p:nvPr/>
            </p:nvGrpSpPr>
            <p:grpSpPr bwMode="auto">
              <a:xfrm>
                <a:off x="3360" y="2832"/>
                <a:ext cx="816" cy="212"/>
                <a:chOff x="3360" y="2832"/>
                <a:chExt cx="816" cy="212"/>
              </a:xfrm>
            </p:grpSpPr>
            <p:sp>
              <p:nvSpPr>
                <p:cNvPr id="33843" name="Text Box 74"/>
                <p:cNvSpPr txBox="1">
                  <a:spLocks noChangeArrowheads="1"/>
                </p:cNvSpPr>
                <p:nvPr/>
              </p:nvSpPr>
              <p:spPr bwMode="auto">
                <a:xfrm>
                  <a:off x="3696" y="2832"/>
                  <a:ext cx="480" cy="212"/>
                </a:xfrm>
                <a:prstGeom prst="rect">
                  <a:avLst/>
                </a:prstGeom>
                <a:noFill/>
                <a:ln w="9525">
                  <a:noFill/>
                  <a:miter lim="800000"/>
                  <a:headEnd/>
                  <a:tailEnd/>
                </a:ln>
              </p:spPr>
              <p:txBody>
                <a:bodyPr>
                  <a:spAutoFit/>
                </a:bodyPr>
                <a:lstStyle/>
                <a:p>
                  <a:r>
                    <a:rPr lang="en-US" sz="1600"/>
                    <a:t>Water</a:t>
                  </a:r>
                  <a:endParaRPr lang="en-AU" sz="1600"/>
                </a:p>
              </p:txBody>
            </p:sp>
            <p:sp>
              <p:nvSpPr>
                <p:cNvPr id="33844" name="Line 75"/>
                <p:cNvSpPr>
                  <a:spLocks noChangeShapeType="1"/>
                </p:cNvSpPr>
                <p:nvPr/>
              </p:nvSpPr>
              <p:spPr bwMode="auto">
                <a:xfrm flipH="1" flipV="1">
                  <a:off x="3360" y="2880"/>
                  <a:ext cx="336" cy="48"/>
                </a:xfrm>
                <a:prstGeom prst="line">
                  <a:avLst/>
                </a:prstGeom>
                <a:noFill/>
                <a:ln w="9525">
                  <a:solidFill>
                    <a:schemeClr val="tx1"/>
                  </a:solidFill>
                  <a:round/>
                  <a:headEnd/>
                  <a:tailEnd type="triangle" w="med" len="med"/>
                </a:ln>
              </p:spPr>
              <p:txBody>
                <a:bodyPr wrap="none"/>
                <a:lstStyle/>
                <a:p>
                  <a:endParaRPr lang="en-GB"/>
                </a:p>
              </p:txBody>
            </p:sp>
          </p:grpSp>
          <p:sp>
            <p:nvSpPr>
              <p:cNvPr id="33829" name="Line 95"/>
              <p:cNvSpPr>
                <a:spLocks noChangeShapeType="1"/>
              </p:cNvSpPr>
              <p:nvPr/>
            </p:nvSpPr>
            <p:spPr bwMode="auto">
              <a:xfrm>
                <a:off x="3066" y="2942"/>
                <a:ext cx="0" cy="372"/>
              </a:xfrm>
              <a:prstGeom prst="line">
                <a:avLst/>
              </a:prstGeom>
              <a:noFill/>
              <a:ln w="9525">
                <a:solidFill>
                  <a:schemeClr val="tx1"/>
                </a:solidFill>
                <a:round/>
                <a:headEnd/>
                <a:tailEnd/>
              </a:ln>
            </p:spPr>
            <p:txBody>
              <a:bodyPr/>
              <a:lstStyle/>
              <a:p>
                <a:endParaRPr lang="en-GB"/>
              </a:p>
            </p:txBody>
          </p:sp>
          <p:sp>
            <p:nvSpPr>
              <p:cNvPr id="33830" name="Line 97"/>
              <p:cNvSpPr>
                <a:spLocks noChangeShapeType="1"/>
              </p:cNvSpPr>
              <p:nvPr/>
            </p:nvSpPr>
            <p:spPr bwMode="auto">
              <a:xfrm>
                <a:off x="3057" y="3306"/>
                <a:ext cx="1206" cy="8"/>
              </a:xfrm>
              <a:prstGeom prst="line">
                <a:avLst/>
              </a:prstGeom>
              <a:noFill/>
              <a:ln w="9525">
                <a:solidFill>
                  <a:schemeClr val="tx1"/>
                </a:solidFill>
                <a:round/>
                <a:headEnd/>
                <a:tailEnd/>
              </a:ln>
            </p:spPr>
            <p:txBody>
              <a:bodyPr/>
              <a:lstStyle/>
              <a:p>
                <a:endParaRPr lang="en-GB"/>
              </a:p>
            </p:txBody>
          </p:sp>
          <p:sp>
            <p:nvSpPr>
              <p:cNvPr id="33831" name="Line 98"/>
              <p:cNvSpPr>
                <a:spLocks noChangeShapeType="1"/>
              </p:cNvSpPr>
              <p:nvPr/>
            </p:nvSpPr>
            <p:spPr bwMode="auto">
              <a:xfrm>
                <a:off x="3022" y="2933"/>
                <a:ext cx="0" cy="417"/>
              </a:xfrm>
              <a:prstGeom prst="line">
                <a:avLst/>
              </a:prstGeom>
              <a:noFill/>
              <a:ln w="9525">
                <a:solidFill>
                  <a:schemeClr val="tx1"/>
                </a:solidFill>
                <a:round/>
                <a:headEnd/>
                <a:tailEnd/>
              </a:ln>
            </p:spPr>
            <p:txBody>
              <a:bodyPr/>
              <a:lstStyle/>
              <a:p>
                <a:endParaRPr lang="en-GB"/>
              </a:p>
            </p:txBody>
          </p:sp>
          <p:sp>
            <p:nvSpPr>
              <p:cNvPr id="33832" name="Line 99"/>
              <p:cNvSpPr>
                <a:spLocks noChangeShapeType="1"/>
              </p:cNvSpPr>
              <p:nvPr/>
            </p:nvSpPr>
            <p:spPr bwMode="auto">
              <a:xfrm flipV="1">
                <a:off x="3022" y="3359"/>
                <a:ext cx="1240" cy="0"/>
              </a:xfrm>
              <a:prstGeom prst="line">
                <a:avLst/>
              </a:prstGeom>
              <a:noFill/>
              <a:ln w="9525">
                <a:solidFill>
                  <a:schemeClr val="tx1"/>
                </a:solidFill>
                <a:round/>
                <a:headEnd/>
                <a:tailEnd/>
              </a:ln>
            </p:spPr>
            <p:txBody>
              <a:bodyPr/>
              <a:lstStyle/>
              <a:p>
                <a:endParaRPr lang="en-GB"/>
              </a:p>
            </p:txBody>
          </p:sp>
          <p:sp>
            <p:nvSpPr>
              <p:cNvPr id="33833" name="Line 100"/>
              <p:cNvSpPr>
                <a:spLocks noChangeShapeType="1"/>
              </p:cNvSpPr>
              <p:nvPr/>
            </p:nvSpPr>
            <p:spPr bwMode="auto">
              <a:xfrm>
                <a:off x="2393" y="3261"/>
                <a:ext cx="0" cy="71"/>
              </a:xfrm>
              <a:prstGeom prst="line">
                <a:avLst/>
              </a:prstGeom>
              <a:noFill/>
              <a:ln w="9525">
                <a:solidFill>
                  <a:schemeClr val="tx1"/>
                </a:solidFill>
                <a:round/>
                <a:headEnd/>
                <a:tailEnd/>
              </a:ln>
            </p:spPr>
            <p:txBody>
              <a:bodyPr/>
              <a:lstStyle/>
              <a:p>
                <a:endParaRPr lang="en-GB"/>
              </a:p>
            </p:txBody>
          </p:sp>
          <p:sp>
            <p:nvSpPr>
              <p:cNvPr id="33834" name="Line 101"/>
              <p:cNvSpPr>
                <a:spLocks noChangeShapeType="1"/>
              </p:cNvSpPr>
              <p:nvPr/>
            </p:nvSpPr>
            <p:spPr bwMode="auto">
              <a:xfrm flipH="1">
                <a:off x="1870" y="3350"/>
                <a:ext cx="531" cy="0"/>
              </a:xfrm>
              <a:prstGeom prst="line">
                <a:avLst/>
              </a:prstGeom>
              <a:noFill/>
              <a:ln w="9525">
                <a:solidFill>
                  <a:schemeClr val="tx1"/>
                </a:solidFill>
                <a:round/>
                <a:headEnd/>
                <a:tailEnd/>
              </a:ln>
            </p:spPr>
            <p:txBody>
              <a:bodyPr/>
              <a:lstStyle/>
              <a:p>
                <a:endParaRPr lang="en-GB"/>
              </a:p>
            </p:txBody>
          </p:sp>
          <p:sp>
            <p:nvSpPr>
              <p:cNvPr id="33835" name="Line 102"/>
              <p:cNvSpPr>
                <a:spLocks noChangeShapeType="1"/>
              </p:cNvSpPr>
              <p:nvPr/>
            </p:nvSpPr>
            <p:spPr bwMode="auto">
              <a:xfrm>
                <a:off x="2437" y="3270"/>
                <a:ext cx="0" cy="133"/>
              </a:xfrm>
              <a:prstGeom prst="line">
                <a:avLst/>
              </a:prstGeom>
              <a:noFill/>
              <a:ln w="9525">
                <a:solidFill>
                  <a:schemeClr val="tx1"/>
                </a:solidFill>
                <a:round/>
                <a:headEnd/>
                <a:tailEnd/>
              </a:ln>
            </p:spPr>
            <p:txBody>
              <a:bodyPr/>
              <a:lstStyle/>
              <a:p>
                <a:endParaRPr lang="en-GB"/>
              </a:p>
            </p:txBody>
          </p:sp>
          <p:sp>
            <p:nvSpPr>
              <p:cNvPr id="33836" name="Line 103"/>
              <p:cNvSpPr>
                <a:spLocks noChangeShapeType="1"/>
              </p:cNvSpPr>
              <p:nvPr/>
            </p:nvSpPr>
            <p:spPr bwMode="auto">
              <a:xfrm flipH="1">
                <a:off x="1879" y="3403"/>
                <a:ext cx="558" cy="0"/>
              </a:xfrm>
              <a:prstGeom prst="line">
                <a:avLst/>
              </a:prstGeom>
              <a:noFill/>
              <a:ln w="9525">
                <a:solidFill>
                  <a:schemeClr val="tx1"/>
                </a:solidFill>
                <a:round/>
                <a:headEnd/>
                <a:tailEnd/>
              </a:ln>
            </p:spPr>
            <p:txBody>
              <a:bodyPr/>
              <a:lstStyle/>
              <a:p>
                <a:endParaRPr lang="en-GB"/>
              </a:p>
            </p:txBody>
          </p:sp>
          <p:sp>
            <p:nvSpPr>
              <p:cNvPr id="33837" name="Line 104"/>
              <p:cNvSpPr>
                <a:spLocks noChangeShapeType="1"/>
              </p:cNvSpPr>
              <p:nvPr/>
            </p:nvSpPr>
            <p:spPr bwMode="auto">
              <a:xfrm>
                <a:off x="2481" y="3270"/>
                <a:ext cx="0" cy="230"/>
              </a:xfrm>
              <a:prstGeom prst="line">
                <a:avLst/>
              </a:prstGeom>
              <a:noFill/>
              <a:ln w="9525">
                <a:solidFill>
                  <a:schemeClr val="tx1"/>
                </a:solidFill>
                <a:round/>
                <a:headEnd/>
                <a:tailEnd/>
              </a:ln>
            </p:spPr>
            <p:txBody>
              <a:bodyPr/>
              <a:lstStyle/>
              <a:p>
                <a:endParaRPr lang="en-GB"/>
              </a:p>
            </p:txBody>
          </p:sp>
          <p:sp>
            <p:nvSpPr>
              <p:cNvPr id="33838" name="Line 105"/>
              <p:cNvSpPr>
                <a:spLocks noChangeShapeType="1"/>
              </p:cNvSpPr>
              <p:nvPr/>
            </p:nvSpPr>
            <p:spPr bwMode="auto">
              <a:xfrm flipH="1">
                <a:off x="1852" y="3500"/>
                <a:ext cx="629" cy="0"/>
              </a:xfrm>
              <a:prstGeom prst="line">
                <a:avLst/>
              </a:prstGeom>
              <a:noFill/>
              <a:ln w="9525">
                <a:solidFill>
                  <a:schemeClr val="tx1"/>
                </a:solidFill>
                <a:round/>
                <a:headEnd/>
                <a:tailEnd/>
              </a:ln>
            </p:spPr>
            <p:txBody>
              <a:bodyPr/>
              <a:lstStyle/>
              <a:p>
                <a:endParaRPr lang="en-GB"/>
              </a:p>
            </p:txBody>
          </p:sp>
          <p:sp>
            <p:nvSpPr>
              <p:cNvPr id="33839" name="Line 106"/>
              <p:cNvSpPr>
                <a:spLocks noChangeShapeType="1"/>
              </p:cNvSpPr>
              <p:nvPr/>
            </p:nvSpPr>
            <p:spPr bwMode="auto">
              <a:xfrm flipH="1">
                <a:off x="2517" y="3261"/>
                <a:ext cx="9" cy="292"/>
              </a:xfrm>
              <a:prstGeom prst="line">
                <a:avLst/>
              </a:prstGeom>
              <a:noFill/>
              <a:ln w="9525">
                <a:solidFill>
                  <a:schemeClr val="tx1"/>
                </a:solidFill>
                <a:round/>
                <a:headEnd/>
                <a:tailEnd/>
              </a:ln>
            </p:spPr>
            <p:txBody>
              <a:bodyPr/>
              <a:lstStyle/>
              <a:p>
                <a:endParaRPr lang="en-GB"/>
              </a:p>
            </p:txBody>
          </p:sp>
          <p:sp>
            <p:nvSpPr>
              <p:cNvPr id="33840" name="Line 107"/>
              <p:cNvSpPr>
                <a:spLocks noChangeShapeType="1"/>
              </p:cNvSpPr>
              <p:nvPr/>
            </p:nvSpPr>
            <p:spPr bwMode="auto">
              <a:xfrm flipH="1" flipV="1">
                <a:off x="1852" y="3545"/>
                <a:ext cx="665" cy="8"/>
              </a:xfrm>
              <a:prstGeom prst="line">
                <a:avLst/>
              </a:prstGeom>
              <a:noFill/>
              <a:ln w="9525">
                <a:solidFill>
                  <a:schemeClr val="tx1"/>
                </a:solidFill>
                <a:round/>
                <a:headEnd/>
                <a:tailEnd/>
              </a:ln>
            </p:spPr>
            <p:txBody>
              <a:bodyPr/>
              <a:lstStyle/>
              <a:p>
                <a:endParaRPr lang="en-GB"/>
              </a:p>
            </p:txBody>
          </p:sp>
          <p:sp>
            <p:nvSpPr>
              <p:cNvPr id="33841" name="Line 108"/>
              <p:cNvSpPr>
                <a:spLocks noChangeShapeType="1"/>
              </p:cNvSpPr>
              <p:nvPr/>
            </p:nvSpPr>
            <p:spPr bwMode="auto">
              <a:xfrm flipH="1">
                <a:off x="2765" y="1464"/>
                <a:ext cx="9" cy="211"/>
              </a:xfrm>
              <a:prstGeom prst="line">
                <a:avLst/>
              </a:prstGeom>
              <a:noFill/>
              <a:ln w="9525">
                <a:solidFill>
                  <a:schemeClr val="tx1"/>
                </a:solidFill>
                <a:round/>
                <a:headEnd/>
                <a:tailEnd/>
              </a:ln>
            </p:spPr>
            <p:txBody>
              <a:bodyPr/>
              <a:lstStyle/>
              <a:p>
                <a:endParaRPr lang="en-GB"/>
              </a:p>
            </p:txBody>
          </p:sp>
          <p:sp>
            <p:nvSpPr>
              <p:cNvPr id="33842" name="Line 109"/>
              <p:cNvSpPr>
                <a:spLocks noChangeShapeType="1"/>
              </p:cNvSpPr>
              <p:nvPr/>
            </p:nvSpPr>
            <p:spPr bwMode="auto">
              <a:xfrm>
                <a:off x="2818" y="1445"/>
                <a:ext cx="0" cy="248"/>
              </a:xfrm>
              <a:prstGeom prst="line">
                <a:avLst/>
              </a:prstGeom>
              <a:noFill/>
              <a:ln w="9525">
                <a:solidFill>
                  <a:schemeClr val="tx1"/>
                </a:solidFill>
                <a:round/>
                <a:headEnd/>
                <a:tailEnd/>
              </a:ln>
            </p:spPr>
            <p:txBody>
              <a:bodyPr/>
              <a:lstStyle/>
              <a:p>
                <a:endParaRPr lang="en-GB"/>
              </a:p>
            </p:txBody>
          </p:sp>
        </p:grpSp>
        <p:sp>
          <p:nvSpPr>
            <p:cNvPr id="33798" name="Text Box 113"/>
            <p:cNvSpPr txBox="1">
              <a:spLocks noChangeArrowheads="1"/>
            </p:cNvSpPr>
            <p:nvPr/>
          </p:nvSpPr>
          <p:spPr bwMode="auto">
            <a:xfrm>
              <a:off x="2693" y="2029"/>
              <a:ext cx="666" cy="404"/>
            </a:xfrm>
            <a:prstGeom prst="rect">
              <a:avLst/>
            </a:prstGeom>
            <a:noFill/>
            <a:ln w="9525" algn="ctr">
              <a:noFill/>
              <a:miter lim="800000"/>
              <a:headEnd/>
              <a:tailEnd/>
            </a:ln>
          </p:spPr>
          <p:txBody>
            <a:bodyPr>
              <a:spAutoFit/>
            </a:bodyPr>
            <a:lstStyle/>
            <a:p>
              <a:r>
                <a:rPr lang="en-US" sz="1800"/>
                <a:t>Soil sample</a:t>
              </a:r>
            </a:p>
          </p:txBody>
        </p:sp>
      </p:grpSp>
    </p:spTree>
    <p:custDataLst>
      <p:tags r:id="rId1"/>
    </p:custDataLst>
    <p:extLst>
      <p:ext uri="{BB962C8B-B14F-4D97-AF65-F5344CB8AC3E}">
        <p14:creationId xmlns:p14="http://schemas.microsoft.com/office/powerpoint/2010/main" val="15148863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188640"/>
            <a:ext cx="4176464" cy="584775"/>
          </a:xfrm>
          <a:prstGeom prst="rect">
            <a:avLst/>
          </a:prstGeom>
          <a:noFill/>
        </p:spPr>
        <p:txBody>
          <a:bodyPr wrap="square" rtlCol="0">
            <a:spAutoFit/>
          </a:bodyPr>
          <a:lstStyle/>
          <a:p>
            <a:r>
              <a:rPr lang="en-GB" sz="3200" b="1" dirty="0" smtClean="0">
                <a:solidFill>
                  <a:srgbClr val="0070C0"/>
                </a:solidFill>
              </a:rPr>
              <a:t>The Tri-Axial Test</a:t>
            </a:r>
            <a:endParaRPr lang="en-GB" sz="3200" b="1" dirty="0">
              <a:solidFill>
                <a:srgbClr val="0070C0"/>
              </a:solidFill>
            </a:endParaRPr>
          </a:p>
        </p:txBody>
      </p:sp>
      <p:sp>
        <p:nvSpPr>
          <p:cNvPr id="3" name="TextBox 2"/>
          <p:cNvSpPr txBox="1"/>
          <p:nvPr/>
        </p:nvSpPr>
        <p:spPr>
          <a:xfrm>
            <a:off x="607159" y="1052736"/>
            <a:ext cx="7704856" cy="4801314"/>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rgbClr val="0070C0"/>
                </a:solidFill>
              </a:rPr>
              <a:t>Subjects the soil specimen to compressive stresses</a:t>
            </a:r>
            <a:r>
              <a:rPr lang="en-GB" dirty="0" smtClean="0"/>
              <a:t>, which are increased </a:t>
            </a:r>
            <a:r>
              <a:rPr lang="en-GB" b="1" dirty="0" smtClean="0">
                <a:solidFill>
                  <a:srgbClr val="0070C0"/>
                </a:solidFill>
              </a:rPr>
              <a:t>until the sample fails in shear.</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Sample is cylindrical, with a height twice its diameter.</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The sample is </a:t>
            </a:r>
            <a:r>
              <a:rPr lang="en-GB" b="1" dirty="0" smtClean="0">
                <a:solidFill>
                  <a:srgbClr val="0070C0"/>
                </a:solidFill>
              </a:rPr>
              <a:t>subjected to all round stress </a:t>
            </a:r>
            <a:r>
              <a:rPr lang="en-GB" dirty="0" smtClean="0"/>
              <a:t>by water pressure and </a:t>
            </a:r>
            <a:r>
              <a:rPr lang="en-GB" b="1" dirty="0" smtClean="0">
                <a:solidFill>
                  <a:srgbClr val="0070C0"/>
                </a:solidFill>
              </a:rPr>
              <a:t>fails under increasing axial loading.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water pressure (in the cell) is measured by a clock gauge.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Pore water pressure in the sample is also recorded.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a:t>
            </a:r>
            <a:r>
              <a:rPr lang="en-GB" b="1" dirty="0" smtClean="0">
                <a:solidFill>
                  <a:srgbClr val="0070C0"/>
                </a:solidFill>
              </a:rPr>
              <a:t>axial stress is obtained by axial loading </a:t>
            </a:r>
            <a:r>
              <a:rPr lang="en-GB" dirty="0" smtClean="0"/>
              <a:t>through a ‘proving ring’.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a:t>
            </a:r>
            <a:r>
              <a:rPr lang="en-GB" b="1" dirty="0" smtClean="0">
                <a:solidFill>
                  <a:srgbClr val="0070C0"/>
                </a:solidFill>
              </a:rPr>
              <a:t>sample experiences shortening vertically and expansion horizontally </a:t>
            </a:r>
            <a:r>
              <a:rPr lang="en-GB" dirty="0" smtClean="0"/>
              <a:t>until it fails.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184537717"/>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4"/>
          <p:cNvPicPr>
            <a:picLocks noChangeAspect="1" noChangeArrowheads="1"/>
          </p:cNvPicPr>
          <p:nvPr/>
        </p:nvPicPr>
        <p:blipFill>
          <a:blip r:embed="rId2" cstate="print"/>
          <a:srcRect/>
          <a:stretch>
            <a:fillRect/>
          </a:stretch>
        </p:blipFill>
        <p:spPr bwMode="auto">
          <a:xfrm>
            <a:off x="644525" y="95250"/>
            <a:ext cx="7856538" cy="6669088"/>
          </a:xfrm>
          <a:prstGeom prst="rect">
            <a:avLst/>
          </a:prstGeom>
          <a:noFill/>
          <a:ln w="9525">
            <a:noFill/>
            <a:miter lim="800000"/>
            <a:headEnd/>
            <a:tailEnd/>
          </a:ln>
        </p:spPr>
      </p:pic>
    </p:spTree>
    <p:extLst>
      <p:ext uri="{BB962C8B-B14F-4D97-AF65-F5344CB8AC3E}">
        <p14:creationId xmlns:p14="http://schemas.microsoft.com/office/powerpoint/2010/main" val="3053065694"/>
      </p:ext>
    </p:extLst>
  </p:cSld>
  <p:clrMapOvr>
    <a:masterClrMapping/>
  </p:clrMapOvr>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61938" y="204788"/>
            <a:ext cx="4597400" cy="579437"/>
          </a:xfrm>
        </p:spPr>
        <p:txBody>
          <a:bodyPr/>
          <a:lstStyle/>
          <a:p>
            <a:pPr algn="just" eaLnBrk="1" hangingPunct="1"/>
            <a:r>
              <a:rPr lang="en-US" sz="3200" smtClean="0"/>
              <a:t>Triaxial Shear Test</a:t>
            </a:r>
            <a:endParaRPr lang="en-AU" sz="3200" smtClean="0"/>
          </a:p>
        </p:txBody>
      </p:sp>
      <p:sp>
        <p:nvSpPr>
          <p:cNvPr id="35843" name="Rectangle 74"/>
          <p:cNvSpPr>
            <a:spLocks noChangeArrowheads="1"/>
          </p:cNvSpPr>
          <p:nvPr/>
        </p:nvSpPr>
        <p:spPr bwMode="auto">
          <a:xfrm>
            <a:off x="309563" y="931863"/>
            <a:ext cx="6583362" cy="396875"/>
          </a:xfrm>
          <a:prstGeom prst="rect">
            <a:avLst/>
          </a:prstGeom>
          <a:noFill/>
          <a:ln w="9525">
            <a:noFill/>
            <a:miter lim="800000"/>
            <a:headEnd/>
            <a:tailEnd/>
          </a:ln>
        </p:spPr>
        <p:txBody>
          <a:bodyPr anchor="b">
            <a:spAutoFit/>
          </a:bodyPr>
          <a:lstStyle/>
          <a:p>
            <a:pPr algn="just">
              <a:spcBef>
                <a:spcPct val="0"/>
              </a:spcBef>
            </a:pPr>
            <a:r>
              <a:rPr lang="en-US" b="0">
                <a:solidFill>
                  <a:srgbClr val="0000FF"/>
                </a:solidFill>
                <a:latin typeface="Arial Black" pitchFamily="34" charset="0"/>
              </a:rPr>
              <a:t>Specimen preparation (undisturbed sample)</a:t>
            </a:r>
            <a:endParaRPr lang="en-AU" b="0">
              <a:solidFill>
                <a:srgbClr val="0000FF"/>
              </a:solidFill>
              <a:latin typeface="Arial Black" pitchFamily="34" charset="0"/>
            </a:endParaRPr>
          </a:p>
        </p:txBody>
      </p:sp>
      <p:grpSp>
        <p:nvGrpSpPr>
          <p:cNvPr id="2" name="Group 80"/>
          <p:cNvGrpSpPr>
            <a:grpSpLocks/>
          </p:cNvGrpSpPr>
          <p:nvPr/>
        </p:nvGrpSpPr>
        <p:grpSpPr bwMode="auto">
          <a:xfrm>
            <a:off x="396875" y="1600200"/>
            <a:ext cx="5348288" cy="4071938"/>
            <a:chOff x="250" y="1008"/>
            <a:chExt cx="3369" cy="2565"/>
          </a:xfrm>
        </p:grpSpPr>
        <p:pic>
          <p:nvPicPr>
            <p:cNvPr id="35848" name="Picture 75" descr="Slide1"/>
            <p:cNvPicPr>
              <a:picLocks noChangeAspect="1" noChangeArrowheads="1"/>
            </p:cNvPicPr>
            <p:nvPr/>
          </p:nvPicPr>
          <p:blipFill>
            <a:blip r:embed="rId3" cstate="print"/>
            <a:srcRect t="6667" b="6667"/>
            <a:stretch>
              <a:fillRect/>
            </a:stretch>
          </p:blipFill>
          <p:spPr bwMode="auto">
            <a:xfrm>
              <a:off x="250" y="1008"/>
              <a:ext cx="3369" cy="2191"/>
            </a:xfrm>
            <a:prstGeom prst="rect">
              <a:avLst/>
            </a:prstGeom>
            <a:noFill/>
            <a:ln w="9525">
              <a:noFill/>
              <a:miter lim="800000"/>
              <a:headEnd/>
              <a:tailEnd/>
            </a:ln>
          </p:spPr>
        </p:pic>
        <p:sp>
          <p:nvSpPr>
            <p:cNvPr id="35849" name="Text Box 79"/>
            <p:cNvSpPr txBox="1">
              <a:spLocks noChangeArrowheads="1"/>
            </p:cNvSpPr>
            <p:nvPr/>
          </p:nvSpPr>
          <p:spPr bwMode="auto">
            <a:xfrm>
              <a:off x="1338" y="3323"/>
              <a:ext cx="1330" cy="250"/>
            </a:xfrm>
            <a:prstGeom prst="rect">
              <a:avLst/>
            </a:prstGeom>
            <a:solidFill>
              <a:srgbClr val="FFFF00"/>
            </a:solidFill>
            <a:ln w="9525" algn="ctr">
              <a:noFill/>
              <a:miter lim="800000"/>
              <a:headEnd/>
              <a:tailEnd/>
            </a:ln>
          </p:spPr>
          <p:txBody>
            <a:bodyPr>
              <a:spAutoFit/>
            </a:bodyPr>
            <a:lstStyle/>
            <a:p>
              <a:r>
                <a:rPr lang="en-US">
                  <a:solidFill>
                    <a:schemeClr val="hlink"/>
                  </a:solidFill>
                </a:rPr>
                <a:t>Sampling tubes</a:t>
              </a:r>
            </a:p>
          </p:txBody>
        </p:sp>
      </p:grpSp>
      <p:grpSp>
        <p:nvGrpSpPr>
          <p:cNvPr id="3" name="Group 82"/>
          <p:cNvGrpSpPr>
            <a:grpSpLocks/>
          </p:cNvGrpSpPr>
          <p:nvPr/>
        </p:nvGrpSpPr>
        <p:grpSpPr bwMode="auto">
          <a:xfrm>
            <a:off x="6064250" y="1531938"/>
            <a:ext cx="2743200" cy="4991100"/>
            <a:chOff x="3820" y="965"/>
            <a:chExt cx="1728" cy="3144"/>
          </a:xfrm>
        </p:grpSpPr>
        <p:pic>
          <p:nvPicPr>
            <p:cNvPr id="35846" name="Picture 77" descr="Slide2"/>
            <p:cNvPicPr>
              <a:picLocks noChangeAspect="1" noChangeArrowheads="1"/>
            </p:cNvPicPr>
            <p:nvPr/>
          </p:nvPicPr>
          <p:blipFill>
            <a:blip r:embed="rId4" cstate="print"/>
            <a:srcRect l="10001" t="6667" r="50000" b="6667"/>
            <a:stretch>
              <a:fillRect/>
            </a:stretch>
          </p:blipFill>
          <p:spPr bwMode="auto">
            <a:xfrm>
              <a:off x="3820" y="965"/>
              <a:ext cx="1728" cy="2808"/>
            </a:xfrm>
            <a:prstGeom prst="rect">
              <a:avLst/>
            </a:prstGeom>
            <a:noFill/>
            <a:ln w="9525">
              <a:noFill/>
              <a:miter lim="800000"/>
              <a:headEnd/>
              <a:tailEnd/>
            </a:ln>
          </p:spPr>
        </p:pic>
        <p:sp>
          <p:nvSpPr>
            <p:cNvPr id="35847" name="Rectangle 81"/>
            <p:cNvSpPr>
              <a:spLocks noChangeArrowheads="1"/>
            </p:cNvSpPr>
            <p:nvPr/>
          </p:nvSpPr>
          <p:spPr bwMode="auto">
            <a:xfrm>
              <a:off x="4030" y="3859"/>
              <a:ext cx="1369" cy="250"/>
            </a:xfrm>
            <a:prstGeom prst="rect">
              <a:avLst/>
            </a:prstGeom>
            <a:solidFill>
              <a:srgbClr val="FFFF00"/>
            </a:solidFill>
            <a:ln w="9525" algn="ctr">
              <a:noFill/>
              <a:miter lim="800000"/>
              <a:headEnd/>
              <a:tailEnd/>
            </a:ln>
          </p:spPr>
          <p:txBody>
            <a:bodyPr wrap="none">
              <a:spAutoFit/>
            </a:bodyPr>
            <a:lstStyle/>
            <a:p>
              <a:r>
                <a:rPr lang="en-US">
                  <a:solidFill>
                    <a:schemeClr val="hlink"/>
                  </a:solidFill>
                </a:rPr>
                <a:t>Sample extruder</a:t>
              </a:r>
            </a:p>
          </p:txBody>
        </p:sp>
      </p:grpSp>
    </p:spTree>
    <p:custDataLst>
      <p:tags r:id="rId1"/>
    </p:custDataLst>
    <p:extLst>
      <p:ext uri="{BB962C8B-B14F-4D97-AF65-F5344CB8AC3E}">
        <p14:creationId xmlns:p14="http://schemas.microsoft.com/office/powerpoint/2010/main" val="67511547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61938" y="204788"/>
            <a:ext cx="4597400" cy="579437"/>
          </a:xfrm>
        </p:spPr>
        <p:txBody>
          <a:bodyPr/>
          <a:lstStyle/>
          <a:p>
            <a:pPr algn="just" eaLnBrk="1" hangingPunct="1"/>
            <a:r>
              <a:rPr lang="en-US" sz="3200" smtClean="0"/>
              <a:t>Triaxial Shear Test</a:t>
            </a:r>
            <a:endParaRPr lang="en-AU" sz="3200" smtClean="0"/>
          </a:p>
        </p:txBody>
      </p:sp>
      <p:sp>
        <p:nvSpPr>
          <p:cNvPr id="36867" name="Rectangle 10"/>
          <p:cNvSpPr>
            <a:spLocks noChangeArrowheads="1"/>
          </p:cNvSpPr>
          <p:nvPr/>
        </p:nvSpPr>
        <p:spPr bwMode="auto">
          <a:xfrm>
            <a:off x="309563" y="931863"/>
            <a:ext cx="6583362" cy="396875"/>
          </a:xfrm>
          <a:prstGeom prst="rect">
            <a:avLst/>
          </a:prstGeom>
          <a:noFill/>
          <a:ln w="9525">
            <a:noFill/>
            <a:miter lim="800000"/>
            <a:headEnd/>
            <a:tailEnd/>
          </a:ln>
        </p:spPr>
        <p:txBody>
          <a:bodyPr anchor="b">
            <a:spAutoFit/>
          </a:bodyPr>
          <a:lstStyle/>
          <a:p>
            <a:pPr algn="just">
              <a:spcBef>
                <a:spcPct val="0"/>
              </a:spcBef>
            </a:pPr>
            <a:r>
              <a:rPr lang="en-US" b="0">
                <a:solidFill>
                  <a:srgbClr val="0000FF"/>
                </a:solidFill>
                <a:latin typeface="Arial Black" pitchFamily="34" charset="0"/>
              </a:rPr>
              <a:t>Specimen preparation (undisturbed sample)</a:t>
            </a:r>
            <a:endParaRPr lang="en-AU" b="0">
              <a:solidFill>
                <a:srgbClr val="0000FF"/>
              </a:solidFill>
              <a:latin typeface="Arial Black" pitchFamily="34" charset="0"/>
            </a:endParaRPr>
          </a:p>
        </p:txBody>
      </p:sp>
      <p:grpSp>
        <p:nvGrpSpPr>
          <p:cNvPr id="2" name="Group 13"/>
          <p:cNvGrpSpPr>
            <a:grpSpLocks/>
          </p:cNvGrpSpPr>
          <p:nvPr/>
        </p:nvGrpSpPr>
        <p:grpSpPr bwMode="auto">
          <a:xfrm>
            <a:off x="157163" y="1590675"/>
            <a:ext cx="4518025" cy="4481513"/>
            <a:chOff x="99" y="1002"/>
            <a:chExt cx="2846" cy="2823"/>
          </a:xfrm>
        </p:grpSpPr>
        <p:pic>
          <p:nvPicPr>
            <p:cNvPr id="36872" name="Picture 6" descr="Slide3"/>
            <p:cNvPicPr>
              <a:picLocks noChangeAspect="1" noChangeArrowheads="1"/>
            </p:cNvPicPr>
            <p:nvPr/>
          </p:nvPicPr>
          <p:blipFill>
            <a:blip r:embed="rId3" cstate="print"/>
            <a:srcRect r="5000"/>
            <a:stretch>
              <a:fillRect/>
            </a:stretch>
          </p:blipFill>
          <p:spPr bwMode="auto">
            <a:xfrm>
              <a:off x="99" y="1002"/>
              <a:ext cx="2846" cy="2246"/>
            </a:xfrm>
            <a:prstGeom prst="rect">
              <a:avLst/>
            </a:prstGeom>
            <a:noFill/>
            <a:ln w="9525">
              <a:noFill/>
              <a:miter lim="800000"/>
              <a:headEnd/>
              <a:tailEnd/>
            </a:ln>
          </p:spPr>
        </p:pic>
        <p:sp>
          <p:nvSpPr>
            <p:cNvPr id="36873" name="Rectangle 11"/>
            <p:cNvSpPr>
              <a:spLocks noChangeArrowheads="1"/>
            </p:cNvSpPr>
            <p:nvPr/>
          </p:nvSpPr>
          <p:spPr bwMode="auto">
            <a:xfrm>
              <a:off x="615" y="3383"/>
              <a:ext cx="1779" cy="442"/>
            </a:xfrm>
            <a:prstGeom prst="rect">
              <a:avLst/>
            </a:prstGeom>
            <a:solidFill>
              <a:srgbClr val="FFFF00"/>
            </a:solidFill>
            <a:ln w="9525" algn="ctr">
              <a:noFill/>
              <a:miter lim="800000"/>
              <a:headEnd/>
              <a:tailEnd/>
            </a:ln>
          </p:spPr>
          <p:txBody>
            <a:bodyPr>
              <a:spAutoFit/>
            </a:bodyPr>
            <a:lstStyle/>
            <a:p>
              <a:r>
                <a:rPr lang="en-US">
                  <a:solidFill>
                    <a:schemeClr val="hlink"/>
                  </a:solidFill>
                </a:rPr>
                <a:t>Edges of the sample are carefully trimmed</a:t>
              </a:r>
            </a:p>
          </p:txBody>
        </p:sp>
      </p:grpSp>
      <p:grpSp>
        <p:nvGrpSpPr>
          <p:cNvPr id="3" name="Group 15"/>
          <p:cNvGrpSpPr>
            <a:grpSpLocks/>
          </p:cNvGrpSpPr>
          <p:nvPr/>
        </p:nvGrpSpPr>
        <p:grpSpPr bwMode="auto">
          <a:xfrm>
            <a:off x="4821238" y="1603375"/>
            <a:ext cx="4197350" cy="4467225"/>
            <a:chOff x="3037" y="1010"/>
            <a:chExt cx="2644" cy="2814"/>
          </a:xfrm>
        </p:grpSpPr>
        <p:pic>
          <p:nvPicPr>
            <p:cNvPr id="36870" name="Picture 8" descr="Slide5"/>
            <p:cNvPicPr>
              <a:picLocks noChangeAspect="1" noChangeArrowheads="1"/>
            </p:cNvPicPr>
            <p:nvPr/>
          </p:nvPicPr>
          <p:blipFill>
            <a:blip r:embed="rId4" cstate="print"/>
            <a:srcRect l="5000" r="5000"/>
            <a:stretch>
              <a:fillRect/>
            </a:stretch>
          </p:blipFill>
          <p:spPr bwMode="auto">
            <a:xfrm>
              <a:off x="3037" y="1010"/>
              <a:ext cx="2644" cy="2203"/>
            </a:xfrm>
            <a:prstGeom prst="rect">
              <a:avLst/>
            </a:prstGeom>
            <a:noFill/>
            <a:ln w="9525">
              <a:noFill/>
              <a:miter lim="800000"/>
              <a:headEnd/>
              <a:tailEnd/>
            </a:ln>
          </p:spPr>
        </p:pic>
        <p:sp>
          <p:nvSpPr>
            <p:cNvPr id="36871" name="Rectangle 12"/>
            <p:cNvSpPr>
              <a:spLocks noChangeArrowheads="1"/>
            </p:cNvSpPr>
            <p:nvPr/>
          </p:nvSpPr>
          <p:spPr bwMode="auto">
            <a:xfrm>
              <a:off x="3583" y="3382"/>
              <a:ext cx="1779" cy="442"/>
            </a:xfrm>
            <a:prstGeom prst="rect">
              <a:avLst/>
            </a:prstGeom>
            <a:solidFill>
              <a:srgbClr val="FFFF00"/>
            </a:solidFill>
            <a:ln w="9525" algn="ctr">
              <a:noFill/>
              <a:miter lim="800000"/>
              <a:headEnd/>
              <a:tailEnd/>
            </a:ln>
          </p:spPr>
          <p:txBody>
            <a:bodyPr>
              <a:spAutoFit/>
            </a:bodyPr>
            <a:lstStyle/>
            <a:p>
              <a:r>
                <a:rPr lang="en-US">
                  <a:solidFill>
                    <a:schemeClr val="hlink"/>
                  </a:solidFill>
                </a:rPr>
                <a:t>Setting up the sample in the triaxial cell</a:t>
              </a:r>
            </a:p>
          </p:txBody>
        </p:sp>
      </p:grpSp>
    </p:spTree>
    <p:custDataLst>
      <p:tags r:id="rId1"/>
    </p:custDataLst>
    <p:extLst>
      <p:ext uri="{BB962C8B-B14F-4D97-AF65-F5344CB8AC3E}">
        <p14:creationId xmlns:p14="http://schemas.microsoft.com/office/powerpoint/2010/main" val="159876463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261938" y="204788"/>
            <a:ext cx="4597400" cy="579437"/>
          </a:xfrm>
        </p:spPr>
        <p:txBody>
          <a:bodyPr/>
          <a:lstStyle/>
          <a:p>
            <a:pPr algn="just" eaLnBrk="1" hangingPunct="1"/>
            <a:r>
              <a:rPr lang="en-US" sz="3200" smtClean="0"/>
              <a:t>Triaxial Shear Test</a:t>
            </a:r>
            <a:endParaRPr lang="en-AU" sz="3200" smtClean="0"/>
          </a:p>
        </p:txBody>
      </p:sp>
      <p:grpSp>
        <p:nvGrpSpPr>
          <p:cNvPr id="2" name="Group 9"/>
          <p:cNvGrpSpPr>
            <a:grpSpLocks/>
          </p:cNvGrpSpPr>
          <p:nvPr/>
        </p:nvGrpSpPr>
        <p:grpSpPr bwMode="auto">
          <a:xfrm>
            <a:off x="358775" y="1687513"/>
            <a:ext cx="3867150" cy="4813300"/>
            <a:chOff x="226" y="1063"/>
            <a:chExt cx="2436" cy="3032"/>
          </a:xfrm>
        </p:grpSpPr>
        <p:pic>
          <p:nvPicPr>
            <p:cNvPr id="37896" name="Picture 4" descr="Slide6"/>
            <p:cNvPicPr>
              <a:picLocks noChangeAspect="1" noChangeArrowheads="1"/>
            </p:cNvPicPr>
            <p:nvPr/>
          </p:nvPicPr>
          <p:blipFill>
            <a:blip r:embed="rId3" cstate="print"/>
            <a:srcRect l="10001" r="10001"/>
            <a:stretch>
              <a:fillRect/>
            </a:stretch>
          </p:blipFill>
          <p:spPr bwMode="auto">
            <a:xfrm>
              <a:off x="226" y="1063"/>
              <a:ext cx="2436" cy="2283"/>
            </a:xfrm>
            <a:prstGeom prst="rect">
              <a:avLst/>
            </a:prstGeom>
            <a:noFill/>
            <a:ln w="9525">
              <a:noFill/>
              <a:miter lim="800000"/>
              <a:headEnd/>
              <a:tailEnd/>
            </a:ln>
          </p:spPr>
        </p:pic>
        <p:sp>
          <p:nvSpPr>
            <p:cNvPr id="37897" name="Rectangle 6"/>
            <p:cNvSpPr>
              <a:spLocks noChangeArrowheads="1"/>
            </p:cNvSpPr>
            <p:nvPr/>
          </p:nvSpPr>
          <p:spPr bwMode="auto">
            <a:xfrm>
              <a:off x="499" y="3461"/>
              <a:ext cx="1876" cy="634"/>
            </a:xfrm>
            <a:prstGeom prst="rect">
              <a:avLst/>
            </a:prstGeom>
            <a:solidFill>
              <a:srgbClr val="FFFF00"/>
            </a:solidFill>
            <a:ln w="9525" algn="ctr">
              <a:noFill/>
              <a:miter lim="800000"/>
              <a:headEnd/>
              <a:tailEnd/>
            </a:ln>
          </p:spPr>
          <p:txBody>
            <a:bodyPr>
              <a:spAutoFit/>
            </a:bodyPr>
            <a:lstStyle/>
            <a:p>
              <a:pPr algn="just"/>
              <a:r>
                <a:rPr lang="en-US">
                  <a:solidFill>
                    <a:schemeClr val="hlink"/>
                  </a:solidFill>
                </a:rPr>
                <a:t>Sample is covered with a rubber membrane and sealed </a:t>
              </a:r>
            </a:p>
          </p:txBody>
        </p:sp>
      </p:grpSp>
      <p:grpSp>
        <p:nvGrpSpPr>
          <p:cNvPr id="3" name="Group 10"/>
          <p:cNvGrpSpPr>
            <a:grpSpLocks/>
          </p:cNvGrpSpPr>
          <p:nvPr/>
        </p:nvGrpSpPr>
        <p:grpSpPr bwMode="auto">
          <a:xfrm>
            <a:off x="4476750" y="1644650"/>
            <a:ext cx="4514850" cy="4737100"/>
            <a:chOff x="2820" y="1036"/>
            <a:chExt cx="2844" cy="2984"/>
          </a:xfrm>
        </p:grpSpPr>
        <p:pic>
          <p:nvPicPr>
            <p:cNvPr id="37894" name="Picture 5" descr="Slide7"/>
            <p:cNvPicPr>
              <a:picLocks noChangeAspect="1" noChangeArrowheads="1"/>
            </p:cNvPicPr>
            <p:nvPr/>
          </p:nvPicPr>
          <p:blipFill>
            <a:blip r:embed="rId4" cstate="print"/>
            <a:srcRect l="5000" r="5000"/>
            <a:stretch>
              <a:fillRect/>
            </a:stretch>
          </p:blipFill>
          <p:spPr bwMode="auto">
            <a:xfrm>
              <a:off x="2820" y="1036"/>
              <a:ext cx="2844" cy="2371"/>
            </a:xfrm>
            <a:prstGeom prst="rect">
              <a:avLst/>
            </a:prstGeom>
            <a:noFill/>
            <a:ln w="9525">
              <a:noFill/>
              <a:miter lim="800000"/>
              <a:headEnd/>
              <a:tailEnd/>
            </a:ln>
          </p:spPr>
        </p:pic>
        <p:sp>
          <p:nvSpPr>
            <p:cNvPr id="37895" name="Rectangle 7"/>
            <p:cNvSpPr>
              <a:spLocks noChangeArrowheads="1"/>
            </p:cNvSpPr>
            <p:nvPr/>
          </p:nvSpPr>
          <p:spPr bwMode="auto">
            <a:xfrm>
              <a:off x="3549" y="3578"/>
              <a:ext cx="1467" cy="442"/>
            </a:xfrm>
            <a:prstGeom prst="rect">
              <a:avLst/>
            </a:prstGeom>
            <a:solidFill>
              <a:srgbClr val="FFFF00"/>
            </a:solidFill>
            <a:ln w="9525" algn="ctr">
              <a:noFill/>
              <a:miter lim="800000"/>
              <a:headEnd/>
              <a:tailEnd/>
            </a:ln>
          </p:spPr>
          <p:txBody>
            <a:bodyPr>
              <a:spAutoFit/>
            </a:bodyPr>
            <a:lstStyle/>
            <a:p>
              <a:pPr algn="just"/>
              <a:r>
                <a:rPr lang="en-US">
                  <a:solidFill>
                    <a:schemeClr val="hlink"/>
                  </a:solidFill>
                </a:rPr>
                <a:t>Cell is completely filled with water</a:t>
              </a:r>
            </a:p>
          </p:txBody>
        </p:sp>
      </p:grpSp>
      <p:sp>
        <p:nvSpPr>
          <p:cNvPr id="37893" name="Rectangle 8"/>
          <p:cNvSpPr>
            <a:spLocks noChangeArrowheads="1"/>
          </p:cNvSpPr>
          <p:nvPr/>
        </p:nvSpPr>
        <p:spPr bwMode="auto">
          <a:xfrm>
            <a:off x="309563" y="931863"/>
            <a:ext cx="6583362" cy="396875"/>
          </a:xfrm>
          <a:prstGeom prst="rect">
            <a:avLst/>
          </a:prstGeom>
          <a:noFill/>
          <a:ln w="9525">
            <a:noFill/>
            <a:miter lim="800000"/>
            <a:headEnd/>
            <a:tailEnd/>
          </a:ln>
        </p:spPr>
        <p:txBody>
          <a:bodyPr anchor="b">
            <a:spAutoFit/>
          </a:bodyPr>
          <a:lstStyle/>
          <a:p>
            <a:pPr algn="just">
              <a:spcBef>
                <a:spcPct val="0"/>
              </a:spcBef>
            </a:pPr>
            <a:r>
              <a:rPr lang="en-US" b="0">
                <a:solidFill>
                  <a:srgbClr val="0000FF"/>
                </a:solidFill>
                <a:latin typeface="Arial Black" pitchFamily="34" charset="0"/>
              </a:rPr>
              <a:t>Specimen preparation (undisturbed sample)</a:t>
            </a:r>
            <a:endParaRPr lang="en-AU" b="0">
              <a:solidFill>
                <a:srgbClr val="0000FF"/>
              </a:solidFill>
              <a:latin typeface="Arial Black" pitchFamily="34" charset="0"/>
            </a:endParaRPr>
          </a:p>
        </p:txBody>
      </p:sp>
    </p:spTree>
    <p:custDataLst>
      <p:tags r:id="rId1"/>
    </p:custDataLst>
    <p:extLst>
      <p:ext uri="{BB962C8B-B14F-4D97-AF65-F5344CB8AC3E}">
        <p14:creationId xmlns:p14="http://schemas.microsoft.com/office/powerpoint/2010/main" val="379890778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261938" y="204788"/>
            <a:ext cx="4597400" cy="579437"/>
          </a:xfrm>
        </p:spPr>
        <p:txBody>
          <a:bodyPr/>
          <a:lstStyle/>
          <a:p>
            <a:pPr algn="just" eaLnBrk="1" hangingPunct="1"/>
            <a:r>
              <a:rPr lang="en-US" sz="3200" smtClean="0"/>
              <a:t>Triaxial Shear Test</a:t>
            </a:r>
            <a:endParaRPr lang="en-AU" sz="3200" smtClean="0"/>
          </a:p>
        </p:txBody>
      </p:sp>
      <p:pic>
        <p:nvPicPr>
          <p:cNvPr id="94214" name="Picture 6" descr="Slide8"/>
          <p:cNvPicPr>
            <a:picLocks noChangeAspect="1" noChangeArrowheads="1"/>
          </p:cNvPicPr>
          <p:nvPr/>
        </p:nvPicPr>
        <p:blipFill>
          <a:blip r:embed="rId3" cstate="print"/>
          <a:srcRect r="45000"/>
          <a:stretch>
            <a:fillRect/>
          </a:stretch>
        </p:blipFill>
        <p:spPr bwMode="auto">
          <a:xfrm>
            <a:off x="531813" y="1406525"/>
            <a:ext cx="3771900" cy="5143500"/>
          </a:xfrm>
          <a:prstGeom prst="rect">
            <a:avLst/>
          </a:prstGeom>
          <a:noFill/>
          <a:ln w="9525">
            <a:noFill/>
            <a:miter lim="800000"/>
            <a:headEnd/>
            <a:tailEnd/>
          </a:ln>
        </p:spPr>
      </p:pic>
      <p:sp>
        <p:nvSpPr>
          <p:cNvPr id="38916" name="Rectangle 8"/>
          <p:cNvSpPr>
            <a:spLocks noChangeArrowheads="1"/>
          </p:cNvSpPr>
          <p:nvPr/>
        </p:nvSpPr>
        <p:spPr bwMode="auto">
          <a:xfrm>
            <a:off x="379413" y="819150"/>
            <a:ext cx="6583362" cy="396875"/>
          </a:xfrm>
          <a:prstGeom prst="rect">
            <a:avLst/>
          </a:prstGeom>
          <a:noFill/>
          <a:ln w="9525">
            <a:noFill/>
            <a:miter lim="800000"/>
            <a:headEnd/>
            <a:tailEnd/>
          </a:ln>
        </p:spPr>
        <p:txBody>
          <a:bodyPr anchor="b">
            <a:spAutoFit/>
          </a:bodyPr>
          <a:lstStyle/>
          <a:p>
            <a:pPr algn="just">
              <a:spcBef>
                <a:spcPct val="0"/>
              </a:spcBef>
            </a:pPr>
            <a:r>
              <a:rPr lang="en-US" b="0">
                <a:solidFill>
                  <a:srgbClr val="0000FF"/>
                </a:solidFill>
                <a:latin typeface="Arial Black" pitchFamily="34" charset="0"/>
              </a:rPr>
              <a:t>Specimen preparation (undisturbed sample)</a:t>
            </a:r>
            <a:endParaRPr lang="en-AU" b="0">
              <a:solidFill>
                <a:srgbClr val="0000FF"/>
              </a:solidFill>
              <a:latin typeface="Arial Black" pitchFamily="34" charset="0"/>
            </a:endParaRPr>
          </a:p>
        </p:txBody>
      </p:sp>
      <p:grpSp>
        <p:nvGrpSpPr>
          <p:cNvPr id="2" name="Group 13"/>
          <p:cNvGrpSpPr>
            <a:grpSpLocks/>
          </p:cNvGrpSpPr>
          <p:nvPr/>
        </p:nvGrpSpPr>
        <p:grpSpPr bwMode="auto">
          <a:xfrm>
            <a:off x="2982913" y="1422400"/>
            <a:ext cx="3613150" cy="1292225"/>
            <a:chOff x="1879" y="896"/>
            <a:chExt cx="2276" cy="814"/>
          </a:xfrm>
        </p:grpSpPr>
        <p:sp>
          <p:nvSpPr>
            <p:cNvPr id="38921" name="Text Box 9"/>
            <p:cNvSpPr txBox="1">
              <a:spLocks noChangeArrowheads="1"/>
            </p:cNvSpPr>
            <p:nvPr/>
          </p:nvSpPr>
          <p:spPr bwMode="auto">
            <a:xfrm>
              <a:off x="2889" y="896"/>
              <a:ext cx="1266" cy="634"/>
            </a:xfrm>
            <a:prstGeom prst="rect">
              <a:avLst/>
            </a:prstGeom>
            <a:solidFill>
              <a:srgbClr val="FFFF00"/>
            </a:solidFill>
            <a:ln w="9525" algn="ctr">
              <a:noFill/>
              <a:miter lim="800000"/>
              <a:headEnd/>
              <a:tailEnd/>
            </a:ln>
          </p:spPr>
          <p:txBody>
            <a:bodyPr>
              <a:spAutoFit/>
            </a:bodyPr>
            <a:lstStyle/>
            <a:p>
              <a:pPr algn="just"/>
              <a:r>
                <a:rPr lang="en-US">
                  <a:solidFill>
                    <a:schemeClr val="hlink"/>
                  </a:solidFill>
                </a:rPr>
                <a:t>Proving ring to measure the deviator load</a:t>
              </a:r>
            </a:p>
          </p:txBody>
        </p:sp>
        <p:sp>
          <p:nvSpPr>
            <p:cNvPr id="38922" name="Line 10"/>
            <p:cNvSpPr>
              <a:spLocks noChangeShapeType="1"/>
            </p:cNvSpPr>
            <p:nvPr/>
          </p:nvSpPr>
          <p:spPr bwMode="auto">
            <a:xfrm flipH="1">
              <a:off x="1879" y="1090"/>
              <a:ext cx="1010" cy="620"/>
            </a:xfrm>
            <a:prstGeom prst="line">
              <a:avLst/>
            </a:prstGeom>
            <a:noFill/>
            <a:ln w="63500">
              <a:solidFill>
                <a:srgbClr val="FF0000"/>
              </a:solidFill>
              <a:round/>
              <a:headEnd/>
              <a:tailEnd type="triangle" w="med" len="med"/>
            </a:ln>
          </p:spPr>
          <p:txBody>
            <a:bodyPr/>
            <a:lstStyle/>
            <a:p>
              <a:endParaRPr lang="en-GB"/>
            </a:p>
          </p:txBody>
        </p:sp>
      </p:grpSp>
      <p:grpSp>
        <p:nvGrpSpPr>
          <p:cNvPr id="3" name="Group 14"/>
          <p:cNvGrpSpPr>
            <a:grpSpLocks/>
          </p:cNvGrpSpPr>
          <p:nvPr/>
        </p:nvGrpSpPr>
        <p:grpSpPr bwMode="auto">
          <a:xfrm>
            <a:off x="2754313" y="2832100"/>
            <a:ext cx="4033837" cy="1006475"/>
            <a:chOff x="1735" y="1784"/>
            <a:chExt cx="2541" cy="634"/>
          </a:xfrm>
        </p:grpSpPr>
        <p:sp>
          <p:nvSpPr>
            <p:cNvPr id="38919" name="Text Box 11"/>
            <p:cNvSpPr txBox="1">
              <a:spLocks noChangeArrowheads="1"/>
            </p:cNvSpPr>
            <p:nvPr/>
          </p:nvSpPr>
          <p:spPr bwMode="auto">
            <a:xfrm>
              <a:off x="2895" y="1784"/>
              <a:ext cx="1381" cy="634"/>
            </a:xfrm>
            <a:prstGeom prst="rect">
              <a:avLst/>
            </a:prstGeom>
            <a:solidFill>
              <a:srgbClr val="FFFF00"/>
            </a:solidFill>
            <a:ln w="9525" algn="ctr">
              <a:noFill/>
              <a:miter lim="800000"/>
              <a:headEnd/>
              <a:tailEnd/>
            </a:ln>
          </p:spPr>
          <p:txBody>
            <a:bodyPr>
              <a:spAutoFit/>
            </a:bodyPr>
            <a:lstStyle/>
            <a:p>
              <a:pPr algn="just"/>
              <a:r>
                <a:rPr lang="en-US">
                  <a:solidFill>
                    <a:schemeClr val="hlink"/>
                  </a:solidFill>
                </a:rPr>
                <a:t>Dial gauge to measure vertical displacement</a:t>
              </a:r>
            </a:p>
          </p:txBody>
        </p:sp>
        <p:sp>
          <p:nvSpPr>
            <p:cNvPr id="38920" name="Line 12"/>
            <p:cNvSpPr>
              <a:spLocks noChangeShapeType="1"/>
            </p:cNvSpPr>
            <p:nvPr/>
          </p:nvSpPr>
          <p:spPr bwMode="auto">
            <a:xfrm flipH="1">
              <a:off x="1735" y="1922"/>
              <a:ext cx="1170" cy="292"/>
            </a:xfrm>
            <a:prstGeom prst="line">
              <a:avLst/>
            </a:prstGeom>
            <a:noFill/>
            <a:ln w="63500">
              <a:solidFill>
                <a:srgbClr val="FF0000"/>
              </a:solidFill>
              <a:round/>
              <a:headEnd/>
              <a:tailEnd type="triangle" w="med" len="med"/>
            </a:ln>
          </p:spPr>
          <p:txBody>
            <a:bodyPr/>
            <a:lstStyle/>
            <a:p>
              <a:endParaRPr lang="en-GB"/>
            </a:p>
          </p:txBody>
        </p:sp>
      </p:grpSp>
    </p:spTree>
    <p:custDataLst>
      <p:tags r:id="rId1"/>
    </p:custDataLst>
    <p:extLst>
      <p:ext uri="{BB962C8B-B14F-4D97-AF65-F5344CB8AC3E}">
        <p14:creationId xmlns:p14="http://schemas.microsoft.com/office/powerpoint/2010/main" val="405490781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42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1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left)">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fad-an\Desktop\Soils pic 2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5556" y="531241"/>
            <a:ext cx="8244408" cy="6196188"/>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1178496" y="60251"/>
            <a:ext cx="7038528" cy="369332"/>
          </a:xfrm>
          <a:prstGeom prst="rect">
            <a:avLst/>
          </a:prstGeom>
          <a:solidFill>
            <a:schemeClr val="bg1"/>
          </a:solidFill>
          <a:ln>
            <a:solidFill>
              <a:schemeClr val="tx1"/>
            </a:solidFill>
          </a:ln>
        </p:spPr>
        <p:txBody>
          <a:bodyPr wrap="square">
            <a:spAutoFit/>
          </a:bodyPr>
          <a:lstStyle/>
          <a:p>
            <a:pPr algn="ctr"/>
            <a:r>
              <a:rPr lang="en-GB" dirty="0"/>
              <a:t>We can have a </a:t>
            </a:r>
            <a:r>
              <a:rPr lang="en-GB" b="1" dirty="0">
                <a:solidFill>
                  <a:srgbClr val="0070C0"/>
                </a:solidFill>
              </a:rPr>
              <a:t>frictional soil</a:t>
            </a:r>
            <a:r>
              <a:rPr lang="en-GB" dirty="0"/>
              <a:t>, a </a:t>
            </a:r>
            <a:r>
              <a:rPr lang="en-GB" b="1" dirty="0">
                <a:solidFill>
                  <a:srgbClr val="0070C0"/>
                </a:solidFill>
              </a:rPr>
              <a:t>cohesive soil</a:t>
            </a:r>
            <a:r>
              <a:rPr lang="en-GB" dirty="0"/>
              <a:t>, or a </a:t>
            </a:r>
            <a:r>
              <a:rPr lang="en-GB" b="1" dirty="0">
                <a:solidFill>
                  <a:srgbClr val="0070C0"/>
                </a:solidFill>
              </a:rPr>
              <a:t>frictional/cohesive</a:t>
            </a:r>
            <a:r>
              <a:rPr lang="en-GB" dirty="0"/>
              <a:t>.</a:t>
            </a:r>
          </a:p>
        </p:txBody>
      </p:sp>
      <p:sp>
        <p:nvSpPr>
          <p:cNvPr id="3" name="TextBox 2"/>
          <p:cNvSpPr txBox="1"/>
          <p:nvPr/>
        </p:nvSpPr>
        <p:spPr>
          <a:xfrm>
            <a:off x="1164680" y="692696"/>
            <a:ext cx="3753544" cy="369332"/>
          </a:xfrm>
          <a:prstGeom prst="rect">
            <a:avLst/>
          </a:prstGeom>
          <a:solidFill>
            <a:schemeClr val="bg1">
              <a:lumMod val="95000"/>
            </a:schemeClr>
          </a:solidFill>
        </p:spPr>
        <p:txBody>
          <a:bodyPr wrap="square" rtlCol="0">
            <a:spAutoFit/>
          </a:bodyPr>
          <a:lstStyle/>
          <a:p>
            <a:r>
              <a:rPr lang="en-GB" dirty="0" smtClean="0"/>
              <a:t>Failure in a Frictional Soil</a:t>
            </a:r>
            <a:endParaRPr lang="en-GB" dirty="0"/>
          </a:p>
        </p:txBody>
      </p:sp>
      <p:sp>
        <p:nvSpPr>
          <p:cNvPr id="4" name="TextBox 3"/>
          <p:cNvSpPr txBox="1"/>
          <p:nvPr/>
        </p:nvSpPr>
        <p:spPr>
          <a:xfrm>
            <a:off x="1178496" y="476672"/>
            <a:ext cx="2457400" cy="369332"/>
          </a:xfrm>
          <a:prstGeom prst="rect">
            <a:avLst/>
          </a:prstGeom>
          <a:noFill/>
        </p:spPr>
        <p:txBody>
          <a:bodyPr wrap="square" rtlCol="0">
            <a:spAutoFit/>
          </a:bodyPr>
          <a:lstStyle/>
          <a:p>
            <a:r>
              <a:rPr lang="en-GB" dirty="0" smtClean="0"/>
              <a:t>What is this?</a:t>
            </a:r>
            <a:endParaRPr lang="en-GB" dirty="0"/>
          </a:p>
        </p:txBody>
      </p:sp>
    </p:spTree>
    <p:extLst>
      <p:ext uri="{BB962C8B-B14F-4D97-AF65-F5344CB8AC3E}">
        <p14:creationId xmlns:p14="http://schemas.microsoft.com/office/powerpoint/2010/main" val="1029860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fad-an\Desktop\Soils pic 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332656"/>
            <a:ext cx="8412428" cy="630932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1568935" y="395372"/>
            <a:ext cx="4371217" cy="369332"/>
          </a:xfrm>
          <a:prstGeom prst="rect">
            <a:avLst/>
          </a:prstGeom>
          <a:solidFill>
            <a:schemeClr val="bg1">
              <a:lumMod val="95000"/>
            </a:schemeClr>
          </a:solidFill>
        </p:spPr>
        <p:txBody>
          <a:bodyPr wrap="square">
            <a:spAutoFit/>
          </a:bodyPr>
          <a:lstStyle/>
          <a:p>
            <a:r>
              <a:rPr lang="en-GB" dirty="0"/>
              <a:t>Failure in a </a:t>
            </a:r>
            <a:r>
              <a:rPr lang="en-GB" dirty="0" smtClean="0"/>
              <a:t>Cohesive </a:t>
            </a:r>
            <a:r>
              <a:rPr lang="en-GB" dirty="0"/>
              <a:t>Soil</a:t>
            </a:r>
          </a:p>
        </p:txBody>
      </p:sp>
      <p:sp>
        <p:nvSpPr>
          <p:cNvPr id="3" name="TextBox 2"/>
          <p:cNvSpPr txBox="1"/>
          <p:nvPr/>
        </p:nvSpPr>
        <p:spPr>
          <a:xfrm>
            <a:off x="1598401" y="-28997"/>
            <a:ext cx="2160240" cy="369332"/>
          </a:xfrm>
          <a:prstGeom prst="rect">
            <a:avLst/>
          </a:prstGeom>
          <a:noFill/>
        </p:spPr>
        <p:txBody>
          <a:bodyPr wrap="square" rtlCol="0">
            <a:spAutoFit/>
          </a:bodyPr>
          <a:lstStyle/>
          <a:p>
            <a:r>
              <a:rPr lang="en-GB" dirty="0" smtClean="0"/>
              <a:t>And this  ??</a:t>
            </a:r>
            <a:endParaRPr lang="en-GB" dirty="0"/>
          </a:p>
        </p:txBody>
      </p:sp>
    </p:spTree>
    <p:extLst>
      <p:ext uri="{BB962C8B-B14F-4D97-AF65-F5344CB8AC3E}">
        <p14:creationId xmlns:p14="http://schemas.microsoft.com/office/powerpoint/2010/main" val="3443080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8698" y="692696"/>
            <a:ext cx="5688632" cy="5940088"/>
          </a:xfrm>
          <a:prstGeom prst="rect">
            <a:avLst/>
          </a:prstGeom>
        </p:spPr>
        <p:txBody>
          <a:bodyPr wrap="square">
            <a:spAutoFit/>
          </a:bodyPr>
          <a:lstStyle/>
          <a:p>
            <a:r>
              <a:rPr lang="en-GB" sz="2000" b="1" dirty="0" smtClean="0">
                <a:solidFill>
                  <a:srgbClr val="0070C0"/>
                </a:solidFill>
              </a:rPr>
              <a:t>Is </a:t>
            </a:r>
            <a:r>
              <a:rPr lang="en-GB" sz="2000" b="1" dirty="0">
                <a:solidFill>
                  <a:srgbClr val="0070C0"/>
                </a:solidFill>
              </a:rPr>
              <a:t>a force that keeps a collection of particles rigid. </a:t>
            </a:r>
            <a:endParaRPr lang="en-GB" sz="2000" b="1" dirty="0" smtClean="0">
              <a:solidFill>
                <a:srgbClr val="0070C0"/>
              </a:solidFill>
            </a:endParaRPr>
          </a:p>
          <a:p>
            <a:endParaRPr lang="en-GB" sz="2000" dirty="0"/>
          </a:p>
          <a:p>
            <a:r>
              <a:rPr lang="en-GB" sz="2000" dirty="0" smtClean="0"/>
              <a:t>If </a:t>
            </a:r>
            <a:r>
              <a:rPr lang="en-GB" sz="2000" dirty="0"/>
              <a:t>you pinch a stack of coins between your fingers, the stack stays together. If you then loosen the pressure between your fingers, the coin stack falls apart. </a:t>
            </a:r>
            <a:endParaRPr lang="en-GB" sz="2000" dirty="0" smtClean="0"/>
          </a:p>
          <a:p>
            <a:endParaRPr lang="en-GB" sz="2000" dirty="0"/>
          </a:p>
          <a:p>
            <a:r>
              <a:rPr lang="en-GB" sz="2000" dirty="0" smtClean="0"/>
              <a:t>Similarly</a:t>
            </a:r>
            <a:r>
              <a:rPr lang="en-GB" sz="2000" dirty="0"/>
              <a:t>, a pile of sand keeps from spreading out </a:t>
            </a:r>
            <a:endParaRPr lang="en-GB" sz="2000" dirty="0" smtClean="0"/>
          </a:p>
          <a:p>
            <a:r>
              <a:rPr lang="en-GB" sz="2000" dirty="0" smtClean="0"/>
              <a:t>like </a:t>
            </a:r>
            <a:r>
              <a:rPr lang="en-GB" sz="2000" dirty="0"/>
              <a:t>a liquid because the weight of the sand keeps </a:t>
            </a:r>
            <a:endParaRPr lang="en-GB" sz="2000" dirty="0" smtClean="0"/>
          </a:p>
          <a:p>
            <a:r>
              <a:rPr lang="en-GB" sz="2000" dirty="0" smtClean="0"/>
              <a:t>the </a:t>
            </a:r>
            <a:r>
              <a:rPr lang="en-GB" sz="2000" dirty="0"/>
              <a:t>grains stuck together in their current arrangement, mostly out of static </a:t>
            </a:r>
            <a:r>
              <a:rPr lang="en-GB" sz="2000" dirty="0" smtClean="0"/>
              <a:t>friction.</a:t>
            </a:r>
          </a:p>
          <a:p>
            <a:endParaRPr lang="en-GB" sz="2000" dirty="0" smtClean="0"/>
          </a:p>
          <a:p>
            <a:r>
              <a:rPr lang="en-GB" sz="2000" b="1" dirty="0" smtClean="0">
                <a:solidFill>
                  <a:srgbClr val="0070C0"/>
                </a:solidFill>
              </a:rPr>
              <a:t>This </a:t>
            </a:r>
            <a:r>
              <a:rPr lang="en-GB" sz="2000" b="1" dirty="0">
                <a:solidFill>
                  <a:srgbClr val="0070C0"/>
                </a:solidFill>
              </a:rPr>
              <a:t>weight and pressure is the </a:t>
            </a:r>
            <a:r>
              <a:rPr lang="en-GB" sz="2000" b="1" dirty="0" smtClean="0">
                <a:solidFill>
                  <a:srgbClr val="0070C0"/>
                </a:solidFill>
              </a:rPr>
              <a:t>‘Effective stress’.</a:t>
            </a:r>
          </a:p>
          <a:p>
            <a:endParaRPr lang="en-GB" sz="2000" b="1" dirty="0" smtClean="0">
              <a:solidFill>
                <a:srgbClr val="0070C0"/>
              </a:solidFill>
            </a:endParaRPr>
          </a:p>
          <a:p>
            <a:r>
              <a:rPr lang="en-GB" sz="2000" b="1" dirty="0" smtClean="0">
                <a:solidFill>
                  <a:srgbClr val="0070C0"/>
                </a:solidFill>
              </a:rPr>
              <a:t>Effective </a:t>
            </a:r>
            <a:r>
              <a:rPr lang="en-GB" sz="2000" b="1" dirty="0">
                <a:solidFill>
                  <a:srgbClr val="0070C0"/>
                </a:solidFill>
              </a:rPr>
              <a:t>stress is easy to disrupt </a:t>
            </a:r>
            <a:r>
              <a:rPr lang="en-GB" sz="2000" dirty="0"/>
              <a:t>by the </a:t>
            </a:r>
            <a:r>
              <a:rPr lang="en-GB" sz="2000" dirty="0" smtClean="0"/>
              <a:t>application</a:t>
            </a:r>
          </a:p>
          <a:p>
            <a:r>
              <a:rPr lang="en-GB" sz="2000" dirty="0" smtClean="0"/>
              <a:t>of </a:t>
            </a:r>
            <a:r>
              <a:rPr lang="en-GB" sz="2000" dirty="0"/>
              <a:t>additional forces; </a:t>
            </a:r>
            <a:r>
              <a:rPr lang="en-GB" sz="2000" b="1" dirty="0">
                <a:solidFill>
                  <a:srgbClr val="0070C0"/>
                </a:solidFill>
              </a:rPr>
              <a:t>every footstep on a sand pile demonstrates this</a:t>
            </a:r>
            <a:r>
              <a:rPr lang="en-GB" sz="2000" dirty="0"/>
              <a:t>. It is an important factor in the study of slope stability and soil </a:t>
            </a:r>
            <a:r>
              <a:rPr lang="en-GB" sz="2000" dirty="0" smtClean="0"/>
              <a:t>liquefaction</a:t>
            </a:r>
            <a:r>
              <a:rPr lang="en-GB" sz="2000" dirty="0"/>
              <a:t> </a:t>
            </a:r>
            <a:r>
              <a:rPr lang="en-GB" sz="2000" dirty="0" smtClean="0"/>
              <a:t>especially </a:t>
            </a:r>
            <a:r>
              <a:rPr lang="en-GB" sz="2000" dirty="0"/>
              <a:t>from earthquakes.</a:t>
            </a:r>
          </a:p>
        </p:txBody>
      </p:sp>
      <p:pic>
        <p:nvPicPr>
          <p:cNvPr id="92162" name="Picture 2" descr="http://upload.wikimedia.org/wikipedia/commons/b/bd/Morocco_Africa_Flickr_Rosino_December_2005_8451401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9354" y="1484783"/>
            <a:ext cx="3328792" cy="5009039"/>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355133" y="3284863"/>
            <a:ext cx="1537347" cy="646331"/>
          </a:xfrm>
          <a:prstGeom prst="rect">
            <a:avLst/>
          </a:prstGeom>
          <a:noFill/>
        </p:spPr>
        <p:txBody>
          <a:bodyPr wrap="square" rtlCol="0">
            <a:spAutoFit/>
          </a:bodyPr>
          <a:lstStyle/>
          <a:p>
            <a:pPr algn="ctr"/>
            <a:r>
              <a:rPr lang="en-GB" b="1" dirty="0" smtClean="0"/>
              <a:t>‘Angle of Repose’</a:t>
            </a:r>
            <a:endParaRPr lang="en-GB" b="1" dirty="0"/>
          </a:p>
        </p:txBody>
      </p:sp>
      <p:cxnSp>
        <p:nvCxnSpPr>
          <p:cNvPr id="5" name="Straight Arrow Connector 4"/>
          <p:cNvCxnSpPr/>
          <p:nvPr/>
        </p:nvCxnSpPr>
        <p:spPr>
          <a:xfrm flipH="1">
            <a:off x="6876256" y="3931194"/>
            <a:ext cx="864096" cy="79395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4" name="Rectangle 3"/>
          <p:cNvSpPr/>
          <p:nvPr/>
        </p:nvSpPr>
        <p:spPr>
          <a:xfrm>
            <a:off x="206942" y="116632"/>
            <a:ext cx="5985100" cy="584775"/>
          </a:xfrm>
          <a:prstGeom prst="rect">
            <a:avLst/>
          </a:prstGeom>
        </p:spPr>
        <p:txBody>
          <a:bodyPr wrap="none">
            <a:spAutoFit/>
          </a:bodyPr>
          <a:lstStyle/>
          <a:p>
            <a:r>
              <a:rPr lang="en-GB" sz="3200" b="1" dirty="0" smtClean="0">
                <a:solidFill>
                  <a:srgbClr val="0070C0"/>
                </a:solidFill>
              </a:rPr>
              <a:t>Effective Stress </a:t>
            </a:r>
            <a:r>
              <a:rPr lang="en-GB" dirty="0" smtClean="0">
                <a:solidFill>
                  <a:srgbClr val="0070C0"/>
                </a:solidFill>
              </a:rPr>
              <a:t>–</a:t>
            </a:r>
            <a:r>
              <a:rPr lang="en-GB" b="1" dirty="0" smtClean="0">
                <a:solidFill>
                  <a:srgbClr val="0070C0"/>
                </a:solidFill>
              </a:rPr>
              <a:t> One of the </a:t>
            </a:r>
            <a:r>
              <a:rPr lang="en-GB" b="1" dirty="0">
                <a:solidFill>
                  <a:srgbClr val="0070C0"/>
                </a:solidFill>
              </a:rPr>
              <a:t>S</a:t>
            </a:r>
            <a:r>
              <a:rPr lang="en-GB" b="1" dirty="0" smtClean="0">
                <a:solidFill>
                  <a:srgbClr val="0070C0"/>
                </a:solidFill>
              </a:rPr>
              <a:t>trength Parameters</a:t>
            </a:r>
            <a:endParaRPr lang="en-GB" b="1" dirty="0"/>
          </a:p>
        </p:txBody>
      </p:sp>
    </p:spTree>
    <p:extLst>
      <p:ext uri="{BB962C8B-B14F-4D97-AF65-F5344CB8AC3E}">
        <p14:creationId xmlns:p14="http://schemas.microsoft.com/office/powerpoint/2010/main" val="3917536290"/>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1313" y="188640"/>
            <a:ext cx="6192688" cy="646331"/>
          </a:xfrm>
          <a:prstGeom prst="rect">
            <a:avLst/>
          </a:prstGeom>
          <a:noFill/>
        </p:spPr>
        <p:txBody>
          <a:bodyPr wrap="square" rtlCol="0">
            <a:spAutoFit/>
          </a:bodyPr>
          <a:lstStyle/>
          <a:p>
            <a:r>
              <a:rPr lang="en-GB" sz="3600" b="1" dirty="0" smtClean="0">
                <a:solidFill>
                  <a:srgbClr val="0070C0"/>
                </a:solidFill>
              </a:rPr>
              <a:t>Excess Pore Water Pressure</a:t>
            </a:r>
            <a:endParaRPr lang="en-GB" sz="3600" b="1" dirty="0">
              <a:solidFill>
                <a:srgbClr val="0070C0"/>
              </a:solidFill>
            </a:endParaRPr>
          </a:p>
        </p:txBody>
      </p:sp>
      <p:sp>
        <p:nvSpPr>
          <p:cNvPr id="3" name="TextBox 2"/>
          <p:cNvSpPr txBox="1"/>
          <p:nvPr/>
        </p:nvSpPr>
        <p:spPr>
          <a:xfrm>
            <a:off x="390360" y="859735"/>
            <a:ext cx="7920880" cy="5693866"/>
          </a:xfrm>
          <a:prstGeom prst="rect">
            <a:avLst/>
          </a:prstGeom>
          <a:noFill/>
        </p:spPr>
        <p:txBody>
          <a:bodyPr wrap="square" rtlCol="0">
            <a:spAutoFit/>
          </a:bodyPr>
          <a:lstStyle/>
          <a:p>
            <a:pPr algn="just"/>
            <a:r>
              <a:rPr lang="en-GB" sz="2400" dirty="0" smtClean="0"/>
              <a:t>Excess pore water pressure relieves the grain contact of a certain amount of pressure, and the </a:t>
            </a:r>
            <a:r>
              <a:rPr lang="en-GB" sz="2800" b="1" dirty="0" smtClean="0">
                <a:solidFill>
                  <a:srgbClr val="0070C0"/>
                </a:solidFill>
              </a:rPr>
              <a:t>Effective stress</a:t>
            </a:r>
            <a:r>
              <a:rPr lang="en-GB" sz="2400" dirty="0" smtClean="0"/>
              <a:t>, </a:t>
            </a:r>
            <a:r>
              <a:rPr lang="en-GB" sz="2400" b="1" dirty="0" smtClean="0">
                <a:solidFill>
                  <a:srgbClr val="0070C0"/>
                </a:solidFill>
              </a:rPr>
              <a:t>the stress that controls changes in volume and the strength of the soil</a:t>
            </a:r>
            <a:r>
              <a:rPr lang="en-GB" sz="2400" dirty="0" smtClean="0"/>
              <a:t>, is reduced.</a:t>
            </a:r>
          </a:p>
          <a:p>
            <a:pPr algn="just"/>
            <a:endParaRPr lang="en-GB" sz="2400" dirty="0">
              <a:solidFill>
                <a:srgbClr val="0070C0"/>
              </a:solidFill>
            </a:endParaRPr>
          </a:p>
          <a:p>
            <a:pPr algn="just"/>
            <a:r>
              <a:rPr lang="en-GB" sz="2400" b="1" dirty="0" smtClean="0">
                <a:solidFill>
                  <a:srgbClr val="0070C0"/>
                </a:solidFill>
              </a:rPr>
              <a:t>When the pore water is under pressure, it tends to hold the particles apart and reduces the securing pressure of grain contact.</a:t>
            </a:r>
          </a:p>
          <a:p>
            <a:pPr algn="just"/>
            <a:endParaRPr lang="en-GB" sz="2400" dirty="0">
              <a:solidFill>
                <a:srgbClr val="0070C0"/>
              </a:solidFill>
            </a:endParaRPr>
          </a:p>
          <a:p>
            <a:pPr algn="just"/>
            <a:r>
              <a:rPr lang="en-GB" sz="2400" b="1" dirty="0" smtClean="0">
                <a:solidFill>
                  <a:srgbClr val="0070C0"/>
                </a:solidFill>
              </a:rPr>
              <a:t>As the pressure moves towards excess, a state is reached where the pressure of the pore water is enough to push </a:t>
            </a:r>
          </a:p>
          <a:p>
            <a:pPr algn="just"/>
            <a:r>
              <a:rPr lang="en-GB" sz="2400" b="1" dirty="0" smtClean="0">
                <a:solidFill>
                  <a:srgbClr val="0070C0"/>
                </a:solidFill>
              </a:rPr>
              <a:t>the particles completely apart.</a:t>
            </a:r>
          </a:p>
          <a:p>
            <a:pPr algn="just"/>
            <a:endParaRPr lang="en-GB" sz="2400" dirty="0" smtClean="0"/>
          </a:p>
          <a:p>
            <a:pPr algn="just"/>
            <a:r>
              <a:rPr lang="en-GB" sz="2400" b="1" dirty="0" smtClean="0">
                <a:solidFill>
                  <a:srgbClr val="0070C0"/>
                </a:solidFill>
              </a:rPr>
              <a:t>Liquifaction</a:t>
            </a:r>
            <a:r>
              <a:rPr lang="en-GB" sz="2400" dirty="0" smtClean="0"/>
              <a:t> occurs if the excess p.w.p.is enough to reduce the</a:t>
            </a:r>
          </a:p>
          <a:p>
            <a:pPr algn="just"/>
            <a:r>
              <a:rPr lang="en-GB" sz="2400" b="1" dirty="0">
                <a:solidFill>
                  <a:srgbClr val="0070C0"/>
                </a:solidFill>
              </a:rPr>
              <a:t>S</a:t>
            </a:r>
            <a:r>
              <a:rPr lang="en-GB" sz="2400" b="1" dirty="0" smtClean="0">
                <a:solidFill>
                  <a:srgbClr val="0070C0"/>
                </a:solidFill>
              </a:rPr>
              <a:t>hear Strength </a:t>
            </a:r>
            <a:r>
              <a:rPr lang="en-GB" sz="2400" dirty="0" smtClean="0"/>
              <a:t>to zero.</a:t>
            </a:r>
            <a:endParaRPr lang="en-GB" sz="2400" dirty="0"/>
          </a:p>
        </p:txBody>
      </p:sp>
    </p:spTree>
    <p:extLst>
      <p:ext uri="{BB962C8B-B14F-4D97-AF65-F5344CB8AC3E}">
        <p14:creationId xmlns:p14="http://schemas.microsoft.com/office/powerpoint/2010/main" val="26535696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08275" y="233867"/>
            <a:ext cx="4032448" cy="646331"/>
          </a:xfrm>
          <a:prstGeom prst="rect">
            <a:avLst/>
          </a:prstGeom>
          <a:noFill/>
        </p:spPr>
        <p:txBody>
          <a:bodyPr wrap="square" rtlCol="0">
            <a:spAutoFit/>
          </a:bodyPr>
          <a:lstStyle/>
          <a:p>
            <a:r>
              <a:rPr lang="en-GB" sz="3600" b="1" dirty="0" smtClean="0">
                <a:solidFill>
                  <a:srgbClr val="0070C0"/>
                </a:solidFill>
              </a:rPr>
              <a:t>SOIL SUCTION</a:t>
            </a:r>
            <a:endParaRPr lang="en-GB" sz="3600" b="1" dirty="0">
              <a:solidFill>
                <a:srgbClr val="0070C0"/>
              </a:solidFill>
            </a:endParaRPr>
          </a:p>
        </p:txBody>
      </p:sp>
      <p:sp>
        <p:nvSpPr>
          <p:cNvPr id="3" name="TextBox 2"/>
          <p:cNvSpPr txBox="1"/>
          <p:nvPr/>
        </p:nvSpPr>
        <p:spPr>
          <a:xfrm>
            <a:off x="308275" y="920035"/>
            <a:ext cx="6675993" cy="5693866"/>
          </a:xfrm>
          <a:prstGeom prst="rect">
            <a:avLst/>
          </a:prstGeom>
          <a:noFill/>
        </p:spPr>
        <p:txBody>
          <a:bodyPr wrap="square" rtlCol="0">
            <a:spAutoFit/>
          </a:bodyPr>
          <a:lstStyle/>
          <a:p>
            <a:pPr algn="just"/>
            <a:r>
              <a:rPr lang="en-GB" sz="2400" dirty="0" smtClean="0"/>
              <a:t>The attraction exerted between the </a:t>
            </a:r>
          </a:p>
          <a:p>
            <a:pPr algn="just"/>
            <a:r>
              <a:rPr lang="en-GB" sz="2400" dirty="0" smtClean="0"/>
              <a:t>particles by capillary water is </a:t>
            </a:r>
          </a:p>
          <a:p>
            <a:pPr algn="just"/>
            <a:r>
              <a:rPr lang="en-GB" sz="2400" dirty="0" smtClean="0"/>
              <a:t>known as </a:t>
            </a:r>
            <a:r>
              <a:rPr lang="en-GB" sz="2800" b="1" dirty="0">
                <a:solidFill>
                  <a:srgbClr val="0070C0"/>
                </a:solidFill>
              </a:rPr>
              <a:t>S</a:t>
            </a:r>
            <a:r>
              <a:rPr lang="en-GB" sz="2800" b="1" dirty="0" smtClean="0">
                <a:solidFill>
                  <a:srgbClr val="0070C0"/>
                </a:solidFill>
              </a:rPr>
              <a:t>oil </a:t>
            </a:r>
            <a:r>
              <a:rPr lang="en-GB" sz="2800" b="1" dirty="0">
                <a:solidFill>
                  <a:srgbClr val="0070C0"/>
                </a:solidFill>
              </a:rPr>
              <a:t>S</a:t>
            </a:r>
            <a:r>
              <a:rPr lang="en-GB" sz="2800" b="1" dirty="0" smtClean="0">
                <a:solidFill>
                  <a:srgbClr val="0070C0"/>
                </a:solidFill>
              </a:rPr>
              <a:t>uction</a:t>
            </a:r>
            <a:r>
              <a:rPr lang="en-GB" sz="2400" dirty="0" smtClean="0"/>
              <a:t>. </a:t>
            </a:r>
          </a:p>
          <a:p>
            <a:pPr algn="just"/>
            <a:endParaRPr lang="en-GB" sz="2400" dirty="0" smtClean="0"/>
          </a:p>
          <a:p>
            <a:pPr algn="just"/>
            <a:r>
              <a:rPr lang="en-GB" sz="2400" b="1" dirty="0" smtClean="0">
                <a:solidFill>
                  <a:srgbClr val="0070C0"/>
                </a:solidFill>
              </a:rPr>
              <a:t>The greater the suction, the greater the </a:t>
            </a:r>
          </a:p>
          <a:p>
            <a:pPr algn="just"/>
            <a:r>
              <a:rPr lang="en-GB" sz="2400" b="1" dirty="0" smtClean="0">
                <a:solidFill>
                  <a:srgbClr val="0070C0"/>
                </a:solidFill>
              </a:rPr>
              <a:t>cohesion.</a:t>
            </a:r>
          </a:p>
          <a:p>
            <a:pPr algn="just"/>
            <a:endParaRPr lang="en-GB" sz="2400" dirty="0" smtClean="0"/>
          </a:p>
          <a:p>
            <a:pPr algn="just"/>
            <a:r>
              <a:rPr lang="en-GB" sz="2400" dirty="0" smtClean="0"/>
              <a:t>A </a:t>
            </a:r>
            <a:r>
              <a:rPr lang="en-GB" sz="2400" b="1" dirty="0" smtClean="0">
                <a:solidFill>
                  <a:srgbClr val="0070C0"/>
                </a:solidFill>
              </a:rPr>
              <a:t>soil’s suction increases with a decrease </a:t>
            </a:r>
          </a:p>
          <a:p>
            <a:pPr algn="just"/>
            <a:r>
              <a:rPr lang="en-GB" sz="2400" b="1" dirty="0" smtClean="0">
                <a:solidFill>
                  <a:srgbClr val="0070C0"/>
                </a:solidFill>
              </a:rPr>
              <a:t>in void size</a:t>
            </a:r>
            <a:r>
              <a:rPr lang="en-GB" sz="2400" dirty="0" smtClean="0"/>
              <a:t>. It follows then that </a:t>
            </a:r>
            <a:r>
              <a:rPr lang="en-GB" sz="2400" b="1" dirty="0" smtClean="0">
                <a:solidFill>
                  <a:srgbClr val="0070C0"/>
                </a:solidFill>
              </a:rPr>
              <a:t>fine </a:t>
            </a:r>
          </a:p>
          <a:p>
            <a:pPr algn="just"/>
            <a:r>
              <a:rPr lang="en-GB" sz="2400" b="1" dirty="0" smtClean="0">
                <a:solidFill>
                  <a:srgbClr val="0070C0"/>
                </a:solidFill>
              </a:rPr>
              <a:t>grained soil have greater cohesion </a:t>
            </a:r>
          </a:p>
          <a:p>
            <a:pPr algn="just"/>
            <a:r>
              <a:rPr lang="en-GB" sz="2400" b="1" dirty="0" smtClean="0">
                <a:solidFill>
                  <a:srgbClr val="0070C0"/>
                </a:solidFill>
              </a:rPr>
              <a:t>than coarse grained.</a:t>
            </a:r>
          </a:p>
          <a:p>
            <a:pPr algn="just"/>
            <a:r>
              <a:rPr lang="en-GB" sz="2400" dirty="0" smtClean="0"/>
              <a:t>As moisture content decreases, </a:t>
            </a:r>
          </a:p>
          <a:p>
            <a:pPr algn="just"/>
            <a:r>
              <a:rPr lang="en-GB" sz="2400" dirty="0" smtClean="0"/>
              <a:t>soil suction increases, and </a:t>
            </a:r>
          </a:p>
          <a:p>
            <a:pPr algn="just"/>
            <a:r>
              <a:rPr lang="en-GB" sz="2400" dirty="0" smtClean="0"/>
              <a:t>proportionately so does shear strength.</a:t>
            </a:r>
          </a:p>
          <a:p>
            <a:pPr algn="just"/>
            <a:endParaRPr lang="en-GB" sz="2400" dirty="0"/>
          </a:p>
        </p:txBody>
      </p:sp>
      <p:pic>
        <p:nvPicPr>
          <p:cNvPr id="95234" name="Picture 2" descr="https://encrypted-tbn1.gstatic.com/images?q=tbn:ANd9GcTMiCPyjTjFdJz6ho0DP_OP-sdHKP4dI7udvDSPUpe3J21TGPF2T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80200" y="3861048"/>
            <a:ext cx="3439668" cy="302001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95236" name="Picture 4" descr="https://encrypted-tbn1.gstatic.com/images?q=tbn:ANd9GcRBTLi4kkpl7ASmExkVv4ho9yewSM6RJDu_0QNnfKoC63Bt34gf">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364089" y="109122"/>
            <a:ext cx="3779912" cy="35335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24328" y="109122"/>
            <a:ext cx="1619672" cy="2862322"/>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5" name="TextBox 4"/>
          <p:cNvSpPr txBox="1"/>
          <p:nvPr/>
        </p:nvSpPr>
        <p:spPr>
          <a:xfrm>
            <a:off x="5364089" y="2987660"/>
            <a:ext cx="3779911" cy="369332"/>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5004049" y="1412776"/>
            <a:ext cx="1152128" cy="646331"/>
          </a:xfrm>
          <a:prstGeom prst="rect">
            <a:avLst/>
          </a:prstGeom>
          <a:solidFill>
            <a:schemeClr val="bg1"/>
          </a:solidFill>
        </p:spPr>
        <p:txBody>
          <a:bodyPr wrap="square" rtlCol="0">
            <a:spAutoFit/>
          </a:bodyPr>
          <a:lstStyle/>
          <a:p>
            <a:r>
              <a:rPr lang="en-GB" dirty="0" smtClean="0"/>
              <a:t>Direction of force</a:t>
            </a:r>
            <a:endParaRPr lang="en-US" dirty="0"/>
          </a:p>
        </p:txBody>
      </p:sp>
      <p:sp>
        <p:nvSpPr>
          <p:cNvPr id="7" name="TextBox 6"/>
          <p:cNvSpPr txBox="1"/>
          <p:nvPr/>
        </p:nvSpPr>
        <p:spPr>
          <a:xfrm>
            <a:off x="7092280" y="1700808"/>
            <a:ext cx="1152128" cy="369332"/>
          </a:xfrm>
          <a:prstGeom prst="rect">
            <a:avLst/>
          </a:prstGeom>
          <a:solidFill>
            <a:schemeClr val="bg1"/>
          </a:solidFill>
        </p:spPr>
        <p:txBody>
          <a:bodyPr wrap="square" rtlCol="0">
            <a:spAutoFit/>
          </a:bodyPr>
          <a:lstStyle/>
          <a:p>
            <a:r>
              <a:rPr lang="en-GB" dirty="0" smtClean="0"/>
              <a:t>Meniscus</a:t>
            </a:r>
            <a:endParaRPr lang="en-US" dirty="0"/>
          </a:p>
        </p:txBody>
      </p:sp>
    </p:spTree>
    <p:extLst>
      <p:ext uri="{BB962C8B-B14F-4D97-AF65-F5344CB8AC3E}">
        <p14:creationId xmlns:p14="http://schemas.microsoft.com/office/powerpoint/2010/main" val="21457034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415" y="0"/>
            <a:ext cx="3602718" cy="646331"/>
          </a:xfrm>
          <a:prstGeom prst="rect">
            <a:avLst/>
          </a:prstGeom>
        </p:spPr>
        <p:txBody>
          <a:bodyPr wrap="none">
            <a:spAutoFit/>
          </a:bodyPr>
          <a:lstStyle/>
          <a:p>
            <a:r>
              <a:rPr lang="en-GB" sz="3600" b="1" dirty="0" smtClean="0">
                <a:solidFill>
                  <a:srgbClr val="0070C0"/>
                </a:solidFill>
              </a:rPr>
              <a:t>SHEAR STRENGTH</a:t>
            </a:r>
            <a:endParaRPr lang="en-GB" sz="3600" b="1" dirty="0">
              <a:solidFill>
                <a:srgbClr val="0070C0"/>
              </a:solidFill>
            </a:endParaRPr>
          </a:p>
        </p:txBody>
      </p:sp>
      <p:sp>
        <p:nvSpPr>
          <p:cNvPr id="3" name="TextBox 2"/>
          <p:cNvSpPr txBox="1"/>
          <p:nvPr/>
        </p:nvSpPr>
        <p:spPr>
          <a:xfrm>
            <a:off x="444352" y="646331"/>
            <a:ext cx="7560840" cy="1077218"/>
          </a:xfrm>
          <a:prstGeom prst="rect">
            <a:avLst/>
          </a:prstGeom>
          <a:noFill/>
        </p:spPr>
        <p:txBody>
          <a:bodyPr wrap="square" rtlCol="0">
            <a:spAutoFit/>
          </a:bodyPr>
          <a:lstStyle/>
          <a:p>
            <a:pPr algn="ctr"/>
            <a:r>
              <a:rPr lang="en-GB" sz="3200" b="1" dirty="0" smtClean="0">
                <a:solidFill>
                  <a:srgbClr val="0070C0"/>
                </a:solidFill>
              </a:rPr>
              <a:t>The shear strength of a soil is its maximum resistance to shearing stresses</a:t>
            </a:r>
            <a:endParaRPr lang="en-GB" sz="3200" b="1" dirty="0">
              <a:solidFill>
                <a:srgbClr val="0070C0"/>
              </a:solidFill>
            </a:endParaRPr>
          </a:p>
        </p:txBody>
      </p:sp>
      <p:sp>
        <p:nvSpPr>
          <p:cNvPr id="4" name="TextBox 3"/>
          <p:cNvSpPr txBox="1"/>
          <p:nvPr/>
        </p:nvSpPr>
        <p:spPr>
          <a:xfrm>
            <a:off x="453272" y="1715280"/>
            <a:ext cx="8064896" cy="369332"/>
          </a:xfrm>
          <a:prstGeom prst="rect">
            <a:avLst/>
          </a:prstGeom>
          <a:noFill/>
        </p:spPr>
        <p:txBody>
          <a:bodyPr wrap="square" rtlCol="0">
            <a:spAutoFit/>
          </a:bodyPr>
          <a:lstStyle/>
          <a:p>
            <a:pPr algn="ctr"/>
            <a:r>
              <a:rPr lang="en-GB" dirty="0" smtClean="0"/>
              <a:t>When this resistance is exceeded failure occurs, usually in the form of slip surfaces. </a:t>
            </a:r>
          </a:p>
        </p:txBody>
      </p:sp>
      <p:pic>
        <p:nvPicPr>
          <p:cNvPr id="5" name="Picture 2" descr="http://www.nmdirtbags.com/images/coast_highwa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3272" y="2187152"/>
            <a:ext cx="8223184" cy="401816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6" name="Rectangle 5"/>
          <p:cNvSpPr/>
          <p:nvPr/>
        </p:nvSpPr>
        <p:spPr>
          <a:xfrm>
            <a:off x="444352" y="6279672"/>
            <a:ext cx="8376120" cy="646331"/>
          </a:xfrm>
          <a:prstGeom prst="rect">
            <a:avLst/>
          </a:prstGeom>
        </p:spPr>
        <p:txBody>
          <a:bodyPr wrap="square">
            <a:spAutoFit/>
          </a:bodyPr>
          <a:lstStyle/>
          <a:p>
            <a:r>
              <a:rPr lang="en-GB" u="sng" dirty="0">
                <a:hlinkClick r:id="rId3"/>
              </a:rPr>
              <a:t>http://www.youtube.com/watch?v=6dPTULyN4EE&amp;list=PLCK0UVoRSk1Vpt4lYwdmRWbc3MOMgfqQS</a:t>
            </a:r>
            <a:endParaRPr lang="en-GB" dirty="0"/>
          </a:p>
        </p:txBody>
      </p:sp>
      <p:sp>
        <p:nvSpPr>
          <p:cNvPr id="7" name="TextBox 6"/>
          <p:cNvSpPr txBox="1"/>
          <p:nvPr/>
        </p:nvSpPr>
        <p:spPr>
          <a:xfrm>
            <a:off x="827584" y="2276872"/>
            <a:ext cx="2304256" cy="369332"/>
          </a:xfrm>
          <a:prstGeom prst="rect">
            <a:avLst/>
          </a:prstGeom>
          <a:noFill/>
        </p:spPr>
        <p:txBody>
          <a:bodyPr wrap="square" rtlCol="0">
            <a:spAutoFit/>
          </a:bodyPr>
          <a:lstStyle/>
          <a:p>
            <a:r>
              <a:rPr lang="en-GB" dirty="0" smtClean="0">
                <a:solidFill>
                  <a:schemeClr val="bg1"/>
                </a:solidFill>
              </a:rPr>
              <a:t>ARIZONA</a:t>
            </a:r>
            <a:endParaRPr lang="en-GB" dirty="0">
              <a:solidFill>
                <a:schemeClr val="bg1"/>
              </a:solidFill>
            </a:endParaRPr>
          </a:p>
        </p:txBody>
      </p:sp>
    </p:spTree>
    <p:extLst>
      <p:ext uri="{BB962C8B-B14F-4D97-AF65-F5344CB8AC3E}">
        <p14:creationId xmlns:p14="http://schemas.microsoft.com/office/powerpoint/2010/main" val="2827969602"/>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476672"/>
            <a:ext cx="4824536" cy="1477328"/>
          </a:xfrm>
          <a:prstGeom prst="rect">
            <a:avLst/>
          </a:prstGeom>
        </p:spPr>
        <p:txBody>
          <a:bodyPr wrap="square">
            <a:spAutoFit/>
          </a:bodyPr>
          <a:lstStyle/>
          <a:p>
            <a:pPr algn="just"/>
            <a:r>
              <a:rPr lang="en-GB" dirty="0"/>
              <a:t>A</a:t>
            </a:r>
            <a:r>
              <a:rPr lang="en-GB" dirty="0" smtClean="0"/>
              <a:t>n </a:t>
            </a:r>
            <a:r>
              <a:rPr lang="en-GB" dirty="0"/>
              <a:t>inclinometer monitors </a:t>
            </a:r>
            <a:r>
              <a:rPr lang="en-GB" dirty="0" smtClean="0"/>
              <a:t>deformation normal </a:t>
            </a:r>
            <a:r>
              <a:rPr lang="en-GB" dirty="0"/>
              <a:t>to the axis of the casing which provides a profile </a:t>
            </a:r>
            <a:r>
              <a:rPr lang="en-GB" dirty="0" smtClean="0"/>
              <a:t>of subsurface </a:t>
            </a:r>
            <a:r>
              <a:rPr lang="en-GB" dirty="0"/>
              <a:t>horizontal deformation. The depth at which </a:t>
            </a:r>
            <a:r>
              <a:rPr lang="en-GB" dirty="0" smtClean="0"/>
              <a:t>shear movement </a:t>
            </a:r>
            <a:r>
              <a:rPr lang="en-GB" dirty="0"/>
              <a:t>is detected by the slope inclinometer is the depth of </a:t>
            </a:r>
            <a:r>
              <a:rPr lang="en-GB" dirty="0" smtClean="0"/>
              <a:t>the failure </a:t>
            </a:r>
            <a:r>
              <a:rPr lang="en-GB" dirty="0"/>
              <a:t>surface.</a:t>
            </a:r>
          </a:p>
        </p:txBody>
      </p:sp>
      <p:pic>
        <p:nvPicPr>
          <p:cNvPr id="9113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584" y="2852936"/>
            <a:ext cx="3752180" cy="3062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41993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www.ce.washington.edu/~liquefaction/selectpiclique/nigata64/tiltedbuilding.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36525"/>
            <a:ext cx="9144000" cy="69945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9512" y="0"/>
            <a:ext cx="7488832" cy="523220"/>
          </a:xfrm>
          <a:prstGeom prst="rect">
            <a:avLst/>
          </a:prstGeom>
          <a:noFill/>
        </p:spPr>
        <p:txBody>
          <a:bodyPr wrap="square" rtlCol="0">
            <a:spAutoFit/>
          </a:bodyPr>
          <a:lstStyle/>
          <a:p>
            <a:r>
              <a:rPr lang="en-GB" sz="2800" dirty="0" smtClean="0">
                <a:solidFill>
                  <a:schemeClr val="bg1"/>
                </a:solidFill>
              </a:rPr>
              <a:t>The importance of Soil Shear strength analysis !</a:t>
            </a:r>
            <a:endParaRPr lang="en-GB" sz="2800" dirty="0">
              <a:solidFill>
                <a:schemeClr val="bg1"/>
              </a:solidFill>
            </a:endParaRPr>
          </a:p>
        </p:txBody>
      </p:sp>
      <p:sp>
        <p:nvSpPr>
          <p:cNvPr id="4" name="TextBox 3"/>
          <p:cNvSpPr txBox="1"/>
          <p:nvPr/>
        </p:nvSpPr>
        <p:spPr>
          <a:xfrm>
            <a:off x="323528" y="523220"/>
            <a:ext cx="3960440" cy="369332"/>
          </a:xfrm>
          <a:prstGeom prst="rect">
            <a:avLst/>
          </a:prstGeom>
          <a:noFill/>
        </p:spPr>
        <p:txBody>
          <a:bodyPr wrap="square" rtlCol="0">
            <a:spAutoFit/>
          </a:bodyPr>
          <a:lstStyle/>
          <a:p>
            <a:r>
              <a:rPr lang="en-GB" dirty="0" smtClean="0">
                <a:solidFill>
                  <a:schemeClr val="bg1"/>
                </a:solidFill>
              </a:rPr>
              <a:t>Flat Block collapse – New Mexico</a:t>
            </a:r>
            <a:endParaRPr lang="en-GB" dirty="0">
              <a:solidFill>
                <a:schemeClr val="bg1"/>
              </a:solidFill>
            </a:endParaRPr>
          </a:p>
        </p:txBody>
      </p:sp>
    </p:spTree>
    <p:extLst>
      <p:ext uri="{BB962C8B-B14F-4D97-AF65-F5344CB8AC3E}">
        <p14:creationId xmlns:p14="http://schemas.microsoft.com/office/powerpoint/2010/main" val="2424839746"/>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41314" name="Picture 2" descr="C:\Users\AllanNantel\Desktop\collapse.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83568" y="2204864"/>
            <a:ext cx="7671855" cy="923330"/>
          </a:xfrm>
          <a:prstGeom prst="rect">
            <a:avLst/>
          </a:prstGeom>
        </p:spPr>
        <p:txBody>
          <a:bodyPr wrap="square">
            <a:spAutoFit/>
          </a:bodyPr>
          <a:lstStyle/>
          <a:p>
            <a:pPr algn="ctr"/>
            <a:r>
              <a:rPr lang="en-GB" u="sng" dirty="0">
                <a:hlinkClick r:id="rId2"/>
              </a:rPr>
              <a:t>http://www.youtube.com/watch?v=JrV4uCVwmfk&amp;list=PLCK0UVoRSk1Vpt4lYwdmRWbc3MOMgfqQS</a:t>
            </a:r>
            <a:endParaRPr lang="en-GB" dirty="0"/>
          </a:p>
          <a:p>
            <a:r>
              <a:rPr lang="en-GB" dirty="0"/>
              <a:t> </a:t>
            </a:r>
          </a:p>
        </p:txBody>
      </p:sp>
      <p:sp>
        <p:nvSpPr>
          <p:cNvPr id="3" name="TextBox 2"/>
          <p:cNvSpPr txBox="1"/>
          <p:nvPr/>
        </p:nvSpPr>
        <p:spPr>
          <a:xfrm>
            <a:off x="467544" y="620688"/>
            <a:ext cx="8208912" cy="707886"/>
          </a:xfrm>
          <a:prstGeom prst="rect">
            <a:avLst/>
          </a:prstGeom>
          <a:noFill/>
        </p:spPr>
        <p:txBody>
          <a:bodyPr wrap="square" rtlCol="0">
            <a:spAutoFit/>
          </a:bodyPr>
          <a:lstStyle/>
          <a:p>
            <a:pPr algn="ctr"/>
            <a:r>
              <a:rPr lang="en-GB" sz="4000" b="1" dirty="0" smtClean="0">
                <a:solidFill>
                  <a:srgbClr val="0070C0"/>
                </a:solidFill>
              </a:rPr>
              <a:t>The Stability of Soil Slopes</a:t>
            </a:r>
            <a:endParaRPr lang="en-GB" sz="4000" b="1" dirty="0">
              <a:solidFill>
                <a:srgbClr val="0070C0"/>
              </a:solidFill>
            </a:endParaRPr>
          </a:p>
        </p:txBody>
      </p:sp>
    </p:spTree>
    <p:extLst>
      <p:ext uri="{BB962C8B-B14F-4D97-AF65-F5344CB8AC3E}">
        <p14:creationId xmlns:p14="http://schemas.microsoft.com/office/powerpoint/2010/main" val="25976380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WER3D TRANSITION" val="DemoShutup.p3d 0"/>
  <p:tag name="POWER3D OPTIONS" val="Fast "/>
  <p:tag name="POWER3D IMAGE0" val="PWRTRANS.TGA"/>
  <p:tag name="POWER3D SOUND" val="Shut Up"/>
</p:tagLst>
</file>

<file path=ppt/tags/tag2.xml><?xml version="1.0" encoding="utf-8"?>
<p:tagLst xmlns:a="http://schemas.openxmlformats.org/drawingml/2006/main" xmlns:r="http://schemas.openxmlformats.org/officeDocument/2006/relationships" xmlns:p="http://schemas.openxmlformats.org/presentationml/2006/main">
  <p:tag name="POWER3D TRANSITION" val="DemoShutup.p3d 0"/>
  <p:tag name="POWER3D OPTIONS" val="Fast "/>
  <p:tag name="POWER3D IMAGE0" val="PWRTRANS.TGA"/>
  <p:tag name="POWER3D SOUND" val="Shut Up"/>
</p:tagLst>
</file>

<file path=ppt/tags/tag3.xml><?xml version="1.0" encoding="utf-8"?>
<p:tagLst xmlns:a="http://schemas.openxmlformats.org/drawingml/2006/main" xmlns:r="http://schemas.openxmlformats.org/officeDocument/2006/relationships" xmlns:p="http://schemas.openxmlformats.org/presentationml/2006/main">
  <p:tag name="POWER3D TRANSITION" val="DemoShutup.p3d 0"/>
  <p:tag name="POWER3D OPTIONS" val="Fast "/>
  <p:tag name="POWER3D IMAGE0" val="PWRTRANS.TGA"/>
  <p:tag name="POWER3D SOUND" val="Shut Up"/>
</p:tagLst>
</file>

<file path=ppt/tags/tag4.xml><?xml version="1.0" encoding="utf-8"?>
<p:tagLst xmlns:a="http://schemas.openxmlformats.org/drawingml/2006/main" xmlns:r="http://schemas.openxmlformats.org/officeDocument/2006/relationships" xmlns:p="http://schemas.openxmlformats.org/presentationml/2006/main">
  <p:tag name="POWER3D TRANSITION" val="DemoShutup.p3d 0"/>
  <p:tag name="POWER3D OPTIONS" val="Fast "/>
  <p:tag name="POWER3D IMAGE0" val="PWRTRANS.TGA"/>
  <p:tag name="POWER3D SOUND" val="Shut Up"/>
</p:tagLst>
</file>

<file path=ppt/tags/tag5.xml><?xml version="1.0" encoding="utf-8"?>
<p:tagLst xmlns:a="http://schemas.openxmlformats.org/drawingml/2006/main" xmlns:r="http://schemas.openxmlformats.org/officeDocument/2006/relationships" xmlns:p="http://schemas.openxmlformats.org/presentationml/2006/main">
  <p:tag name="POWER3D TRANSITION" val="DemoShutup.p3d 0"/>
  <p:tag name="POWER3D OPTIONS" val="Fast "/>
  <p:tag name="POWER3D IMAGE0" val="PWRTRANS.TGA"/>
  <p:tag name="POWER3D SOUND" val="Shut Up"/>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3706</TotalTime>
  <Words>5801</Words>
  <Application>Microsoft Office PowerPoint</Application>
  <PresentationFormat>On-screen Show (4:3)</PresentationFormat>
  <Paragraphs>948</Paragraphs>
  <Slides>104</Slides>
  <Notes>7</Notes>
  <HiddenSlides>15</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2</vt:i4>
      </vt:variant>
      <vt:variant>
        <vt:lpstr>Slide Titles</vt:lpstr>
      </vt:variant>
      <vt:variant>
        <vt:i4>104</vt:i4>
      </vt:variant>
    </vt:vector>
  </HeadingPairs>
  <TitlesOfParts>
    <vt:vector size="118" baseType="lpstr">
      <vt:lpstr>Arial</vt:lpstr>
      <vt:lpstr>Arial Black</vt:lpstr>
      <vt:lpstr>Arial Narrow</vt:lpstr>
      <vt:lpstr>Calibri</vt:lpstr>
      <vt:lpstr>Century Schoolbook</vt:lpstr>
      <vt:lpstr>GreekC</vt:lpstr>
      <vt:lpstr>GreekS</vt:lpstr>
      <vt:lpstr>Lucida Sans Unicode</vt:lpstr>
      <vt:lpstr>Symbol</vt:lpstr>
      <vt:lpstr>Times New Roman</vt:lpstr>
      <vt:lpstr>Wingdings</vt:lpstr>
      <vt:lpstr>Office Theme</vt:lpstr>
      <vt:lpstr>Microsoft Word 97 - 2003 Document</vt:lpstr>
      <vt:lpstr>Equation</vt:lpstr>
      <vt:lpstr>     SOIL TESTING METHODS</vt:lpstr>
      <vt:lpstr>PowerPoint Presentation</vt:lpstr>
      <vt:lpstr>Atterburg Limits</vt:lpstr>
      <vt:lpstr>PowerPoint Presentation</vt:lpstr>
      <vt:lpstr>PowerPoint Presentation</vt:lpstr>
      <vt:lpstr>Atterberg Limits</vt:lpstr>
      <vt:lpstr>PowerPoint Presentation</vt:lpstr>
      <vt:lpstr>PowerPoint Presentation</vt:lpstr>
      <vt:lpstr>Liquid Limit Definition </vt:lpstr>
      <vt:lpstr>PowerPoint Presentation</vt:lpstr>
      <vt:lpstr>PowerPoint Presentation</vt:lpstr>
      <vt:lpstr>Atterberg Liquid Limit Test -   Cassagrande Apparatus  </vt:lpstr>
      <vt:lpstr>Liquid Limit Test Procedure </vt:lpstr>
      <vt:lpstr>LL Test Procedure </vt:lpstr>
      <vt:lpstr>LL Test Procedure </vt:lpstr>
      <vt:lpstr>LL Test Procedure </vt:lpstr>
      <vt:lpstr>PowerPoint Presentation</vt:lpstr>
      <vt:lpstr>PowerPoint Presentation</vt:lpstr>
      <vt:lpstr>PowerPoint Presentation</vt:lpstr>
      <vt:lpstr>Plastic Limit (Procedure) </vt:lpstr>
      <vt:lpstr>Plastic Limit Procedure</vt:lpstr>
      <vt:lpstr>PowerPoint Presentation</vt:lpstr>
      <vt:lpstr>PowerPoint Presentation</vt:lpstr>
      <vt:lpstr>Definition of Plasticity Index</vt:lpstr>
      <vt:lpstr>PowerPoint Presentation</vt:lpstr>
      <vt:lpstr>PowerPoint Presentation</vt:lpstr>
      <vt:lpstr>PowerPoint Presentation</vt:lpstr>
      <vt:lpstr>Units of Soil testing and analysis. </vt:lpstr>
      <vt:lpstr>PowerPoint Presentation</vt:lpstr>
      <vt:lpstr>PowerPoint Presentation</vt:lpstr>
      <vt:lpstr>PowerPoint Presentation</vt:lpstr>
      <vt:lpstr>PowerPoint Presentation</vt:lpstr>
      <vt:lpstr>PowerPoint Presentation</vt:lpstr>
      <vt:lpstr>PowerPoint Presentation</vt:lpstr>
      <vt:lpstr>Bulk Density (r)(roe)</vt:lpstr>
      <vt:lpstr>PowerPoint Presentation</vt:lpstr>
      <vt:lpstr>Specific Gravity (Gs)</vt:lpstr>
      <vt:lpstr>Weight and Unit weight (g )(gamma)</vt:lpstr>
      <vt:lpstr>Weight and Unit weight (g )gamma</vt:lpstr>
      <vt:lpstr>Air Content or Air voids (A)</vt:lpstr>
      <vt:lpstr>Degree of Saturation</vt:lpstr>
      <vt:lpstr>Degree of Saturation</vt:lpstr>
      <vt:lpstr>The Void Ratio (e)</vt:lpstr>
      <vt:lpstr>PowerPoint Presentation</vt:lpstr>
      <vt:lpstr>Exercise </vt:lpstr>
      <vt:lpstr>PowerPoint Presentation</vt:lpstr>
      <vt:lpstr>PowerPoint Presentation</vt:lpstr>
      <vt:lpstr>PowerPoint Presentation</vt:lpstr>
      <vt:lpstr>Moisture Content (m)</vt:lpstr>
      <vt:lpstr>Unit Weights (g ) (gamma) due to ‘phasing’ </vt:lpstr>
      <vt:lpstr>Example 3</vt:lpstr>
      <vt:lpstr>Example 3</vt:lpstr>
      <vt:lpstr>Example 3</vt:lpstr>
      <vt:lpstr>Example 3</vt:lpstr>
      <vt:lpstr>Permeability and Flow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Triaxial Shear Test</vt:lpstr>
      <vt:lpstr>PowerPoint Presentation</vt:lpstr>
      <vt:lpstr>PowerPoint Presentation</vt:lpstr>
      <vt:lpstr>Triaxial Shear Test</vt:lpstr>
      <vt:lpstr>Triaxial Shear Test</vt:lpstr>
      <vt:lpstr>Triaxial Shear Test</vt:lpstr>
      <vt:lpstr>Triaxial Shear Test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SOIL TESTING METHODS</dc:title>
  <dc:creator>Nantel, Allan</dc:creator>
  <cp:lastModifiedBy>Alan Nantel</cp:lastModifiedBy>
  <cp:revision>297</cp:revision>
  <cp:lastPrinted>2018-03-05T10:07:24Z</cp:lastPrinted>
  <dcterms:created xsi:type="dcterms:W3CDTF">2013-07-17T10:17:03Z</dcterms:created>
  <dcterms:modified xsi:type="dcterms:W3CDTF">2019-03-12T16:27:28Z</dcterms:modified>
</cp:coreProperties>
</file>