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1"/>
  </p:notesMasterIdLst>
  <p:sldIdLst>
    <p:sldId id="266" r:id="rId2"/>
    <p:sldId id="257" r:id="rId3"/>
    <p:sldId id="258" r:id="rId4"/>
    <p:sldId id="259" r:id="rId5"/>
    <p:sldId id="262" r:id="rId6"/>
    <p:sldId id="287" r:id="rId7"/>
    <p:sldId id="288" r:id="rId8"/>
    <p:sldId id="289" r:id="rId9"/>
    <p:sldId id="318" r:id="rId10"/>
    <p:sldId id="319" r:id="rId11"/>
    <p:sldId id="320" r:id="rId12"/>
    <p:sldId id="293" r:id="rId13"/>
    <p:sldId id="295" r:id="rId14"/>
    <p:sldId id="299" r:id="rId15"/>
    <p:sldId id="297" r:id="rId16"/>
    <p:sldId id="260" r:id="rId17"/>
    <p:sldId id="256" r:id="rId18"/>
    <p:sldId id="321" r:id="rId19"/>
    <p:sldId id="322" r:id="rId20"/>
    <p:sldId id="323" r:id="rId21"/>
    <p:sldId id="276" r:id="rId22"/>
    <p:sldId id="278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8" r:id="rId32"/>
    <p:sldId id="324" r:id="rId33"/>
    <p:sldId id="311" r:id="rId34"/>
    <p:sldId id="325" r:id="rId35"/>
    <p:sldId id="316" r:id="rId36"/>
    <p:sldId id="317" r:id="rId37"/>
    <p:sldId id="274" r:id="rId38"/>
    <p:sldId id="275" r:id="rId39"/>
    <p:sldId id="326" r:id="rId40"/>
  </p:sldIdLst>
  <p:sldSz cx="12192000" cy="6858000"/>
  <p:notesSz cx="9320213" cy="68754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BC5A6E-6C80-4400-84EC-2B281286CA64}" v="49" dt="2023-11-07T18:26:52.4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3309" autoAdjust="0"/>
  </p:normalViewPr>
  <p:slideViewPr>
    <p:cSldViewPr snapToGrid="0" snapToObjects="1">
      <p:cViewPr varScale="1">
        <p:scale>
          <a:sx n="78" d="100"/>
          <a:sy n="78" d="100"/>
        </p:scale>
        <p:origin x="42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386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5280025" y="0"/>
            <a:ext cx="40386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1C8F0-5EDF-44B2-9664-A8665BDFB355}" type="datetimeFigureOut">
              <a:rPr lang="cy-GB" smtClean="0"/>
              <a:t>10/11/2023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2597150" y="858838"/>
            <a:ext cx="4125913" cy="2320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931863" y="3308350"/>
            <a:ext cx="7456487" cy="27082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6530975"/>
            <a:ext cx="4038600" cy="3444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5280025" y="6530975"/>
            <a:ext cx="4038600" cy="3444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10AA-582A-4F74-9367-61E4D3993A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72572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10AA-582A-4F74-9367-61E4D3993AFD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75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D7DCE-B34B-5C42-926F-13572597EB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60CD90-31DA-9A49-8303-F1EFE25701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B005B-87DF-A741-8A32-00C02A5A8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4C0480-2807-1848-ACE8-5D4E76ECA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745C6-2814-DA4D-A7D5-5E8F0BFC6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925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B76CA-903D-114C-AB3D-776F51E697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3CCD9-904E-D847-9FE1-AB039CE36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9F939-0F78-CE48-A26A-5744F85B3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9B2CB-1C57-2540-A3AA-485F9F01C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6DE327-8065-2F42-B574-2D767587B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823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4ADE0-C250-E747-BA6C-60DA5976C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6DF74-32EA-6642-B812-FC97994275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18554-B98B-BA48-A1FB-6DB2E492F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5A023-4B4D-2A48-8D8C-D3D89D0D5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381A8-13EB-CC4E-955F-D72696D96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23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EC654-D17E-C74F-B952-3CDBADD26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DB939-3C9C-F945-BB03-01279EE1CF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B45099-A991-CA4B-9835-C37E1BDABE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BFCC7-2D97-A343-9508-AFC54EE50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F5550A-45D6-C54E-B4E0-ED603FD3D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ACB79-4954-3F4B-BC7E-6F5E9BA4B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027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47690-3669-354D-B659-57770F4BE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E5E6D2-EED7-414E-A8FD-CEDEBB4086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9336D3-07CA-D14B-94A5-61F24716E1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A76F9-E770-F34D-B396-1FE7B14452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224F95-BF42-3A40-8C7E-88220A4E84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834947-26B7-314D-8FCA-877EEC9F90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8185BC-4BCB-9844-AA73-2BC570D6E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AECF31-6085-2C42-B842-322B88E96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60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D3874-9573-1246-8F22-234C6DAE6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93B2BE-0F96-E344-8570-C2954B0C8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3DB7D0-3C0A-3241-8226-44BC45D2C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51F1E-47AA-B247-A6A3-608C23F15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47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E9DFAE-0854-3446-A4C1-02CA539C3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19EB0F-525D-7245-8CEB-511CD258D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073032-BABD-AC47-86DF-FF39A75C8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09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EABF3-1CCD-694E-85A6-93EC13826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39273-917A-7444-9C4E-6A1031BA2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FE75B1-6C0C-C448-BD88-D17100FEBA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9EF873-AD53-6A4F-85E7-D6C5E0A1B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44E9AA-623B-524B-ABF0-2FB73E567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8E7C7A-E0E9-C746-AAF3-B513205F1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034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4C5BD-D58B-274C-A0E0-C37A4A00B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4D7E6A-5D30-2F4D-A5A3-2F3CEF2578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66C70-EA07-4442-AA87-D31297D7DD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6C8C52-1BE7-B346-A748-0B114FC2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0D288-919A-A84F-9975-05A2B4E4A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2DA02-411C-5144-83AF-1503ABA7B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356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622DA-1BF8-DC40-8301-144B39D6B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6B2410-482E-D747-8A82-707BE13410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03CE6F-43CE-0642-93CF-3039C66ED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A72F7-E316-E647-98E0-3CFF524E8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534BE-99EC-3C45-9CB0-09BEECD2D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101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358942-2F67-C541-B644-A3D1F8EA8C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2B7224-37FF-5544-8C6E-4C9B0CD0C0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7CEE1-82E8-C14C-A760-A680973DD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A3B20-6E32-E64A-B773-EB10DC3E3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6EBBC-0499-6140-8B3D-7CAFA1FC9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18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02AD28-895B-164B-A1EF-4F826E3B4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E7B2C5-40D5-1548-87A3-041FBB0F9C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8EB7D-7BF8-7640-91B1-C15CA49462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2F077-FC73-4749-AEF1-8CE6F6E90F2D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4A119-2EB1-BC44-A8AE-56E74B9E2F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5607D-932A-4E41-A3CF-228C5945F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0C342D-66F5-6149-A202-E589B75FC2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32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iG9CE55wbtY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8.png"/><Relationship Id="rId7" Type="http://schemas.openxmlformats.org/officeDocument/2006/relationships/image" Target="../media/image2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262F3E-183C-5B4A-A503-23001F9B33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042" y="-32852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D30B6150-3DCE-DDEF-13A1-6933DE70E820}"/>
              </a:ext>
            </a:extLst>
          </p:cNvPr>
          <p:cNvSpPr txBox="1"/>
          <p:nvPr/>
        </p:nvSpPr>
        <p:spPr>
          <a:xfrm>
            <a:off x="1527650" y="2535133"/>
            <a:ext cx="8191273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Datblygu dulliau addysgu creadigol</a:t>
            </a:r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C3E40AB9-CFA5-2D86-7B53-4A78002D9ACE}"/>
              </a:ext>
            </a:extLst>
          </p:cNvPr>
          <p:cNvSpPr/>
          <p:nvPr/>
        </p:nvSpPr>
        <p:spPr>
          <a:xfrm>
            <a:off x="2971345" y="1334804"/>
            <a:ext cx="5086692" cy="120032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ECAD5008/C</a:t>
            </a:r>
          </a:p>
        </p:txBody>
      </p:sp>
    </p:spTree>
    <p:extLst>
      <p:ext uri="{BB962C8B-B14F-4D97-AF65-F5344CB8AC3E}">
        <p14:creationId xmlns:p14="http://schemas.microsoft.com/office/powerpoint/2010/main" val="1225732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DF24D5-B55B-2D42-8FF8-16C7E4CE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03" y="27670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FDB978AF-3E3A-51FA-EDB1-17F52EE61153}"/>
              </a:ext>
            </a:extLst>
          </p:cNvPr>
          <p:cNvSpPr txBox="1"/>
          <p:nvPr/>
        </p:nvSpPr>
        <p:spPr>
          <a:xfrm>
            <a:off x="1122467" y="750137"/>
            <a:ext cx="9483478" cy="70788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dirty="0">
                <a:latin typeface="Cavolini" panose="03000502040302020204" pitchFamily="66" charset="0"/>
                <a:cs typeface="Cavolini" panose="03000502040302020204" pitchFamily="66" charset="0"/>
              </a:rPr>
              <a:t>Felly, beth sy’n digwydd heddiw?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47402344-AA0F-C0B1-B818-7E0834785B36}"/>
              </a:ext>
            </a:extLst>
          </p:cNvPr>
          <p:cNvSpPr txBox="1"/>
          <p:nvPr/>
        </p:nvSpPr>
        <p:spPr>
          <a:xfrm>
            <a:off x="1314108" y="2050247"/>
            <a:ext cx="2940316" cy="175432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b="1" dirty="0">
                <a:latin typeface="Cavolini" panose="03000502040302020204" pitchFamily="66" charset="0"/>
                <a:cs typeface="Cavolini" panose="03000502040302020204" pitchFamily="66" charset="0"/>
              </a:rPr>
              <a:t>Archwilio a datblygu eich creadigrwydd eich hun a chydweithio i greu strategaeth addysgu creadigol.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598C4469-153A-9AAC-A2CC-12961BBFA583}"/>
              </a:ext>
            </a:extLst>
          </p:cNvPr>
          <p:cNvSpPr txBox="1"/>
          <p:nvPr/>
        </p:nvSpPr>
        <p:spPr>
          <a:xfrm>
            <a:off x="4723488" y="2077918"/>
            <a:ext cx="294031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b="1" dirty="0">
                <a:latin typeface="Cavolini" panose="03000502040302020204" pitchFamily="66" charset="0"/>
                <a:cs typeface="Cavolini" panose="03000502040302020204" pitchFamily="66" charset="0"/>
              </a:rPr>
              <a:t>Gweithgaredd marchnata i rannu eich dull arloesol newydd.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2772EC2B-7E83-35F1-33AE-D6DCABD10C03}"/>
              </a:ext>
            </a:extLst>
          </p:cNvPr>
          <p:cNvSpPr txBox="1"/>
          <p:nvPr/>
        </p:nvSpPr>
        <p:spPr>
          <a:xfrm>
            <a:off x="8072638" y="2050247"/>
            <a:ext cx="3195836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MAE’N HYN WASTRAFF AMSER LLWYR!!</a:t>
            </a:r>
          </a:p>
        </p:txBody>
      </p:sp>
    </p:spTree>
    <p:extLst>
      <p:ext uri="{BB962C8B-B14F-4D97-AF65-F5344CB8AC3E}">
        <p14:creationId xmlns:p14="http://schemas.microsoft.com/office/powerpoint/2010/main" val="1007334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E1EDD4-5AE9-4141-B596-82BDF2879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-32853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9EAF676D-B423-49F4-2A01-A709480C8E81}"/>
              </a:ext>
            </a:extLst>
          </p:cNvPr>
          <p:cNvSpPr txBox="1"/>
          <p:nvPr/>
        </p:nvSpPr>
        <p:spPr>
          <a:xfrm>
            <a:off x="2507755" y="5048364"/>
            <a:ext cx="1127942" cy="98488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5800" b="1" dirty="0"/>
              <a:t>NA</a:t>
            </a:r>
          </a:p>
        </p:txBody>
      </p:sp>
    </p:spTree>
    <p:extLst>
      <p:ext uri="{BB962C8B-B14F-4D97-AF65-F5344CB8AC3E}">
        <p14:creationId xmlns:p14="http://schemas.microsoft.com/office/powerpoint/2010/main" val="898789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F6141B-9BE8-F945-A8D7-DDCCE8DEC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466" y="-5475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6B1ED07A-6461-B788-A34F-D46CB3567017}"/>
              </a:ext>
            </a:extLst>
          </p:cNvPr>
          <p:cNvSpPr txBox="1"/>
          <p:nvPr/>
        </p:nvSpPr>
        <p:spPr>
          <a:xfrm>
            <a:off x="2682969" y="164263"/>
            <a:ext cx="561781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5400" b="1" dirty="0">
                <a:solidFill>
                  <a:srgbClr val="FF0000"/>
                </a:solidFill>
              </a:rPr>
              <a:t>G</a:t>
            </a:r>
            <a:r>
              <a:rPr lang="cy-GB" sz="5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êm creadigol 1</a:t>
            </a:r>
            <a:endParaRPr lang="cy-GB" sz="5400" b="1" dirty="0">
              <a:solidFill>
                <a:srgbClr val="FF0000"/>
              </a:solidFill>
            </a:endParaRP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B3471511-7316-D21E-568F-741123794A8F}"/>
              </a:ext>
            </a:extLst>
          </p:cNvPr>
          <p:cNvSpPr txBox="1"/>
          <p:nvPr/>
        </p:nvSpPr>
        <p:spPr>
          <a:xfrm>
            <a:off x="5272857" y="2348968"/>
            <a:ext cx="4281801" cy="25545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Sut allech chi ddefnyddio g</a:t>
            </a:r>
            <a:r>
              <a:rPr lang="cy-GB" sz="3200" dirty="0">
                <a:latin typeface="Calibri" panose="020F0502020204030204" pitchFamily="34" charset="0"/>
                <a:cs typeface="Calibri" panose="020F0502020204030204" pitchFamily="34" charset="0"/>
              </a:rPr>
              <a:t>êm fwrdd plant/tegan mewn modd gwahanol yn y dosbarth?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2356062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E893AF-D4CF-FD41-B6BF-18DD21BEE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13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D0494C-5F37-5C49-A88E-6AC5B03EBD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553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7AE8EF-1465-4541-855C-92EDBC732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367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C3CE80-7954-CF40-A879-29E25F2D0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146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Llun 7" descr="Explosion of multi-colored powder on white background">
            <a:extLst>
              <a:ext uri="{FF2B5EF4-FFF2-40B4-BE49-F238E27FC236}">
                <a16:creationId xmlns:a16="http://schemas.microsoft.com/office/drawing/2014/main" id="{2684D788-3935-384B-0ED7-E8097ED4B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8272" y="0"/>
            <a:ext cx="8239991" cy="5493327"/>
          </a:xfrm>
          <a:prstGeom prst="rect">
            <a:avLst/>
          </a:prstGeom>
        </p:spPr>
      </p:pic>
      <p:sp>
        <p:nvSpPr>
          <p:cNvPr id="2" name="Petryal 1">
            <a:extLst>
              <a:ext uri="{FF2B5EF4-FFF2-40B4-BE49-F238E27FC236}">
                <a16:creationId xmlns:a16="http://schemas.microsoft.com/office/drawing/2014/main" id="{6C5BB6D8-BF29-4D76-6516-321F2253E3C5}"/>
              </a:ext>
            </a:extLst>
          </p:cNvPr>
          <p:cNvSpPr/>
          <p:nvPr/>
        </p:nvSpPr>
        <p:spPr>
          <a:xfrm>
            <a:off x="1489623" y="1812015"/>
            <a:ext cx="8172430" cy="1446550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Y BROBLEM </a:t>
            </a:r>
            <a:r>
              <a:rPr lang="cy-GB" sz="88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FAWR</a:t>
            </a:r>
          </a:p>
        </p:txBody>
      </p:sp>
      <p:sp>
        <p:nvSpPr>
          <p:cNvPr id="9" name="Blwch Testun 8">
            <a:extLst>
              <a:ext uri="{FF2B5EF4-FFF2-40B4-BE49-F238E27FC236}">
                <a16:creationId xmlns:a16="http://schemas.microsoft.com/office/drawing/2014/main" id="{5CEFE285-C2DD-E350-783B-C0918B62D9DA}"/>
              </a:ext>
            </a:extLst>
          </p:cNvPr>
          <p:cNvSpPr txBox="1"/>
          <p:nvPr/>
        </p:nvSpPr>
        <p:spPr>
          <a:xfrm>
            <a:off x="3089564" y="5230091"/>
            <a:ext cx="55487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600" b="1" dirty="0">
                <a:latin typeface="Cavolini" panose="03000502040302020204" pitchFamily="66" charset="0"/>
                <a:cs typeface="Cavolini" panose="03000502040302020204" pitchFamily="66" charset="0"/>
              </a:rPr>
              <a:t>Creadigrwydd ar gais</a:t>
            </a:r>
          </a:p>
        </p:txBody>
      </p:sp>
    </p:spTree>
    <p:extLst>
      <p:ext uri="{BB962C8B-B14F-4D97-AF65-F5344CB8AC3E}">
        <p14:creationId xmlns:p14="http://schemas.microsoft.com/office/powerpoint/2010/main" val="728834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BFFFA213-0686-83DC-534F-EE1835FAE0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81" t="16969" r="31482" b="27374"/>
          <a:stretch/>
        </p:blipFill>
        <p:spPr>
          <a:xfrm>
            <a:off x="4191000" y="1163782"/>
            <a:ext cx="3810000" cy="3816927"/>
          </a:xfrm>
          <a:prstGeom prst="rect">
            <a:avLst/>
          </a:prstGeom>
        </p:spPr>
      </p:pic>
      <p:sp>
        <p:nvSpPr>
          <p:cNvPr id="6" name="Y Lleuad 5">
            <a:extLst>
              <a:ext uri="{FF2B5EF4-FFF2-40B4-BE49-F238E27FC236}">
                <a16:creationId xmlns:a16="http://schemas.microsoft.com/office/drawing/2014/main" id="{65C1BF55-482A-6B91-6BE4-523235FDE76A}"/>
              </a:ext>
            </a:extLst>
          </p:cNvPr>
          <p:cNvSpPr/>
          <p:nvPr/>
        </p:nvSpPr>
        <p:spPr>
          <a:xfrm rot="1211576">
            <a:off x="4160988" y="1642505"/>
            <a:ext cx="532003" cy="860096"/>
          </a:xfrm>
          <a:prstGeom prst="moon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Y Lleuad 6">
            <a:extLst>
              <a:ext uri="{FF2B5EF4-FFF2-40B4-BE49-F238E27FC236}">
                <a16:creationId xmlns:a16="http://schemas.microsoft.com/office/drawing/2014/main" id="{06175B3F-1116-261C-BC1A-7B37C2089EDC}"/>
              </a:ext>
            </a:extLst>
          </p:cNvPr>
          <p:cNvSpPr/>
          <p:nvPr/>
        </p:nvSpPr>
        <p:spPr>
          <a:xfrm rot="20634393">
            <a:off x="3935913" y="3980337"/>
            <a:ext cx="790337" cy="1132096"/>
          </a:xfrm>
          <a:prstGeom prst="moon">
            <a:avLst>
              <a:gd name="adj" fmla="val 6533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Y Lleuad 7">
            <a:extLst>
              <a:ext uri="{FF2B5EF4-FFF2-40B4-BE49-F238E27FC236}">
                <a16:creationId xmlns:a16="http://schemas.microsoft.com/office/drawing/2014/main" id="{8321A2F1-BC7D-0836-C021-8527561E9BD3}"/>
              </a:ext>
            </a:extLst>
          </p:cNvPr>
          <p:cNvSpPr/>
          <p:nvPr/>
        </p:nvSpPr>
        <p:spPr>
          <a:xfrm rot="13154376">
            <a:off x="7265636" y="3892458"/>
            <a:ext cx="900310" cy="1358757"/>
          </a:xfrm>
          <a:prstGeom prst="moon">
            <a:avLst>
              <a:gd name="adj" fmla="val 8101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Y Lleuad 8">
            <a:extLst>
              <a:ext uri="{FF2B5EF4-FFF2-40B4-BE49-F238E27FC236}">
                <a16:creationId xmlns:a16="http://schemas.microsoft.com/office/drawing/2014/main" id="{8ABA564E-8641-130A-1AE3-3F39E2260F14}"/>
              </a:ext>
            </a:extLst>
          </p:cNvPr>
          <p:cNvSpPr/>
          <p:nvPr/>
        </p:nvSpPr>
        <p:spPr>
          <a:xfrm rot="9221811">
            <a:off x="7550845" y="1306505"/>
            <a:ext cx="900310" cy="1654408"/>
          </a:xfrm>
          <a:prstGeom prst="moon">
            <a:avLst>
              <a:gd name="adj" fmla="val 8101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0" name="Petryal 9">
            <a:extLst>
              <a:ext uri="{FF2B5EF4-FFF2-40B4-BE49-F238E27FC236}">
                <a16:creationId xmlns:a16="http://schemas.microsoft.com/office/drawing/2014/main" id="{DF72B675-5D2D-EAF9-019D-A2348363A142}"/>
              </a:ext>
            </a:extLst>
          </p:cNvPr>
          <p:cNvSpPr/>
          <p:nvPr/>
        </p:nvSpPr>
        <p:spPr>
          <a:xfrm>
            <a:off x="441332" y="5208255"/>
            <a:ext cx="522674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 Pedwar Diben</a:t>
            </a:r>
          </a:p>
        </p:txBody>
      </p:sp>
      <p:sp>
        <p:nvSpPr>
          <p:cNvPr id="11" name="Blwch Testun 10">
            <a:extLst>
              <a:ext uri="{FF2B5EF4-FFF2-40B4-BE49-F238E27FC236}">
                <a16:creationId xmlns:a16="http://schemas.microsoft.com/office/drawing/2014/main" id="{5C406869-85CE-AC32-B649-199DC95F653A}"/>
              </a:ext>
            </a:extLst>
          </p:cNvPr>
          <p:cNvSpPr txBox="1"/>
          <p:nvPr/>
        </p:nvSpPr>
        <p:spPr>
          <a:xfrm>
            <a:off x="441332" y="1594917"/>
            <a:ext cx="33893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Uchelgeisiol - yn chwilio a mwynhau her.</a:t>
            </a:r>
          </a:p>
          <a:p>
            <a:r>
              <a:rPr lang="cy-GB" dirty="0"/>
              <a:t>Galluog – yn cymhwyso sgiliau a gwybodaeth mewn  cyd-destunau gwahanol</a:t>
            </a:r>
          </a:p>
        </p:txBody>
      </p:sp>
      <p:sp>
        <p:nvSpPr>
          <p:cNvPr id="12" name="Saeth: Dde 11">
            <a:extLst>
              <a:ext uri="{FF2B5EF4-FFF2-40B4-BE49-F238E27FC236}">
                <a16:creationId xmlns:a16="http://schemas.microsoft.com/office/drawing/2014/main" id="{F9F053BD-9E58-9888-C578-772002A36253}"/>
              </a:ext>
            </a:extLst>
          </p:cNvPr>
          <p:cNvSpPr/>
          <p:nvPr/>
        </p:nvSpPr>
        <p:spPr>
          <a:xfrm>
            <a:off x="3591895" y="1878079"/>
            <a:ext cx="925351" cy="525643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Blwch Testun 12">
            <a:extLst>
              <a:ext uri="{FF2B5EF4-FFF2-40B4-BE49-F238E27FC236}">
                <a16:creationId xmlns:a16="http://schemas.microsoft.com/office/drawing/2014/main" id="{3AB03C53-B82E-62F9-C472-D036CA0C403E}"/>
              </a:ext>
            </a:extLst>
          </p:cNvPr>
          <p:cNvSpPr txBox="1"/>
          <p:nvPr/>
        </p:nvSpPr>
        <p:spPr>
          <a:xfrm>
            <a:off x="8637167" y="1733416"/>
            <a:ext cx="3389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Mentrus, creadigol - Cysylltu gwybodaeth i greu syniadau, manteisio ar gyfleoedd, cymryd risg yn bwyllog, datrys problemau.</a:t>
            </a:r>
          </a:p>
        </p:txBody>
      </p:sp>
      <p:sp>
        <p:nvSpPr>
          <p:cNvPr id="14" name="Saeth: Chwith 13">
            <a:extLst>
              <a:ext uri="{FF2B5EF4-FFF2-40B4-BE49-F238E27FC236}">
                <a16:creationId xmlns:a16="http://schemas.microsoft.com/office/drawing/2014/main" id="{6670FF76-55C6-315D-44B6-B6B59EA4E8B7}"/>
              </a:ext>
            </a:extLst>
          </p:cNvPr>
          <p:cNvSpPr/>
          <p:nvPr/>
        </p:nvSpPr>
        <p:spPr>
          <a:xfrm>
            <a:off x="7818941" y="2072553"/>
            <a:ext cx="675250" cy="495435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5" name="Blwch Testun 14">
            <a:extLst>
              <a:ext uri="{FF2B5EF4-FFF2-40B4-BE49-F238E27FC236}">
                <a16:creationId xmlns:a16="http://schemas.microsoft.com/office/drawing/2014/main" id="{4303140E-8DD6-5471-D8BE-E67D016CAD34}"/>
              </a:ext>
            </a:extLst>
          </p:cNvPr>
          <p:cNvSpPr txBox="1"/>
          <p:nvPr/>
        </p:nvSpPr>
        <p:spPr>
          <a:xfrm>
            <a:off x="6745754" y="4849364"/>
            <a:ext cx="3657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 err="1"/>
              <a:t>Impact</a:t>
            </a:r>
            <a:r>
              <a:rPr lang="cy-GB" sz="1400" dirty="0"/>
              <a:t> Wales 2019</a:t>
            </a:r>
          </a:p>
        </p:txBody>
      </p:sp>
    </p:spTree>
    <p:extLst>
      <p:ext uri="{BB962C8B-B14F-4D97-AF65-F5344CB8AC3E}">
        <p14:creationId xmlns:p14="http://schemas.microsoft.com/office/powerpoint/2010/main" val="191574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etryal 1">
            <a:extLst>
              <a:ext uri="{FF2B5EF4-FFF2-40B4-BE49-F238E27FC236}">
                <a16:creationId xmlns:a16="http://schemas.microsoft.com/office/drawing/2014/main" id="{3CBBBAFC-A89E-B5C0-69D5-C49AE2FDD26E}"/>
              </a:ext>
            </a:extLst>
          </p:cNvPr>
          <p:cNvSpPr/>
          <p:nvPr/>
        </p:nvSpPr>
        <p:spPr>
          <a:xfrm>
            <a:off x="322901" y="2136338"/>
            <a:ext cx="11633826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Mae creadigrwydd yn rhywbeth chi’n</a:t>
            </a:r>
          </a:p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GWNEUD...</a:t>
            </a:r>
          </a:p>
          <a:p>
            <a:pPr algn="ctr"/>
            <a:endParaRPr lang="cy-GB" sz="54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r>
              <a:rPr lang="cy-GB" sz="54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...nid yw’n rhywbeth sy’n rhan ohonoch</a:t>
            </a:r>
          </a:p>
        </p:txBody>
      </p:sp>
      <p:sp>
        <p:nvSpPr>
          <p:cNvPr id="3" name="Petryal 2">
            <a:extLst>
              <a:ext uri="{FF2B5EF4-FFF2-40B4-BE49-F238E27FC236}">
                <a16:creationId xmlns:a16="http://schemas.microsoft.com/office/drawing/2014/main" id="{93FB8C98-9344-8989-56E1-A028ABDE8AF7}"/>
              </a:ext>
            </a:extLst>
          </p:cNvPr>
          <p:cNvSpPr/>
          <p:nvPr/>
        </p:nvSpPr>
        <p:spPr>
          <a:xfrm rot="20048726">
            <a:off x="145622" y="3472528"/>
            <a:ext cx="3330312" cy="9233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Trafodwch</a:t>
            </a:r>
          </a:p>
        </p:txBody>
      </p:sp>
    </p:spTree>
    <p:extLst>
      <p:ext uri="{BB962C8B-B14F-4D97-AF65-F5344CB8AC3E}">
        <p14:creationId xmlns:p14="http://schemas.microsoft.com/office/powerpoint/2010/main" val="4267659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2E485B-2041-EC40-AC9A-99696C9CB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507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7812BE-3E70-6B44-BB20-9880D6127A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626" y="0"/>
            <a:ext cx="107647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595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7812BE-3E70-6B44-BB20-9880D6127A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20" b="33204"/>
          <a:stretch/>
        </p:blipFill>
        <p:spPr>
          <a:xfrm>
            <a:off x="2454442" y="2281073"/>
            <a:ext cx="6557211" cy="29286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36239C-8CFD-304E-8D8A-5E080C2AB331}"/>
              </a:ext>
            </a:extLst>
          </p:cNvPr>
          <p:cNvSpPr txBox="1"/>
          <p:nvPr/>
        </p:nvSpPr>
        <p:spPr>
          <a:xfrm>
            <a:off x="132348" y="0"/>
            <a:ext cx="88864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err="1"/>
              <a:t>Heddiw</a:t>
            </a:r>
            <a:r>
              <a:rPr lang="en-US" sz="6000" dirty="0"/>
              <a:t> </a:t>
            </a:r>
            <a:r>
              <a:rPr lang="en-US" sz="6000" dirty="0" err="1"/>
              <a:t>rydym</a:t>
            </a:r>
            <a:r>
              <a:rPr lang="en-US" sz="6000" dirty="0"/>
              <a:t> </a:t>
            </a:r>
            <a:r>
              <a:rPr lang="en-US" sz="6000" dirty="0" err="1"/>
              <a:t>ni’n</a:t>
            </a:r>
            <a:r>
              <a:rPr lang="en-US" sz="6000" dirty="0"/>
              <a:t> </a:t>
            </a:r>
            <a:r>
              <a:rPr lang="en-US" sz="6000" dirty="0" err="1"/>
              <a:t>mynd</a:t>
            </a:r>
            <a:r>
              <a:rPr lang="en-US" sz="6000" dirty="0"/>
              <a:t> </a:t>
            </a:r>
            <a:r>
              <a:rPr lang="en-US" sz="6000" dirty="0" err="1"/>
              <a:t>i</a:t>
            </a:r>
            <a:r>
              <a:rPr lang="en-US" sz="6000" dirty="0"/>
              <a:t>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758C51-6D93-974E-9F67-7852E00E9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4373816">
            <a:off x="4805024" y="4937891"/>
            <a:ext cx="1328455" cy="72175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9677D5-F075-154E-B55E-4233ACAEBA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98141">
            <a:off x="6629814" y="2146311"/>
            <a:ext cx="1328455" cy="7217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17783B-F27C-0B40-A87A-E39424C75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905913">
            <a:off x="3076484" y="2882712"/>
            <a:ext cx="1328455" cy="7217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3D134B-6B7F-424C-A36E-707FBB1F6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05158">
            <a:off x="2367359" y="3933377"/>
            <a:ext cx="1328455" cy="7217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CEF0BE-12A1-CC45-8B84-631D0242D126}"/>
              </a:ext>
            </a:extLst>
          </p:cNvPr>
          <p:cNvSpPr txBox="1"/>
          <p:nvPr/>
        </p:nvSpPr>
        <p:spPr>
          <a:xfrm>
            <a:off x="3029991" y="6006231"/>
            <a:ext cx="88572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…a </a:t>
            </a:r>
            <a:r>
              <a:rPr lang="en-US" sz="4000" dirty="0" err="1"/>
              <a:t>chreu</a:t>
            </a:r>
            <a:r>
              <a:rPr lang="en-US" sz="4000" dirty="0"/>
              <a:t> </a:t>
            </a:r>
            <a:r>
              <a:rPr lang="en-US" sz="4000" dirty="0" err="1"/>
              <a:t>strategaethau</a:t>
            </a:r>
            <a:r>
              <a:rPr lang="en-US" sz="4000" dirty="0"/>
              <a:t> </a:t>
            </a:r>
            <a:r>
              <a:rPr lang="en-US" sz="4000" dirty="0" err="1"/>
              <a:t>addysgu</a:t>
            </a:r>
            <a:r>
              <a:rPr lang="en-US" sz="4000" dirty="0"/>
              <a:t> </a:t>
            </a:r>
            <a:r>
              <a:rPr lang="en-US" sz="4000" dirty="0" err="1"/>
              <a:t>newydd</a:t>
            </a:r>
            <a:r>
              <a:rPr lang="en-US" sz="4000" dirty="0"/>
              <a:t>!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98628A8B-FFC6-3653-D3C6-42C6A1352DC5}"/>
              </a:ext>
            </a:extLst>
          </p:cNvPr>
          <p:cNvSpPr txBox="1"/>
          <p:nvPr/>
        </p:nvSpPr>
        <p:spPr>
          <a:xfrm>
            <a:off x="7621825" y="1503032"/>
            <a:ext cx="3411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cynhyrchu syniadau</a:t>
            </a:r>
          </a:p>
        </p:txBody>
      </p:sp>
      <p:sp>
        <p:nvSpPr>
          <p:cNvPr id="10" name="Blwch Testun 9">
            <a:extLst>
              <a:ext uri="{FF2B5EF4-FFF2-40B4-BE49-F238E27FC236}">
                <a16:creationId xmlns:a16="http://schemas.microsoft.com/office/drawing/2014/main" id="{12FF5F2D-A0B1-C6F8-D65F-33640B9E606D}"/>
              </a:ext>
            </a:extLst>
          </p:cNvPr>
          <p:cNvSpPr txBox="1"/>
          <p:nvPr/>
        </p:nvSpPr>
        <p:spPr>
          <a:xfrm>
            <a:off x="428104" y="1701634"/>
            <a:ext cx="3411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gyda golwg newydd</a:t>
            </a:r>
          </a:p>
        </p:txBody>
      </p:sp>
      <p:sp>
        <p:nvSpPr>
          <p:cNvPr id="11" name="Blwch Testun 10">
            <a:extLst>
              <a:ext uri="{FF2B5EF4-FFF2-40B4-BE49-F238E27FC236}">
                <a16:creationId xmlns:a16="http://schemas.microsoft.com/office/drawing/2014/main" id="{522089AB-1E25-4FB8-34ED-870C0C4A4F2F}"/>
              </a:ext>
            </a:extLst>
          </p:cNvPr>
          <p:cNvSpPr txBox="1"/>
          <p:nvPr/>
        </p:nvSpPr>
        <p:spPr>
          <a:xfrm>
            <a:off x="6096000" y="5507536"/>
            <a:ext cx="3411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defnyddio ein dychymyg</a:t>
            </a:r>
          </a:p>
        </p:txBody>
      </p:sp>
      <p:sp>
        <p:nvSpPr>
          <p:cNvPr id="12" name="Blwch Testun 11">
            <a:extLst>
              <a:ext uri="{FF2B5EF4-FFF2-40B4-BE49-F238E27FC236}">
                <a16:creationId xmlns:a16="http://schemas.microsoft.com/office/drawing/2014/main" id="{73E8ADC3-6696-ADD8-FEC4-504590DE3712}"/>
              </a:ext>
            </a:extLst>
          </p:cNvPr>
          <p:cNvSpPr txBox="1"/>
          <p:nvPr/>
        </p:nvSpPr>
        <p:spPr>
          <a:xfrm>
            <a:off x="0" y="4132507"/>
            <a:ext cx="34112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gwneud cysylltiadau</a:t>
            </a:r>
          </a:p>
        </p:txBody>
      </p:sp>
    </p:spTree>
    <p:extLst>
      <p:ext uri="{BB962C8B-B14F-4D97-AF65-F5344CB8AC3E}">
        <p14:creationId xmlns:p14="http://schemas.microsoft.com/office/powerpoint/2010/main" val="185770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872F1D-E38B-614B-AF1B-46DB55B66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0906" y="-65705"/>
            <a:ext cx="6416842" cy="6416842"/>
          </a:xfrm>
          <a:prstGeom prst="rect">
            <a:avLst/>
          </a:prstGeom>
        </p:spPr>
      </p:pic>
      <p:sp>
        <p:nvSpPr>
          <p:cNvPr id="2" name="Petryal 1">
            <a:extLst>
              <a:ext uri="{FF2B5EF4-FFF2-40B4-BE49-F238E27FC236}">
                <a16:creationId xmlns:a16="http://schemas.microsoft.com/office/drawing/2014/main" id="{54F59214-C05B-E30C-4B8F-31981F38CE7C}"/>
              </a:ext>
            </a:extLst>
          </p:cNvPr>
          <p:cNvSpPr/>
          <p:nvPr/>
        </p:nvSpPr>
        <p:spPr>
          <a:xfrm>
            <a:off x="4133964" y="2357886"/>
            <a:ext cx="3509763" cy="156966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9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1514740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27A327-90A6-9244-A0A5-C901B6427B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621" y="0"/>
            <a:ext cx="85607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759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A76114-F2B0-614A-A593-EFF129E994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621" y="0"/>
            <a:ext cx="85607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1529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9E09252F-AE3E-01BC-5FAB-24FE855725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05" t="15728" r="10949" b="5708"/>
          <a:stretch/>
        </p:blipFill>
        <p:spPr>
          <a:xfrm>
            <a:off x="1352434" y="334001"/>
            <a:ext cx="9308265" cy="6037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8920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3719871A-AFCB-5017-223A-528998002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45" t="15968" r="9566" b="5150"/>
          <a:stretch/>
        </p:blipFill>
        <p:spPr>
          <a:xfrm>
            <a:off x="1177100" y="229969"/>
            <a:ext cx="9724519" cy="6214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182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E3EB9D65-3F51-45CA-96BA-C8A9A01827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06" t="15409" r="10151" b="5868"/>
          <a:stretch/>
        </p:blipFill>
        <p:spPr>
          <a:xfrm>
            <a:off x="1559590" y="509353"/>
            <a:ext cx="9072819" cy="5839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136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747564-EA72-374B-BE11-F1D99BA56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E2AF84F8-9892-2ED6-A108-70D8D2630196}"/>
              </a:ext>
            </a:extLst>
          </p:cNvPr>
          <p:cNvSpPr txBox="1"/>
          <p:nvPr/>
        </p:nvSpPr>
        <p:spPr>
          <a:xfrm>
            <a:off x="7616350" y="2551559"/>
            <a:ext cx="3022448" cy="12003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dirty="0"/>
              <a:t>Dw i jest ddim yn greadigol!</a:t>
            </a:r>
          </a:p>
        </p:txBody>
      </p:sp>
    </p:spTree>
    <p:extLst>
      <p:ext uri="{BB962C8B-B14F-4D97-AF65-F5344CB8AC3E}">
        <p14:creationId xmlns:p14="http://schemas.microsoft.com/office/powerpoint/2010/main" val="30240667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B98926-C6A8-F444-A41B-C849B9168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3865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883854-FCB0-0949-A1C5-1A66493F6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77" y="0"/>
            <a:ext cx="118756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4818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3D9351-208A-EE45-A88E-D55B0C29B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8879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2CCAC6-8E5B-1742-B184-A2B5478A8B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6811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0CF4E2-1BDB-D94F-8137-9994D9EBB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0957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18D568-72F0-CD47-97C1-F86FCC164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1754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851260-B951-5549-BA0A-950F7FE5E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2196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739698-2630-4D46-8E43-BB33CE058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2191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7A960B-D368-A641-BBF8-8FADB1C06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5503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3A27D91-0660-CC44-B461-3EE6597D9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-5475"/>
            <a:ext cx="109728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172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191C1591-1A1C-FDF6-A708-CC6B8F60FAA6}"/>
              </a:ext>
            </a:extLst>
          </p:cNvPr>
          <p:cNvSpPr txBox="1"/>
          <p:nvPr/>
        </p:nvSpPr>
        <p:spPr>
          <a:xfrm>
            <a:off x="1305894" y="520168"/>
            <a:ext cx="93301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solidFill>
                  <a:srgbClr val="FF0000"/>
                </a:solidFill>
              </a:rPr>
              <a:t>Cwestiwn sylfaenol</a:t>
            </a:r>
          </a:p>
          <a:p>
            <a:pPr algn="ctr"/>
            <a:r>
              <a:rPr lang="cy-GB" sz="3600" b="1" dirty="0">
                <a:solidFill>
                  <a:srgbClr val="FF0000"/>
                </a:solidFill>
              </a:rPr>
              <a:t>Ydy creadigrwydd yn reddfol neu’n ddysgedig?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1C6B9110-74EA-6157-E6E0-4D79CAB12D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6" t="36328" r="5360" b="14411"/>
          <a:stretch/>
        </p:blipFill>
        <p:spPr>
          <a:xfrm>
            <a:off x="1204599" y="2050265"/>
            <a:ext cx="9532757" cy="418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3100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D3A02D-E057-E34C-B769-EC17314D10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019" y="0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7B063499-455D-1104-4F96-FD33210F8EB5}"/>
              </a:ext>
            </a:extLst>
          </p:cNvPr>
          <p:cNvSpPr txBox="1"/>
          <p:nvPr/>
        </p:nvSpPr>
        <p:spPr>
          <a:xfrm>
            <a:off x="1237451" y="235444"/>
            <a:ext cx="960393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3200" b="1" dirty="0">
                <a:solidFill>
                  <a:srgbClr val="FF0000"/>
                </a:solidFill>
              </a:rPr>
              <a:t>Roedd pob un ohonom yn athrylith creadigol unwaith.</a:t>
            </a:r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7C8C2ECB-9B73-BC5D-10FB-47454765B910}"/>
              </a:ext>
            </a:extLst>
          </p:cNvPr>
          <p:cNvSpPr txBox="1"/>
          <p:nvPr/>
        </p:nvSpPr>
        <p:spPr>
          <a:xfrm>
            <a:off x="553019" y="1022810"/>
            <a:ext cx="10589519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3600" b="1" dirty="0">
                <a:solidFill>
                  <a:srgbClr val="FF0000"/>
                </a:solidFill>
              </a:rPr>
              <a:t>YN ANFFODUS, RHYWLE AR HYD Y FFORDD, NI’N COLLI EIN CREADIGRWYDD.</a:t>
            </a:r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ADFF5D12-5281-EEA3-9614-D08E6CE43A69}"/>
              </a:ext>
            </a:extLst>
          </p:cNvPr>
          <p:cNvSpPr txBox="1"/>
          <p:nvPr/>
        </p:nvSpPr>
        <p:spPr>
          <a:xfrm>
            <a:off x="1319584" y="6238959"/>
            <a:ext cx="550830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800" dirty="0"/>
              <a:t>Ydy ysgolion yn lladd creadigrwydd?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5C6DD9CA-1BCD-291B-8242-36F8AC2F3872}"/>
              </a:ext>
            </a:extLst>
          </p:cNvPr>
          <p:cNvSpPr txBox="1"/>
          <p:nvPr/>
        </p:nvSpPr>
        <p:spPr>
          <a:xfrm>
            <a:off x="8412174" y="5650524"/>
            <a:ext cx="31136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3"/>
              </a:rPr>
              <a:t>https://youtu.be/iG9CE55wbtY</a:t>
            </a:r>
            <a:endParaRPr lang="cy-GB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550635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50840BDA-83F2-8B93-360C-0A0723501B1E}"/>
              </a:ext>
            </a:extLst>
          </p:cNvPr>
          <p:cNvSpPr txBox="1"/>
          <p:nvPr/>
        </p:nvSpPr>
        <p:spPr>
          <a:xfrm>
            <a:off x="1938309" y="520168"/>
            <a:ext cx="7824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/>
              <a:t>Addysgu’n greadigol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D0BBFB1C-F80F-003F-ADE1-4A13F28124FA}"/>
              </a:ext>
            </a:extLst>
          </p:cNvPr>
          <p:cNvSpPr txBox="1"/>
          <p:nvPr/>
        </p:nvSpPr>
        <p:spPr>
          <a:xfrm>
            <a:off x="2844785" y="1809776"/>
            <a:ext cx="63788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i="1" dirty="0">
                <a:solidFill>
                  <a:srgbClr val="FF0000"/>
                </a:solidFill>
              </a:rPr>
              <a:t>Beth yw’r gwahaniaeth?</a:t>
            </a:r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0D3A125F-C246-8B61-578E-008E5C59C6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72" t="48543" r="4615" b="41157"/>
          <a:stretch/>
        </p:blipFill>
        <p:spPr>
          <a:xfrm>
            <a:off x="279247" y="2841757"/>
            <a:ext cx="11509975" cy="1015663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C13BAC35-C429-0286-CD34-9DB024BBE553}"/>
              </a:ext>
            </a:extLst>
          </p:cNvPr>
          <p:cNvSpPr txBox="1"/>
          <p:nvPr/>
        </p:nvSpPr>
        <p:spPr>
          <a:xfrm>
            <a:off x="2501367" y="4124971"/>
            <a:ext cx="63788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400" i="1" dirty="0">
                <a:solidFill>
                  <a:srgbClr val="FF0000"/>
                </a:solidFill>
              </a:rPr>
              <a:t>Diffiniwch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AAF95B68-79B3-C98D-2C2D-DC2F7DF19274}"/>
              </a:ext>
            </a:extLst>
          </p:cNvPr>
          <p:cNvSpPr txBox="1"/>
          <p:nvPr/>
        </p:nvSpPr>
        <p:spPr>
          <a:xfrm>
            <a:off x="1587879" y="4855811"/>
            <a:ext cx="92151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6000" dirty="0"/>
              <a:t>Addysgu ar gyfer creadigedd</a:t>
            </a:r>
          </a:p>
        </p:txBody>
      </p:sp>
    </p:spTree>
    <p:extLst>
      <p:ext uri="{BB962C8B-B14F-4D97-AF65-F5344CB8AC3E}">
        <p14:creationId xmlns:p14="http://schemas.microsoft.com/office/powerpoint/2010/main" val="35200411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D052BB6-0EB7-3C45-819A-F112CF30A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225" y="2237990"/>
            <a:ext cx="10972800" cy="5240004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1E3F89EC-58E5-F1BA-4DE5-146E8E854E34}"/>
              </a:ext>
            </a:extLst>
          </p:cNvPr>
          <p:cNvSpPr txBox="1"/>
          <p:nvPr/>
        </p:nvSpPr>
        <p:spPr>
          <a:xfrm>
            <a:off x="1297681" y="640628"/>
            <a:ext cx="9571085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8000" dirty="0"/>
              <a:t>Addysgu’n greadigol</a:t>
            </a:r>
          </a:p>
          <a:p>
            <a:r>
              <a:rPr lang="cy-GB" sz="3600" i="1" dirty="0">
                <a:solidFill>
                  <a:srgbClr val="FF0000"/>
                </a:solidFill>
              </a:rPr>
              <a:t>‘defnyddio dulliau llawn dychymyg i wneud addysgu’n fwy diddorol ac effeithiol’ (ibid.p.89).</a:t>
            </a:r>
          </a:p>
        </p:txBody>
      </p:sp>
    </p:spTree>
    <p:extLst>
      <p:ext uri="{BB962C8B-B14F-4D97-AF65-F5344CB8AC3E}">
        <p14:creationId xmlns:p14="http://schemas.microsoft.com/office/powerpoint/2010/main" val="358989449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7E4EB4-5490-354C-869A-4F8D63C5F6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272" y="1565978"/>
            <a:ext cx="10972800" cy="6858000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E5531298-280F-8543-BF91-E0DD33E24B50}"/>
              </a:ext>
            </a:extLst>
          </p:cNvPr>
          <p:cNvSpPr txBox="1"/>
          <p:nvPr/>
        </p:nvSpPr>
        <p:spPr>
          <a:xfrm>
            <a:off x="1166271" y="574922"/>
            <a:ext cx="970249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'Mae galluoedd creadigol pobl ifanc yn fwy tebygol o gael eu datblygu mewn amgylchedd ble mae galluoedd creadigol yr athro wedi eu ymgysylltu’n iawn’</a:t>
            </a:r>
          </a:p>
        </p:txBody>
      </p:sp>
    </p:spTree>
    <p:extLst>
      <p:ext uri="{BB962C8B-B14F-4D97-AF65-F5344CB8AC3E}">
        <p14:creationId xmlns:p14="http://schemas.microsoft.com/office/powerpoint/2010/main" val="29887869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5D594C-3785-6F4F-8193-6C7953C211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6397" y="0"/>
            <a:ext cx="2177716" cy="136107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71DCEFE-5469-1345-8607-C97F15D064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089"/>
          <a:stretch/>
        </p:blipFill>
        <p:spPr>
          <a:xfrm>
            <a:off x="6888832" y="88143"/>
            <a:ext cx="1379313" cy="12157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DCD5D1-67AF-9A41-8845-08CFCE374F6D}"/>
              </a:ext>
            </a:extLst>
          </p:cNvPr>
          <p:cNvSpPr txBox="1"/>
          <p:nvPr/>
        </p:nvSpPr>
        <p:spPr>
          <a:xfrm>
            <a:off x="4704349" y="326593"/>
            <a:ext cx="21612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+ Math =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18850A-08E0-C341-BBA7-8B47B14A3A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843" y="1555792"/>
            <a:ext cx="1798342" cy="11239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0ABB3D-E076-A34F-943C-514056DCA3D2}"/>
              </a:ext>
            </a:extLst>
          </p:cNvPr>
          <p:cNvSpPr txBox="1"/>
          <p:nvPr/>
        </p:nvSpPr>
        <p:spPr>
          <a:xfrm>
            <a:off x="4481057" y="1641632"/>
            <a:ext cx="2214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+ Hanes =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EF29E2-B6A5-3644-9844-879186ECBC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8152" y="1438808"/>
            <a:ext cx="1781653" cy="11135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234D8E-B298-6B42-BDA7-CA1FD184F9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7509641" flipV="1">
            <a:off x="2827332" y="4686495"/>
            <a:ext cx="1540305" cy="8368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18316E-4F11-8843-AF81-4F7B0CDE9874}"/>
              </a:ext>
            </a:extLst>
          </p:cNvPr>
          <p:cNvSpPr txBox="1"/>
          <p:nvPr/>
        </p:nvSpPr>
        <p:spPr>
          <a:xfrm>
            <a:off x="1527683" y="5892573"/>
            <a:ext cx="2665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Dull </a:t>
            </a:r>
            <a:r>
              <a:rPr lang="en-US" dirty="0" err="1"/>
              <a:t>addysgu</a:t>
            </a:r>
            <a:r>
              <a:rPr lang="en-US" dirty="0"/>
              <a:t> / </a:t>
            </a:r>
            <a:r>
              <a:rPr lang="en-US" dirty="0" err="1"/>
              <a:t>Strategaeth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227F21-D4F7-8746-8113-C1F829C99F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4577081" flipV="1">
            <a:off x="5844655" y="4597950"/>
            <a:ext cx="1540305" cy="8368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C6D05DA-5740-134C-B1FC-7F7835A2D709}"/>
              </a:ext>
            </a:extLst>
          </p:cNvPr>
          <p:cNvSpPr txBox="1"/>
          <p:nvPr/>
        </p:nvSpPr>
        <p:spPr>
          <a:xfrm>
            <a:off x="4684529" y="590961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+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C164E6-0E8A-D442-9D59-4E09638DE301}"/>
              </a:ext>
            </a:extLst>
          </p:cNvPr>
          <p:cNvSpPr txBox="1"/>
          <p:nvPr/>
        </p:nvSpPr>
        <p:spPr>
          <a:xfrm>
            <a:off x="5234828" y="5876345"/>
            <a:ext cx="3399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Dull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 / </a:t>
            </a:r>
            <a:r>
              <a:rPr lang="en-US" dirty="0" err="1"/>
              <a:t>Strategaeth</a:t>
            </a:r>
            <a:r>
              <a:rPr lang="en-US" dirty="0"/>
              <a:t> =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8B9398-70E4-5A48-A182-900BC9802DAF}"/>
              </a:ext>
            </a:extLst>
          </p:cNvPr>
          <p:cNvSpPr txBox="1"/>
          <p:nvPr/>
        </p:nvSpPr>
        <p:spPr>
          <a:xfrm>
            <a:off x="9034697" y="5599346"/>
            <a:ext cx="16585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Dull </a:t>
            </a:r>
            <a:r>
              <a:rPr lang="en-US" dirty="0" err="1"/>
              <a:t>creadigol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addysgu</a:t>
            </a:r>
            <a:r>
              <a:rPr lang="en-US" dirty="0"/>
              <a:t>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F007B05-4307-B54C-93D0-1B2E57392D3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5010" t="10207" r="8681" b="14009"/>
          <a:stretch/>
        </p:blipFill>
        <p:spPr>
          <a:xfrm>
            <a:off x="7065958" y="2688593"/>
            <a:ext cx="1419230" cy="145159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6819531-B16F-C145-963B-6B3D2B877A2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29467" y="2874103"/>
            <a:ext cx="773871" cy="140641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EA8FBAE-3FC8-AB41-BBAE-7B9047CBC4E6}"/>
              </a:ext>
            </a:extLst>
          </p:cNvPr>
          <p:cNvSpPr txBox="1"/>
          <p:nvPr/>
        </p:nvSpPr>
        <p:spPr>
          <a:xfrm>
            <a:off x="4481057" y="3112622"/>
            <a:ext cx="24870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+ </a:t>
            </a:r>
            <a:r>
              <a:rPr lang="en-US" sz="2000" dirty="0" err="1"/>
              <a:t>Sanau</a:t>
            </a:r>
            <a:r>
              <a:rPr lang="en-US" sz="2000" dirty="0"/>
              <a:t> a </a:t>
            </a:r>
            <a:r>
              <a:rPr lang="en-US" sz="2000" dirty="0" err="1"/>
              <a:t>chlawr</a:t>
            </a:r>
            <a:r>
              <a:rPr lang="en-US" sz="2000" dirty="0"/>
              <a:t> </a:t>
            </a:r>
            <a:r>
              <a:rPr lang="en-US" sz="2000" dirty="0" err="1"/>
              <a:t>llawlyfr</a:t>
            </a:r>
            <a:r>
              <a:rPr lang="en-US" sz="2000" dirty="0"/>
              <a:t> </a:t>
            </a:r>
            <a:r>
              <a:rPr lang="en-US" sz="2000" dirty="0" err="1"/>
              <a:t>hedfan</a:t>
            </a:r>
            <a:r>
              <a:rPr lang="en-US" sz="2000" dirty="0"/>
              <a:t> =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C843BEF-BB35-6340-8413-74055414AE71}"/>
              </a:ext>
            </a:extLst>
          </p:cNvPr>
          <p:cNvSpPr txBox="1"/>
          <p:nvPr/>
        </p:nvSpPr>
        <p:spPr>
          <a:xfrm>
            <a:off x="8353082" y="87724"/>
            <a:ext cx="37395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Heddiw</a:t>
            </a:r>
            <a:r>
              <a:rPr lang="en-US" dirty="0"/>
              <a:t> </a:t>
            </a:r>
            <a:r>
              <a:rPr lang="en-US" dirty="0" err="1"/>
              <a:t>rydym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ymgysylltu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rhywbeth</a:t>
            </a:r>
            <a:r>
              <a:rPr lang="en-US" dirty="0"/>
              <a:t> ag </a:t>
            </a:r>
            <a:r>
              <a:rPr lang="en-US" dirty="0" err="1"/>
              <a:t>elwir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“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cyfuniadol</a:t>
            </a:r>
            <a:r>
              <a:rPr lang="en-US" dirty="0"/>
              <a:t>”. </a:t>
            </a:r>
          </a:p>
        </p:txBody>
      </p:sp>
    </p:spTree>
    <p:extLst>
      <p:ext uri="{BB962C8B-B14F-4D97-AF65-F5344CB8AC3E}">
        <p14:creationId xmlns:p14="http://schemas.microsoft.com/office/powerpoint/2010/main" val="29416226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A8F708-7B0C-CC46-910D-B7B2188746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9404" y="339349"/>
            <a:ext cx="5017374" cy="60518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773ECF-D867-884F-B7A1-943FBB5A0CBA}"/>
              </a:ext>
            </a:extLst>
          </p:cNvPr>
          <p:cNvSpPr txBox="1"/>
          <p:nvPr/>
        </p:nvSpPr>
        <p:spPr>
          <a:xfrm>
            <a:off x="336883" y="1552074"/>
            <a:ext cx="619626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/>
              <a:t>Mewn</a:t>
            </a:r>
            <a:r>
              <a:rPr lang="en-US" sz="3200" dirty="0"/>
              <a:t> </a:t>
            </a:r>
            <a:r>
              <a:rPr lang="en-US" sz="3200" dirty="0" err="1"/>
              <a:t>timau</a:t>
            </a:r>
            <a:r>
              <a:rPr lang="en-US" sz="3200" dirty="0"/>
              <a:t> </a:t>
            </a:r>
            <a:r>
              <a:rPr lang="en-US" sz="3200" dirty="0" err="1"/>
              <a:t>bach</a:t>
            </a:r>
            <a:r>
              <a:rPr lang="en-US" sz="3200" dirty="0"/>
              <a:t>…</a:t>
            </a:r>
          </a:p>
          <a:p>
            <a:endParaRPr lang="en-US" sz="3200" dirty="0"/>
          </a:p>
          <a:p>
            <a:pPr marL="342900" indent="-342900">
              <a:buAutoNum type="arabicParenR"/>
            </a:pPr>
            <a:r>
              <a:rPr lang="en-US" sz="3200" dirty="0" err="1"/>
              <a:t>Rhannwch</a:t>
            </a:r>
            <a:r>
              <a:rPr lang="en-US" sz="3200" dirty="0"/>
              <a:t> a </a:t>
            </a:r>
            <a:r>
              <a:rPr lang="en-US" sz="3200" dirty="0" err="1"/>
              <a:t>thrafodwch</a:t>
            </a:r>
            <a:r>
              <a:rPr lang="en-US" sz="3200" dirty="0"/>
              <a:t> </a:t>
            </a:r>
            <a:r>
              <a:rPr lang="en-US" sz="3200" dirty="0" err="1"/>
              <a:t>rhai</a:t>
            </a:r>
            <a:r>
              <a:rPr lang="en-US" sz="3200" dirty="0"/>
              <a:t> </a:t>
            </a:r>
            <a:r>
              <a:rPr lang="en-US" sz="3200" dirty="0" err="1"/>
              <a:t>strategaethau</a:t>
            </a:r>
            <a:r>
              <a:rPr lang="en-US" sz="3200" dirty="0"/>
              <a:t> </a:t>
            </a:r>
            <a:r>
              <a:rPr lang="en-US" sz="3200" dirty="0" err="1"/>
              <a:t>effeithiol</a:t>
            </a:r>
            <a:r>
              <a:rPr lang="en-US" sz="3200" dirty="0"/>
              <a:t> o PAP.</a:t>
            </a:r>
          </a:p>
          <a:p>
            <a:pPr marL="342900" indent="-342900">
              <a:buAutoNum type="arabicParenR"/>
            </a:pPr>
            <a:r>
              <a:rPr lang="en-US" sz="3200" dirty="0" err="1"/>
              <a:t>Chwarewch</a:t>
            </a:r>
            <a:r>
              <a:rPr lang="en-US" sz="3200" dirty="0"/>
              <a:t> </a:t>
            </a:r>
            <a:r>
              <a:rPr lang="en-US" sz="3200" dirty="0" err="1"/>
              <a:t>gyda</a:t>
            </a:r>
            <a:r>
              <a:rPr lang="en-US" sz="3200" dirty="0"/>
              <a:t> </a:t>
            </a:r>
            <a:r>
              <a:rPr lang="en-US" sz="3200" dirty="0" err="1"/>
              <a:t>llawer</a:t>
            </a:r>
            <a:r>
              <a:rPr lang="en-US" sz="3200" dirty="0"/>
              <a:t> o </a:t>
            </a:r>
            <a:r>
              <a:rPr lang="en-US" sz="3200" dirty="0" err="1"/>
              <a:t>syniadau</a:t>
            </a:r>
            <a:r>
              <a:rPr lang="en-US" sz="3200" dirty="0"/>
              <a:t> </a:t>
            </a:r>
            <a:r>
              <a:rPr lang="en-US" sz="3200" dirty="0" err="1"/>
              <a:t>drwy</a:t>
            </a:r>
            <a:r>
              <a:rPr lang="en-US" sz="3200" dirty="0"/>
              <a:t> GYFUNO </a:t>
            </a:r>
            <a:r>
              <a:rPr lang="en-US" sz="3200" dirty="0" err="1"/>
              <a:t>dau</a:t>
            </a:r>
            <a:r>
              <a:rPr lang="en-US" sz="3200" dirty="0"/>
              <a:t> neu </a:t>
            </a:r>
            <a:r>
              <a:rPr lang="en-US" sz="3200" dirty="0" err="1"/>
              <a:t>fwy</a:t>
            </a:r>
            <a:r>
              <a:rPr lang="en-US" sz="3200" dirty="0"/>
              <a:t> </a:t>
            </a:r>
            <a:r>
              <a:rPr lang="en-US" sz="3200" dirty="0" err="1"/>
              <a:t>gyda’i</a:t>
            </a:r>
            <a:r>
              <a:rPr lang="en-US" sz="3200" dirty="0"/>
              <a:t> </a:t>
            </a:r>
            <a:r>
              <a:rPr lang="en-US" sz="3200" dirty="0" err="1"/>
              <a:t>gilydd</a:t>
            </a:r>
            <a:r>
              <a:rPr lang="en-US" sz="3200" dirty="0"/>
              <a:t>.</a:t>
            </a:r>
          </a:p>
          <a:p>
            <a:pPr marL="342900" indent="-342900">
              <a:buAutoNum type="arabicParenR"/>
            </a:pPr>
            <a:r>
              <a:rPr lang="en-US" sz="3200" dirty="0" err="1"/>
              <a:t>Chwarewch</a:t>
            </a:r>
            <a:r>
              <a:rPr lang="en-US" sz="3200" dirty="0"/>
              <a:t> </a:t>
            </a:r>
            <a:r>
              <a:rPr lang="en-US" sz="3200" dirty="0" err="1"/>
              <a:t>ychydig</a:t>
            </a:r>
            <a:r>
              <a:rPr lang="en-US" sz="3200" dirty="0"/>
              <a:t> </a:t>
            </a:r>
            <a:r>
              <a:rPr lang="en-US" sz="3200" dirty="0" err="1"/>
              <a:t>mwy</a:t>
            </a:r>
            <a:r>
              <a:rPr lang="en-US" sz="3200" dirty="0"/>
              <a:t>!</a:t>
            </a:r>
          </a:p>
          <a:p>
            <a:pPr marL="342900" indent="-342900">
              <a:buAutoNum type="arabicParenR"/>
            </a:pPr>
            <a:r>
              <a:rPr lang="en-US" sz="3200" dirty="0" err="1"/>
              <a:t>Cr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ë</a:t>
            </a:r>
            <a:r>
              <a:rPr lang="en-US" sz="3200" dirty="0" err="1"/>
              <a:t>wch</a:t>
            </a:r>
            <a:r>
              <a:rPr lang="en-US" sz="3200" dirty="0"/>
              <a:t> </a:t>
            </a:r>
            <a:r>
              <a:rPr lang="en-US" sz="3200" dirty="0" err="1"/>
              <a:t>boster</a:t>
            </a:r>
            <a:r>
              <a:rPr lang="en-US" sz="3200" dirty="0"/>
              <a:t> </a:t>
            </a:r>
            <a:r>
              <a:rPr lang="en-US" sz="3200" dirty="0" err="1"/>
              <a:t>fyddwch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ddefnyddio</a:t>
            </a:r>
            <a:r>
              <a:rPr lang="en-US" sz="3200" dirty="0"/>
              <a:t> </a:t>
            </a:r>
            <a:r>
              <a:rPr lang="en-US" sz="3200" dirty="0" err="1"/>
              <a:t>mewn</a:t>
            </a:r>
            <a:r>
              <a:rPr lang="en-US" sz="3200" dirty="0"/>
              <a:t> MARCHNAD. </a:t>
            </a:r>
          </a:p>
          <a:p>
            <a:pPr marL="342900" indent="-342900">
              <a:buAutoNum type="arabicParenR"/>
            </a:pPr>
            <a:endParaRPr lang="en-US" sz="3200" dirty="0"/>
          </a:p>
          <a:p>
            <a:pPr marL="342900" indent="-342900">
              <a:buAutoNum type="arabicParenR"/>
            </a:pPr>
            <a:endParaRPr lang="en-US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AE1053-F241-9843-B3DF-7270EB5D4D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94590" flipV="1">
            <a:off x="6024551" y="4403085"/>
            <a:ext cx="1540305" cy="8368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555E46-CFC0-1045-A2E1-9BCF18697D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9888" y="154813"/>
            <a:ext cx="1672224" cy="12638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30E2DF-C477-AC48-AAD1-D14B034CF904}"/>
              </a:ext>
            </a:extLst>
          </p:cNvPr>
          <p:cNvSpPr txBox="1"/>
          <p:nvPr/>
        </p:nvSpPr>
        <p:spPr>
          <a:xfrm>
            <a:off x="336883" y="339349"/>
            <a:ext cx="54455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GWEITHGAREDD</a:t>
            </a:r>
          </a:p>
        </p:txBody>
      </p:sp>
    </p:spTree>
    <p:extLst>
      <p:ext uri="{BB962C8B-B14F-4D97-AF65-F5344CB8AC3E}">
        <p14:creationId xmlns:p14="http://schemas.microsoft.com/office/powerpoint/2010/main" val="7683687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Llun 3" descr="Businesswomen writing on glass in meeting">
            <a:extLst>
              <a:ext uri="{FF2B5EF4-FFF2-40B4-BE49-F238E27FC236}">
                <a16:creationId xmlns:a16="http://schemas.microsoft.com/office/drawing/2014/main" id="{ECC410E1-6E42-F605-ED0D-7A520EAF40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410" t="795" r="688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Petryal 1">
            <a:extLst>
              <a:ext uri="{FF2B5EF4-FFF2-40B4-BE49-F238E27FC236}">
                <a16:creationId xmlns:a16="http://schemas.microsoft.com/office/drawing/2014/main" id="{BC1CA420-1677-BCF6-6E5C-850727749FBF}"/>
              </a:ext>
            </a:extLst>
          </p:cNvPr>
          <p:cNvSpPr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SAFLE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F</a:t>
            </a:r>
            <a:r>
              <a:rPr lang="en-US" sz="4800" b="1" cap="none" spc="0" dirty="0">
                <a:ln w="13462">
                  <a:solidFill>
                    <a:schemeClr val="bg1"/>
                  </a:solidFill>
                  <a:prstDash val="solid"/>
                </a:ln>
                <a:effectLst>
                  <a:outerShdw dist="38100" dir="2700000" algn="bl" rotWithShape="0">
                    <a:schemeClr val="accent5"/>
                  </a:outerShdw>
                </a:effectLst>
                <a:latin typeface="+mj-lt"/>
                <a:ea typeface="+mj-ea"/>
                <a:cs typeface="+mj-cs"/>
              </a:rPr>
              <a:t>ARCHNATA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3338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354</Words>
  <Application>Microsoft Office PowerPoint</Application>
  <PresentationFormat>Sgrin Lydan</PresentationFormat>
  <Paragraphs>60</Paragraphs>
  <Slides>39</Slides>
  <Notes>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39</vt:i4>
      </vt:variant>
    </vt:vector>
  </HeadingPairs>
  <TitlesOfParts>
    <vt:vector size="44" baseType="lpstr">
      <vt:lpstr>Arial</vt:lpstr>
      <vt:lpstr>Calibri</vt:lpstr>
      <vt:lpstr>Calibri Light</vt:lpstr>
      <vt:lpstr>Cavolini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 Cox</dc:creator>
  <cp:lastModifiedBy>Meryl Bowen</cp:lastModifiedBy>
  <cp:revision>9</cp:revision>
  <cp:lastPrinted>2022-12-15T07:18:15Z</cp:lastPrinted>
  <dcterms:created xsi:type="dcterms:W3CDTF">2022-12-12T13:01:41Z</dcterms:created>
  <dcterms:modified xsi:type="dcterms:W3CDTF">2023-11-10T08:16:16Z</dcterms:modified>
</cp:coreProperties>
</file>