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8" r:id="rId1"/>
  </p:sldMasterIdLst>
  <p:handoutMasterIdLst>
    <p:handoutMasterId r:id="rId19"/>
  </p:handoutMasterIdLst>
  <p:sldIdLst>
    <p:sldId id="270" r:id="rId2"/>
    <p:sldId id="282" r:id="rId3"/>
    <p:sldId id="283" r:id="rId4"/>
    <p:sldId id="284" r:id="rId5"/>
    <p:sldId id="285" r:id="rId6"/>
    <p:sldId id="286" r:id="rId7"/>
    <p:sldId id="287" r:id="rId8"/>
    <p:sldId id="271" r:id="rId9"/>
    <p:sldId id="288" r:id="rId10"/>
    <p:sldId id="273" r:id="rId11"/>
    <p:sldId id="274" r:id="rId12"/>
    <p:sldId id="267" r:id="rId13"/>
    <p:sldId id="289" r:id="rId14"/>
    <p:sldId id="279" r:id="rId15"/>
    <p:sldId id="277" r:id="rId16"/>
    <p:sldId id="278" r:id="rId17"/>
    <p:sldId id="280" r:id="rId18"/>
  </p:sldIdLst>
  <p:sldSz cx="9144000" cy="6858000" type="screen4x3"/>
  <p:notesSz cx="6669088" cy="9753600"/>
  <p:defaultTextStyle>
    <a:defPPr>
      <a:defRPr lang="en-US"/>
    </a:defPPr>
    <a:lvl1pPr algn="l" rtl="0" eaLnBrk="0" fontAlgn="base" hangingPunct="0">
      <a:spcBef>
        <a:spcPct val="0"/>
      </a:spcBef>
      <a:spcAft>
        <a:spcPct val="0"/>
      </a:spcAft>
      <a:defRPr sz="2400" kern="1200">
        <a:solidFill>
          <a:schemeClr val="tx1"/>
        </a:solidFill>
        <a:latin typeface="Times New Roman"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07"/>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1"/>
            <a:ext cx="2889938" cy="487680"/>
          </a:xfrm>
          <a:prstGeom prst="rect">
            <a:avLst/>
          </a:prstGeom>
          <a:noFill/>
          <a:ln w="9525">
            <a:noFill/>
            <a:miter lim="800000"/>
            <a:headEnd/>
            <a:tailEnd/>
          </a:ln>
          <a:effectLst/>
        </p:spPr>
        <p:txBody>
          <a:bodyPr vert="horz" wrap="square" lIns="89768" tIns="44884" rIns="89768" bIns="44884" numCol="1" anchor="t" anchorCtr="0" compatLnSpc="1">
            <a:prstTxWarp prst="textNoShape">
              <a:avLst/>
            </a:prstTxWarp>
          </a:bodyPr>
          <a:lstStyle>
            <a:lvl1pPr>
              <a:defRPr sz="1200" smtClean="0"/>
            </a:lvl1pPr>
          </a:lstStyle>
          <a:p>
            <a:pPr>
              <a:defRPr/>
            </a:pPr>
            <a:endParaRPr lang="en-GB"/>
          </a:p>
        </p:txBody>
      </p:sp>
      <p:sp>
        <p:nvSpPr>
          <p:cNvPr id="9219" name="Rectangle 3"/>
          <p:cNvSpPr>
            <a:spLocks noGrp="1" noChangeArrowheads="1"/>
          </p:cNvSpPr>
          <p:nvPr>
            <p:ph type="dt" sz="quarter" idx="1"/>
          </p:nvPr>
        </p:nvSpPr>
        <p:spPr bwMode="auto">
          <a:xfrm>
            <a:off x="3777608" y="1"/>
            <a:ext cx="2889938" cy="487680"/>
          </a:xfrm>
          <a:prstGeom prst="rect">
            <a:avLst/>
          </a:prstGeom>
          <a:noFill/>
          <a:ln w="9525">
            <a:noFill/>
            <a:miter lim="800000"/>
            <a:headEnd/>
            <a:tailEnd/>
          </a:ln>
          <a:effectLst/>
        </p:spPr>
        <p:txBody>
          <a:bodyPr vert="horz" wrap="square" lIns="89768" tIns="44884" rIns="89768" bIns="44884" numCol="1" anchor="t" anchorCtr="0" compatLnSpc="1">
            <a:prstTxWarp prst="textNoShape">
              <a:avLst/>
            </a:prstTxWarp>
          </a:bodyPr>
          <a:lstStyle>
            <a:lvl1pPr algn="r">
              <a:defRPr sz="1200" smtClean="0"/>
            </a:lvl1pPr>
          </a:lstStyle>
          <a:p>
            <a:pPr>
              <a:defRPr/>
            </a:pPr>
            <a:endParaRPr lang="en-GB"/>
          </a:p>
        </p:txBody>
      </p:sp>
      <p:sp>
        <p:nvSpPr>
          <p:cNvPr id="9220" name="Rectangle 4"/>
          <p:cNvSpPr>
            <a:spLocks noGrp="1" noChangeArrowheads="1"/>
          </p:cNvSpPr>
          <p:nvPr>
            <p:ph type="ftr" sz="quarter" idx="2"/>
          </p:nvPr>
        </p:nvSpPr>
        <p:spPr bwMode="auto">
          <a:xfrm>
            <a:off x="0" y="9264228"/>
            <a:ext cx="2889938" cy="487680"/>
          </a:xfrm>
          <a:prstGeom prst="rect">
            <a:avLst/>
          </a:prstGeom>
          <a:noFill/>
          <a:ln w="9525">
            <a:noFill/>
            <a:miter lim="800000"/>
            <a:headEnd/>
            <a:tailEnd/>
          </a:ln>
          <a:effectLst/>
        </p:spPr>
        <p:txBody>
          <a:bodyPr vert="horz" wrap="square" lIns="89768" tIns="44884" rIns="89768" bIns="44884" numCol="1" anchor="b" anchorCtr="0" compatLnSpc="1">
            <a:prstTxWarp prst="textNoShape">
              <a:avLst/>
            </a:prstTxWarp>
          </a:bodyPr>
          <a:lstStyle>
            <a:lvl1pPr>
              <a:defRPr sz="1200" smtClean="0"/>
            </a:lvl1pPr>
          </a:lstStyle>
          <a:p>
            <a:pPr>
              <a:defRPr/>
            </a:pPr>
            <a:endParaRPr lang="en-GB"/>
          </a:p>
        </p:txBody>
      </p:sp>
      <p:sp>
        <p:nvSpPr>
          <p:cNvPr id="9221" name="Rectangle 5"/>
          <p:cNvSpPr>
            <a:spLocks noGrp="1" noChangeArrowheads="1"/>
          </p:cNvSpPr>
          <p:nvPr>
            <p:ph type="sldNum" sz="quarter" idx="3"/>
          </p:nvPr>
        </p:nvSpPr>
        <p:spPr bwMode="auto">
          <a:xfrm>
            <a:off x="3777608" y="9264228"/>
            <a:ext cx="2889938" cy="487680"/>
          </a:xfrm>
          <a:prstGeom prst="rect">
            <a:avLst/>
          </a:prstGeom>
          <a:noFill/>
          <a:ln w="9525">
            <a:noFill/>
            <a:miter lim="800000"/>
            <a:headEnd/>
            <a:tailEnd/>
          </a:ln>
          <a:effectLst/>
        </p:spPr>
        <p:txBody>
          <a:bodyPr vert="horz" wrap="square" lIns="89768" tIns="44884" rIns="89768" bIns="44884" numCol="1" anchor="b" anchorCtr="0" compatLnSpc="1">
            <a:prstTxWarp prst="textNoShape">
              <a:avLst/>
            </a:prstTxWarp>
          </a:bodyPr>
          <a:lstStyle>
            <a:lvl1pPr algn="r">
              <a:defRPr sz="1200" smtClean="0"/>
            </a:lvl1pPr>
          </a:lstStyle>
          <a:p>
            <a:pPr>
              <a:defRPr/>
            </a:pPr>
            <a:fld id="{AA53DEA2-F248-4639-83BA-C0F3F122B1E4}" type="slidenum">
              <a:rPr lang="en-GB"/>
              <a:pPr>
                <a:defRPr/>
              </a:pPr>
              <a:t>‹#›</a:t>
            </a:fld>
            <a:endParaRPr lang="en-GB"/>
          </a:p>
        </p:txBody>
      </p:sp>
    </p:spTree>
    <p:extLst>
      <p:ext uri="{BB962C8B-B14F-4D97-AF65-F5344CB8AC3E}">
        <p14:creationId xmlns:p14="http://schemas.microsoft.com/office/powerpoint/2010/main" val="417632138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666A37F2-5C86-4387-B35A-E3A6CD542598}" type="slidenum">
              <a:rPr lang="en-US"/>
              <a:pPr>
                <a:defRPr/>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D3F3ED1B-4C62-4FC1-8F7E-69DD59ACE080}" type="slidenum">
              <a:rPr lang="en-US"/>
              <a:pPr>
                <a:defRPr/>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A65A7275-8B7B-4E13-996B-F2540A097017}" type="slidenum">
              <a:rPr lang="en-US"/>
              <a:pPr>
                <a:defRPr/>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2DDBE5E7-FABA-4C04-A97A-7DCCE6F8482C}" type="slidenum">
              <a:rPr lang="en-US"/>
              <a:pPr>
                <a:defRPr/>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B284986B-BD99-4A20-A4F4-AFB9B8C22743}" type="slidenum">
              <a:rPr lang="en-US"/>
              <a:pPr>
                <a:defRPr/>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BADA6B1A-1C06-469D-A05C-60ACEAB5EB58}" type="slidenum">
              <a:rPr lang="en-US"/>
              <a:pPr>
                <a:defRPr/>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C67A7FBB-1DE8-4BDC-9E7F-293163825E32}" type="slidenum">
              <a:rPr lang="en-US"/>
              <a:pPr>
                <a:defRPr/>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7390A34-F0D0-457E-9FE5-9C1E59DD23E3}" type="slidenum">
              <a:rPr lang="en-US"/>
              <a:pPr>
                <a:defRPr/>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812238BC-303B-4373-B04D-B0688EC4F34B}" type="slidenum">
              <a:rPr lang="en-US"/>
              <a:pPr>
                <a:defRPr/>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BC7878B8-CBFC-4A01-A130-802AC11F3724}" type="slidenum">
              <a:rPr lang="en-US"/>
              <a:pPr>
                <a:defRPr/>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80F550DC-3A25-42CD-B531-5D0562CBD957}"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smtClean="0"/>
            </a:lvl1pPr>
          </a:lstStyle>
          <a:p>
            <a:pPr>
              <a:defRPr/>
            </a:pPr>
            <a:fld id="{4B5BF869-BD0D-4423-801C-BCF2B731F390}" type="slidenum">
              <a:rPr lang="en-US"/>
              <a:pPr>
                <a:defRPr/>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pitchFamily="18" charset="0"/>
        </a:defRPr>
      </a:lvl2pPr>
      <a:lvl3pPr algn="ctr" rtl="0" eaLnBrk="0" fontAlgn="base" hangingPunct="0">
        <a:spcBef>
          <a:spcPct val="0"/>
        </a:spcBef>
        <a:spcAft>
          <a:spcPct val="0"/>
        </a:spcAft>
        <a:defRPr sz="4400">
          <a:solidFill>
            <a:schemeClr val="tx2"/>
          </a:solidFill>
          <a:latin typeface="Times New Roman" pitchFamily="18" charset="0"/>
        </a:defRPr>
      </a:lvl3pPr>
      <a:lvl4pPr algn="ctr" rtl="0" eaLnBrk="0" fontAlgn="base" hangingPunct="0">
        <a:spcBef>
          <a:spcPct val="0"/>
        </a:spcBef>
        <a:spcAft>
          <a:spcPct val="0"/>
        </a:spcAft>
        <a:defRPr sz="4400">
          <a:solidFill>
            <a:schemeClr val="tx2"/>
          </a:solidFill>
          <a:latin typeface="Times New Roman" pitchFamily="18" charset="0"/>
        </a:defRPr>
      </a:lvl4pPr>
      <a:lvl5pPr algn="ctr" rtl="0" eaLnBrk="0" fontAlgn="base" hangingPunct="0">
        <a:spcBef>
          <a:spcPct val="0"/>
        </a:spcBef>
        <a:spcAft>
          <a:spcPct val="0"/>
        </a:spcAft>
        <a:defRPr sz="4400">
          <a:solidFill>
            <a:schemeClr val="tx2"/>
          </a:solidFill>
          <a:latin typeface="Times New Roman" pitchFamily="18" charset="0"/>
        </a:defRPr>
      </a:lvl5pPr>
      <a:lvl6pPr marL="457200" algn="ctr" rtl="0" eaLnBrk="0" fontAlgn="base" hangingPunct="0">
        <a:spcBef>
          <a:spcPct val="0"/>
        </a:spcBef>
        <a:spcAft>
          <a:spcPct val="0"/>
        </a:spcAft>
        <a:defRPr sz="4400">
          <a:solidFill>
            <a:schemeClr val="tx2"/>
          </a:solidFill>
          <a:latin typeface="Times New Roman" pitchFamily="18" charset="0"/>
        </a:defRPr>
      </a:lvl6pPr>
      <a:lvl7pPr marL="914400" algn="ctr" rtl="0" eaLnBrk="0" fontAlgn="base" hangingPunct="0">
        <a:spcBef>
          <a:spcPct val="0"/>
        </a:spcBef>
        <a:spcAft>
          <a:spcPct val="0"/>
        </a:spcAft>
        <a:defRPr sz="4400">
          <a:solidFill>
            <a:schemeClr val="tx2"/>
          </a:solidFill>
          <a:latin typeface="Times New Roman" pitchFamily="18" charset="0"/>
        </a:defRPr>
      </a:lvl7pPr>
      <a:lvl8pPr marL="1371600" algn="ctr" rtl="0" eaLnBrk="0" fontAlgn="base" hangingPunct="0">
        <a:spcBef>
          <a:spcPct val="0"/>
        </a:spcBef>
        <a:spcAft>
          <a:spcPct val="0"/>
        </a:spcAft>
        <a:defRPr sz="4400">
          <a:solidFill>
            <a:schemeClr val="tx2"/>
          </a:solidFill>
          <a:latin typeface="Times New Roman" pitchFamily="18" charset="0"/>
        </a:defRPr>
      </a:lvl8pPr>
      <a:lvl9pPr marL="1828800" algn="ctr" rtl="0" eaLnBrk="0" fontAlgn="base" hangingPunct="0">
        <a:spcBef>
          <a:spcPct val="0"/>
        </a:spcBef>
        <a:spcAft>
          <a:spcPct val="0"/>
        </a:spcAft>
        <a:defRPr sz="4400">
          <a:solidFill>
            <a:schemeClr val="tx2"/>
          </a:solidFill>
          <a:latin typeface="Times New Roman" pitchFamily="18"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76673"/>
            <a:ext cx="7772400" cy="1872207"/>
          </a:xfrm>
        </p:spPr>
        <p:txBody>
          <a:bodyPr/>
          <a:lstStyle/>
          <a:p>
            <a:r>
              <a:rPr lang="en-GB" dirty="0" smtClean="0"/>
              <a:t>CIM: Marketing </a:t>
            </a:r>
            <a:r>
              <a:rPr lang="en-GB" dirty="0" smtClean="0"/>
              <a:t/>
            </a:r>
            <a:br>
              <a:rPr lang="en-GB" dirty="0" smtClean="0"/>
            </a:br>
            <a:r>
              <a:rPr lang="en-GB" dirty="0" smtClean="0"/>
              <a:t>Communications </a:t>
            </a:r>
            <a:br>
              <a:rPr lang="en-GB" dirty="0" smtClean="0"/>
            </a:br>
            <a:r>
              <a:rPr lang="en-GB" dirty="0" smtClean="0"/>
              <a:t>Strategy</a:t>
            </a:r>
            <a:endParaRPr lang="en-GB" dirty="0"/>
          </a:p>
        </p:txBody>
      </p:sp>
      <p:sp>
        <p:nvSpPr>
          <p:cNvPr id="3" name="Subtitle 2"/>
          <p:cNvSpPr>
            <a:spLocks noGrp="1"/>
          </p:cNvSpPr>
          <p:nvPr>
            <p:ph type="subTitle" idx="1"/>
          </p:nvPr>
        </p:nvSpPr>
        <p:spPr>
          <a:xfrm>
            <a:off x="1371600" y="4941168"/>
            <a:ext cx="6400800" cy="1368152"/>
          </a:xfrm>
        </p:spPr>
        <p:txBody>
          <a:bodyPr/>
          <a:lstStyle/>
          <a:p>
            <a:r>
              <a:rPr lang="en-GB" dirty="0" smtClean="0"/>
              <a:t>Introduction to Marketing and Marketing Communications</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492896"/>
            <a:ext cx="9144000" cy="2448272"/>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Introductory tasks for Marketing Communications Strategy</a:t>
            </a:r>
            <a:endParaRPr lang="en-GB" dirty="0"/>
          </a:p>
        </p:txBody>
      </p:sp>
      <p:sp>
        <p:nvSpPr>
          <p:cNvPr id="3" name="Content Placeholder 2"/>
          <p:cNvSpPr>
            <a:spLocks noGrp="1"/>
          </p:cNvSpPr>
          <p:nvPr>
            <p:ph idx="1"/>
          </p:nvPr>
        </p:nvSpPr>
        <p:spPr>
          <a:xfrm>
            <a:off x="467544" y="1981200"/>
            <a:ext cx="8208912" cy="4114800"/>
          </a:xfrm>
        </p:spPr>
        <p:txBody>
          <a:bodyPr/>
          <a:lstStyle/>
          <a:p>
            <a:pPr marL="0" indent="0">
              <a:buNone/>
            </a:pPr>
            <a:r>
              <a:rPr lang="en-GB" dirty="0" smtClean="0"/>
              <a:t>Before we start this marketing communications module tell me what you understand by; </a:t>
            </a:r>
          </a:p>
          <a:p>
            <a:pPr marL="514350" indent="-514350">
              <a:buFont typeface="+mj-lt"/>
              <a:buAutoNum type="arabicPeriod"/>
            </a:pPr>
            <a:r>
              <a:rPr lang="en-GB" dirty="0" smtClean="0"/>
              <a:t>What is marketing? And </a:t>
            </a:r>
          </a:p>
          <a:p>
            <a:pPr marL="514350" indent="-514350">
              <a:buFont typeface="+mj-lt"/>
              <a:buAutoNum type="arabicPeriod"/>
            </a:pPr>
            <a:r>
              <a:rPr lang="en-GB" dirty="0"/>
              <a:t>What is marketing communications </a:t>
            </a:r>
            <a:r>
              <a:rPr lang="en-GB" dirty="0" smtClean="0"/>
              <a:t>and do you know what the communications mix is?</a:t>
            </a:r>
          </a:p>
        </p:txBody>
      </p:sp>
    </p:spTree>
    <p:extLst>
      <p:ext uri="{BB962C8B-B14F-4D97-AF65-F5344CB8AC3E}">
        <p14:creationId xmlns:p14="http://schemas.microsoft.com/office/powerpoint/2010/main" val="13007359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two key formal definitions</a:t>
            </a:r>
            <a:endParaRPr lang="en-GB" dirty="0"/>
          </a:p>
        </p:txBody>
      </p:sp>
      <p:sp>
        <p:nvSpPr>
          <p:cNvPr id="3" name="Content Placeholder 2"/>
          <p:cNvSpPr>
            <a:spLocks noGrp="1"/>
          </p:cNvSpPr>
          <p:nvPr>
            <p:ph idx="1"/>
          </p:nvPr>
        </p:nvSpPr>
        <p:spPr>
          <a:xfrm>
            <a:off x="688032" y="1772816"/>
            <a:ext cx="7772400" cy="4536504"/>
          </a:xfrm>
        </p:spPr>
        <p:txBody>
          <a:bodyPr/>
          <a:lstStyle/>
          <a:p>
            <a:pPr>
              <a:buFont typeface="Wingdings" pitchFamily="2" charset="2"/>
              <a:buChar char="ü"/>
            </a:pPr>
            <a:r>
              <a:rPr lang="en-GB" sz="2800" b="1" dirty="0" smtClean="0"/>
              <a:t>The Chartered Institute of Marketing</a:t>
            </a:r>
          </a:p>
          <a:p>
            <a:pPr>
              <a:buNone/>
            </a:pPr>
            <a:r>
              <a:rPr lang="en-GB" sz="2800" dirty="0" smtClean="0"/>
              <a:t>“Marketing is the management process responsible for identifying, anticipating and satisfying customer requirements profitably.”</a:t>
            </a:r>
          </a:p>
          <a:p>
            <a:pPr>
              <a:buFont typeface="Wingdings" pitchFamily="2" charset="2"/>
              <a:buChar char="ü"/>
            </a:pPr>
            <a:r>
              <a:rPr lang="en-GB" sz="2800" b="1" dirty="0" smtClean="0"/>
              <a:t>The American Marketing Association</a:t>
            </a:r>
          </a:p>
          <a:p>
            <a:pPr>
              <a:buNone/>
            </a:pPr>
            <a:r>
              <a:rPr lang="en-GB" sz="2800" dirty="0" smtClean="0"/>
              <a:t>“Marketing is an organisational function and a set of processes for creating communicating and delivering value to customers and for managing customer relationships in ways that benefit the organisation and its’ stakeholders.”</a:t>
            </a:r>
            <a:endParaRPr lang="en-GB" sz="28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8264" y="1772816"/>
            <a:ext cx="1512168" cy="57606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6305" y="3645024"/>
            <a:ext cx="2232248" cy="576064"/>
          </a:xfrm>
          <a:prstGeom prst="rect">
            <a:avLst/>
          </a:prstGeom>
        </p:spPr>
      </p:pic>
    </p:spTree>
    <p:extLst>
      <p:ext uri="{BB962C8B-B14F-4D97-AF65-F5344CB8AC3E}">
        <p14:creationId xmlns:p14="http://schemas.microsoft.com/office/powerpoint/2010/main" val="1088042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algn="l"/>
            <a:r>
              <a:rPr lang="en-US" dirty="0" smtClean="0"/>
              <a:t>MARKETING</a:t>
            </a:r>
            <a:br>
              <a:rPr lang="en-US" dirty="0" smtClean="0"/>
            </a:br>
            <a:r>
              <a:rPr lang="en-US" dirty="0" smtClean="0"/>
              <a:t>problems in defining marketing </a:t>
            </a:r>
          </a:p>
        </p:txBody>
      </p:sp>
      <p:sp>
        <p:nvSpPr>
          <p:cNvPr id="8195" name="Rectangle 3"/>
          <p:cNvSpPr>
            <a:spLocks noGrp="1" noChangeArrowheads="1"/>
          </p:cNvSpPr>
          <p:nvPr>
            <p:ph type="body" idx="1"/>
          </p:nvPr>
        </p:nvSpPr>
        <p:spPr>
          <a:xfrm>
            <a:off x="685800" y="1844824"/>
            <a:ext cx="7772400" cy="4608512"/>
          </a:xfrm>
        </p:spPr>
        <p:txBody>
          <a:bodyPr/>
          <a:lstStyle/>
          <a:p>
            <a:r>
              <a:rPr lang="en-US" sz="2800" dirty="0" smtClean="0"/>
              <a:t>Recent research turned up over </a:t>
            </a:r>
            <a:r>
              <a:rPr lang="en-US" sz="2800" b="1" i="1" dirty="0" smtClean="0"/>
              <a:t>100 definitions</a:t>
            </a:r>
          </a:p>
          <a:p>
            <a:pPr>
              <a:buFont typeface="Wingdings" pitchFamily="2" charset="2"/>
              <a:buChar char="ü"/>
            </a:pPr>
            <a:r>
              <a:rPr lang="en-US" sz="2800" dirty="0" smtClean="0"/>
              <a:t>AMA definition[s] and CIM definition[s]!</a:t>
            </a:r>
          </a:p>
          <a:p>
            <a:r>
              <a:rPr lang="en-US" sz="2800" dirty="0" smtClean="0"/>
              <a:t>The nature of the customer relationship is not always agreed upon by academics &amp; practioners.</a:t>
            </a:r>
          </a:p>
          <a:p>
            <a:r>
              <a:rPr lang="en-US" sz="2800" dirty="0" smtClean="0"/>
              <a:t>Marketing has usurped many tasks like sales?</a:t>
            </a:r>
          </a:p>
          <a:p>
            <a:r>
              <a:rPr lang="en-US" sz="2800" dirty="0" smtClean="0"/>
              <a:t>Marketing outcomes are difficult to measure</a:t>
            </a:r>
          </a:p>
          <a:p>
            <a:r>
              <a:rPr lang="en-US" sz="2800" dirty="0"/>
              <a:t>The objective of marketing often differs – it can be products, services, brands, places, ideas, even people!</a:t>
            </a:r>
          </a:p>
          <a:p>
            <a:endParaRPr lang="en-US" sz="2800" dirty="0" smtClean="0"/>
          </a:p>
          <a:p>
            <a:endParaRPr lang="en-US" sz="2800" dirty="0" smtClean="0"/>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32040" y="548680"/>
            <a:ext cx="1979712" cy="720080"/>
          </a:xfrm>
          <a:prstGeom prst="rect">
            <a:avLst/>
          </a:prstGeom>
        </p:spPr>
      </p:pic>
    </p:spTree>
    <p:extLst>
      <p:ext uri="{BB962C8B-B14F-4D97-AF65-F5344CB8AC3E}">
        <p14:creationId xmlns:p14="http://schemas.microsoft.com/office/powerpoint/2010/main" val="110627585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16632"/>
            <a:ext cx="7772400" cy="1224136"/>
          </a:xfrm>
        </p:spPr>
        <p:txBody>
          <a:bodyPr/>
          <a:lstStyle/>
          <a:p>
            <a:r>
              <a:rPr lang="en-US" sz="4000" dirty="0" smtClean="0"/>
              <a:t>MARKETING</a:t>
            </a:r>
            <a:br>
              <a:rPr lang="en-US" sz="4000" dirty="0" smtClean="0"/>
            </a:br>
            <a:r>
              <a:rPr lang="en-US" sz="4000" dirty="0" smtClean="0"/>
              <a:t>- getting back to basics</a:t>
            </a:r>
          </a:p>
        </p:txBody>
      </p:sp>
      <p:sp>
        <p:nvSpPr>
          <p:cNvPr id="3075" name="Rectangle 3"/>
          <p:cNvSpPr>
            <a:spLocks noGrp="1" noChangeArrowheads="1"/>
          </p:cNvSpPr>
          <p:nvPr>
            <p:ph type="body" idx="1"/>
          </p:nvPr>
        </p:nvSpPr>
        <p:spPr>
          <a:xfrm>
            <a:off x="685800" y="1340768"/>
            <a:ext cx="7772400" cy="5328592"/>
          </a:xfrm>
        </p:spPr>
        <p:txBody>
          <a:bodyPr/>
          <a:lstStyle/>
          <a:p>
            <a:pPr>
              <a:buFontTx/>
              <a:buNone/>
            </a:pPr>
            <a:r>
              <a:rPr lang="en-US" dirty="0" smtClean="0"/>
              <a:t>Trading is a natural human activity:</a:t>
            </a:r>
          </a:p>
          <a:p>
            <a:pPr>
              <a:buFont typeface="Arial" pitchFamily="34" charset="0"/>
              <a:buChar char="•"/>
            </a:pPr>
            <a:r>
              <a:rPr lang="en-US" dirty="0" smtClean="0"/>
              <a:t>It would seem that people have different </a:t>
            </a:r>
            <a:r>
              <a:rPr lang="en-US" b="1" dirty="0" smtClean="0"/>
              <a:t>Needs and Wants </a:t>
            </a:r>
            <a:r>
              <a:rPr lang="en-US" dirty="0" smtClean="0"/>
              <a:t>at different times.</a:t>
            </a:r>
          </a:p>
          <a:p>
            <a:r>
              <a:rPr lang="en-US" dirty="0" smtClean="0"/>
              <a:t>We can satisfy these needs &amp; wants in  </a:t>
            </a:r>
            <a:r>
              <a:rPr lang="en-US" b="1" dirty="0" smtClean="0"/>
              <a:t>Markets</a:t>
            </a:r>
            <a:r>
              <a:rPr lang="en-US" dirty="0" smtClean="0"/>
              <a:t>, hence the term Marketing.</a:t>
            </a:r>
            <a:endParaRPr lang="en-US" dirty="0"/>
          </a:p>
          <a:p>
            <a:pPr>
              <a:buFont typeface="Wingdings" pitchFamily="2" charset="2"/>
              <a:buChar char="ü"/>
            </a:pPr>
            <a:r>
              <a:rPr lang="en-US" dirty="0"/>
              <a:t>Evidence exists of significant, early Roman &amp; Chinese markets, basically </a:t>
            </a:r>
            <a:r>
              <a:rPr lang="en-US" dirty="0" err="1"/>
              <a:t>globalisation</a:t>
            </a:r>
            <a:r>
              <a:rPr lang="en-US" dirty="0"/>
              <a:t>!   </a:t>
            </a:r>
          </a:p>
          <a:p>
            <a:r>
              <a:rPr lang="en-US" dirty="0" smtClean="0"/>
              <a:t>The key was creating a </a:t>
            </a:r>
            <a:r>
              <a:rPr lang="en-US" b="1" dirty="0" smtClean="0"/>
              <a:t>Value</a:t>
            </a:r>
            <a:r>
              <a:rPr lang="en-US" dirty="0" smtClean="0"/>
              <a:t> system (money) to allow/encourage a process of </a:t>
            </a:r>
            <a:r>
              <a:rPr lang="en-US" b="1" dirty="0" smtClean="0"/>
              <a:t>Exchange</a:t>
            </a:r>
            <a:r>
              <a:rPr lang="en-US" dirty="0" smtClean="0"/>
              <a:t>. </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08304" y="5085184"/>
            <a:ext cx="1728192" cy="612068"/>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59833" y="6093296"/>
            <a:ext cx="1368151" cy="648072"/>
          </a:xfrm>
          <a:prstGeom prst="rect">
            <a:avLst/>
          </a:prstGeom>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40352" y="1700809"/>
            <a:ext cx="1296144" cy="1224135"/>
          </a:xfrm>
          <a:prstGeom prst="rect">
            <a:avLst/>
          </a:prstGeom>
        </p:spPr>
      </p:pic>
    </p:spTree>
    <p:extLst>
      <p:ext uri="{BB962C8B-B14F-4D97-AF65-F5344CB8AC3E}">
        <p14:creationId xmlns:p14="http://schemas.microsoft.com/office/powerpoint/2010/main" val="35517379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548680"/>
            <a:ext cx="7772400" cy="1080120"/>
          </a:xfrm>
        </p:spPr>
        <p:txBody>
          <a:bodyPr/>
          <a:lstStyle/>
          <a:p>
            <a:pPr algn="l"/>
            <a:r>
              <a:rPr lang="en-GB" dirty="0" smtClean="0"/>
              <a:t>MARKETING</a:t>
            </a:r>
            <a:br>
              <a:rPr lang="en-GB" dirty="0" smtClean="0"/>
            </a:br>
            <a:r>
              <a:rPr lang="en-GB" dirty="0" smtClean="0"/>
              <a:t>so, what is it in essence</a:t>
            </a:r>
            <a:endParaRPr lang="en-GB" dirty="0"/>
          </a:p>
        </p:txBody>
      </p:sp>
      <p:sp>
        <p:nvSpPr>
          <p:cNvPr id="3" name="Content Placeholder 2"/>
          <p:cNvSpPr>
            <a:spLocks noGrp="1"/>
          </p:cNvSpPr>
          <p:nvPr>
            <p:ph idx="1"/>
          </p:nvPr>
        </p:nvSpPr>
        <p:spPr>
          <a:xfrm>
            <a:off x="683568" y="1844824"/>
            <a:ext cx="7772400" cy="4536504"/>
          </a:xfrm>
        </p:spPr>
        <p:txBody>
          <a:bodyPr/>
          <a:lstStyle/>
          <a:p>
            <a:pPr>
              <a:buNone/>
            </a:pPr>
            <a:r>
              <a:rPr lang="en-GB" sz="2800" dirty="0" smtClean="0"/>
              <a:t>Markets have been created to bring together:</a:t>
            </a:r>
          </a:p>
          <a:p>
            <a:pPr>
              <a:buFont typeface="Wingdings" pitchFamily="2" charset="2"/>
              <a:buChar char="Ø"/>
            </a:pPr>
            <a:r>
              <a:rPr lang="en-GB" sz="2800" dirty="0" smtClean="0"/>
              <a:t>Organisations who have something to trade</a:t>
            </a:r>
          </a:p>
          <a:p>
            <a:pPr>
              <a:buNone/>
            </a:pPr>
            <a:r>
              <a:rPr lang="en-GB" sz="2800" dirty="0" smtClean="0"/>
              <a:t>   that is the </a:t>
            </a:r>
            <a:r>
              <a:rPr lang="en-GB" sz="2800" i="1" dirty="0" smtClean="0"/>
              <a:t>Organisations Objectives.</a:t>
            </a:r>
          </a:p>
          <a:p>
            <a:pPr>
              <a:buFont typeface="Wingdings" pitchFamily="2" charset="2"/>
              <a:buChar char="Ø"/>
            </a:pPr>
            <a:r>
              <a:rPr lang="en-GB" sz="2800" dirty="0" smtClean="0"/>
              <a:t>People who want things to help them solve problems, that is </a:t>
            </a:r>
            <a:r>
              <a:rPr lang="en-GB" sz="2800" i="1" dirty="0" smtClean="0"/>
              <a:t>Customer Needs</a:t>
            </a:r>
            <a:r>
              <a:rPr lang="en-GB" sz="2800" dirty="0" smtClean="0"/>
              <a:t>.</a:t>
            </a:r>
          </a:p>
          <a:p>
            <a:pPr>
              <a:buFont typeface="Wingdings" pitchFamily="2" charset="2"/>
              <a:buChar char="Ø"/>
            </a:pPr>
            <a:r>
              <a:rPr lang="en-GB" sz="2800" dirty="0" smtClean="0"/>
              <a:t>They both know what they want so they are looking for a </a:t>
            </a:r>
            <a:r>
              <a:rPr lang="en-GB" sz="2800" i="1" dirty="0" smtClean="0"/>
              <a:t>mutually beneficial exchange.</a:t>
            </a:r>
          </a:p>
          <a:p>
            <a:pPr>
              <a:buFont typeface="Wingdings" pitchFamily="2" charset="2"/>
              <a:buChar char="Ø"/>
            </a:pPr>
            <a:r>
              <a:rPr lang="en-GB" sz="2800" dirty="0" smtClean="0"/>
              <a:t>The trick for organisations is to </a:t>
            </a:r>
            <a:r>
              <a:rPr lang="en-GB" sz="2800" b="1" i="1" dirty="0" smtClean="0"/>
              <a:t>identify, anticipate &amp; satisfy</a:t>
            </a:r>
            <a:r>
              <a:rPr lang="en-GB" sz="2800" dirty="0" smtClean="0"/>
              <a:t> what customers want. </a:t>
            </a:r>
            <a:endParaRPr lang="en-GB" sz="2000"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27984" y="548680"/>
            <a:ext cx="1728192" cy="648072"/>
          </a:xfrm>
          <a:prstGeom prst="rect">
            <a:avLst/>
          </a:prstGeom>
        </p:spPr>
      </p:pic>
    </p:spTree>
    <p:extLst>
      <p:ext uri="{BB962C8B-B14F-4D97-AF65-F5344CB8AC3E}">
        <p14:creationId xmlns:p14="http://schemas.microsoft.com/office/powerpoint/2010/main" val="3961015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tsikko 1"/>
          <p:cNvSpPr>
            <a:spLocks noGrp="1"/>
          </p:cNvSpPr>
          <p:nvPr>
            <p:ph type="title"/>
          </p:nvPr>
        </p:nvSpPr>
        <p:spPr>
          <a:xfrm>
            <a:off x="323528" y="609600"/>
            <a:ext cx="8568952" cy="1143000"/>
          </a:xfrm>
        </p:spPr>
        <p:txBody>
          <a:bodyPr/>
          <a:lstStyle/>
          <a:p>
            <a:pPr algn="l"/>
            <a:r>
              <a:rPr lang="en-GB" dirty="0" smtClean="0"/>
              <a:t>MARKETING: towards a definition</a:t>
            </a:r>
            <a:endParaRPr lang="fi-FI" dirty="0"/>
          </a:p>
        </p:txBody>
      </p:sp>
      <p:sp>
        <p:nvSpPr>
          <p:cNvPr id="3" name="Sisällön paikkamerkki 2"/>
          <p:cNvSpPr>
            <a:spLocks noGrp="1"/>
          </p:cNvSpPr>
          <p:nvPr>
            <p:ph sz="half" idx="1"/>
          </p:nvPr>
        </p:nvSpPr>
        <p:spPr>
          <a:xfrm>
            <a:off x="107504" y="1981200"/>
            <a:ext cx="5040560" cy="4616152"/>
          </a:xfrm>
        </p:spPr>
        <p:txBody>
          <a:bodyPr/>
          <a:lstStyle/>
          <a:p>
            <a:pPr marL="0" indent="0">
              <a:buNone/>
            </a:pPr>
            <a:r>
              <a:rPr lang="fi-FI" b="1" dirty="0" smtClean="0"/>
              <a:t>CUSTOMER ORIENTATED</a:t>
            </a:r>
          </a:p>
          <a:p>
            <a:pPr>
              <a:buFont typeface="Wingdings" pitchFamily="2" charset="2"/>
              <a:buChar char="Ø"/>
            </a:pPr>
            <a:r>
              <a:rPr lang="fi-FI" dirty="0"/>
              <a:t>S</a:t>
            </a:r>
            <a:r>
              <a:rPr lang="fi-FI" dirty="0" smtClean="0"/>
              <a:t>atisfy their needs and wants.</a:t>
            </a:r>
          </a:p>
          <a:p>
            <a:pPr>
              <a:buFont typeface="Wingdings" pitchFamily="2" charset="2"/>
              <a:buChar char="Ø"/>
            </a:pPr>
            <a:r>
              <a:rPr lang="fi-FI" dirty="0" smtClean="0"/>
              <a:t>An exchange between parties</a:t>
            </a:r>
          </a:p>
          <a:p>
            <a:pPr>
              <a:buFont typeface="Wingdings" pitchFamily="2" charset="2"/>
              <a:buChar char="Ø"/>
            </a:pPr>
            <a:r>
              <a:rPr lang="fi-FI" dirty="0" smtClean="0"/>
              <a:t>Based on an agreed system of value </a:t>
            </a:r>
          </a:p>
          <a:p>
            <a:pPr>
              <a:buFont typeface="Wingdings" pitchFamily="2" charset="2"/>
              <a:buChar char="Ø"/>
            </a:pPr>
            <a:r>
              <a:rPr lang="fi-FI" dirty="0" smtClean="0"/>
              <a:t>A Management process</a:t>
            </a:r>
          </a:p>
          <a:p>
            <a:pPr>
              <a:buFont typeface="Wingdings" pitchFamily="2" charset="2"/>
              <a:buChar char="Ø"/>
            </a:pPr>
            <a:r>
              <a:rPr lang="fi-FI" dirty="0" smtClean="0"/>
              <a:t>With marketing objectives and tasks</a:t>
            </a:r>
          </a:p>
          <a:p>
            <a:pPr>
              <a:buFont typeface="Wingdings" pitchFamily="2" charset="2"/>
              <a:buChar char="Ø"/>
            </a:pPr>
            <a:endParaRPr lang="fi-FI" dirty="0" smtClean="0"/>
          </a:p>
        </p:txBody>
      </p:sp>
      <p:sp>
        <p:nvSpPr>
          <p:cNvPr id="5" name="Content Placeholder 4"/>
          <p:cNvSpPr>
            <a:spLocks noGrp="1"/>
          </p:cNvSpPr>
          <p:nvPr>
            <p:ph sz="half" idx="2"/>
          </p:nvPr>
        </p:nvSpPr>
        <p:spPr>
          <a:xfrm>
            <a:off x="5652120" y="1981200"/>
            <a:ext cx="2806080" cy="4114800"/>
          </a:xfrm>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2080" y="1988840"/>
            <a:ext cx="3600400" cy="4176464"/>
          </a:xfrm>
          <a:prstGeom prst="rect">
            <a:avLst/>
          </a:prstGeom>
        </p:spPr>
      </p:pic>
    </p:spTree>
    <p:extLst>
      <p:ext uri="{BB962C8B-B14F-4D97-AF65-F5344CB8AC3E}">
        <p14:creationId xmlns:p14="http://schemas.microsoft.com/office/powerpoint/2010/main" val="287788216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a:t>
            </a:r>
            <a:r>
              <a:rPr lang="en-GB" dirty="0" smtClean="0"/>
              <a:t>as a </a:t>
            </a:r>
            <a:r>
              <a:rPr lang="en-GB" dirty="0" smtClean="0"/>
              <a:t>way of doing business</a:t>
            </a:r>
            <a:endParaRPr lang="en-GB" dirty="0"/>
          </a:p>
        </p:txBody>
      </p:sp>
      <p:sp>
        <p:nvSpPr>
          <p:cNvPr id="3" name="Content Placeholder 2"/>
          <p:cNvSpPr>
            <a:spLocks noGrp="1"/>
          </p:cNvSpPr>
          <p:nvPr>
            <p:ph idx="1"/>
          </p:nvPr>
        </p:nvSpPr>
        <p:spPr>
          <a:xfrm>
            <a:off x="685800" y="1484784"/>
            <a:ext cx="7772400" cy="5112568"/>
          </a:xfrm>
        </p:spPr>
        <p:txBody>
          <a:bodyPr/>
          <a:lstStyle/>
          <a:p>
            <a:pPr>
              <a:buNone/>
            </a:pPr>
            <a:r>
              <a:rPr lang="en-GB" sz="2400" dirty="0" smtClean="0"/>
              <a:t>It is suggested that the history of business shows different approaches over time have evolved:</a:t>
            </a:r>
          </a:p>
          <a:p>
            <a:pPr>
              <a:buFont typeface="Wingdings" pitchFamily="2" charset="2"/>
              <a:buChar char="§"/>
            </a:pPr>
            <a:r>
              <a:rPr lang="en-GB" sz="2400" dirty="0"/>
              <a:t>Product orientated (concentrate on the product) era: make good products and they  will buy it – </a:t>
            </a:r>
            <a:r>
              <a:rPr lang="en-GB" sz="2400" b="1" i="1" dirty="0"/>
              <a:t>but customers know what they want!</a:t>
            </a:r>
            <a:endParaRPr lang="en-GB" sz="2400" i="1" dirty="0"/>
          </a:p>
          <a:p>
            <a:pPr>
              <a:buFont typeface="Wingdings" pitchFamily="2" charset="2"/>
              <a:buChar char="§"/>
            </a:pPr>
            <a:r>
              <a:rPr lang="en-GB" sz="2400" dirty="0" smtClean="0"/>
              <a:t>Production </a:t>
            </a:r>
            <a:r>
              <a:rPr lang="en-GB" sz="2400" dirty="0" smtClean="0"/>
              <a:t>orientated (concentrate on production) era: make what we can and keep customer options limited – </a:t>
            </a:r>
            <a:r>
              <a:rPr lang="en-GB" sz="2400" b="1" i="1" dirty="0" smtClean="0"/>
              <a:t>but customers want more and different!</a:t>
            </a:r>
          </a:p>
          <a:p>
            <a:pPr>
              <a:buFont typeface="Wingdings" pitchFamily="2" charset="2"/>
              <a:buChar char="§"/>
            </a:pPr>
            <a:r>
              <a:rPr lang="en-GB" sz="2400" dirty="0" smtClean="0"/>
              <a:t>Selling </a:t>
            </a:r>
            <a:r>
              <a:rPr lang="en-GB" sz="2400" dirty="0" smtClean="0"/>
              <a:t>orientated (concentrate on sales) era: try to make them buy our goods – </a:t>
            </a:r>
            <a:r>
              <a:rPr lang="en-GB" sz="2400" b="1" i="1" dirty="0" smtClean="0"/>
              <a:t>but customers do not want to be manipulated!</a:t>
            </a:r>
          </a:p>
          <a:p>
            <a:pPr>
              <a:buFont typeface="Wingdings" pitchFamily="2" charset="2"/>
              <a:buChar char="§"/>
            </a:pPr>
            <a:r>
              <a:rPr lang="en-GB" sz="2400" dirty="0" smtClean="0"/>
              <a:t>Marketing orientated (concentrate on customers) era – why not just make what it is that customers want. </a:t>
            </a:r>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MARKETING </a:t>
            </a:r>
            <a:br>
              <a:rPr lang="en-GB" dirty="0" smtClean="0"/>
            </a:br>
            <a:r>
              <a:rPr lang="en-GB" sz="4000" dirty="0" smtClean="0"/>
              <a:t>As jobs </a:t>
            </a:r>
            <a:r>
              <a:rPr lang="en-GB" sz="4000" dirty="0" smtClean="0"/>
              <a:t>and tasks</a:t>
            </a:r>
            <a:endParaRPr lang="en-GB" sz="4000"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0" y="620688"/>
            <a:ext cx="2592288" cy="1080120"/>
          </a:xfrm>
          <a:prstGeom prst="rect">
            <a:avLst/>
          </a:prstGeom>
        </p:spPr>
      </p:pic>
    </p:spTree>
    <p:extLst>
      <p:ext uri="{BB962C8B-B14F-4D97-AF65-F5344CB8AC3E}">
        <p14:creationId xmlns:p14="http://schemas.microsoft.com/office/powerpoint/2010/main" val="387696339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 </a:t>
            </a:r>
            <a:br>
              <a:rPr lang="en-GB" dirty="0" smtClean="0"/>
            </a:br>
            <a:r>
              <a:rPr lang="en-GB" dirty="0" smtClean="0"/>
              <a:t>- Jobs and tasks</a:t>
            </a:r>
            <a:endParaRPr lang="en-GB" dirty="0"/>
          </a:p>
        </p:txBody>
      </p:sp>
      <p:sp>
        <p:nvSpPr>
          <p:cNvPr id="3" name="Content Placeholder 2"/>
          <p:cNvSpPr>
            <a:spLocks noGrp="1"/>
          </p:cNvSpPr>
          <p:nvPr>
            <p:ph idx="1"/>
          </p:nvPr>
        </p:nvSpPr>
        <p:spPr/>
        <p:txBody>
          <a:bodyPr/>
          <a:lstStyle/>
          <a:p>
            <a:pPr>
              <a:buNone/>
            </a:pPr>
            <a:r>
              <a:rPr lang="en-GB" dirty="0" smtClean="0"/>
              <a:t>Within organisations there are a number of different activities and responsibilities that are marketers are accountable for like;</a:t>
            </a:r>
          </a:p>
          <a:p>
            <a:pPr>
              <a:buNone/>
            </a:pPr>
            <a:r>
              <a:rPr lang="en-GB" dirty="0" smtClean="0"/>
              <a:t>Advertising, research, brand management, direct marketing, sales promotion, supplier relations, </a:t>
            </a:r>
            <a:r>
              <a:rPr lang="en-GB" dirty="0" err="1" smtClean="0"/>
              <a:t>salesforce</a:t>
            </a:r>
            <a:r>
              <a:rPr lang="en-GB" dirty="0" smtClean="0"/>
              <a:t> and selling support, printed materials, public relations, market analysis, product development.</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60648"/>
            <a:ext cx="7772400" cy="1080120"/>
          </a:xfrm>
        </p:spPr>
        <p:txBody>
          <a:bodyPr/>
          <a:lstStyle/>
          <a:p>
            <a:r>
              <a:rPr lang="en-GB" dirty="0" smtClean="0"/>
              <a:t>MARKETING</a:t>
            </a:r>
            <a:br>
              <a:rPr lang="en-GB" dirty="0" smtClean="0"/>
            </a:br>
            <a:r>
              <a:rPr lang="en-GB" dirty="0" smtClean="0"/>
              <a:t>- responsibility for marketing</a:t>
            </a:r>
            <a:endParaRPr lang="en-GB" dirty="0"/>
          </a:p>
        </p:txBody>
      </p:sp>
      <p:sp>
        <p:nvSpPr>
          <p:cNvPr id="3" name="Content Placeholder 2"/>
          <p:cNvSpPr>
            <a:spLocks noGrp="1"/>
          </p:cNvSpPr>
          <p:nvPr>
            <p:ph idx="1"/>
          </p:nvPr>
        </p:nvSpPr>
        <p:spPr>
          <a:xfrm>
            <a:off x="685800" y="1556792"/>
            <a:ext cx="7772400" cy="4539208"/>
          </a:xfrm>
        </p:spPr>
        <p:txBody>
          <a:bodyPr/>
          <a:lstStyle/>
          <a:p>
            <a:r>
              <a:rPr lang="en-GB" dirty="0" smtClean="0"/>
              <a:t>As other disciplines including finance, HRM, distribution, production, customer services etc then clearly marketers are responsible for the marketing jobs and tasks as identified earlier.</a:t>
            </a:r>
          </a:p>
          <a:p>
            <a:r>
              <a:rPr lang="en-GB" dirty="0" smtClean="0"/>
              <a:t>However, it is argued by marketers that the marketing of an organisation cannot be done by them alone because they are not involved in every business transaction.</a:t>
            </a:r>
            <a:endParaRPr lang="en-GB" b="1" i="1" u="sng"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br>
              <a:rPr lang="en-GB" dirty="0" smtClean="0"/>
            </a:br>
            <a:r>
              <a:rPr lang="en-GB" dirty="0" smtClean="0"/>
              <a:t>- </a:t>
            </a:r>
            <a:r>
              <a:rPr lang="en-GB" sz="3600" b="1" dirty="0" smtClean="0"/>
              <a:t>cannot only be done by marketers!</a:t>
            </a:r>
            <a:endParaRPr lang="en-GB" sz="3600" b="1" dirty="0"/>
          </a:p>
        </p:txBody>
      </p:sp>
      <p:sp>
        <p:nvSpPr>
          <p:cNvPr id="3" name="Content Placeholder 2"/>
          <p:cNvSpPr>
            <a:spLocks noGrp="1"/>
          </p:cNvSpPr>
          <p:nvPr>
            <p:ph idx="1"/>
          </p:nvPr>
        </p:nvSpPr>
        <p:spPr/>
        <p:txBody>
          <a:bodyPr/>
          <a:lstStyle/>
          <a:p>
            <a:pPr>
              <a:buNone/>
            </a:pPr>
            <a:r>
              <a:rPr lang="en-GB" dirty="0" smtClean="0"/>
              <a:t>“</a:t>
            </a:r>
            <a:r>
              <a:rPr lang="en-GB" sz="2800" dirty="0" smtClean="0"/>
              <a:t>Marketing is the distinguishing, the unique function of business…It is the whole business seen from the point of view of its final result, that is, from the customers point of view. </a:t>
            </a:r>
            <a:r>
              <a:rPr lang="en-GB" sz="2800" b="1" i="1" u="sng" dirty="0" smtClean="0"/>
              <a:t>Concern and responsibility for marketing must therefore permeate all areas of the enterprise.”</a:t>
            </a:r>
            <a:r>
              <a:rPr lang="en-GB" sz="2800" dirty="0" smtClean="0"/>
              <a:t>(</a:t>
            </a:r>
            <a:r>
              <a:rPr lang="en-GB" sz="2800" dirty="0" err="1" smtClean="0"/>
              <a:t>Drucker</a:t>
            </a:r>
            <a:r>
              <a:rPr lang="en-GB" sz="2800" dirty="0" smtClean="0"/>
              <a:t> P)</a:t>
            </a:r>
          </a:p>
          <a:p>
            <a:r>
              <a:rPr lang="en-GB" sz="2800" dirty="0" smtClean="0"/>
              <a:t>This is called a </a:t>
            </a:r>
            <a:r>
              <a:rPr lang="en-GB" sz="2800" i="1" dirty="0" smtClean="0"/>
              <a:t>market-led</a:t>
            </a:r>
            <a:r>
              <a:rPr lang="en-GB" sz="2800" dirty="0" smtClean="0"/>
              <a:t> organisation, as opposed to marketing-led organisations.(</a:t>
            </a:r>
            <a:r>
              <a:rPr lang="en-GB" sz="2800" dirty="0" err="1" smtClean="0"/>
              <a:t>Piercy</a:t>
            </a:r>
            <a:r>
              <a:rPr lang="en-GB" sz="2800" dirty="0" smtClean="0"/>
              <a:t> N)</a:t>
            </a:r>
          </a:p>
          <a:p>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pPr algn="l"/>
            <a:r>
              <a:rPr lang="en-US" dirty="0" smtClean="0"/>
              <a:t>MARKETING</a:t>
            </a:r>
            <a:br>
              <a:rPr lang="en-US" dirty="0" smtClean="0"/>
            </a:br>
            <a:r>
              <a:rPr lang="en-US" dirty="0" smtClean="0"/>
              <a:t>towards a fuller definition</a:t>
            </a:r>
            <a:endParaRPr lang="en-GB" dirty="0" smtClean="0"/>
          </a:p>
        </p:txBody>
      </p:sp>
      <p:sp>
        <p:nvSpPr>
          <p:cNvPr id="3" name="Content Placeholder 2"/>
          <p:cNvSpPr>
            <a:spLocks noGrp="1"/>
          </p:cNvSpPr>
          <p:nvPr>
            <p:ph idx="1"/>
          </p:nvPr>
        </p:nvSpPr>
        <p:spPr>
          <a:xfrm>
            <a:off x="685800" y="1785926"/>
            <a:ext cx="7772400" cy="4786346"/>
          </a:xfrm>
        </p:spPr>
        <p:txBody>
          <a:bodyPr/>
          <a:lstStyle/>
          <a:p>
            <a:pPr>
              <a:buNone/>
              <a:defRPr/>
            </a:pPr>
            <a:r>
              <a:rPr lang="en-US" sz="2800" dirty="0" smtClean="0"/>
              <a:t>So I suggest it is better to think of it in terms of 3 essential parts:</a:t>
            </a:r>
          </a:p>
          <a:p>
            <a:pPr marL="514350" indent="-514350">
              <a:buFont typeface="+mj-lt"/>
              <a:buAutoNum type="arabicPeriod"/>
              <a:defRPr/>
            </a:pPr>
            <a:r>
              <a:rPr lang="en-US" sz="2800" dirty="0" smtClean="0"/>
              <a:t>Concentrating on </a:t>
            </a:r>
            <a:r>
              <a:rPr lang="en-US" sz="2800" b="1" u="sng" dirty="0" smtClean="0"/>
              <a:t>satisfying customer needs and wants</a:t>
            </a:r>
            <a:r>
              <a:rPr lang="en-US" sz="2800" b="1" dirty="0" smtClean="0"/>
              <a:t> </a:t>
            </a:r>
            <a:r>
              <a:rPr lang="en-US" sz="2800" dirty="0" smtClean="0"/>
              <a:t>is a management approach or “</a:t>
            </a:r>
            <a:r>
              <a:rPr lang="en-US" sz="2800" u="sng" dirty="0" smtClean="0"/>
              <a:t>a way of doing</a:t>
            </a:r>
            <a:r>
              <a:rPr lang="en-US" sz="2800" b="1" u="sng" dirty="0" smtClean="0"/>
              <a:t> </a:t>
            </a:r>
            <a:r>
              <a:rPr lang="en-US" sz="2800" u="sng" dirty="0" smtClean="0"/>
              <a:t>business</a:t>
            </a:r>
            <a:r>
              <a:rPr lang="en-US" sz="2800" dirty="0" smtClean="0"/>
              <a:t>”.</a:t>
            </a:r>
          </a:p>
          <a:p>
            <a:pPr marL="514350" indent="-514350">
              <a:buFont typeface="+mj-lt"/>
              <a:buAutoNum type="arabicPeriod"/>
              <a:defRPr/>
            </a:pPr>
            <a:r>
              <a:rPr lang="en-US" sz="2800" dirty="0" smtClean="0"/>
              <a:t>As a series of </a:t>
            </a:r>
            <a:r>
              <a:rPr lang="en-US" sz="2800" b="1" u="sng" dirty="0" smtClean="0"/>
              <a:t>jobs and tasks </a:t>
            </a:r>
            <a:r>
              <a:rPr lang="en-US" sz="2800" dirty="0" smtClean="0"/>
              <a:t>that need to be done or a “</a:t>
            </a:r>
            <a:r>
              <a:rPr lang="en-US" sz="2800" u="sng" dirty="0" smtClean="0"/>
              <a:t>function of the </a:t>
            </a:r>
            <a:r>
              <a:rPr lang="en-US" sz="2800" u="sng" dirty="0" err="1" smtClean="0"/>
              <a:t>organisation</a:t>
            </a:r>
            <a:r>
              <a:rPr lang="en-US" sz="2800" dirty="0" smtClean="0"/>
              <a:t>”. </a:t>
            </a:r>
          </a:p>
          <a:p>
            <a:pPr marL="514350" indent="-514350">
              <a:buFont typeface="+mj-lt"/>
              <a:buAutoNum type="arabicPeriod"/>
              <a:defRPr/>
            </a:pPr>
            <a:r>
              <a:rPr lang="en-US" sz="2800" b="1" dirty="0" smtClean="0"/>
              <a:t>It is </a:t>
            </a:r>
            <a:r>
              <a:rPr lang="en-US" sz="2800" b="1" u="sng" dirty="0" smtClean="0"/>
              <a:t>not just the responsibility of marketing </a:t>
            </a:r>
            <a:r>
              <a:rPr lang="en-US" sz="2800" dirty="0" smtClean="0"/>
              <a:t>ultimately it involves the whole </a:t>
            </a:r>
            <a:r>
              <a:rPr lang="en-US" sz="2800" dirty="0" err="1" smtClean="0"/>
              <a:t>organisation</a:t>
            </a:r>
            <a:r>
              <a:rPr lang="en-US" sz="2800" dirty="0" smtClean="0"/>
              <a:t> and should be a “</a:t>
            </a:r>
            <a:r>
              <a:rPr lang="en-US" sz="2800" u="sng" dirty="0" smtClean="0"/>
              <a:t>philosophy of the </a:t>
            </a:r>
            <a:r>
              <a:rPr lang="en-US" sz="2800" u="sng" dirty="0" err="1" smtClean="0"/>
              <a:t>organisation</a:t>
            </a:r>
            <a:r>
              <a:rPr lang="en-US" sz="2800" u="sng" dirty="0" smtClean="0"/>
              <a:t>”.</a:t>
            </a:r>
          </a:p>
          <a:p>
            <a:pPr>
              <a:defRPr/>
            </a:pPr>
            <a:endParaRPr lang="en-US" b="1" i="1" u="sng" dirty="0" smtClean="0"/>
          </a:p>
          <a:p>
            <a:pPr marL="0" indent="0">
              <a:buNone/>
              <a:defRPr/>
            </a:pPr>
            <a:endParaRPr lang="en-GB"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76255" y="260649"/>
            <a:ext cx="1656185" cy="1584176"/>
          </a:xfrm>
          <a:prstGeom prst="rect">
            <a:avLst/>
          </a:prstGeom>
        </p:spPr>
      </p:pic>
    </p:spTree>
    <p:extLst>
      <p:ext uri="{BB962C8B-B14F-4D97-AF65-F5344CB8AC3E}">
        <p14:creationId xmlns:p14="http://schemas.microsoft.com/office/powerpoint/2010/main" val="159510953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188640"/>
            <a:ext cx="7772400" cy="1224136"/>
          </a:xfrm>
        </p:spPr>
        <p:txBody>
          <a:bodyPr/>
          <a:lstStyle/>
          <a:p>
            <a:r>
              <a:rPr lang="en-GB" sz="3600" dirty="0" smtClean="0"/>
              <a:t>MARKETING COMMUNICATIONS</a:t>
            </a:r>
            <a:r>
              <a:rPr lang="en-GB" dirty="0" smtClean="0"/>
              <a:t/>
            </a:r>
            <a:br>
              <a:rPr lang="en-GB" dirty="0" smtClean="0"/>
            </a:br>
            <a:r>
              <a:rPr lang="en-GB" dirty="0" smtClean="0"/>
              <a:t>-what is it?</a:t>
            </a:r>
            <a:endParaRPr lang="en-GB" dirty="0"/>
          </a:p>
        </p:txBody>
      </p:sp>
      <p:sp>
        <p:nvSpPr>
          <p:cNvPr id="3" name="Content Placeholder 2"/>
          <p:cNvSpPr>
            <a:spLocks noGrp="1"/>
          </p:cNvSpPr>
          <p:nvPr>
            <p:ph idx="1"/>
          </p:nvPr>
        </p:nvSpPr>
        <p:spPr>
          <a:xfrm>
            <a:off x="251520" y="1340768"/>
            <a:ext cx="8496944" cy="4896544"/>
          </a:xfrm>
        </p:spPr>
        <p:txBody>
          <a:bodyPr/>
          <a:lstStyle/>
          <a:p>
            <a:pPr>
              <a:buNone/>
            </a:pPr>
            <a:r>
              <a:rPr lang="en-GB" dirty="0" smtClean="0"/>
              <a:t>Marketing communications is the </a:t>
            </a:r>
            <a:r>
              <a:rPr lang="en-GB" b="1" u="sng" dirty="0" smtClean="0"/>
              <a:t>promotion</a:t>
            </a:r>
            <a:r>
              <a:rPr lang="en-GB" dirty="0" smtClean="0"/>
              <a:t> section of the marketing mix, it is a generic term which is used to describe any form of communication with an organisations external </a:t>
            </a:r>
            <a:r>
              <a:rPr lang="en-GB" u="sng" dirty="0" smtClean="0"/>
              <a:t>&amp; </a:t>
            </a:r>
            <a:r>
              <a:rPr lang="en-GB" i="1" dirty="0" smtClean="0"/>
              <a:t>internal  </a:t>
            </a:r>
            <a:r>
              <a:rPr lang="en-GB" dirty="0" smtClean="0"/>
              <a:t>publics</a:t>
            </a:r>
            <a:r>
              <a:rPr lang="en-GB" i="1" u="sng" dirty="0" smtClean="0"/>
              <a:t>(so needs internal marketing)</a:t>
            </a:r>
            <a:r>
              <a:rPr lang="en-GB" dirty="0" smtClean="0"/>
              <a:t>. The tools used by marketers includes</a:t>
            </a:r>
            <a:r>
              <a:rPr lang="en-GB" b="1" dirty="0" smtClean="0"/>
              <a:t> advertising, sales promotion, direct marketing </a:t>
            </a:r>
            <a:r>
              <a:rPr lang="en-GB" dirty="0" smtClean="0"/>
              <a:t>(</a:t>
            </a:r>
            <a:r>
              <a:rPr lang="en-GB" i="1" dirty="0" smtClean="0"/>
              <a:t>includes digital technology</a:t>
            </a:r>
            <a:r>
              <a:rPr lang="en-GB" dirty="0" smtClean="0"/>
              <a:t>), </a:t>
            </a:r>
            <a:r>
              <a:rPr lang="en-GB" b="1" dirty="0" smtClean="0"/>
              <a:t>public relations and personal selling.</a:t>
            </a:r>
            <a:r>
              <a:rPr lang="en-GB" dirty="0" smtClean="0"/>
              <a:t> The objective is to </a:t>
            </a:r>
            <a:r>
              <a:rPr lang="en-GB" i="1" dirty="0" smtClean="0"/>
              <a:t>engage</a:t>
            </a:r>
            <a:r>
              <a:rPr lang="en-GB" dirty="0" smtClean="0"/>
              <a:t> with their publics.</a:t>
            </a:r>
            <a:endParaRPr lang="en-GB" dirty="0"/>
          </a:p>
        </p:txBody>
      </p:sp>
    </p:spTree>
    <p:extLst>
      <p:ext uri="{BB962C8B-B14F-4D97-AF65-F5344CB8AC3E}">
        <p14:creationId xmlns:p14="http://schemas.microsoft.com/office/powerpoint/2010/main" val="25926894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MARKETING COMMUNICATIONS</a:t>
            </a:r>
            <a:br>
              <a:rPr lang="en-GB" sz="3600" dirty="0" smtClean="0"/>
            </a:br>
            <a:r>
              <a:rPr lang="en-GB" sz="3600" dirty="0" smtClean="0"/>
              <a:t>-what is it?</a:t>
            </a:r>
            <a:endParaRPr lang="en-GB" sz="3600" dirty="0"/>
          </a:p>
        </p:txBody>
      </p:sp>
      <p:sp>
        <p:nvSpPr>
          <p:cNvPr id="3" name="Content Placeholder 2"/>
          <p:cNvSpPr>
            <a:spLocks noGrp="1"/>
          </p:cNvSpPr>
          <p:nvPr>
            <p:ph idx="1"/>
          </p:nvPr>
        </p:nvSpPr>
        <p:spPr>
          <a:xfrm>
            <a:off x="685800" y="1700808"/>
            <a:ext cx="7772400" cy="4536504"/>
          </a:xfrm>
        </p:spPr>
        <p:txBody>
          <a:bodyPr/>
          <a:lstStyle/>
          <a:p>
            <a:pPr>
              <a:buNone/>
            </a:pPr>
            <a:r>
              <a:rPr lang="en-GB" dirty="0" smtClean="0"/>
              <a:t>Earlier we identified that there where a number of tasks for marketers.</a:t>
            </a:r>
          </a:p>
          <a:p>
            <a:pPr>
              <a:buFont typeface="Wingdings" pitchFamily="2" charset="2"/>
              <a:buChar char="Ø"/>
            </a:pPr>
            <a:r>
              <a:rPr lang="en-GB" dirty="0" smtClean="0"/>
              <a:t>One set of tasks is the “Marketing Mix”</a:t>
            </a:r>
          </a:p>
          <a:p>
            <a:pPr>
              <a:buFont typeface="Wingdings" pitchFamily="2" charset="2"/>
              <a:buChar char="Ø"/>
            </a:pPr>
            <a:r>
              <a:rPr lang="en-GB" dirty="0" smtClean="0"/>
              <a:t>Sometimes called the 7P’s – product, price, place, </a:t>
            </a:r>
            <a:r>
              <a:rPr lang="en-GB" b="1" u="sng" dirty="0" smtClean="0"/>
              <a:t>promotion</a:t>
            </a:r>
            <a:r>
              <a:rPr lang="en-GB" dirty="0" smtClean="0"/>
              <a:t>, people, processes and physical evidence.</a:t>
            </a:r>
          </a:p>
          <a:p>
            <a:pPr>
              <a:buFont typeface="Wingdings" pitchFamily="2" charset="2"/>
              <a:buChar char="Ø"/>
            </a:pPr>
            <a:r>
              <a:rPr lang="en-GB" dirty="0" smtClean="0"/>
              <a:t>Must get the </a:t>
            </a:r>
            <a:r>
              <a:rPr lang="en-GB" b="1" i="1" u="sng" dirty="0" smtClean="0"/>
              <a:t>RIGHT</a:t>
            </a:r>
            <a:r>
              <a:rPr lang="en-GB" dirty="0" smtClean="0"/>
              <a:t> balance</a:t>
            </a:r>
          </a:p>
          <a:p>
            <a:pPr>
              <a:buFont typeface="Wingdings" pitchFamily="2" charset="2"/>
              <a:buChar char="Ø"/>
            </a:pPr>
            <a:r>
              <a:rPr lang="en-GB" dirty="0" smtClean="0"/>
              <a:t>When we do it provides communication!!</a:t>
            </a:r>
            <a:endParaRPr lang="en-GB" dirty="0"/>
          </a:p>
        </p:txBody>
      </p:sp>
    </p:spTree>
    <p:extLst>
      <p:ext uri="{BB962C8B-B14F-4D97-AF65-F5344CB8AC3E}">
        <p14:creationId xmlns:p14="http://schemas.microsoft.com/office/powerpoint/2010/main" val="371514449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MARKETING COMMUNICATIONS</a:t>
            </a:r>
            <a:r>
              <a:rPr lang="en-GB" dirty="0" smtClean="0"/>
              <a:t/>
            </a:r>
            <a:br>
              <a:rPr lang="en-GB" dirty="0" smtClean="0"/>
            </a:br>
            <a:r>
              <a:rPr lang="en-GB" dirty="0" smtClean="0"/>
              <a:t>-what is it?</a:t>
            </a:r>
            <a:endParaRPr lang="en-GB" dirty="0"/>
          </a:p>
        </p:txBody>
      </p:sp>
      <p:sp>
        <p:nvSpPr>
          <p:cNvPr id="3" name="Content Placeholder 2"/>
          <p:cNvSpPr>
            <a:spLocks noGrp="1"/>
          </p:cNvSpPr>
          <p:nvPr>
            <p:ph idx="1"/>
          </p:nvPr>
        </p:nvSpPr>
        <p:spPr/>
        <p:txBody>
          <a:bodyPr/>
          <a:lstStyle/>
          <a:p>
            <a:r>
              <a:rPr lang="en-GB" dirty="0" smtClean="0"/>
              <a:t>“</a:t>
            </a:r>
            <a:r>
              <a:rPr lang="en-GB" sz="2800" dirty="0" smtClean="0"/>
              <a:t>At a basic level marketing communications, or </a:t>
            </a:r>
            <a:r>
              <a:rPr lang="en-GB" sz="2800" b="1" u="sng" dirty="0" smtClean="0"/>
              <a:t>promotion</a:t>
            </a:r>
            <a:r>
              <a:rPr lang="en-GB" sz="2800" dirty="0" smtClean="0"/>
              <a:t> as it was originally known, is used to </a:t>
            </a:r>
            <a:r>
              <a:rPr lang="en-GB" sz="2800" i="1" dirty="0" smtClean="0"/>
              <a:t>communicate</a:t>
            </a:r>
            <a:r>
              <a:rPr lang="en-GB" sz="2800" dirty="0" smtClean="0"/>
              <a:t> elements of an organisations offering to a </a:t>
            </a:r>
            <a:r>
              <a:rPr lang="en-GB" sz="2800" i="1" dirty="0" smtClean="0"/>
              <a:t>target audience</a:t>
            </a:r>
            <a:r>
              <a:rPr lang="en-GB" sz="2800" dirty="0" smtClean="0"/>
              <a:t>.” Fill C (2009 p 5)</a:t>
            </a:r>
          </a:p>
          <a:p>
            <a:r>
              <a:rPr lang="en-GB" sz="2800" dirty="0" smtClean="0"/>
              <a:t>“Organisations </a:t>
            </a:r>
            <a:r>
              <a:rPr lang="en-GB" sz="2800" i="1" dirty="0" smtClean="0"/>
              <a:t>engage</a:t>
            </a:r>
            <a:r>
              <a:rPr lang="en-GB" sz="2800" dirty="0" smtClean="0"/>
              <a:t> with a variety of audiences in order to pursue their marketing and business objectives.” Fill C (2009 p5)</a:t>
            </a:r>
          </a:p>
          <a:p>
            <a:pPr marL="0" indent="0">
              <a:buNone/>
            </a:pPr>
            <a:r>
              <a:rPr lang="en-GB" sz="2800" u="sng" dirty="0" smtClean="0"/>
              <a:t>Task: Can you identify who these audiences are? And why use the term audience?</a:t>
            </a:r>
            <a:endParaRPr lang="en-GB" sz="2800" u="sng" dirty="0"/>
          </a:p>
        </p:txBody>
      </p:sp>
    </p:spTree>
    <p:extLst>
      <p:ext uri="{BB962C8B-B14F-4D97-AF65-F5344CB8AC3E}">
        <p14:creationId xmlns:p14="http://schemas.microsoft.com/office/powerpoint/2010/main" val="238216096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title"/>
          </p:nvPr>
        </p:nvSpPr>
        <p:spPr>
          <a:xfrm>
            <a:off x="685800" y="404664"/>
            <a:ext cx="7772400" cy="1347936"/>
          </a:xfrm>
        </p:spPr>
        <p:txBody>
          <a:bodyPr/>
          <a:lstStyle/>
          <a:p>
            <a:r>
              <a:rPr lang="en-GB" dirty="0" err="1" smtClean="0"/>
              <a:t>MarComms</a:t>
            </a:r>
            <a:r>
              <a:rPr lang="en-GB" dirty="0" smtClean="0"/>
              <a:t> Strategy</a:t>
            </a:r>
            <a:r>
              <a:rPr lang="en-GB" dirty="0" smtClean="0"/>
              <a:t/>
            </a:r>
            <a:br>
              <a:rPr lang="en-GB" dirty="0" smtClean="0"/>
            </a:br>
            <a:r>
              <a:rPr lang="en-GB" dirty="0" smtClean="0"/>
              <a:t> </a:t>
            </a:r>
            <a:r>
              <a:rPr lang="en-GB" dirty="0" smtClean="0"/>
              <a:t>Review for next week</a:t>
            </a:r>
            <a:endParaRPr lang="en-GB" dirty="0" smtClean="0"/>
          </a:p>
        </p:txBody>
      </p:sp>
      <p:sp>
        <p:nvSpPr>
          <p:cNvPr id="2051" name="Content Placeholder 2"/>
          <p:cNvSpPr>
            <a:spLocks noGrp="1"/>
          </p:cNvSpPr>
          <p:nvPr>
            <p:ph idx="1"/>
          </p:nvPr>
        </p:nvSpPr>
        <p:spPr>
          <a:xfrm>
            <a:off x="685800" y="1772816"/>
            <a:ext cx="7772400" cy="4392488"/>
          </a:xfrm>
        </p:spPr>
        <p:txBody>
          <a:bodyPr/>
          <a:lstStyle/>
          <a:p>
            <a:pPr marL="514350" indent="-514350">
              <a:buFont typeface="Times New Roman" pitchFamily="18" charset="0"/>
              <a:buAutoNum type="arabicPeriod"/>
            </a:pPr>
            <a:r>
              <a:rPr lang="en-GB" sz="2800" dirty="0" smtClean="0"/>
              <a:t>In your own words explain what is marketing? </a:t>
            </a:r>
          </a:p>
          <a:p>
            <a:pPr marL="514350" indent="-514350">
              <a:buFont typeface="Times New Roman" pitchFamily="18" charset="0"/>
              <a:buAutoNum type="arabicPeriod"/>
            </a:pPr>
            <a:r>
              <a:rPr lang="en-GB" sz="2800" dirty="0" smtClean="0"/>
              <a:t>And then what is marketing communications? (in particular what is the marketing mix, the </a:t>
            </a:r>
            <a:r>
              <a:rPr lang="en-GB" sz="2800" b="1" dirty="0" smtClean="0"/>
              <a:t>promotions</a:t>
            </a:r>
            <a:r>
              <a:rPr lang="en-GB" sz="2800" dirty="0" smtClean="0"/>
              <a:t> mix and the communications mix? and what is their relationship?)</a:t>
            </a:r>
          </a:p>
          <a:p>
            <a:pPr marL="514350" indent="-514350">
              <a:buFont typeface="Times New Roman" pitchFamily="18" charset="0"/>
              <a:buAutoNum type="arabicPeriod"/>
            </a:pPr>
            <a:r>
              <a:rPr lang="en-GB" sz="2800" dirty="0" smtClean="0"/>
              <a:t>How do marketing communications engage you?</a:t>
            </a:r>
          </a:p>
          <a:p>
            <a:pPr marL="514350" indent="-514350">
              <a:buNone/>
            </a:pPr>
            <a:r>
              <a:rPr lang="en-GB" sz="2800" dirty="0" smtClean="0"/>
              <a:t>4.  What </a:t>
            </a:r>
            <a:r>
              <a:rPr lang="en-GB" sz="2800" dirty="0" err="1" smtClean="0"/>
              <a:t>MarComms</a:t>
            </a:r>
            <a:r>
              <a:rPr lang="en-GB" sz="2800" dirty="0" smtClean="0"/>
              <a:t> campaigns have you seen recently that have </a:t>
            </a:r>
            <a:r>
              <a:rPr lang="en-GB" sz="2800" i="1" dirty="0" smtClean="0"/>
              <a:t>engaged</a:t>
            </a:r>
            <a:r>
              <a:rPr lang="en-GB" sz="2800" dirty="0" smtClean="0"/>
              <a:t> you? – that is you loved it, loathed it or it has offended you? </a:t>
            </a:r>
          </a:p>
          <a:p>
            <a:pPr marL="514350" indent="-514350">
              <a:buNone/>
            </a:pPr>
            <a:endParaRPr lang="en-GB" sz="2800" dirty="0" smtClean="0"/>
          </a:p>
          <a:p>
            <a:pPr marL="514350" indent="-514350">
              <a:buFont typeface="+mj-lt"/>
              <a:buAutoNum type="arabicPeriod"/>
            </a:pPr>
            <a:endParaRPr lang="en-GB" sz="2800" dirty="0" smtClean="0"/>
          </a:p>
        </p:txBody>
      </p:sp>
    </p:spTree>
    <p:extLst>
      <p:ext uri="{BB962C8B-B14F-4D97-AF65-F5344CB8AC3E}">
        <p14:creationId xmlns:p14="http://schemas.microsoft.com/office/powerpoint/2010/main" val="2002978361"/>
      </p:ext>
    </p:extLst>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Default Design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486</TotalTime>
  <Words>1063</Words>
  <Application>Microsoft Office PowerPoint</Application>
  <PresentationFormat>On-screen Show (4:3)</PresentationFormat>
  <Paragraphs>78</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Times New Roman</vt:lpstr>
      <vt:lpstr>Wingdings</vt:lpstr>
      <vt:lpstr>Default Design</vt:lpstr>
      <vt:lpstr>CIM: Marketing  Communications  Strategy</vt:lpstr>
      <vt:lpstr>Introductory tasks for Marketing Communications Strategy</vt:lpstr>
      <vt:lpstr>MARKETING - two key formal definitions</vt:lpstr>
      <vt:lpstr>MARKETING problems in defining marketing </vt:lpstr>
      <vt:lpstr>MARKETING - getting back to basics</vt:lpstr>
      <vt:lpstr>MARKETING so, what is it in essence</vt:lpstr>
      <vt:lpstr>MARKETING: towards a definition</vt:lpstr>
      <vt:lpstr>MARKETING - as a way of doing business</vt:lpstr>
      <vt:lpstr>MARKETING  As jobs and tasks</vt:lpstr>
      <vt:lpstr>MARKETING  - Jobs and tasks</vt:lpstr>
      <vt:lpstr>MARKETING - responsibility for marketing</vt:lpstr>
      <vt:lpstr>MARKETING - cannot only be done by marketers!</vt:lpstr>
      <vt:lpstr>MARKETING towards a fuller definition</vt:lpstr>
      <vt:lpstr>MARKETING COMMUNICATIONS -what is it?</vt:lpstr>
      <vt:lpstr>MARKETING COMMUNICATIONS -what is it?</vt:lpstr>
      <vt:lpstr>MARKETING COMMUNICATIONS -what is it?</vt:lpstr>
      <vt:lpstr>MarComms Strategy  Review for next week</vt:lpstr>
    </vt:vector>
  </TitlesOfParts>
  <Company>SIHE</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bus-wf</dc:creator>
  <cp:lastModifiedBy>Will Fleming</cp:lastModifiedBy>
  <cp:revision>58</cp:revision>
  <cp:lastPrinted>2018-04-25T11:23:34Z</cp:lastPrinted>
  <dcterms:created xsi:type="dcterms:W3CDTF">2003-01-07T14:21:44Z</dcterms:created>
  <dcterms:modified xsi:type="dcterms:W3CDTF">2018-04-25T11:23:55Z</dcterms:modified>
</cp:coreProperties>
</file>