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2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F5109-5D1F-48C3-BDE7-71B76A115470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E69E-64EC-4A83-A2FD-B7F1DDD45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7080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F5109-5D1F-48C3-BDE7-71B76A115470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E69E-64EC-4A83-A2FD-B7F1DDD45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493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F5109-5D1F-48C3-BDE7-71B76A115470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E69E-64EC-4A83-A2FD-B7F1DDD45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061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F5109-5D1F-48C3-BDE7-71B76A115470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E69E-64EC-4A83-A2FD-B7F1DDD45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058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F5109-5D1F-48C3-BDE7-71B76A115470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E69E-64EC-4A83-A2FD-B7F1DDD45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774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F5109-5D1F-48C3-BDE7-71B76A115470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E69E-64EC-4A83-A2FD-B7F1DDD45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819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F5109-5D1F-48C3-BDE7-71B76A115470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E69E-64EC-4A83-A2FD-B7F1DDD45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477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F5109-5D1F-48C3-BDE7-71B76A115470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E69E-64EC-4A83-A2FD-B7F1DDD45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002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F5109-5D1F-48C3-BDE7-71B76A115470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E69E-64EC-4A83-A2FD-B7F1DDD45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677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F5109-5D1F-48C3-BDE7-71B76A115470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E69E-64EC-4A83-A2FD-B7F1DDD45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720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F5109-5D1F-48C3-BDE7-71B76A115470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E69E-64EC-4A83-A2FD-B7F1DDD45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069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F5109-5D1F-48C3-BDE7-71B76A115470}" type="datetimeFigureOut">
              <a:rPr lang="en-US" smtClean="0"/>
              <a:t>10/3/2017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CE69E-64EC-4A83-A2FD-B7F1DDD459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059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8890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 to Coaching: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dirty="0" smtClean="0"/>
              <a:t>1. The Difference Between Coaching and Mentoring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2138954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dirty="0"/>
              <a:t>Standard/traditional definitions</a:t>
            </a:r>
            <a:endParaRPr lang="en-US" altLang="en-US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SzPct val="125000"/>
              <a:buFont typeface="Wingdings" panose="05000000000000000000" pitchFamily="2" charset="2"/>
              <a:buChar char="§"/>
            </a:pPr>
            <a:r>
              <a:rPr lang="en-US" altLang="en-US" sz="2400" b="1" i="1" dirty="0"/>
              <a:t>Training:		</a:t>
            </a:r>
            <a:r>
              <a:rPr lang="en-US" altLang="en-US" sz="2400" dirty="0"/>
              <a:t>Job-specific activities which increase or change employees’ knowledge, skills and attitude in order to improve performance</a:t>
            </a:r>
            <a:r>
              <a:rPr lang="en-US" altLang="en-US" sz="2400" dirty="0" smtClean="0"/>
              <a:t>.</a:t>
            </a:r>
          </a:p>
          <a:p>
            <a:pPr>
              <a:buSzPct val="125000"/>
              <a:buFont typeface="Wingdings" panose="05000000000000000000" pitchFamily="2" charset="2"/>
              <a:buChar char="§"/>
            </a:pPr>
            <a:endParaRPr lang="en-US" altLang="en-US" sz="2400" dirty="0"/>
          </a:p>
          <a:p>
            <a:pPr>
              <a:buSzPct val="125000"/>
              <a:buFont typeface="Wingdings" panose="05000000000000000000" pitchFamily="2" charset="2"/>
              <a:buChar char="§"/>
            </a:pPr>
            <a:r>
              <a:rPr lang="en-GB" altLang="en-US" sz="2400" b="1" i="1" dirty="0"/>
              <a:t>Coaching</a:t>
            </a:r>
            <a:r>
              <a:rPr lang="en-GB" altLang="en-US" sz="2400" dirty="0"/>
              <a:t>:		</a:t>
            </a:r>
            <a:r>
              <a:rPr lang="en-US" altLang="en-US" sz="2400" dirty="0"/>
              <a:t>an inexperienced person is put under the guidance of an experienced person to learn how to do the job. </a:t>
            </a:r>
            <a:endParaRPr lang="en-US" altLang="en-US" sz="2400" dirty="0" smtClean="0"/>
          </a:p>
          <a:p>
            <a:pPr>
              <a:buSzPct val="125000"/>
              <a:buFont typeface="Wingdings" panose="05000000000000000000" pitchFamily="2" charset="2"/>
              <a:buChar char="§"/>
            </a:pPr>
            <a:endParaRPr lang="en-US" altLang="en-US" sz="2400" dirty="0"/>
          </a:p>
          <a:p>
            <a:pPr>
              <a:buSzPct val="125000"/>
              <a:buFont typeface="Wingdings" panose="05000000000000000000" pitchFamily="2" charset="2"/>
              <a:buChar char="§"/>
            </a:pPr>
            <a:r>
              <a:rPr lang="en-US" altLang="en-US" sz="2400" b="1" dirty="0"/>
              <a:t>Mentoring:</a:t>
            </a:r>
            <a:r>
              <a:rPr lang="en-US" altLang="en-US" sz="2400" dirty="0"/>
              <a:t>	a relationship in which a more experienced colleague uses their greater knowledge and understanding of the work or workplace to support the development of a more junior or inexperienced member of staff. </a:t>
            </a:r>
          </a:p>
        </p:txBody>
      </p:sp>
    </p:spTree>
    <p:extLst>
      <p:ext uri="{BB962C8B-B14F-4D97-AF65-F5344CB8AC3E}">
        <p14:creationId xmlns:p14="http://schemas.microsoft.com/office/powerpoint/2010/main" val="31065365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77643"/>
          </a:xfrm>
        </p:spPr>
        <p:txBody>
          <a:bodyPr/>
          <a:lstStyle/>
          <a:p>
            <a:r>
              <a:rPr lang="en-GB" dirty="0" smtClean="0"/>
              <a:t>Definitions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49859"/>
            <a:ext cx="10515600" cy="4727104"/>
          </a:xfrm>
        </p:spPr>
        <p:txBody>
          <a:bodyPr>
            <a:normAutofit/>
          </a:bodyPr>
          <a:lstStyle/>
          <a:p>
            <a:r>
              <a:rPr lang="en-US" b="1" dirty="0"/>
              <a:t>Counselling</a:t>
            </a:r>
          </a:p>
          <a:p>
            <a:pPr marL="0" indent="0">
              <a:buNone/>
            </a:pPr>
            <a:r>
              <a:rPr lang="en-US" dirty="0"/>
              <a:t>Explore personal issues and problems through discussion in order to increase understanding or develop greater self-awareness.</a:t>
            </a:r>
          </a:p>
          <a:p>
            <a:pPr marL="0" indent="0">
              <a:buNone/>
            </a:pPr>
            <a:r>
              <a:rPr lang="en-US" dirty="0"/>
              <a:t>The aim of counselling is to lead the client toward self-directed actions to achieve their goals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b="1" dirty="0"/>
              <a:t>N.B.</a:t>
            </a:r>
            <a:r>
              <a:rPr lang="en-US" dirty="0"/>
              <a:t> Coaching and counselling share many core skills. However, professional counsellors work with personal issues in much greater depth than would generally be explored within a coaching context.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902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More definitions of coaching:</a:t>
            </a:r>
            <a:endParaRPr lang="en-US" alt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altLang="en-US" dirty="0"/>
              <a:t>“A process that enables learning and development to occur and thus performance to improve” </a:t>
            </a:r>
            <a:endParaRPr lang="en-US" altLang="en-US" dirty="0" smtClean="0"/>
          </a:p>
          <a:p>
            <a:pPr marL="0" indent="0">
              <a:buNone/>
            </a:pPr>
            <a:r>
              <a:rPr lang="en-US" altLang="en-US" sz="2400" i="1" dirty="0"/>
              <a:t>							</a:t>
            </a:r>
            <a:r>
              <a:rPr lang="en-US" altLang="en-US" sz="2400" i="1" dirty="0" smtClean="0"/>
              <a:t>			Eric </a:t>
            </a:r>
            <a:r>
              <a:rPr lang="en-US" altLang="en-US" sz="2400" i="1" dirty="0" err="1"/>
              <a:t>Parsloe</a:t>
            </a:r>
            <a:endParaRPr lang="en-US" altLang="en-US" sz="2400" i="1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altLang="en-US" i="1" dirty="0" smtClean="0"/>
              <a:t>“</a:t>
            </a:r>
            <a:r>
              <a:rPr lang="en-US" altLang="en-US" dirty="0"/>
              <a:t>Coaching is the art of facilitating the performance, learning and development of another”  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en-US" altLang="en-US" sz="2400" i="1" dirty="0"/>
              <a:t>Myles Downey</a:t>
            </a:r>
          </a:p>
        </p:txBody>
      </p:sp>
    </p:spTree>
    <p:extLst>
      <p:ext uri="{BB962C8B-B14F-4D97-AF65-F5344CB8AC3E}">
        <p14:creationId xmlns:p14="http://schemas.microsoft.com/office/powerpoint/2010/main" val="93667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Mentoring</a:t>
            </a:r>
            <a:endParaRPr lang="en-US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417638"/>
            <a:ext cx="10972800" cy="4099595"/>
          </a:xfrm>
        </p:spPr>
        <p:txBody>
          <a:bodyPr/>
          <a:lstStyle/>
          <a:p>
            <a:pPr>
              <a:buFontTx/>
              <a:buNone/>
            </a:pPr>
            <a:endParaRPr lang="en-US" altLang="en-US" dirty="0" smtClean="0"/>
          </a:p>
          <a:p>
            <a:pPr>
              <a:buFontTx/>
              <a:buNone/>
            </a:pPr>
            <a:r>
              <a:rPr lang="en-US" altLang="en-US" dirty="0" smtClean="0"/>
              <a:t>“</a:t>
            </a:r>
            <a:r>
              <a:rPr lang="en-US" altLang="en-US" dirty="0"/>
              <a:t>Off-line help by one person to another </a:t>
            </a:r>
            <a:r>
              <a:rPr lang="en-US" altLang="en-US" dirty="0" smtClean="0"/>
              <a:t>in making significant</a:t>
            </a:r>
          </a:p>
          <a:p>
            <a:pPr>
              <a:buFontTx/>
              <a:buNone/>
            </a:pPr>
            <a:r>
              <a:rPr lang="en-US" altLang="en-US" dirty="0"/>
              <a:t> </a:t>
            </a:r>
            <a:r>
              <a:rPr lang="en-US" altLang="en-US" dirty="0" smtClean="0"/>
              <a:t> transitions </a:t>
            </a:r>
            <a:r>
              <a:rPr lang="en-US" altLang="en-US" dirty="0"/>
              <a:t>in knowledge, </a:t>
            </a:r>
            <a:r>
              <a:rPr lang="en-US" altLang="en-US" dirty="0" smtClean="0"/>
              <a:t>work </a:t>
            </a:r>
            <a:r>
              <a:rPr lang="en-US" altLang="en-US" dirty="0"/>
              <a:t>or thinking” </a:t>
            </a:r>
          </a:p>
          <a:p>
            <a:pPr>
              <a:buFontTx/>
              <a:buNone/>
            </a:pPr>
            <a:r>
              <a:rPr lang="en-US" altLang="en-US" sz="2800" i="1" dirty="0"/>
              <a:t>			</a:t>
            </a:r>
            <a:r>
              <a:rPr lang="en-US" altLang="en-US" sz="2800" i="1" dirty="0" smtClean="0"/>
              <a:t>			</a:t>
            </a:r>
            <a:r>
              <a:rPr lang="en-US" altLang="en-US" sz="2800" i="1" dirty="0" err="1" smtClean="0"/>
              <a:t>Clutterbuck</a:t>
            </a:r>
            <a:r>
              <a:rPr lang="en-US" altLang="en-US" sz="2800" i="1" dirty="0"/>
              <a:t>, D &amp; </a:t>
            </a:r>
            <a:r>
              <a:rPr lang="en-US" altLang="en-US" sz="2800" i="1" dirty="0" err="1"/>
              <a:t>Megginson</a:t>
            </a:r>
            <a:r>
              <a:rPr lang="en-US" altLang="en-US" sz="2800" i="1" dirty="0"/>
              <a:t>, D, (1999)</a:t>
            </a:r>
          </a:p>
        </p:txBody>
      </p:sp>
    </p:spTree>
    <p:extLst>
      <p:ext uri="{BB962C8B-B14F-4D97-AF65-F5344CB8AC3E}">
        <p14:creationId xmlns:p14="http://schemas.microsoft.com/office/powerpoint/2010/main" val="698242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10972800" cy="1026940"/>
          </a:xfrm>
        </p:spPr>
        <p:txBody>
          <a:bodyPr>
            <a:normAutofit/>
          </a:bodyPr>
          <a:lstStyle/>
          <a:p>
            <a:r>
              <a:rPr lang="en-GB" altLang="en-US" sz="4000" dirty="0"/>
              <a:t>Characteristics of Coaching</a:t>
            </a:r>
            <a:endParaRPr lang="en-US" altLang="en-US" sz="4000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1301578"/>
            <a:ext cx="10972800" cy="5288692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/>
              <a:t>It is essentially a non-directive form of development, though this is not a hard and fast rule</a:t>
            </a:r>
            <a:r>
              <a:rPr lang="en-US" altLang="en-US" sz="2400" dirty="0" smtClean="0"/>
              <a:t>.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US" altLang="en-US" sz="2400" dirty="0"/>
              <a:t>It focuses on improving performance and developing individuals’ skills</a:t>
            </a:r>
            <a:r>
              <a:rPr lang="en-US" altLang="en-US" sz="2400" dirty="0" smtClean="0"/>
              <a:t>.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US" altLang="en-US" sz="2400" dirty="0"/>
              <a:t>Personal issues may be discussed but the emphasis is on performance at work</a:t>
            </a:r>
            <a:r>
              <a:rPr lang="en-US" altLang="en-US" sz="2400" dirty="0" smtClean="0"/>
              <a:t>.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US" altLang="en-US" sz="2400" dirty="0"/>
              <a:t>Coaching activities have both </a:t>
            </a:r>
            <a:r>
              <a:rPr lang="en-US" altLang="en-US" sz="2400" dirty="0" err="1"/>
              <a:t>organisational</a:t>
            </a:r>
            <a:r>
              <a:rPr lang="en-US" altLang="en-US" sz="2400" dirty="0"/>
              <a:t> and individual goals</a:t>
            </a:r>
            <a:r>
              <a:rPr lang="en-US" altLang="en-US" sz="2400" dirty="0" smtClean="0"/>
              <a:t>.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US" altLang="en-US" sz="2400" dirty="0"/>
              <a:t>It provides people with feedback on both their strengths and their weaknesses</a:t>
            </a:r>
            <a:r>
              <a:rPr lang="en-US" altLang="en-US" sz="2400" dirty="0" smtClean="0"/>
              <a:t>.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US" altLang="en-US" sz="2400" dirty="0"/>
              <a:t>It is a skilled activity, which should be delivered by people who are trained to do so</a:t>
            </a:r>
            <a:r>
              <a:rPr lang="en-US" altLang="en-US" sz="2400" dirty="0" smtClean="0"/>
              <a:t>.</a:t>
            </a:r>
            <a:r>
              <a:rPr lang="en-US" altLang="en-US" sz="1800" dirty="0"/>
              <a:t>	</a:t>
            </a:r>
            <a:endParaRPr lang="en-US" altLang="en-US" sz="1800" dirty="0" smtClean="0"/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1800" dirty="0"/>
              <a:t>		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 dirty="0"/>
              <a:t>			</a:t>
            </a:r>
            <a:r>
              <a:rPr lang="en-US" altLang="en-US" sz="1800" dirty="0" smtClean="0"/>
              <a:t>			CIPD </a:t>
            </a:r>
            <a:r>
              <a:rPr lang="en-US" altLang="en-US" sz="1800" i="1" dirty="0"/>
              <a:t>Factsheet C</a:t>
            </a:r>
            <a:r>
              <a:rPr lang="en-US" altLang="en-US" sz="1800" b="1" i="1" dirty="0"/>
              <a:t>oaching and Mentoring </a:t>
            </a:r>
            <a:r>
              <a:rPr lang="en-US" altLang="en-US" sz="1800" i="1" dirty="0"/>
              <a:t>revised July 2011</a:t>
            </a:r>
            <a:r>
              <a:rPr lang="en-US" altLang="en-US" sz="1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5240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Role of the coach</a:t>
            </a:r>
            <a:endParaRPr lang="en-US" alt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GB" altLang="en-US" dirty="0"/>
          </a:p>
          <a:p>
            <a:pPr>
              <a:buFontTx/>
              <a:buNone/>
            </a:pPr>
            <a:r>
              <a:rPr lang="en-GB" altLang="en-US" dirty="0"/>
              <a:t>	“To facilitate the performance, learning and development of another”</a:t>
            </a:r>
          </a:p>
          <a:p>
            <a:pPr algn="r">
              <a:buFontTx/>
              <a:buNone/>
            </a:pPr>
            <a:r>
              <a:rPr lang="en-GB" altLang="en-US" i="1" dirty="0"/>
              <a:t>Myles Downey</a:t>
            </a:r>
          </a:p>
          <a:p>
            <a:pPr>
              <a:buFontTx/>
              <a:buNone/>
            </a:pPr>
            <a:endParaRPr lang="en-GB" altLang="en-US" dirty="0"/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56452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Characteristics of Mentoring</a:t>
            </a:r>
            <a:endParaRPr lang="en-US" alt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2800" dirty="0"/>
              <a:t>It is essentially a supportive form of </a:t>
            </a:r>
            <a:r>
              <a:rPr lang="en-US" altLang="en-US" sz="2800" dirty="0" smtClean="0"/>
              <a:t>development </a:t>
            </a:r>
          </a:p>
          <a:p>
            <a:pPr>
              <a:lnSpc>
                <a:spcPct val="90000"/>
              </a:lnSpc>
            </a:pPr>
            <a:endParaRPr lang="en-US" altLang="en-US" sz="2800" dirty="0"/>
          </a:p>
          <a:p>
            <a:pPr>
              <a:lnSpc>
                <a:spcPct val="90000"/>
              </a:lnSpc>
            </a:pPr>
            <a:r>
              <a:rPr lang="en-US" altLang="en-US" sz="2800" dirty="0"/>
              <a:t>It focuses on helping an individual manage their career and improve </a:t>
            </a:r>
            <a:r>
              <a:rPr lang="en-US" altLang="en-US" sz="2800" dirty="0" smtClean="0"/>
              <a:t>skills </a:t>
            </a:r>
          </a:p>
          <a:p>
            <a:pPr>
              <a:lnSpc>
                <a:spcPct val="90000"/>
              </a:lnSpc>
            </a:pPr>
            <a:endParaRPr lang="en-US" altLang="en-US" sz="2800" dirty="0"/>
          </a:p>
          <a:p>
            <a:pPr>
              <a:lnSpc>
                <a:spcPct val="90000"/>
              </a:lnSpc>
            </a:pPr>
            <a:r>
              <a:rPr lang="en-US" altLang="en-US" sz="2800" dirty="0"/>
              <a:t>Personal issues can be discussed more productively unlike in coaching where the emphasis is on performance at </a:t>
            </a:r>
            <a:r>
              <a:rPr lang="en-US" altLang="en-US" sz="2800" dirty="0" smtClean="0"/>
              <a:t>work</a:t>
            </a:r>
          </a:p>
          <a:p>
            <a:pPr>
              <a:lnSpc>
                <a:spcPct val="90000"/>
              </a:lnSpc>
            </a:pPr>
            <a:endParaRPr lang="en-US" altLang="en-US" sz="2800" dirty="0"/>
          </a:p>
          <a:p>
            <a:pPr>
              <a:lnSpc>
                <a:spcPct val="90000"/>
              </a:lnSpc>
            </a:pPr>
            <a:r>
              <a:rPr lang="en-US" altLang="en-US" sz="2800" dirty="0"/>
              <a:t>Mentoring activities have both </a:t>
            </a:r>
            <a:r>
              <a:rPr lang="en-US" altLang="en-US" sz="2800" dirty="0" err="1"/>
              <a:t>organisational</a:t>
            </a:r>
            <a:r>
              <a:rPr lang="en-US" altLang="en-US" sz="2800" dirty="0"/>
              <a:t> and individual </a:t>
            </a:r>
            <a:r>
              <a:rPr lang="en-US" altLang="en-US" sz="2800" dirty="0" smtClean="0"/>
              <a:t>goals 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6034234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The role of the mentor is:</a:t>
            </a:r>
            <a:endParaRPr lang="en-US" alt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2800"/>
              <a:t>to provide a wider perspective</a:t>
            </a:r>
          </a:p>
          <a:p>
            <a:pPr>
              <a:lnSpc>
                <a:spcPct val="80000"/>
              </a:lnSpc>
            </a:pPr>
            <a:r>
              <a:rPr lang="en-US" altLang="en-US" sz="2800"/>
              <a:t>to offer friendship</a:t>
            </a:r>
          </a:p>
          <a:p>
            <a:pPr>
              <a:lnSpc>
                <a:spcPct val="80000"/>
              </a:lnSpc>
            </a:pPr>
            <a:r>
              <a:rPr lang="en-US" altLang="en-US" sz="2800"/>
              <a:t>to give an objective, impartial opinion</a:t>
            </a:r>
          </a:p>
          <a:p>
            <a:pPr>
              <a:lnSpc>
                <a:spcPct val="80000"/>
              </a:lnSpc>
            </a:pPr>
            <a:r>
              <a:rPr lang="en-US" altLang="en-US" sz="2800"/>
              <a:t>to provide support and encouragement</a:t>
            </a:r>
          </a:p>
          <a:p>
            <a:pPr>
              <a:lnSpc>
                <a:spcPct val="80000"/>
              </a:lnSpc>
            </a:pPr>
            <a:r>
              <a:rPr lang="en-US" altLang="en-US" sz="2800"/>
              <a:t>to build confidence</a:t>
            </a:r>
          </a:p>
          <a:p>
            <a:pPr>
              <a:lnSpc>
                <a:spcPct val="80000"/>
              </a:lnSpc>
            </a:pPr>
            <a:r>
              <a:rPr lang="en-US" altLang="en-US" sz="2800"/>
              <a:t>to act as a sounding board for ideas</a:t>
            </a:r>
          </a:p>
          <a:p>
            <a:pPr>
              <a:lnSpc>
                <a:spcPct val="80000"/>
              </a:lnSpc>
            </a:pPr>
            <a:r>
              <a:rPr lang="en-US" altLang="en-US" sz="2800"/>
              <a:t>to act as a role model</a:t>
            </a:r>
          </a:p>
          <a:p>
            <a:pPr>
              <a:lnSpc>
                <a:spcPct val="80000"/>
              </a:lnSpc>
            </a:pPr>
            <a:r>
              <a:rPr lang="en-US" altLang="en-US" sz="2800"/>
              <a:t>to assist with networking/making contacts/introductions</a:t>
            </a:r>
          </a:p>
        </p:txBody>
      </p:sp>
    </p:spTree>
    <p:extLst>
      <p:ext uri="{BB962C8B-B14F-4D97-AF65-F5344CB8AC3E}">
        <p14:creationId xmlns:p14="http://schemas.microsoft.com/office/powerpoint/2010/main" val="37270227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71567"/>
          </a:xfrm>
        </p:spPr>
        <p:txBody>
          <a:bodyPr/>
          <a:lstStyle/>
          <a:p>
            <a:r>
              <a:rPr lang="en-GB" dirty="0" smtClean="0"/>
              <a:t>Skills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76865"/>
            <a:ext cx="10972800" cy="4240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Instructing					Giving direction</a:t>
            </a:r>
          </a:p>
          <a:p>
            <a:pPr marL="0" indent="0">
              <a:buNone/>
            </a:pPr>
            <a:r>
              <a:rPr lang="en-GB" dirty="0" smtClean="0"/>
              <a:t>Advising					</a:t>
            </a:r>
            <a:r>
              <a:rPr lang="en-GB" dirty="0" smtClean="0"/>
              <a:t>Guiding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Listening					</a:t>
            </a:r>
            <a:r>
              <a:rPr lang="en-GB" dirty="0" smtClean="0"/>
              <a:t>Questioning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Giving feedback				Interpersonal skills</a:t>
            </a:r>
          </a:p>
          <a:p>
            <a:pPr marL="0" indent="0">
              <a:buNone/>
            </a:pPr>
            <a:r>
              <a:rPr lang="en-GB" dirty="0" smtClean="0"/>
              <a:t>Analysing					</a:t>
            </a:r>
            <a:r>
              <a:rPr lang="en-GB" dirty="0" smtClean="0"/>
              <a:t>Paraphrasing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Summarising				</a:t>
            </a:r>
            <a:r>
              <a:rPr lang="en-GB" dirty="0" smtClean="0"/>
              <a:t>Reflecting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Networking					Verbal communication </a:t>
            </a:r>
          </a:p>
          <a:p>
            <a:endParaRPr lang="en-GB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746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Skills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skills listed above are all essential for effective coaching and mentoring, although </a:t>
            </a:r>
            <a:r>
              <a:rPr lang="en-GB" dirty="0" err="1" smtClean="0"/>
              <a:t>ina</a:t>
            </a:r>
            <a:r>
              <a:rPr lang="en-GB" dirty="0" smtClean="0"/>
              <a:t> mentoring role some of those skills will be used more extensively and in greater depth e.g. questioning and analysing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6272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61167"/>
          </a:xfrm>
        </p:spPr>
        <p:txBody>
          <a:bodyPr/>
          <a:lstStyle/>
          <a:p>
            <a:r>
              <a:rPr lang="en-GB" dirty="0" smtClean="0"/>
              <a:t>References and further reading: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33384"/>
            <a:ext cx="10515600" cy="474357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To enhance your knowledge and understanding of coaching and mentoring, you could read the following textbooks, and/or sign up for a </a:t>
            </a:r>
            <a:r>
              <a:rPr lang="en-GB" dirty="0" err="1" smtClean="0"/>
              <a:t>Coching</a:t>
            </a:r>
            <a:r>
              <a:rPr lang="en-GB" dirty="0" smtClean="0"/>
              <a:t> and Mentoring Course which will help to develop your practical skills.</a:t>
            </a:r>
            <a:endParaRPr lang="en-US" dirty="0" smtClean="0"/>
          </a:p>
          <a:p>
            <a:r>
              <a:rPr lang="en-GB" dirty="0" smtClean="0">
                <a:effectLst/>
              </a:rPr>
              <a:t>Eaton J. and Johnson R. (2001) Coaching successfully London: Dorling Kindersley.</a:t>
            </a:r>
            <a:endParaRPr lang="en-US" dirty="0" smtClean="0">
              <a:effectLst/>
            </a:endParaRPr>
          </a:p>
          <a:p>
            <a:r>
              <a:rPr lang="en-GB" dirty="0" smtClean="0">
                <a:effectLst/>
              </a:rPr>
              <a:t>Downey, M. (2003) Effective Coaching: lessons from the coach’s coach Andover: Cengage Learning.</a:t>
            </a:r>
            <a:endParaRPr lang="en-US" dirty="0" smtClean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 err="1" smtClean="0">
                <a:effectLst/>
              </a:rPr>
              <a:t>Parsloe</a:t>
            </a:r>
            <a:r>
              <a:rPr lang="en-GB" dirty="0" smtClean="0">
                <a:effectLst/>
              </a:rPr>
              <a:t>, E. and </a:t>
            </a:r>
            <a:r>
              <a:rPr lang="en-GB" dirty="0" err="1" smtClean="0">
                <a:effectLst/>
              </a:rPr>
              <a:t>Leedham</a:t>
            </a:r>
            <a:r>
              <a:rPr lang="en-GB" dirty="0" smtClean="0">
                <a:effectLst/>
              </a:rPr>
              <a:t>, M. (2009) Coaching and Mentoring: practical conversations to improve learning, London: </a:t>
            </a:r>
            <a:r>
              <a:rPr lang="en-GB" dirty="0" err="1" smtClean="0">
                <a:effectLst/>
              </a:rPr>
              <a:t>Kogan</a:t>
            </a:r>
            <a:r>
              <a:rPr lang="en-GB" dirty="0" smtClean="0">
                <a:effectLst/>
              </a:rPr>
              <a:t> Page.</a:t>
            </a:r>
            <a:endParaRPr lang="en-US" dirty="0" smtClean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 smtClean="0">
                <a:effectLst/>
              </a:rPr>
              <a:t>Megginson, D. and Clutterbuck, D. (2005) Techniques for Coaching and Mentoring, Oxford:</a:t>
            </a:r>
            <a:endParaRPr lang="en-US" dirty="0" smtClean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6033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482</Words>
  <Application>Microsoft Office PowerPoint</Application>
  <PresentationFormat>Widescreen</PresentationFormat>
  <Paragraphs>75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Introduction to Coaching:</vt:lpstr>
      <vt:lpstr>Standard/traditional definitions</vt:lpstr>
      <vt:lpstr>Definitions (cont.)</vt:lpstr>
      <vt:lpstr>More definitions of coaching:</vt:lpstr>
      <vt:lpstr>Mentoring</vt:lpstr>
      <vt:lpstr>Characteristics of Coaching</vt:lpstr>
      <vt:lpstr>Role of the coach</vt:lpstr>
      <vt:lpstr>Characteristics of Mentoring</vt:lpstr>
      <vt:lpstr>The role of the mentor is:</vt:lpstr>
      <vt:lpstr>Skills</vt:lpstr>
      <vt:lpstr>Skills</vt:lpstr>
      <vt:lpstr>References and further reading: 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Mair O'connor</dc:creator>
  <cp:lastModifiedBy>Mair O'connor</cp:lastModifiedBy>
  <cp:revision>1</cp:revision>
  <dcterms:created xsi:type="dcterms:W3CDTF">2017-10-03T11:56:00Z</dcterms:created>
  <dcterms:modified xsi:type="dcterms:W3CDTF">2017-10-03T12:01:25Z</dcterms:modified>
</cp:coreProperties>
</file>