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12" r:id="rId4"/>
  </p:sldMasterIdLst>
  <p:notesMasterIdLst>
    <p:notesMasterId r:id="rId64"/>
  </p:notesMasterIdLst>
  <p:sldIdLst>
    <p:sldId id="257" r:id="rId5"/>
    <p:sldId id="652" r:id="rId6"/>
    <p:sldId id="771" r:id="rId7"/>
    <p:sldId id="826" r:id="rId8"/>
    <p:sldId id="827" r:id="rId9"/>
    <p:sldId id="828" r:id="rId10"/>
    <p:sldId id="833" r:id="rId11"/>
    <p:sldId id="829" r:id="rId12"/>
    <p:sldId id="834" r:id="rId13"/>
    <p:sldId id="830" r:id="rId14"/>
    <p:sldId id="835" r:id="rId15"/>
    <p:sldId id="831" r:id="rId16"/>
    <p:sldId id="836" r:id="rId17"/>
    <p:sldId id="832" r:id="rId18"/>
    <p:sldId id="837" r:id="rId19"/>
    <p:sldId id="838" r:id="rId20"/>
    <p:sldId id="271" r:id="rId21"/>
    <p:sldId id="825" r:id="rId22"/>
    <p:sldId id="818" r:id="rId23"/>
    <p:sldId id="772" r:id="rId24"/>
    <p:sldId id="796" r:id="rId25"/>
    <p:sldId id="291" r:id="rId26"/>
    <p:sldId id="773" r:id="rId27"/>
    <p:sldId id="821" r:id="rId28"/>
    <p:sldId id="309" r:id="rId29"/>
    <p:sldId id="790" r:id="rId30"/>
    <p:sldId id="774" r:id="rId31"/>
    <p:sldId id="310" r:id="rId32"/>
    <p:sldId id="776" r:id="rId33"/>
    <p:sldId id="785" r:id="rId34"/>
    <p:sldId id="763" r:id="rId35"/>
    <p:sldId id="780" r:id="rId36"/>
    <p:sldId id="293" r:id="rId37"/>
    <p:sldId id="779" r:id="rId38"/>
    <p:sldId id="816" r:id="rId39"/>
    <p:sldId id="295" r:id="rId40"/>
    <p:sldId id="817" r:id="rId41"/>
    <p:sldId id="297" r:id="rId42"/>
    <p:sldId id="781" r:id="rId43"/>
    <p:sldId id="782" r:id="rId44"/>
    <p:sldId id="298" r:id="rId45"/>
    <p:sldId id="263" r:id="rId46"/>
    <p:sldId id="798" r:id="rId47"/>
    <p:sldId id="799" r:id="rId48"/>
    <p:sldId id="802" r:id="rId49"/>
    <p:sldId id="803" r:id="rId50"/>
    <p:sldId id="804" r:id="rId51"/>
    <p:sldId id="326" r:id="rId52"/>
    <p:sldId id="794" r:id="rId53"/>
    <p:sldId id="313" r:id="rId54"/>
    <p:sldId id="823" r:id="rId55"/>
    <p:sldId id="824" r:id="rId56"/>
    <p:sldId id="812" r:id="rId57"/>
    <p:sldId id="813" r:id="rId58"/>
    <p:sldId id="814" r:id="rId59"/>
    <p:sldId id="314" r:id="rId60"/>
    <p:sldId id="315" r:id="rId61"/>
    <p:sldId id="815" r:id="rId62"/>
    <p:sldId id="793"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4" autoAdjust="0"/>
    <p:restoredTop sz="94619" autoAdjust="0"/>
  </p:normalViewPr>
  <p:slideViewPr>
    <p:cSldViewPr snapToGrid="0">
      <p:cViewPr varScale="1">
        <p:scale>
          <a:sx n="94" d="100"/>
          <a:sy n="94" d="100"/>
        </p:scale>
        <p:origin x="11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7C7779-5477-49F5-813B-05BB0CAF61F4}" type="doc">
      <dgm:prSet loTypeId="urn:microsoft.com/office/officeart/2005/8/layout/default" loCatId="list" qsTypeId="urn:microsoft.com/office/officeart/2005/8/quickstyle/simple5" qsCatId="simple" csTypeId="urn:microsoft.com/office/officeart/2005/8/colors/accent0_3" csCatId="mainScheme" phldr="1"/>
      <dgm:spPr/>
      <dgm:t>
        <a:bodyPr/>
        <a:lstStyle/>
        <a:p>
          <a:endParaRPr lang="en-US"/>
        </a:p>
      </dgm:t>
    </dgm:pt>
    <dgm:pt modelId="{E4DAAF95-EABC-4430-8479-FC5D33D35E1D}">
      <dgm:prSet/>
      <dgm:spPr/>
      <dgm:t>
        <a:bodyPr/>
        <a:lstStyle/>
        <a:p>
          <a:r>
            <a:rPr lang="en-US" i="0" baseline="0" dirty="0"/>
            <a:t>No or insufficient communication</a:t>
          </a:r>
          <a:endParaRPr lang="en-US" dirty="0"/>
        </a:p>
      </dgm:t>
    </dgm:pt>
    <dgm:pt modelId="{F2ACAE9F-D041-4A84-AC80-F384EA6CEF1A}" type="parTrans" cxnId="{4F54A9BB-5DF1-4DBC-ACE8-F033AF1625D9}">
      <dgm:prSet/>
      <dgm:spPr/>
      <dgm:t>
        <a:bodyPr/>
        <a:lstStyle/>
        <a:p>
          <a:endParaRPr lang="en-US"/>
        </a:p>
      </dgm:t>
    </dgm:pt>
    <dgm:pt modelId="{8B8AA974-3428-474F-9600-988AA7B32089}" type="sibTrans" cxnId="{4F54A9BB-5DF1-4DBC-ACE8-F033AF1625D9}">
      <dgm:prSet/>
      <dgm:spPr/>
      <dgm:t>
        <a:bodyPr/>
        <a:lstStyle/>
        <a:p>
          <a:endParaRPr lang="en-US"/>
        </a:p>
      </dgm:t>
    </dgm:pt>
    <dgm:pt modelId="{5F8A9480-14DF-4672-B1C8-58A69D941C81}">
      <dgm:prSet/>
      <dgm:spPr/>
      <dgm:t>
        <a:bodyPr/>
        <a:lstStyle/>
        <a:p>
          <a:r>
            <a:rPr lang="en-US" i="0" baseline="0"/>
            <a:t>Lack of commitment</a:t>
          </a:r>
          <a:endParaRPr lang="en-US"/>
        </a:p>
      </dgm:t>
    </dgm:pt>
    <dgm:pt modelId="{55671594-B9F9-4BF5-9959-EAB0B978FC52}" type="parTrans" cxnId="{E350B01B-003A-4E2E-A05B-52E177532A79}">
      <dgm:prSet/>
      <dgm:spPr/>
      <dgm:t>
        <a:bodyPr/>
        <a:lstStyle/>
        <a:p>
          <a:endParaRPr lang="en-US"/>
        </a:p>
      </dgm:t>
    </dgm:pt>
    <dgm:pt modelId="{CB28796C-85E6-4559-848D-AC535D946D2C}" type="sibTrans" cxnId="{E350B01B-003A-4E2E-A05B-52E177532A79}">
      <dgm:prSet/>
      <dgm:spPr/>
      <dgm:t>
        <a:bodyPr/>
        <a:lstStyle/>
        <a:p>
          <a:endParaRPr lang="en-US"/>
        </a:p>
      </dgm:t>
    </dgm:pt>
    <dgm:pt modelId="{6FA119F5-03FD-4279-B8B1-EF0CB86843C2}">
      <dgm:prSet/>
      <dgm:spPr/>
      <dgm:t>
        <a:bodyPr/>
        <a:lstStyle/>
        <a:p>
          <a:r>
            <a:rPr lang="en-US" i="0" baseline="0"/>
            <a:t>Insufficient or inadequate resources</a:t>
          </a:r>
          <a:endParaRPr lang="en-US"/>
        </a:p>
      </dgm:t>
    </dgm:pt>
    <dgm:pt modelId="{B8F06F63-7A3B-4B00-9426-99A1197714F2}" type="parTrans" cxnId="{5DE41565-8A6B-457A-A345-759E237B290D}">
      <dgm:prSet/>
      <dgm:spPr/>
      <dgm:t>
        <a:bodyPr/>
        <a:lstStyle/>
        <a:p>
          <a:endParaRPr lang="en-US"/>
        </a:p>
      </dgm:t>
    </dgm:pt>
    <dgm:pt modelId="{F5062A5B-D845-4733-BC9C-3B31829B421B}" type="sibTrans" cxnId="{5DE41565-8A6B-457A-A345-759E237B290D}">
      <dgm:prSet/>
      <dgm:spPr/>
      <dgm:t>
        <a:bodyPr/>
        <a:lstStyle/>
        <a:p>
          <a:endParaRPr lang="en-US"/>
        </a:p>
      </dgm:t>
    </dgm:pt>
    <dgm:pt modelId="{DC4D14FB-8075-48A9-AACE-19AC2A43DDDB}">
      <dgm:prSet/>
      <dgm:spPr/>
      <dgm:t>
        <a:bodyPr/>
        <a:lstStyle/>
        <a:p>
          <a:r>
            <a:rPr lang="en-US" i="0" baseline="0"/>
            <a:t>Isolated and fragmented actions</a:t>
          </a:r>
          <a:endParaRPr lang="en-US"/>
        </a:p>
      </dgm:t>
    </dgm:pt>
    <dgm:pt modelId="{03D8EAA1-CD11-4C89-B880-F0BB83F72D4F}" type="parTrans" cxnId="{F08D9A26-AD0A-4384-B488-9B242137CE1A}">
      <dgm:prSet/>
      <dgm:spPr/>
      <dgm:t>
        <a:bodyPr/>
        <a:lstStyle/>
        <a:p>
          <a:endParaRPr lang="en-US"/>
        </a:p>
      </dgm:t>
    </dgm:pt>
    <dgm:pt modelId="{9634D5CD-0269-4D16-9D01-8590DDDC7221}" type="sibTrans" cxnId="{F08D9A26-AD0A-4384-B488-9B242137CE1A}">
      <dgm:prSet/>
      <dgm:spPr/>
      <dgm:t>
        <a:bodyPr/>
        <a:lstStyle/>
        <a:p>
          <a:endParaRPr lang="en-US"/>
        </a:p>
      </dgm:t>
    </dgm:pt>
    <dgm:pt modelId="{7F78460B-6598-49BB-8E54-0672FD3CCA21}">
      <dgm:prSet/>
      <dgm:spPr/>
      <dgm:t>
        <a:bodyPr/>
        <a:lstStyle/>
        <a:p>
          <a:r>
            <a:rPr lang="en-US" i="0" baseline="0" dirty="0"/>
            <a:t>Ambiguous or conflicting goals</a:t>
          </a:r>
          <a:endParaRPr lang="en-US" dirty="0"/>
        </a:p>
      </dgm:t>
    </dgm:pt>
    <dgm:pt modelId="{1DE82099-BE75-4436-A271-3F85CF119073}" type="parTrans" cxnId="{9BF38133-13E1-4626-8D93-A54BB460634D}">
      <dgm:prSet/>
      <dgm:spPr/>
      <dgm:t>
        <a:bodyPr/>
        <a:lstStyle/>
        <a:p>
          <a:endParaRPr lang="en-US"/>
        </a:p>
      </dgm:t>
    </dgm:pt>
    <dgm:pt modelId="{6CEACB9F-C19A-4E24-9654-5134776E5464}" type="sibTrans" cxnId="{9BF38133-13E1-4626-8D93-A54BB460634D}">
      <dgm:prSet/>
      <dgm:spPr/>
      <dgm:t>
        <a:bodyPr/>
        <a:lstStyle/>
        <a:p>
          <a:endParaRPr lang="en-US"/>
        </a:p>
      </dgm:t>
    </dgm:pt>
    <dgm:pt modelId="{C5188870-90BC-4CE8-992F-A8085677E5BD}">
      <dgm:prSet/>
      <dgm:spPr/>
      <dgm:t>
        <a:bodyPr/>
        <a:lstStyle/>
        <a:p>
          <a:r>
            <a:rPr lang="en-US" i="0" baseline="0"/>
            <a:t>No or unclear strategy</a:t>
          </a:r>
          <a:endParaRPr lang="en-US"/>
        </a:p>
      </dgm:t>
    </dgm:pt>
    <dgm:pt modelId="{AC767B4D-C3CF-4E92-8D59-336DDBA113E8}" type="parTrans" cxnId="{C16A16E8-0424-47C0-8D2D-10EC52227BCC}">
      <dgm:prSet/>
      <dgm:spPr/>
      <dgm:t>
        <a:bodyPr/>
        <a:lstStyle/>
        <a:p>
          <a:endParaRPr lang="en-US"/>
        </a:p>
      </dgm:t>
    </dgm:pt>
    <dgm:pt modelId="{315D6239-F85E-4924-AE62-61E343B78F0A}" type="sibTrans" cxnId="{C16A16E8-0424-47C0-8D2D-10EC52227BCC}">
      <dgm:prSet/>
      <dgm:spPr/>
      <dgm:t>
        <a:bodyPr/>
        <a:lstStyle/>
        <a:p>
          <a:endParaRPr lang="en-US"/>
        </a:p>
      </dgm:t>
    </dgm:pt>
    <dgm:pt modelId="{76B5B581-DC24-4369-9BF1-D1A0DAE4C1B2}">
      <dgm:prSet/>
      <dgm:spPr/>
      <dgm:t>
        <a:bodyPr/>
        <a:lstStyle/>
        <a:p>
          <a:r>
            <a:rPr lang="en-US" i="0" baseline="0"/>
            <a:t>No clear priorities</a:t>
          </a:r>
          <a:endParaRPr lang="en-US"/>
        </a:p>
      </dgm:t>
    </dgm:pt>
    <dgm:pt modelId="{D81764B4-B4F5-4591-9FB1-4DF9452DCA92}" type="parTrans" cxnId="{FE13A43A-EF9E-45AA-BAE1-9C06AFD1372D}">
      <dgm:prSet/>
      <dgm:spPr/>
      <dgm:t>
        <a:bodyPr/>
        <a:lstStyle/>
        <a:p>
          <a:endParaRPr lang="en-US"/>
        </a:p>
      </dgm:t>
    </dgm:pt>
    <dgm:pt modelId="{F5C5A06B-DCC1-459C-9B8B-D914DE5EA61F}" type="sibTrans" cxnId="{FE13A43A-EF9E-45AA-BAE1-9C06AFD1372D}">
      <dgm:prSet/>
      <dgm:spPr/>
      <dgm:t>
        <a:bodyPr/>
        <a:lstStyle/>
        <a:p>
          <a:endParaRPr lang="en-US"/>
        </a:p>
      </dgm:t>
    </dgm:pt>
    <dgm:pt modelId="{E4DB148D-F42C-46E5-ABD3-859C376EBC76}">
      <dgm:prSet/>
      <dgm:spPr/>
      <dgm:t>
        <a:bodyPr/>
        <a:lstStyle/>
        <a:p>
          <a:r>
            <a:rPr lang="en-US" i="0" baseline="0"/>
            <a:t>Ambiguous responsibilities</a:t>
          </a:r>
          <a:endParaRPr lang="en-US"/>
        </a:p>
      </dgm:t>
    </dgm:pt>
    <dgm:pt modelId="{5DBA9119-3605-47F9-9658-20C4C53B4BAA}" type="parTrans" cxnId="{EE468E68-539A-4B4E-9BE8-C0EAE449BD1E}">
      <dgm:prSet/>
      <dgm:spPr/>
      <dgm:t>
        <a:bodyPr/>
        <a:lstStyle/>
        <a:p>
          <a:endParaRPr lang="en-US"/>
        </a:p>
      </dgm:t>
    </dgm:pt>
    <dgm:pt modelId="{58FC8FD4-EB2F-46C0-A2FB-7D652237D2A8}" type="sibTrans" cxnId="{EE468E68-539A-4B4E-9BE8-C0EAE449BD1E}">
      <dgm:prSet/>
      <dgm:spPr/>
      <dgm:t>
        <a:bodyPr/>
        <a:lstStyle/>
        <a:p>
          <a:endParaRPr lang="en-US"/>
        </a:p>
      </dgm:t>
    </dgm:pt>
    <dgm:pt modelId="{2B84F72C-B8D7-4783-B250-00B9B44DBE23}">
      <dgm:prSet/>
      <dgm:spPr/>
      <dgm:t>
        <a:bodyPr/>
        <a:lstStyle/>
        <a:p>
          <a:r>
            <a:rPr lang="en-US" i="0" baseline="0"/>
            <a:t>Lack of performance information</a:t>
          </a:r>
          <a:endParaRPr lang="en-US"/>
        </a:p>
      </dgm:t>
    </dgm:pt>
    <dgm:pt modelId="{F17F05B3-EC15-4962-A2F2-41186C970005}" type="parTrans" cxnId="{27D1601C-FFCB-4888-BA70-7DF66CEBBD1C}">
      <dgm:prSet/>
      <dgm:spPr/>
      <dgm:t>
        <a:bodyPr/>
        <a:lstStyle/>
        <a:p>
          <a:endParaRPr lang="en-US"/>
        </a:p>
      </dgm:t>
    </dgm:pt>
    <dgm:pt modelId="{7ED4D198-5129-4491-AEE3-A94A97FE301B}" type="sibTrans" cxnId="{27D1601C-FFCB-4888-BA70-7DF66CEBBD1C}">
      <dgm:prSet/>
      <dgm:spPr/>
      <dgm:t>
        <a:bodyPr/>
        <a:lstStyle/>
        <a:p>
          <a:endParaRPr lang="en-US"/>
        </a:p>
      </dgm:t>
    </dgm:pt>
    <dgm:pt modelId="{98BBD3CB-DB56-40C3-B21C-6A63C6956329}">
      <dgm:prSet/>
      <dgm:spPr/>
      <dgm:t>
        <a:bodyPr/>
        <a:lstStyle/>
        <a:p>
          <a:r>
            <a:rPr lang="en-US" i="0" baseline="0" dirty="0"/>
            <a:t>Silo </a:t>
          </a:r>
          <a:r>
            <a:rPr lang="en-US" i="0" baseline="0" dirty="0" err="1"/>
            <a:t>behaviour</a:t>
          </a:r>
          <a:r>
            <a:rPr lang="en-US" i="0" baseline="0" dirty="0"/>
            <a:t> and sub-</a:t>
          </a:r>
          <a:r>
            <a:rPr lang="en-US" i="0" baseline="0" dirty="0" err="1"/>
            <a:t>optimisation</a:t>
          </a:r>
          <a:endParaRPr lang="en-US" dirty="0"/>
        </a:p>
      </dgm:t>
    </dgm:pt>
    <dgm:pt modelId="{FD0B9A1D-F905-4136-8175-41264DA3C5F2}" type="parTrans" cxnId="{F8B3707E-2721-45E2-BA15-F2F00539AED3}">
      <dgm:prSet/>
      <dgm:spPr/>
      <dgm:t>
        <a:bodyPr/>
        <a:lstStyle/>
        <a:p>
          <a:endParaRPr lang="en-US"/>
        </a:p>
      </dgm:t>
    </dgm:pt>
    <dgm:pt modelId="{711201E9-A939-4419-9E4E-C76172AFC457}" type="sibTrans" cxnId="{F8B3707E-2721-45E2-BA15-F2F00539AED3}">
      <dgm:prSet/>
      <dgm:spPr/>
      <dgm:t>
        <a:bodyPr/>
        <a:lstStyle/>
        <a:p>
          <a:endParaRPr lang="en-US"/>
        </a:p>
      </dgm:t>
    </dgm:pt>
    <dgm:pt modelId="{883B7012-226E-433F-8A83-B14E544F8116}">
      <dgm:prSet/>
      <dgm:spPr/>
      <dgm:t>
        <a:bodyPr/>
        <a:lstStyle/>
        <a:p>
          <a:r>
            <a:rPr lang="en-US" i="0" baseline="0"/>
            <a:t>Wrong or ineffective culture</a:t>
          </a:r>
          <a:endParaRPr lang="en-US"/>
        </a:p>
      </dgm:t>
    </dgm:pt>
    <dgm:pt modelId="{97D8401C-AEDF-41DE-8F2F-6DE8CD21B1BD}" type="parTrans" cxnId="{1CE32879-D0E4-4F9C-876C-30A4FFEF0F95}">
      <dgm:prSet/>
      <dgm:spPr/>
      <dgm:t>
        <a:bodyPr/>
        <a:lstStyle/>
        <a:p>
          <a:endParaRPr lang="en-US"/>
        </a:p>
      </dgm:t>
    </dgm:pt>
    <dgm:pt modelId="{CDDAABB7-9B46-45D4-A4C8-164392DF7D35}" type="sibTrans" cxnId="{1CE32879-D0E4-4F9C-876C-30A4FFEF0F95}">
      <dgm:prSet/>
      <dgm:spPr/>
      <dgm:t>
        <a:bodyPr/>
        <a:lstStyle/>
        <a:p>
          <a:endParaRPr lang="en-US"/>
        </a:p>
      </dgm:t>
    </dgm:pt>
    <dgm:pt modelId="{A5730900-85B5-4A44-8AD5-C7527E9DA120}">
      <dgm:prSet/>
      <dgm:spPr/>
      <dgm:t>
        <a:bodyPr/>
        <a:lstStyle/>
        <a:p>
          <a:r>
            <a:rPr lang="en-US" i="0" baseline="0"/>
            <a:t>Resistance to change</a:t>
          </a:r>
          <a:endParaRPr lang="en-US"/>
        </a:p>
      </dgm:t>
    </dgm:pt>
    <dgm:pt modelId="{8BAF944B-687A-4DAE-96CE-A7495C48C62D}" type="parTrans" cxnId="{075DDA31-955F-4928-A44D-26CB3D2CB1E1}">
      <dgm:prSet/>
      <dgm:spPr/>
      <dgm:t>
        <a:bodyPr/>
        <a:lstStyle/>
        <a:p>
          <a:endParaRPr lang="en-US"/>
        </a:p>
      </dgm:t>
    </dgm:pt>
    <dgm:pt modelId="{C778A39C-FD62-4B56-A20A-CF995436EE51}" type="sibTrans" cxnId="{075DDA31-955F-4928-A44D-26CB3D2CB1E1}">
      <dgm:prSet/>
      <dgm:spPr/>
      <dgm:t>
        <a:bodyPr/>
        <a:lstStyle/>
        <a:p>
          <a:endParaRPr lang="en-US"/>
        </a:p>
      </dgm:t>
    </dgm:pt>
    <dgm:pt modelId="{C9CECCE0-243E-4D3C-B56D-64923C24A40F}">
      <dgm:prSet/>
      <dgm:spPr/>
      <dgm:t>
        <a:bodyPr/>
        <a:lstStyle/>
        <a:p>
          <a:r>
            <a:rPr lang="en-US" i="0" baseline="0"/>
            <a:t>Over-complexity</a:t>
          </a:r>
          <a:endParaRPr lang="en-US"/>
        </a:p>
      </dgm:t>
    </dgm:pt>
    <dgm:pt modelId="{D35322E0-8A95-4181-B9D1-7791226068C9}" type="parTrans" cxnId="{0EA4A4F5-1608-412F-80D1-73C16CC41203}">
      <dgm:prSet/>
      <dgm:spPr/>
      <dgm:t>
        <a:bodyPr/>
        <a:lstStyle/>
        <a:p>
          <a:endParaRPr lang="en-US"/>
        </a:p>
      </dgm:t>
    </dgm:pt>
    <dgm:pt modelId="{391339C9-2EEE-4D41-AAE1-9C7F2BB12376}" type="sibTrans" cxnId="{0EA4A4F5-1608-412F-80D1-73C16CC41203}">
      <dgm:prSet/>
      <dgm:spPr/>
      <dgm:t>
        <a:bodyPr/>
        <a:lstStyle/>
        <a:p>
          <a:endParaRPr lang="en-US"/>
        </a:p>
      </dgm:t>
    </dgm:pt>
    <dgm:pt modelId="{A2F0B67E-F56D-4E78-93DF-6945425A1012}">
      <dgm:prSet/>
      <dgm:spPr/>
      <dgm:t>
        <a:bodyPr/>
        <a:lstStyle/>
        <a:p>
          <a:r>
            <a:rPr lang="en-US" i="0" baseline="0" dirty="0"/>
            <a:t>Insufficient management capabilities</a:t>
          </a:r>
          <a:endParaRPr lang="en-US" dirty="0"/>
        </a:p>
      </dgm:t>
    </dgm:pt>
    <dgm:pt modelId="{88C45AE8-976E-478B-8BA8-59AE1EB47A7C}" type="parTrans" cxnId="{57723B58-45A2-4F84-99CB-BB3160DBFF28}">
      <dgm:prSet/>
      <dgm:spPr/>
      <dgm:t>
        <a:bodyPr/>
        <a:lstStyle/>
        <a:p>
          <a:endParaRPr lang="en-US"/>
        </a:p>
      </dgm:t>
    </dgm:pt>
    <dgm:pt modelId="{96AF5535-ACF9-4558-A0E0-6A38BB3BFC09}" type="sibTrans" cxnId="{57723B58-45A2-4F84-99CB-BB3160DBFF28}">
      <dgm:prSet/>
      <dgm:spPr/>
      <dgm:t>
        <a:bodyPr/>
        <a:lstStyle/>
        <a:p>
          <a:endParaRPr lang="en-US"/>
        </a:p>
      </dgm:t>
    </dgm:pt>
    <dgm:pt modelId="{BC3D394F-C8EE-47CF-A6AF-A217A1956227}">
      <dgm:prSet/>
      <dgm:spPr/>
      <dgm:t>
        <a:bodyPr/>
        <a:lstStyle/>
        <a:p>
          <a:r>
            <a:rPr lang="en-US" i="0" baseline="0" dirty="0"/>
            <a:t>Delay, plans are not met</a:t>
          </a:r>
          <a:endParaRPr lang="en-US" dirty="0"/>
        </a:p>
      </dgm:t>
    </dgm:pt>
    <dgm:pt modelId="{A9203097-5D90-4B3C-8E16-DDD205EABDDE}" type="parTrans" cxnId="{F2B2990D-5958-4AEB-BFDA-05072CB185F5}">
      <dgm:prSet/>
      <dgm:spPr/>
      <dgm:t>
        <a:bodyPr/>
        <a:lstStyle/>
        <a:p>
          <a:endParaRPr lang="en-US"/>
        </a:p>
      </dgm:t>
    </dgm:pt>
    <dgm:pt modelId="{9509E7A6-C625-4C18-B73F-9A881B99FCBE}" type="sibTrans" cxnId="{F2B2990D-5958-4AEB-BFDA-05072CB185F5}">
      <dgm:prSet/>
      <dgm:spPr/>
      <dgm:t>
        <a:bodyPr/>
        <a:lstStyle/>
        <a:p>
          <a:endParaRPr lang="en-US"/>
        </a:p>
      </dgm:t>
    </dgm:pt>
    <dgm:pt modelId="{DD371DF2-BD83-47C0-A37B-CD9B850B514E}">
      <dgm:prSet/>
      <dgm:spPr/>
      <dgm:t>
        <a:bodyPr/>
        <a:lstStyle/>
        <a:p>
          <a:r>
            <a:rPr lang="en-US" i="0" baseline="0"/>
            <a:t>Budget is exceeded</a:t>
          </a:r>
          <a:endParaRPr lang="en-US"/>
        </a:p>
      </dgm:t>
    </dgm:pt>
    <dgm:pt modelId="{8810B991-9223-477D-8F3B-BB7A975FB2CC}" type="parTrans" cxnId="{1F8628C7-2BE3-4616-97FC-FB830503D178}">
      <dgm:prSet/>
      <dgm:spPr/>
      <dgm:t>
        <a:bodyPr/>
        <a:lstStyle/>
        <a:p>
          <a:endParaRPr lang="en-US"/>
        </a:p>
      </dgm:t>
    </dgm:pt>
    <dgm:pt modelId="{FFF91240-1F6B-4C28-A799-4EB215D8F36C}" type="sibTrans" cxnId="{1F8628C7-2BE3-4616-97FC-FB830503D178}">
      <dgm:prSet/>
      <dgm:spPr/>
      <dgm:t>
        <a:bodyPr/>
        <a:lstStyle/>
        <a:p>
          <a:endParaRPr lang="en-US"/>
        </a:p>
      </dgm:t>
    </dgm:pt>
    <dgm:pt modelId="{C2D81887-876A-4D1E-BAF3-E5AA9DA89D79}">
      <dgm:prSet/>
      <dgm:spPr/>
      <dgm:t>
        <a:bodyPr/>
        <a:lstStyle/>
        <a:p>
          <a:r>
            <a:rPr lang="en-US" i="0" baseline="0"/>
            <a:t>Lack of middle management support</a:t>
          </a:r>
          <a:endParaRPr lang="en-US"/>
        </a:p>
      </dgm:t>
    </dgm:pt>
    <dgm:pt modelId="{A1C4A74D-C608-4480-A6AF-5369C2F69F62}" type="parTrans" cxnId="{9EFB96BD-1739-4857-89D0-A7E4FE32A609}">
      <dgm:prSet/>
      <dgm:spPr/>
      <dgm:t>
        <a:bodyPr/>
        <a:lstStyle/>
        <a:p>
          <a:endParaRPr lang="en-US"/>
        </a:p>
      </dgm:t>
    </dgm:pt>
    <dgm:pt modelId="{1F7C87B7-AAC1-4C52-8C3C-FE4C5FF5B77D}" type="sibTrans" cxnId="{9EFB96BD-1739-4857-89D0-A7E4FE32A609}">
      <dgm:prSet/>
      <dgm:spPr/>
      <dgm:t>
        <a:bodyPr/>
        <a:lstStyle/>
        <a:p>
          <a:endParaRPr lang="en-US"/>
        </a:p>
      </dgm:t>
    </dgm:pt>
    <dgm:pt modelId="{9EC7DF97-5D92-4432-BB4D-F0B8746BD4C1}">
      <dgm:prSet/>
      <dgm:spPr/>
      <dgm:t>
        <a:bodyPr/>
        <a:lstStyle/>
        <a:p>
          <a:r>
            <a:rPr lang="en-US" i="0" baseline="0"/>
            <a:t>Strategy is not adapted to changes</a:t>
          </a:r>
          <a:endParaRPr lang="en-US"/>
        </a:p>
      </dgm:t>
    </dgm:pt>
    <dgm:pt modelId="{A3E8BF0F-F365-4571-969C-A1B5A85E328C}" type="parTrans" cxnId="{1F27493A-9D54-4CE2-A661-F464A4752221}">
      <dgm:prSet/>
      <dgm:spPr/>
      <dgm:t>
        <a:bodyPr/>
        <a:lstStyle/>
        <a:p>
          <a:endParaRPr lang="en-US"/>
        </a:p>
      </dgm:t>
    </dgm:pt>
    <dgm:pt modelId="{3E21FE56-7274-49FF-9E8D-3B21CCE87B3D}" type="sibTrans" cxnId="{1F27493A-9D54-4CE2-A661-F464A4752221}">
      <dgm:prSet/>
      <dgm:spPr/>
      <dgm:t>
        <a:bodyPr/>
        <a:lstStyle/>
        <a:p>
          <a:endParaRPr lang="en-US"/>
        </a:p>
      </dgm:t>
    </dgm:pt>
    <dgm:pt modelId="{F8CACAF8-2E5A-4495-851F-7659026945DC}">
      <dgm:prSet/>
      <dgm:spPr/>
      <dgm:t>
        <a:bodyPr/>
        <a:lstStyle/>
        <a:p>
          <a:r>
            <a:rPr lang="en-US" i="0" baseline="0"/>
            <a:t>Poor leadership</a:t>
          </a:r>
          <a:endParaRPr lang="en-US"/>
        </a:p>
      </dgm:t>
    </dgm:pt>
    <dgm:pt modelId="{33540927-145C-4F38-9414-437120954DE0}" type="parTrans" cxnId="{B2804D93-024C-4F4A-9E77-1906B3925F0C}">
      <dgm:prSet/>
      <dgm:spPr/>
      <dgm:t>
        <a:bodyPr/>
        <a:lstStyle/>
        <a:p>
          <a:endParaRPr lang="en-US"/>
        </a:p>
      </dgm:t>
    </dgm:pt>
    <dgm:pt modelId="{7F17639E-E805-4F60-B4E5-843AD22264FE}" type="sibTrans" cxnId="{B2804D93-024C-4F4A-9E77-1906B3925F0C}">
      <dgm:prSet/>
      <dgm:spPr/>
      <dgm:t>
        <a:bodyPr/>
        <a:lstStyle/>
        <a:p>
          <a:endParaRPr lang="en-US"/>
        </a:p>
      </dgm:t>
    </dgm:pt>
    <dgm:pt modelId="{66B0BFED-9190-4E0C-B55A-AA277CF353E7}" type="pres">
      <dgm:prSet presAssocID="{297C7779-5477-49F5-813B-05BB0CAF61F4}" presName="diagram" presStyleCnt="0">
        <dgm:presLayoutVars>
          <dgm:dir/>
          <dgm:resizeHandles val="exact"/>
        </dgm:presLayoutVars>
      </dgm:prSet>
      <dgm:spPr/>
    </dgm:pt>
    <dgm:pt modelId="{A7889BA5-8909-4724-A386-14CF8BED4BE8}" type="pres">
      <dgm:prSet presAssocID="{E4DAAF95-EABC-4430-8479-FC5D33D35E1D}" presName="node" presStyleLbl="node1" presStyleIdx="0" presStyleCnt="19">
        <dgm:presLayoutVars>
          <dgm:bulletEnabled val="1"/>
        </dgm:presLayoutVars>
      </dgm:prSet>
      <dgm:spPr/>
    </dgm:pt>
    <dgm:pt modelId="{1FA1D74E-94B5-44CA-A5AF-7265774CFD98}" type="pres">
      <dgm:prSet presAssocID="{8B8AA974-3428-474F-9600-988AA7B32089}" presName="sibTrans" presStyleCnt="0"/>
      <dgm:spPr/>
    </dgm:pt>
    <dgm:pt modelId="{D4F7B139-B99B-4045-B2F6-FE01A8AC9566}" type="pres">
      <dgm:prSet presAssocID="{5F8A9480-14DF-4672-B1C8-58A69D941C81}" presName="node" presStyleLbl="node1" presStyleIdx="1" presStyleCnt="19">
        <dgm:presLayoutVars>
          <dgm:bulletEnabled val="1"/>
        </dgm:presLayoutVars>
      </dgm:prSet>
      <dgm:spPr/>
    </dgm:pt>
    <dgm:pt modelId="{71E5189D-A096-4F62-AB25-EB6C4B2C6EBA}" type="pres">
      <dgm:prSet presAssocID="{CB28796C-85E6-4559-848D-AC535D946D2C}" presName="sibTrans" presStyleCnt="0"/>
      <dgm:spPr/>
    </dgm:pt>
    <dgm:pt modelId="{79E10620-A6D5-4730-85A5-E783004E6D93}" type="pres">
      <dgm:prSet presAssocID="{6FA119F5-03FD-4279-B8B1-EF0CB86843C2}" presName="node" presStyleLbl="node1" presStyleIdx="2" presStyleCnt="19">
        <dgm:presLayoutVars>
          <dgm:bulletEnabled val="1"/>
        </dgm:presLayoutVars>
      </dgm:prSet>
      <dgm:spPr/>
    </dgm:pt>
    <dgm:pt modelId="{CB3056E4-0179-4E12-96DA-9E25DAE4A1BA}" type="pres">
      <dgm:prSet presAssocID="{F5062A5B-D845-4733-BC9C-3B31829B421B}" presName="sibTrans" presStyleCnt="0"/>
      <dgm:spPr/>
    </dgm:pt>
    <dgm:pt modelId="{1195DDDF-8B14-4713-988D-DC62BDE7961E}" type="pres">
      <dgm:prSet presAssocID="{DC4D14FB-8075-48A9-AACE-19AC2A43DDDB}" presName="node" presStyleLbl="node1" presStyleIdx="3" presStyleCnt="19">
        <dgm:presLayoutVars>
          <dgm:bulletEnabled val="1"/>
        </dgm:presLayoutVars>
      </dgm:prSet>
      <dgm:spPr/>
    </dgm:pt>
    <dgm:pt modelId="{AFAA9371-EDD9-495F-A398-EE7F81AE7A5D}" type="pres">
      <dgm:prSet presAssocID="{9634D5CD-0269-4D16-9D01-8590DDDC7221}" presName="sibTrans" presStyleCnt="0"/>
      <dgm:spPr/>
    </dgm:pt>
    <dgm:pt modelId="{67C77DD7-C678-49DE-A889-9D9F85C5F009}" type="pres">
      <dgm:prSet presAssocID="{7F78460B-6598-49BB-8E54-0672FD3CCA21}" presName="node" presStyleLbl="node1" presStyleIdx="4" presStyleCnt="19">
        <dgm:presLayoutVars>
          <dgm:bulletEnabled val="1"/>
        </dgm:presLayoutVars>
      </dgm:prSet>
      <dgm:spPr/>
    </dgm:pt>
    <dgm:pt modelId="{0DD8B1CF-9A57-416A-B170-22077427A37A}" type="pres">
      <dgm:prSet presAssocID="{6CEACB9F-C19A-4E24-9654-5134776E5464}" presName="sibTrans" presStyleCnt="0"/>
      <dgm:spPr/>
    </dgm:pt>
    <dgm:pt modelId="{25BC4A5A-E65C-4BBB-B271-31631895C35B}" type="pres">
      <dgm:prSet presAssocID="{C5188870-90BC-4CE8-992F-A8085677E5BD}" presName="node" presStyleLbl="node1" presStyleIdx="5" presStyleCnt="19">
        <dgm:presLayoutVars>
          <dgm:bulletEnabled val="1"/>
        </dgm:presLayoutVars>
      </dgm:prSet>
      <dgm:spPr/>
    </dgm:pt>
    <dgm:pt modelId="{A0B28D52-2F44-41C3-B370-2848560BA5D3}" type="pres">
      <dgm:prSet presAssocID="{315D6239-F85E-4924-AE62-61E343B78F0A}" presName="sibTrans" presStyleCnt="0"/>
      <dgm:spPr/>
    </dgm:pt>
    <dgm:pt modelId="{385E7020-C9F0-4E37-85A6-1105E191FF56}" type="pres">
      <dgm:prSet presAssocID="{76B5B581-DC24-4369-9BF1-D1A0DAE4C1B2}" presName="node" presStyleLbl="node1" presStyleIdx="6" presStyleCnt="19">
        <dgm:presLayoutVars>
          <dgm:bulletEnabled val="1"/>
        </dgm:presLayoutVars>
      </dgm:prSet>
      <dgm:spPr/>
    </dgm:pt>
    <dgm:pt modelId="{256AD751-C4D9-40F4-B0F0-587AF3BF5275}" type="pres">
      <dgm:prSet presAssocID="{F5C5A06B-DCC1-459C-9B8B-D914DE5EA61F}" presName="sibTrans" presStyleCnt="0"/>
      <dgm:spPr/>
    </dgm:pt>
    <dgm:pt modelId="{16ADEF11-20A2-4C1A-8C8E-7B854F9D3703}" type="pres">
      <dgm:prSet presAssocID="{E4DB148D-F42C-46E5-ABD3-859C376EBC76}" presName="node" presStyleLbl="node1" presStyleIdx="7" presStyleCnt="19">
        <dgm:presLayoutVars>
          <dgm:bulletEnabled val="1"/>
        </dgm:presLayoutVars>
      </dgm:prSet>
      <dgm:spPr/>
    </dgm:pt>
    <dgm:pt modelId="{CBDE053B-E383-44E9-B41F-769CFFD6B7E5}" type="pres">
      <dgm:prSet presAssocID="{58FC8FD4-EB2F-46C0-A2FB-7D652237D2A8}" presName="sibTrans" presStyleCnt="0"/>
      <dgm:spPr/>
    </dgm:pt>
    <dgm:pt modelId="{ECB26BEC-E1B2-4E48-919F-8F135A3F99B6}" type="pres">
      <dgm:prSet presAssocID="{2B84F72C-B8D7-4783-B250-00B9B44DBE23}" presName="node" presStyleLbl="node1" presStyleIdx="8" presStyleCnt="19">
        <dgm:presLayoutVars>
          <dgm:bulletEnabled val="1"/>
        </dgm:presLayoutVars>
      </dgm:prSet>
      <dgm:spPr/>
    </dgm:pt>
    <dgm:pt modelId="{9EEB13BA-A6AB-41B6-BAAC-41AC9FC456BC}" type="pres">
      <dgm:prSet presAssocID="{7ED4D198-5129-4491-AEE3-A94A97FE301B}" presName="sibTrans" presStyleCnt="0"/>
      <dgm:spPr/>
    </dgm:pt>
    <dgm:pt modelId="{7EDEE33A-8B82-4385-9D92-0B785F7A0B57}" type="pres">
      <dgm:prSet presAssocID="{98BBD3CB-DB56-40C3-B21C-6A63C6956329}" presName="node" presStyleLbl="node1" presStyleIdx="9" presStyleCnt="19">
        <dgm:presLayoutVars>
          <dgm:bulletEnabled val="1"/>
        </dgm:presLayoutVars>
      </dgm:prSet>
      <dgm:spPr/>
    </dgm:pt>
    <dgm:pt modelId="{BAD213F0-7277-4C50-BC69-6782F9F424F7}" type="pres">
      <dgm:prSet presAssocID="{711201E9-A939-4419-9E4E-C76172AFC457}" presName="sibTrans" presStyleCnt="0"/>
      <dgm:spPr/>
    </dgm:pt>
    <dgm:pt modelId="{DF484931-FD45-4DA8-820F-C227FF13E025}" type="pres">
      <dgm:prSet presAssocID="{883B7012-226E-433F-8A83-B14E544F8116}" presName="node" presStyleLbl="node1" presStyleIdx="10" presStyleCnt="19">
        <dgm:presLayoutVars>
          <dgm:bulletEnabled val="1"/>
        </dgm:presLayoutVars>
      </dgm:prSet>
      <dgm:spPr/>
    </dgm:pt>
    <dgm:pt modelId="{804DF395-A53C-4C8F-9379-F1500358EAAD}" type="pres">
      <dgm:prSet presAssocID="{CDDAABB7-9B46-45D4-A4C8-164392DF7D35}" presName="sibTrans" presStyleCnt="0"/>
      <dgm:spPr/>
    </dgm:pt>
    <dgm:pt modelId="{48C065AB-C085-4EE8-AA29-381A9A0BAD94}" type="pres">
      <dgm:prSet presAssocID="{A5730900-85B5-4A44-8AD5-C7527E9DA120}" presName="node" presStyleLbl="node1" presStyleIdx="11" presStyleCnt="19">
        <dgm:presLayoutVars>
          <dgm:bulletEnabled val="1"/>
        </dgm:presLayoutVars>
      </dgm:prSet>
      <dgm:spPr/>
    </dgm:pt>
    <dgm:pt modelId="{15B07573-31CD-4622-B413-CDEAE464DBD5}" type="pres">
      <dgm:prSet presAssocID="{C778A39C-FD62-4B56-A20A-CF995436EE51}" presName="sibTrans" presStyleCnt="0"/>
      <dgm:spPr/>
    </dgm:pt>
    <dgm:pt modelId="{94E5F5FC-F20E-43D8-813D-3287451C1552}" type="pres">
      <dgm:prSet presAssocID="{C9CECCE0-243E-4D3C-B56D-64923C24A40F}" presName="node" presStyleLbl="node1" presStyleIdx="12" presStyleCnt="19">
        <dgm:presLayoutVars>
          <dgm:bulletEnabled val="1"/>
        </dgm:presLayoutVars>
      </dgm:prSet>
      <dgm:spPr/>
    </dgm:pt>
    <dgm:pt modelId="{DF13BF1B-CCDF-4D5E-B1F9-B2D4D1E430BB}" type="pres">
      <dgm:prSet presAssocID="{391339C9-2EEE-4D41-AAE1-9C7F2BB12376}" presName="sibTrans" presStyleCnt="0"/>
      <dgm:spPr/>
    </dgm:pt>
    <dgm:pt modelId="{0F330DF2-9BAA-4CBE-ACFE-84F7C43FCBA5}" type="pres">
      <dgm:prSet presAssocID="{A2F0B67E-F56D-4E78-93DF-6945425A1012}" presName="node" presStyleLbl="node1" presStyleIdx="13" presStyleCnt="19">
        <dgm:presLayoutVars>
          <dgm:bulletEnabled val="1"/>
        </dgm:presLayoutVars>
      </dgm:prSet>
      <dgm:spPr/>
    </dgm:pt>
    <dgm:pt modelId="{5353BAF6-3F07-4F56-908C-B3E598856BCB}" type="pres">
      <dgm:prSet presAssocID="{96AF5535-ACF9-4558-A0E0-6A38BB3BFC09}" presName="sibTrans" presStyleCnt="0"/>
      <dgm:spPr/>
    </dgm:pt>
    <dgm:pt modelId="{F62EB8D5-C8C4-4117-83D3-3A4FB5270E93}" type="pres">
      <dgm:prSet presAssocID="{BC3D394F-C8EE-47CF-A6AF-A217A1956227}" presName="node" presStyleLbl="node1" presStyleIdx="14" presStyleCnt="19">
        <dgm:presLayoutVars>
          <dgm:bulletEnabled val="1"/>
        </dgm:presLayoutVars>
      </dgm:prSet>
      <dgm:spPr/>
    </dgm:pt>
    <dgm:pt modelId="{E88E8BB6-8394-4664-8AC5-7C47D9EFE9B1}" type="pres">
      <dgm:prSet presAssocID="{9509E7A6-C625-4C18-B73F-9A881B99FCBE}" presName="sibTrans" presStyleCnt="0"/>
      <dgm:spPr/>
    </dgm:pt>
    <dgm:pt modelId="{7371A3B4-A862-4C30-BF81-F36D9B20C468}" type="pres">
      <dgm:prSet presAssocID="{DD371DF2-BD83-47C0-A37B-CD9B850B514E}" presName="node" presStyleLbl="node1" presStyleIdx="15" presStyleCnt="19">
        <dgm:presLayoutVars>
          <dgm:bulletEnabled val="1"/>
        </dgm:presLayoutVars>
      </dgm:prSet>
      <dgm:spPr/>
    </dgm:pt>
    <dgm:pt modelId="{D25BC6D3-3E9E-4DC5-A9B1-710898E19651}" type="pres">
      <dgm:prSet presAssocID="{FFF91240-1F6B-4C28-A799-4EB215D8F36C}" presName="sibTrans" presStyleCnt="0"/>
      <dgm:spPr/>
    </dgm:pt>
    <dgm:pt modelId="{1607BBC4-45E0-4E11-A37C-9500D8FED589}" type="pres">
      <dgm:prSet presAssocID="{C2D81887-876A-4D1E-BAF3-E5AA9DA89D79}" presName="node" presStyleLbl="node1" presStyleIdx="16" presStyleCnt="19">
        <dgm:presLayoutVars>
          <dgm:bulletEnabled val="1"/>
        </dgm:presLayoutVars>
      </dgm:prSet>
      <dgm:spPr/>
    </dgm:pt>
    <dgm:pt modelId="{63CD43AB-A83F-44EA-BC79-428AD3CEF2A5}" type="pres">
      <dgm:prSet presAssocID="{1F7C87B7-AAC1-4C52-8C3C-FE4C5FF5B77D}" presName="sibTrans" presStyleCnt="0"/>
      <dgm:spPr/>
    </dgm:pt>
    <dgm:pt modelId="{4B5C7437-ECF7-44F7-BF34-FBFFBAFD3115}" type="pres">
      <dgm:prSet presAssocID="{9EC7DF97-5D92-4432-BB4D-F0B8746BD4C1}" presName="node" presStyleLbl="node1" presStyleIdx="17" presStyleCnt="19">
        <dgm:presLayoutVars>
          <dgm:bulletEnabled val="1"/>
        </dgm:presLayoutVars>
      </dgm:prSet>
      <dgm:spPr/>
    </dgm:pt>
    <dgm:pt modelId="{910B4A0F-B4C8-41E9-81B7-9D7064543716}" type="pres">
      <dgm:prSet presAssocID="{3E21FE56-7274-49FF-9E8D-3B21CCE87B3D}" presName="sibTrans" presStyleCnt="0"/>
      <dgm:spPr/>
    </dgm:pt>
    <dgm:pt modelId="{705C3B45-6323-4085-ADB1-BC54873F88BD}" type="pres">
      <dgm:prSet presAssocID="{F8CACAF8-2E5A-4495-851F-7659026945DC}" presName="node" presStyleLbl="node1" presStyleIdx="18" presStyleCnt="19">
        <dgm:presLayoutVars>
          <dgm:bulletEnabled val="1"/>
        </dgm:presLayoutVars>
      </dgm:prSet>
      <dgm:spPr/>
    </dgm:pt>
  </dgm:ptLst>
  <dgm:cxnLst>
    <dgm:cxn modelId="{6A5CFE00-6164-49F3-9909-9B1A433D8C04}" type="presOf" srcId="{F8CACAF8-2E5A-4495-851F-7659026945DC}" destId="{705C3B45-6323-4085-ADB1-BC54873F88BD}" srcOrd="0" destOrd="0" presId="urn:microsoft.com/office/officeart/2005/8/layout/default"/>
    <dgm:cxn modelId="{F2B2990D-5958-4AEB-BFDA-05072CB185F5}" srcId="{297C7779-5477-49F5-813B-05BB0CAF61F4}" destId="{BC3D394F-C8EE-47CF-A6AF-A217A1956227}" srcOrd="14" destOrd="0" parTransId="{A9203097-5D90-4B3C-8E16-DDD205EABDDE}" sibTransId="{9509E7A6-C625-4C18-B73F-9A881B99FCBE}"/>
    <dgm:cxn modelId="{0D8AF60D-FD59-4579-8D20-753C04055790}" type="presOf" srcId="{BC3D394F-C8EE-47CF-A6AF-A217A1956227}" destId="{F62EB8D5-C8C4-4117-83D3-3A4FB5270E93}" srcOrd="0" destOrd="0" presId="urn:microsoft.com/office/officeart/2005/8/layout/default"/>
    <dgm:cxn modelId="{E350B01B-003A-4E2E-A05B-52E177532A79}" srcId="{297C7779-5477-49F5-813B-05BB0CAF61F4}" destId="{5F8A9480-14DF-4672-B1C8-58A69D941C81}" srcOrd="1" destOrd="0" parTransId="{55671594-B9F9-4BF5-9959-EAB0B978FC52}" sibTransId="{CB28796C-85E6-4559-848D-AC535D946D2C}"/>
    <dgm:cxn modelId="{27D1601C-FFCB-4888-BA70-7DF66CEBBD1C}" srcId="{297C7779-5477-49F5-813B-05BB0CAF61F4}" destId="{2B84F72C-B8D7-4783-B250-00B9B44DBE23}" srcOrd="8" destOrd="0" parTransId="{F17F05B3-EC15-4962-A2F2-41186C970005}" sibTransId="{7ED4D198-5129-4491-AEE3-A94A97FE301B}"/>
    <dgm:cxn modelId="{F08D9A26-AD0A-4384-B488-9B242137CE1A}" srcId="{297C7779-5477-49F5-813B-05BB0CAF61F4}" destId="{DC4D14FB-8075-48A9-AACE-19AC2A43DDDB}" srcOrd="3" destOrd="0" parTransId="{03D8EAA1-CD11-4C89-B880-F0BB83F72D4F}" sibTransId="{9634D5CD-0269-4D16-9D01-8590DDDC7221}"/>
    <dgm:cxn modelId="{4F16AC2F-A01B-40B3-AFC9-BDEDC8C05672}" type="presOf" srcId="{C2D81887-876A-4D1E-BAF3-E5AA9DA89D79}" destId="{1607BBC4-45E0-4E11-A37C-9500D8FED589}" srcOrd="0" destOrd="0" presId="urn:microsoft.com/office/officeart/2005/8/layout/default"/>
    <dgm:cxn modelId="{075DDA31-955F-4928-A44D-26CB3D2CB1E1}" srcId="{297C7779-5477-49F5-813B-05BB0CAF61F4}" destId="{A5730900-85B5-4A44-8AD5-C7527E9DA120}" srcOrd="11" destOrd="0" parTransId="{8BAF944B-687A-4DAE-96CE-A7495C48C62D}" sibTransId="{C778A39C-FD62-4B56-A20A-CF995436EE51}"/>
    <dgm:cxn modelId="{C7C31633-25DA-4488-83D8-3CC1FC571BB8}" type="presOf" srcId="{883B7012-226E-433F-8A83-B14E544F8116}" destId="{DF484931-FD45-4DA8-820F-C227FF13E025}" srcOrd="0" destOrd="0" presId="urn:microsoft.com/office/officeart/2005/8/layout/default"/>
    <dgm:cxn modelId="{9BF38133-13E1-4626-8D93-A54BB460634D}" srcId="{297C7779-5477-49F5-813B-05BB0CAF61F4}" destId="{7F78460B-6598-49BB-8E54-0672FD3CCA21}" srcOrd="4" destOrd="0" parTransId="{1DE82099-BE75-4436-A271-3F85CF119073}" sibTransId="{6CEACB9F-C19A-4E24-9654-5134776E5464}"/>
    <dgm:cxn modelId="{1F27493A-9D54-4CE2-A661-F464A4752221}" srcId="{297C7779-5477-49F5-813B-05BB0CAF61F4}" destId="{9EC7DF97-5D92-4432-BB4D-F0B8746BD4C1}" srcOrd="17" destOrd="0" parTransId="{A3E8BF0F-F365-4571-969C-A1B5A85E328C}" sibTransId="{3E21FE56-7274-49FF-9E8D-3B21CCE87B3D}"/>
    <dgm:cxn modelId="{FE13A43A-EF9E-45AA-BAE1-9C06AFD1372D}" srcId="{297C7779-5477-49F5-813B-05BB0CAF61F4}" destId="{76B5B581-DC24-4369-9BF1-D1A0DAE4C1B2}" srcOrd="6" destOrd="0" parTransId="{D81764B4-B4F5-4591-9FB1-4DF9452DCA92}" sibTransId="{F5C5A06B-DCC1-459C-9B8B-D914DE5EA61F}"/>
    <dgm:cxn modelId="{5DE41565-8A6B-457A-A345-759E237B290D}" srcId="{297C7779-5477-49F5-813B-05BB0CAF61F4}" destId="{6FA119F5-03FD-4279-B8B1-EF0CB86843C2}" srcOrd="2" destOrd="0" parTransId="{B8F06F63-7A3B-4B00-9426-99A1197714F2}" sibTransId="{F5062A5B-D845-4733-BC9C-3B31829B421B}"/>
    <dgm:cxn modelId="{FF6D7D68-EF6B-43B8-87B9-791D1D4D0000}" type="presOf" srcId="{DC4D14FB-8075-48A9-AACE-19AC2A43DDDB}" destId="{1195DDDF-8B14-4713-988D-DC62BDE7961E}" srcOrd="0" destOrd="0" presId="urn:microsoft.com/office/officeart/2005/8/layout/default"/>
    <dgm:cxn modelId="{EE468E68-539A-4B4E-9BE8-C0EAE449BD1E}" srcId="{297C7779-5477-49F5-813B-05BB0CAF61F4}" destId="{E4DB148D-F42C-46E5-ABD3-859C376EBC76}" srcOrd="7" destOrd="0" parTransId="{5DBA9119-3605-47F9-9658-20C4C53B4BAA}" sibTransId="{58FC8FD4-EB2F-46C0-A2FB-7D652237D2A8}"/>
    <dgm:cxn modelId="{38352D75-2D91-472B-BD68-6B4CE752A184}" type="presOf" srcId="{C9CECCE0-243E-4D3C-B56D-64923C24A40F}" destId="{94E5F5FC-F20E-43D8-813D-3287451C1552}" srcOrd="0" destOrd="0" presId="urn:microsoft.com/office/officeart/2005/8/layout/default"/>
    <dgm:cxn modelId="{57723B58-45A2-4F84-99CB-BB3160DBFF28}" srcId="{297C7779-5477-49F5-813B-05BB0CAF61F4}" destId="{A2F0B67E-F56D-4E78-93DF-6945425A1012}" srcOrd="13" destOrd="0" parTransId="{88C45AE8-976E-478B-8BA8-59AE1EB47A7C}" sibTransId="{96AF5535-ACF9-4558-A0E0-6A38BB3BFC09}"/>
    <dgm:cxn modelId="{1CE32879-D0E4-4F9C-876C-30A4FFEF0F95}" srcId="{297C7779-5477-49F5-813B-05BB0CAF61F4}" destId="{883B7012-226E-433F-8A83-B14E544F8116}" srcOrd="10" destOrd="0" parTransId="{97D8401C-AEDF-41DE-8F2F-6DE8CD21B1BD}" sibTransId="{CDDAABB7-9B46-45D4-A4C8-164392DF7D35}"/>
    <dgm:cxn modelId="{049F925A-1DBD-44B4-8AF7-E0C31926861A}" type="presOf" srcId="{E4DAAF95-EABC-4430-8479-FC5D33D35E1D}" destId="{A7889BA5-8909-4724-A386-14CF8BED4BE8}" srcOrd="0" destOrd="0" presId="urn:microsoft.com/office/officeart/2005/8/layout/default"/>
    <dgm:cxn modelId="{F8B3707E-2721-45E2-BA15-F2F00539AED3}" srcId="{297C7779-5477-49F5-813B-05BB0CAF61F4}" destId="{98BBD3CB-DB56-40C3-B21C-6A63C6956329}" srcOrd="9" destOrd="0" parTransId="{FD0B9A1D-F905-4136-8175-41264DA3C5F2}" sibTransId="{711201E9-A939-4419-9E4E-C76172AFC457}"/>
    <dgm:cxn modelId="{DD816B82-687F-49D1-B3EA-9E3B7A42B557}" type="presOf" srcId="{C5188870-90BC-4CE8-992F-A8085677E5BD}" destId="{25BC4A5A-E65C-4BBB-B271-31631895C35B}" srcOrd="0" destOrd="0" presId="urn:microsoft.com/office/officeart/2005/8/layout/default"/>
    <dgm:cxn modelId="{BD0EE187-94C9-4736-82ED-27F177854FBB}" type="presOf" srcId="{A2F0B67E-F56D-4E78-93DF-6945425A1012}" destId="{0F330DF2-9BAA-4CBE-ACFE-84F7C43FCBA5}" srcOrd="0" destOrd="0" presId="urn:microsoft.com/office/officeart/2005/8/layout/default"/>
    <dgm:cxn modelId="{89495291-CC3A-4EE1-BB6E-EB7D8CFB82CF}" type="presOf" srcId="{6FA119F5-03FD-4279-B8B1-EF0CB86843C2}" destId="{79E10620-A6D5-4730-85A5-E783004E6D93}" srcOrd="0" destOrd="0" presId="urn:microsoft.com/office/officeart/2005/8/layout/default"/>
    <dgm:cxn modelId="{B2804D93-024C-4F4A-9E77-1906B3925F0C}" srcId="{297C7779-5477-49F5-813B-05BB0CAF61F4}" destId="{F8CACAF8-2E5A-4495-851F-7659026945DC}" srcOrd="18" destOrd="0" parTransId="{33540927-145C-4F38-9414-437120954DE0}" sibTransId="{7F17639E-E805-4F60-B4E5-843AD22264FE}"/>
    <dgm:cxn modelId="{9EC33D9E-DD7A-4FBC-B7A0-657B4E50BC3C}" type="presOf" srcId="{297C7779-5477-49F5-813B-05BB0CAF61F4}" destId="{66B0BFED-9190-4E0C-B55A-AA277CF353E7}" srcOrd="0" destOrd="0" presId="urn:microsoft.com/office/officeart/2005/8/layout/default"/>
    <dgm:cxn modelId="{CD4326A2-2595-43DD-8ABE-86815F8EFF2E}" type="presOf" srcId="{9EC7DF97-5D92-4432-BB4D-F0B8746BD4C1}" destId="{4B5C7437-ECF7-44F7-BF34-FBFFBAFD3115}" srcOrd="0" destOrd="0" presId="urn:microsoft.com/office/officeart/2005/8/layout/default"/>
    <dgm:cxn modelId="{FF30E3A7-0519-4B54-9CC3-75F5C83BA885}" type="presOf" srcId="{DD371DF2-BD83-47C0-A37B-CD9B850B514E}" destId="{7371A3B4-A862-4C30-BF81-F36D9B20C468}" srcOrd="0" destOrd="0" presId="urn:microsoft.com/office/officeart/2005/8/layout/default"/>
    <dgm:cxn modelId="{504AEFA7-9294-4D21-9554-706EFB6F7F2B}" type="presOf" srcId="{98BBD3CB-DB56-40C3-B21C-6A63C6956329}" destId="{7EDEE33A-8B82-4385-9D92-0B785F7A0B57}" srcOrd="0" destOrd="0" presId="urn:microsoft.com/office/officeart/2005/8/layout/default"/>
    <dgm:cxn modelId="{4F54A9BB-5DF1-4DBC-ACE8-F033AF1625D9}" srcId="{297C7779-5477-49F5-813B-05BB0CAF61F4}" destId="{E4DAAF95-EABC-4430-8479-FC5D33D35E1D}" srcOrd="0" destOrd="0" parTransId="{F2ACAE9F-D041-4A84-AC80-F384EA6CEF1A}" sibTransId="{8B8AA974-3428-474F-9600-988AA7B32089}"/>
    <dgm:cxn modelId="{9EFB96BD-1739-4857-89D0-A7E4FE32A609}" srcId="{297C7779-5477-49F5-813B-05BB0CAF61F4}" destId="{C2D81887-876A-4D1E-BAF3-E5AA9DA89D79}" srcOrd="16" destOrd="0" parTransId="{A1C4A74D-C608-4480-A6AF-5369C2F69F62}" sibTransId="{1F7C87B7-AAC1-4C52-8C3C-FE4C5FF5B77D}"/>
    <dgm:cxn modelId="{1F8628C7-2BE3-4616-97FC-FB830503D178}" srcId="{297C7779-5477-49F5-813B-05BB0CAF61F4}" destId="{DD371DF2-BD83-47C0-A37B-CD9B850B514E}" srcOrd="15" destOrd="0" parTransId="{8810B991-9223-477D-8F3B-BB7A975FB2CC}" sibTransId="{FFF91240-1F6B-4C28-A799-4EB215D8F36C}"/>
    <dgm:cxn modelId="{65F768CF-5FC0-4F57-8C8C-BE8BC1FFF8DF}" type="presOf" srcId="{E4DB148D-F42C-46E5-ABD3-859C376EBC76}" destId="{16ADEF11-20A2-4C1A-8C8E-7B854F9D3703}" srcOrd="0" destOrd="0" presId="urn:microsoft.com/office/officeart/2005/8/layout/default"/>
    <dgm:cxn modelId="{CC4288DB-3FED-4538-8EA4-76B12E04C8CF}" type="presOf" srcId="{7F78460B-6598-49BB-8E54-0672FD3CCA21}" destId="{67C77DD7-C678-49DE-A889-9D9F85C5F009}" srcOrd="0" destOrd="0" presId="urn:microsoft.com/office/officeart/2005/8/layout/default"/>
    <dgm:cxn modelId="{27227FE2-4C6E-4C27-8089-2755834DE2F9}" type="presOf" srcId="{2B84F72C-B8D7-4783-B250-00B9B44DBE23}" destId="{ECB26BEC-E1B2-4E48-919F-8F135A3F99B6}" srcOrd="0" destOrd="0" presId="urn:microsoft.com/office/officeart/2005/8/layout/default"/>
    <dgm:cxn modelId="{0681B7E3-7C26-4738-9F95-26D638FEDDC8}" type="presOf" srcId="{76B5B581-DC24-4369-9BF1-D1A0DAE4C1B2}" destId="{385E7020-C9F0-4E37-85A6-1105E191FF56}" srcOrd="0" destOrd="0" presId="urn:microsoft.com/office/officeart/2005/8/layout/default"/>
    <dgm:cxn modelId="{C16A16E8-0424-47C0-8D2D-10EC52227BCC}" srcId="{297C7779-5477-49F5-813B-05BB0CAF61F4}" destId="{C5188870-90BC-4CE8-992F-A8085677E5BD}" srcOrd="5" destOrd="0" parTransId="{AC767B4D-C3CF-4E92-8D59-336DDBA113E8}" sibTransId="{315D6239-F85E-4924-AE62-61E343B78F0A}"/>
    <dgm:cxn modelId="{0EA4A4F5-1608-412F-80D1-73C16CC41203}" srcId="{297C7779-5477-49F5-813B-05BB0CAF61F4}" destId="{C9CECCE0-243E-4D3C-B56D-64923C24A40F}" srcOrd="12" destOrd="0" parTransId="{D35322E0-8A95-4181-B9D1-7791226068C9}" sibTransId="{391339C9-2EEE-4D41-AAE1-9C7F2BB12376}"/>
    <dgm:cxn modelId="{6BB4B8F7-B0BC-464D-90EA-45C3D4ECA683}" type="presOf" srcId="{5F8A9480-14DF-4672-B1C8-58A69D941C81}" destId="{D4F7B139-B99B-4045-B2F6-FE01A8AC9566}" srcOrd="0" destOrd="0" presId="urn:microsoft.com/office/officeart/2005/8/layout/default"/>
    <dgm:cxn modelId="{6A2E22FF-0188-4FC2-BD81-6B55869AF4E8}" type="presOf" srcId="{A5730900-85B5-4A44-8AD5-C7527E9DA120}" destId="{48C065AB-C085-4EE8-AA29-381A9A0BAD94}" srcOrd="0" destOrd="0" presId="urn:microsoft.com/office/officeart/2005/8/layout/default"/>
    <dgm:cxn modelId="{5584DE66-BA6D-44B2-8997-B49FBDD59631}" type="presParOf" srcId="{66B0BFED-9190-4E0C-B55A-AA277CF353E7}" destId="{A7889BA5-8909-4724-A386-14CF8BED4BE8}" srcOrd="0" destOrd="0" presId="urn:microsoft.com/office/officeart/2005/8/layout/default"/>
    <dgm:cxn modelId="{31D47167-71C1-4C5D-82A2-C59BD315BCF8}" type="presParOf" srcId="{66B0BFED-9190-4E0C-B55A-AA277CF353E7}" destId="{1FA1D74E-94B5-44CA-A5AF-7265774CFD98}" srcOrd="1" destOrd="0" presId="urn:microsoft.com/office/officeart/2005/8/layout/default"/>
    <dgm:cxn modelId="{0AB44EFB-7A3C-4BC8-8D50-A0E0A82D8EA4}" type="presParOf" srcId="{66B0BFED-9190-4E0C-B55A-AA277CF353E7}" destId="{D4F7B139-B99B-4045-B2F6-FE01A8AC9566}" srcOrd="2" destOrd="0" presId="urn:microsoft.com/office/officeart/2005/8/layout/default"/>
    <dgm:cxn modelId="{0222ABF6-5ADE-412C-8418-ACC57F072ACA}" type="presParOf" srcId="{66B0BFED-9190-4E0C-B55A-AA277CF353E7}" destId="{71E5189D-A096-4F62-AB25-EB6C4B2C6EBA}" srcOrd="3" destOrd="0" presId="urn:microsoft.com/office/officeart/2005/8/layout/default"/>
    <dgm:cxn modelId="{11859923-F265-4FA0-B19E-0F2FD3ED7554}" type="presParOf" srcId="{66B0BFED-9190-4E0C-B55A-AA277CF353E7}" destId="{79E10620-A6D5-4730-85A5-E783004E6D93}" srcOrd="4" destOrd="0" presId="urn:microsoft.com/office/officeart/2005/8/layout/default"/>
    <dgm:cxn modelId="{EC5FC521-237A-4E9B-9C15-9E86D8A6E4EF}" type="presParOf" srcId="{66B0BFED-9190-4E0C-B55A-AA277CF353E7}" destId="{CB3056E4-0179-4E12-96DA-9E25DAE4A1BA}" srcOrd="5" destOrd="0" presId="urn:microsoft.com/office/officeart/2005/8/layout/default"/>
    <dgm:cxn modelId="{6F8D73D6-D4EA-44D7-A810-62821244F68C}" type="presParOf" srcId="{66B0BFED-9190-4E0C-B55A-AA277CF353E7}" destId="{1195DDDF-8B14-4713-988D-DC62BDE7961E}" srcOrd="6" destOrd="0" presId="urn:microsoft.com/office/officeart/2005/8/layout/default"/>
    <dgm:cxn modelId="{3BD30126-D910-4A19-8DEE-16019914D87D}" type="presParOf" srcId="{66B0BFED-9190-4E0C-B55A-AA277CF353E7}" destId="{AFAA9371-EDD9-495F-A398-EE7F81AE7A5D}" srcOrd="7" destOrd="0" presId="urn:microsoft.com/office/officeart/2005/8/layout/default"/>
    <dgm:cxn modelId="{71C049B1-DE54-4D26-9763-D28DF96CA6A6}" type="presParOf" srcId="{66B0BFED-9190-4E0C-B55A-AA277CF353E7}" destId="{67C77DD7-C678-49DE-A889-9D9F85C5F009}" srcOrd="8" destOrd="0" presId="urn:microsoft.com/office/officeart/2005/8/layout/default"/>
    <dgm:cxn modelId="{B72FE63C-1130-45FE-9184-38037F3C25A4}" type="presParOf" srcId="{66B0BFED-9190-4E0C-B55A-AA277CF353E7}" destId="{0DD8B1CF-9A57-416A-B170-22077427A37A}" srcOrd="9" destOrd="0" presId="urn:microsoft.com/office/officeart/2005/8/layout/default"/>
    <dgm:cxn modelId="{503B3F00-6298-4E3A-8B74-71C289FB2A4C}" type="presParOf" srcId="{66B0BFED-9190-4E0C-B55A-AA277CF353E7}" destId="{25BC4A5A-E65C-4BBB-B271-31631895C35B}" srcOrd="10" destOrd="0" presId="urn:microsoft.com/office/officeart/2005/8/layout/default"/>
    <dgm:cxn modelId="{0948C329-7553-4B18-A7F7-EFA9ABE733AD}" type="presParOf" srcId="{66B0BFED-9190-4E0C-B55A-AA277CF353E7}" destId="{A0B28D52-2F44-41C3-B370-2848560BA5D3}" srcOrd="11" destOrd="0" presId="urn:microsoft.com/office/officeart/2005/8/layout/default"/>
    <dgm:cxn modelId="{D5A7673D-E672-4EAD-AF70-9770E2EE62E7}" type="presParOf" srcId="{66B0BFED-9190-4E0C-B55A-AA277CF353E7}" destId="{385E7020-C9F0-4E37-85A6-1105E191FF56}" srcOrd="12" destOrd="0" presId="urn:microsoft.com/office/officeart/2005/8/layout/default"/>
    <dgm:cxn modelId="{DBDB281C-4EB4-4DA5-A319-29C7A693EAA2}" type="presParOf" srcId="{66B0BFED-9190-4E0C-B55A-AA277CF353E7}" destId="{256AD751-C4D9-40F4-B0F0-587AF3BF5275}" srcOrd="13" destOrd="0" presId="urn:microsoft.com/office/officeart/2005/8/layout/default"/>
    <dgm:cxn modelId="{9ED1DAA3-3C4F-4D40-80D6-D1699CF88DB0}" type="presParOf" srcId="{66B0BFED-9190-4E0C-B55A-AA277CF353E7}" destId="{16ADEF11-20A2-4C1A-8C8E-7B854F9D3703}" srcOrd="14" destOrd="0" presId="urn:microsoft.com/office/officeart/2005/8/layout/default"/>
    <dgm:cxn modelId="{141437AD-BA4C-4EE3-941B-5BA377437F43}" type="presParOf" srcId="{66B0BFED-9190-4E0C-B55A-AA277CF353E7}" destId="{CBDE053B-E383-44E9-B41F-769CFFD6B7E5}" srcOrd="15" destOrd="0" presId="urn:microsoft.com/office/officeart/2005/8/layout/default"/>
    <dgm:cxn modelId="{FA8AA53A-E082-4FE5-B93D-3B658D9D13E5}" type="presParOf" srcId="{66B0BFED-9190-4E0C-B55A-AA277CF353E7}" destId="{ECB26BEC-E1B2-4E48-919F-8F135A3F99B6}" srcOrd="16" destOrd="0" presId="urn:microsoft.com/office/officeart/2005/8/layout/default"/>
    <dgm:cxn modelId="{3AD25937-AFAC-43EB-BEE5-E2C4586FA7DD}" type="presParOf" srcId="{66B0BFED-9190-4E0C-B55A-AA277CF353E7}" destId="{9EEB13BA-A6AB-41B6-BAAC-41AC9FC456BC}" srcOrd="17" destOrd="0" presId="urn:microsoft.com/office/officeart/2005/8/layout/default"/>
    <dgm:cxn modelId="{7C944705-604A-428F-8C55-5CF8D7EC2746}" type="presParOf" srcId="{66B0BFED-9190-4E0C-B55A-AA277CF353E7}" destId="{7EDEE33A-8B82-4385-9D92-0B785F7A0B57}" srcOrd="18" destOrd="0" presId="urn:microsoft.com/office/officeart/2005/8/layout/default"/>
    <dgm:cxn modelId="{E50FDAE7-BED9-4787-83EB-C889AC1DD0C0}" type="presParOf" srcId="{66B0BFED-9190-4E0C-B55A-AA277CF353E7}" destId="{BAD213F0-7277-4C50-BC69-6782F9F424F7}" srcOrd="19" destOrd="0" presId="urn:microsoft.com/office/officeart/2005/8/layout/default"/>
    <dgm:cxn modelId="{273ACA8D-F6A3-4AB3-9177-A46DF3CAFCEC}" type="presParOf" srcId="{66B0BFED-9190-4E0C-B55A-AA277CF353E7}" destId="{DF484931-FD45-4DA8-820F-C227FF13E025}" srcOrd="20" destOrd="0" presId="urn:microsoft.com/office/officeart/2005/8/layout/default"/>
    <dgm:cxn modelId="{A477BE24-49EE-49C6-962C-C12868925F5C}" type="presParOf" srcId="{66B0BFED-9190-4E0C-B55A-AA277CF353E7}" destId="{804DF395-A53C-4C8F-9379-F1500358EAAD}" srcOrd="21" destOrd="0" presId="urn:microsoft.com/office/officeart/2005/8/layout/default"/>
    <dgm:cxn modelId="{8E5A9D19-7192-4867-B2E8-4E1E8D9F5AC3}" type="presParOf" srcId="{66B0BFED-9190-4E0C-B55A-AA277CF353E7}" destId="{48C065AB-C085-4EE8-AA29-381A9A0BAD94}" srcOrd="22" destOrd="0" presId="urn:microsoft.com/office/officeart/2005/8/layout/default"/>
    <dgm:cxn modelId="{5B31EC3A-C998-4236-9E4B-AFB952D984E4}" type="presParOf" srcId="{66B0BFED-9190-4E0C-B55A-AA277CF353E7}" destId="{15B07573-31CD-4622-B413-CDEAE464DBD5}" srcOrd="23" destOrd="0" presId="urn:microsoft.com/office/officeart/2005/8/layout/default"/>
    <dgm:cxn modelId="{574817E8-971D-4209-A339-286020BFA9D6}" type="presParOf" srcId="{66B0BFED-9190-4E0C-B55A-AA277CF353E7}" destId="{94E5F5FC-F20E-43D8-813D-3287451C1552}" srcOrd="24" destOrd="0" presId="urn:microsoft.com/office/officeart/2005/8/layout/default"/>
    <dgm:cxn modelId="{7E431CDE-F2A5-4580-9948-2A8D0DFD5DB3}" type="presParOf" srcId="{66B0BFED-9190-4E0C-B55A-AA277CF353E7}" destId="{DF13BF1B-CCDF-4D5E-B1F9-B2D4D1E430BB}" srcOrd="25" destOrd="0" presId="urn:microsoft.com/office/officeart/2005/8/layout/default"/>
    <dgm:cxn modelId="{BFB40D61-54CF-46F8-A224-4EBCFEAA6A45}" type="presParOf" srcId="{66B0BFED-9190-4E0C-B55A-AA277CF353E7}" destId="{0F330DF2-9BAA-4CBE-ACFE-84F7C43FCBA5}" srcOrd="26" destOrd="0" presId="urn:microsoft.com/office/officeart/2005/8/layout/default"/>
    <dgm:cxn modelId="{9A0C77EF-494B-472E-82F2-C106B7B0DCE1}" type="presParOf" srcId="{66B0BFED-9190-4E0C-B55A-AA277CF353E7}" destId="{5353BAF6-3F07-4F56-908C-B3E598856BCB}" srcOrd="27" destOrd="0" presId="urn:microsoft.com/office/officeart/2005/8/layout/default"/>
    <dgm:cxn modelId="{90A1657D-53E1-412D-9C23-A855F6878BC1}" type="presParOf" srcId="{66B0BFED-9190-4E0C-B55A-AA277CF353E7}" destId="{F62EB8D5-C8C4-4117-83D3-3A4FB5270E93}" srcOrd="28" destOrd="0" presId="urn:microsoft.com/office/officeart/2005/8/layout/default"/>
    <dgm:cxn modelId="{F473EC2E-672F-42AE-A83A-5AB53125DB8F}" type="presParOf" srcId="{66B0BFED-9190-4E0C-B55A-AA277CF353E7}" destId="{E88E8BB6-8394-4664-8AC5-7C47D9EFE9B1}" srcOrd="29" destOrd="0" presId="urn:microsoft.com/office/officeart/2005/8/layout/default"/>
    <dgm:cxn modelId="{523EFA3A-8B96-4A7E-9C7F-50031CB589FE}" type="presParOf" srcId="{66B0BFED-9190-4E0C-B55A-AA277CF353E7}" destId="{7371A3B4-A862-4C30-BF81-F36D9B20C468}" srcOrd="30" destOrd="0" presId="urn:microsoft.com/office/officeart/2005/8/layout/default"/>
    <dgm:cxn modelId="{B8047228-9737-4B1C-852F-D28A3E90AF2A}" type="presParOf" srcId="{66B0BFED-9190-4E0C-B55A-AA277CF353E7}" destId="{D25BC6D3-3E9E-4DC5-A9B1-710898E19651}" srcOrd="31" destOrd="0" presId="urn:microsoft.com/office/officeart/2005/8/layout/default"/>
    <dgm:cxn modelId="{9DDC170A-4F32-4860-B7F3-77169FDB5AB3}" type="presParOf" srcId="{66B0BFED-9190-4E0C-B55A-AA277CF353E7}" destId="{1607BBC4-45E0-4E11-A37C-9500D8FED589}" srcOrd="32" destOrd="0" presId="urn:microsoft.com/office/officeart/2005/8/layout/default"/>
    <dgm:cxn modelId="{7B687D5A-4682-4CB3-B869-9DA8BE47A36C}" type="presParOf" srcId="{66B0BFED-9190-4E0C-B55A-AA277CF353E7}" destId="{63CD43AB-A83F-44EA-BC79-428AD3CEF2A5}" srcOrd="33" destOrd="0" presId="urn:microsoft.com/office/officeart/2005/8/layout/default"/>
    <dgm:cxn modelId="{F1DAC92F-3F69-46DE-8C79-10D00A4DF51D}" type="presParOf" srcId="{66B0BFED-9190-4E0C-B55A-AA277CF353E7}" destId="{4B5C7437-ECF7-44F7-BF34-FBFFBAFD3115}" srcOrd="34" destOrd="0" presId="urn:microsoft.com/office/officeart/2005/8/layout/default"/>
    <dgm:cxn modelId="{9EB9FF09-E430-4B88-B20A-70844BE32C3D}" type="presParOf" srcId="{66B0BFED-9190-4E0C-B55A-AA277CF353E7}" destId="{910B4A0F-B4C8-41E9-81B7-9D7064543716}" srcOrd="35" destOrd="0" presId="urn:microsoft.com/office/officeart/2005/8/layout/default"/>
    <dgm:cxn modelId="{36164A4D-A31E-4D49-9587-F515CECC67E1}" type="presParOf" srcId="{66B0BFED-9190-4E0C-B55A-AA277CF353E7}" destId="{705C3B45-6323-4085-ADB1-BC54873F88BD}" srcOrd="3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CF4C8CF-8C6A-4089-8666-1897529AE341}" type="doc">
      <dgm:prSet loTypeId="urn:microsoft.com/office/officeart/2005/8/layout/hChevron3" loCatId="process" qsTypeId="urn:microsoft.com/office/officeart/2005/8/quickstyle/simple4" qsCatId="simple" csTypeId="urn:microsoft.com/office/officeart/2005/8/colors/accent2_2" csCatId="accent2"/>
      <dgm:spPr/>
      <dgm:t>
        <a:bodyPr/>
        <a:lstStyle/>
        <a:p>
          <a:endParaRPr lang="en-US"/>
        </a:p>
      </dgm:t>
    </dgm:pt>
    <dgm:pt modelId="{0C4EB0A9-4663-4173-AE15-BAB2A17361CC}">
      <dgm:prSet/>
      <dgm:spPr/>
      <dgm:t>
        <a:bodyPr/>
        <a:lstStyle/>
        <a:p>
          <a:r>
            <a:rPr lang="en-US" b="1" i="0" baseline="0" dirty="0"/>
            <a:t>Risk is </a:t>
          </a:r>
          <a:r>
            <a:rPr lang="en-US" b="0" i="0" baseline="0" dirty="0"/>
            <a:t>defined as any situation involving exposure to danger, harm or loss</a:t>
          </a:r>
          <a:endParaRPr lang="en-US" dirty="0"/>
        </a:p>
      </dgm:t>
    </dgm:pt>
    <dgm:pt modelId="{57D62943-229F-4648-ABA3-1CAC8D98F5E2}" type="parTrans" cxnId="{2DD3DEE5-F23F-4B7C-94D0-E645527549AB}">
      <dgm:prSet/>
      <dgm:spPr/>
      <dgm:t>
        <a:bodyPr/>
        <a:lstStyle/>
        <a:p>
          <a:endParaRPr lang="en-US"/>
        </a:p>
      </dgm:t>
    </dgm:pt>
    <dgm:pt modelId="{2709A71B-005F-4B61-B23F-7410861D6887}" type="sibTrans" cxnId="{2DD3DEE5-F23F-4B7C-94D0-E645527549AB}">
      <dgm:prSet/>
      <dgm:spPr/>
      <dgm:t>
        <a:bodyPr/>
        <a:lstStyle/>
        <a:p>
          <a:endParaRPr lang="en-US"/>
        </a:p>
      </dgm:t>
    </dgm:pt>
    <dgm:pt modelId="{67C95B47-504E-406D-9E41-33324FF3A9FB}">
      <dgm:prSet/>
      <dgm:spPr/>
      <dgm:t>
        <a:bodyPr/>
        <a:lstStyle/>
        <a:p>
          <a:r>
            <a:rPr lang="en-US" b="1" i="0" baseline="0"/>
            <a:t>Business Risks </a:t>
          </a:r>
          <a:r>
            <a:rPr lang="en-US" b="0" i="0" baseline="0"/>
            <a:t>include:</a:t>
          </a:r>
          <a:endParaRPr lang="en-US"/>
        </a:p>
      </dgm:t>
    </dgm:pt>
    <dgm:pt modelId="{12FEDB0B-69D5-4DBF-83D9-116307D2CC55}" type="parTrans" cxnId="{FCFB59E7-F6DC-4C9C-B1D5-09C9A6C3A07F}">
      <dgm:prSet/>
      <dgm:spPr/>
      <dgm:t>
        <a:bodyPr/>
        <a:lstStyle/>
        <a:p>
          <a:endParaRPr lang="en-US"/>
        </a:p>
      </dgm:t>
    </dgm:pt>
    <dgm:pt modelId="{0AA01418-5B55-46A7-8F02-7DFD074D551D}" type="sibTrans" cxnId="{FCFB59E7-F6DC-4C9C-B1D5-09C9A6C3A07F}">
      <dgm:prSet/>
      <dgm:spPr/>
      <dgm:t>
        <a:bodyPr/>
        <a:lstStyle/>
        <a:p>
          <a:endParaRPr lang="en-US"/>
        </a:p>
      </dgm:t>
    </dgm:pt>
    <dgm:pt modelId="{F2AF448E-C98F-4892-838F-3CFC3B35F5E8}">
      <dgm:prSet/>
      <dgm:spPr/>
      <dgm:t>
        <a:bodyPr/>
        <a:lstStyle/>
        <a:p>
          <a:r>
            <a:rPr lang="en-US" b="0" i="0" baseline="0"/>
            <a:t>Legal liabilities</a:t>
          </a:r>
          <a:endParaRPr lang="en-US"/>
        </a:p>
      </dgm:t>
    </dgm:pt>
    <dgm:pt modelId="{D72F471D-00CE-4F3D-8C60-BF66A2A2B148}" type="parTrans" cxnId="{4804BC44-DF49-4BC3-AC89-4207734546E5}">
      <dgm:prSet/>
      <dgm:spPr/>
      <dgm:t>
        <a:bodyPr/>
        <a:lstStyle/>
        <a:p>
          <a:endParaRPr lang="en-US"/>
        </a:p>
      </dgm:t>
    </dgm:pt>
    <dgm:pt modelId="{9D60058D-CB6B-4DE4-B146-12F922D9CF98}" type="sibTrans" cxnId="{4804BC44-DF49-4BC3-AC89-4207734546E5}">
      <dgm:prSet/>
      <dgm:spPr/>
      <dgm:t>
        <a:bodyPr/>
        <a:lstStyle/>
        <a:p>
          <a:endParaRPr lang="en-US"/>
        </a:p>
      </dgm:t>
    </dgm:pt>
    <dgm:pt modelId="{A9293492-7896-4063-8CF6-657783A510A7}">
      <dgm:prSet/>
      <dgm:spPr/>
      <dgm:t>
        <a:bodyPr/>
        <a:lstStyle/>
        <a:p>
          <a:r>
            <a:rPr lang="en-US" b="0" i="0" baseline="0"/>
            <a:t>Financial risks</a:t>
          </a:r>
          <a:endParaRPr lang="en-US"/>
        </a:p>
      </dgm:t>
    </dgm:pt>
    <dgm:pt modelId="{B520F415-8A23-4548-BBD3-98BF6E0D70C9}" type="parTrans" cxnId="{4A39FAA2-42CE-414A-8C90-58B2755E7EE9}">
      <dgm:prSet/>
      <dgm:spPr/>
      <dgm:t>
        <a:bodyPr/>
        <a:lstStyle/>
        <a:p>
          <a:endParaRPr lang="en-US"/>
        </a:p>
      </dgm:t>
    </dgm:pt>
    <dgm:pt modelId="{833484D3-E4D2-4E38-9FA8-92D3921A7ADD}" type="sibTrans" cxnId="{4A39FAA2-42CE-414A-8C90-58B2755E7EE9}">
      <dgm:prSet/>
      <dgm:spPr/>
      <dgm:t>
        <a:bodyPr/>
        <a:lstStyle/>
        <a:p>
          <a:endParaRPr lang="en-US"/>
        </a:p>
      </dgm:t>
    </dgm:pt>
    <dgm:pt modelId="{BD83C102-EEBD-4082-944C-B2ED94D546EA}">
      <dgm:prSet/>
      <dgm:spPr/>
      <dgm:t>
        <a:bodyPr/>
        <a:lstStyle/>
        <a:p>
          <a:r>
            <a:rPr lang="en-US" b="0" i="0" baseline="0"/>
            <a:t>Natural disaster</a:t>
          </a:r>
          <a:endParaRPr lang="en-US"/>
        </a:p>
      </dgm:t>
    </dgm:pt>
    <dgm:pt modelId="{7E642F1E-4685-40CB-B71D-C43760AE52A7}" type="parTrans" cxnId="{C7D76F4D-E815-4ACC-971A-A2939AF72713}">
      <dgm:prSet/>
      <dgm:spPr/>
      <dgm:t>
        <a:bodyPr/>
        <a:lstStyle/>
        <a:p>
          <a:endParaRPr lang="en-US"/>
        </a:p>
      </dgm:t>
    </dgm:pt>
    <dgm:pt modelId="{78F91CCA-829C-4269-8861-2B3682F0ADE9}" type="sibTrans" cxnId="{C7D76F4D-E815-4ACC-971A-A2939AF72713}">
      <dgm:prSet/>
      <dgm:spPr/>
      <dgm:t>
        <a:bodyPr/>
        <a:lstStyle/>
        <a:p>
          <a:endParaRPr lang="en-US"/>
        </a:p>
      </dgm:t>
    </dgm:pt>
    <dgm:pt modelId="{46ED966A-904B-4706-B0F3-9DD28673360E}">
      <dgm:prSet/>
      <dgm:spPr/>
      <dgm:t>
        <a:bodyPr/>
        <a:lstStyle/>
        <a:p>
          <a:r>
            <a:rPr lang="en-US" b="0" i="0" baseline="0"/>
            <a:t>Competitive attacks</a:t>
          </a:r>
          <a:endParaRPr lang="en-US"/>
        </a:p>
      </dgm:t>
    </dgm:pt>
    <dgm:pt modelId="{B8AB2ACB-C52D-448D-90FD-3E2B2B179E7E}" type="parTrans" cxnId="{5842E384-CEC4-4AD6-8123-24C4086814ED}">
      <dgm:prSet/>
      <dgm:spPr/>
      <dgm:t>
        <a:bodyPr/>
        <a:lstStyle/>
        <a:p>
          <a:endParaRPr lang="en-US"/>
        </a:p>
      </dgm:t>
    </dgm:pt>
    <dgm:pt modelId="{0AE159CC-2390-43FF-A43F-C00EF4124910}" type="sibTrans" cxnId="{5842E384-CEC4-4AD6-8123-24C4086814ED}">
      <dgm:prSet/>
      <dgm:spPr/>
      <dgm:t>
        <a:bodyPr/>
        <a:lstStyle/>
        <a:p>
          <a:endParaRPr lang="en-US"/>
        </a:p>
      </dgm:t>
    </dgm:pt>
    <dgm:pt modelId="{224F45FB-1C6E-45DD-BDC7-E2783A0C8B6F}">
      <dgm:prSet/>
      <dgm:spPr/>
      <dgm:t>
        <a:bodyPr/>
        <a:lstStyle/>
        <a:p>
          <a:r>
            <a:rPr lang="en-US" b="0" i="0" baseline="0"/>
            <a:t>Technology failure</a:t>
          </a:r>
          <a:endParaRPr lang="en-US"/>
        </a:p>
      </dgm:t>
    </dgm:pt>
    <dgm:pt modelId="{9FAEFAA7-51DD-4A4E-88C6-27BECBB24BF0}" type="parTrans" cxnId="{834221B7-DDD1-4E85-B4C0-1A44AEB225DE}">
      <dgm:prSet/>
      <dgm:spPr/>
      <dgm:t>
        <a:bodyPr/>
        <a:lstStyle/>
        <a:p>
          <a:endParaRPr lang="en-US"/>
        </a:p>
      </dgm:t>
    </dgm:pt>
    <dgm:pt modelId="{A2A7EC31-F745-440F-BA95-70873ADC00FA}" type="sibTrans" cxnId="{834221B7-DDD1-4E85-B4C0-1A44AEB225DE}">
      <dgm:prSet/>
      <dgm:spPr/>
      <dgm:t>
        <a:bodyPr/>
        <a:lstStyle/>
        <a:p>
          <a:endParaRPr lang="en-US"/>
        </a:p>
      </dgm:t>
    </dgm:pt>
    <dgm:pt modelId="{DACE0C37-CD3D-4528-BB26-0B96D79D7FEA}" type="pres">
      <dgm:prSet presAssocID="{6CF4C8CF-8C6A-4089-8666-1897529AE341}" presName="Name0" presStyleCnt="0">
        <dgm:presLayoutVars>
          <dgm:dir/>
          <dgm:resizeHandles val="exact"/>
        </dgm:presLayoutVars>
      </dgm:prSet>
      <dgm:spPr/>
    </dgm:pt>
    <dgm:pt modelId="{E7CF7C41-1035-48AB-A3B4-459713598AFA}" type="pres">
      <dgm:prSet presAssocID="{0C4EB0A9-4663-4173-AE15-BAB2A17361CC}" presName="parAndChTx" presStyleLbl="node1" presStyleIdx="0" presStyleCnt="2">
        <dgm:presLayoutVars>
          <dgm:bulletEnabled val="1"/>
        </dgm:presLayoutVars>
      </dgm:prSet>
      <dgm:spPr/>
    </dgm:pt>
    <dgm:pt modelId="{508776B1-E1CA-49E2-B2CE-AC66CB743007}" type="pres">
      <dgm:prSet presAssocID="{2709A71B-005F-4B61-B23F-7410861D6887}" presName="parAndChSpace" presStyleCnt="0"/>
      <dgm:spPr/>
    </dgm:pt>
    <dgm:pt modelId="{DF7FC7E6-06F9-41DE-ADEF-170A495B6EC3}" type="pres">
      <dgm:prSet presAssocID="{67C95B47-504E-406D-9E41-33324FF3A9FB}" presName="parAndChTx" presStyleLbl="node1" presStyleIdx="1" presStyleCnt="2">
        <dgm:presLayoutVars>
          <dgm:bulletEnabled val="1"/>
        </dgm:presLayoutVars>
      </dgm:prSet>
      <dgm:spPr/>
    </dgm:pt>
  </dgm:ptLst>
  <dgm:cxnLst>
    <dgm:cxn modelId="{82196901-450C-4BCC-A593-85CA2242C810}" type="presOf" srcId="{67C95B47-504E-406D-9E41-33324FF3A9FB}" destId="{DF7FC7E6-06F9-41DE-ADEF-170A495B6EC3}" srcOrd="0" destOrd="0" presId="urn:microsoft.com/office/officeart/2005/8/layout/hChevron3"/>
    <dgm:cxn modelId="{A4D06B0E-C727-4A3B-96EB-8A51DE99DC7A}" type="presOf" srcId="{46ED966A-904B-4706-B0F3-9DD28673360E}" destId="{DF7FC7E6-06F9-41DE-ADEF-170A495B6EC3}" srcOrd="0" destOrd="4" presId="urn:microsoft.com/office/officeart/2005/8/layout/hChevron3"/>
    <dgm:cxn modelId="{B8931A39-D034-40D4-A74F-99E626CABACD}" type="presOf" srcId="{F2AF448E-C98F-4892-838F-3CFC3B35F5E8}" destId="{DF7FC7E6-06F9-41DE-ADEF-170A495B6EC3}" srcOrd="0" destOrd="1" presId="urn:microsoft.com/office/officeart/2005/8/layout/hChevron3"/>
    <dgm:cxn modelId="{4804BC44-DF49-4BC3-AC89-4207734546E5}" srcId="{67C95B47-504E-406D-9E41-33324FF3A9FB}" destId="{F2AF448E-C98F-4892-838F-3CFC3B35F5E8}" srcOrd="0" destOrd="0" parTransId="{D72F471D-00CE-4F3D-8C60-BF66A2A2B148}" sibTransId="{9D60058D-CB6B-4DE4-B146-12F922D9CF98}"/>
    <dgm:cxn modelId="{C7D76F4D-E815-4ACC-971A-A2939AF72713}" srcId="{67C95B47-504E-406D-9E41-33324FF3A9FB}" destId="{BD83C102-EEBD-4082-944C-B2ED94D546EA}" srcOrd="2" destOrd="0" parTransId="{7E642F1E-4685-40CB-B71D-C43760AE52A7}" sibTransId="{78F91CCA-829C-4269-8861-2B3682F0ADE9}"/>
    <dgm:cxn modelId="{0AE7947F-1BDA-406F-BDBD-A5D964308E7A}" type="presOf" srcId="{0C4EB0A9-4663-4173-AE15-BAB2A17361CC}" destId="{E7CF7C41-1035-48AB-A3B4-459713598AFA}" srcOrd="0" destOrd="0" presId="urn:microsoft.com/office/officeart/2005/8/layout/hChevron3"/>
    <dgm:cxn modelId="{5842E384-CEC4-4AD6-8123-24C4086814ED}" srcId="{67C95B47-504E-406D-9E41-33324FF3A9FB}" destId="{46ED966A-904B-4706-B0F3-9DD28673360E}" srcOrd="3" destOrd="0" parTransId="{B8AB2ACB-C52D-448D-90FD-3E2B2B179E7E}" sibTransId="{0AE159CC-2390-43FF-A43F-C00EF4124910}"/>
    <dgm:cxn modelId="{685B979E-6E64-4A95-8EA2-3EF9D905CFB3}" type="presOf" srcId="{BD83C102-EEBD-4082-944C-B2ED94D546EA}" destId="{DF7FC7E6-06F9-41DE-ADEF-170A495B6EC3}" srcOrd="0" destOrd="3" presId="urn:microsoft.com/office/officeart/2005/8/layout/hChevron3"/>
    <dgm:cxn modelId="{4A39FAA2-42CE-414A-8C90-58B2755E7EE9}" srcId="{67C95B47-504E-406D-9E41-33324FF3A9FB}" destId="{A9293492-7896-4063-8CF6-657783A510A7}" srcOrd="1" destOrd="0" parTransId="{B520F415-8A23-4548-BBD3-98BF6E0D70C9}" sibTransId="{833484D3-E4D2-4E38-9FA8-92D3921A7ADD}"/>
    <dgm:cxn modelId="{834221B7-DDD1-4E85-B4C0-1A44AEB225DE}" srcId="{67C95B47-504E-406D-9E41-33324FF3A9FB}" destId="{224F45FB-1C6E-45DD-BDC7-E2783A0C8B6F}" srcOrd="4" destOrd="0" parTransId="{9FAEFAA7-51DD-4A4E-88C6-27BECBB24BF0}" sibTransId="{A2A7EC31-F745-440F-BA95-70873ADC00FA}"/>
    <dgm:cxn modelId="{185B90C3-6C75-4CD5-AFE9-2C4184DFD321}" type="presOf" srcId="{224F45FB-1C6E-45DD-BDC7-E2783A0C8B6F}" destId="{DF7FC7E6-06F9-41DE-ADEF-170A495B6EC3}" srcOrd="0" destOrd="5" presId="urn:microsoft.com/office/officeart/2005/8/layout/hChevron3"/>
    <dgm:cxn modelId="{C564BADF-0B24-4F15-9017-948BBAFDA4DE}" type="presOf" srcId="{6CF4C8CF-8C6A-4089-8666-1897529AE341}" destId="{DACE0C37-CD3D-4528-BB26-0B96D79D7FEA}" srcOrd="0" destOrd="0" presId="urn:microsoft.com/office/officeart/2005/8/layout/hChevron3"/>
    <dgm:cxn modelId="{2DD3DEE5-F23F-4B7C-94D0-E645527549AB}" srcId="{6CF4C8CF-8C6A-4089-8666-1897529AE341}" destId="{0C4EB0A9-4663-4173-AE15-BAB2A17361CC}" srcOrd="0" destOrd="0" parTransId="{57D62943-229F-4648-ABA3-1CAC8D98F5E2}" sibTransId="{2709A71B-005F-4B61-B23F-7410861D6887}"/>
    <dgm:cxn modelId="{FCFB59E7-F6DC-4C9C-B1D5-09C9A6C3A07F}" srcId="{6CF4C8CF-8C6A-4089-8666-1897529AE341}" destId="{67C95B47-504E-406D-9E41-33324FF3A9FB}" srcOrd="1" destOrd="0" parTransId="{12FEDB0B-69D5-4DBF-83D9-116307D2CC55}" sibTransId="{0AA01418-5B55-46A7-8F02-7DFD074D551D}"/>
    <dgm:cxn modelId="{C2EEAEFA-5F49-4CE6-A244-8574D7F19DE9}" type="presOf" srcId="{A9293492-7896-4063-8CF6-657783A510A7}" destId="{DF7FC7E6-06F9-41DE-ADEF-170A495B6EC3}" srcOrd="0" destOrd="2" presId="urn:microsoft.com/office/officeart/2005/8/layout/hChevron3"/>
    <dgm:cxn modelId="{524B77A9-6B8E-4E29-8132-B6EFC9AAEE7D}" type="presParOf" srcId="{DACE0C37-CD3D-4528-BB26-0B96D79D7FEA}" destId="{E7CF7C41-1035-48AB-A3B4-459713598AFA}" srcOrd="0" destOrd="0" presId="urn:microsoft.com/office/officeart/2005/8/layout/hChevron3"/>
    <dgm:cxn modelId="{0BB0DBF0-7D50-4A5E-95B7-5584FA5DB79E}" type="presParOf" srcId="{DACE0C37-CD3D-4528-BB26-0B96D79D7FEA}" destId="{508776B1-E1CA-49E2-B2CE-AC66CB743007}" srcOrd="1" destOrd="0" presId="urn:microsoft.com/office/officeart/2005/8/layout/hChevron3"/>
    <dgm:cxn modelId="{57A7434E-A57E-4BB8-A887-0A7FA491918E}" type="presParOf" srcId="{DACE0C37-CD3D-4528-BB26-0B96D79D7FEA}" destId="{DF7FC7E6-06F9-41DE-ADEF-170A495B6EC3}" srcOrd="2"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889BA5-8909-4724-A386-14CF8BED4BE8}">
      <dsp:nvSpPr>
        <dsp:cNvPr id="0" name=""/>
        <dsp:cNvSpPr/>
      </dsp:nvSpPr>
      <dsp:spPr>
        <a:xfrm>
          <a:off x="40819" y="69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dirty="0"/>
            <a:t>No or insufficient communication</a:t>
          </a:r>
          <a:endParaRPr lang="en-US" sz="1800" kern="1200" dirty="0"/>
        </a:p>
      </dsp:txBody>
      <dsp:txXfrm>
        <a:off x="40819" y="698"/>
        <a:ext cx="1693919" cy="1016351"/>
      </dsp:txXfrm>
    </dsp:sp>
    <dsp:sp modelId="{D4F7B139-B99B-4045-B2F6-FE01A8AC9566}">
      <dsp:nvSpPr>
        <dsp:cNvPr id="0" name=""/>
        <dsp:cNvSpPr/>
      </dsp:nvSpPr>
      <dsp:spPr>
        <a:xfrm>
          <a:off x="1904130" y="69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Lack of commitment</a:t>
          </a:r>
          <a:endParaRPr lang="en-US" sz="1800" kern="1200"/>
        </a:p>
      </dsp:txBody>
      <dsp:txXfrm>
        <a:off x="1904130" y="698"/>
        <a:ext cx="1693919" cy="1016351"/>
      </dsp:txXfrm>
    </dsp:sp>
    <dsp:sp modelId="{79E10620-A6D5-4730-85A5-E783004E6D93}">
      <dsp:nvSpPr>
        <dsp:cNvPr id="0" name=""/>
        <dsp:cNvSpPr/>
      </dsp:nvSpPr>
      <dsp:spPr>
        <a:xfrm>
          <a:off x="3767441" y="69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Insufficient or inadequate resources</a:t>
          </a:r>
          <a:endParaRPr lang="en-US" sz="1800" kern="1200"/>
        </a:p>
      </dsp:txBody>
      <dsp:txXfrm>
        <a:off x="3767441" y="698"/>
        <a:ext cx="1693919" cy="1016351"/>
      </dsp:txXfrm>
    </dsp:sp>
    <dsp:sp modelId="{1195DDDF-8B14-4713-988D-DC62BDE7961E}">
      <dsp:nvSpPr>
        <dsp:cNvPr id="0" name=""/>
        <dsp:cNvSpPr/>
      </dsp:nvSpPr>
      <dsp:spPr>
        <a:xfrm>
          <a:off x="5630752" y="69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Isolated and fragmented actions</a:t>
          </a:r>
          <a:endParaRPr lang="en-US" sz="1800" kern="1200"/>
        </a:p>
      </dsp:txBody>
      <dsp:txXfrm>
        <a:off x="5630752" y="698"/>
        <a:ext cx="1693919" cy="1016351"/>
      </dsp:txXfrm>
    </dsp:sp>
    <dsp:sp modelId="{67C77DD7-C678-49DE-A889-9D9F85C5F009}">
      <dsp:nvSpPr>
        <dsp:cNvPr id="0" name=""/>
        <dsp:cNvSpPr/>
      </dsp:nvSpPr>
      <dsp:spPr>
        <a:xfrm>
          <a:off x="40819" y="118644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dirty="0"/>
            <a:t>Ambiguous or conflicting goals</a:t>
          </a:r>
          <a:endParaRPr lang="en-US" sz="1800" kern="1200" dirty="0"/>
        </a:p>
      </dsp:txBody>
      <dsp:txXfrm>
        <a:off x="40819" y="1186441"/>
        <a:ext cx="1693919" cy="1016351"/>
      </dsp:txXfrm>
    </dsp:sp>
    <dsp:sp modelId="{25BC4A5A-E65C-4BBB-B271-31631895C35B}">
      <dsp:nvSpPr>
        <dsp:cNvPr id="0" name=""/>
        <dsp:cNvSpPr/>
      </dsp:nvSpPr>
      <dsp:spPr>
        <a:xfrm>
          <a:off x="1904130" y="118644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No or unclear strategy</a:t>
          </a:r>
          <a:endParaRPr lang="en-US" sz="1800" kern="1200"/>
        </a:p>
      </dsp:txBody>
      <dsp:txXfrm>
        <a:off x="1904130" y="1186441"/>
        <a:ext cx="1693919" cy="1016351"/>
      </dsp:txXfrm>
    </dsp:sp>
    <dsp:sp modelId="{385E7020-C9F0-4E37-85A6-1105E191FF56}">
      <dsp:nvSpPr>
        <dsp:cNvPr id="0" name=""/>
        <dsp:cNvSpPr/>
      </dsp:nvSpPr>
      <dsp:spPr>
        <a:xfrm>
          <a:off x="3767441" y="118644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No clear priorities</a:t>
          </a:r>
          <a:endParaRPr lang="en-US" sz="1800" kern="1200"/>
        </a:p>
      </dsp:txBody>
      <dsp:txXfrm>
        <a:off x="3767441" y="1186441"/>
        <a:ext cx="1693919" cy="1016351"/>
      </dsp:txXfrm>
    </dsp:sp>
    <dsp:sp modelId="{16ADEF11-20A2-4C1A-8C8E-7B854F9D3703}">
      <dsp:nvSpPr>
        <dsp:cNvPr id="0" name=""/>
        <dsp:cNvSpPr/>
      </dsp:nvSpPr>
      <dsp:spPr>
        <a:xfrm>
          <a:off x="5630752" y="118644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Ambiguous responsibilities</a:t>
          </a:r>
          <a:endParaRPr lang="en-US" sz="1800" kern="1200"/>
        </a:p>
      </dsp:txBody>
      <dsp:txXfrm>
        <a:off x="5630752" y="1186441"/>
        <a:ext cx="1693919" cy="1016351"/>
      </dsp:txXfrm>
    </dsp:sp>
    <dsp:sp modelId="{ECB26BEC-E1B2-4E48-919F-8F135A3F99B6}">
      <dsp:nvSpPr>
        <dsp:cNvPr id="0" name=""/>
        <dsp:cNvSpPr/>
      </dsp:nvSpPr>
      <dsp:spPr>
        <a:xfrm>
          <a:off x="40819" y="2372184"/>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Lack of performance information</a:t>
          </a:r>
          <a:endParaRPr lang="en-US" sz="1800" kern="1200"/>
        </a:p>
      </dsp:txBody>
      <dsp:txXfrm>
        <a:off x="40819" y="2372184"/>
        <a:ext cx="1693919" cy="1016351"/>
      </dsp:txXfrm>
    </dsp:sp>
    <dsp:sp modelId="{7EDEE33A-8B82-4385-9D92-0B785F7A0B57}">
      <dsp:nvSpPr>
        <dsp:cNvPr id="0" name=""/>
        <dsp:cNvSpPr/>
      </dsp:nvSpPr>
      <dsp:spPr>
        <a:xfrm>
          <a:off x="1904130" y="2372184"/>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dirty="0"/>
            <a:t>Silo </a:t>
          </a:r>
          <a:r>
            <a:rPr lang="en-US" sz="1800" i="0" kern="1200" baseline="0" dirty="0" err="1"/>
            <a:t>behaviour</a:t>
          </a:r>
          <a:r>
            <a:rPr lang="en-US" sz="1800" i="0" kern="1200" baseline="0" dirty="0"/>
            <a:t> and sub-</a:t>
          </a:r>
          <a:r>
            <a:rPr lang="en-US" sz="1800" i="0" kern="1200" baseline="0" dirty="0" err="1"/>
            <a:t>optimisation</a:t>
          </a:r>
          <a:endParaRPr lang="en-US" sz="1800" kern="1200" dirty="0"/>
        </a:p>
      </dsp:txBody>
      <dsp:txXfrm>
        <a:off x="1904130" y="2372184"/>
        <a:ext cx="1693919" cy="1016351"/>
      </dsp:txXfrm>
    </dsp:sp>
    <dsp:sp modelId="{DF484931-FD45-4DA8-820F-C227FF13E025}">
      <dsp:nvSpPr>
        <dsp:cNvPr id="0" name=""/>
        <dsp:cNvSpPr/>
      </dsp:nvSpPr>
      <dsp:spPr>
        <a:xfrm>
          <a:off x="3767441" y="2372184"/>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Wrong or ineffective culture</a:t>
          </a:r>
          <a:endParaRPr lang="en-US" sz="1800" kern="1200"/>
        </a:p>
      </dsp:txBody>
      <dsp:txXfrm>
        <a:off x="3767441" y="2372184"/>
        <a:ext cx="1693919" cy="1016351"/>
      </dsp:txXfrm>
    </dsp:sp>
    <dsp:sp modelId="{48C065AB-C085-4EE8-AA29-381A9A0BAD94}">
      <dsp:nvSpPr>
        <dsp:cNvPr id="0" name=""/>
        <dsp:cNvSpPr/>
      </dsp:nvSpPr>
      <dsp:spPr>
        <a:xfrm>
          <a:off x="5630752" y="2372184"/>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Resistance to change</a:t>
          </a:r>
          <a:endParaRPr lang="en-US" sz="1800" kern="1200"/>
        </a:p>
      </dsp:txBody>
      <dsp:txXfrm>
        <a:off x="5630752" y="2372184"/>
        <a:ext cx="1693919" cy="1016351"/>
      </dsp:txXfrm>
    </dsp:sp>
    <dsp:sp modelId="{94E5F5FC-F20E-43D8-813D-3287451C1552}">
      <dsp:nvSpPr>
        <dsp:cNvPr id="0" name=""/>
        <dsp:cNvSpPr/>
      </dsp:nvSpPr>
      <dsp:spPr>
        <a:xfrm>
          <a:off x="40819" y="355792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Over-complexity</a:t>
          </a:r>
          <a:endParaRPr lang="en-US" sz="1800" kern="1200"/>
        </a:p>
      </dsp:txBody>
      <dsp:txXfrm>
        <a:off x="40819" y="3557928"/>
        <a:ext cx="1693919" cy="1016351"/>
      </dsp:txXfrm>
    </dsp:sp>
    <dsp:sp modelId="{0F330DF2-9BAA-4CBE-ACFE-84F7C43FCBA5}">
      <dsp:nvSpPr>
        <dsp:cNvPr id="0" name=""/>
        <dsp:cNvSpPr/>
      </dsp:nvSpPr>
      <dsp:spPr>
        <a:xfrm>
          <a:off x="1904130" y="355792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dirty="0"/>
            <a:t>Insufficient management capabilities</a:t>
          </a:r>
          <a:endParaRPr lang="en-US" sz="1800" kern="1200" dirty="0"/>
        </a:p>
      </dsp:txBody>
      <dsp:txXfrm>
        <a:off x="1904130" y="3557928"/>
        <a:ext cx="1693919" cy="1016351"/>
      </dsp:txXfrm>
    </dsp:sp>
    <dsp:sp modelId="{F62EB8D5-C8C4-4117-83D3-3A4FB5270E93}">
      <dsp:nvSpPr>
        <dsp:cNvPr id="0" name=""/>
        <dsp:cNvSpPr/>
      </dsp:nvSpPr>
      <dsp:spPr>
        <a:xfrm>
          <a:off x="3767441" y="355792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dirty="0"/>
            <a:t>Delay, plans are not met</a:t>
          </a:r>
          <a:endParaRPr lang="en-US" sz="1800" kern="1200" dirty="0"/>
        </a:p>
      </dsp:txBody>
      <dsp:txXfrm>
        <a:off x="3767441" y="3557928"/>
        <a:ext cx="1693919" cy="1016351"/>
      </dsp:txXfrm>
    </dsp:sp>
    <dsp:sp modelId="{7371A3B4-A862-4C30-BF81-F36D9B20C468}">
      <dsp:nvSpPr>
        <dsp:cNvPr id="0" name=""/>
        <dsp:cNvSpPr/>
      </dsp:nvSpPr>
      <dsp:spPr>
        <a:xfrm>
          <a:off x="5630752" y="3557928"/>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Budget is exceeded</a:t>
          </a:r>
          <a:endParaRPr lang="en-US" sz="1800" kern="1200"/>
        </a:p>
      </dsp:txBody>
      <dsp:txXfrm>
        <a:off x="5630752" y="3557928"/>
        <a:ext cx="1693919" cy="1016351"/>
      </dsp:txXfrm>
    </dsp:sp>
    <dsp:sp modelId="{1607BBC4-45E0-4E11-A37C-9500D8FED589}">
      <dsp:nvSpPr>
        <dsp:cNvPr id="0" name=""/>
        <dsp:cNvSpPr/>
      </dsp:nvSpPr>
      <dsp:spPr>
        <a:xfrm>
          <a:off x="972474" y="474367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Lack of middle management support</a:t>
          </a:r>
          <a:endParaRPr lang="en-US" sz="1800" kern="1200"/>
        </a:p>
      </dsp:txBody>
      <dsp:txXfrm>
        <a:off x="972474" y="4743671"/>
        <a:ext cx="1693919" cy="1016351"/>
      </dsp:txXfrm>
    </dsp:sp>
    <dsp:sp modelId="{4B5C7437-ECF7-44F7-BF34-FBFFBAFD3115}">
      <dsp:nvSpPr>
        <dsp:cNvPr id="0" name=""/>
        <dsp:cNvSpPr/>
      </dsp:nvSpPr>
      <dsp:spPr>
        <a:xfrm>
          <a:off x="2835785" y="474367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Strategy is not adapted to changes</a:t>
          </a:r>
          <a:endParaRPr lang="en-US" sz="1800" kern="1200"/>
        </a:p>
      </dsp:txBody>
      <dsp:txXfrm>
        <a:off x="2835785" y="4743671"/>
        <a:ext cx="1693919" cy="1016351"/>
      </dsp:txXfrm>
    </dsp:sp>
    <dsp:sp modelId="{705C3B45-6323-4085-ADB1-BC54873F88BD}">
      <dsp:nvSpPr>
        <dsp:cNvPr id="0" name=""/>
        <dsp:cNvSpPr/>
      </dsp:nvSpPr>
      <dsp:spPr>
        <a:xfrm>
          <a:off x="4699096" y="4743671"/>
          <a:ext cx="1693919" cy="1016351"/>
        </a:xfrm>
        <a:prstGeom prst="rect">
          <a:avLst/>
        </a:prstGeom>
        <a:gradFill rotWithShape="0">
          <a:gsLst>
            <a:gs pos="0">
              <a:schemeClr val="dk2">
                <a:hueOff val="0"/>
                <a:satOff val="0"/>
                <a:lumOff val="0"/>
                <a:alphaOff val="0"/>
                <a:tint val="98000"/>
                <a:lumMod val="110000"/>
              </a:schemeClr>
            </a:gs>
            <a:gs pos="84000">
              <a:schemeClr val="dk2">
                <a:hueOff val="0"/>
                <a:satOff val="0"/>
                <a:lumOff val="0"/>
                <a:alphaOff val="0"/>
                <a:shade val="90000"/>
                <a:lumMod val="88000"/>
              </a:schemeClr>
            </a:gs>
          </a:gsLst>
          <a:lin ang="5400000" scaled="0"/>
        </a:gradFill>
        <a:ln>
          <a:noFill/>
        </a:ln>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dsp:spPr>
      <dsp:style>
        <a:lnRef idx="0">
          <a:scrgbClr r="0" g="0" b="0"/>
        </a:lnRef>
        <a:fillRef idx="3">
          <a:scrgbClr r="0" g="0" b="0"/>
        </a:fillRef>
        <a:effectRef idx="3">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i="0" kern="1200" baseline="0"/>
            <a:t>Poor leadership</a:t>
          </a:r>
          <a:endParaRPr lang="en-US" sz="1800" kern="1200"/>
        </a:p>
      </dsp:txBody>
      <dsp:txXfrm>
        <a:off x="4699096" y="4743671"/>
        <a:ext cx="1693919" cy="10163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CF7C41-1035-48AB-A3B4-459713598AFA}">
      <dsp:nvSpPr>
        <dsp:cNvPr id="0" name=""/>
        <dsp:cNvSpPr/>
      </dsp:nvSpPr>
      <dsp:spPr>
        <a:xfrm>
          <a:off x="5520" y="563238"/>
          <a:ext cx="3919318" cy="3135454"/>
        </a:xfrm>
        <a:prstGeom prst="homePlate">
          <a:avLst>
            <a:gd name="adj" fmla="val 25000"/>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8265" tIns="68580" rIns="553059" bIns="68580" numCol="1" spcCol="1270" anchor="ctr" anchorCtr="0">
          <a:noAutofit/>
        </a:bodyPr>
        <a:lstStyle/>
        <a:p>
          <a:pPr marL="0" lvl="0" indent="0" algn="ctr" defTabSz="1200150">
            <a:lnSpc>
              <a:spcPct val="90000"/>
            </a:lnSpc>
            <a:spcBef>
              <a:spcPct val="0"/>
            </a:spcBef>
            <a:spcAft>
              <a:spcPct val="35000"/>
            </a:spcAft>
            <a:buNone/>
          </a:pPr>
          <a:r>
            <a:rPr lang="en-US" sz="2700" b="1" i="0" kern="1200" baseline="0" dirty="0"/>
            <a:t>Risk is </a:t>
          </a:r>
          <a:r>
            <a:rPr lang="en-US" sz="2700" b="0" i="0" kern="1200" baseline="0" dirty="0"/>
            <a:t>defined as any situation involving exposure to danger, harm or loss</a:t>
          </a:r>
          <a:endParaRPr lang="en-US" sz="2700" kern="1200" dirty="0"/>
        </a:p>
      </dsp:txBody>
      <dsp:txXfrm>
        <a:off x="5520" y="563238"/>
        <a:ext cx="3527386" cy="3135454"/>
      </dsp:txXfrm>
    </dsp:sp>
    <dsp:sp modelId="{DF7FC7E6-06F9-41DE-ADEF-170A495B6EC3}">
      <dsp:nvSpPr>
        <dsp:cNvPr id="0" name=""/>
        <dsp:cNvSpPr/>
      </dsp:nvSpPr>
      <dsp:spPr>
        <a:xfrm>
          <a:off x="3140975" y="563238"/>
          <a:ext cx="3919318" cy="3135454"/>
        </a:xfrm>
        <a:prstGeom prst="chevron">
          <a:avLst>
            <a:gd name="adj" fmla="val 25000"/>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8265" tIns="68580" rIns="138265" bIns="68580" numCol="1" spcCol="1270" anchor="t" anchorCtr="0">
          <a:noAutofit/>
        </a:bodyPr>
        <a:lstStyle/>
        <a:p>
          <a:pPr marL="0" lvl="0" indent="0" algn="l" defTabSz="1200150">
            <a:lnSpc>
              <a:spcPct val="90000"/>
            </a:lnSpc>
            <a:spcBef>
              <a:spcPct val="0"/>
            </a:spcBef>
            <a:spcAft>
              <a:spcPct val="35000"/>
            </a:spcAft>
            <a:buNone/>
          </a:pPr>
          <a:r>
            <a:rPr lang="en-US" sz="2700" b="1" i="0" kern="1200" baseline="0"/>
            <a:t>Business Risks </a:t>
          </a:r>
          <a:r>
            <a:rPr lang="en-US" sz="2700" b="0" i="0" kern="1200" baseline="0"/>
            <a:t>include:</a:t>
          </a:r>
          <a:endParaRPr lang="en-US" sz="2700" kern="1200"/>
        </a:p>
        <a:p>
          <a:pPr marL="228600" lvl="1" indent="-228600" algn="l" defTabSz="933450">
            <a:lnSpc>
              <a:spcPct val="90000"/>
            </a:lnSpc>
            <a:spcBef>
              <a:spcPct val="0"/>
            </a:spcBef>
            <a:spcAft>
              <a:spcPct val="15000"/>
            </a:spcAft>
            <a:buChar char="•"/>
          </a:pPr>
          <a:r>
            <a:rPr lang="en-US" sz="2100" b="0" i="0" kern="1200" baseline="0"/>
            <a:t>Legal liabilities</a:t>
          </a:r>
          <a:endParaRPr lang="en-US" sz="2100" kern="1200"/>
        </a:p>
        <a:p>
          <a:pPr marL="228600" lvl="1" indent="-228600" algn="l" defTabSz="933450">
            <a:lnSpc>
              <a:spcPct val="90000"/>
            </a:lnSpc>
            <a:spcBef>
              <a:spcPct val="0"/>
            </a:spcBef>
            <a:spcAft>
              <a:spcPct val="15000"/>
            </a:spcAft>
            <a:buChar char="•"/>
          </a:pPr>
          <a:r>
            <a:rPr lang="en-US" sz="2100" b="0" i="0" kern="1200" baseline="0"/>
            <a:t>Financial risks</a:t>
          </a:r>
          <a:endParaRPr lang="en-US" sz="2100" kern="1200"/>
        </a:p>
        <a:p>
          <a:pPr marL="228600" lvl="1" indent="-228600" algn="l" defTabSz="933450">
            <a:lnSpc>
              <a:spcPct val="90000"/>
            </a:lnSpc>
            <a:spcBef>
              <a:spcPct val="0"/>
            </a:spcBef>
            <a:spcAft>
              <a:spcPct val="15000"/>
            </a:spcAft>
            <a:buChar char="•"/>
          </a:pPr>
          <a:r>
            <a:rPr lang="en-US" sz="2100" b="0" i="0" kern="1200" baseline="0"/>
            <a:t>Natural disaster</a:t>
          </a:r>
          <a:endParaRPr lang="en-US" sz="2100" kern="1200"/>
        </a:p>
        <a:p>
          <a:pPr marL="228600" lvl="1" indent="-228600" algn="l" defTabSz="933450">
            <a:lnSpc>
              <a:spcPct val="90000"/>
            </a:lnSpc>
            <a:spcBef>
              <a:spcPct val="0"/>
            </a:spcBef>
            <a:spcAft>
              <a:spcPct val="15000"/>
            </a:spcAft>
            <a:buChar char="•"/>
          </a:pPr>
          <a:r>
            <a:rPr lang="en-US" sz="2100" b="0" i="0" kern="1200" baseline="0"/>
            <a:t>Competitive attacks</a:t>
          </a:r>
          <a:endParaRPr lang="en-US" sz="2100" kern="1200"/>
        </a:p>
        <a:p>
          <a:pPr marL="228600" lvl="1" indent="-228600" algn="l" defTabSz="933450">
            <a:lnSpc>
              <a:spcPct val="90000"/>
            </a:lnSpc>
            <a:spcBef>
              <a:spcPct val="0"/>
            </a:spcBef>
            <a:spcAft>
              <a:spcPct val="15000"/>
            </a:spcAft>
            <a:buChar char="•"/>
          </a:pPr>
          <a:r>
            <a:rPr lang="en-US" sz="2100" b="0" i="0" kern="1200" baseline="0"/>
            <a:t>Technology failure</a:t>
          </a:r>
          <a:endParaRPr lang="en-US" sz="2100" kern="1200"/>
        </a:p>
      </dsp:txBody>
      <dsp:txXfrm>
        <a:off x="3924839" y="563238"/>
        <a:ext cx="2351591" cy="313545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303B2-6492-41C6-B72B-ADC2B32DB1E2}" type="datetimeFigureOut">
              <a:rPr lang="en-GB" smtClean="0"/>
              <a:t>09/03/2026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8B7B6-E3BA-4A0D-9A2A-6CFC733A398F}" type="slidenum">
              <a:rPr lang="en-GB" smtClean="0"/>
              <a:t>‹#›</a:t>
            </a:fld>
            <a:endParaRPr lang="en-GB"/>
          </a:p>
        </p:txBody>
      </p:sp>
    </p:spTree>
    <p:extLst>
      <p:ext uri="{BB962C8B-B14F-4D97-AF65-F5344CB8AC3E}">
        <p14:creationId xmlns:p14="http://schemas.microsoft.com/office/powerpoint/2010/main" val="3690217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3/9/2026</a:t>
            </a:fld>
            <a:endParaRPr lang="en-US"/>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3/9/2026</a:t>
            </a:fld>
            <a:endParaRPr lang="en-US"/>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3/9/2026</a:t>
            </a:fld>
            <a:endParaRPr lang="en-US"/>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3/9/2026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3/9/2026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3/9/2026</a:t>
            </a:fld>
            <a:endParaRPr lang="en-US"/>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3/9/2026</a:t>
            </a:fld>
            <a:endParaRPr lang="en-US"/>
          </a:p>
        </p:txBody>
      </p:sp>
      <p:sp>
        <p:nvSpPr>
          <p:cNvPr id="6" name="Footer Placeholder 5"/>
          <p:cNvSpPr>
            <a:spLocks noGrp="1"/>
          </p:cNvSpPr>
          <p:nvPr>
            <p:ph type="ftr" sz="quarter" idx="11"/>
          </p:nvPr>
        </p:nvSpPr>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3/9/2026</a:t>
            </a:fld>
            <a:endParaRPr lang="en-US"/>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3/9/2026</a:t>
            </a:fld>
            <a:endParaRPr lang="en-US"/>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www.forbes.com/" TargetMode="External"/><Relationship Id="rId7" Type="http://schemas.openxmlformats.org/officeDocument/2006/relationships/diagramColors" Target="../diagrams/colors1.xml"/><Relationship Id="rId2" Type="http://schemas.openxmlformats.org/officeDocument/2006/relationships/image" Target="../media/image16.jpeg"/><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4.jpeg"/><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s://youtu.be/4xXwFwQmRIM?si=vndzzX6BwOCSQRpx"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32" name="Rectangle 31">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4200" y="1524001"/>
            <a:ext cx="3412067" cy="3478384"/>
          </a:xfrm>
        </p:spPr>
        <p:txBody>
          <a:bodyPr>
            <a:normAutofit/>
          </a:bodyPr>
          <a:lstStyle/>
          <a:p>
            <a:r>
              <a:rPr lang="en-US">
                <a:solidFill>
                  <a:srgbClr val="FFFFFF"/>
                </a:solidFill>
              </a:rPr>
              <a:t>Leading digital &amp; strategic change</a:t>
            </a:r>
            <a:br>
              <a:rPr lang="en-US">
                <a:solidFill>
                  <a:srgbClr val="FFFFFF"/>
                </a:solidFill>
              </a:rPr>
            </a:br>
            <a:r>
              <a:rPr lang="en-GB" b="0" i="0">
                <a:solidFill>
                  <a:srgbClr val="FFFFFF"/>
                </a:solidFill>
                <a:effectLst/>
                <a:latin typeface="Arial" panose="020B0604020202020204" pitchFamily="34" charset="0"/>
              </a:rPr>
              <a:t>BMSW7003</a:t>
            </a:r>
            <a:endParaRPr lang="en-US">
              <a:solidFill>
                <a:srgbClr val="FFFFFF"/>
              </a:solidFill>
            </a:endParaRP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584200" y="5145513"/>
            <a:ext cx="3412067" cy="738820"/>
          </a:xfrm>
        </p:spPr>
        <p:txBody>
          <a:bodyPr>
            <a:normAutofit/>
          </a:bodyPr>
          <a:lstStyle/>
          <a:p>
            <a:r>
              <a:rPr lang="en-US" dirty="0">
                <a:solidFill>
                  <a:srgbClr val="FFFFFF">
                    <a:alpha val="75000"/>
                  </a:srgbClr>
                </a:solidFill>
              </a:rPr>
              <a:t>GWYNETH JONES</a:t>
            </a:r>
          </a:p>
          <a:p>
            <a:r>
              <a:rPr lang="en-US" dirty="0">
                <a:solidFill>
                  <a:srgbClr val="FFFFFF">
                    <a:alpha val="75000"/>
                  </a:srgbClr>
                </a:solidFill>
              </a:rPr>
              <a:t>March 2026</a:t>
            </a:r>
          </a:p>
        </p:txBody>
      </p:sp>
      <p:pic>
        <p:nvPicPr>
          <p:cNvPr id="5" name="Picture 4" descr="White bulbs with a yellow one standing out">
            <a:extLst>
              <a:ext uri="{FF2B5EF4-FFF2-40B4-BE49-F238E27FC236}">
                <a16:creationId xmlns:a16="http://schemas.microsoft.com/office/drawing/2014/main" id="{4667020F-7E64-66F2-1E53-1C5EAA4A0B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65053" y="1159372"/>
            <a:ext cx="6764864" cy="4515546"/>
          </a:xfrm>
          <a:prstGeom prst="rect">
            <a:avLst/>
          </a:prstGeom>
        </p:spPr>
      </p:pic>
      <p:sp>
        <p:nvSpPr>
          <p:cNvPr id="9" name="TextBox 8">
            <a:extLst>
              <a:ext uri="{FF2B5EF4-FFF2-40B4-BE49-F238E27FC236}">
                <a16:creationId xmlns:a16="http://schemas.microsoft.com/office/drawing/2014/main" id="{C80E539C-4C1E-9B9A-5EAD-978A92102920}"/>
              </a:ext>
            </a:extLst>
          </p:cNvPr>
          <p:cNvSpPr txBox="1"/>
          <p:nvPr/>
        </p:nvSpPr>
        <p:spPr>
          <a:xfrm>
            <a:off x="4908884" y="4261282"/>
            <a:ext cx="6497053" cy="584775"/>
          </a:xfrm>
          <a:prstGeom prst="rect">
            <a:avLst/>
          </a:prstGeom>
          <a:noFill/>
        </p:spPr>
        <p:txBody>
          <a:bodyPr wrap="square" rtlCol="0">
            <a:spAutoFit/>
          </a:bodyPr>
          <a:lstStyle/>
          <a:p>
            <a:pPr algn="ctr"/>
            <a:r>
              <a:rPr lang="en-GB" sz="3200" b="1">
                <a:solidFill>
                  <a:srgbClr val="FFC000"/>
                </a:solidFill>
              </a:rPr>
              <a:t>Enablers &amp; Risk Management</a:t>
            </a:r>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a:t>This week we will focus on…</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490308"/>
            <a:ext cx="10662081" cy="4247317"/>
          </a:xfrm>
          <a:prstGeom prst="rect">
            <a:avLst/>
          </a:prstGeom>
          <a:noFill/>
        </p:spPr>
        <p:txBody>
          <a:bodyPr wrap="square" rtlCol="0">
            <a:spAutoFit/>
          </a:bodyPr>
          <a:lstStyle/>
          <a:p>
            <a:pPr marL="285750" indent="-285750">
              <a:buFont typeface="Arial" panose="020B0604020202020204" pitchFamily="34" charset="0"/>
              <a:buChar char="•"/>
            </a:pPr>
            <a:r>
              <a:rPr lang="en-GB" b="1" dirty="0">
                <a:solidFill>
                  <a:srgbClr val="0070C0"/>
                </a:solidFill>
              </a:rPr>
              <a:t>Topics:</a:t>
            </a:r>
          </a:p>
          <a:p>
            <a:pPr marL="285750" indent="-285750">
              <a:buFont typeface="Arial" panose="020B0604020202020204" pitchFamily="34" charset="0"/>
              <a:buChar char="•"/>
            </a:pPr>
            <a:endParaRPr lang="en-GB" b="1" dirty="0">
              <a:solidFill>
                <a:srgbClr val="0070C0"/>
              </a:solidFill>
            </a:endParaRPr>
          </a:p>
          <a:p>
            <a:pPr marL="800100" lvl="1" indent="-342900">
              <a:buFont typeface="+mj-lt"/>
              <a:buAutoNum type="arabicPeriod"/>
            </a:pPr>
            <a:r>
              <a:rPr lang="en-GB" sz="2400" dirty="0"/>
              <a:t>Introduction to strategy and strategic management</a:t>
            </a:r>
          </a:p>
          <a:p>
            <a:pPr marL="800100" lvl="1" indent="-342900">
              <a:buFont typeface="+mj-lt"/>
              <a:buAutoNum type="arabicPeriod"/>
            </a:pPr>
            <a:r>
              <a:rPr lang="en-GB" sz="2400" dirty="0"/>
              <a:t>Strategic analysis</a:t>
            </a:r>
          </a:p>
          <a:p>
            <a:pPr marL="800100" lvl="1" indent="-342900">
              <a:buFont typeface="+mj-lt"/>
              <a:buAutoNum type="arabicPeriod"/>
            </a:pPr>
            <a:r>
              <a:rPr lang="en-GB" sz="2400" dirty="0"/>
              <a:t>Competitive strategy</a:t>
            </a:r>
          </a:p>
          <a:p>
            <a:pPr marL="800100" lvl="1" indent="-342900">
              <a:buFont typeface="+mj-lt"/>
              <a:buAutoNum type="arabicPeriod"/>
            </a:pPr>
            <a:r>
              <a:rPr lang="en-GB" sz="2400" dirty="0"/>
              <a:t>Managing capabilities</a:t>
            </a:r>
          </a:p>
          <a:p>
            <a:pPr marL="800100" lvl="1" indent="-342900">
              <a:buFont typeface="+mj-lt"/>
              <a:buAutoNum type="arabicPeriod"/>
            </a:pPr>
            <a:r>
              <a:rPr lang="en-GB" sz="2400" dirty="0"/>
              <a:t>Organisational structure</a:t>
            </a:r>
          </a:p>
          <a:p>
            <a:pPr marL="800100" lvl="1" indent="-342900">
              <a:buFont typeface="+mj-lt"/>
              <a:buAutoNum type="arabicPeriod"/>
            </a:pPr>
            <a:r>
              <a:rPr lang="en-GB" sz="2400" dirty="0"/>
              <a:t>Incentives </a:t>
            </a:r>
          </a:p>
          <a:p>
            <a:pPr marL="800100" lvl="1" indent="-342900">
              <a:buFont typeface="+mj-lt"/>
              <a:buAutoNum type="arabicPeriod"/>
            </a:pPr>
            <a:r>
              <a:rPr lang="en-GB" sz="2400" dirty="0"/>
              <a:t>Enablers</a:t>
            </a:r>
          </a:p>
          <a:p>
            <a:pPr marL="800100" lvl="1" indent="-342900">
              <a:buFont typeface="+mj-lt"/>
              <a:buAutoNum type="arabicPeriod"/>
            </a:pPr>
            <a:r>
              <a:rPr lang="en-GB" sz="2400" dirty="0"/>
              <a:t>Risk management</a:t>
            </a:r>
          </a:p>
          <a:p>
            <a:pPr marL="800100" lvl="1" indent="-342900">
              <a:buFont typeface="+mj-lt"/>
              <a:buAutoNum type="arabicPeriod"/>
            </a:pPr>
            <a:endParaRPr lang="en-GB" sz="2400" dirty="0"/>
          </a:p>
          <a:p>
            <a:pPr marL="342900" indent="-342900">
              <a:buFont typeface="Arial" panose="020B0604020202020204" pitchFamily="34" charset="0"/>
              <a:buChar char="•"/>
            </a:pPr>
            <a:endParaRPr lang="en-GB" dirty="0"/>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fld id="{3A98EE3D-8CD1-4C3F-BD1C-C98C9596463C}" type="slidenum">
              <a:rPr lang="en-US" smtClean="0"/>
              <a:t>2</a:t>
            </a:fld>
            <a:endParaRPr lang="en-US"/>
          </a:p>
        </p:txBody>
      </p:sp>
      <p:sp>
        <p:nvSpPr>
          <p:cNvPr id="6" name="Rectangle: Rounded Corners 5">
            <a:extLst>
              <a:ext uri="{FF2B5EF4-FFF2-40B4-BE49-F238E27FC236}">
                <a16:creationId xmlns:a16="http://schemas.microsoft.com/office/drawing/2014/main" id="{F832EC1D-417E-F2D2-258A-AE9A0724B7E0}"/>
              </a:ext>
            </a:extLst>
          </p:cNvPr>
          <p:cNvSpPr/>
          <p:nvPr/>
        </p:nvSpPr>
        <p:spPr>
          <a:xfrm>
            <a:off x="843280" y="4246880"/>
            <a:ext cx="6461760" cy="802640"/>
          </a:xfrm>
          <a:prstGeom prst="round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7545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a:t>Key enablers for strategy implementation</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499186"/>
            <a:ext cx="10662081" cy="2954655"/>
          </a:xfrm>
          <a:prstGeom prst="rect">
            <a:avLst/>
          </a:prstGeom>
          <a:noFill/>
        </p:spPr>
        <p:txBody>
          <a:bodyPr wrap="square" rtlCol="0">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R="0" lvl="0" algn="l" defTabSz="914400" rtl="0" eaLnBrk="1" fontAlgn="auto" latinLnBrk="0" hangingPunct="1">
              <a:lnSpc>
                <a:spcPct val="100000"/>
              </a:lnSpc>
              <a:spcBef>
                <a:spcPts val="0"/>
              </a:spcBef>
              <a:spcAft>
                <a:spcPts val="0"/>
              </a:spcAft>
              <a:buClrTx/>
              <a:buSzTx/>
              <a:tabLst/>
              <a:defRPr/>
            </a:pPr>
            <a:r>
              <a:rPr lang="en-GB" sz="2400" b="1" dirty="0">
                <a:solidFill>
                  <a:prstClr val="black"/>
                </a:solidFill>
                <a:latin typeface="Franklin Gothic Book" panose="020B0502020104020203"/>
              </a:rPr>
              <a:t>Key Enablers: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1"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Organisational Culture</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b="1" dirty="0">
                <a:solidFill>
                  <a:srgbClr val="0070C0"/>
                </a:solidFill>
                <a:latin typeface="Franklin Gothic Book" panose="020B0502020104020203"/>
              </a:rPr>
              <a:t>Implementation of </a:t>
            </a: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Strategic Planning</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dirty="0">
                <a:ln>
                  <a:noFill/>
                </a:ln>
                <a:solidFill>
                  <a:srgbClr val="0070C0"/>
                </a:solidFill>
                <a:effectLst/>
                <a:uLnTx/>
                <a:uFillTx/>
                <a:latin typeface="Franklin Gothic Book" panose="020B0502020104020203"/>
                <a:ea typeface="+mn-ea"/>
                <a:cs typeface="+mn-cs"/>
              </a:rPr>
              <a:t>Planning for Strategic Response</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501412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11558F-2070-6CA2-D01B-8C8CA7DDEC86}"/>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B704B302-CAC5-C08F-177A-C5AF157AEC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6940625B-4737-911B-6281-7B5B3FDD64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ED676C2-9E5F-B427-3610-F8AE982A3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C912F48-101C-F32C-570A-CC6056B6D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3A50CD-EB2D-88E8-11E7-990E305C64BD}"/>
              </a:ext>
            </a:extLst>
          </p:cNvPr>
          <p:cNvSpPr>
            <a:spLocks noGrp="1"/>
          </p:cNvSpPr>
          <p:nvPr>
            <p:ph type="title"/>
          </p:nvPr>
        </p:nvSpPr>
        <p:spPr>
          <a:xfrm>
            <a:off x="581193" y="702156"/>
            <a:ext cx="7577287" cy="653313"/>
          </a:xfrm>
        </p:spPr>
        <p:txBody>
          <a:bodyPr vert="horz" lIns="91440" tIns="45720" rIns="91440" bIns="45720" rtlCol="0" anchor="b">
            <a:normAutofit/>
          </a:bodyPr>
          <a:lstStyle/>
          <a:p>
            <a:r>
              <a:rPr lang="en-GB" b="0" kern="1200" cap="all" dirty="0">
                <a:solidFill>
                  <a:schemeClr val="tx2"/>
                </a:solidFill>
                <a:latin typeface="+mj-lt"/>
                <a:ea typeface="+mj-ea"/>
                <a:cs typeface="+mj-cs"/>
              </a:rPr>
              <a:t>leadership Styles and Strategic Change</a:t>
            </a:r>
          </a:p>
        </p:txBody>
      </p:sp>
      <p:sp>
        <p:nvSpPr>
          <p:cNvPr id="20" name="Rectangle 19">
            <a:extLst>
              <a:ext uri="{FF2B5EF4-FFF2-40B4-BE49-F238E27FC236}">
                <a16:creationId xmlns:a16="http://schemas.microsoft.com/office/drawing/2014/main" id="{140B58B1-398A-A633-CBC7-6C6309F50A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CF0DD2DB-7113-9D40-2620-2DB91CCEE0FE}"/>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Digital transformation, artificial intelligence, data analytics, and automation are reshaping industries and redefining competitive landscapes. </a:t>
            </a:r>
          </a:p>
          <a:p>
            <a:endParaRPr lang="en-GB" sz="2000" dirty="0">
              <a:solidFill>
                <a:schemeClr val="accent2">
                  <a:lumMod val="50000"/>
                </a:schemeClr>
              </a:solidFill>
            </a:endParaRPr>
          </a:p>
          <a:p>
            <a:r>
              <a:rPr lang="en-GB" sz="2000" dirty="0">
                <a:solidFill>
                  <a:schemeClr val="accent2">
                    <a:lumMod val="50000"/>
                  </a:schemeClr>
                </a:solidFill>
              </a:rPr>
              <a:t>Organisations that successfully integrate these technologies can enhance operational efficiency, improve decision-making through data insights, and create innovative products and services. </a:t>
            </a:r>
          </a:p>
          <a:p>
            <a:endParaRPr lang="en-GB" sz="2000" dirty="0">
              <a:solidFill>
                <a:schemeClr val="accent2">
                  <a:lumMod val="50000"/>
                </a:schemeClr>
              </a:solidFill>
            </a:endParaRPr>
          </a:p>
          <a:p>
            <a:r>
              <a:rPr lang="en-GB" sz="2000" dirty="0">
                <a:solidFill>
                  <a:schemeClr val="accent2">
                    <a:lumMod val="50000"/>
                  </a:schemeClr>
                </a:solidFill>
              </a:rPr>
              <a:t>However, adopting new technologies is not merely a technical process; it involves significant organisational change, including adjustments in structures, processes, skills, and culture.</a:t>
            </a:r>
          </a:p>
          <a:p>
            <a:endParaRPr lang="en-GB" sz="2000" dirty="0">
              <a:solidFill>
                <a:schemeClr val="accent2">
                  <a:lumMod val="50000"/>
                </a:schemeClr>
              </a:solidFill>
            </a:endParaRPr>
          </a:p>
          <a:p>
            <a:r>
              <a:rPr lang="en-GB" sz="2000" dirty="0">
                <a:solidFill>
                  <a:schemeClr val="accent2">
                    <a:lumMod val="50000"/>
                  </a:schemeClr>
                </a:solidFill>
              </a:rPr>
              <a:t>Leadership is therefore essential in translating strategic vision into practical implementation. Without clear leadership direction, technological initiatives may fail due to lack of alignment, inadequate communication, or resistance from employees.</a:t>
            </a:r>
          </a:p>
          <a:p>
            <a:endParaRPr lang="en-GB" dirty="0">
              <a:solidFill>
                <a:schemeClr val="accent2">
                  <a:lumMod val="50000"/>
                </a:schemeClr>
              </a:solidFill>
            </a:endParaRPr>
          </a:p>
        </p:txBody>
      </p:sp>
      <p:sp>
        <p:nvSpPr>
          <p:cNvPr id="4" name="Footer Placeholder 3">
            <a:extLst>
              <a:ext uri="{FF2B5EF4-FFF2-40B4-BE49-F238E27FC236}">
                <a16:creationId xmlns:a16="http://schemas.microsoft.com/office/drawing/2014/main" id="{CBA1BE69-323C-7715-31B9-F8F046C5EA06}"/>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AC9C4605-EAD9-D463-CA5B-D13611F1D49C}"/>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4</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2027874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9F42CE-5063-FBE5-9E0E-3C50DBDA6A55}"/>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2EFE99AE-8602-9F6B-3725-6667F389D0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CB4AEFD0-6598-140B-922E-0F7FF5C029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284588B1-535A-7BFC-012F-6D58957F75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E43F141A-24AB-E5F1-CB64-BD559786C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C6DCA7-17DD-8212-6F89-D0E312138029}"/>
              </a:ext>
            </a:extLst>
          </p:cNvPr>
          <p:cNvSpPr>
            <a:spLocks noGrp="1"/>
          </p:cNvSpPr>
          <p:nvPr>
            <p:ph type="title"/>
          </p:nvPr>
        </p:nvSpPr>
        <p:spPr>
          <a:xfrm>
            <a:off x="581193" y="702156"/>
            <a:ext cx="757728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Transformational leadership theory </a:t>
            </a:r>
          </a:p>
        </p:txBody>
      </p:sp>
      <p:sp>
        <p:nvSpPr>
          <p:cNvPr id="20" name="Rectangle 19">
            <a:extLst>
              <a:ext uri="{FF2B5EF4-FFF2-40B4-BE49-F238E27FC236}">
                <a16:creationId xmlns:a16="http://schemas.microsoft.com/office/drawing/2014/main" id="{9207DB99-E7BE-2E1C-00A8-5D7DC1258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B0A8FA9D-2209-F26A-4ED0-A50AA5424571}"/>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Transformational leadership theory, developed by James MacGregor Burns and later expanded by Bernard M. Bass, emphasises the ability of leaders to inspire and motivate employees to achieve organisational change and innovation.</a:t>
            </a:r>
          </a:p>
          <a:p>
            <a:endParaRPr lang="en-GB" sz="2000" dirty="0">
              <a:solidFill>
                <a:schemeClr val="accent2">
                  <a:lumMod val="50000"/>
                </a:schemeClr>
              </a:solidFill>
            </a:endParaRPr>
          </a:p>
          <a:p>
            <a:r>
              <a:rPr lang="en-GB" sz="2000" b="1" dirty="0">
                <a:solidFill>
                  <a:schemeClr val="accent2">
                    <a:lumMod val="50000"/>
                  </a:schemeClr>
                </a:solidFill>
              </a:rPr>
              <a:t>Four key components:</a:t>
            </a:r>
          </a:p>
          <a:p>
            <a:endParaRPr lang="en-GB" sz="2000" dirty="0">
              <a:solidFill>
                <a:schemeClr val="accent2">
                  <a:lumMod val="50000"/>
                </a:schemeClr>
              </a:solidFill>
            </a:endParaRPr>
          </a:p>
          <a:p>
            <a:pPr lvl="0"/>
            <a:r>
              <a:rPr lang="en-GB" sz="2000" b="1" dirty="0">
                <a:solidFill>
                  <a:schemeClr val="accent2">
                    <a:lumMod val="50000"/>
                  </a:schemeClr>
                </a:solidFill>
              </a:rPr>
              <a:t>Idealised influence</a:t>
            </a:r>
            <a:r>
              <a:rPr lang="en-GB" sz="2000" dirty="0">
                <a:solidFill>
                  <a:schemeClr val="accent2">
                    <a:lumMod val="50000"/>
                  </a:schemeClr>
                </a:solidFill>
              </a:rPr>
              <a:t> – leaders act as role models who build trust and credibility.</a:t>
            </a:r>
          </a:p>
          <a:p>
            <a:pPr lvl="0"/>
            <a:endParaRPr lang="en-GB" sz="2000" dirty="0">
              <a:solidFill>
                <a:schemeClr val="accent2">
                  <a:lumMod val="50000"/>
                </a:schemeClr>
              </a:solidFill>
            </a:endParaRPr>
          </a:p>
          <a:p>
            <a:pPr lvl="0"/>
            <a:r>
              <a:rPr lang="en-GB" sz="2000" b="1" dirty="0">
                <a:solidFill>
                  <a:schemeClr val="accent2">
                    <a:lumMod val="50000"/>
                  </a:schemeClr>
                </a:solidFill>
              </a:rPr>
              <a:t>Inspirational motivation</a:t>
            </a:r>
            <a:r>
              <a:rPr lang="en-GB" sz="2000" dirty="0">
                <a:solidFill>
                  <a:schemeClr val="accent2">
                    <a:lumMod val="50000"/>
                  </a:schemeClr>
                </a:solidFill>
              </a:rPr>
              <a:t> – leaders communicate a clear and compelling vision.</a:t>
            </a:r>
          </a:p>
          <a:p>
            <a:pPr lvl="0"/>
            <a:endParaRPr lang="en-GB" sz="2000" dirty="0">
              <a:solidFill>
                <a:schemeClr val="accent2">
                  <a:lumMod val="50000"/>
                </a:schemeClr>
              </a:solidFill>
            </a:endParaRPr>
          </a:p>
          <a:p>
            <a:pPr lvl="0"/>
            <a:r>
              <a:rPr lang="en-GB" sz="2000" b="1" dirty="0">
                <a:solidFill>
                  <a:schemeClr val="accent2">
                    <a:lumMod val="50000"/>
                  </a:schemeClr>
                </a:solidFill>
              </a:rPr>
              <a:t>Intellectual stimulation</a:t>
            </a:r>
            <a:r>
              <a:rPr lang="en-GB" sz="2000" dirty="0">
                <a:solidFill>
                  <a:schemeClr val="accent2">
                    <a:lumMod val="50000"/>
                  </a:schemeClr>
                </a:solidFill>
              </a:rPr>
              <a:t> – leaders encourage creativity and innovation.</a:t>
            </a:r>
          </a:p>
          <a:p>
            <a:pPr lvl="0"/>
            <a:endParaRPr lang="en-GB" sz="2000" dirty="0">
              <a:solidFill>
                <a:schemeClr val="accent2">
                  <a:lumMod val="50000"/>
                </a:schemeClr>
              </a:solidFill>
            </a:endParaRPr>
          </a:p>
          <a:p>
            <a:pPr lvl="0"/>
            <a:r>
              <a:rPr lang="en-GB" sz="2000" b="1" dirty="0">
                <a:solidFill>
                  <a:schemeClr val="accent2">
                    <a:lumMod val="50000"/>
                  </a:schemeClr>
                </a:solidFill>
              </a:rPr>
              <a:t>Individualised consideration</a:t>
            </a:r>
            <a:r>
              <a:rPr lang="en-GB" sz="2000" dirty="0">
                <a:solidFill>
                  <a:schemeClr val="accent2">
                    <a:lumMod val="50000"/>
                  </a:schemeClr>
                </a:solidFill>
              </a:rPr>
              <a:t> – leaders support employee development and learning.</a:t>
            </a:r>
          </a:p>
          <a:p>
            <a:pPr lvl="0"/>
            <a:endParaRPr lang="en-GB" dirty="0"/>
          </a:p>
          <a:p>
            <a:endParaRPr lang="en-GB" dirty="0"/>
          </a:p>
          <a:p>
            <a:endParaRPr lang="en-GB" dirty="0">
              <a:solidFill>
                <a:schemeClr val="accent2">
                  <a:lumMod val="50000"/>
                </a:schemeClr>
              </a:solidFill>
            </a:endParaRPr>
          </a:p>
        </p:txBody>
      </p:sp>
      <p:sp>
        <p:nvSpPr>
          <p:cNvPr id="4" name="Footer Placeholder 3">
            <a:extLst>
              <a:ext uri="{FF2B5EF4-FFF2-40B4-BE49-F238E27FC236}">
                <a16:creationId xmlns:a16="http://schemas.microsoft.com/office/drawing/2014/main" id="{788750AC-FFBD-E4AE-9F7D-14841D1C5857}"/>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9912B474-1377-752B-97E2-FD8DCE0F9B0C}"/>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5</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2831528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A8E4C71-04A7-F2FB-BC46-CFCAE70F2FF6}"/>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ED20460E-926F-094F-1971-A5614D205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1DEBD77B-5A95-1AE1-0E5A-7588AA7F73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DE3EFE44-440E-8507-33A4-B2706507E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8B974B35-1C07-0D4E-2F2C-47B4CCB392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93E2E6-0BD0-0D1E-B013-9A4BE7078BB2}"/>
              </a:ext>
            </a:extLst>
          </p:cNvPr>
          <p:cNvSpPr>
            <a:spLocks noGrp="1"/>
          </p:cNvSpPr>
          <p:nvPr>
            <p:ph type="title"/>
          </p:nvPr>
        </p:nvSpPr>
        <p:spPr>
          <a:xfrm>
            <a:off x="581193" y="702156"/>
            <a:ext cx="757728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Transformational leadership theory </a:t>
            </a:r>
          </a:p>
        </p:txBody>
      </p:sp>
      <p:sp>
        <p:nvSpPr>
          <p:cNvPr id="20" name="Rectangle 19">
            <a:extLst>
              <a:ext uri="{FF2B5EF4-FFF2-40B4-BE49-F238E27FC236}">
                <a16:creationId xmlns:a16="http://schemas.microsoft.com/office/drawing/2014/main" id="{F1829E1B-409D-D827-6F94-D4D526274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EC5E129-EA33-602F-3973-6D5E88D004D9}"/>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Transformational leadership is particularly relevant to digital transformation strategies, because technological change often requires employees to adopt new working practices, develop digital skills, and adapt to evolving organisational structures.</a:t>
            </a:r>
          </a:p>
          <a:p>
            <a:endParaRPr lang="en-GB" sz="2000" dirty="0">
              <a:solidFill>
                <a:schemeClr val="accent2">
                  <a:lumMod val="50000"/>
                </a:schemeClr>
              </a:solidFill>
            </a:endParaRPr>
          </a:p>
          <a:p>
            <a:r>
              <a:rPr lang="en-GB" sz="2000" dirty="0">
                <a:solidFill>
                  <a:schemeClr val="accent2">
                    <a:lumMod val="50000"/>
                  </a:schemeClr>
                </a:solidFill>
              </a:rPr>
              <a:t>Transformational leadership helps create a shared vision and encourages employees to embrace innovation rather than resist technological change.</a:t>
            </a:r>
          </a:p>
          <a:p>
            <a:endParaRPr lang="en-GB" sz="2000" dirty="0">
              <a:solidFill>
                <a:schemeClr val="accent2">
                  <a:lumMod val="50000"/>
                </a:schemeClr>
              </a:solidFill>
            </a:endParaRPr>
          </a:p>
          <a:p>
            <a:r>
              <a:rPr lang="en-GB" sz="2000" dirty="0">
                <a:solidFill>
                  <a:schemeClr val="accent2">
                    <a:lumMod val="50000"/>
                  </a:schemeClr>
                </a:solidFill>
              </a:rPr>
              <a:t>However, some scholars argue that transformational leadership alone may not fully address the technical complexity of digital transformation. Leaders must also possess digital competence and strategic technological understanding.</a:t>
            </a:r>
          </a:p>
          <a:p>
            <a:endParaRPr lang="en-GB" dirty="0">
              <a:solidFill>
                <a:schemeClr val="accent2">
                  <a:lumMod val="50000"/>
                </a:schemeClr>
              </a:solidFill>
            </a:endParaRPr>
          </a:p>
        </p:txBody>
      </p:sp>
      <p:sp>
        <p:nvSpPr>
          <p:cNvPr id="4" name="Footer Placeholder 3">
            <a:extLst>
              <a:ext uri="{FF2B5EF4-FFF2-40B4-BE49-F238E27FC236}">
                <a16:creationId xmlns:a16="http://schemas.microsoft.com/office/drawing/2014/main" id="{42FF844C-9DD9-DFA6-22E8-3C079B3A7A84}"/>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F9C06FEB-6BC1-7B28-BC64-0191C1617C9E}"/>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6</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610218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D5D82EB-9797-153C-C411-29D22967CD8E}"/>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807180E1-A816-877E-BDD9-A4C6AFC797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21D93001-9875-CFA0-626F-08F797E63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C2EE940-4AC2-5BA8-B795-3E643EDC9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E924A70-23A4-57E3-F615-F569C75FD1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8A0920-3493-BE8D-DA3A-A1648F956006}"/>
              </a:ext>
            </a:extLst>
          </p:cNvPr>
          <p:cNvSpPr>
            <a:spLocks noGrp="1"/>
          </p:cNvSpPr>
          <p:nvPr>
            <p:ph type="title"/>
          </p:nvPr>
        </p:nvSpPr>
        <p:spPr>
          <a:xfrm>
            <a:off x="581193" y="702156"/>
            <a:ext cx="929432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Transformational leadership </a:t>
            </a:r>
            <a:r>
              <a:rPr lang="en-GB" dirty="0">
                <a:solidFill>
                  <a:schemeClr val="tx2"/>
                </a:solidFill>
              </a:rPr>
              <a:t>example – </a:t>
            </a:r>
            <a:r>
              <a:rPr lang="en-GB" dirty="0" err="1">
                <a:solidFill>
                  <a:schemeClr val="tx2"/>
                </a:solidFill>
              </a:rPr>
              <a:t>steve</a:t>
            </a:r>
            <a:r>
              <a:rPr lang="en-GB" dirty="0">
                <a:solidFill>
                  <a:schemeClr val="tx2"/>
                </a:solidFill>
              </a:rPr>
              <a:t> jobs</a:t>
            </a:r>
            <a:endParaRPr lang="en-GB" b="0" kern="1200" cap="all" dirty="0">
              <a:solidFill>
                <a:schemeClr val="tx2"/>
              </a:solidFill>
              <a:latin typeface="+mj-lt"/>
              <a:ea typeface="+mj-ea"/>
              <a:cs typeface="+mj-cs"/>
            </a:endParaRPr>
          </a:p>
        </p:txBody>
      </p:sp>
      <p:sp>
        <p:nvSpPr>
          <p:cNvPr id="20" name="Rectangle 19">
            <a:extLst>
              <a:ext uri="{FF2B5EF4-FFF2-40B4-BE49-F238E27FC236}">
                <a16:creationId xmlns:a16="http://schemas.microsoft.com/office/drawing/2014/main" id="{323C95E2-2DCA-17C5-A5EA-29F3CD9221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7A61863F-18E8-A257-DEC3-337D0DB5A89E}"/>
              </a:ext>
            </a:extLst>
          </p:cNvPr>
          <p:cNvSpPr txBox="1"/>
          <p:nvPr/>
        </p:nvSpPr>
        <p:spPr>
          <a:xfrm>
            <a:off x="335280" y="1338681"/>
            <a:ext cx="11410187" cy="4817164"/>
          </a:xfrm>
          <a:prstGeom prst="rect">
            <a:avLst/>
          </a:prstGeom>
        </p:spPr>
        <p:txBody>
          <a:bodyPr vert="horz" lIns="91440" tIns="45720" rIns="91440" bIns="45720" rtlCol="0" anchor="ctr">
            <a:noAutofit/>
          </a:bodyPr>
          <a:lstStyle/>
          <a:p>
            <a:r>
              <a:rPr lang="en-GB" sz="2000" b="1" dirty="0">
                <a:solidFill>
                  <a:schemeClr val="accent2">
                    <a:lumMod val="50000"/>
                  </a:schemeClr>
                </a:solidFill>
              </a:rPr>
              <a:t>Created a strong vision</a:t>
            </a:r>
            <a:br>
              <a:rPr lang="en-GB" sz="2000" dirty="0">
                <a:solidFill>
                  <a:schemeClr val="accent2">
                    <a:lumMod val="50000"/>
                  </a:schemeClr>
                </a:solidFill>
              </a:rPr>
            </a:br>
            <a:r>
              <a:rPr lang="en-GB" sz="2000" dirty="0">
                <a:solidFill>
                  <a:schemeClr val="accent2">
                    <a:lumMod val="50000"/>
                  </a:schemeClr>
                </a:solidFill>
              </a:rPr>
              <a:t>Jobs had a clear vision of creating </a:t>
            </a:r>
            <a:r>
              <a:rPr lang="en-GB" sz="2000" b="1" dirty="0">
                <a:solidFill>
                  <a:schemeClr val="accent2">
                    <a:lumMod val="50000"/>
                  </a:schemeClr>
                </a:solidFill>
              </a:rPr>
              <a:t>innovative technology that was simple and beautifully designed</a:t>
            </a:r>
            <a:r>
              <a:rPr lang="en-GB" sz="2000" dirty="0">
                <a:solidFill>
                  <a:schemeClr val="accent2">
                    <a:lumMod val="50000"/>
                  </a:schemeClr>
                </a:solidFill>
              </a:rPr>
              <a:t>. This vision guided Apple’s strategy and inspired employees to work toward revolutionary products.</a:t>
            </a:r>
          </a:p>
          <a:p>
            <a:pPr marL="457200" indent="-457200">
              <a:buAutoNum type="arabicPeriod"/>
            </a:pPr>
            <a:endParaRPr lang="en-GB" sz="2000" dirty="0">
              <a:solidFill>
                <a:schemeClr val="accent2">
                  <a:lumMod val="50000"/>
                </a:schemeClr>
              </a:solidFill>
            </a:endParaRPr>
          </a:p>
          <a:p>
            <a:r>
              <a:rPr lang="en-GB" sz="2000" b="1" dirty="0">
                <a:solidFill>
                  <a:schemeClr val="accent2">
                    <a:lumMod val="50000"/>
                  </a:schemeClr>
                </a:solidFill>
              </a:rPr>
              <a:t>Inspired employees</a:t>
            </a:r>
            <a:br>
              <a:rPr lang="en-GB" sz="2000" dirty="0">
                <a:solidFill>
                  <a:schemeClr val="accent2">
                    <a:lumMod val="50000"/>
                  </a:schemeClr>
                </a:solidFill>
              </a:rPr>
            </a:br>
            <a:r>
              <a:rPr lang="en-GB" sz="2000" dirty="0">
                <a:solidFill>
                  <a:schemeClr val="accent2">
                    <a:lumMod val="50000"/>
                  </a:schemeClr>
                </a:solidFill>
              </a:rPr>
              <a:t>Transformational leaders motivate people to go beyond normal expectations. Jobs encouraged Apple teams to push boundaries and create products that could change entire industries.</a:t>
            </a:r>
          </a:p>
          <a:p>
            <a:endParaRPr lang="en-GB" sz="2000" dirty="0">
              <a:solidFill>
                <a:schemeClr val="accent2">
                  <a:lumMod val="50000"/>
                </a:schemeClr>
              </a:solidFill>
            </a:endParaRPr>
          </a:p>
          <a:p>
            <a:r>
              <a:rPr lang="en-GB" sz="2000" b="1" dirty="0">
                <a:solidFill>
                  <a:schemeClr val="accent2">
                    <a:lumMod val="50000"/>
                  </a:schemeClr>
                </a:solidFill>
              </a:rPr>
              <a:t>Drove major organisational change</a:t>
            </a:r>
            <a:br>
              <a:rPr lang="en-GB" sz="2000" dirty="0">
                <a:solidFill>
                  <a:schemeClr val="accent2">
                    <a:lumMod val="50000"/>
                  </a:schemeClr>
                </a:solidFill>
              </a:rPr>
            </a:br>
            <a:r>
              <a:rPr lang="en-GB" sz="2000" dirty="0">
                <a:solidFill>
                  <a:schemeClr val="accent2">
                    <a:lumMod val="50000"/>
                  </a:schemeClr>
                </a:solidFill>
              </a:rPr>
              <a:t>When Jobs returned to Apple in 1997, the company was struggling. He transformed the company by focusing on a small number of innovative products - </a:t>
            </a:r>
            <a:r>
              <a:rPr lang="en-GB" sz="2000" dirty="0" err="1">
                <a:solidFill>
                  <a:schemeClr val="accent2">
                    <a:lumMod val="50000"/>
                  </a:schemeClr>
                </a:solidFill>
              </a:rPr>
              <a:t>ipod</a:t>
            </a:r>
            <a:r>
              <a:rPr lang="en-GB" sz="2000" dirty="0">
                <a:solidFill>
                  <a:schemeClr val="accent2">
                    <a:lumMod val="50000"/>
                  </a:schemeClr>
                </a:solidFill>
              </a:rPr>
              <a:t>, </a:t>
            </a:r>
            <a:r>
              <a:rPr lang="en-GB" sz="2000" dirty="0" err="1">
                <a:solidFill>
                  <a:schemeClr val="accent2">
                    <a:lumMod val="50000"/>
                  </a:schemeClr>
                </a:solidFill>
              </a:rPr>
              <a:t>iphone,ipad</a:t>
            </a:r>
            <a:r>
              <a:rPr lang="en-GB" sz="2000" dirty="0">
                <a:solidFill>
                  <a:schemeClr val="accent2">
                    <a:lumMod val="50000"/>
                  </a:schemeClr>
                </a:solidFill>
              </a:rPr>
              <a:t>, </a:t>
            </a:r>
            <a:r>
              <a:rPr lang="en-GB" sz="2000" dirty="0" err="1">
                <a:solidFill>
                  <a:schemeClr val="accent2">
                    <a:lumMod val="50000"/>
                  </a:schemeClr>
                </a:solidFill>
              </a:rPr>
              <a:t>iwatch</a:t>
            </a:r>
            <a:r>
              <a:rPr lang="en-GB" sz="2000" dirty="0">
                <a:solidFill>
                  <a:schemeClr val="accent2">
                    <a:lumMod val="50000"/>
                  </a:schemeClr>
                </a:solidFill>
              </a:rPr>
              <a:t> etc</a:t>
            </a:r>
          </a:p>
          <a:p>
            <a:endParaRPr lang="en-GB" sz="2000" dirty="0">
              <a:solidFill>
                <a:schemeClr val="accent2">
                  <a:lumMod val="50000"/>
                </a:schemeClr>
              </a:solidFill>
            </a:endParaRPr>
          </a:p>
          <a:p>
            <a:r>
              <a:rPr lang="en-GB" sz="2000" b="1" dirty="0">
                <a:solidFill>
                  <a:schemeClr val="accent2">
                    <a:lumMod val="50000"/>
                  </a:schemeClr>
                </a:solidFill>
              </a:rPr>
              <a:t>Changed company culture</a:t>
            </a:r>
            <a:br>
              <a:rPr lang="en-GB" sz="2000" dirty="0">
                <a:solidFill>
                  <a:schemeClr val="accent2">
                    <a:lumMod val="50000"/>
                  </a:schemeClr>
                </a:solidFill>
              </a:rPr>
            </a:br>
            <a:r>
              <a:rPr lang="en-GB" sz="2000" dirty="0">
                <a:solidFill>
                  <a:schemeClr val="accent2">
                    <a:lumMod val="50000"/>
                  </a:schemeClr>
                </a:solidFill>
              </a:rPr>
              <a:t>Jobs created a culture focused on </a:t>
            </a:r>
            <a:r>
              <a:rPr lang="en-GB" sz="2000" b="1" dirty="0">
                <a:solidFill>
                  <a:schemeClr val="accent2">
                    <a:lumMod val="50000"/>
                  </a:schemeClr>
                </a:solidFill>
              </a:rPr>
              <a:t>innovation, creativity, and high standards</a:t>
            </a:r>
            <a:r>
              <a:rPr lang="en-GB" sz="2000" dirty="0">
                <a:solidFill>
                  <a:schemeClr val="accent2">
                    <a:lumMod val="50000"/>
                  </a:schemeClr>
                </a:solidFill>
              </a:rPr>
              <a:t>, which continues to influence Apple today.</a:t>
            </a:r>
          </a:p>
          <a:p>
            <a:endParaRPr lang="en-GB" dirty="0">
              <a:solidFill>
                <a:schemeClr val="accent2">
                  <a:lumMod val="50000"/>
                </a:schemeClr>
              </a:solidFill>
            </a:endParaRPr>
          </a:p>
        </p:txBody>
      </p:sp>
      <p:sp>
        <p:nvSpPr>
          <p:cNvPr id="4" name="Footer Placeholder 3">
            <a:extLst>
              <a:ext uri="{FF2B5EF4-FFF2-40B4-BE49-F238E27FC236}">
                <a16:creationId xmlns:a16="http://schemas.microsoft.com/office/drawing/2014/main" id="{000BC765-7964-ED3B-A648-27D9FC2A8A2E}"/>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BEBF1BA9-2B69-8787-F4FC-449CA023A71E}"/>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7</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3542146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5B35677-3FC0-428B-3631-3E5ED5B0C7DF}"/>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03613F03-F3C3-1810-8E56-F58A7E4AC5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FA7BE324-9AF1-C052-B9D3-3B7EDC31C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E6120859-405E-C01F-C063-05D65B368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43EA2C89-41D8-3B25-F2A3-B155E7E7D2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C90B0C-AC14-259E-430C-92DE96B014D6}"/>
              </a:ext>
            </a:extLst>
          </p:cNvPr>
          <p:cNvSpPr>
            <a:spLocks noGrp="1"/>
          </p:cNvSpPr>
          <p:nvPr>
            <p:ph type="title"/>
          </p:nvPr>
        </p:nvSpPr>
        <p:spPr>
          <a:xfrm>
            <a:off x="581193" y="702156"/>
            <a:ext cx="757728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Transactional leadership theory </a:t>
            </a:r>
          </a:p>
        </p:txBody>
      </p:sp>
      <p:sp>
        <p:nvSpPr>
          <p:cNvPr id="20" name="Rectangle 19">
            <a:extLst>
              <a:ext uri="{FF2B5EF4-FFF2-40B4-BE49-F238E27FC236}">
                <a16:creationId xmlns:a16="http://schemas.microsoft.com/office/drawing/2014/main" id="{B001894E-B9CD-27A5-267F-6BECC2E39F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7B3167BA-DB34-6FBE-5CF5-9318F243B216}"/>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Transactional leadership focuses on the management of organisational performance through structured systems of rewards, monitoring, and accountability. </a:t>
            </a:r>
          </a:p>
          <a:p>
            <a:endParaRPr lang="en-GB" sz="2000" dirty="0">
              <a:solidFill>
                <a:schemeClr val="accent2">
                  <a:lumMod val="50000"/>
                </a:schemeClr>
              </a:solidFill>
            </a:endParaRPr>
          </a:p>
          <a:p>
            <a:r>
              <a:rPr lang="en-GB" sz="2000" dirty="0">
                <a:solidFill>
                  <a:schemeClr val="accent2">
                    <a:lumMod val="50000"/>
                  </a:schemeClr>
                </a:solidFill>
              </a:rPr>
              <a:t>Leaders adopting this approach establish clear expectations, set measurable objectives, and ensure that employees meet defined performance standards.</a:t>
            </a:r>
          </a:p>
          <a:p>
            <a:endParaRPr lang="en-GB" sz="2000" dirty="0">
              <a:solidFill>
                <a:schemeClr val="accent2">
                  <a:lumMod val="50000"/>
                </a:schemeClr>
              </a:solidFill>
            </a:endParaRPr>
          </a:p>
          <a:p>
            <a:r>
              <a:rPr lang="en-GB" sz="2000" dirty="0">
                <a:solidFill>
                  <a:schemeClr val="accent2">
                    <a:lumMod val="50000"/>
                  </a:schemeClr>
                </a:solidFill>
              </a:rPr>
              <a:t>Transactional leadership can play an important role during the implementation phase of technological initiatives. Introducing new digital systems often requires careful project management, adherence to timelines, and coordination between multiple departments. </a:t>
            </a:r>
          </a:p>
          <a:p>
            <a:endParaRPr lang="en-GB" sz="2000" dirty="0">
              <a:solidFill>
                <a:schemeClr val="accent2">
                  <a:lumMod val="50000"/>
                </a:schemeClr>
              </a:solidFill>
            </a:endParaRPr>
          </a:p>
          <a:p>
            <a:r>
              <a:rPr lang="en-GB" sz="2000" dirty="0">
                <a:solidFill>
                  <a:schemeClr val="accent2">
                    <a:lumMod val="50000"/>
                  </a:schemeClr>
                </a:solidFill>
              </a:rPr>
              <a:t>However, this leadership style has limitations in technology-driven environments that require innovation and adaptability. Because transactional leadership focuses primarily on maintaining existing systems and processes, it may discourage experimentation and creative problem-solving. </a:t>
            </a:r>
          </a:p>
        </p:txBody>
      </p:sp>
      <p:sp>
        <p:nvSpPr>
          <p:cNvPr id="4" name="Footer Placeholder 3">
            <a:extLst>
              <a:ext uri="{FF2B5EF4-FFF2-40B4-BE49-F238E27FC236}">
                <a16:creationId xmlns:a16="http://schemas.microsoft.com/office/drawing/2014/main" id="{B1B62E19-B305-D406-3C1E-044907A09AD5}"/>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FF483368-CAEC-E098-1B57-6DCF143260F3}"/>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8</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1085426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640FFBD-2F8F-7071-72AE-0083A9C2ACA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0BDB0C6C-1B89-F2AB-2256-843E34632E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25C1FF77-4E17-4169-F656-575406869F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4E961423-FBB8-1C27-8D4D-E2A0F610A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E391DCD3-6B8D-E342-3386-7289C32050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F52CC6-169D-A0EF-D566-693F7C2DA386}"/>
              </a:ext>
            </a:extLst>
          </p:cNvPr>
          <p:cNvSpPr>
            <a:spLocks noGrp="1"/>
          </p:cNvSpPr>
          <p:nvPr>
            <p:ph type="title"/>
          </p:nvPr>
        </p:nvSpPr>
        <p:spPr>
          <a:xfrm>
            <a:off x="581193" y="702156"/>
            <a:ext cx="929432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Transactional leadership </a:t>
            </a:r>
            <a:r>
              <a:rPr lang="en-GB" dirty="0">
                <a:solidFill>
                  <a:schemeClr val="tx2"/>
                </a:solidFill>
              </a:rPr>
              <a:t>example – jeff </a:t>
            </a:r>
            <a:r>
              <a:rPr lang="en-GB" dirty="0" err="1">
                <a:solidFill>
                  <a:schemeClr val="tx2"/>
                </a:solidFill>
              </a:rPr>
              <a:t>bazos</a:t>
            </a:r>
            <a:endParaRPr lang="en-GB" b="0" kern="1200" cap="all" dirty="0">
              <a:solidFill>
                <a:schemeClr val="tx2"/>
              </a:solidFill>
              <a:latin typeface="+mj-lt"/>
              <a:ea typeface="+mj-ea"/>
              <a:cs typeface="+mj-cs"/>
            </a:endParaRPr>
          </a:p>
        </p:txBody>
      </p:sp>
      <p:sp>
        <p:nvSpPr>
          <p:cNvPr id="20" name="Rectangle 19">
            <a:extLst>
              <a:ext uri="{FF2B5EF4-FFF2-40B4-BE49-F238E27FC236}">
                <a16:creationId xmlns:a16="http://schemas.microsoft.com/office/drawing/2014/main" id="{4758CE7E-F223-643B-FF91-07F011A203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A217D2CF-1456-EB77-C285-F7611EF6B771}"/>
              </a:ext>
            </a:extLst>
          </p:cNvPr>
          <p:cNvSpPr txBox="1"/>
          <p:nvPr/>
        </p:nvSpPr>
        <p:spPr>
          <a:xfrm>
            <a:off x="335280" y="1338681"/>
            <a:ext cx="11410187" cy="4817164"/>
          </a:xfrm>
          <a:prstGeom prst="rect">
            <a:avLst/>
          </a:prstGeom>
        </p:spPr>
        <p:txBody>
          <a:bodyPr vert="horz" lIns="91440" tIns="45720" rIns="91440" bIns="45720" rtlCol="0" anchor="ctr">
            <a:noAutofit/>
          </a:bodyPr>
          <a:lstStyle/>
          <a:p>
            <a:r>
              <a:rPr lang="en-GB" sz="2000" b="1" dirty="0">
                <a:solidFill>
                  <a:schemeClr val="accent2">
                    <a:lumMod val="50000"/>
                  </a:schemeClr>
                </a:solidFill>
              </a:rPr>
              <a:t>Strong focus on performance metrics</a:t>
            </a:r>
            <a:br>
              <a:rPr lang="en-GB" sz="2000" dirty="0">
                <a:solidFill>
                  <a:schemeClr val="accent2">
                    <a:lumMod val="50000"/>
                  </a:schemeClr>
                </a:solidFill>
              </a:rPr>
            </a:br>
            <a:r>
              <a:rPr lang="en-GB" sz="2000" dirty="0">
                <a:solidFill>
                  <a:schemeClr val="accent2">
                    <a:lumMod val="50000"/>
                  </a:schemeClr>
                </a:solidFill>
              </a:rPr>
              <a:t>Amazon’s culture is heavily based on </a:t>
            </a:r>
            <a:r>
              <a:rPr lang="en-GB" sz="2000" b="1" dirty="0">
                <a:solidFill>
                  <a:schemeClr val="accent2">
                    <a:lumMod val="50000"/>
                  </a:schemeClr>
                </a:solidFill>
              </a:rPr>
              <a:t>data, targets, and measurable results</a:t>
            </a:r>
            <a:r>
              <a:rPr lang="en-GB" sz="2000" dirty="0">
                <a:solidFill>
                  <a:schemeClr val="accent2">
                    <a:lumMod val="50000"/>
                  </a:schemeClr>
                </a:solidFill>
              </a:rPr>
              <a:t>. Employees are expected to meet strict performance standards, particularly in areas such as logistics and delivery efficiency.</a:t>
            </a:r>
          </a:p>
          <a:p>
            <a:endParaRPr lang="en-GB" sz="2000" b="1" dirty="0">
              <a:solidFill>
                <a:schemeClr val="accent2">
                  <a:lumMod val="50000"/>
                </a:schemeClr>
              </a:solidFill>
            </a:endParaRPr>
          </a:p>
          <a:p>
            <a:r>
              <a:rPr lang="en-GB" sz="2000" b="1" dirty="0">
                <a:solidFill>
                  <a:schemeClr val="accent2">
                    <a:lumMod val="50000"/>
                  </a:schemeClr>
                </a:solidFill>
              </a:rPr>
              <a:t>Clear rewards for performance</a:t>
            </a:r>
            <a:br>
              <a:rPr lang="en-GB" sz="2000" dirty="0">
                <a:solidFill>
                  <a:schemeClr val="accent2">
                    <a:lumMod val="50000"/>
                  </a:schemeClr>
                </a:solidFill>
              </a:rPr>
            </a:br>
            <a:r>
              <a:rPr lang="en-GB" sz="2000" dirty="0">
                <a:solidFill>
                  <a:schemeClr val="accent2">
                    <a:lumMod val="50000"/>
                  </a:schemeClr>
                </a:solidFill>
              </a:rPr>
              <a:t>Transactional leadership relies on </a:t>
            </a:r>
            <a:r>
              <a:rPr lang="en-GB" sz="2000" b="1" dirty="0">
                <a:solidFill>
                  <a:schemeClr val="accent2">
                    <a:lumMod val="50000"/>
                  </a:schemeClr>
                </a:solidFill>
              </a:rPr>
              <a:t>rewards when employees meet objectives</a:t>
            </a:r>
            <a:r>
              <a:rPr lang="en-GB" sz="2000" dirty="0">
                <a:solidFill>
                  <a:schemeClr val="accent2">
                    <a:lumMod val="50000"/>
                  </a:schemeClr>
                </a:solidFill>
              </a:rPr>
              <a:t>. At Amazon, employees can receive bonuses, promotions, or recognition when they meet productivity targets.</a:t>
            </a:r>
          </a:p>
          <a:p>
            <a:endParaRPr lang="en-GB" sz="2000" b="1" dirty="0">
              <a:solidFill>
                <a:schemeClr val="accent2">
                  <a:lumMod val="50000"/>
                </a:schemeClr>
              </a:solidFill>
            </a:endParaRPr>
          </a:p>
          <a:p>
            <a:r>
              <a:rPr lang="en-GB" sz="2000" b="1" dirty="0">
                <a:solidFill>
                  <a:schemeClr val="accent2">
                    <a:lumMod val="50000"/>
                  </a:schemeClr>
                </a:solidFill>
              </a:rPr>
              <a:t>Strict monitoring and accountability</a:t>
            </a:r>
            <a:br>
              <a:rPr lang="en-GB" sz="2000" dirty="0">
                <a:solidFill>
                  <a:schemeClr val="accent2">
                    <a:lumMod val="50000"/>
                  </a:schemeClr>
                </a:solidFill>
              </a:rPr>
            </a:br>
            <a:r>
              <a:rPr lang="en-GB" sz="2000" dirty="0">
                <a:solidFill>
                  <a:schemeClr val="accent2">
                    <a:lumMod val="50000"/>
                  </a:schemeClr>
                </a:solidFill>
              </a:rPr>
              <a:t>Bezos emphasised constant monitoring of performance, especially in Amazon’s fulfilment centres and operations. Systems track productivity to ensure workers meet company targets.</a:t>
            </a:r>
          </a:p>
          <a:p>
            <a:endParaRPr lang="en-GB" sz="2000" b="1" dirty="0">
              <a:solidFill>
                <a:schemeClr val="accent2">
                  <a:lumMod val="50000"/>
                </a:schemeClr>
              </a:solidFill>
            </a:endParaRPr>
          </a:p>
          <a:p>
            <a:r>
              <a:rPr lang="en-GB" sz="2000" b="1" dirty="0">
                <a:solidFill>
                  <a:schemeClr val="accent2">
                    <a:lumMod val="50000"/>
                  </a:schemeClr>
                </a:solidFill>
              </a:rPr>
              <a:t>Structured processes and rules</a:t>
            </a:r>
            <a:br>
              <a:rPr lang="en-GB" sz="2000" dirty="0">
                <a:solidFill>
                  <a:schemeClr val="accent2">
                    <a:lumMod val="50000"/>
                  </a:schemeClr>
                </a:solidFill>
              </a:rPr>
            </a:br>
            <a:r>
              <a:rPr lang="en-GB" sz="2000" dirty="0">
                <a:solidFill>
                  <a:schemeClr val="accent2">
                    <a:lumMod val="50000"/>
                  </a:schemeClr>
                </a:solidFill>
              </a:rPr>
              <a:t>Amazon uses clear systems and procedures to maintain efficiency across its operations, including services like Amazon Prime, which require highly organised logistics and strict operational control.</a:t>
            </a:r>
          </a:p>
          <a:p>
            <a:endParaRPr lang="en-GB" dirty="0">
              <a:solidFill>
                <a:schemeClr val="accent2">
                  <a:lumMod val="50000"/>
                </a:schemeClr>
              </a:solidFill>
            </a:endParaRPr>
          </a:p>
        </p:txBody>
      </p:sp>
      <p:sp>
        <p:nvSpPr>
          <p:cNvPr id="4" name="Footer Placeholder 3">
            <a:extLst>
              <a:ext uri="{FF2B5EF4-FFF2-40B4-BE49-F238E27FC236}">
                <a16:creationId xmlns:a16="http://schemas.microsoft.com/office/drawing/2014/main" id="{502EE99A-D153-B0C5-94C2-E087FB49834B}"/>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DF581F33-B633-3482-A2E3-9F74E3F307AC}"/>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9</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2160269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ADD556-DC21-6A5F-4E87-903C30F478E2}"/>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A6A38E58-7789-E710-F19C-40E852B786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0DA9B740-FA68-9037-8408-6EC354094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C3A2C48F-10F2-BADF-A0B7-C63BA3934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C023411-1DFA-AA6E-2A1A-B78AD4989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5588BE-1EBB-DD89-4119-C520F26C13AB}"/>
              </a:ext>
            </a:extLst>
          </p:cNvPr>
          <p:cNvSpPr>
            <a:spLocks noGrp="1"/>
          </p:cNvSpPr>
          <p:nvPr>
            <p:ph type="title"/>
          </p:nvPr>
        </p:nvSpPr>
        <p:spPr>
          <a:xfrm>
            <a:off x="581193" y="702156"/>
            <a:ext cx="7577287" cy="486565"/>
          </a:xfrm>
        </p:spPr>
        <p:txBody>
          <a:bodyPr vert="horz" lIns="91440" tIns="45720" rIns="91440" bIns="45720" rtlCol="0" anchor="b">
            <a:normAutofit fontScale="90000"/>
          </a:bodyPr>
          <a:lstStyle/>
          <a:p>
            <a:r>
              <a:rPr lang="en-GB" dirty="0">
                <a:solidFill>
                  <a:schemeClr val="tx2"/>
                </a:solidFill>
              </a:rPr>
              <a:t>strategic</a:t>
            </a:r>
            <a:r>
              <a:rPr lang="en-GB" b="0" kern="1200" cap="all" dirty="0">
                <a:solidFill>
                  <a:schemeClr val="tx2"/>
                </a:solidFill>
                <a:latin typeface="+mj-lt"/>
                <a:ea typeface="+mj-ea"/>
                <a:cs typeface="+mj-cs"/>
              </a:rPr>
              <a:t> leadership theory </a:t>
            </a:r>
          </a:p>
        </p:txBody>
      </p:sp>
      <p:sp>
        <p:nvSpPr>
          <p:cNvPr id="20" name="Rectangle 19">
            <a:extLst>
              <a:ext uri="{FF2B5EF4-FFF2-40B4-BE49-F238E27FC236}">
                <a16:creationId xmlns:a16="http://schemas.microsoft.com/office/drawing/2014/main" id="{E15A15C6-C33D-F23D-641E-3EE4C146B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81CA6CA3-48C4-98A9-6605-5E90BDB31AC8}"/>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Strategic leadership refers to the ability of leaders to influence organisational direction by aligning long-term strategy, organisational resources, and external environmental factors. </a:t>
            </a:r>
          </a:p>
          <a:p>
            <a:endParaRPr lang="en-GB" sz="2000" dirty="0">
              <a:solidFill>
                <a:schemeClr val="accent2">
                  <a:lumMod val="50000"/>
                </a:schemeClr>
              </a:solidFill>
            </a:endParaRPr>
          </a:p>
          <a:p>
            <a:r>
              <a:rPr lang="en-GB" sz="2000" dirty="0">
                <a:solidFill>
                  <a:schemeClr val="accent2">
                    <a:lumMod val="50000"/>
                  </a:schemeClr>
                </a:solidFill>
              </a:rPr>
              <a:t>Leaders adopting a strategic leadership approach focus on anticipating future challenges, identifying emerging opportunities, and positioning the organisation to achieve sustainable competitive advantage.</a:t>
            </a:r>
          </a:p>
          <a:p>
            <a:endParaRPr lang="en-GB" sz="2000" dirty="0">
              <a:solidFill>
                <a:schemeClr val="accent2">
                  <a:lumMod val="50000"/>
                </a:schemeClr>
              </a:solidFill>
            </a:endParaRPr>
          </a:p>
          <a:p>
            <a:r>
              <a:rPr lang="en-GB" sz="2000" dirty="0">
                <a:solidFill>
                  <a:schemeClr val="accent2">
                    <a:lumMod val="50000"/>
                  </a:schemeClr>
                </a:solidFill>
              </a:rPr>
              <a:t>Digital strategies often involve significant investment decisions and long-term planning. Strategic leaders must evaluate technological trends, understand their potential impact on the organisation, and determine how digital capabilities can support overall strategic objectives.</a:t>
            </a:r>
          </a:p>
          <a:p>
            <a:endParaRPr lang="en-GB" sz="2000" dirty="0">
              <a:solidFill>
                <a:schemeClr val="accent2">
                  <a:lumMod val="50000"/>
                </a:schemeClr>
              </a:solidFill>
            </a:endParaRPr>
          </a:p>
          <a:p>
            <a:r>
              <a:rPr lang="en-GB" sz="2000" dirty="0">
                <a:solidFill>
                  <a:schemeClr val="accent2">
                    <a:lumMod val="50000"/>
                  </a:schemeClr>
                </a:solidFill>
              </a:rPr>
              <a:t>Strategic leadership also requires balancing innovation with risk management. Technological investments can involve substantial uncertainty, and leaders must assess potential benefits while mitigating financial and operational risks. Effective strategic leaders therefore combine visionary thinking with analytical decision-making.</a:t>
            </a:r>
          </a:p>
          <a:p>
            <a:r>
              <a:rPr lang="en-GB" sz="2000" dirty="0">
                <a:solidFill>
                  <a:schemeClr val="accent2">
                    <a:lumMod val="50000"/>
                  </a:schemeClr>
                </a:solidFill>
              </a:rPr>
              <a:t>. </a:t>
            </a:r>
          </a:p>
        </p:txBody>
      </p:sp>
      <p:sp>
        <p:nvSpPr>
          <p:cNvPr id="4" name="Footer Placeholder 3">
            <a:extLst>
              <a:ext uri="{FF2B5EF4-FFF2-40B4-BE49-F238E27FC236}">
                <a16:creationId xmlns:a16="http://schemas.microsoft.com/office/drawing/2014/main" id="{09AFD317-A1FA-7157-E8B7-60E77E27B85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CFF85E84-7C30-7780-777D-FA01B26BCB8F}"/>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10</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3084564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6521646-0AD8-1C08-A85D-A8AB26BEE780}"/>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79697B48-767B-23D7-E387-184A33CEF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245E5631-CA38-031F-71B2-22C256FD04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5538B7FF-DC97-D202-A809-533D49101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EB57F402-0F90-9128-80A9-6721E99615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28063B-0F8D-27F1-6FA6-8926434CA13F}"/>
              </a:ext>
            </a:extLst>
          </p:cNvPr>
          <p:cNvSpPr>
            <a:spLocks noGrp="1"/>
          </p:cNvSpPr>
          <p:nvPr>
            <p:ph type="title"/>
          </p:nvPr>
        </p:nvSpPr>
        <p:spPr>
          <a:xfrm>
            <a:off x="581193" y="702156"/>
            <a:ext cx="9294327" cy="486565"/>
          </a:xfrm>
        </p:spPr>
        <p:txBody>
          <a:bodyPr vert="horz" lIns="91440" tIns="45720" rIns="91440" bIns="45720" rtlCol="0" anchor="b">
            <a:normAutofit fontScale="90000"/>
          </a:bodyPr>
          <a:lstStyle/>
          <a:p>
            <a:r>
              <a:rPr lang="en-GB" dirty="0">
                <a:solidFill>
                  <a:schemeClr val="tx2"/>
                </a:solidFill>
              </a:rPr>
              <a:t>strategic</a:t>
            </a:r>
            <a:r>
              <a:rPr lang="en-GB" b="0" kern="1200" cap="all" dirty="0">
                <a:solidFill>
                  <a:schemeClr val="tx2"/>
                </a:solidFill>
                <a:latin typeface="+mj-lt"/>
                <a:ea typeface="+mj-ea"/>
                <a:cs typeface="+mj-cs"/>
              </a:rPr>
              <a:t> leadership </a:t>
            </a:r>
            <a:r>
              <a:rPr lang="en-GB" dirty="0">
                <a:solidFill>
                  <a:schemeClr val="tx2"/>
                </a:solidFill>
              </a:rPr>
              <a:t>example – </a:t>
            </a:r>
            <a:r>
              <a:rPr lang="en-GB" dirty="0" err="1">
                <a:solidFill>
                  <a:schemeClr val="tx2"/>
                </a:solidFill>
              </a:rPr>
              <a:t>elon</a:t>
            </a:r>
            <a:r>
              <a:rPr lang="en-GB" dirty="0">
                <a:solidFill>
                  <a:schemeClr val="tx2"/>
                </a:solidFill>
              </a:rPr>
              <a:t> musk</a:t>
            </a:r>
            <a:endParaRPr lang="en-GB" b="0" kern="1200" cap="all" dirty="0">
              <a:solidFill>
                <a:schemeClr val="tx2"/>
              </a:solidFill>
              <a:latin typeface="+mj-lt"/>
              <a:ea typeface="+mj-ea"/>
              <a:cs typeface="+mj-cs"/>
            </a:endParaRPr>
          </a:p>
        </p:txBody>
      </p:sp>
      <p:sp>
        <p:nvSpPr>
          <p:cNvPr id="20" name="Rectangle 19">
            <a:extLst>
              <a:ext uri="{FF2B5EF4-FFF2-40B4-BE49-F238E27FC236}">
                <a16:creationId xmlns:a16="http://schemas.microsoft.com/office/drawing/2014/main" id="{86DAA2FC-E866-9B41-3174-7C0CA259E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592382AA-5882-AD8C-91D3-34FA1B5E693C}"/>
              </a:ext>
            </a:extLst>
          </p:cNvPr>
          <p:cNvSpPr txBox="1"/>
          <p:nvPr/>
        </p:nvSpPr>
        <p:spPr>
          <a:xfrm>
            <a:off x="335280" y="1338681"/>
            <a:ext cx="11410187" cy="4817164"/>
          </a:xfrm>
          <a:prstGeom prst="rect">
            <a:avLst/>
          </a:prstGeom>
        </p:spPr>
        <p:txBody>
          <a:bodyPr vert="horz" lIns="91440" tIns="45720" rIns="91440" bIns="45720" rtlCol="0" anchor="ctr">
            <a:noAutofit/>
          </a:bodyPr>
          <a:lstStyle/>
          <a:p>
            <a:r>
              <a:rPr lang="en-GB" sz="2000" b="1" dirty="0">
                <a:solidFill>
                  <a:schemeClr val="accent2">
                    <a:lumMod val="50000"/>
                  </a:schemeClr>
                </a:solidFill>
              </a:rPr>
              <a:t>Vision for the future</a:t>
            </a:r>
            <a:br>
              <a:rPr lang="en-GB" sz="2000" dirty="0">
                <a:solidFill>
                  <a:schemeClr val="accent2">
                    <a:lumMod val="50000"/>
                  </a:schemeClr>
                </a:solidFill>
              </a:rPr>
            </a:br>
            <a:r>
              <a:rPr lang="en-GB" sz="2000" dirty="0">
                <a:solidFill>
                  <a:schemeClr val="accent2">
                    <a:lumMod val="50000"/>
                  </a:schemeClr>
                </a:solidFill>
              </a:rPr>
              <a:t>Musk develops strategies based on </a:t>
            </a:r>
            <a:r>
              <a:rPr lang="en-GB" sz="2000" b="1" dirty="0">
                <a:solidFill>
                  <a:schemeClr val="accent2">
                    <a:lumMod val="50000"/>
                  </a:schemeClr>
                </a:solidFill>
              </a:rPr>
              <a:t>long-term industry trends</a:t>
            </a:r>
            <a:r>
              <a:rPr lang="en-GB" sz="2000" dirty="0">
                <a:solidFill>
                  <a:schemeClr val="accent2">
                    <a:lumMod val="50000"/>
                  </a:schemeClr>
                </a:solidFill>
              </a:rPr>
              <a:t>, such as electric vehicles, sustainable energy, and space exploration. His vision guides both Tesla’s and SpaceX’s strategic directions.</a:t>
            </a:r>
          </a:p>
          <a:p>
            <a:endParaRPr lang="en-GB" sz="2000" b="1" dirty="0">
              <a:solidFill>
                <a:schemeClr val="accent2">
                  <a:lumMod val="50000"/>
                </a:schemeClr>
              </a:solidFill>
            </a:endParaRPr>
          </a:p>
          <a:p>
            <a:r>
              <a:rPr lang="en-GB" sz="2000" b="1" dirty="0">
                <a:solidFill>
                  <a:schemeClr val="accent2">
                    <a:lumMod val="50000"/>
                  </a:schemeClr>
                </a:solidFill>
              </a:rPr>
              <a:t>Innovation-driven strategy</a:t>
            </a:r>
            <a:br>
              <a:rPr lang="en-GB" sz="2000" dirty="0">
                <a:solidFill>
                  <a:schemeClr val="accent2">
                    <a:lumMod val="50000"/>
                  </a:schemeClr>
                </a:solidFill>
              </a:rPr>
            </a:br>
            <a:r>
              <a:rPr lang="en-GB" sz="2000" dirty="0">
                <a:solidFill>
                  <a:schemeClr val="accent2">
                    <a:lumMod val="50000"/>
                  </a:schemeClr>
                </a:solidFill>
              </a:rPr>
              <a:t>He focuses on </a:t>
            </a:r>
            <a:r>
              <a:rPr lang="en-GB" sz="2000" b="1" dirty="0">
                <a:solidFill>
                  <a:schemeClr val="accent2">
                    <a:lumMod val="50000"/>
                  </a:schemeClr>
                </a:solidFill>
              </a:rPr>
              <a:t>disruptive technologies</a:t>
            </a:r>
            <a:r>
              <a:rPr lang="en-GB" sz="2000" dirty="0">
                <a:solidFill>
                  <a:schemeClr val="accent2">
                    <a:lumMod val="50000"/>
                  </a:schemeClr>
                </a:solidFill>
              </a:rPr>
              <a:t>, such as battery innovation, autonomous driving, reusable rockets, and AI integration, positioning his companies ahead of competitors.</a:t>
            </a:r>
          </a:p>
          <a:p>
            <a:endParaRPr lang="en-GB" sz="2000" b="1" dirty="0">
              <a:solidFill>
                <a:schemeClr val="accent2">
                  <a:lumMod val="50000"/>
                </a:schemeClr>
              </a:solidFill>
            </a:endParaRPr>
          </a:p>
          <a:p>
            <a:r>
              <a:rPr lang="en-GB" sz="2000" b="1" dirty="0">
                <a:solidFill>
                  <a:schemeClr val="accent2">
                    <a:lumMod val="50000"/>
                  </a:schemeClr>
                </a:solidFill>
              </a:rPr>
              <a:t>Risk-taking and bold initiatives</a:t>
            </a:r>
            <a:br>
              <a:rPr lang="en-GB" sz="2000" dirty="0">
                <a:solidFill>
                  <a:schemeClr val="accent2">
                    <a:lumMod val="50000"/>
                  </a:schemeClr>
                </a:solidFill>
              </a:rPr>
            </a:br>
            <a:r>
              <a:rPr lang="en-GB" sz="2000" dirty="0">
                <a:solidFill>
                  <a:schemeClr val="accent2">
                    <a:lumMod val="50000"/>
                  </a:schemeClr>
                </a:solidFill>
              </a:rPr>
              <a:t>Strategic leaders make calculated long-term decisions. Musk invests heavily in projects that may take years to pay off, like Gigafactories and Starship development, aligning resources with his strategic goals.</a:t>
            </a:r>
          </a:p>
          <a:p>
            <a:endParaRPr lang="en-GB" sz="2000" b="1" dirty="0">
              <a:solidFill>
                <a:schemeClr val="accent2">
                  <a:lumMod val="50000"/>
                </a:schemeClr>
              </a:solidFill>
            </a:endParaRPr>
          </a:p>
          <a:p>
            <a:r>
              <a:rPr lang="en-GB" sz="2000" b="1" dirty="0">
                <a:solidFill>
                  <a:schemeClr val="accent2">
                    <a:lumMod val="50000"/>
                  </a:schemeClr>
                </a:solidFill>
              </a:rPr>
              <a:t>Aligning organisation with strategy</a:t>
            </a:r>
            <a:br>
              <a:rPr lang="en-GB" sz="2000" dirty="0">
                <a:solidFill>
                  <a:schemeClr val="accent2">
                    <a:lumMod val="50000"/>
                  </a:schemeClr>
                </a:solidFill>
              </a:rPr>
            </a:br>
            <a:r>
              <a:rPr lang="en-GB" sz="2000" dirty="0">
                <a:solidFill>
                  <a:schemeClr val="accent2">
                    <a:lumMod val="50000"/>
                  </a:schemeClr>
                </a:solidFill>
              </a:rPr>
              <a:t>Musk shapes culture and organisational structures to </a:t>
            </a:r>
            <a:r>
              <a:rPr lang="en-GB" sz="2000" b="1" dirty="0">
                <a:solidFill>
                  <a:schemeClr val="accent2">
                    <a:lumMod val="50000"/>
                  </a:schemeClr>
                </a:solidFill>
              </a:rPr>
              <a:t>support ambitious, high-impact projects</a:t>
            </a:r>
            <a:r>
              <a:rPr lang="en-GB" sz="2000" dirty="0">
                <a:solidFill>
                  <a:schemeClr val="accent2">
                    <a:lumMod val="50000"/>
                  </a:schemeClr>
                </a:solidFill>
              </a:rPr>
              <a:t>, ensuring employees work toward his strategic vision.</a:t>
            </a:r>
          </a:p>
          <a:p>
            <a:endParaRPr lang="en-GB" dirty="0">
              <a:solidFill>
                <a:schemeClr val="accent2">
                  <a:lumMod val="50000"/>
                </a:schemeClr>
              </a:solidFill>
            </a:endParaRPr>
          </a:p>
        </p:txBody>
      </p:sp>
      <p:sp>
        <p:nvSpPr>
          <p:cNvPr id="4" name="Footer Placeholder 3">
            <a:extLst>
              <a:ext uri="{FF2B5EF4-FFF2-40B4-BE49-F238E27FC236}">
                <a16:creationId xmlns:a16="http://schemas.microsoft.com/office/drawing/2014/main" id="{3BB86C73-51BB-7B3A-E1EF-F4C34A660FE4}"/>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88D84BF4-B740-7FB4-72C3-E863B63624B6}"/>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11</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2209643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CBD2734-188F-DF5C-D312-F5F88C13113B}"/>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772C75CA-BDAD-126E-14E6-37FBF3F4F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42EFD1B3-66AE-037A-4C03-88A70D555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E3A87E44-A008-70CA-B428-C4A181EB6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3742D748-19B2-5527-B956-F0F3E0BDC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24F09E-4A9E-86E6-6D1C-4A0D84F5D6E5}"/>
              </a:ext>
            </a:extLst>
          </p:cNvPr>
          <p:cNvSpPr>
            <a:spLocks noGrp="1"/>
          </p:cNvSpPr>
          <p:nvPr>
            <p:ph type="title"/>
          </p:nvPr>
        </p:nvSpPr>
        <p:spPr>
          <a:xfrm>
            <a:off x="581193" y="702156"/>
            <a:ext cx="757728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adaptive leadership theory </a:t>
            </a:r>
          </a:p>
        </p:txBody>
      </p:sp>
      <p:sp>
        <p:nvSpPr>
          <p:cNvPr id="20" name="Rectangle 19">
            <a:extLst>
              <a:ext uri="{FF2B5EF4-FFF2-40B4-BE49-F238E27FC236}">
                <a16:creationId xmlns:a16="http://schemas.microsoft.com/office/drawing/2014/main" id="{3E03DA1C-0A29-EE85-1691-E868D988C9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D39EFDB-AC32-5293-185D-85A814A29AB7}"/>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Technology integration often presents adaptive challenges because it requires employees to modify established behaviours, develop new competencies, and rethink existing business processes. </a:t>
            </a:r>
          </a:p>
          <a:p>
            <a:endParaRPr lang="en-GB" sz="2000" dirty="0">
              <a:solidFill>
                <a:schemeClr val="accent2">
                  <a:lumMod val="50000"/>
                </a:schemeClr>
              </a:solidFill>
            </a:endParaRPr>
          </a:p>
          <a:p>
            <a:r>
              <a:rPr lang="en-GB" sz="2000" dirty="0">
                <a:solidFill>
                  <a:schemeClr val="accent2">
                    <a:lumMod val="50000"/>
                  </a:schemeClr>
                </a:solidFill>
              </a:rPr>
              <a:t>Adaptive leadership encourages experimentation and learning, recognising that organisations may need to test different solutions before identifying the most effective strategy.</a:t>
            </a:r>
          </a:p>
          <a:p>
            <a:endParaRPr lang="en-GB" sz="2000" dirty="0">
              <a:solidFill>
                <a:schemeClr val="accent2">
                  <a:lumMod val="50000"/>
                </a:schemeClr>
              </a:solidFill>
            </a:endParaRPr>
          </a:p>
          <a:p>
            <a:r>
              <a:rPr lang="en-GB" sz="2000" dirty="0">
                <a:solidFill>
                  <a:schemeClr val="accent2">
                    <a:lumMod val="50000"/>
                  </a:schemeClr>
                </a:solidFill>
              </a:rPr>
              <a:t>Rather than providing all the answers, adaptive leaders facilitate problem-solving by empowering employees to participate in the transformation process. </a:t>
            </a:r>
          </a:p>
          <a:p>
            <a:endParaRPr lang="en-GB" sz="2000" dirty="0">
              <a:solidFill>
                <a:schemeClr val="accent2">
                  <a:lumMod val="50000"/>
                </a:schemeClr>
              </a:solidFill>
            </a:endParaRPr>
          </a:p>
          <a:p>
            <a:r>
              <a:rPr lang="en-GB" sz="2000" dirty="0">
                <a:solidFill>
                  <a:schemeClr val="accent2">
                    <a:lumMod val="50000"/>
                  </a:schemeClr>
                </a:solidFill>
              </a:rPr>
              <a:t>This approach can enhance organisational resilience and help organisations remain responsive to evolving technological developments.</a:t>
            </a:r>
          </a:p>
          <a:p>
            <a:endParaRPr lang="en-GB" sz="2000" dirty="0">
              <a:solidFill>
                <a:schemeClr val="accent2">
                  <a:lumMod val="50000"/>
                </a:schemeClr>
              </a:solidFill>
            </a:endParaRPr>
          </a:p>
          <a:p>
            <a:r>
              <a:rPr lang="en-GB" sz="2000" dirty="0">
                <a:solidFill>
                  <a:schemeClr val="accent2">
                    <a:lumMod val="50000"/>
                  </a:schemeClr>
                </a:solidFill>
              </a:rPr>
              <a:t>However, adaptive leadership may create ambiguity for employees who prefer clear direction and structure. Leaders must therefore balance flexibility with sufficient guidance to ensure that organisational objectives remain clear.</a:t>
            </a:r>
          </a:p>
          <a:p>
            <a:r>
              <a:rPr lang="en-GB" sz="2000" dirty="0">
                <a:solidFill>
                  <a:schemeClr val="accent2">
                    <a:lumMod val="50000"/>
                  </a:schemeClr>
                </a:solidFill>
              </a:rPr>
              <a:t>. </a:t>
            </a:r>
          </a:p>
        </p:txBody>
      </p:sp>
      <p:sp>
        <p:nvSpPr>
          <p:cNvPr id="4" name="Footer Placeholder 3">
            <a:extLst>
              <a:ext uri="{FF2B5EF4-FFF2-40B4-BE49-F238E27FC236}">
                <a16:creationId xmlns:a16="http://schemas.microsoft.com/office/drawing/2014/main" id="{06476906-46B2-BFE1-202E-528DF9609737}"/>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C256B59-9D64-5124-55B9-83F32CD07B23}"/>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12</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3088205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4948E9-C6E5-CB40-C264-D323737B9146}"/>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B48A81D6-46F7-46AB-110F-26DF90AA0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D077CDC3-FD96-84AC-246E-56D144CAF9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24419778-B455-54FD-574B-00A52A24BA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D294EAD2-3F98-41CB-FE31-42C99CC1B1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E49422-5957-308B-9BB7-E263D465CA1B}"/>
              </a:ext>
            </a:extLst>
          </p:cNvPr>
          <p:cNvSpPr>
            <a:spLocks noGrp="1"/>
          </p:cNvSpPr>
          <p:nvPr>
            <p:ph type="title"/>
          </p:nvPr>
        </p:nvSpPr>
        <p:spPr>
          <a:xfrm>
            <a:off x="581193" y="702156"/>
            <a:ext cx="9294327" cy="486565"/>
          </a:xfrm>
        </p:spPr>
        <p:txBody>
          <a:bodyPr vert="horz" lIns="91440" tIns="45720" rIns="91440" bIns="45720" rtlCol="0" anchor="b">
            <a:normAutofit fontScale="90000"/>
          </a:bodyPr>
          <a:lstStyle/>
          <a:p>
            <a:r>
              <a:rPr lang="en-GB" b="0" kern="1200" cap="all" dirty="0">
                <a:solidFill>
                  <a:schemeClr val="tx2"/>
                </a:solidFill>
                <a:latin typeface="+mj-lt"/>
                <a:ea typeface="+mj-ea"/>
                <a:cs typeface="+mj-cs"/>
              </a:rPr>
              <a:t>adaptive leadership </a:t>
            </a:r>
            <a:r>
              <a:rPr lang="en-GB" dirty="0">
                <a:solidFill>
                  <a:schemeClr val="tx2"/>
                </a:solidFill>
              </a:rPr>
              <a:t>example – ken </a:t>
            </a:r>
            <a:r>
              <a:rPr lang="en-GB" dirty="0" err="1">
                <a:solidFill>
                  <a:schemeClr val="tx2"/>
                </a:solidFill>
              </a:rPr>
              <a:t>olisa</a:t>
            </a:r>
            <a:r>
              <a:rPr lang="en-GB" dirty="0">
                <a:solidFill>
                  <a:schemeClr val="tx2"/>
                </a:solidFill>
              </a:rPr>
              <a:t> (royal mail)</a:t>
            </a:r>
            <a:endParaRPr lang="en-GB" b="0" kern="1200" cap="all" dirty="0">
              <a:solidFill>
                <a:schemeClr val="tx2"/>
              </a:solidFill>
              <a:latin typeface="+mj-lt"/>
              <a:ea typeface="+mj-ea"/>
              <a:cs typeface="+mj-cs"/>
            </a:endParaRPr>
          </a:p>
        </p:txBody>
      </p:sp>
      <p:sp>
        <p:nvSpPr>
          <p:cNvPr id="20" name="Rectangle 19">
            <a:extLst>
              <a:ext uri="{FF2B5EF4-FFF2-40B4-BE49-F238E27FC236}">
                <a16:creationId xmlns:a16="http://schemas.microsoft.com/office/drawing/2014/main" id="{35383681-D0F0-3917-9C12-02E855F9D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0E24FF0E-041A-594B-5E8D-648A9C02991F}"/>
              </a:ext>
            </a:extLst>
          </p:cNvPr>
          <p:cNvSpPr txBox="1"/>
          <p:nvPr/>
        </p:nvSpPr>
        <p:spPr>
          <a:xfrm>
            <a:off x="335280" y="1338680"/>
            <a:ext cx="11410187" cy="5062119"/>
          </a:xfrm>
          <a:prstGeom prst="rect">
            <a:avLst/>
          </a:prstGeom>
        </p:spPr>
        <p:txBody>
          <a:bodyPr vert="horz" lIns="91440" tIns="45720" rIns="91440" bIns="45720" rtlCol="0" anchor="ctr">
            <a:noAutofit/>
          </a:bodyPr>
          <a:lstStyle/>
          <a:p>
            <a:r>
              <a:rPr lang="en-GB" sz="2000" b="1" dirty="0">
                <a:solidFill>
                  <a:schemeClr val="accent2">
                    <a:lumMod val="50000"/>
                  </a:schemeClr>
                </a:solidFill>
              </a:rPr>
              <a:t>Responding to market disruption</a:t>
            </a:r>
            <a:br>
              <a:rPr lang="en-GB" sz="2000" dirty="0">
                <a:solidFill>
                  <a:schemeClr val="accent2">
                    <a:lumMod val="50000"/>
                  </a:schemeClr>
                </a:solidFill>
              </a:rPr>
            </a:br>
            <a:r>
              <a:rPr lang="en-GB" sz="2000" dirty="0">
                <a:solidFill>
                  <a:schemeClr val="accent2">
                    <a:lumMod val="50000"/>
                  </a:schemeClr>
                </a:solidFill>
              </a:rPr>
              <a:t>During his tenure, Olisa guided Royal Mail through challenges such as </a:t>
            </a:r>
            <a:r>
              <a:rPr lang="en-GB" sz="2000" b="1" dirty="0">
                <a:solidFill>
                  <a:schemeClr val="accent2">
                    <a:lumMod val="50000"/>
                  </a:schemeClr>
                </a:solidFill>
              </a:rPr>
              <a:t>digital communication reducing letter volumes</a:t>
            </a:r>
            <a:r>
              <a:rPr lang="en-GB" sz="2000" dirty="0">
                <a:solidFill>
                  <a:schemeClr val="accent2">
                    <a:lumMod val="50000"/>
                  </a:schemeClr>
                </a:solidFill>
              </a:rPr>
              <a:t> and the rise of </a:t>
            </a:r>
            <a:r>
              <a:rPr lang="en-GB" sz="2000" b="1" dirty="0">
                <a:solidFill>
                  <a:schemeClr val="accent2">
                    <a:lumMod val="50000"/>
                  </a:schemeClr>
                </a:solidFill>
              </a:rPr>
              <a:t>e-commerce</a:t>
            </a:r>
            <a:r>
              <a:rPr lang="en-GB" sz="2000" dirty="0">
                <a:solidFill>
                  <a:schemeClr val="accent2">
                    <a:lumMod val="50000"/>
                  </a:schemeClr>
                </a:solidFill>
              </a:rPr>
              <a:t>, adapting strategy to focus on parcel delivery and logistics growth.</a:t>
            </a:r>
          </a:p>
          <a:p>
            <a:endParaRPr lang="en-GB" sz="2000" b="1" dirty="0">
              <a:solidFill>
                <a:schemeClr val="accent2">
                  <a:lumMod val="50000"/>
                </a:schemeClr>
              </a:solidFill>
            </a:endParaRPr>
          </a:p>
          <a:p>
            <a:r>
              <a:rPr lang="en-GB" sz="2000" b="1" dirty="0">
                <a:solidFill>
                  <a:schemeClr val="accent2">
                    <a:lumMod val="50000"/>
                  </a:schemeClr>
                </a:solidFill>
              </a:rPr>
              <a:t>Promoting cultural change</a:t>
            </a:r>
            <a:br>
              <a:rPr lang="en-GB" sz="2000" dirty="0">
                <a:solidFill>
                  <a:schemeClr val="accent2">
                    <a:lumMod val="50000"/>
                  </a:schemeClr>
                </a:solidFill>
              </a:rPr>
            </a:br>
            <a:r>
              <a:rPr lang="en-GB" sz="2000" dirty="0">
                <a:solidFill>
                  <a:schemeClr val="accent2">
                    <a:lumMod val="50000"/>
                  </a:schemeClr>
                </a:solidFill>
              </a:rPr>
              <a:t>He worked to </a:t>
            </a:r>
            <a:r>
              <a:rPr lang="en-GB" sz="2000" b="1" dirty="0">
                <a:solidFill>
                  <a:schemeClr val="accent2">
                    <a:lumMod val="50000"/>
                  </a:schemeClr>
                </a:solidFill>
              </a:rPr>
              <a:t>modernise the organisational culture</a:t>
            </a:r>
            <a:r>
              <a:rPr lang="en-GB" sz="2000" dirty="0">
                <a:solidFill>
                  <a:schemeClr val="accent2">
                    <a:lumMod val="50000"/>
                  </a:schemeClr>
                </a:solidFill>
              </a:rPr>
              <a:t>, encouraging innovation, operational efficiency, and employee engagement to support new strategic directions.</a:t>
            </a:r>
          </a:p>
          <a:p>
            <a:endParaRPr lang="en-GB" sz="2000" b="1" dirty="0">
              <a:solidFill>
                <a:schemeClr val="accent2">
                  <a:lumMod val="50000"/>
                </a:schemeClr>
              </a:solidFill>
            </a:endParaRPr>
          </a:p>
          <a:p>
            <a:r>
              <a:rPr lang="en-GB" sz="2000" b="1" dirty="0">
                <a:solidFill>
                  <a:schemeClr val="accent2">
                    <a:lumMod val="50000"/>
                  </a:schemeClr>
                </a:solidFill>
              </a:rPr>
              <a:t>Navigating regulatory and operational challenges</a:t>
            </a:r>
            <a:br>
              <a:rPr lang="en-GB" sz="2000" dirty="0">
                <a:solidFill>
                  <a:schemeClr val="accent2">
                    <a:lumMod val="50000"/>
                  </a:schemeClr>
                </a:solidFill>
              </a:rPr>
            </a:br>
            <a:r>
              <a:rPr lang="en-GB" sz="2000" dirty="0">
                <a:solidFill>
                  <a:schemeClr val="accent2">
                    <a:lumMod val="50000"/>
                  </a:schemeClr>
                </a:solidFill>
              </a:rPr>
              <a:t>Olisa ensured that Royal Mail adapted to </a:t>
            </a:r>
            <a:r>
              <a:rPr lang="en-GB" sz="2000" b="1" dirty="0">
                <a:solidFill>
                  <a:schemeClr val="accent2">
                    <a:lumMod val="50000"/>
                  </a:schemeClr>
                </a:solidFill>
              </a:rPr>
              <a:t>regulatory changes and competitive pressures</a:t>
            </a:r>
            <a:r>
              <a:rPr lang="en-GB" sz="2000" dirty="0">
                <a:solidFill>
                  <a:schemeClr val="accent2">
                    <a:lumMod val="50000"/>
                  </a:schemeClr>
                </a:solidFill>
              </a:rPr>
              <a:t> from private courier companies while maintaining public service obligations.</a:t>
            </a:r>
          </a:p>
          <a:p>
            <a:endParaRPr lang="en-GB" sz="2000" b="1" dirty="0">
              <a:solidFill>
                <a:schemeClr val="accent2">
                  <a:lumMod val="50000"/>
                </a:schemeClr>
              </a:solidFill>
            </a:endParaRPr>
          </a:p>
          <a:p>
            <a:r>
              <a:rPr lang="en-GB" sz="2000" b="1" dirty="0">
                <a:solidFill>
                  <a:schemeClr val="accent2">
                    <a:lumMod val="50000"/>
                  </a:schemeClr>
                </a:solidFill>
              </a:rPr>
              <a:t>Balancing short-term and long-term goals</a:t>
            </a:r>
            <a:br>
              <a:rPr lang="en-GB" sz="2000" dirty="0">
                <a:solidFill>
                  <a:schemeClr val="accent2">
                    <a:lumMod val="50000"/>
                  </a:schemeClr>
                </a:solidFill>
              </a:rPr>
            </a:br>
            <a:r>
              <a:rPr lang="en-GB" sz="2000" dirty="0">
                <a:solidFill>
                  <a:schemeClr val="accent2">
                    <a:lumMod val="50000"/>
                  </a:schemeClr>
                </a:solidFill>
              </a:rPr>
              <a:t>He managed immediate operational needs while investing in automation, digital solutions, and logistics infrastructure to position Royal Mail for the future.</a:t>
            </a:r>
          </a:p>
          <a:p>
            <a:endParaRPr lang="en-GB" dirty="0">
              <a:solidFill>
                <a:schemeClr val="accent2">
                  <a:lumMod val="50000"/>
                </a:schemeClr>
              </a:solidFill>
            </a:endParaRPr>
          </a:p>
        </p:txBody>
      </p:sp>
      <p:sp>
        <p:nvSpPr>
          <p:cNvPr id="5" name="Slide Number Placeholder 4">
            <a:extLst>
              <a:ext uri="{FF2B5EF4-FFF2-40B4-BE49-F238E27FC236}">
                <a16:creationId xmlns:a16="http://schemas.microsoft.com/office/drawing/2014/main" id="{F8A22ECD-424B-D524-EA44-5751283E71EC}"/>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13</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577741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A216A6A-63E3-48F5-304F-B20652757AA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2DAF7CD8-94B2-127B-E326-8C52528EB2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817D31DB-E791-72EF-1D09-A29B6A5942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40B45C2-767A-318F-3FE1-7A133C9B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4470B0C6-0925-0CDF-D911-F888606E13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858C07-AE4B-2CCB-63F9-46C9F9B1259E}"/>
              </a:ext>
            </a:extLst>
          </p:cNvPr>
          <p:cNvSpPr>
            <a:spLocks noGrp="1"/>
          </p:cNvSpPr>
          <p:nvPr>
            <p:ph type="title"/>
          </p:nvPr>
        </p:nvSpPr>
        <p:spPr>
          <a:xfrm>
            <a:off x="581193" y="702156"/>
            <a:ext cx="9182567" cy="486565"/>
          </a:xfrm>
        </p:spPr>
        <p:txBody>
          <a:bodyPr vert="horz" lIns="91440" tIns="45720" rIns="91440" bIns="45720" rtlCol="0" anchor="b">
            <a:normAutofit fontScale="90000"/>
          </a:bodyPr>
          <a:lstStyle/>
          <a:p>
            <a:r>
              <a:rPr lang="en-GB" dirty="0">
                <a:solidFill>
                  <a:schemeClr val="tx2"/>
                </a:solidFill>
              </a:rPr>
              <a:t>Distributed or collaborative</a:t>
            </a:r>
            <a:r>
              <a:rPr lang="en-GB" b="0" kern="1200" cap="all" dirty="0">
                <a:solidFill>
                  <a:schemeClr val="tx2"/>
                </a:solidFill>
                <a:latin typeface="+mj-lt"/>
                <a:ea typeface="+mj-ea"/>
                <a:cs typeface="+mj-cs"/>
              </a:rPr>
              <a:t> leadership theory </a:t>
            </a:r>
          </a:p>
        </p:txBody>
      </p:sp>
      <p:sp>
        <p:nvSpPr>
          <p:cNvPr id="20" name="Rectangle 19">
            <a:extLst>
              <a:ext uri="{FF2B5EF4-FFF2-40B4-BE49-F238E27FC236}">
                <a16:creationId xmlns:a16="http://schemas.microsoft.com/office/drawing/2014/main" id="{66C844D2-15F6-BAF9-404D-18C17B8FE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3C8C0CF6-58A0-EB79-47D3-1A11235DFFBD}"/>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dirty="0">
                <a:solidFill>
                  <a:schemeClr val="accent2">
                    <a:lumMod val="50000"/>
                  </a:schemeClr>
                </a:solidFill>
              </a:rPr>
              <a:t>Distributed leadership, sometimes referred to as collaborative or shared leadership, recognises that leadership responsibilities do not reside solely with senior executives. Instead, leadership is shared across different levels of the organisation, enabling individuals with relevant expertise to contribute to decision-making.</a:t>
            </a:r>
          </a:p>
          <a:p>
            <a:endParaRPr lang="en-GB" dirty="0">
              <a:solidFill>
                <a:schemeClr val="accent2">
                  <a:lumMod val="50000"/>
                </a:schemeClr>
              </a:solidFill>
            </a:endParaRPr>
          </a:p>
          <a:p>
            <a:r>
              <a:rPr lang="en-GB" dirty="0">
                <a:solidFill>
                  <a:schemeClr val="accent2">
                    <a:lumMod val="50000"/>
                  </a:schemeClr>
                </a:solidFill>
              </a:rPr>
              <a:t>This approach is particularly valuable when implementing technology-driven strategies, as digital transformation often requires input from specialists in areas such as information technology, data analytics, operations, and customer experience. By distributing leadership responsibilities, organisations can leverage diverse expertise and encourage cross-functional collaboration.</a:t>
            </a:r>
          </a:p>
          <a:p>
            <a:endParaRPr lang="en-GB" dirty="0">
              <a:solidFill>
                <a:schemeClr val="accent2">
                  <a:lumMod val="50000"/>
                </a:schemeClr>
              </a:solidFill>
            </a:endParaRPr>
          </a:p>
          <a:p>
            <a:r>
              <a:rPr lang="en-GB" dirty="0">
                <a:solidFill>
                  <a:schemeClr val="accent2">
                    <a:lumMod val="50000"/>
                  </a:schemeClr>
                </a:solidFill>
              </a:rPr>
              <a:t>Collaborative leadership also promotes employee engagement and innovation, as individuals feel empowered to contribute ideas and solutions. This can be especially beneficial in digital transformation initiatives where creativity and problem-solving are essential.</a:t>
            </a:r>
          </a:p>
          <a:p>
            <a:endParaRPr lang="en-GB" dirty="0">
              <a:solidFill>
                <a:schemeClr val="accent2">
                  <a:lumMod val="50000"/>
                </a:schemeClr>
              </a:solidFill>
            </a:endParaRPr>
          </a:p>
          <a:p>
            <a:r>
              <a:rPr lang="en-GB" dirty="0">
                <a:solidFill>
                  <a:schemeClr val="accent2">
                    <a:lumMod val="50000"/>
                  </a:schemeClr>
                </a:solidFill>
              </a:rPr>
              <a:t>However, distributed leadership may present challenges in maintaining clear accountability and decision-making authority. Leaders must ensure that governance structures are in place to coordinate efforts and maintain alignment with strategic objectives.</a:t>
            </a:r>
          </a:p>
          <a:p>
            <a:r>
              <a:rPr lang="en-GB" sz="2000" dirty="0">
                <a:solidFill>
                  <a:schemeClr val="accent2">
                    <a:lumMod val="50000"/>
                  </a:schemeClr>
                </a:solidFill>
              </a:rPr>
              <a:t>. </a:t>
            </a:r>
          </a:p>
        </p:txBody>
      </p:sp>
      <p:sp>
        <p:nvSpPr>
          <p:cNvPr id="4" name="Footer Placeholder 3">
            <a:extLst>
              <a:ext uri="{FF2B5EF4-FFF2-40B4-BE49-F238E27FC236}">
                <a16:creationId xmlns:a16="http://schemas.microsoft.com/office/drawing/2014/main" id="{70FCA98B-A77E-060F-65FF-1DD8C3509CF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E683A3BE-EBA2-A8C7-B069-C6F092751D6E}"/>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14</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1924004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2A74FC2-D2D0-C280-7A30-DAD0FEFCBF2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82B3141C-C2A3-C88B-5E06-9779C0439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9716502C-DBE1-4A50-86B5-6D131A6B6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EE4BFF2E-55CC-D1A4-6429-61E71C57F1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DAF5F933-ED8C-5D6F-BA46-DBE17960CB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6AA118-95B8-1762-4E1C-184143F0F9CC}"/>
              </a:ext>
            </a:extLst>
          </p:cNvPr>
          <p:cNvSpPr>
            <a:spLocks noGrp="1"/>
          </p:cNvSpPr>
          <p:nvPr>
            <p:ph type="title"/>
          </p:nvPr>
        </p:nvSpPr>
        <p:spPr>
          <a:xfrm>
            <a:off x="581193" y="702156"/>
            <a:ext cx="10127447" cy="486565"/>
          </a:xfrm>
        </p:spPr>
        <p:txBody>
          <a:bodyPr vert="horz" lIns="91440" tIns="45720" rIns="91440" bIns="45720" rtlCol="0" anchor="b">
            <a:normAutofit fontScale="90000"/>
          </a:bodyPr>
          <a:lstStyle/>
          <a:p>
            <a:r>
              <a:rPr lang="en-GB" dirty="0">
                <a:solidFill>
                  <a:schemeClr val="tx2"/>
                </a:solidFill>
              </a:rPr>
              <a:t>distributive</a:t>
            </a:r>
            <a:r>
              <a:rPr lang="en-GB" b="0" kern="1200" cap="all" dirty="0">
                <a:solidFill>
                  <a:schemeClr val="tx2"/>
                </a:solidFill>
                <a:latin typeface="+mj-lt"/>
                <a:ea typeface="+mj-ea"/>
                <a:cs typeface="+mj-cs"/>
              </a:rPr>
              <a:t> leadership </a:t>
            </a:r>
            <a:r>
              <a:rPr lang="en-GB" dirty="0">
                <a:solidFill>
                  <a:schemeClr val="tx2"/>
                </a:solidFill>
              </a:rPr>
              <a:t>example – Carolyn </a:t>
            </a:r>
            <a:r>
              <a:rPr lang="en-GB" dirty="0" err="1">
                <a:solidFill>
                  <a:schemeClr val="tx2"/>
                </a:solidFill>
              </a:rPr>
              <a:t>Mccall</a:t>
            </a:r>
            <a:r>
              <a:rPr lang="en-GB" dirty="0">
                <a:solidFill>
                  <a:schemeClr val="tx2"/>
                </a:solidFill>
              </a:rPr>
              <a:t> (</a:t>
            </a:r>
            <a:r>
              <a:rPr lang="en-GB" dirty="0" err="1">
                <a:solidFill>
                  <a:schemeClr val="tx2"/>
                </a:solidFill>
              </a:rPr>
              <a:t>easyjet</a:t>
            </a:r>
            <a:r>
              <a:rPr lang="en-GB" dirty="0">
                <a:solidFill>
                  <a:schemeClr val="tx2"/>
                </a:solidFill>
              </a:rPr>
              <a:t>)</a:t>
            </a:r>
            <a:endParaRPr lang="en-GB" b="0" kern="1200" cap="all" dirty="0">
              <a:solidFill>
                <a:schemeClr val="tx2"/>
              </a:solidFill>
              <a:latin typeface="+mj-lt"/>
              <a:ea typeface="+mj-ea"/>
              <a:cs typeface="+mj-cs"/>
            </a:endParaRPr>
          </a:p>
        </p:txBody>
      </p:sp>
      <p:sp>
        <p:nvSpPr>
          <p:cNvPr id="20" name="Rectangle 19">
            <a:extLst>
              <a:ext uri="{FF2B5EF4-FFF2-40B4-BE49-F238E27FC236}">
                <a16:creationId xmlns:a16="http://schemas.microsoft.com/office/drawing/2014/main" id="{7D61E7D9-4CF4-E735-DAE6-9BF9056B21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054684D-3866-1806-32B8-6A2F359D6E4B}"/>
              </a:ext>
            </a:extLst>
          </p:cNvPr>
          <p:cNvSpPr txBox="1"/>
          <p:nvPr/>
        </p:nvSpPr>
        <p:spPr>
          <a:xfrm>
            <a:off x="264160" y="1338680"/>
            <a:ext cx="11612880" cy="5173880"/>
          </a:xfrm>
          <a:prstGeom prst="rect">
            <a:avLst/>
          </a:prstGeom>
        </p:spPr>
        <p:txBody>
          <a:bodyPr vert="horz" lIns="91440" tIns="45720" rIns="91440" bIns="45720" rtlCol="0" anchor="ctr">
            <a:noAutofit/>
          </a:bodyPr>
          <a:lstStyle/>
          <a:p>
            <a:r>
              <a:rPr lang="en-GB" sz="2000" b="1" dirty="0">
                <a:solidFill>
                  <a:schemeClr val="accent2">
                    <a:lumMod val="50000"/>
                  </a:schemeClr>
                </a:solidFill>
              </a:rPr>
              <a:t>Delegating decision-making</a:t>
            </a:r>
            <a:br>
              <a:rPr lang="en-GB" sz="2000" dirty="0">
                <a:solidFill>
                  <a:schemeClr val="accent2">
                    <a:lumMod val="50000"/>
                  </a:schemeClr>
                </a:solidFill>
              </a:rPr>
            </a:br>
            <a:r>
              <a:rPr lang="en-GB" sz="2000" dirty="0">
                <a:solidFill>
                  <a:schemeClr val="accent2">
                    <a:lumMod val="50000"/>
                  </a:schemeClr>
                </a:solidFill>
              </a:rPr>
              <a:t>McCall empowered managers across EasyJet to </a:t>
            </a:r>
            <a:r>
              <a:rPr lang="en-GB" sz="2000" b="1" dirty="0">
                <a:solidFill>
                  <a:schemeClr val="accent2">
                    <a:lumMod val="50000"/>
                  </a:schemeClr>
                </a:solidFill>
              </a:rPr>
              <a:t>take responsibility for their departments</a:t>
            </a:r>
            <a:r>
              <a:rPr lang="en-GB" sz="2000" dirty="0">
                <a:solidFill>
                  <a:schemeClr val="accent2">
                    <a:lumMod val="50000"/>
                  </a:schemeClr>
                </a:solidFill>
              </a:rPr>
              <a:t>, including operations, customer service, and pricing strategies, rather than centralising all decisions at the executive level.</a:t>
            </a:r>
          </a:p>
          <a:p>
            <a:endParaRPr lang="en-GB" sz="1000" b="1" dirty="0">
              <a:solidFill>
                <a:schemeClr val="accent2">
                  <a:lumMod val="50000"/>
                </a:schemeClr>
              </a:solidFill>
            </a:endParaRPr>
          </a:p>
          <a:p>
            <a:r>
              <a:rPr lang="en-GB" sz="2000" b="1" dirty="0">
                <a:solidFill>
                  <a:schemeClr val="accent2">
                    <a:lumMod val="50000"/>
                  </a:schemeClr>
                </a:solidFill>
              </a:rPr>
              <a:t>Encouraging collaboration</a:t>
            </a:r>
            <a:br>
              <a:rPr lang="en-GB" sz="2000" dirty="0">
                <a:solidFill>
                  <a:schemeClr val="accent2">
                    <a:lumMod val="50000"/>
                  </a:schemeClr>
                </a:solidFill>
              </a:rPr>
            </a:br>
            <a:r>
              <a:rPr lang="en-GB" sz="2000" dirty="0">
                <a:solidFill>
                  <a:schemeClr val="accent2">
                    <a:lumMod val="50000"/>
                  </a:schemeClr>
                </a:solidFill>
              </a:rPr>
              <a:t>She fostered a culture where teams across airports and functions could </a:t>
            </a:r>
            <a:r>
              <a:rPr lang="en-GB" sz="2000" b="1" dirty="0">
                <a:solidFill>
                  <a:schemeClr val="accent2">
                    <a:lumMod val="50000"/>
                  </a:schemeClr>
                </a:solidFill>
              </a:rPr>
              <a:t>share insights and propose solutions</a:t>
            </a:r>
            <a:r>
              <a:rPr lang="en-GB" sz="2000" dirty="0">
                <a:solidFill>
                  <a:schemeClr val="accent2">
                    <a:lumMod val="50000"/>
                  </a:schemeClr>
                </a:solidFill>
              </a:rPr>
              <a:t>, creating a network of leadership rather than a single top-down approach.</a:t>
            </a:r>
          </a:p>
          <a:p>
            <a:endParaRPr lang="en-GB" sz="1000" b="1" dirty="0">
              <a:solidFill>
                <a:schemeClr val="accent2">
                  <a:lumMod val="50000"/>
                </a:schemeClr>
              </a:solidFill>
            </a:endParaRPr>
          </a:p>
          <a:p>
            <a:r>
              <a:rPr lang="en-GB" sz="2000" b="1" dirty="0">
                <a:solidFill>
                  <a:schemeClr val="accent2">
                    <a:lumMod val="50000"/>
                  </a:schemeClr>
                </a:solidFill>
              </a:rPr>
              <a:t>Accountability and ownership</a:t>
            </a:r>
            <a:br>
              <a:rPr lang="en-GB" sz="2000" dirty="0">
                <a:solidFill>
                  <a:schemeClr val="accent2">
                    <a:lumMod val="50000"/>
                  </a:schemeClr>
                </a:solidFill>
              </a:rPr>
            </a:br>
            <a:r>
              <a:rPr lang="en-GB" sz="2000" dirty="0">
                <a:solidFill>
                  <a:schemeClr val="accent2">
                    <a:lumMod val="50000"/>
                  </a:schemeClr>
                </a:solidFill>
              </a:rPr>
              <a:t>Managers were expected to </a:t>
            </a:r>
            <a:r>
              <a:rPr lang="en-GB" sz="2000" b="1" dirty="0">
                <a:solidFill>
                  <a:schemeClr val="accent2">
                    <a:lumMod val="50000"/>
                  </a:schemeClr>
                </a:solidFill>
              </a:rPr>
              <a:t>own outcomes for their areas</a:t>
            </a:r>
            <a:r>
              <a:rPr lang="en-GB" sz="2000" dirty="0">
                <a:solidFill>
                  <a:schemeClr val="accent2">
                    <a:lumMod val="50000"/>
                  </a:schemeClr>
                </a:solidFill>
              </a:rPr>
              <a:t>, driving performance while aligning with the company’s overall strategic goals.</a:t>
            </a:r>
          </a:p>
          <a:p>
            <a:endParaRPr lang="en-GB" sz="1000" b="1" dirty="0">
              <a:solidFill>
                <a:schemeClr val="accent2">
                  <a:lumMod val="50000"/>
                </a:schemeClr>
              </a:solidFill>
            </a:endParaRPr>
          </a:p>
          <a:p>
            <a:r>
              <a:rPr lang="en-GB" sz="2000" b="1" dirty="0">
                <a:solidFill>
                  <a:schemeClr val="accent2">
                    <a:lumMod val="50000"/>
                  </a:schemeClr>
                </a:solidFill>
              </a:rPr>
              <a:t>Building a resilient organisation</a:t>
            </a:r>
            <a:br>
              <a:rPr lang="en-GB" sz="2000" dirty="0">
                <a:solidFill>
                  <a:schemeClr val="accent2">
                    <a:lumMod val="50000"/>
                  </a:schemeClr>
                </a:solidFill>
              </a:rPr>
            </a:br>
            <a:r>
              <a:rPr lang="en-GB" sz="2000" dirty="0">
                <a:solidFill>
                  <a:schemeClr val="accent2">
                    <a:lumMod val="50000"/>
                  </a:schemeClr>
                </a:solidFill>
              </a:rPr>
              <a:t>Distributed leadership under McCall helped EasyJet </a:t>
            </a:r>
            <a:r>
              <a:rPr lang="en-GB" sz="2000" b="1" dirty="0">
                <a:solidFill>
                  <a:schemeClr val="accent2">
                    <a:lumMod val="50000"/>
                  </a:schemeClr>
                </a:solidFill>
              </a:rPr>
              <a:t>respond quickly to operational challenges</a:t>
            </a:r>
            <a:r>
              <a:rPr lang="en-GB" sz="2000" dirty="0">
                <a:solidFill>
                  <a:schemeClr val="accent2">
                    <a:lumMod val="50000"/>
                  </a:schemeClr>
                </a:solidFill>
              </a:rPr>
              <a:t>, such as fluctuating passenger demand and regulatory changes, by leveraging leadership throughout the organisation.</a:t>
            </a:r>
          </a:p>
          <a:p>
            <a:endParaRPr lang="en-GB" dirty="0">
              <a:solidFill>
                <a:schemeClr val="accent2">
                  <a:lumMod val="50000"/>
                </a:schemeClr>
              </a:solidFill>
            </a:endParaRPr>
          </a:p>
        </p:txBody>
      </p:sp>
      <p:sp>
        <p:nvSpPr>
          <p:cNvPr id="5" name="Slide Number Placeholder 4">
            <a:extLst>
              <a:ext uri="{FF2B5EF4-FFF2-40B4-BE49-F238E27FC236}">
                <a16:creationId xmlns:a16="http://schemas.microsoft.com/office/drawing/2014/main" id="{B9CC480F-5F4D-2293-81B6-744DCF31C3D8}"/>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15</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21452941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CB24CF-3616-863A-96B0-BC7DC108D80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9AE395B-DC1E-3249-D230-7A4E675774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3E37684E-823D-7392-45A3-6DBB8E69A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38D883DD-7065-3D97-A1E6-3E940C692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EB5EDE3E-81A7-B3EE-44EF-18F007B40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AE733C-6421-5CCD-F835-D707313C03D8}"/>
              </a:ext>
            </a:extLst>
          </p:cNvPr>
          <p:cNvSpPr>
            <a:spLocks noGrp="1"/>
          </p:cNvSpPr>
          <p:nvPr>
            <p:ph type="title"/>
          </p:nvPr>
        </p:nvSpPr>
        <p:spPr>
          <a:xfrm>
            <a:off x="581193" y="702156"/>
            <a:ext cx="10127447" cy="486565"/>
          </a:xfrm>
        </p:spPr>
        <p:txBody>
          <a:bodyPr vert="horz" lIns="91440" tIns="45720" rIns="91440" bIns="45720" rtlCol="0" anchor="b">
            <a:normAutofit fontScale="90000"/>
          </a:bodyPr>
          <a:lstStyle/>
          <a:p>
            <a:r>
              <a:rPr lang="en-GB" dirty="0">
                <a:solidFill>
                  <a:schemeClr val="tx2"/>
                </a:solidFill>
              </a:rPr>
              <a:t>distributive</a:t>
            </a:r>
            <a:r>
              <a:rPr lang="en-GB" b="0" kern="1200" cap="all" dirty="0">
                <a:solidFill>
                  <a:schemeClr val="tx2"/>
                </a:solidFill>
                <a:latin typeface="+mj-lt"/>
                <a:ea typeface="+mj-ea"/>
                <a:cs typeface="+mj-cs"/>
              </a:rPr>
              <a:t> leadership </a:t>
            </a:r>
            <a:r>
              <a:rPr lang="en-GB" dirty="0">
                <a:solidFill>
                  <a:schemeClr val="tx2"/>
                </a:solidFill>
              </a:rPr>
              <a:t>example – Carolyn </a:t>
            </a:r>
            <a:r>
              <a:rPr lang="en-GB" dirty="0" err="1">
                <a:solidFill>
                  <a:schemeClr val="tx2"/>
                </a:solidFill>
              </a:rPr>
              <a:t>Mccall</a:t>
            </a:r>
            <a:r>
              <a:rPr lang="en-GB" dirty="0">
                <a:solidFill>
                  <a:schemeClr val="tx2"/>
                </a:solidFill>
              </a:rPr>
              <a:t> (</a:t>
            </a:r>
            <a:r>
              <a:rPr lang="en-GB" dirty="0" err="1">
                <a:solidFill>
                  <a:schemeClr val="tx2"/>
                </a:solidFill>
              </a:rPr>
              <a:t>itv</a:t>
            </a:r>
            <a:r>
              <a:rPr lang="en-GB" dirty="0">
                <a:solidFill>
                  <a:schemeClr val="tx2"/>
                </a:solidFill>
              </a:rPr>
              <a:t>)</a:t>
            </a:r>
            <a:endParaRPr lang="en-GB" b="0" kern="1200" cap="all" dirty="0">
              <a:solidFill>
                <a:schemeClr val="tx2"/>
              </a:solidFill>
              <a:latin typeface="+mj-lt"/>
              <a:ea typeface="+mj-ea"/>
              <a:cs typeface="+mj-cs"/>
            </a:endParaRPr>
          </a:p>
        </p:txBody>
      </p:sp>
      <p:sp>
        <p:nvSpPr>
          <p:cNvPr id="20" name="Rectangle 19">
            <a:extLst>
              <a:ext uri="{FF2B5EF4-FFF2-40B4-BE49-F238E27FC236}">
                <a16:creationId xmlns:a16="http://schemas.microsoft.com/office/drawing/2014/main" id="{431C7B36-9654-E05D-CE11-6231FA6A4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ECF8AEF0-59AB-CCEE-95A9-DF534122A1E5}"/>
              </a:ext>
            </a:extLst>
          </p:cNvPr>
          <p:cNvSpPr txBox="1"/>
          <p:nvPr/>
        </p:nvSpPr>
        <p:spPr>
          <a:xfrm>
            <a:off x="335280" y="1338680"/>
            <a:ext cx="11410187" cy="5062119"/>
          </a:xfrm>
          <a:prstGeom prst="rect">
            <a:avLst/>
          </a:prstGeom>
        </p:spPr>
        <p:txBody>
          <a:bodyPr vert="horz" lIns="91440" tIns="45720" rIns="91440" bIns="45720" rtlCol="0" anchor="ctr">
            <a:noAutofit/>
          </a:bodyPr>
          <a:lstStyle/>
          <a:p>
            <a:r>
              <a:rPr lang="en-GB" sz="2000" b="1" dirty="0">
                <a:solidFill>
                  <a:schemeClr val="accent2">
                    <a:lumMod val="50000"/>
                  </a:schemeClr>
                </a:solidFill>
              </a:rPr>
              <a:t>Delegating authority across departments</a:t>
            </a:r>
            <a:br>
              <a:rPr lang="en-GB" sz="2000" dirty="0">
                <a:solidFill>
                  <a:schemeClr val="accent2">
                    <a:lumMod val="50000"/>
                  </a:schemeClr>
                </a:solidFill>
              </a:rPr>
            </a:br>
            <a:r>
              <a:rPr lang="en-GB" sz="2000" dirty="0">
                <a:solidFill>
                  <a:schemeClr val="accent2">
                    <a:lumMod val="50000"/>
                  </a:schemeClr>
                </a:solidFill>
              </a:rPr>
              <a:t>McCall gave </a:t>
            </a:r>
            <a:r>
              <a:rPr lang="en-GB" sz="2000" b="1" dirty="0">
                <a:solidFill>
                  <a:schemeClr val="accent2">
                    <a:lumMod val="50000"/>
                  </a:schemeClr>
                </a:solidFill>
              </a:rPr>
              <a:t>managers of different divisions—such as digital, broadcast, and production—autonomy</a:t>
            </a:r>
            <a:r>
              <a:rPr lang="en-GB" sz="2000" dirty="0">
                <a:solidFill>
                  <a:schemeClr val="accent2">
                    <a:lumMod val="50000"/>
                  </a:schemeClr>
                </a:solidFill>
              </a:rPr>
              <a:t> to make strategic decisions for their areas, rather than centralising every choice at the top.</a:t>
            </a:r>
          </a:p>
          <a:p>
            <a:endParaRPr lang="en-GB" sz="2000" b="1" dirty="0">
              <a:solidFill>
                <a:schemeClr val="accent2">
                  <a:lumMod val="50000"/>
                </a:schemeClr>
              </a:solidFill>
            </a:endParaRPr>
          </a:p>
          <a:p>
            <a:r>
              <a:rPr lang="en-GB" sz="2000" b="1" dirty="0">
                <a:solidFill>
                  <a:schemeClr val="accent2">
                    <a:lumMod val="50000"/>
                  </a:schemeClr>
                </a:solidFill>
              </a:rPr>
              <a:t>Encouraging collaboration</a:t>
            </a:r>
            <a:br>
              <a:rPr lang="en-GB" sz="2000" dirty="0">
                <a:solidFill>
                  <a:schemeClr val="accent2">
                    <a:lumMod val="50000"/>
                  </a:schemeClr>
                </a:solidFill>
              </a:rPr>
            </a:br>
            <a:r>
              <a:rPr lang="en-GB" sz="2000" dirty="0">
                <a:solidFill>
                  <a:schemeClr val="accent2">
                    <a:lumMod val="50000"/>
                  </a:schemeClr>
                </a:solidFill>
              </a:rPr>
              <a:t>She fostered a </a:t>
            </a:r>
            <a:r>
              <a:rPr lang="en-GB" sz="2000" b="1" dirty="0">
                <a:solidFill>
                  <a:schemeClr val="accent2">
                    <a:lumMod val="50000"/>
                  </a:schemeClr>
                </a:solidFill>
              </a:rPr>
              <a:t>cross-functional culture</a:t>
            </a:r>
            <a:r>
              <a:rPr lang="en-GB" sz="2000" dirty="0">
                <a:solidFill>
                  <a:schemeClr val="accent2">
                    <a:lumMod val="50000"/>
                  </a:schemeClr>
                </a:solidFill>
              </a:rPr>
              <a:t> where teams shared insights and coordinated on major initiatives like the expansion of </a:t>
            </a:r>
            <a:r>
              <a:rPr lang="en-GB" sz="2000" b="1" dirty="0">
                <a:solidFill>
                  <a:schemeClr val="accent2">
                    <a:lumMod val="50000"/>
                  </a:schemeClr>
                </a:solidFill>
              </a:rPr>
              <a:t>ITV Hub</a:t>
            </a:r>
            <a:r>
              <a:rPr lang="en-GB" sz="2000" dirty="0">
                <a:solidFill>
                  <a:schemeClr val="accent2">
                    <a:lumMod val="50000"/>
                  </a:schemeClr>
                </a:solidFill>
              </a:rPr>
              <a:t> and the company’s streaming strategy.</a:t>
            </a:r>
          </a:p>
          <a:p>
            <a:endParaRPr lang="en-GB" sz="2000" b="1" dirty="0">
              <a:solidFill>
                <a:schemeClr val="accent2">
                  <a:lumMod val="50000"/>
                </a:schemeClr>
              </a:solidFill>
            </a:endParaRPr>
          </a:p>
          <a:p>
            <a:r>
              <a:rPr lang="en-GB" sz="2000" b="1" dirty="0">
                <a:solidFill>
                  <a:schemeClr val="accent2">
                    <a:lumMod val="50000"/>
                  </a:schemeClr>
                </a:solidFill>
              </a:rPr>
              <a:t>Accountability and ownership</a:t>
            </a:r>
            <a:br>
              <a:rPr lang="en-GB" sz="2000" dirty="0">
                <a:solidFill>
                  <a:schemeClr val="accent2">
                    <a:lumMod val="50000"/>
                  </a:schemeClr>
                </a:solidFill>
              </a:rPr>
            </a:br>
            <a:r>
              <a:rPr lang="en-GB" sz="2000" dirty="0">
                <a:solidFill>
                  <a:schemeClr val="accent2">
                    <a:lumMod val="50000"/>
                  </a:schemeClr>
                </a:solidFill>
              </a:rPr>
              <a:t>By allowing divisional leaders to </a:t>
            </a:r>
            <a:r>
              <a:rPr lang="en-GB" sz="2000" b="1" dirty="0">
                <a:solidFill>
                  <a:schemeClr val="accent2">
                    <a:lumMod val="50000"/>
                  </a:schemeClr>
                </a:solidFill>
              </a:rPr>
              <a:t>own outcomes</a:t>
            </a:r>
            <a:r>
              <a:rPr lang="en-GB" sz="2000" dirty="0">
                <a:solidFill>
                  <a:schemeClr val="accent2">
                    <a:lumMod val="50000"/>
                  </a:schemeClr>
                </a:solidFill>
              </a:rPr>
              <a:t>, she ensured that innovations and improvements in content delivery were implemented efficiently and responsively.</a:t>
            </a:r>
          </a:p>
          <a:p>
            <a:endParaRPr lang="en-GB" sz="2000" b="1" dirty="0">
              <a:solidFill>
                <a:schemeClr val="accent2">
                  <a:lumMod val="50000"/>
                </a:schemeClr>
              </a:solidFill>
            </a:endParaRPr>
          </a:p>
          <a:p>
            <a:r>
              <a:rPr lang="en-GB" sz="2000" b="1" dirty="0">
                <a:solidFill>
                  <a:schemeClr val="accent2">
                    <a:lumMod val="50000"/>
                  </a:schemeClr>
                </a:solidFill>
              </a:rPr>
              <a:t>Outcome</a:t>
            </a:r>
            <a:br>
              <a:rPr lang="en-GB" sz="2000" dirty="0">
                <a:solidFill>
                  <a:schemeClr val="accent2">
                    <a:lumMod val="50000"/>
                  </a:schemeClr>
                </a:solidFill>
              </a:rPr>
            </a:br>
            <a:r>
              <a:rPr lang="en-GB" sz="2000" dirty="0">
                <a:solidFill>
                  <a:schemeClr val="accent2">
                    <a:lumMod val="50000"/>
                  </a:schemeClr>
                </a:solidFill>
              </a:rPr>
              <a:t>This distributed approach enabled ITV to </a:t>
            </a:r>
            <a:r>
              <a:rPr lang="en-GB" sz="2000" b="1" dirty="0">
                <a:solidFill>
                  <a:schemeClr val="accent2">
                    <a:lumMod val="50000"/>
                  </a:schemeClr>
                </a:solidFill>
              </a:rPr>
              <a:t>adapt quickly to the rise of streaming platforms and changing viewer behaviour</a:t>
            </a:r>
            <a:r>
              <a:rPr lang="en-GB" sz="2000" dirty="0">
                <a:solidFill>
                  <a:schemeClr val="accent2">
                    <a:lumMod val="50000"/>
                  </a:schemeClr>
                </a:solidFill>
              </a:rPr>
              <a:t>, maintaining competitiveness in a rapidly evolving media landscape.</a:t>
            </a:r>
          </a:p>
          <a:p>
            <a:endParaRPr lang="en-GB" dirty="0">
              <a:solidFill>
                <a:schemeClr val="accent2">
                  <a:lumMod val="50000"/>
                </a:schemeClr>
              </a:solidFill>
            </a:endParaRPr>
          </a:p>
        </p:txBody>
      </p:sp>
      <p:sp>
        <p:nvSpPr>
          <p:cNvPr id="5" name="Slide Number Placeholder 4">
            <a:extLst>
              <a:ext uri="{FF2B5EF4-FFF2-40B4-BE49-F238E27FC236}">
                <a16:creationId xmlns:a16="http://schemas.microsoft.com/office/drawing/2014/main" id="{73557D34-787A-89F6-A383-4DA1620F944E}"/>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16</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1259419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GB" b="0" kern="1200" cap="all" dirty="0">
                <a:solidFill>
                  <a:schemeClr val="tx2"/>
                </a:solidFill>
                <a:latin typeface="+mj-lt"/>
                <a:ea typeface="+mj-ea"/>
                <a:cs typeface="+mj-cs"/>
              </a:rPr>
              <a:t>Organisational culture</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5" y="1635760"/>
            <a:ext cx="6309002" cy="4223039"/>
          </a:xfrm>
          <a:prstGeom prst="rect">
            <a:avLst/>
          </a:prstGeom>
        </p:spPr>
        <p:txBody>
          <a:bodyPr vert="horz" lIns="91440" tIns="45720" rIns="91440" bIns="45720" rtlCol="0" anchor="ctr">
            <a:no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lang="en-GB" sz="2200" dirty="0">
                <a:solidFill>
                  <a:schemeClr val="accent2">
                    <a:lumMod val="50000"/>
                  </a:schemeClr>
                </a:solidFill>
              </a:rPr>
              <a:t>Organisational culture refers to the shared values, beliefs, behaviours, practices, and norms that shape the way employees interact and work together within an organisation. </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lang="en-GB" sz="2200" dirty="0">
                <a:solidFill>
                  <a:schemeClr val="accent2">
                    <a:lumMod val="50000"/>
                  </a:schemeClr>
                </a:solidFill>
              </a:rPr>
              <a:t>It’s like the personality of the organisation, influencing how people communicate, make decisions, solve problems, and approach work. </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lang="en-GB" sz="2200" dirty="0">
                <a:solidFill>
                  <a:schemeClr val="accent2">
                    <a:lumMod val="50000"/>
                  </a:schemeClr>
                </a:solidFill>
              </a:rPr>
              <a:t>Culture is often shaped by the organisation's leadership, history, and the people who work there, and it can evolve over time.</a:t>
            </a:r>
            <a:endParaRPr kumimoji="0" lang="en-US" sz="2200" b="0" i="0" u="none" strike="noStrike" cap="none" spc="0" normalizeH="0" baseline="0" noProof="0" dirty="0">
              <a:ln>
                <a:noFill/>
              </a:ln>
              <a:solidFill>
                <a:schemeClr val="accent2">
                  <a:lumMod val="50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17</a:t>
            </a:fld>
            <a:endParaRPr kumimoji="0" lang="en-US" b="0" i="0" u="none" strike="noStrike" cap="none" spc="0" normalizeH="0" baseline="0" noProof="0">
              <a:ln>
                <a:noFill/>
              </a:ln>
              <a:solidFill>
                <a:srgbClr val="D8AD7A"/>
              </a:solidFill>
              <a:effectLst/>
              <a:uLnTx/>
              <a:uFillTx/>
            </a:endParaRPr>
          </a:p>
        </p:txBody>
      </p:sp>
      <p:pic>
        <p:nvPicPr>
          <p:cNvPr id="7" name="Picture 6" descr="Sea of hands in the middle">
            <a:extLst>
              <a:ext uri="{FF2B5EF4-FFF2-40B4-BE49-F238E27FC236}">
                <a16:creationId xmlns:a16="http://schemas.microsoft.com/office/drawing/2014/main" id="{EE16CE67-5BF2-4A81-D780-DDA21D8D688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4138382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E6EDFA-1B57-35B5-6060-873F6FED5733}"/>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02E390F-4E0D-E391-6DF6-442B94F72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9EED95A3-520C-C2B9-09AA-4334ED8762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28BE3073-6370-2A22-E6F6-BBDB6C301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8B893AA7-CC67-4133-CE7C-53D784E4B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FF8DC1-52EF-467C-8732-E44727E0851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GB" b="0" kern="1200" cap="all">
                <a:solidFill>
                  <a:schemeClr val="tx2"/>
                </a:solidFill>
                <a:latin typeface="+mj-lt"/>
                <a:ea typeface="+mj-ea"/>
                <a:cs typeface="+mj-cs"/>
              </a:rPr>
              <a:t>Organisational culture</a:t>
            </a:r>
          </a:p>
        </p:txBody>
      </p:sp>
      <p:sp>
        <p:nvSpPr>
          <p:cNvPr id="20" name="Rectangle 19">
            <a:extLst>
              <a:ext uri="{FF2B5EF4-FFF2-40B4-BE49-F238E27FC236}">
                <a16:creationId xmlns:a16="http://schemas.microsoft.com/office/drawing/2014/main" id="{2C864137-4D23-FFA7-5AB4-31EFAFE8D7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6F1FED2F-380D-65C7-8A8F-A76DDF5CF343}"/>
              </a:ext>
            </a:extLst>
          </p:cNvPr>
          <p:cNvSpPr txBox="1"/>
          <p:nvPr/>
        </p:nvSpPr>
        <p:spPr>
          <a:xfrm>
            <a:off x="581194" y="1355469"/>
            <a:ext cx="11164273" cy="4800375"/>
          </a:xfrm>
          <a:prstGeom prst="rect">
            <a:avLst/>
          </a:prstGeom>
        </p:spPr>
        <p:txBody>
          <a:bodyPr vert="horz" lIns="91440" tIns="45720" rIns="91440" bIns="45720" rtlCol="0" anchor="ctr">
            <a:noAutofit/>
          </a:bodyPr>
          <a:lstStyle/>
          <a:p>
            <a:r>
              <a:rPr lang="en-GB" sz="2000" dirty="0">
                <a:solidFill>
                  <a:schemeClr val="accent2">
                    <a:lumMod val="50000"/>
                  </a:schemeClr>
                </a:solidFill>
              </a:rPr>
              <a:t>There are several aspects to organisational culture, including:</a:t>
            </a:r>
          </a:p>
          <a:p>
            <a:endParaRPr lang="en-GB" sz="2000" dirty="0">
              <a:solidFill>
                <a:schemeClr val="accent2">
                  <a:lumMod val="50000"/>
                </a:schemeClr>
              </a:solidFill>
            </a:endParaRPr>
          </a:p>
          <a:p>
            <a:pPr marL="342900" indent="-342900">
              <a:buFont typeface="Arial" panose="020B0604020202020204" pitchFamily="34" charset="0"/>
              <a:buChar char="•"/>
            </a:pPr>
            <a:r>
              <a:rPr lang="en-GB" sz="2000" b="1" dirty="0">
                <a:solidFill>
                  <a:schemeClr val="accent2">
                    <a:lumMod val="50000"/>
                  </a:schemeClr>
                </a:solidFill>
              </a:rPr>
              <a:t>Values and Beliefs</a:t>
            </a:r>
            <a:r>
              <a:rPr lang="en-GB" sz="2000" dirty="0">
                <a:solidFill>
                  <a:schemeClr val="accent2">
                    <a:lumMod val="50000"/>
                  </a:schemeClr>
                </a:solidFill>
              </a:rPr>
              <a:t>: The core principles that guide how people in the organisation behave and make decisions.</a:t>
            </a:r>
          </a:p>
          <a:p>
            <a:pPr marL="342900" indent="-342900">
              <a:buFont typeface="Arial" panose="020B0604020202020204" pitchFamily="34" charset="0"/>
              <a:buChar char="•"/>
            </a:pPr>
            <a:endParaRPr lang="en-GB" sz="1000" dirty="0">
              <a:solidFill>
                <a:schemeClr val="accent2">
                  <a:lumMod val="50000"/>
                </a:schemeClr>
              </a:solidFill>
            </a:endParaRPr>
          </a:p>
          <a:p>
            <a:pPr marL="342900" indent="-342900">
              <a:buFont typeface="Arial" panose="020B0604020202020204" pitchFamily="34" charset="0"/>
              <a:buChar char="•"/>
            </a:pPr>
            <a:r>
              <a:rPr lang="en-GB" sz="2000" b="1" dirty="0">
                <a:solidFill>
                  <a:schemeClr val="accent2">
                    <a:lumMod val="50000"/>
                  </a:schemeClr>
                </a:solidFill>
              </a:rPr>
              <a:t>Norms and Practices</a:t>
            </a:r>
            <a:r>
              <a:rPr lang="en-GB" sz="2000" dirty="0">
                <a:solidFill>
                  <a:schemeClr val="accent2">
                    <a:lumMod val="50000"/>
                  </a:schemeClr>
                </a:solidFill>
              </a:rPr>
              <a:t>: The unwritten rules about how things are done within the Organisation</a:t>
            </a:r>
          </a:p>
          <a:p>
            <a:pPr marL="342900" indent="-342900">
              <a:buFont typeface="Arial" panose="020B0604020202020204" pitchFamily="34" charset="0"/>
              <a:buChar char="•"/>
            </a:pPr>
            <a:endParaRPr lang="en-GB" sz="1000" dirty="0">
              <a:solidFill>
                <a:schemeClr val="accent2">
                  <a:lumMod val="50000"/>
                </a:schemeClr>
              </a:solidFill>
            </a:endParaRPr>
          </a:p>
          <a:p>
            <a:pPr marL="342900" indent="-342900">
              <a:buFont typeface="Arial" panose="020B0604020202020204" pitchFamily="34" charset="0"/>
              <a:buChar char="•"/>
            </a:pPr>
            <a:r>
              <a:rPr lang="en-GB" sz="2000" b="1" dirty="0">
                <a:solidFill>
                  <a:schemeClr val="accent2">
                    <a:lumMod val="50000"/>
                  </a:schemeClr>
                </a:solidFill>
              </a:rPr>
              <a:t>Communication Style</a:t>
            </a:r>
            <a:r>
              <a:rPr lang="en-GB" sz="2000" dirty="0">
                <a:solidFill>
                  <a:schemeClr val="accent2">
                    <a:lumMod val="50000"/>
                  </a:schemeClr>
                </a:solidFill>
              </a:rPr>
              <a:t>: Whether communication is open and transparent, hierarchical, or informal.</a:t>
            </a:r>
          </a:p>
          <a:p>
            <a:pPr marL="342900" indent="-342900">
              <a:buFont typeface="Arial" panose="020B0604020202020204" pitchFamily="34" charset="0"/>
              <a:buChar char="•"/>
            </a:pPr>
            <a:endParaRPr lang="en-GB" sz="1000" dirty="0">
              <a:solidFill>
                <a:schemeClr val="accent2">
                  <a:lumMod val="50000"/>
                </a:schemeClr>
              </a:solidFill>
            </a:endParaRPr>
          </a:p>
          <a:p>
            <a:pPr marL="342900" indent="-342900">
              <a:buFont typeface="Arial" panose="020B0604020202020204" pitchFamily="34" charset="0"/>
              <a:buChar char="•"/>
            </a:pPr>
            <a:r>
              <a:rPr lang="en-GB" sz="2000" b="1" dirty="0">
                <a:solidFill>
                  <a:schemeClr val="accent2">
                    <a:lumMod val="50000"/>
                  </a:schemeClr>
                </a:solidFill>
              </a:rPr>
              <a:t>Work Environment</a:t>
            </a:r>
            <a:r>
              <a:rPr lang="en-GB" sz="2000" dirty="0">
                <a:solidFill>
                  <a:schemeClr val="accent2">
                    <a:lumMod val="50000"/>
                  </a:schemeClr>
                </a:solidFill>
              </a:rPr>
              <a:t>: The physical and psychological environment in which employees work, including whether it's collaborative or competitive.</a:t>
            </a:r>
          </a:p>
          <a:p>
            <a:pPr marL="342900" indent="-342900">
              <a:buFont typeface="Arial" panose="020B0604020202020204" pitchFamily="34" charset="0"/>
              <a:buChar char="•"/>
            </a:pPr>
            <a:endParaRPr lang="en-GB" sz="1000" dirty="0">
              <a:solidFill>
                <a:schemeClr val="accent2">
                  <a:lumMod val="50000"/>
                </a:schemeClr>
              </a:solidFill>
            </a:endParaRPr>
          </a:p>
          <a:p>
            <a:pPr marL="342900" indent="-342900">
              <a:buFont typeface="Arial" panose="020B0604020202020204" pitchFamily="34" charset="0"/>
              <a:buChar char="•"/>
            </a:pPr>
            <a:r>
              <a:rPr lang="en-GB" sz="2000" b="1" dirty="0">
                <a:solidFill>
                  <a:schemeClr val="accent2">
                    <a:lumMod val="50000"/>
                  </a:schemeClr>
                </a:solidFill>
              </a:rPr>
              <a:t>Leadership Style</a:t>
            </a:r>
            <a:r>
              <a:rPr lang="en-GB" sz="2000" dirty="0">
                <a:solidFill>
                  <a:schemeClr val="accent2">
                    <a:lumMod val="50000"/>
                  </a:schemeClr>
                </a:solidFill>
              </a:rPr>
              <a:t>: How leaders in the organisation lead and interact with their teams, whether through mentorship, directive management, or empowerment.</a:t>
            </a:r>
          </a:p>
          <a:p>
            <a:endParaRPr lang="en-GB" sz="2000" dirty="0">
              <a:solidFill>
                <a:schemeClr val="accent2">
                  <a:lumMod val="50000"/>
                </a:schemeClr>
              </a:solidFill>
            </a:endParaRPr>
          </a:p>
          <a:p>
            <a:r>
              <a:rPr lang="en-GB" sz="2000" b="1" dirty="0">
                <a:solidFill>
                  <a:schemeClr val="accent2">
                    <a:lumMod val="50000"/>
                  </a:schemeClr>
                </a:solidFill>
              </a:rPr>
              <a:t>A positive organisational culture can lead to high employee engagement, productivity, and retention, while a negative culture can result in disengagement, high turnover and poor performance.</a:t>
            </a:r>
          </a:p>
        </p:txBody>
      </p:sp>
      <p:sp>
        <p:nvSpPr>
          <p:cNvPr id="4" name="Footer Placeholder 3">
            <a:extLst>
              <a:ext uri="{FF2B5EF4-FFF2-40B4-BE49-F238E27FC236}">
                <a16:creationId xmlns:a16="http://schemas.microsoft.com/office/drawing/2014/main" id="{05DD1CAD-34D6-3DD4-878C-A1F7CC022905}"/>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B01FFCF3-6FBD-B09E-6AA7-A10C3ACAFCC2}"/>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18</a:t>
            </a:fld>
            <a:endParaRPr kumimoji="0" lang="en-US" b="0" i="0" u="none" strike="noStrike" cap="none" spc="0" normalizeH="0" baseline="0" noProof="0">
              <a:ln>
                <a:noFill/>
              </a:ln>
              <a:solidFill>
                <a:srgbClr val="D8AD7A"/>
              </a:solidFill>
              <a:effectLst/>
              <a:uLnTx/>
              <a:uFillTx/>
            </a:endParaRPr>
          </a:p>
        </p:txBody>
      </p:sp>
    </p:spTree>
    <p:extLst>
      <p:ext uri="{BB962C8B-B14F-4D97-AF65-F5344CB8AC3E}">
        <p14:creationId xmlns:p14="http://schemas.microsoft.com/office/powerpoint/2010/main" val="2554880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GB" b="0" kern="1200" cap="all">
                <a:solidFill>
                  <a:schemeClr val="tx2"/>
                </a:solidFill>
                <a:latin typeface="+mj-lt"/>
                <a:ea typeface="+mj-ea"/>
                <a:cs typeface="+mj-cs"/>
              </a:rPr>
              <a:t>Organisational culture</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Effective </a:t>
            </a:r>
            <a:r>
              <a:rPr kumimoji="0" lang="en-GB" sz="2000" b="0" i="0" u="none" strike="noStrike" cap="none" spc="0" normalizeH="0" baseline="0" dirty="0">
                <a:ln>
                  <a:noFill/>
                </a:ln>
                <a:solidFill>
                  <a:schemeClr val="tx2"/>
                </a:solidFill>
                <a:effectLst/>
                <a:uLnTx/>
                <a:uFillTx/>
              </a:rPr>
              <a:t>organisational</a:t>
            </a:r>
            <a:r>
              <a:rPr kumimoji="0" lang="en-US" sz="2000" b="0" i="0" u="none" strike="noStrike" cap="none" spc="0" normalizeH="0" baseline="0" noProof="0" dirty="0">
                <a:ln>
                  <a:noFill/>
                </a:ln>
                <a:solidFill>
                  <a:schemeClr val="tx2"/>
                </a:solidFill>
                <a:effectLst/>
                <a:uLnTx/>
                <a:uFillTx/>
              </a:rPr>
              <a:t> design also concerns building strong relationships in the </a:t>
            </a:r>
            <a:r>
              <a:rPr kumimoji="0" lang="en-US" sz="2000" b="0" i="0" u="none" strike="noStrike" cap="none" spc="0" normalizeH="0" baseline="0" noProof="0" dirty="0" err="1">
                <a:ln>
                  <a:noFill/>
                </a:ln>
                <a:solidFill>
                  <a:schemeClr val="tx2"/>
                </a:solidFill>
                <a:effectLst/>
                <a:uLnTx/>
                <a:uFillTx/>
              </a:rPr>
              <a:t>organisation</a:t>
            </a:r>
            <a:r>
              <a:rPr kumimoji="0" lang="en-US" sz="2000" b="0" i="0" u="none" strike="noStrike" cap="none" spc="0" normalizeH="0" baseline="0" noProof="0" dirty="0">
                <a:ln>
                  <a:noFill/>
                </a:ln>
                <a:solidFill>
                  <a:schemeClr val="tx2"/>
                </a:solidFill>
                <a:effectLst/>
                <a:uLnTx/>
                <a:uFillTx/>
              </a:rPr>
              <a:t>:</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Between management and employees</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Between the employees</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2000" b="1" i="0" u="none" strike="noStrike" cap="none" spc="0" normalizeH="0" baseline="0" noProof="0" dirty="0">
              <a:ln>
                <a:noFill/>
              </a:ln>
              <a:solidFill>
                <a:schemeClr val="tx2"/>
              </a:solidFill>
              <a:effectLst/>
              <a:uLnTx/>
              <a:uFillTx/>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1" i="0" u="none" strike="noStrike" cap="none" spc="0" normalizeH="0" baseline="0" noProof="0" dirty="0" err="1">
                <a:ln>
                  <a:noFill/>
                </a:ln>
                <a:solidFill>
                  <a:schemeClr val="tx2"/>
                </a:solidFill>
                <a:effectLst/>
                <a:uLnTx/>
                <a:uFillTx/>
              </a:rPr>
              <a:t>Organisational</a:t>
            </a:r>
            <a:r>
              <a:rPr kumimoji="0" lang="en-US" sz="2000" b="1" i="0" u="none" strike="noStrike" cap="none" spc="0" normalizeH="0" baseline="0" noProof="0" dirty="0">
                <a:ln>
                  <a:noFill/>
                </a:ln>
                <a:solidFill>
                  <a:schemeClr val="tx2"/>
                </a:solidFill>
                <a:effectLst/>
                <a:uLnTx/>
                <a:uFillTx/>
              </a:rPr>
              <a:t> /Corporate Culture:</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Collectively shared values, norms and practices that occur within </a:t>
            </a:r>
            <a:r>
              <a:rPr kumimoji="0" lang="en-US" sz="2000" b="0" i="0" u="none" strike="noStrike" cap="none" spc="0" normalizeH="0" baseline="0" noProof="0" dirty="0" err="1">
                <a:ln>
                  <a:noFill/>
                </a:ln>
                <a:solidFill>
                  <a:schemeClr val="tx2"/>
                </a:solidFill>
                <a:effectLst/>
                <a:uLnTx/>
                <a:uFillTx/>
              </a:rPr>
              <a:t>organisation</a:t>
            </a:r>
            <a:endParaRPr kumimoji="0" lang="en-US" sz="2000" b="0" i="0" u="none" strike="noStrike" cap="none" spc="0" normalizeH="0" baseline="0" noProof="0" dirty="0">
              <a:ln>
                <a:noFill/>
              </a:ln>
              <a:solidFill>
                <a:schemeClr val="tx2"/>
              </a:solidFill>
              <a:effectLst/>
              <a:uLnTx/>
              <a:uFillTx/>
            </a:endParaRP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a:t>
            </a:r>
            <a:r>
              <a:rPr kumimoji="0" lang="en-US" sz="2000" b="1" i="1" u="none" strike="noStrike" cap="none" spc="0" normalizeH="0" baseline="0" noProof="0" dirty="0">
                <a:ln>
                  <a:noFill/>
                </a:ln>
                <a:solidFill>
                  <a:srgbClr val="00B0F0"/>
                </a:solidFill>
                <a:effectLst/>
                <a:uLnTx/>
                <a:uFillTx/>
              </a:rPr>
              <a:t>Values</a:t>
            </a:r>
            <a:r>
              <a:rPr kumimoji="0" lang="en-US" sz="2000" b="0" i="0" u="none" strike="noStrike" cap="none" spc="0" normalizeH="0" baseline="0" noProof="0" dirty="0">
                <a:ln>
                  <a:noFill/>
                </a:ln>
                <a:solidFill>
                  <a:schemeClr val="tx2"/>
                </a:solidFill>
                <a:effectLst/>
                <a:uLnTx/>
                <a:uFillTx/>
              </a:rPr>
              <a:t>’ = what is important to employees</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1" i="1" u="none" strike="noStrike" cap="none" spc="0" normalizeH="0" baseline="0" noProof="0" dirty="0">
                <a:ln>
                  <a:noFill/>
                </a:ln>
                <a:solidFill>
                  <a:srgbClr val="00B0F0"/>
                </a:solidFill>
                <a:effectLst/>
                <a:uLnTx/>
                <a:uFillTx/>
              </a:rPr>
              <a:t>‘Norms’ </a:t>
            </a:r>
            <a:r>
              <a:rPr kumimoji="0" lang="en-US" sz="2000" b="0" i="0" u="none" strike="noStrike" cap="none" spc="0" normalizeH="0" baseline="0" noProof="0" dirty="0">
                <a:ln>
                  <a:noFill/>
                </a:ln>
                <a:solidFill>
                  <a:schemeClr val="tx2"/>
                </a:solidFill>
                <a:effectLst/>
                <a:uLnTx/>
                <a:uFillTx/>
              </a:rPr>
              <a:t>= what constitutes appropriate employee attitudes and </a:t>
            </a:r>
            <a:r>
              <a:rPr kumimoji="0" lang="en-US" sz="2000" b="0" i="0" u="none" strike="noStrike" cap="none" spc="0" normalizeH="0" baseline="0" noProof="0" dirty="0" err="1">
                <a:ln>
                  <a:noFill/>
                </a:ln>
                <a:solidFill>
                  <a:schemeClr val="tx2"/>
                </a:solidFill>
                <a:effectLst/>
                <a:uLnTx/>
                <a:uFillTx/>
              </a:rPr>
              <a:t>behaviour</a:t>
            </a:r>
            <a:endParaRPr kumimoji="0" lang="en-US" sz="2000" b="0" i="0" u="none" strike="noStrike" cap="none" spc="0" normalizeH="0" baseline="0" noProof="0" dirty="0">
              <a:ln>
                <a:noFill/>
              </a:ln>
              <a:solidFill>
                <a:schemeClr val="tx2"/>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D8AD7A"/>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D8AD7A"/>
                </a:solidFill>
                <a:effectLst/>
                <a:uLnTx/>
                <a:uFillTx/>
              </a:rPr>
              <a:pPr marR="0" lvl="0" indent="0" defTabSz="457200" fontAlgn="auto">
                <a:spcBef>
                  <a:spcPts val="0"/>
                </a:spcBef>
                <a:spcAft>
                  <a:spcPts val="600"/>
                </a:spcAft>
                <a:buClrTx/>
                <a:buSzTx/>
                <a:buFontTx/>
                <a:buNone/>
                <a:tabLst/>
                <a:defRPr/>
              </a:pPr>
              <a:t>19</a:t>
            </a:fld>
            <a:endParaRPr kumimoji="0" lang="en-US" b="0" i="0" u="none" strike="noStrike" cap="none" spc="0" normalizeH="0" baseline="0" noProof="0">
              <a:ln>
                <a:noFill/>
              </a:ln>
              <a:solidFill>
                <a:srgbClr val="D8AD7A"/>
              </a:solidFill>
              <a:effectLst/>
              <a:uLnTx/>
              <a:uFillTx/>
            </a:endParaRPr>
          </a:p>
        </p:txBody>
      </p:sp>
      <p:pic>
        <p:nvPicPr>
          <p:cNvPr id="7" name="Picture 6" descr="Sea of hands in the middle">
            <a:extLst>
              <a:ext uri="{FF2B5EF4-FFF2-40B4-BE49-F238E27FC236}">
                <a16:creationId xmlns:a16="http://schemas.microsoft.com/office/drawing/2014/main" id="{EE16CE67-5BF2-4A81-D780-DDA21D8D688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3296876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US" b="0" kern="1200" cap="all" err="1">
                <a:solidFill>
                  <a:schemeClr val="tx2"/>
                </a:solidFill>
                <a:latin typeface="+mj-lt"/>
                <a:ea typeface="+mj-ea"/>
                <a:cs typeface="+mj-cs"/>
              </a:rPr>
              <a:t>Organisational</a:t>
            </a:r>
            <a:r>
              <a:rPr lang="en-US" b="0" kern="1200" cap="all">
                <a:solidFill>
                  <a:schemeClr val="tx2"/>
                </a:solidFill>
                <a:latin typeface="+mj-lt"/>
                <a:ea typeface="+mj-ea"/>
                <a:cs typeface="+mj-cs"/>
              </a:rPr>
              <a:t> culture</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778394" cy="3962266"/>
          </a:xfrm>
          <a:prstGeom prst="rect">
            <a:avLst/>
          </a:prstGeom>
        </p:spPr>
        <p:txBody>
          <a:bodyPr vert="horz" lIns="91440" tIns="45720" rIns="91440" bIns="45720" rtlCol="0" anchor="ctr">
            <a:no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1" i="0" u="none" strike="noStrike" cap="none" spc="0" normalizeH="0" baseline="0" noProof="0" dirty="0" err="1">
                <a:ln>
                  <a:noFill/>
                </a:ln>
                <a:solidFill>
                  <a:schemeClr val="tx2"/>
                </a:solidFill>
                <a:effectLst/>
                <a:uLnTx/>
                <a:uFillTx/>
              </a:rPr>
              <a:t>Organisational</a:t>
            </a:r>
            <a:r>
              <a:rPr kumimoji="0" lang="en-US" sz="2000" b="1" i="0" u="none" strike="noStrike" cap="none" spc="0" normalizeH="0" baseline="0" noProof="0" dirty="0">
                <a:ln>
                  <a:noFill/>
                </a:ln>
                <a:solidFill>
                  <a:schemeClr val="tx2"/>
                </a:solidFill>
                <a:effectLst/>
                <a:uLnTx/>
                <a:uFillTx/>
              </a:rPr>
              <a:t> Culture:</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Reflected in ‘artefacts’, e.g. office design or workplace symbols or slogans</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Cultures permeate the corporation through </a:t>
            </a:r>
            <a:r>
              <a:rPr kumimoji="0" lang="en-US" sz="2000" b="0" i="0" u="none" strike="noStrike" cap="none" spc="0" normalizeH="0" baseline="0" noProof="0" dirty="0" err="1">
                <a:ln>
                  <a:noFill/>
                </a:ln>
                <a:solidFill>
                  <a:schemeClr val="tx2"/>
                </a:solidFill>
                <a:effectLst/>
                <a:uLnTx/>
                <a:uFillTx/>
              </a:rPr>
              <a:t>socialisation</a:t>
            </a:r>
            <a:r>
              <a:rPr kumimoji="0" lang="en-US" sz="2000" b="0" i="0" u="none" strike="noStrike" cap="none" spc="0" normalizeH="0" baseline="0" noProof="0" dirty="0">
                <a:ln>
                  <a:noFill/>
                </a:ln>
                <a:solidFill>
                  <a:schemeClr val="tx2"/>
                </a:solidFill>
                <a:effectLst/>
                <a:uLnTx/>
                <a:uFillTx/>
              </a:rPr>
              <a:t>: </a:t>
            </a:r>
          </a:p>
          <a:p>
            <a:pPr marL="1200150" marR="0" lvl="2"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employees are immersed through day-to-day activities, relationships and interactions with co-workers</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A strong </a:t>
            </a:r>
            <a:r>
              <a:rPr kumimoji="0" lang="en-US" sz="2000" b="0" i="0" u="none" strike="noStrike" cap="none" spc="0" normalizeH="0" baseline="0" noProof="0" dirty="0" err="1">
                <a:ln>
                  <a:noFill/>
                </a:ln>
                <a:solidFill>
                  <a:schemeClr val="tx2"/>
                </a:solidFill>
                <a:effectLst/>
                <a:uLnTx/>
                <a:uFillTx/>
              </a:rPr>
              <a:t>organisational</a:t>
            </a:r>
            <a:r>
              <a:rPr kumimoji="0" lang="en-US" sz="2000" b="0" i="0" u="none" strike="noStrike" cap="none" spc="0" normalizeH="0" baseline="0" noProof="0" dirty="0">
                <a:ln>
                  <a:noFill/>
                </a:ln>
                <a:solidFill>
                  <a:schemeClr val="tx2"/>
                </a:solidFill>
                <a:effectLst/>
                <a:uLnTx/>
                <a:uFillTx/>
              </a:rPr>
              <a:t> culture is present when values and norms are widely shared, resulting in stronger relationships</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000" b="0" i="0" u="none" strike="noStrike" cap="none" spc="0" normalizeH="0" baseline="0" noProof="0" dirty="0">
              <a:ln>
                <a:noFill/>
              </a:ln>
              <a:solidFill>
                <a:schemeClr val="tx2"/>
              </a:solidFill>
              <a:effectLst/>
              <a:uLnTx/>
              <a:uFillTx/>
            </a:endParaRPr>
          </a:p>
          <a:p>
            <a:pPr marL="457200" marR="0" lvl="1" indent="0" algn="ctr" defTabSz="457200" fontAlgn="auto">
              <a:lnSpc>
                <a:spcPct val="90000"/>
              </a:lnSpc>
              <a:spcBef>
                <a:spcPct val="20000"/>
              </a:spcBef>
              <a:spcAft>
                <a:spcPts val="600"/>
              </a:spcAft>
              <a:buClr>
                <a:schemeClr val="accent1"/>
              </a:buClr>
              <a:buSzPct val="92000"/>
              <a:tabLst/>
              <a:defRPr/>
            </a:pPr>
            <a:r>
              <a:rPr kumimoji="0" lang="en-US" sz="2000" b="1" i="0" u="none" strike="noStrike" cap="none" spc="0" normalizeH="0" baseline="0" noProof="0" dirty="0">
                <a:ln>
                  <a:noFill/>
                </a:ln>
                <a:solidFill>
                  <a:srgbClr val="00B0F0"/>
                </a:solidFill>
                <a:effectLst/>
                <a:uLnTx/>
                <a:uFillTx/>
              </a:rPr>
              <a:t>All </a:t>
            </a:r>
            <a:r>
              <a:rPr kumimoji="0" lang="en-US" sz="2000" b="1" i="0" u="none" strike="noStrike" cap="none" spc="0" normalizeH="0" baseline="0" noProof="0" dirty="0" err="1">
                <a:ln>
                  <a:noFill/>
                </a:ln>
                <a:solidFill>
                  <a:srgbClr val="00B0F0"/>
                </a:solidFill>
                <a:effectLst/>
                <a:uLnTx/>
                <a:uFillTx/>
              </a:rPr>
              <a:t>organisations</a:t>
            </a:r>
            <a:r>
              <a:rPr kumimoji="0" lang="en-US" sz="2000" b="1" i="0" u="none" strike="noStrike" cap="none" spc="0" normalizeH="0" baseline="0" noProof="0" dirty="0">
                <a:ln>
                  <a:noFill/>
                </a:ln>
                <a:solidFill>
                  <a:srgbClr val="00B0F0"/>
                </a:solidFill>
                <a:effectLst/>
                <a:uLnTx/>
                <a:uFillTx/>
              </a:rPr>
              <a:t> possess some form of culture, whether it is directed by management or not.</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E5AE55"/>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E5AE55"/>
                </a:solidFill>
                <a:effectLst/>
                <a:uLnTx/>
                <a:uFillTx/>
              </a:rPr>
              <a:pPr marR="0" lvl="0" indent="0" defTabSz="457200" fontAlgn="auto">
                <a:spcBef>
                  <a:spcPts val="0"/>
                </a:spcBef>
                <a:spcAft>
                  <a:spcPts val="600"/>
                </a:spcAft>
                <a:buClrTx/>
                <a:buSzTx/>
                <a:buFontTx/>
                <a:buNone/>
                <a:tabLst/>
                <a:defRPr/>
              </a:pPr>
              <a:t>20</a:t>
            </a:fld>
            <a:endParaRPr kumimoji="0" lang="en-US" b="0" i="0" u="none" strike="noStrike" cap="none" spc="0" normalizeH="0" baseline="0" noProof="0">
              <a:ln>
                <a:noFill/>
              </a:ln>
              <a:solidFill>
                <a:srgbClr val="E5AE55"/>
              </a:solidFill>
              <a:effectLst/>
              <a:uLnTx/>
              <a:uFillTx/>
            </a:endParaRPr>
          </a:p>
        </p:txBody>
      </p:sp>
      <p:pic>
        <p:nvPicPr>
          <p:cNvPr id="7" name="Picture 6" descr="Large skydiving group mid-air">
            <a:extLst>
              <a:ext uri="{FF2B5EF4-FFF2-40B4-BE49-F238E27FC236}">
                <a16:creationId xmlns:a16="http://schemas.microsoft.com/office/drawing/2014/main" id="{F2296AA4-F21E-DC08-C9A1-69676026723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4014097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872644"/>
          </a:xfrm>
        </p:spPr>
        <p:txBody>
          <a:bodyPr vert="horz" lIns="91440" tIns="45720" rIns="91440" bIns="45720" rtlCol="0" anchor="b">
            <a:normAutofit/>
          </a:bodyPr>
          <a:lstStyle/>
          <a:p>
            <a:r>
              <a:rPr lang="en-US" b="0" kern="1200" cap="all" dirty="0" err="1">
                <a:solidFill>
                  <a:schemeClr val="tx2"/>
                </a:solidFill>
                <a:latin typeface="+mj-lt"/>
                <a:ea typeface="+mj-ea"/>
                <a:cs typeface="+mj-cs"/>
              </a:rPr>
              <a:t>Organisational</a:t>
            </a:r>
            <a:r>
              <a:rPr lang="en-US" b="0" kern="1200" cap="all" dirty="0">
                <a:solidFill>
                  <a:schemeClr val="tx2"/>
                </a:solidFill>
                <a:latin typeface="+mj-lt"/>
                <a:ea typeface="+mj-ea"/>
                <a:cs typeface="+mj-cs"/>
              </a:rPr>
              <a:t> culture</a:t>
            </a:r>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778394" cy="3962266"/>
          </a:xfrm>
          <a:prstGeom prst="rect">
            <a:avLst/>
          </a:prstGeom>
        </p:spPr>
        <p:txBody>
          <a:bodyPr vert="horz" lIns="91440" tIns="45720" rIns="91440" bIns="45720" rtlCol="0" anchor="ctr">
            <a:no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err="1">
                <a:ln>
                  <a:noFill/>
                </a:ln>
                <a:solidFill>
                  <a:schemeClr val="tx2"/>
                </a:solidFill>
                <a:effectLst/>
                <a:uLnTx/>
                <a:uFillTx/>
              </a:rPr>
              <a:t>Organisational</a:t>
            </a:r>
            <a:r>
              <a:rPr kumimoji="0" lang="en-US" sz="2400" b="1" i="0" u="none" strike="noStrike" cap="none" spc="0" normalizeH="0" baseline="0" noProof="0" dirty="0">
                <a:ln>
                  <a:noFill/>
                </a:ln>
                <a:solidFill>
                  <a:schemeClr val="tx2"/>
                </a:solidFill>
                <a:effectLst/>
                <a:uLnTx/>
                <a:uFillTx/>
              </a:rPr>
              <a:t> Culture:</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2"/>
                </a:solidFill>
                <a:effectLst/>
                <a:uLnTx/>
                <a:uFillTx/>
              </a:rPr>
              <a:t>Reflected in ‘artefacts’, e.g. office design or workplace symbols or slogans…</a:t>
            </a:r>
            <a:endParaRPr lang="en-US" sz="2400" dirty="0">
              <a:solidFill>
                <a:schemeClr val="tx2"/>
              </a:solidFill>
            </a:endParaRPr>
          </a:p>
          <a:p>
            <a:pPr marR="0" lvl="1" defTabSz="457200" fontAlgn="auto">
              <a:lnSpc>
                <a:spcPct val="90000"/>
              </a:lnSpc>
              <a:spcBef>
                <a:spcPct val="20000"/>
              </a:spcBef>
              <a:spcAft>
                <a:spcPts val="600"/>
              </a:spcAft>
              <a:buClr>
                <a:schemeClr val="accent1"/>
              </a:buClr>
              <a:buSzPct val="92000"/>
              <a:tabLst/>
              <a:defRPr/>
            </a:pPr>
            <a:endParaRPr lang="en-US" sz="2400" dirty="0">
              <a:solidFill>
                <a:schemeClr val="tx2"/>
              </a:solidFill>
            </a:endParaRPr>
          </a:p>
          <a:p>
            <a:pPr marR="0" lvl="1" defTabSz="457200" fontAlgn="auto">
              <a:lnSpc>
                <a:spcPct val="90000"/>
              </a:lnSpc>
              <a:spcBef>
                <a:spcPct val="20000"/>
              </a:spcBef>
              <a:spcAft>
                <a:spcPts val="600"/>
              </a:spcAft>
              <a:buClr>
                <a:schemeClr val="accent1"/>
              </a:buClr>
              <a:buSzPct val="92000"/>
              <a:tabLst/>
              <a:defRPr/>
            </a:pPr>
            <a:r>
              <a:rPr lang="en-US" sz="2400" b="1" u="sng" dirty="0">
                <a:solidFill>
                  <a:schemeClr val="tx2"/>
                </a:solidFill>
              </a:rPr>
              <a:t>TASK</a:t>
            </a:r>
            <a:endParaRPr kumimoji="0" lang="en-US" sz="2400" b="1" i="0" u="sng" strike="noStrike" cap="none" spc="0" normalizeH="0" baseline="0" noProof="0" dirty="0">
              <a:ln>
                <a:noFill/>
              </a:ln>
              <a:solidFill>
                <a:schemeClr val="tx2"/>
              </a:solidFill>
              <a:effectLst/>
              <a:uLnTx/>
              <a:uFillTx/>
            </a:endParaRP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2"/>
                </a:solidFill>
                <a:effectLst/>
                <a:uLnTx/>
                <a:uFillTx/>
              </a:rPr>
              <a:t>How would you describe the ‘artefacts’ of your </a:t>
            </a:r>
            <a:r>
              <a:rPr kumimoji="0" lang="en-US" sz="2400" b="0" i="0" u="none" strike="noStrike" cap="none" spc="0" normalizeH="0" baseline="0" noProof="0" dirty="0" err="1">
                <a:ln>
                  <a:noFill/>
                </a:ln>
                <a:solidFill>
                  <a:schemeClr val="tx2"/>
                </a:solidFill>
                <a:effectLst/>
                <a:uLnTx/>
                <a:uFillTx/>
              </a:rPr>
              <a:t>organisation</a:t>
            </a:r>
            <a:r>
              <a:rPr kumimoji="0" lang="en-US" sz="2400" b="0" i="0" u="none" strike="noStrike" cap="none" spc="0" normalizeH="0" baseline="0" noProof="0" dirty="0">
                <a:ln>
                  <a:noFill/>
                </a:ln>
                <a:solidFill>
                  <a:schemeClr val="tx2"/>
                </a:solidFill>
                <a:effectLst/>
                <a:uLnTx/>
                <a:uFillTx/>
              </a:rPr>
              <a:t>? </a:t>
            </a:r>
            <a:r>
              <a:rPr lang="en-US" sz="2400" dirty="0">
                <a:solidFill>
                  <a:schemeClr val="tx2"/>
                </a:solidFill>
              </a:rPr>
              <a:t>How does it feel?</a:t>
            </a:r>
            <a:endParaRPr kumimoji="0" lang="en-US" sz="2400" b="0" i="0" u="none" strike="noStrike" cap="none" spc="0" normalizeH="0" baseline="0" noProof="0" dirty="0">
              <a:ln>
                <a:noFill/>
              </a:ln>
              <a:solidFill>
                <a:schemeClr val="tx2"/>
              </a:solidFill>
              <a:effectLst/>
              <a:uLnTx/>
              <a:uFillTx/>
            </a:endParaRP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dirty="0">
              <a:ln>
                <a:noFill/>
              </a:ln>
              <a:solidFill>
                <a:schemeClr val="tx2"/>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E5AE55"/>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E5AE55"/>
                </a:solidFill>
                <a:effectLst/>
                <a:uLnTx/>
                <a:uFillTx/>
              </a:rPr>
              <a:pPr marR="0" lvl="0" indent="0" defTabSz="457200" fontAlgn="auto">
                <a:spcBef>
                  <a:spcPts val="0"/>
                </a:spcBef>
                <a:spcAft>
                  <a:spcPts val="600"/>
                </a:spcAft>
                <a:buClrTx/>
                <a:buSzTx/>
                <a:buFontTx/>
                <a:buNone/>
                <a:tabLst/>
                <a:defRPr/>
              </a:pPr>
              <a:t>21</a:t>
            </a:fld>
            <a:endParaRPr kumimoji="0" lang="en-US" b="0" i="0" u="none" strike="noStrike" cap="none" spc="0" normalizeH="0" baseline="0" noProof="0">
              <a:ln>
                <a:noFill/>
              </a:ln>
              <a:solidFill>
                <a:srgbClr val="E5AE55"/>
              </a:solidFill>
              <a:effectLst/>
              <a:uLnTx/>
              <a:uFillTx/>
            </a:endParaRPr>
          </a:p>
        </p:txBody>
      </p:sp>
      <p:pic>
        <p:nvPicPr>
          <p:cNvPr id="7" name="Picture 6" descr="Large skydiving group mid-air">
            <a:extLst>
              <a:ext uri="{FF2B5EF4-FFF2-40B4-BE49-F238E27FC236}">
                <a16:creationId xmlns:a16="http://schemas.microsoft.com/office/drawing/2014/main" id="{F2296AA4-F21E-DC08-C9A1-69676026723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21283" y="10"/>
            <a:ext cx="4670717" cy="6857990"/>
          </a:xfrm>
          <a:prstGeom prst="rect">
            <a:avLst/>
          </a:prstGeom>
        </p:spPr>
      </p:pic>
      <p:pic>
        <p:nvPicPr>
          <p:cNvPr id="6" name="Picture 5" descr="Cup of coffee 3D pattern">
            <a:extLst>
              <a:ext uri="{FF2B5EF4-FFF2-40B4-BE49-F238E27FC236}">
                <a16:creationId xmlns:a16="http://schemas.microsoft.com/office/drawing/2014/main" id="{946EF5C9-952D-AC33-F4A8-E6758655FA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Tree>
    <p:extLst>
      <p:ext uri="{BB962C8B-B14F-4D97-AF65-F5344CB8AC3E}">
        <p14:creationId xmlns:p14="http://schemas.microsoft.com/office/powerpoint/2010/main" val="23203291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548640"/>
            <a:ext cx="6675120" cy="528321"/>
          </a:xfrm>
        </p:spPr>
        <p:txBody>
          <a:bodyPr vert="horz" lIns="91440" tIns="45720" rIns="91440" bIns="45720" rtlCol="0" anchor="b">
            <a:normAutofit/>
          </a:bodyPr>
          <a:lstStyle/>
          <a:p>
            <a:r>
              <a:rPr lang="en-US" b="0" kern="1200" cap="all" dirty="0">
                <a:solidFill>
                  <a:schemeClr val="tx2"/>
                </a:solidFill>
                <a:latin typeface="+mj-lt"/>
                <a:ea typeface="+mj-ea"/>
                <a:cs typeface="+mj-cs"/>
              </a:rPr>
              <a:t>Imprinting of culture – by founder</a:t>
            </a:r>
          </a:p>
        </p:txBody>
      </p:sp>
      <p:sp>
        <p:nvSpPr>
          <p:cNvPr id="19"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355600" y="1696720"/>
            <a:ext cx="6675120" cy="4162079"/>
          </a:xfrm>
          <a:prstGeom prst="rect">
            <a:avLst/>
          </a:prstGeom>
        </p:spPr>
        <p:txBody>
          <a:bodyPr vert="horz" lIns="91440" tIns="45720" rIns="91440" bIns="45720" rtlCol="0" anchor="ctr">
            <a:no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1" i="0" u="none" strike="noStrike" cap="none" spc="0" normalizeH="0" baseline="0" noProof="0" dirty="0">
                <a:ln>
                  <a:noFill/>
                </a:ln>
                <a:solidFill>
                  <a:srgbClr val="0070C0"/>
                </a:solidFill>
                <a:effectLst/>
                <a:uLnTx/>
                <a:uFillTx/>
              </a:rPr>
              <a:t>Founder Imprinting:</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Often, the </a:t>
            </a:r>
            <a:r>
              <a:rPr kumimoji="0" lang="en-US" sz="2000" b="0" i="0" u="none" strike="noStrike" cap="none" spc="0" normalizeH="0" baseline="0" noProof="0" dirty="0" err="1">
                <a:ln>
                  <a:noFill/>
                </a:ln>
                <a:solidFill>
                  <a:schemeClr val="tx2"/>
                </a:solidFill>
                <a:effectLst/>
                <a:uLnTx/>
                <a:uFillTx/>
              </a:rPr>
              <a:t>organisation’s</a:t>
            </a:r>
            <a:r>
              <a:rPr kumimoji="0" lang="en-US" sz="2000" b="0" i="0" u="none" strike="noStrike" cap="none" spc="0" normalizeH="0" baseline="0" noProof="0" dirty="0">
                <a:ln>
                  <a:noFill/>
                </a:ln>
                <a:solidFill>
                  <a:schemeClr val="tx2"/>
                </a:solidFill>
                <a:effectLst/>
                <a:uLnTx/>
                <a:uFillTx/>
              </a:rPr>
              <a:t> founder defines an </a:t>
            </a:r>
            <a:r>
              <a:rPr kumimoji="0" lang="en-US" sz="2000" b="0" i="0" u="none" strike="noStrike" cap="none" spc="0" normalizeH="0" baseline="0" noProof="0" dirty="0" err="1">
                <a:ln>
                  <a:noFill/>
                </a:ln>
                <a:solidFill>
                  <a:schemeClr val="tx2"/>
                </a:solidFill>
                <a:effectLst/>
                <a:uLnTx/>
                <a:uFillTx/>
              </a:rPr>
              <a:t>organisational</a:t>
            </a:r>
            <a:r>
              <a:rPr kumimoji="0" lang="en-US" sz="2000" b="0" i="0" u="none" strike="noStrike" cap="none" spc="0" normalizeH="0" baseline="0" noProof="0" dirty="0">
                <a:ln>
                  <a:noFill/>
                </a:ln>
                <a:solidFill>
                  <a:schemeClr val="tx2"/>
                </a:solidFill>
                <a:effectLst/>
                <a:uLnTx/>
                <a:uFillTx/>
              </a:rPr>
              <a:t> culture through their decisions, directives, and personality</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Their created </a:t>
            </a:r>
            <a:r>
              <a:rPr kumimoji="0" lang="en-US" sz="2000" b="0" i="0" u="none" strike="noStrike" cap="none" spc="0" normalizeH="0" baseline="0" noProof="0" dirty="0" err="1">
                <a:ln>
                  <a:noFill/>
                </a:ln>
                <a:solidFill>
                  <a:schemeClr val="tx2"/>
                </a:solidFill>
                <a:effectLst/>
                <a:uLnTx/>
                <a:uFillTx/>
              </a:rPr>
              <a:t>organisational</a:t>
            </a:r>
            <a:r>
              <a:rPr kumimoji="0" lang="en-US" sz="2000" b="0" i="0" u="none" strike="noStrike" cap="none" spc="0" normalizeH="0" baseline="0" noProof="0" dirty="0">
                <a:ln>
                  <a:noFill/>
                </a:ln>
                <a:solidFill>
                  <a:schemeClr val="tx2"/>
                </a:solidFill>
                <a:effectLst/>
                <a:uLnTx/>
                <a:uFillTx/>
              </a:rPr>
              <a:t> culture often lasts long after they leave</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000" b="0" i="0" u="none" strike="noStrike" cap="none" spc="0" normalizeH="0" baseline="0" noProof="0" dirty="0">
              <a:ln>
                <a:noFill/>
              </a:ln>
              <a:solidFill>
                <a:schemeClr val="tx2"/>
              </a:solidFill>
              <a:effectLst/>
              <a:uLnTx/>
              <a:uFillTx/>
            </a:endParaRP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pPr>
            <a:r>
              <a:rPr lang="en-US" sz="2000" b="1" dirty="0">
                <a:solidFill>
                  <a:srgbClr val="0070C0"/>
                </a:solidFill>
              </a:rPr>
              <a:t>Imprinting of Culture</a:t>
            </a:r>
            <a:endParaRPr kumimoji="0" lang="en-US" sz="2000" b="0" i="0" u="none" strike="noStrike" cap="none" spc="0" normalizeH="0" baseline="0" noProof="0" dirty="0">
              <a:ln>
                <a:noFill/>
              </a:ln>
              <a:solidFill>
                <a:srgbClr val="0070C0"/>
              </a:solidFill>
              <a:effectLst/>
              <a:uLnTx/>
              <a:uFillTx/>
            </a:endParaRP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Culture is imprinted:</a:t>
            </a:r>
          </a:p>
          <a:p>
            <a:pPr marL="1200150" marR="0" lvl="2"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b="1" i="1" u="none" strike="noStrike" cap="none" spc="0" normalizeH="0" baseline="0" noProof="0" dirty="0">
                <a:ln>
                  <a:noFill/>
                </a:ln>
                <a:solidFill>
                  <a:srgbClr val="0070C0"/>
                </a:solidFill>
                <a:effectLst/>
                <a:uLnTx/>
                <a:uFillTx/>
              </a:rPr>
              <a:t>Explicitly</a:t>
            </a:r>
            <a:r>
              <a:rPr kumimoji="0" lang="en-US" b="0" i="0" u="none" strike="noStrike" cap="none" spc="0" normalizeH="0" baseline="0" noProof="0" dirty="0">
                <a:ln>
                  <a:noFill/>
                </a:ln>
                <a:solidFill>
                  <a:schemeClr val="tx2"/>
                </a:solidFill>
                <a:effectLst/>
                <a:uLnTx/>
                <a:uFillTx/>
              </a:rPr>
              <a:t>: through founder’s intentional, strategic attempts to build positive workplace culture</a:t>
            </a:r>
          </a:p>
          <a:p>
            <a:pPr marL="1200150" marR="0" lvl="2"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b="1" i="1" u="none" strike="noStrike" cap="none" spc="0" normalizeH="0" baseline="0" noProof="0" dirty="0">
                <a:ln>
                  <a:noFill/>
                </a:ln>
                <a:solidFill>
                  <a:srgbClr val="0070C0"/>
                </a:solidFill>
                <a:effectLst/>
                <a:uLnTx/>
                <a:uFillTx/>
              </a:rPr>
              <a:t>Implicitly</a:t>
            </a:r>
            <a:r>
              <a:rPr kumimoji="0" lang="en-US" b="0" i="0" u="none" strike="noStrike" cap="none" spc="0" normalizeH="0" baseline="0" noProof="0" dirty="0">
                <a:ln>
                  <a:noFill/>
                </a:ln>
                <a:solidFill>
                  <a:schemeClr val="tx2"/>
                </a:solidFill>
                <a:effectLst/>
                <a:uLnTx/>
                <a:uFillTx/>
              </a:rPr>
              <a:t>: through the decisions, communications, and working style in which they carry out the company's management and leadership</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B38F6B"/>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B38F6B"/>
                </a:solidFill>
                <a:effectLst/>
                <a:uLnTx/>
                <a:uFillTx/>
              </a:rPr>
              <a:pPr marR="0" lvl="0" indent="0" defTabSz="457200" fontAlgn="auto">
                <a:spcBef>
                  <a:spcPts val="0"/>
                </a:spcBef>
                <a:spcAft>
                  <a:spcPts val="600"/>
                </a:spcAft>
                <a:buClrTx/>
                <a:buSzTx/>
                <a:buFontTx/>
                <a:buNone/>
                <a:tabLst/>
                <a:defRPr/>
              </a:pPr>
              <a:t>22</a:t>
            </a:fld>
            <a:endParaRPr kumimoji="0" lang="en-US" b="0" i="0" u="none" strike="noStrike" cap="none" spc="0" normalizeH="0" baseline="0" noProof="0">
              <a:ln>
                <a:noFill/>
              </a:ln>
              <a:solidFill>
                <a:srgbClr val="B38F6B"/>
              </a:solidFill>
              <a:effectLst/>
              <a:uLnTx/>
              <a:uFillTx/>
            </a:endParaRPr>
          </a:p>
        </p:txBody>
      </p:sp>
      <p:pic>
        <p:nvPicPr>
          <p:cNvPr id="7" name="Picture 6" descr="One in a crowd">
            <a:extLst>
              <a:ext uri="{FF2B5EF4-FFF2-40B4-BE49-F238E27FC236}">
                <a16:creationId xmlns:a16="http://schemas.microsoft.com/office/drawing/2014/main" id="{39CC75E6-2CFD-8384-D8A7-57765C5EC15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3998398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3" name="Rectangle 103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103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750724"/>
          </a:xfrm>
        </p:spPr>
        <p:txBody>
          <a:bodyPr vert="horz" lIns="91440" tIns="45720" rIns="91440" bIns="45720" rtlCol="0" anchor="b">
            <a:normAutofit/>
          </a:bodyPr>
          <a:lstStyle/>
          <a:p>
            <a:r>
              <a:rPr lang="en-US" b="0" kern="1200" cap="all" dirty="0">
                <a:solidFill>
                  <a:schemeClr val="tx1">
                    <a:lumMod val="75000"/>
                    <a:lumOff val="25000"/>
                  </a:schemeClr>
                </a:solidFill>
                <a:latin typeface="+mj-lt"/>
                <a:ea typeface="+mj-ea"/>
                <a:cs typeface="+mj-cs"/>
              </a:rPr>
              <a:t>Founder imprinting example: apple</a:t>
            </a:r>
          </a:p>
        </p:txBody>
      </p:sp>
      <p:sp>
        <p:nvSpPr>
          <p:cNvPr id="1037" name="Rectangle 1036">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Rectangle 1038">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1" name="Rectangle 1040">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3" name="Rectangle 1042">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teve Jobs - capitalist innovator — Adam Smith Institute">
            <a:extLst>
              <a:ext uri="{FF2B5EF4-FFF2-40B4-BE49-F238E27FC236}">
                <a16:creationId xmlns:a16="http://schemas.microsoft.com/office/drawing/2014/main" id="{C966C60B-A8B6-C17F-CA43-2612B0B068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a:stretch/>
        </p:blipFill>
        <p:spPr bwMode="auto">
          <a:xfrm>
            <a:off x="611392" y="2347105"/>
            <a:ext cx="5074920" cy="37124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63A293-6A4B-481D-8960-BE437C3CF946}"/>
              </a:ext>
            </a:extLst>
          </p:cNvPr>
          <p:cNvSpPr txBox="1"/>
          <p:nvPr/>
        </p:nvSpPr>
        <p:spPr>
          <a:xfrm>
            <a:off x="6016032" y="1828800"/>
            <a:ext cx="5932128" cy="4327044"/>
          </a:xfrm>
          <a:prstGeom prst="rect">
            <a:avLst/>
          </a:prstGeom>
        </p:spPr>
        <p:txBody>
          <a:bodyPr vert="horz" lIns="91440" tIns="45720" rIns="91440" bIns="45720" rtlCol="0" anchor="ctr">
            <a:noAutofit/>
          </a:bodyPr>
          <a:lstStyle/>
          <a:p>
            <a:pPr marR="0" lvl="0" defTabSz="457200" fontAlgn="auto">
              <a:lnSpc>
                <a:spcPct val="90000"/>
              </a:lnSpc>
              <a:spcBef>
                <a:spcPct val="20000"/>
              </a:spcBef>
              <a:spcAft>
                <a:spcPts val="600"/>
              </a:spcAft>
              <a:buClr>
                <a:schemeClr val="accent1"/>
              </a:buClr>
              <a:buSzPct val="92000"/>
              <a:tabLst/>
              <a:defRPr/>
            </a:pPr>
            <a:r>
              <a:rPr kumimoji="0" lang="en-US" sz="2000" b="1" i="0" u="none" strike="noStrike" cap="none" spc="0" normalizeH="0" baseline="0" noProof="0" dirty="0">
                <a:ln>
                  <a:noFill/>
                </a:ln>
                <a:solidFill>
                  <a:schemeClr val="tx1">
                    <a:lumMod val="75000"/>
                    <a:lumOff val="25000"/>
                  </a:schemeClr>
                </a:solidFill>
                <a:effectLst/>
                <a:uLnTx/>
                <a:uFillTx/>
              </a:rPr>
              <a:t>Example of Founder Imprinting: </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2000" b="0" i="0" u="none" strike="noStrike" cap="none" spc="0" normalizeH="0" baseline="0" noProof="0" dirty="0">
                <a:ln>
                  <a:noFill/>
                </a:ln>
                <a:solidFill>
                  <a:schemeClr val="tx1">
                    <a:lumMod val="75000"/>
                    <a:lumOff val="25000"/>
                  </a:schemeClr>
                </a:solidFill>
                <a:effectLst/>
                <a:uLnTx/>
                <a:uFillTx/>
              </a:rPr>
              <a:t>Steve Job’s unique drive, creativity and perseverance led many to </a:t>
            </a:r>
            <a:r>
              <a:rPr kumimoji="0" lang="en-US" sz="2000" b="0" i="0" u="none" strike="noStrike" cap="none" spc="0" normalizeH="0" baseline="0" noProof="0" dirty="0" err="1">
                <a:ln>
                  <a:noFill/>
                </a:ln>
                <a:solidFill>
                  <a:schemeClr val="tx1">
                    <a:lumMod val="75000"/>
                    <a:lumOff val="25000"/>
                  </a:schemeClr>
                </a:solidFill>
                <a:effectLst/>
                <a:uLnTx/>
                <a:uFillTx/>
              </a:rPr>
              <a:t>idolise</a:t>
            </a:r>
            <a:r>
              <a:rPr kumimoji="0" lang="en-US" sz="2000" b="0" i="0" u="none" strike="noStrike" cap="none" spc="0" normalizeH="0" baseline="0" noProof="0" dirty="0">
                <a:ln>
                  <a:noFill/>
                </a:ln>
                <a:solidFill>
                  <a:schemeClr val="tx1">
                    <a:lumMod val="75000"/>
                    <a:lumOff val="25000"/>
                  </a:schemeClr>
                </a:solidFill>
                <a:effectLst/>
                <a:uLnTx/>
                <a:uFillTx/>
              </a:rPr>
              <a:t> him, even after his passing</a:t>
            </a:r>
          </a:p>
          <a:p>
            <a:pPr marL="285750"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2000" b="0" i="0" u="none" strike="noStrike" cap="none" spc="0" normalizeH="0" baseline="0" noProof="0" dirty="0">
                <a:ln>
                  <a:noFill/>
                </a:ln>
                <a:solidFill>
                  <a:schemeClr val="tx1">
                    <a:lumMod val="75000"/>
                    <a:lumOff val="25000"/>
                  </a:schemeClr>
                </a:solidFill>
                <a:effectLst/>
                <a:uLnTx/>
                <a:uFillTx/>
              </a:rPr>
              <a:t>His legacy: a very strong lasting corporate culture</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lang="en-US" sz="1000" dirty="0">
              <a:solidFill>
                <a:schemeClr val="tx1">
                  <a:lumMod val="75000"/>
                  <a:lumOff val="25000"/>
                </a:schemeClr>
              </a:solidFill>
            </a:endParaRPr>
          </a:p>
          <a:p>
            <a:pPr lvl="1" defTabSz="457200">
              <a:lnSpc>
                <a:spcPct val="90000"/>
              </a:lnSpc>
              <a:spcBef>
                <a:spcPct val="20000"/>
              </a:spcBef>
              <a:spcAft>
                <a:spcPts val="600"/>
              </a:spcAft>
              <a:buClr>
                <a:schemeClr val="accent1"/>
              </a:buClr>
              <a:buSzPct val="92000"/>
              <a:defRPr/>
            </a:pPr>
            <a:r>
              <a:rPr lang="en-US" sz="2000" b="1" dirty="0">
                <a:solidFill>
                  <a:srgbClr val="0070C0"/>
                </a:solidFill>
              </a:rPr>
              <a:t>Strong </a:t>
            </a:r>
            <a:r>
              <a:rPr lang="en-US" sz="2000" b="1" dirty="0" err="1">
                <a:solidFill>
                  <a:srgbClr val="0070C0"/>
                </a:solidFill>
              </a:rPr>
              <a:t>organisational</a:t>
            </a:r>
            <a:r>
              <a:rPr lang="en-US" sz="2000" b="1" dirty="0">
                <a:solidFill>
                  <a:srgbClr val="0070C0"/>
                </a:solidFill>
              </a:rPr>
              <a:t> culture can be a strategic asset that differentiates and may contribute to a sustained competitive advantage</a:t>
            </a:r>
          </a:p>
          <a:p>
            <a:pPr marL="742950" marR="0" lvl="1"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000" b="0" i="0" u="none" strike="noStrike" cap="none" spc="0" normalizeH="0" baseline="0" noProof="0" dirty="0">
              <a:ln>
                <a:noFill/>
              </a:ln>
              <a:solidFill>
                <a:schemeClr val="tx1">
                  <a:lumMod val="75000"/>
                  <a:lumOff val="25000"/>
                </a:schemeClr>
              </a:solidFill>
              <a:effectLst/>
              <a:uLnTx/>
              <a:uFillTx/>
            </a:endParaRPr>
          </a:p>
          <a:p>
            <a:pPr marR="0" lvl="1" defTabSz="457200" fontAlgn="auto">
              <a:lnSpc>
                <a:spcPct val="90000"/>
              </a:lnSpc>
              <a:spcBef>
                <a:spcPct val="20000"/>
              </a:spcBef>
              <a:spcAft>
                <a:spcPts val="600"/>
              </a:spcAft>
              <a:buClr>
                <a:schemeClr val="accent1"/>
              </a:buClr>
              <a:buSzPct val="92000"/>
              <a:tabLst/>
              <a:defRPr/>
            </a:pPr>
            <a:r>
              <a:rPr lang="en-US" sz="2000" b="1" dirty="0">
                <a:solidFill>
                  <a:srgbClr val="00B0F0"/>
                </a:solidFill>
              </a:rPr>
              <a:t>Can you think of any other founders who had a profound effect on their </a:t>
            </a:r>
            <a:r>
              <a:rPr lang="en-US" sz="2000" b="1" dirty="0" err="1">
                <a:solidFill>
                  <a:srgbClr val="00B0F0"/>
                </a:solidFill>
              </a:rPr>
              <a:t>organisation’s</a:t>
            </a:r>
            <a:r>
              <a:rPr lang="en-US" sz="2000" b="1" dirty="0">
                <a:solidFill>
                  <a:srgbClr val="00B0F0"/>
                </a:solidFill>
              </a:rPr>
              <a:t> culture – how?</a:t>
            </a:r>
            <a:endParaRPr kumimoji="0" lang="en-US" sz="2000" b="1"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B48E67"/>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B48E67"/>
                </a:solidFill>
                <a:effectLst/>
                <a:uLnTx/>
                <a:uFillTx/>
              </a:rPr>
              <a:pPr marR="0" lvl="0" indent="0" defTabSz="457200" fontAlgn="auto">
                <a:spcBef>
                  <a:spcPts val="0"/>
                </a:spcBef>
                <a:spcAft>
                  <a:spcPts val="600"/>
                </a:spcAft>
                <a:buClrTx/>
                <a:buSzTx/>
                <a:buFontTx/>
                <a:buNone/>
                <a:tabLst/>
                <a:defRPr/>
              </a:pPr>
              <a:t>23</a:t>
            </a:fld>
            <a:endParaRPr kumimoji="0" lang="en-US" b="0" i="0" u="none" strike="noStrike" cap="none" spc="0" normalizeH="0" baseline="0" noProof="0">
              <a:ln>
                <a:noFill/>
              </a:ln>
              <a:solidFill>
                <a:srgbClr val="B48E67"/>
              </a:solidFill>
              <a:effectLst/>
              <a:uLnTx/>
              <a:uFillTx/>
            </a:endParaRPr>
          </a:p>
        </p:txBody>
      </p:sp>
    </p:spTree>
    <p:extLst>
      <p:ext uri="{BB962C8B-B14F-4D97-AF65-F5344CB8AC3E}">
        <p14:creationId xmlns:p14="http://schemas.microsoft.com/office/powerpoint/2010/main" val="7617990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 name="Rectangle 1047">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0" name="Rectangle 1049">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2" name="Rectangle 1051">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720244"/>
          </a:xfrm>
        </p:spPr>
        <p:txBody>
          <a:bodyPr vert="horz" lIns="91440" tIns="45720" rIns="91440" bIns="45720" rtlCol="0" anchor="b">
            <a:normAutofit/>
          </a:bodyPr>
          <a:lstStyle/>
          <a:p>
            <a:r>
              <a:rPr lang="en-US" dirty="0"/>
              <a:t>How Steve Jobs shaped the culture at</a:t>
            </a:r>
            <a:r>
              <a:rPr lang="en-US" b="0" kern="1200" cap="all" dirty="0">
                <a:solidFill>
                  <a:schemeClr val="tx1">
                    <a:lumMod val="75000"/>
                    <a:lumOff val="25000"/>
                  </a:schemeClr>
                </a:solidFill>
                <a:latin typeface="+mj-lt"/>
                <a:ea typeface="+mj-ea"/>
                <a:cs typeface="+mj-cs"/>
              </a:rPr>
              <a:t> apple</a:t>
            </a:r>
          </a:p>
        </p:txBody>
      </p:sp>
      <p:sp>
        <p:nvSpPr>
          <p:cNvPr id="1047" name="TextBox 1046">
            <a:extLst>
              <a:ext uri="{FF2B5EF4-FFF2-40B4-BE49-F238E27FC236}">
                <a16:creationId xmlns:a16="http://schemas.microsoft.com/office/drawing/2014/main" id="{1A63A293-6A4B-481D-8960-BE437C3CF946}"/>
              </a:ext>
            </a:extLst>
          </p:cNvPr>
          <p:cNvSpPr txBox="1"/>
          <p:nvPr/>
        </p:nvSpPr>
        <p:spPr>
          <a:xfrm>
            <a:off x="581193" y="1676400"/>
            <a:ext cx="6917209" cy="4298950"/>
          </a:xfrm>
          <a:prstGeom prst="rect">
            <a:avLst/>
          </a:prstGeom>
        </p:spPr>
        <p:txBody>
          <a:bodyPr vert="horz" lIns="91440" tIns="45720" rIns="91440" bIns="45720" rtlCol="0" anchor="ctr">
            <a:normAutofit fontScale="85000" lnSpcReduction="20000"/>
          </a:bodyPr>
          <a:lstStyle/>
          <a:p>
            <a:pPr defTabSz="457200">
              <a:lnSpc>
                <a:spcPct val="90000"/>
              </a:lnSpc>
              <a:spcBef>
                <a:spcPct val="20000"/>
              </a:spcBef>
              <a:spcAft>
                <a:spcPts val="600"/>
              </a:spcAft>
              <a:buClr>
                <a:schemeClr val="accent1"/>
              </a:buClr>
              <a:buSzPct val="92000"/>
            </a:pPr>
            <a:endParaRPr lang="en-US" sz="1700" b="1" dirty="0">
              <a:solidFill>
                <a:schemeClr val="tx1">
                  <a:lumMod val="75000"/>
                  <a:lumOff val="25000"/>
                </a:schemeClr>
              </a:solidFill>
            </a:endParaRPr>
          </a:p>
          <a:p>
            <a:pPr defTabSz="457200">
              <a:lnSpc>
                <a:spcPct val="90000"/>
              </a:lnSpc>
              <a:spcBef>
                <a:spcPct val="20000"/>
              </a:spcBef>
              <a:spcAft>
                <a:spcPts val="600"/>
              </a:spcAft>
              <a:buClr>
                <a:schemeClr val="accent1"/>
              </a:buClr>
              <a:buSzPct val="92000"/>
            </a:pPr>
            <a:r>
              <a:rPr lang="en-US" sz="2200" b="1" dirty="0">
                <a:solidFill>
                  <a:schemeClr val="tx1">
                    <a:lumMod val="75000"/>
                    <a:lumOff val="25000"/>
                  </a:schemeClr>
                </a:solidFill>
              </a:rPr>
              <a:t>How it Shaped Apple:</a:t>
            </a:r>
            <a:r>
              <a:rPr lang="en-US" sz="2200" dirty="0">
                <a:solidFill>
                  <a:schemeClr val="tx1">
                    <a:lumMod val="75000"/>
                    <a:lumOff val="25000"/>
                  </a:schemeClr>
                </a:solidFill>
              </a:rPr>
              <a:t> Jobs instilled a culture of innovation, risk-taking, and relentless pursuit of excellence, which became fundamental to Apple’s identity. This culture allowed Apple to dominate in product design and user experience, influencing the tech industry at large.</a:t>
            </a:r>
          </a:p>
          <a:p>
            <a:pPr defTabSz="457200">
              <a:lnSpc>
                <a:spcPct val="90000"/>
              </a:lnSpc>
              <a:spcBef>
                <a:spcPct val="20000"/>
              </a:spcBef>
              <a:spcAft>
                <a:spcPts val="600"/>
              </a:spcAft>
              <a:buClr>
                <a:schemeClr val="accent1"/>
              </a:buClr>
              <a:buSzPct val="92000"/>
            </a:pPr>
            <a:endParaRPr lang="en-US" sz="2200" dirty="0">
              <a:solidFill>
                <a:schemeClr val="tx1">
                  <a:lumMod val="75000"/>
                  <a:lumOff val="25000"/>
                </a:schemeClr>
              </a:solidFill>
            </a:endParaRPr>
          </a:p>
          <a:p>
            <a:pPr defTabSz="457200">
              <a:lnSpc>
                <a:spcPct val="90000"/>
              </a:lnSpc>
              <a:spcBef>
                <a:spcPct val="20000"/>
              </a:spcBef>
              <a:spcAft>
                <a:spcPts val="600"/>
              </a:spcAft>
              <a:buClr>
                <a:schemeClr val="accent1"/>
              </a:buClr>
              <a:buSzPct val="92000"/>
            </a:pPr>
            <a:r>
              <a:rPr lang="en-US" sz="2200" b="1" dirty="0">
                <a:solidFill>
                  <a:schemeClr val="tx1">
                    <a:lumMod val="75000"/>
                    <a:lumOff val="25000"/>
                  </a:schemeClr>
                </a:solidFill>
              </a:rPr>
              <a:t>Impact on Culture:</a:t>
            </a:r>
            <a:r>
              <a:rPr lang="en-US" sz="2200" dirty="0">
                <a:solidFill>
                  <a:schemeClr val="tx1">
                    <a:lumMod val="75000"/>
                    <a:lumOff val="25000"/>
                  </a:schemeClr>
                </a:solidFill>
              </a:rPr>
              <a:t> Steve Jobs is often credited with creating a culture of innovation, perfectionism, and boldness at Apple. His obsession with design, simplicity, and creating products that were both beautiful and functional became core values at the company. Jobs fostered a culture where challenging the status quo and thinking differently was celebrated. His leadership style also </a:t>
            </a:r>
            <a:r>
              <a:rPr lang="en-US" sz="2200" dirty="0" err="1">
                <a:solidFill>
                  <a:schemeClr val="tx1">
                    <a:lumMod val="75000"/>
                    <a:lumOff val="25000"/>
                  </a:schemeClr>
                </a:solidFill>
              </a:rPr>
              <a:t>emphasised</a:t>
            </a:r>
            <a:r>
              <a:rPr lang="en-US" sz="2200" dirty="0">
                <a:solidFill>
                  <a:schemeClr val="tx1">
                    <a:lumMod val="75000"/>
                    <a:lumOff val="25000"/>
                  </a:schemeClr>
                </a:solidFill>
              </a:rPr>
              <a:t> the importance of hiring top talent and empowering them to achieve excellence, while maintaining high expectations. His demanding nature created a sense of urgency and pride but also led to intense work environments.</a:t>
            </a:r>
          </a:p>
        </p:txBody>
      </p:sp>
      <p:pic>
        <p:nvPicPr>
          <p:cNvPr id="1026" name="Picture 2" descr="Steve Jobs - capitalist innovator — Adam Smith Institute">
            <a:extLst>
              <a:ext uri="{FF2B5EF4-FFF2-40B4-BE49-F238E27FC236}">
                <a16:creationId xmlns:a16="http://schemas.microsoft.com/office/drawing/2014/main" id="{C966C60B-A8B6-C17F-CA43-2612B0B068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053"/>
          <a:stretch/>
        </p:blipFill>
        <p:spPr bwMode="auto">
          <a:xfrm>
            <a:off x="8051799" y="2340864"/>
            <a:ext cx="3683001" cy="3634486"/>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chemeClr val="tx1">
                  <a:lumMod val="75000"/>
                  <a:lumOff val="25000"/>
                </a:schemeClr>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effectLst/>
                <a:uLnTx/>
                <a:uFillTx/>
              </a:rPr>
              <a:pPr marR="0" lvl="0" indent="0" defTabSz="457200" fontAlgn="auto">
                <a:spcBef>
                  <a:spcPts val="0"/>
                </a:spcBef>
                <a:spcAft>
                  <a:spcPts val="600"/>
                </a:spcAft>
                <a:buClrTx/>
                <a:buSzTx/>
                <a:buFontTx/>
                <a:buNone/>
                <a:tabLst/>
                <a:defRPr/>
              </a:pPr>
              <a:t>24</a:t>
            </a:fld>
            <a:endParaRPr kumimoji="0" lang="en-US" b="0" i="0" u="none" strike="noStrike" cap="none" spc="0" normalizeH="0" baseline="0" noProof="0">
              <a:ln>
                <a:noFill/>
              </a:ln>
              <a:effectLst/>
              <a:uLnTx/>
              <a:uFillTx/>
            </a:endParaRPr>
          </a:p>
        </p:txBody>
      </p:sp>
    </p:spTree>
    <p:extLst>
      <p:ext uri="{BB962C8B-B14F-4D97-AF65-F5344CB8AC3E}">
        <p14:creationId xmlns:p14="http://schemas.microsoft.com/office/powerpoint/2010/main" val="2190710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2" name="Rectangle 9">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11">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13">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5" name="Rectangle 15">
            <a:extLst>
              <a:ext uri="{FF2B5EF4-FFF2-40B4-BE49-F238E27FC236}">
                <a16:creationId xmlns:a16="http://schemas.microsoft.com/office/drawing/2014/main" id="{B373F125-DEF3-41D6-9918-AB21A2ACC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7">
            <a:extLst>
              <a:ext uri="{FF2B5EF4-FFF2-40B4-BE49-F238E27FC236}">
                <a16:creationId xmlns:a16="http://schemas.microsoft.com/office/drawing/2014/main" id="{71E9F226-EB6E-48C9-ADDA-636DE4BF4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581"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959157" y="1113764"/>
            <a:ext cx="3269749" cy="4624327"/>
          </a:xfrm>
        </p:spPr>
        <p:txBody>
          <a:bodyPr vert="horz" lIns="91440" tIns="45720" rIns="91440" bIns="45720" rtlCol="0" anchor="ctr">
            <a:normAutofit/>
          </a:bodyPr>
          <a:lstStyle/>
          <a:p>
            <a:r>
              <a:rPr lang="en-US" b="0" kern="1200" cap="all" err="1">
                <a:solidFill>
                  <a:srgbClr val="FFFFFF"/>
                </a:solidFill>
                <a:latin typeface="+mj-lt"/>
                <a:ea typeface="+mj-ea"/>
                <a:cs typeface="+mj-cs"/>
              </a:rPr>
              <a:t>Organisational</a:t>
            </a:r>
            <a:r>
              <a:rPr lang="en-US" b="0" kern="1200" cap="all">
                <a:solidFill>
                  <a:srgbClr val="FFFFFF"/>
                </a:solidFill>
                <a:latin typeface="+mj-lt"/>
                <a:ea typeface="+mj-ea"/>
                <a:cs typeface="+mj-cs"/>
              </a:rPr>
              <a:t> change is correlated with interest in </a:t>
            </a:r>
            <a:r>
              <a:rPr lang="en-US" b="0" kern="1200" cap="all" err="1">
                <a:solidFill>
                  <a:srgbClr val="FFFFFF"/>
                </a:solidFill>
                <a:latin typeface="+mj-lt"/>
                <a:ea typeface="+mj-ea"/>
                <a:cs typeface="+mj-cs"/>
              </a:rPr>
              <a:t>oganisational</a:t>
            </a:r>
            <a:r>
              <a:rPr lang="en-US" b="0" kern="1200" cap="all">
                <a:solidFill>
                  <a:srgbClr val="FFFFFF"/>
                </a:solidFill>
                <a:latin typeface="+mj-lt"/>
                <a:ea typeface="+mj-ea"/>
                <a:cs typeface="+mj-cs"/>
              </a:rPr>
              <a:t> culture</a:t>
            </a:r>
          </a:p>
        </p:txBody>
      </p:sp>
      <p:sp>
        <p:nvSpPr>
          <p:cNvPr id="3" name="TextBox 2">
            <a:extLst>
              <a:ext uri="{FF2B5EF4-FFF2-40B4-BE49-F238E27FC236}">
                <a16:creationId xmlns:a16="http://schemas.microsoft.com/office/drawing/2014/main" id="{1A63A293-6A4B-481D-8960-BE437C3CF946}"/>
              </a:ext>
            </a:extLst>
          </p:cNvPr>
          <p:cNvSpPr txBox="1"/>
          <p:nvPr/>
        </p:nvSpPr>
        <p:spPr>
          <a:xfrm>
            <a:off x="5155905" y="670560"/>
            <a:ext cx="6243615" cy="5067531"/>
          </a:xfrm>
          <a:prstGeom prst="rect">
            <a:avLst/>
          </a:prstGeom>
        </p:spPr>
        <p:txBody>
          <a:bodyPr vert="horz" lIns="91440" tIns="45720" rIns="91440" bIns="45720" rtlCol="0" anchor="ctr">
            <a:normAutofit fontScale="92500" lnSpcReduction="20000"/>
          </a:bodyPr>
          <a:lstStyle/>
          <a:p>
            <a:pPr marL="0" marR="0" lvl="0" indent="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1"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Interest in </a:t>
            </a:r>
            <a:r>
              <a:rPr kumimoji="0" lang="en-US" sz="2400" b="0" i="0" u="none" strike="noStrike" cap="none" spc="0" normalizeH="0" baseline="0" noProof="0" dirty="0" err="1">
                <a:ln>
                  <a:noFill/>
                </a:ln>
                <a:solidFill>
                  <a:schemeClr val="tx1">
                    <a:lumMod val="75000"/>
                    <a:lumOff val="25000"/>
                  </a:schemeClr>
                </a:solidFill>
                <a:effectLst/>
                <a:uLnTx/>
                <a:uFillTx/>
              </a:rPr>
              <a:t>organisational</a:t>
            </a:r>
            <a:r>
              <a:rPr kumimoji="0" lang="en-US" sz="2400" b="0" i="0" u="none" strike="noStrike" cap="none" spc="0" normalizeH="0" baseline="0" noProof="0" dirty="0">
                <a:ln>
                  <a:noFill/>
                </a:ln>
                <a:solidFill>
                  <a:schemeClr val="tx1">
                    <a:lumMod val="75000"/>
                    <a:lumOff val="25000"/>
                  </a:schemeClr>
                </a:solidFill>
                <a:effectLst/>
                <a:uLnTx/>
                <a:uFillTx/>
              </a:rPr>
              <a:t> culture is often greatest during times of </a:t>
            </a:r>
            <a:r>
              <a:rPr kumimoji="0" lang="en-US" sz="2400" b="0" i="0" u="none" strike="noStrike" cap="none" spc="0" normalizeH="0" baseline="0" noProof="0" dirty="0" err="1">
                <a:ln>
                  <a:noFill/>
                </a:ln>
                <a:solidFill>
                  <a:schemeClr val="tx1">
                    <a:lumMod val="75000"/>
                    <a:lumOff val="25000"/>
                  </a:schemeClr>
                </a:solidFill>
                <a:effectLst/>
                <a:uLnTx/>
                <a:uFillTx/>
              </a:rPr>
              <a:t>organisational</a:t>
            </a:r>
            <a:r>
              <a:rPr kumimoji="0" lang="en-US" sz="2400" b="0" i="0" u="none" strike="noStrike" cap="none" spc="0" normalizeH="0" baseline="0" noProof="0" dirty="0">
                <a:ln>
                  <a:noFill/>
                </a:ln>
                <a:solidFill>
                  <a:schemeClr val="tx1">
                    <a:lumMod val="75000"/>
                    <a:lumOff val="25000"/>
                  </a:schemeClr>
                </a:solidFill>
                <a:effectLst/>
                <a:uLnTx/>
                <a:uFillTx/>
              </a:rPr>
              <a:t> change, e.g. due to:</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400" b="0" i="0" u="none" strike="noStrike" cap="none" spc="0" normalizeH="0" baseline="0" noProof="0" dirty="0">
              <a:ln>
                <a:noFill/>
              </a:ln>
              <a:solidFill>
                <a:schemeClr val="tx1">
                  <a:lumMod val="75000"/>
                  <a:lumOff val="25000"/>
                </a:schemeClr>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Change of leadership</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Change of strategic agenda</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Performance management related issues (e.g. culture becomes a hinderance)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Structural changes, incl. diversification, mergers and acquisitions</a:t>
            </a:r>
          </a:p>
          <a:p>
            <a:pPr marR="0" lvl="1" defTabSz="457200" fontAlgn="auto">
              <a:spcBef>
                <a:spcPct val="20000"/>
              </a:spcBef>
              <a:spcAft>
                <a:spcPts val="600"/>
              </a:spcAft>
              <a:buClr>
                <a:schemeClr val="accent1"/>
              </a:buClr>
              <a:buSzPct val="92000"/>
              <a:tabLst/>
              <a:defRPr/>
            </a:pPr>
            <a:endParaRPr kumimoji="0" lang="en-US" sz="2400" b="0" i="0" u="none" strike="noStrike" cap="none" spc="0" normalizeH="0" baseline="0" noProof="0" dirty="0">
              <a:ln>
                <a:noFill/>
              </a:ln>
              <a:solidFill>
                <a:schemeClr val="tx1">
                  <a:lumMod val="75000"/>
                  <a:lumOff val="25000"/>
                </a:schemeClr>
              </a:solidFill>
              <a:effectLst/>
              <a:uLnTx/>
              <a:uFillTx/>
            </a:endParaRP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lang="en-US" sz="2400" dirty="0">
                <a:solidFill>
                  <a:schemeClr val="tx1">
                    <a:lumMod val="75000"/>
                    <a:lumOff val="25000"/>
                  </a:schemeClr>
                </a:solidFill>
              </a:rPr>
              <a:t>For strategic change to succeed, culture must align with the new strategy </a:t>
            </a:r>
            <a:endParaRPr kumimoji="0" lang="en-US" sz="2400" b="0" i="0" u="none" strike="noStrike" cap="none" spc="0" normalizeH="0" baseline="0" noProof="0" dirty="0">
              <a:ln>
                <a:noFill/>
              </a:ln>
              <a:solidFill>
                <a:schemeClr val="tx1">
                  <a:lumMod val="75000"/>
                  <a:lumOff val="25000"/>
                </a:schemeClr>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400" b="0" i="0" u="none" strike="noStrike" cap="none" spc="0" normalizeH="0" baseline="0" noProof="0" dirty="0">
              <a:ln>
                <a:noFill/>
              </a:ln>
              <a:solidFill>
                <a:schemeClr val="tx1">
                  <a:lumMod val="75000"/>
                  <a:lumOff val="25000"/>
                </a:schemeClr>
              </a:solidFill>
              <a:effectLst/>
              <a:uLnTx/>
              <a:uFillTx/>
            </a:endParaRPr>
          </a:p>
          <a:p>
            <a:pPr marR="0" lvl="1" defTabSz="457200" fontAlgn="auto">
              <a:spcBef>
                <a:spcPct val="20000"/>
              </a:spcBef>
              <a:spcAft>
                <a:spcPts val="600"/>
              </a:spcAft>
              <a:buClr>
                <a:schemeClr val="accent1"/>
              </a:buClr>
              <a:buSzPct val="92000"/>
              <a:tabLst/>
              <a:defRPr/>
            </a:pPr>
            <a:endParaRPr kumimoji="0" lang="en-US" sz="2400" b="0"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b="0" i="0" u="none" strike="noStrike" spc="0" normalizeH="0" baseline="0" noProof="0">
              <a:ln>
                <a:noFill/>
              </a:ln>
              <a:effectLst/>
              <a:uLnTx/>
              <a:uFillTx/>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effectLst/>
                <a:uLnTx/>
                <a:uFillTx/>
              </a:rPr>
              <a:pPr marR="0" lvl="0" indent="0" defTabSz="457200" fontAlgn="auto">
                <a:spcBef>
                  <a:spcPts val="0"/>
                </a:spcBef>
                <a:spcAft>
                  <a:spcPts val="600"/>
                </a:spcAft>
                <a:buClrTx/>
                <a:buSzTx/>
                <a:buFontTx/>
                <a:buNone/>
                <a:tabLst/>
                <a:defRPr/>
              </a:pPr>
              <a:t>25</a:t>
            </a:fld>
            <a:endParaRPr kumimoji="0" lang="en-US" b="0" i="0" u="none" strike="noStrike" cap="none" spc="0" normalizeH="0" baseline="0" noProof="0">
              <a:ln>
                <a:noFill/>
              </a:ln>
              <a:effectLst/>
              <a:uLnTx/>
              <a:uFillTx/>
            </a:endParaRPr>
          </a:p>
        </p:txBody>
      </p:sp>
    </p:spTree>
    <p:extLst>
      <p:ext uri="{BB962C8B-B14F-4D97-AF65-F5344CB8AC3E}">
        <p14:creationId xmlns:p14="http://schemas.microsoft.com/office/powerpoint/2010/main" val="38600073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7242007" cy="1013800"/>
          </a:xfrm>
        </p:spPr>
        <p:txBody>
          <a:bodyPr vert="horz" lIns="91440" tIns="45720" rIns="91440" bIns="45720" rtlCol="0" anchor="b">
            <a:normAutofit/>
          </a:bodyPr>
          <a:lstStyle/>
          <a:p>
            <a:r>
              <a:rPr lang="en-US" sz="2600" b="0" kern="1200" cap="all" dirty="0" err="1">
                <a:solidFill>
                  <a:schemeClr val="tx2"/>
                </a:solidFill>
                <a:latin typeface="+mj-lt"/>
                <a:ea typeface="+mj-ea"/>
                <a:cs typeface="+mj-cs"/>
              </a:rPr>
              <a:t>Organisational</a:t>
            </a:r>
            <a:r>
              <a:rPr lang="en-US" sz="2600" b="0" kern="1200" cap="all" dirty="0">
                <a:solidFill>
                  <a:schemeClr val="tx2"/>
                </a:solidFill>
                <a:latin typeface="+mj-lt"/>
                <a:ea typeface="+mj-ea"/>
                <a:cs typeface="+mj-cs"/>
              </a:rPr>
              <a:t> culture can be influenced by various factors</a:t>
            </a:r>
          </a:p>
        </p:txBody>
      </p:sp>
      <p:sp>
        <p:nvSpPr>
          <p:cNvPr id="3" name="TextBox 2">
            <a:extLst>
              <a:ext uri="{FF2B5EF4-FFF2-40B4-BE49-F238E27FC236}">
                <a16:creationId xmlns:a16="http://schemas.microsoft.com/office/drawing/2014/main" id="{1A63A293-6A4B-481D-8960-BE437C3CF946}"/>
              </a:ext>
            </a:extLst>
          </p:cNvPr>
          <p:cNvSpPr txBox="1"/>
          <p:nvPr/>
        </p:nvSpPr>
        <p:spPr>
          <a:xfrm>
            <a:off x="355600" y="1432561"/>
            <a:ext cx="7650479" cy="5049520"/>
          </a:xfrm>
          <a:prstGeom prst="rect">
            <a:avLst/>
          </a:prstGeom>
        </p:spPr>
        <p:txBody>
          <a:bodyPr vert="horz" lIns="91440" tIns="45720" rIns="91440" bIns="45720" rtlCol="0" anchor="ctr">
            <a:normAutofit lnSpcReduction="10000"/>
          </a:bodyPr>
          <a:lstStyle/>
          <a:p>
            <a:pPr marL="0" marR="0" lvl="0" indent="0" defTabSz="457200" fontAlgn="auto">
              <a:spcBef>
                <a:spcPct val="20000"/>
              </a:spcBef>
              <a:spcAft>
                <a:spcPts val="600"/>
              </a:spcAft>
              <a:buClr>
                <a:schemeClr val="accent1"/>
              </a:buClr>
              <a:buSzPct val="92000"/>
              <a:tabLst/>
              <a:defRPr/>
            </a:pPr>
            <a:endParaRPr kumimoji="0" lang="en-US" b="1" i="0" u="none" strike="noStrike" cap="none" spc="0" normalizeH="0" baseline="0" noProof="0" dirty="0">
              <a:ln>
                <a:noFill/>
              </a:ln>
              <a:solidFill>
                <a:schemeClr val="tx2"/>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Such factors include:</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err="1">
                <a:ln>
                  <a:noFill/>
                </a:ln>
                <a:solidFill>
                  <a:schemeClr val="tx2"/>
                </a:solidFill>
                <a:effectLst/>
                <a:uLnTx/>
                <a:uFillTx/>
              </a:rPr>
              <a:t>Organisation’s</a:t>
            </a:r>
            <a:r>
              <a:rPr kumimoji="0" lang="en-US" sz="2000" b="0" i="0" u="none" strike="noStrike" cap="none" spc="0" normalizeH="0" baseline="0" noProof="0" dirty="0">
                <a:ln>
                  <a:noFill/>
                </a:ln>
                <a:solidFill>
                  <a:schemeClr val="tx2"/>
                </a:solidFill>
                <a:effectLst/>
                <a:uLnTx/>
                <a:uFillTx/>
              </a:rPr>
              <a:t> founder </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Business development stage (maturity / size etc.)</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lang="en-US" sz="2000" dirty="0" err="1">
                <a:solidFill>
                  <a:schemeClr val="tx2"/>
                </a:solidFill>
              </a:rPr>
              <a:t>Organisational</a:t>
            </a:r>
            <a:r>
              <a:rPr lang="en-US" sz="2000" dirty="0">
                <a:solidFill>
                  <a:schemeClr val="tx2"/>
                </a:solidFill>
              </a:rPr>
              <a:t> structure</a:t>
            </a:r>
            <a:endParaRPr kumimoji="0" lang="en-US" sz="2000" b="0" i="0" u="none" strike="noStrike" cap="none" spc="0" normalizeH="0" baseline="0" noProof="0" dirty="0">
              <a:ln>
                <a:noFill/>
              </a:ln>
              <a:solidFill>
                <a:schemeClr val="tx2"/>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lang="en-US" sz="2000" dirty="0">
                <a:solidFill>
                  <a:schemeClr val="tx2"/>
                </a:solidFill>
              </a:rPr>
              <a:t>Internal control mechanisms (e.g. incentives and rewards)</a:t>
            </a:r>
            <a:endParaRPr kumimoji="0" lang="en-US" sz="2000" b="0" i="0" u="none" strike="noStrike" cap="none" spc="0" normalizeH="0" baseline="0" noProof="0" dirty="0">
              <a:ln>
                <a:noFill/>
              </a:ln>
              <a:solidFill>
                <a:schemeClr val="tx2"/>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External market </a:t>
            </a:r>
            <a:r>
              <a:rPr lang="en-US" sz="2000" dirty="0">
                <a:solidFill>
                  <a:schemeClr val="tx2"/>
                </a:solidFill>
              </a:rPr>
              <a:t>environment / industry</a:t>
            </a:r>
          </a:p>
          <a:p>
            <a:pPr marR="0" lvl="1" defTabSz="457200" fontAlgn="auto">
              <a:spcBef>
                <a:spcPct val="20000"/>
              </a:spcBef>
              <a:spcAft>
                <a:spcPts val="600"/>
              </a:spcAft>
              <a:buClr>
                <a:schemeClr val="accent1"/>
              </a:buClr>
              <a:buSzPct val="92000"/>
              <a:tabLst/>
              <a:defRPr/>
            </a:pPr>
            <a:endParaRPr lang="en-US" sz="2000" dirty="0">
              <a:solidFill>
                <a:schemeClr val="tx2"/>
              </a:solidFill>
            </a:endParaRPr>
          </a:p>
          <a:p>
            <a:pPr marL="285750" indent="-285750" defTabSz="457200">
              <a:spcBef>
                <a:spcPct val="20000"/>
              </a:spcBef>
              <a:spcAft>
                <a:spcPts val="600"/>
              </a:spcAft>
              <a:buClr>
                <a:schemeClr val="accent1"/>
              </a:buClr>
              <a:buSzPct val="92000"/>
              <a:buFont typeface="Wingdings 2" panose="05020102010507070707" pitchFamily="18" charset="2"/>
              <a:buChar char=""/>
              <a:defRPr/>
            </a:pPr>
            <a:r>
              <a:rPr lang="en-GB" sz="2000" dirty="0">
                <a:solidFill>
                  <a:schemeClr val="accent2">
                    <a:lumMod val="50000"/>
                  </a:schemeClr>
                </a:solidFill>
              </a:rPr>
              <a:t>Organisational culture needs to fit with the strategic business direction because it shapes how employees behave and make decisions. When culture aligns with strategy, it </a:t>
            </a:r>
            <a:r>
              <a:rPr lang="en-GB" sz="2000" b="1" dirty="0">
                <a:solidFill>
                  <a:schemeClr val="accent2">
                    <a:lumMod val="50000"/>
                  </a:schemeClr>
                </a:solidFill>
              </a:rPr>
              <a:t>supports implementation and improves the chances of success</a:t>
            </a:r>
            <a:r>
              <a:rPr lang="en-GB" sz="2000" dirty="0">
                <a:solidFill>
                  <a:schemeClr val="accent2">
                    <a:lumMod val="50000"/>
                  </a:schemeClr>
                </a:solidFill>
              </a:rPr>
              <a:t>. When it conflicts, it can </a:t>
            </a:r>
            <a:r>
              <a:rPr lang="en-GB" sz="2000" b="1" dirty="0">
                <a:solidFill>
                  <a:schemeClr val="accent2">
                    <a:lumMod val="50000"/>
                  </a:schemeClr>
                </a:solidFill>
              </a:rPr>
              <a:t>create resistance and cause strategic failure</a:t>
            </a:r>
            <a:r>
              <a:rPr lang="en-GB" sz="2000" dirty="0">
                <a:solidFill>
                  <a:schemeClr val="accent2">
                    <a:lumMod val="50000"/>
                  </a:schemeClr>
                </a:solidFill>
              </a:rPr>
              <a:t>.</a:t>
            </a:r>
            <a:endParaRPr kumimoji="0" lang="en-US" sz="2000" b="0" i="0" u="none" strike="noStrike" cap="none" spc="0" normalizeH="0" baseline="0" noProof="0" dirty="0">
              <a:ln>
                <a:noFill/>
              </a:ln>
              <a:solidFill>
                <a:schemeClr val="accent2">
                  <a:lumMod val="50000"/>
                </a:schemeClr>
              </a:solidFill>
              <a:effectLst/>
              <a:uLnTx/>
              <a:uFillTx/>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F2F485"/>
                </a:solidFill>
                <a:effectLst/>
                <a:uLnTx/>
                <a:uFillTx/>
              </a:rPr>
              <a:pPr marR="0" lvl="0" indent="0" defTabSz="457200" fontAlgn="auto">
                <a:spcBef>
                  <a:spcPts val="0"/>
                </a:spcBef>
                <a:spcAft>
                  <a:spcPts val="600"/>
                </a:spcAft>
                <a:buClrTx/>
                <a:buSzTx/>
                <a:buFontTx/>
                <a:buNone/>
                <a:tabLst/>
                <a:defRPr/>
              </a:pPr>
              <a:t>26</a:t>
            </a:fld>
            <a:endParaRPr kumimoji="0" lang="en-US" b="0" i="0" u="none" strike="noStrike" cap="none" spc="0" normalizeH="0" baseline="0" noProof="0">
              <a:ln>
                <a:noFill/>
              </a:ln>
              <a:solidFill>
                <a:srgbClr val="F2F485"/>
              </a:solidFill>
              <a:effectLst/>
              <a:uLnTx/>
              <a:uFillTx/>
            </a:endParaRPr>
          </a:p>
        </p:txBody>
      </p:sp>
      <p:pic>
        <p:nvPicPr>
          <p:cNvPr id="7" name="Picture 6" descr="Multi-colored spinning balls">
            <a:extLst>
              <a:ext uri="{FF2B5EF4-FFF2-40B4-BE49-F238E27FC236}">
                <a16:creationId xmlns:a16="http://schemas.microsoft.com/office/drawing/2014/main" id="{78F60E09-5FAF-8D79-D89F-2E3EDC58BCD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8321039" y="0"/>
            <a:ext cx="3870961" cy="6858000"/>
          </a:xfrm>
          <a:prstGeom prst="rect">
            <a:avLst/>
          </a:prstGeom>
        </p:spPr>
      </p:pic>
    </p:spTree>
    <p:extLst>
      <p:ext uri="{BB962C8B-B14F-4D97-AF65-F5344CB8AC3E}">
        <p14:creationId xmlns:p14="http://schemas.microsoft.com/office/powerpoint/2010/main" val="42564754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1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1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4" name="Rectangle 16">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842164"/>
          </a:xfrm>
        </p:spPr>
        <p:txBody>
          <a:bodyPr vert="horz" lIns="91440" tIns="45720" rIns="91440" bIns="45720" rtlCol="0" anchor="b">
            <a:normAutofit/>
          </a:bodyPr>
          <a:lstStyle/>
          <a:p>
            <a:r>
              <a:rPr lang="en-US" b="0" kern="1200" cap="all" dirty="0">
                <a:solidFill>
                  <a:schemeClr val="tx2"/>
                </a:solidFill>
                <a:latin typeface="+mj-lt"/>
                <a:ea typeface="+mj-ea"/>
                <a:cs typeface="+mj-cs"/>
              </a:rPr>
              <a:t>The cultural web</a:t>
            </a:r>
          </a:p>
        </p:txBody>
      </p:sp>
      <p:sp>
        <p:nvSpPr>
          <p:cNvPr id="25" name="Rectangle 18">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rmAutofit/>
          </a:bodyPr>
          <a:lstStyle/>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Culture can be a rather ‘elusive’ thing that is difficult to </a:t>
            </a:r>
            <a:r>
              <a:rPr kumimoji="0" lang="en-US" sz="2000" b="0" i="0" u="none" strike="noStrike" cap="none" spc="0" normalizeH="0" baseline="0" noProof="0" dirty="0" err="1">
                <a:ln>
                  <a:noFill/>
                </a:ln>
                <a:solidFill>
                  <a:schemeClr val="tx2"/>
                </a:solidFill>
                <a:effectLst/>
                <a:uLnTx/>
                <a:uFillTx/>
              </a:rPr>
              <a:t>analyse</a:t>
            </a:r>
            <a:r>
              <a:rPr kumimoji="0" lang="en-US" sz="2000" b="0" i="0" u="none" strike="noStrike" cap="none" spc="0" normalizeH="0" baseline="0" noProof="0" dirty="0">
                <a:ln>
                  <a:noFill/>
                </a:ln>
                <a:solidFill>
                  <a:schemeClr val="tx2"/>
                </a:solidFill>
                <a:effectLst/>
                <a:uLnTx/>
                <a:uFillTx/>
              </a:rPr>
              <a:t> or measure…</a:t>
            </a: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endParaRPr kumimoji="0" lang="en-US" sz="1000" b="0" i="0" u="none" strike="noStrike" cap="none" spc="0" normalizeH="0" baseline="0" noProof="0" dirty="0">
              <a:ln>
                <a:noFill/>
              </a:ln>
              <a:solidFill>
                <a:schemeClr val="tx2"/>
              </a:solidFill>
              <a:effectLst/>
              <a:uLnTx/>
              <a:uFillTx/>
            </a:endParaRPr>
          </a:p>
          <a:p>
            <a:pPr marL="285750" marR="0" lvl="0" indent="-285750" defTabSz="457200" fontAlgn="auto">
              <a:lnSpc>
                <a:spcPct val="90000"/>
              </a:lnSpc>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a:t>
            </a:r>
            <a:r>
              <a:rPr kumimoji="0" lang="en-US" sz="2000" b="1" i="1" u="none" strike="noStrike" cap="none" spc="0" normalizeH="0" baseline="0" noProof="0" dirty="0">
                <a:ln>
                  <a:noFill/>
                </a:ln>
                <a:solidFill>
                  <a:srgbClr val="00B0F0"/>
                </a:solidFill>
                <a:effectLst/>
                <a:uLnTx/>
                <a:uFillTx/>
              </a:rPr>
              <a:t>The Cultural Web</a:t>
            </a:r>
            <a:r>
              <a:rPr kumimoji="0" lang="en-US" sz="2000" b="0" i="0" u="none" strike="noStrike" cap="none" spc="0" normalizeH="0" baseline="0" noProof="0" dirty="0">
                <a:ln>
                  <a:noFill/>
                </a:ln>
                <a:solidFill>
                  <a:schemeClr val="tx2"/>
                </a:solidFill>
                <a:effectLst/>
                <a:uLnTx/>
                <a:uFillTx/>
              </a:rPr>
              <a:t>’ is a fantastic model for </a:t>
            </a:r>
            <a:r>
              <a:rPr kumimoji="0" lang="en-US" sz="2000" b="0" i="0" u="none" strike="noStrike" cap="none" spc="0" normalizeH="0" baseline="0" noProof="0" dirty="0" err="1">
                <a:ln>
                  <a:noFill/>
                </a:ln>
                <a:solidFill>
                  <a:schemeClr val="tx2"/>
                </a:solidFill>
                <a:effectLst/>
                <a:uLnTx/>
                <a:uFillTx/>
              </a:rPr>
              <a:t>analysing</a:t>
            </a:r>
            <a:r>
              <a:rPr kumimoji="0" lang="en-US" sz="2000" b="0" i="0" u="none" strike="noStrike" cap="none" spc="0" normalizeH="0" baseline="0" noProof="0" dirty="0">
                <a:ln>
                  <a:noFill/>
                </a:ln>
                <a:solidFill>
                  <a:schemeClr val="tx2"/>
                </a:solidFill>
                <a:effectLst/>
                <a:uLnTx/>
                <a:uFillTx/>
              </a:rPr>
              <a:t> and changing an </a:t>
            </a:r>
            <a:r>
              <a:rPr kumimoji="0" lang="en-US" sz="2000" b="0" i="0" u="none" strike="noStrike" cap="none" spc="0" normalizeH="0" baseline="0" noProof="0" dirty="0" err="1">
                <a:ln>
                  <a:noFill/>
                </a:ln>
                <a:solidFill>
                  <a:schemeClr val="tx2"/>
                </a:solidFill>
                <a:effectLst/>
                <a:uLnTx/>
                <a:uFillTx/>
              </a:rPr>
              <a:t>organisation’s</a:t>
            </a:r>
            <a:r>
              <a:rPr kumimoji="0" lang="en-US" sz="2000" b="0" i="0" u="none" strike="noStrike" cap="none" spc="0" normalizeH="0" baseline="0" noProof="0" dirty="0">
                <a:ln>
                  <a:noFill/>
                </a:ln>
                <a:solidFill>
                  <a:schemeClr val="tx2"/>
                </a:solidFill>
                <a:effectLst/>
                <a:uLnTx/>
                <a:uFillTx/>
              </a:rPr>
              <a:t> culture</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2000" b="0" i="0" u="none" strike="noStrike" cap="none" spc="0" normalizeH="0" baseline="0" noProof="0" dirty="0">
                <a:ln>
                  <a:noFill/>
                </a:ln>
                <a:solidFill>
                  <a:schemeClr val="tx2"/>
                </a:solidFill>
                <a:effectLst/>
                <a:uLnTx/>
                <a:uFillTx/>
              </a:rPr>
              <a:t>It was developed by Gerry Johnson and Kevan Scholes (1992)</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2000" b="0" i="0" u="none" strike="noStrike" cap="none" spc="0" normalizeH="0" baseline="0" noProof="0" dirty="0">
                <a:ln>
                  <a:noFill/>
                </a:ln>
                <a:solidFill>
                  <a:schemeClr val="tx2"/>
                </a:solidFill>
                <a:effectLst/>
                <a:uLnTx/>
                <a:uFillTx/>
              </a:rPr>
              <a:t>It captures six elements that influence the ‘Paradigm’ of Culture</a:t>
            </a:r>
          </a:p>
          <a:p>
            <a:pPr marL="742950" lvl="1" indent="-285750" defTabSz="457200">
              <a:lnSpc>
                <a:spcPct val="90000"/>
              </a:lnSpc>
              <a:spcBef>
                <a:spcPct val="20000"/>
              </a:spcBef>
              <a:spcAft>
                <a:spcPts val="600"/>
              </a:spcAft>
              <a:buClr>
                <a:schemeClr val="accent1"/>
              </a:buClr>
              <a:buSzPct val="92000"/>
              <a:buFont typeface="Wingdings 2" panose="05020102010507070707" pitchFamily="18" charset="2"/>
              <a:buChar char=""/>
              <a:defRPr/>
            </a:pPr>
            <a:r>
              <a:rPr kumimoji="0" lang="en-US" sz="2000" b="0" i="0" u="none" strike="noStrike" cap="none" spc="0" normalizeH="0" baseline="0" noProof="0" dirty="0">
                <a:ln>
                  <a:noFill/>
                </a:ln>
                <a:solidFill>
                  <a:schemeClr val="tx2"/>
                </a:solidFill>
                <a:effectLst/>
                <a:uLnTx/>
                <a:uFillTx/>
              </a:rPr>
              <a:t>Each element can be </a:t>
            </a:r>
            <a:r>
              <a:rPr kumimoji="0" lang="en-US" sz="2000" b="0" i="0" u="none" strike="noStrike" cap="none" spc="0" normalizeH="0" baseline="0" noProof="0" dirty="0" err="1">
                <a:ln>
                  <a:noFill/>
                </a:ln>
                <a:solidFill>
                  <a:schemeClr val="tx2"/>
                </a:solidFill>
                <a:effectLst/>
                <a:uLnTx/>
                <a:uFillTx/>
              </a:rPr>
              <a:t>analysed</a:t>
            </a:r>
            <a:r>
              <a:rPr kumimoji="0" lang="en-US" sz="2000" b="0" i="0" u="none" strike="noStrike" cap="none" spc="0" normalizeH="0" baseline="0" noProof="0" dirty="0">
                <a:ln>
                  <a:noFill/>
                </a:ln>
                <a:solidFill>
                  <a:schemeClr val="tx2"/>
                </a:solidFill>
                <a:effectLst/>
                <a:uLnTx/>
                <a:uFillTx/>
              </a:rPr>
              <a:t> to gain a thorough understanding of the culture as a whole </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A45F4F"/>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A45F4F"/>
                </a:solidFill>
                <a:effectLst/>
                <a:uLnTx/>
                <a:uFillTx/>
              </a:rPr>
              <a:pPr marR="0" lvl="0" indent="0" defTabSz="457200" fontAlgn="auto">
                <a:spcBef>
                  <a:spcPts val="0"/>
                </a:spcBef>
                <a:spcAft>
                  <a:spcPts val="600"/>
                </a:spcAft>
                <a:buClrTx/>
                <a:buSzTx/>
                <a:buFontTx/>
                <a:buNone/>
                <a:tabLst/>
                <a:defRPr/>
              </a:pPr>
              <a:t>27</a:t>
            </a:fld>
            <a:endParaRPr kumimoji="0" lang="en-US" b="0" i="0" u="none" strike="noStrike" cap="none" spc="0" normalizeH="0" baseline="0" noProof="0">
              <a:ln>
                <a:noFill/>
              </a:ln>
              <a:solidFill>
                <a:srgbClr val="A45F4F"/>
              </a:solidFill>
              <a:effectLst/>
              <a:uLnTx/>
              <a:uFillTx/>
            </a:endParaRPr>
          </a:p>
        </p:txBody>
      </p:sp>
      <p:pic>
        <p:nvPicPr>
          <p:cNvPr id="7" name="Picture 6">
            <a:extLst>
              <a:ext uri="{FF2B5EF4-FFF2-40B4-BE49-F238E27FC236}">
                <a16:creationId xmlns:a16="http://schemas.microsoft.com/office/drawing/2014/main" id="{9DDA1BEA-C1F6-B888-CCCF-6C2E5C8DA4E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34477911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9" name="Rectangle 2058">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1" name="Rectangle 2060">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3" name="Rectangle 2062">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065" name="Rectangle 2064">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67" name="Group 2066">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2068" name="Rectangle 2067">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9" name="Rectangle 2068">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0" y="1524001"/>
            <a:ext cx="3412067" cy="1561763"/>
          </a:xfrm>
        </p:spPr>
        <p:txBody>
          <a:bodyPr vert="horz" lIns="91440" tIns="45720" rIns="91440" bIns="45720" rtlCol="0" anchor="b">
            <a:normAutofit/>
          </a:bodyPr>
          <a:lstStyle/>
          <a:p>
            <a:r>
              <a:rPr lang="en-US" sz="3600" dirty="0">
                <a:solidFill>
                  <a:srgbClr val="FFFFFF"/>
                </a:solidFill>
              </a:rPr>
              <a:t>The cultural web</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a:ln>
                  <a:noFill/>
                </a:ln>
                <a:solidFill>
                  <a:srgbClr val="FFFFFF"/>
                </a:solidFill>
                <a:effectLst/>
                <a:uLnTx/>
                <a:uFillTx/>
              </a:rPr>
              <a:pPr marR="0" lvl="0" indent="0" defTabSz="457200" fontAlgn="auto">
                <a:spcBef>
                  <a:spcPts val="0"/>
                </a:spcBef>
                <a:spcAft>
                  <a:spcPts val="600"/>
                </a:spcAft>
                <a:buClrTx/>
                <a:buSzTx/>
                <a:buFontTx/>
                <a:buNone/>
                <a:tabLst/>
                <a:defRPr/>
              </a:pPr>
              <a:t>28</a:t>
            </a:fld>
            <a:endParaRPr kumimoji="0" lang="en-US" b="0" i="0" u="none" strike="noStrike" cap="none" spc="0" normalizeH="0" baseline="0" noProof="0">
              <a:ln>
                <a:noFill/>
              </a:ln>
              <a:solidFill>
                <a:srgbClr val="FFFFFF"/>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r>
              <a:rPr kumimoji="0" lang="en-US" b="0" i="0" u="none" strike="noStrike" kern="1200" cap="all" spc="0" normalizeH="0" baseline="0" noProof="0">
                <a:ln>
                  <a:noFill/>
                </a:ln>
                <a:solidFill>
                  <a:srgbClr val="FFFFFF"/>
                </a:solidFill>
                <a:effectLst/>
                <a:uLnTx/>
                <a:uFillTx/>
                <a:latin typeface="+mn-lt"/>
                <a:ea typeface="+mn-ea"/>
                <a:cs typeface="+mn-cs"/>
              </a:rPr>
              <a:t>Source: the management centre</a:t>
            </a:r>
          </a:p>
        </p:txBody>
      </p:sp>
      <p:pic>
        <p:nvPicPr>
          <p:cNvPr id="2052" name="Picture 4" descr="Culture eats strategy for breakfast - The Management Centre">
            <a:extLst>
              <a:ext uri="{FF2B5EF4-FFF2-40B4-BE49-F238E27FC236}">
                <a16:creationId xmlns:a16="http://schemas.microsoft.com/office/drawing/2014/main" id="{11DBA73C-4F6D-6325-4E65-64435CD2151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72905" y="766070"/>
            <a:ext cx="7658940" cy="5227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72575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59" name="Rectangle 2058">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1" name="Rectangle 2060">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3" name="Rectangle 2062">
            <a:extLst>
              <a:ext uri="{FF2B5EF4-FFF2-40B4-BE49-F238E27FC236}">
                <a16:creationId xmlns:a16="http://schemas.microsoft.com/office/drawing/2014/main" id="{E2852671-8EB6-4EAF-8AF8-65CF3FD66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065" name="Rectangle 2064">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grpSp>
        <p:nvGrpSpPr>
          <p:cNvPr id="2067" name="Group 2066">
            <a:extLst>
              <a:ext uri="{FF2B5EF4-FFF2-40B4-BE49-F238E27FC236}">
                <a16:creationId xmlns:a16="http://schemas.microsoft.com/office/drawing/2014/main" id="{79394E1F-0B5F-497D-B2A6-8383A2A5483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8068" y="457200"/>
            <a:ext cx="3703320" cy="5935133"/>
            <a:chOff x="438068" y="457200"/>
            <a:chExt cx="3703320" cy="5935133"/>
          </a:xfrm>
        </p:grpSpPr>
        <p:sp>
          <p:nvSpPr>
            <p:cNvPr id="2068" name="Rectangle 2067">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9" name="Rectangle 2068">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4200" y="1524001"/>
            <a:ext cx="3412067" cy="1096096"/>
          </a:xfrm>
        </p:spPr>
        <p:txBody>
          <a:bodyPr vert="horz" lIns="91440" tIns="45720" rIns="91440" bIns="45720" rtlCol="0" anchor="b">
            <a:normAutofit fontScale="90000"/>
          </a:bodyPr>
          <a:lstStyle/>
          <a:p>
            <a:r>
              <a:rPr lang="en-US" sz="3600">
                <a:solidFill>
                  <a:srgbClr val="FFFFFF"/>
                </a:solidFill>
              </a:rPr>
              <a:t>Tasks for our next session</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3454399" y="766070"/>
            <a:ext cx="542673"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FFFFFF"/>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29</a:t>
            </a:fld>
            <a:endParaRPr kumimoji="0" lang="en-US" sz="900" b="0" i="0" u="none" strike="noStrike" kern="1200" cap="none" spc="0" normalizeH="0" baseline="0" noProof="0">
              <a:ln>
                <a:noFill/>
              </a:ln>
              <a:solidFill>
                <a:srgbClr val="FFFFFF"/>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5884078"/>
            <a:ext cx="3432008"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US" sz="900" b="0" i="0" u="none" strike="noStrike" kern="1200" cap="all" spc="0" normalizeH="0" baseline="0" noProof="0">
                <a:ln>
                  <a:noFill/>
                </a:ln>
                <a:solidFill>
                  <a:srgbClr val="FFFFFF"/>
                </a:solidFill>
                <a:effectLst/>
                <a:uLnTx/>
                <a:uFillTx/>
                <a:latin typeface="Franklin Gothic Book" panose="020B0502020104020203"/>
                <a:ea typeface="+mn-ea"/>
                <a:cs typeface="+mn-cs"/>
              </a:rPr>
              <a:t>Source: the management centre</a:t>
            </a:r>
          </a:p>
        </p:txBody>
      </p:sp>
      <p:pic>
        <p:nvPicPr>
          <p:cNvPr id="2052" name="Picture 4" descr="Culture eats strategy for breakfast - The Management Centre">
            <a:extLst>
              <a:ext uri="{FF2B5EF4-FFF2-40B4-BE49-F238E27FC236}">
                <a16:creationId xmlns:a16="http://schemas.microsoft.com/office/drawing/2014/main" id="{11DBA73C-4F6D-6325-4E65-64435CD2151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72905" y="766070"/>
            <a:ext cx="7658940" cy="522722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Cup of coffee 3D pattern">
            <a:extLst>
              <a:ext uri="{FF2B5EF4-FFF2-40B4-BE49-F238E27FC236}">
                <a16:creationId xmlns:a16="http://schemas.microsoft.com/office/drawing/2014/main" id="{9F9881C4-6AB8-5344-771D-66AF2EF2D3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2008" y="160893"/>
            <a:ext cx="797599" cy="996800"/>
          </a:xfrm>
          <a:prstGeom prst="rect">
            <a:avLst/>
          </a:prstGeom>
        </p:spPr>
      </p:pic>
      <p:sp>
        <p:nvSpPr>
          <p:cNvPr id="6" name="TextBox 5">
            <a:extLst>
              <a:ext uri="{FF2B5EF4-FFF2-40B4-BE49-F238E27FC236}">
                <a16:creationId xmlns:a16="http://schemas.microsoft.com/office/drawing/2014/main" id="{D4B7B114-BD16-7C7F-3453-5307FEEE1E4A}"/>
              </a:ext>
            </a:extLst>
          </p:cNvPr>
          <p:cNvSpPr txBox="1"/>
          <p:nvPr/>
        </p:nvSpPr>
        <p:spPr>
          <a:xfrm>
            <a:off x="473168" y="3012903"/>
            <a:ext cx="3453203" cy="2862322"/>
          </a:xfrm>
          <a:prstGeom prst="rect">
            <a:avLst/>
          </a:prstGeom>
          <a:noFill/>
        </p:spPr>
        <p:txBody>
          <a:bodyPr wrap="square" rtlCol="0">
            <a:spAutoFit/>
          </a:bodyPr>
          <a:lstStyle/>
          <a:p>
            <a:pPr marL="342900" indent="-342900">
              <a:buFont typeface="+mj-lt"/>
              <a:buAutoNum type="arabicPeriod"/>
            </a:pPr>
            <a:r>
              <a:rPr lang="en-GB" sz="2000" dirty="0">
                <a:solidFill>
                  <a:schemeClr val="bg1"/>
                </a:solidFill>
              </a:rPr>
              <a:t>Decide on an organisation (e.g. your current/past employer)</a:t>
            </a:r>
          </a:p>
          <a:p>
            <a:pPr marL="342900" indent="-342900">
              <a:buFont typeface="+mj-lt"/>
              <a:buAutoNum type="arabicPeriod"/>
            </a:pPr>
            <a:endParaRPr lang="en-GB" sz="1000" dirty="0">
              <a:solidFill>
                <a:schemeClr val="bg1"/>
              </a:solidFill>
            </a:endParaRPr>
          </a:p>
          <a:p>
            <a:pPr marL="342900" indent="-342900">
              <a:buFont typeface="+mj-lt"/>
              <a:buAutoNum type="arabicPeriod"/>
            </a:pPr>
            <a:r>
              <a:rPr lang="en-GB" sz="2000" dirty="0">
                <a:solidFill>
                  <a:schemeClr val="bg1"/>
                </a:solidFill>
              </a:rPr>
              <a:t>Have a go at completing The Cultural Web for this organisation</a:t>
            </a:r>
          </a:p>
          <a:p>
            <a:pPr marL="342900" indent="-342900">
              <a:buFont typeface="+mj-lt"/>
              <a:buAutoNum type="arabicPeriod"/>
            </a:pPr>
            <a:endParaRPr lang="en-GB" sz="1000" dirty="0">
              <a:solidFill>
                <a:schemeClr val="bg1"/>
              </a:solidFill>
            </a:endParaRPr>
          </a:p>
          <a:p>
            <a:pPr marL="342900" indent="-342900">
              <a:buFont typeface="+mj-lt"/>
              <a:buAutoNum type="arabicPeriod"/>
            </a:pPr>
            <a:r>
              <a:rPr lang="en-GB" sz="2000" dirty="0">
                <a:solidFill>
                  <a:schemeClr val="bg1"/>
                </a:solidFill>
              </a:rPr>
              <a:t>What are your key observations?</a:t>
            </a:r>
          </a:p>
        </p:txBody>
      </p:sp>
    </p:spTree>
    <p:extLst>
      <p:ext uri="{BB962C8B-B14F-4D97-AF65-F5344CB8AC3E}">
        <p14:creationId xmlns:p14="http://schemas.microsoft.com/office/powerpoint/2010/main" val="2092273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C0524398-BFB4-4C4A-8317-83B8729F9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0" name="Rectangle 19">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Pins pinned on a white surface and connecting a black thread">
            <a:extLst>
              <a:ext uri="{FF2B5EF4-FFF2-40B4-BE49-F238E27FC236}">
                <a16:creationId xmlns:a16="http://schemas.microsoft.com/office/drawing/2014/main" id="{BD64979B-AF77-4C79-153A-B0BD6279ABD9}"/>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22" name="Rectangle 21">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50612"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50612"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9C3457D-6068-E37C-A0BB-B5F69C627E47}"/>
              </a:ext>
            </a:extLst>
          </p:cNvPr>
          <p:cNvSpPr>
            <a:spLocks noGrp="1"/>
          </p:cNvSpPr>
          <p:nvPr>
            <p:ph type="title"/>
          </p:nvPr>
        </p:nvSpPr>
        <p:spPr>
          <a:xfrm>
            <a:off x="8298345" y="1524001"/>
            <a:ext cx="3208866" cy="1452879"/>
          </a:xfrm>
        </p:spPr>
        <p:txBody>
          <a:bodyPr vert="horz" lIns="91440" tIns="45720" rIns="91440" bIns="45720" rtlCol="0" anchor="b">
            <a:normAutofit/>
          </a:bodyPr>
          <a:lstStyle/>
          <a:p>
            <a:r>
              <a:rPr lang="en-US" dirty="0">
                <a:solidFill>
                  <a:srgbClr val="FFFFFF"/>
                </a:solidFill>
              </a:rPr>
              <a:t>Implementation of strategic planning</a:t>
            </a:r>
          </a:p>
        </p:txBody>
      </p:sp>
      <p:sp>
        <p:nvSpPr>
          <p:cNvPr id="5" name="Slide Number Placeholder 4">
            <a:extLst>
              <a:ext uri="{FF2B5EF4-FFF2-40B4-BE49-F238E27FC236}">
                <a16:creationId xmlns:a16="http://schemas.microsoft.com/office/drawing/2014/main" id="{F2421250-03FA-6A79-FE6B-420535C09E73}"/>
              </a:ext>
            </a:extLst>
          </p:cNvPr>
          <p:cNvSpPr>
            <a:spLocks noGrp="1"/>
          </p:cNvSpPr>
          <p:nvPr>
            <p:ph type="sldNum" sz="quarter" idx="12"/>
          </p:nvPr>
        </p:nvSpPr>
        <p:spPr>
          <a:xfrm>
            <a:off x="11066943" y="766070"/>
            <a:ext cx="542673"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30</a:t>
            </a:fld>
            <a:endParaRPr lang="en-US">
              <a:solidFill>
                <a:srgbClr val="FFFFFF"/>
              </a:solidFill>
            </a:endParaRPr>
          </a:p>
        </p:txBody>
      </p:sp>
      <p:sp>
        <p:nvSpPr>
          <p:cNvPr id="4" name="Footer Placeholder 3">
            <a:extLst>
              <a:ext uri="{FF2B5EF4-FFF2-40B4-BE49-F238E27FC236}">
                <a16:creationId xmlns:a16="http://schemas.microsoft.com/office/drawing/2014/main" id="{1A86CEBD-902D-335D-F87B-9EA7F9399568}"/>
              </a:ext>
            </a:extLst>
          </p:cNvPr>
          <p:cNvSpPr>
            <a:spLocks noGrp="1"/>
          </p:cNvSpPr>
          <p:nvPr>
            <p:ph type="ftr" sz="quarter" idx="11"/>
          </p:nvPr>
        </p:nvSpPr>
        <p:spPr>
          <a:xfrm>
            <a:off x="8298344" y="5884078"/>
            <a:ext cx="3327399" cy="365125"/>
          </a:xfrm>
        </p:spPr>
        <p:txBody>
          <a:bodyPr vert="horz" lIns="91440" tIns="45720" rIns="91440" bIns="45720" rtlCol="0" anchor="ctr">
            <a:normAutofit/>
          </a:bodyPr>
          <a:lstStyle/>
          <a:p>
            <a:pPr defTabSz="457200"/>
            <a:endParaRPr lang="en-US" sz="900" kern="1200" cap="all">
              <a:solidFill>
                <a:srgbClr val="FFFFFF"/>
              </a:solidFill>
              <a:latin typeface="+mn-lt"/>
              <a:ea typeface="+mn-ea"/>
              <a:cs typeface="+mn-cs"/>
            </a:endParaRPr>
          </a:p>
        </p:txBody>
      </p:sp>
    </p:spTree>
    <p:extLst>
      <p:ext uri="{BB962C8B-B14F-4D97-AF65-F5344CB8AC3E}">
        <p14:creationId xmlns:p14="http://schemas.microsoft.com/office/powerpoint/2010/main" val="12695522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2C33E-2D44-4079-3CEB-05D415158294}"/>
              </a:ext>
            </a:extLst>
          </p:cNvPr>
          <p:cNvSpPr>
            <a:spLocks noGrp="1"/>
          </p:cNvSpPr>
          <p:nvPr>
            <p:ph type="title"/>
          </p:nvPr>
        </p:nvSpPr>
        <p:spPr>
          <a:xfrm>
            <a:off x="581192" y="1507414"/>
            <a:ext cx="3742155" cy="3903332"/>
          </a:xfrm>
        </p:spPr>
        <p:txBody>
          <a:bodyPr anchor="t">
            <a:normAutofit/>
          </a:bodyPr>
          <a:lstStyle/>
          <a:p>
            <a:pPr algn="ctr"/>
            <a:r>
              <a:rPr lang="en-GB" sz="4000">
                <a:solidFill>
                  <a:schemeClr val="tx1">
                    <a:lumMod val="85000"/>
                    <a:lumOff val="15000"/>
                  </a:schemeClr>
                </a:solidFill>
              </a:rPr>
              <a:t>The</a:t>
            </a:r>
            <a:br>
              <a:rPr lang="en-GB" sz="4000">
                <a:solidFill>
                  <a:schemeClr val="tx1">
                    <a:lumMod val="85000"/>
                    <a:lumOff val="15000"/>
                  </a:schemeClr>
                </a:solidFill>
              </a:rPr>
            </a:br>
            <a:r>
              <a:rPr lang="en-GB" sz="4000">
                <a:solidFill>
                  <a:schemeClr val="tx1">
                    <a:lumMod val="85000"/>
                    <a:lumOff val="15000"/>
                  </a:schemeClr>
                </a:solidFill>
              </a:rPr>
              <a:t>exploring</a:t>
            </a:r>
            <a:br>
              <a:rPr lang="en-GB" sz="4000">
                <a:solidFill>
                  <a:schemeClr val="tx1">
                    <a:lumMod val="85000"/>
                    <a:lumOff val="15000"/>
                  </a:schemeClr>
                </a:solidFill>
              </a:rPr>
            </a:br>
            <a:r>
              <a:rPr lang="en-GB" sz="4000">
                <a:solidFill>
                  <a:schemeClr val="tx1">
                    <a:lumMod val="85000"/>
                    <a:lumOff val="15000"/>
                  </a:schemeClr>
                </a:solidFill>
              </a:rPr>
              <a:t>Strategy framework</a:t>
            </a:r>
            <a:br>
              <a:rPr lang="en-GB" sz="4000">
                <a:solidFill>
                  <a:schemeClr val="tx1">
                    <a:lumMod val="85000"/>
                    <a:lumOff val="15000"/>
                  </a:schemeClr>
                </a:solidFill>
              </a:rPr>
            </a:br>
            <a:r>
              <a:rPr lang="en-GB" sz="4000">
                <a:solidFill>
                  <a:schemeClr val="tx1">
                    <a:lumMod val="85000"/>
                    <a:lumOff val="15000"/>
                  </a:schemeClr>
                </a:solidFill>
              </a:rPr>
              <a:t>&amp;</a:t>
            </a:r>
            <a:br>
              <a:rPr lang="en-GB" sz="4000">
                <a:solidFill>
                  <a:schemeClr val="tx1">
                    <a:lumMod val="85000"/>
                    <a:lumOff val="15000"/>
                  </a:schemeClr>
                </a:solidFill>
              </a:rPr>
            </a:br>
            <a:r>
              <a:rPr lang="en-GB" sz="4000">
                <a:solidFill>
                  <a:schemeClr val="tx1">
                    <a:lumMod val="85000"/>
                    <a:lumOff val="15000"/>
                  </a:schemeClr>
                </a:solidFill>
              </a:rPr>
              <a:t>Planning</a:t>
            </a:r>
          </a:p>
        </p:txBody>
      </p:sp>
      <p:sp>
        <p:nvSpPr>
          <p:cNvPr id="5" name="Slide Number Placeholder 4">
            <a:extLst>
              <a:ext uri="{FF2B5EF4-FFF2-40B4-BE49-F238E27FC236}">
                <a16:creationId xmlns:a16="http://schemas.microsoft.com/office/drawing/2014/main" id="{7C5E3CE5-006B-43CE-4CB6-787B04860A87}"/>
              </a:ext>
            </a:extLst>
          </p:cNvPr>
          <p:cNvSpPr>
            <a:spLocks noGrp="1"/>
          </p:cNvSpPr>
          <p:nvPr>
            <p:ph type="sldNum" sz="quarter" idx="12"/>
          </p:nvPr>
        </p:nvSpPr>
        <p:spPr>
          <a:xfrm>
            <a:off x="10558300" y="5951810"/>
            <a:ext cx="1052510" cy="365125"/>
          </a:xfrm>
        </p:spPr>
        <p:txBody>
          <a:bodyPr>
            <a:normAutofit/>
          </a:bodyPr>
          <a:lstStyle/>
          <a:p>
            <a:pPr>
              <a:spcAft>
                <a:spcPts val="600"/>
              </a:spcAft>
            </a:pPr>
            <a:fld id="{3A98EE3D-8CD1-4C3F-BD1C-C98C9596463C}" type="slidenum">
              <a:rPr lang="en-US">
                <a:solidFill>
                  <a:srgbClr val="FFFFFF"/>
                </a:solidFill>
              </a:rPr>
              <a:pPr>
                <a:spcAft>
                  <a:spcPts val="600"/>
                </a:spcAft>
              </a:pPr>
              <a:t>31</a:t>
            </a:fld>
            <a:endParaRPr lang="en-US">
              <a:solidFill>
                <a:srgbClr val="FFFFFF"/>
              </a:solidFill>
            </a:endParaRPr>
          </a:p>
        </p:txBody>
      </p:sp>
      <p:pic>
        <p:nvPicPr>
          <p:cNvPr id="8" name="Picture 8">
            <a:extLst>
              <a:ext uri="{FF2B5EF4-FFF2-40B4-BE49-F238E27FC236}">
                <a16:creationId xmlns:a16="http://schemas.microsoft.com/office/drawing/2014/main" id="{A7369885-BE58-30BC-D21D-9821CCA30D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5537" y="655738"/>
            <a:ext cx="7383713" cy="596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1">
            <a:extLst>
              <a:ext uri="{FF2B5EF4-FFF2-40B4-BE49-F238E27FC236}">
                <a16:creationId xmlns:a16="http://schemas.microsoft.com/office/drawing/2014/main" id="{2BDB2100-F836-2AE9-5A45-4B8D8728FCED}"/>
              </a:ext>
            </a:extLst>
          </p:cNvPr>
          <p:cNvSpPr txBox="1">
            <a:spLocks/>
          </p:cNvSpPr>
          <p:nvPr/>
        </p:nvSpPr>
        <p:spPr>
          <a:xfrm>
            <a:off x="5255710" y="6543155"/>
            <a:ext cx="6184900" cy="30682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l" defTabSz="914400" rtl="0" eaLnBrk="1" latinLnBrk="0" hangingPunct="1">
              <a:spcBef>
                <a:spcPct val="20000"/>
              </a:spcBef>
              <a:buChar char="•"/>
              <a:defRPr sz="3200" kern="1200" cap="all">
                <a:solidFill>
                  <a:schemeClr val="tx1"/>
                </a:solidFill>
                <a:latin typeface="Arial" panose="020B0604020202020204" pitchFamily="34" charset="0"/>
                <a:ea typeface="+mn-ea"/>
                <a:cs typeface="+mn-cs"/>
              </a:defRPr>
            </a:lvl1pPr>
            <a:lvl2pPr marL="742950" indent="-285750" algn="l" defTabSz="914400" rtl="0" eaLnBrk="1" latinLnBrk="0" hangingPunct="1">
              <a:spcBef>
                <a:spcPct val="20000"/>
              </a:spcBef>
              <a:buChar char="–"/>
              <a:defRPr sz="2800" kern="1200">
                <a:solidFill>
                  <a:schemeClr val="tx1"/>
                </a:solidFill>
                <a:latin typeface="Arial" panose="020B0604020202020204" pitchFamily="34" charset="0"/>
                <a:ea typeface="+mn-ea"/>
                <a:cs typeface="+mn-cs"/>
              </a:defRPr>
            </a:lvl2pPr>
            <a:lvl3pPr marL="1143000" indent="-228600" algn="l" defTabSz="914400" rtl="0" eaLnBrk="1" latinLnBrk="0" hangingPunct="1">
              <a:spcBef>
                <a:spcPct val="20000"/>
              </a:spcBef>
              <a:buChar char="•"/>
              <a:defRPr sz="2400" kern="1200">
                <a:solidFill>
                  <a:schemeClr val="tx1"/>
                </a:solidFill>
                <a:latin typeface="Arial" panose="020B0604020202020204" pitchFamily="34" charset="0"/>
                <a:ea typeface="+mn-ea"/>
                <a:cs typeface="+mn-cs"/>
              </a:defRPr>
            </a:lvl3pPr>
            <a:lvl4pPr marL="1600200" indent="-228600" algn="l" defTabSz="914400" rtl="0" eaLnBrk="1" latinLnBrk="0" hangingPunct="1">
              <a:spcBef>
                <a:spcPct val="20000"/>
              </a:spcBef>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spcBef>
                <a:spcPct val="20000"/>
              </a:spcBef>
              <a:buChar char="»"/>
              <a:defRPr sz="2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20000"/>
              </a:spcBef>
              <a:spcAft>
                <a:spcPct val="0"/>
              </a:spcAft>
              <a:buChar char="»"/>
              <a:defRPr sz="2000" kern="1200">
                <a:solidFill>
                  <a:schemeClr val="tx1"/>
                </a:solidFill>
                <a:latin typeface="Arial" panose="020B0604020202020204" pitchFamily="34" charset="0"/>
                <a:ea typeface="+mn-ea"/>
                <a:cs typeface="+mn-cs"/>
              </a:defRPr>
            </a:lvl9pPr>
          </a:lstStyle>
          <a:p>
            <a:pPr algn="ctr">
              <a:spcBef>
                <a:spcPct val="0"/>
              </a:spcBef>
              <a:buFontTx/>
              <a:buNone/>
            </a:pPr>
            <a:r>
              <a:rPr lang="en-GB" altLang="en-US" sz="1000"/>
              <a:t>Johnson, Whittington, Scholes, Angwin, </a:t>
            </a:r>
            <a:r>
              <a:rPr lang="en-GB" altLang="en-US" sz="1000" err="1"/>
              <a:t>Regner</a:t>
            </a:r>
            <a:r>
              <a:rPr lang="en-GB" altLang="en-US" sz="1000"/>
              <a:t> (2017)</a:t>
            </a:r>
          </a:p>
        </p:txBody>
      </p:sp>
      <p:sp>
        <p:nvSpPr>
          <p:cNvPr id="6" name="TextBox 5">
            <a:extLst>
              <a:ext uri="{FF2B5EF4-FFF2-40B4-BE49-F238E27FC236}">
                <a16:creationId xmlns:a16="http://schemas.microsoft.com/office/drawing/2014/main" id="{27F719D0-001B-527E-2284-17A70989CF52}"/>
              </a:ext>
            </a:extLst>
          </p:cNvPr>
          <p:cNvSpPr txBox="1"/>
          <p:nvPr/>
        </p:nvSpPr>
        <p:spPr>
          <a:xfrm>
            <a:off x="10302362" y="6055290"/>
            <a:ext cx="1728032" cy="461665"/>
          </a:xfrm>
          <a:prstGeom prst="rect">
            <a:avLst/>
          </a:prstGeom>
          <a:noFill/>
        </p:spPr>
        <p:txBody>
          <a:bodyPr wrap="square" rtlCol="0">
            <a:spAutoFit/>
          </a:bodyPr>
          <a:lstStyle/>
          <a:p>
            <a:pPr algn="ctr"/>
            <a:r>
              <a:rPr lang="en-GB" sz="2400" b="1">
                <a:solidFill>
                  <a:srgbClr val="C00000"/>
                </a:solidFill>
              </a:rPr>
              <a:t>Planning</a:t>
            </a:r>
          </a:p>
        </p:txBody>
      </p:sp>
      <p:pic>
        <p:nvPicPr>
          <p:cNvPr id="7" name="Graphic 6" descr="Continuous Improvement with solid fill">
            <a:extLst>
              <a:ext uri="{FF2B5EF4-FFF2-40B4-BE49-F238E27FC236}">
                <a16:creationId xmlns:a16="http://schemas.microsoft.com/office/drawing/2014/main" id="{EB46B6B7-F131-E3C5-820F-C91C33CBF92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439488" y="3326746"/>
            <a:ext cx="1464815" cy="1464815"/>
          </a:xfrm>
          <a:prstGeom prst="rect">
            <a:avLst/>
          </a:prstGeom>
        </p:spPr>
      </p:pic>
      <p:sp>
        <p:nvSpPr>
          <p:cNvPr id="10" name="Oval 9">
            <a:extLst>
              <a:ext uri="{FF2B5EF4-FFF2-40B4-BE49-F238E27FC236}">
                <a16:creationId xmlns:a16="http://schemas.microsoft.com/office/drawing/2014/main" id="{62E00880-2237-BB87-1978-7CAA9A5E6FC7}"/>
              </a:ext>
            </a:extLst>
          </p:cNvPr>
          <p:cNvSpPr/>
          <p:nvPr/>
        </p:nvSpPr>
        <p:spPr>
          <a:xfrm>
            <a:off x="8170014" y="3387547"/>
            <a:ext cx="2938509" cy="2903711"/>
          </a:xfrm>
          <a:prstGeom prst="ellipse">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38350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10">
            <a:extLst>
              <a:ext uri="{FF2B5EF4-FFF2-40B4-BE49-F238E27FC236}">
                <a16:creationId xmlns:a16="http://schemas.microsoft.com/office/drawing/2014/main" id="{DCF4EB5C-ED25-4675-8255-2F5B12CFF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12">
            <a:extLst>
              <a:ext uri="{FF2B5EF4-FFF2-40B4-BE49-F238E27FC236}">
                <a16:creationId xmlns:a16="http://schemas.microsoft.com/office/drawing/2014/main" id="{9514EC6E-A557-42A2-BCDC-3ABFFC5E5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14">
            <a:extLst>
              <a:ext uri="{FF2B5EF4-FFF2-40B4-BE49-F238E27FC236}">
                <a16:creationId xmlns:a16="http://schemas.microsoft.com/office/drawing/2014/main" id="{905482C9-EB42-4BFE-95BF-7FD661F07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16">
            <a:extLst>
              <a:ext uri="{FF2B5EF4-FFF2-40B4-BE49-F238E27FC236}">
                <a16:creationId xmlns:a16="http://schemas.microsoft.com/office/drawing/2014/main" id="{7539E646-A625-4A26-86ED-BD90EDD32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1" name="Rectangle 18">
            <a:extLst>
              <a:ext uri="{FF2B5EF4-FFF2-40B4-BE49-F238E27FC236}">
                <a16:creationId xmlns:a16="http://schemas.microsoft.com/office/drawing/2014/main" id="{9DD60C94-0C9C-47B7-BE88-045235ACCC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B9A4D-128D-8F3D-2D6F-02C152213576}"/>
              </a:ext>
            </a:extLst>
          </p:cNvPr>
          <p:cNvSpPr>
            <a:spLocks noGrp="1"/>
          </p:cNvSpPr>
          <p:nvPr>
            <p:ph type="title"/>
          </p:nvPr>
        </p:nvSpPr>
        <p:spPr>
          <a:xfrm>
            <a:off x="446533" y="1552397"/>
            <a:ext cx="7231784" cy="3654081"/>
          </a:xfrm>
        </p:spPr>
        <p:txBody>
          <a:bodyPr vert="horz" lIns="91440" tIns="45720" rIns="91440" bIns="45720" rtlCol="0" anchor="ctr">
            <a:normAutofit/>
          </a:bodyPr>
          <a:lstStyle/>
          <a:p>
            <a:r>
              <a:rPr lang="en-US" sz="5400" b="0" kern="1200" cap="all" dirty="0">
                <a:solidFill>
                  <a:schemeClr val="tx2"/>
                </a:solidFill>
                <a:latin typeface="+mj-lt"/>
                <a:ea typeface="+mj-ea"/>
                <a:cs typeface="+mj-cs"/>
              </a:rPr>
              <a:t>What % of strategies fail?</a:t>
            </a:r>
          </a:p>
        </p:txBody>
      </p:sp>
      <p:sp>
        <p:nvSpPr>
          <p:cNvPr id="3" name="Content Placeholder 2">
            <a:extLst>
              <a:ext uri="{FF2B5EF4-FFF2-40B4-BE49-F238E27FC236}">
                <a16:creationId xmlns:a16="http://schemas.microsoft.com/office/drawing/2014/main" id="{5EA42EF5-77FF-9668-318F-933C0B68BC34}"/>
              </a:ext>
            </a:extLst>
          </p:cNvPr>
          <p:cNvSpPr>
            <a:spLocks noGrp="1"/>
          </p:cNvSpPr>
          <p:nvPr>
            <p:ph idx="1"/>
          </p:nvPr>
        </p:nvSpPr>
        <p:spPr>
          <a:xfrm>
            <a:off x="7142481" y="1552397"/>
            <a:ext cx="4432258" cy="3654082"/>
          </a:xfrm>
        </p:spPr>
        <p:txBody>
          <a:bodyPr vert="horz" lIns="91440" tIns="45720" rIns="91440" bIns="45720" rtlCol="0" anchor="ctr">
            <a:normAutofit/>
          </a:bodyPr>
          <a:lstStyle/>
          <a:p>
            <a:pPr marL="0" indent="0" algn="ctr">
              <a:buNone/>
            </a:pPr>
            <a:r>
              <a:rPr lang="en-US" sz="3600" b="1" cap="all" dirty="0">
                <a:solidFill>
                  <a:schemeClr val="accent1">
                    <a:lumMod val="75000"/>
                  </a:schemeClr>
                </a:solidFill>
              </a:rPr>
              <a:t>A</a:t>
            </a:r>
            <a:r>
              <a:rPr lang="en-US" sz="3600" b="1" i="0" cap="all" dirty="0">
                <a:solidFill>
                  <a:schemeClr val="accent1">
                    <a:lumMod val="75000"/>
                  </a:schemeClr>
                </a:solidFill>
                <a:effectLst/>
              </a:rPr>
              <a:t>pproximately 70% of strategies fail due to poor execution</a:t>
            </a:r>
          </a:p>
        </p:txBody>
      </p:sp>
      <p:sp>
        <p:nvSpPr>
          <p:cNvPr id="32" name="Rectangle 20">
            <a:extLst>
              <a:ext uri="{FF2B5EF4-FFF2-40B4-BE49-F238E27FC236}">
                <a16:creationId xmlns:a16="http://schemas.microsoft.com/office/drawing/2014/main" id="{BFCF7016-AC99-433F-B943-24C3736E0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7200"/>
            <a:ext cx="7579574" cy="64361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2">
            <a:extLst>
              <a:ext uri="{FF2B5EF4-FFF2-40B4-BE49-F238E27FC236}">
                <a16:creationId xmlns:a16="http://schemas.microsoft.com/office/drawing/2014/main" id="{A03737D1-A930-4E3E-9160-3CD4AEC72A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9871" y="453642"/>
            <a:ext cx="3615596" cy="645113"/>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4">
            <a:extLst>
              <a:ext uri="{FF2B5EF4-FFF2-40B4-BE49-F238E27FC236}">
                <a16:creationId xmlns:a16="http://schemas.microsoft.com/office/drawing/2014/main" id="{F71CFF33-010E-4E26-A285-83B1829823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5707627"/>
            <a:ext cx="11293913" cy="64922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Footer Placeholder 3">
            <a:extLst>
              <a:ext uri="{FF2B5EF4-FFF2-40B4-BE49-F238E27FC236}">
                <a16:creationId xmlns:a16="http://schemas.microsoft.com/office/drawing/2014/main" id="{E2C6221A-E30D-3B14-3469-6BB599F84FED}"/>
              </a:ext>
            </a:extLst>
          </p:cNvPr>
          <p:cNvSpPr>
            <a:spLocks noGrp="1"/>
          </p:cNvSpPr>
          <p:nvPr>
            <p:ph type="ftr" sz="quarter" idx="11"/>
          </p:nvPr>
        </p:nvSpPr>
        <p:spPr>
          <a:xfrm>
            <a:off x="581191" y="5831835"/>
            <a:ext cx="7460955" cy="365125"/>
          </a:xfrm>
        </p:spPr>
        <p:txBody>
          <a:bodyPr vert="horz" lIns="91440" tIns="45720" rIns="91440" bIns="45720" rtlCol="0" anchor="ctr">
            <a:normAutofit/>
          </a:bodyPr>
          <a:lstStyle/>
          <a:p>
            <a:pPr defTabSz="457200">
              <a:lnSpc>
                <a:spcPct val="90000"/>
              </a:lnSpc>
              <a:spcAft>
                <a:spcPts val="600"/>
              </a:spcAft>
            </a:pPr>
            <a:r>
              <a:rPr lang="en-US" err="1">
                <a:solidFill>
                  <a:srgbClr val="FFFFFF"/>
                </a:solidFill>
              </a:rPr>
              <a:t>linkedin</a:t>
            </a:r>
            <a:r>
              <a:rPr lang="en-US">
                <a:solidFill>
                  <a:srgbClr val="FFFFFF"/>
                </a:solidFill>
              </a:rPr>
              <a:t>, august 2020: based on studies from top consulting firms (including McKinsey, Bain, BCG) and Harvard Business Review</a:t>
            </a:r>
          </a:p>
        </p:txBody>
      </p:sp>
      <p:sp>
        <p:nvSpPr>
          <p:cNvPr id="5" name="Slide Number Placeholder 4">
            <a:extLst>
              <a:ext uri="{FF2B5EF4-FFF2-40B4-BE49-F238E27FC236}">
                <a16:creationId xmlns:a16="http://schemas.microsoft.com/office/drawing/2014/main" id="{4C796665-CFD4-82F9-C3D1-2BCC50EBDBFA}"/>
              </a:ext>
            </a:extLst>
          </p:cNvPr>
          <p:cNvSpPr>
            <a:spLocks noGrp="1"/>
          </p:cNvSpPr>
          <p:nvPr>
            <p:ph type="sldNum" sz="quarter" idx="12"/>
          </p:nvPr>
        </p:nvSpPr>
        <p:spPr>
          <a:xfrm>
            <a:off x="10626212" y="5836161"/>
            <a:ext cx="948527" cy="365125"/>
          </a:xfrm>
        </p:spPr>
        <p:txBody>
          <a:bodyPr vert="horz" lIns="91440" tIns="45720" rIns="91440" bIns="45720" rtlCol="0" anchor="ctr">
            <a:normAutofit/>
          </a:bodyPr>
          <a:lstStyle/>
          <a:p>
            <a:pPr defTabSz="457200">
              <a:spcAft>
                <a:spcPts val="600"/>
              </a:spcAft>
            </a:pPr>
            <a:fld id="{3A98EE3D-8CD1-4C3F-BD1C-C98C9596463C}" type="slidenum">
              <a:rPr lang="en-US">
                <a:solidFill>
                  <a:srgbClr val="FFFFFF"/>
                </a:solidFill>
              </a:rPr>
              <a:pPr defTabSz="457200">
                <a:spcAft>
                  <a:spcPts val="600"/>
                </a:spcAft>
              </a:pPr>
              <a:t>32</a:t>
            </a:fld>
            <a:endParaRPr lang="en-US">
              <a:solidFill>
                <a:srgbClr val="FFFFFF"/>
              </a:solidFill>
            </a:endParaRPr>
          </a:p>
        </p:txBody>
      </p:sp>
    </p:spTree>
    <p:extLst>
      <p:ext uri="{BB962C8B-B14F-4D97-AF65-F5344CB8AC3E}">
        <p14:creationId xmlns:p14="http://schemas.microsoft.com/office/powerpoint/2010/main" val="4522630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6" name="Rectangle 39">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7" name="Rectangle 4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8" name="Rectangle 43">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59" name="Rectangle 45">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446534" y="702156"/>
            <a:ext cx="6809779" cy="653313"/>
          </a:xfrm>
        </p:spPr>
        <p:txBody>
          <a:bodyPr vert="horz" lIns="91440" tIns="45720" rIns="91440" bIns="45720" rtlCol="0" anchor="b">
            <a:normAutofit/>
          </a:bodyPr>
          <a:lstStyle/>
          <a:p>
            <a:r>
              <a:rPr lang="en-US" b="0" kern="1200" cap="all" dirty="0">
                <a:solidFill>
                  <a:schemeClr val="tx2"/>
                </a:solidFill>
                <a:latin typeface="+mj-lt"/>
                <a:ea typeface="+mj-ea"/>
                <a:cs typeface="+mj-cs"/>
              </a:rPr>
              <a:t>Strategy implementation/execution</a:t>
            </a:r>
          </a:p>
        </p:txBody>
      </p:sp>
      <p:sp>
        <p:nvSpPr>
          <p:cNvPr id="60" name="Rectangle 47">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581195" y="1686560"/>
            <a:ext cx="6297126" cy="4172239"/>
          </a:xfrm>
          <a:prstGeom prst="rect">
            <a:avLst/>
          </a:prstGeom>
        </p:spPr>
        <p:txBody>
          <a:bodyPr vert="horz" lIns="91440" tIns="45720" rIns="91440" bIns="45720" rtlCol="0" anchor="ctr">
            <a:noAutofit/>
          </a:bodyPr>
          <a:lstStyle/>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i="0" u="none" strike="noStrike" cap="none" spc="0" normalizeH="0" baseline="0" noProof="0" dirty="0">
                <a:ln>
                  <a:noFill/>
                </a:ln>
                <a:solidFill>
                  <a:schemeClr val="tx2"/>
                </a:solidFill>
                <a:effectLst/>
                <a:uLnTx/>
                <a:uFillTx/>
              </a:rPr>
              <a:t>Implementation may not be the most exciting thing to talk about.</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000" i="0" u="none" strike="noStrike" cap="none" spc="0" normalizeH="0" baseline="0" noProof="0" dirty="0">
              <a:ln>
                <a:noFill/>
              </a:ln>
              <a:solidFill>
                <a:schemeClr val="tx2"/>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i="0" u="none" strike="noStrike" cap="none" spc="0" normalizeH="0" baseline="0" noProof="0" dirty="0">
                <a:ln>
                  <a:noFill/>
                </a:ln>
                <a:solidFill>
                  <a:schemeClr val="tx2"/>
                </a:solidFill>
                <a:effectLst/>
                <a:uLnTx/>
                <a:uFillTx/>
              </a:rPr>
              <a:t>However, it is a fundamental managerial practice that’s critical for any business strategy to take hold.</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000" i="0" u="none" strike="noStrike" cap="none" spc="0" normalizeH="0" baseline="0" noProof="0" dirty="0">
              <a:ln>
                <a:noFill/>
              </a:ln>
              <a:solidFill>
                <a:schemeClr val="tx2"/>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i="0" u="none" strike="noStrike" cap="none" spc="0" normalizeH="0" baseline="0" noProof="0" dirty="0" err="1">
                <a:ln>
                  <a:noFill/>
                </a:ln>
                <a:solidFill>
                  <a:schemeClr val="tx2"/>
                </a:solidFill>
                <a:effectLst/>
                <a:uLnTx/>
                <a:uFillTx/>
              </a:rPr>
              <a:t>Organisations</a:t>
            </a:r>
            <a:r>
              <a:rPr kumimoji="0" lang="en-US" sz="2000" i="0" u="none" strike="noStrike" cap="none" spc="0" normalizeH="0" baseline="0" noProof="0" dirty="0">
                <a:ln>
                  <a:noFill/>
                </a:ln>
                <a:solidFill>
                  <a:schemeClr val="tx2"/>
                </a:solidFill>
                <a:effectLst/>
                <a:uLnTx/>
                <a:uFillTx/>
              </a:rPr>
              <a:t> can gain competitive advantage through implementation, if done effectively.</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000" i="0" u="none" strike="noStrike" cap="none" spc="0" normalizeH="0" baseline="0" noProof="0" dirty="0">
              <a:ln>
                <a:noFill/>
              </a:ln>
              <a:solidFill>
                <a:schemeClr val="tx2"/>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lang="en-US" sz="2000" dirty="0">
                <a:solidFill>
                  <a:schemeClr val="tx2"/>
                </a:solidFill>
              </a:rPr>
              <a:t>The p</a:t>
            </a:r>
            <a:r>
              <a:rPr kumimoji="0" lang="en-US" sz="2000" i="0" u="none" strike="noStrike" cap="none" spc="0" normalizeH="0" baseline="0" noProof="0" dirty="0" err="1">
                <a:ln>
                  <a:noFill/>
                </a:ln>
                <a:solidFill>
                  <a:schemeClr val="tx2"/>
                </a:solidFill>
                <a:effectLst/>
                <a:uLnTx/>
                <a:uFillTx/>
              </a:rPr>
              <a:t>rocess</a:t>
            </a:r>
            <a:r>
              <a:rPr kumimoji="0" lang="en-US" sz="2000" i="0" u="none" strike="noStrike" cap="none" spc="0" normalizeH="0" baseline="0" noProof="0" dirty="0">
                <a:ln>
                  <a:noFill/>
                </a:ln>
                <a:solidFill>
                  <a:schemeClr val="tx2"/>
                </a:solidFill>
                <a:effectLst/>
                <a:uLnTx/>
                <a:uFillTx/>
              </a:rPr>
              <a:t> must involve all team members, who should know their responsibilities and be committed.</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33A8B8"/>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a:ln>
                  <a:noFill/>
                </a:ln>
                <a:solidFill>
                  <a:srgbClr val="33A8B8"/>
                </a:solidFill>
                <a:effectLst/>
                <a:uLnTx/>
                <a:uFillTx/>
              </a:rPr>
              <a:pPr marR="0" lvl="0" indent="0" defTabSz="457200" fontAlgn="auto">
                <a:spcBef>
                  <a:spcPts val="0"/>
                </a:spcBef>
                <a:spcAft>
                  <a:spcPts val="600"/>
                </a:spcAft>
                <a:buClrTx/>
                <a:buSzTx/>
                <a:buFontTx/>
                <a:buNone/>
                <a:tabLst/>
                <a:defRPr/>
              </a:pPr>
              <a:t>33</a:t>
            </a:fld>
            <a:endParaRPr kumimoji="0" lang="en-US" b="0" i="0" u="none" strike="noStrike" cap="none" spc="0" normalizeH="0" baseline="0" noProof="0">
              <a:ln>
                <a:noFill/>
              </a:ln>
              <a:solidFill>
                <a:srgbClr val="33A8B8"/>
              </a:solidFill>
              <a:effectLst/>
              <a:uLnTx/>
              <a:uFillTx/>
            </a:endParaRPr>
          </a:p>
        </p:txBody>
      </p:sp>
      <p:pic>
        <p:nvPicPr>
          <p:cNvPr id="9" name="Picture 8" descr="Group of people talking">
            <a:extLst>
              <a:ext uri="{FF2B5EF4-FFF2-40B4-BE49-F238E27FC236}">
                <a16:creationId xmlns:a16="http://schemas.microsoft.com/office/drawing/2014/main" id="{979FB783-DF94-E4AB-2475-34D3A2A7889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666903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17">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0" name="Rectangle 19">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801524"/>
          </a:xfrm>
        </p:spPr>
        <p:txBody>
          <a:bodyPr vert="horz" lIns="91440" tIns="45720" rIns="91440" bIns="45720" rtlCol="0" anchor="b">
            <a:normAutofit/>
          </a:bodyPr>
          <a:lstStyle/>
          <a:p>
            <a:r>
              <a:rPr lang="en-US" b="0" kern="1200" cap="all" dirty="0">
                <a:solidFill>
                  <a:schemeClr val="tx2"/>
                </a:solidFill>
                <a:latin typeface="+mj-lt"/>
                <a:ea typeface="+mj-ea"/>
                <a:cs typeface="+mj-cs"/>
              </a:rPr>
              <a:t>Strategic plan implementation</a:t>
            </a:r>
          </a:p>
        </p:txBody>
      </p:sp>
      <p:sp>
        <p:nvSpPr>
          <p:cNvPr id="22" name="Rectangle 21">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1A63A293-6A4B-481D-8960-BE437C3CF946}"/>
              </a:ext>
            </a:extLst>
          </p:cNvPr>
          <p:cNvSpPr txBox="1"/>
          <p:nvPr/>
        </p:nvSpPr>
        <p:spPr>
          <a:xfrm>
            <a:off x="325120" y="1653639"/>
            <a:ext cx="7078857" cy="4205160"/>
          </a:xfrm>
          <a:prstGeom prst="rect">
            <a:avLst/>
          </a:prstGeom>
        </p:spPr>
        <p:txBody>
          <a:bodyPr vert="horz" lIns="91440" tIns="45720" rIns="91440" bIns="45720" rtlCol="0" anchor="ctr">
            <a:normAutofit/>
          </a:bodyPr>
          <a:lstStyle/>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2"/>
                </a:solidFill>
                <a:effectLst/>
                <a:uLnTx/>
                <a:uFillTx/>
              </a:rPr>
              <a:t>Provides </a:t>
            </a:r>
            <a:r>
              <a:rPr lang="en-US" sz="2000" dirty="0">
                <a:solidFill>
                  <a:schemeClr val="tx2"/>
                </a:solidFill>
              </a:rPr>
              <a:t>the </a:t>
            </a:r>
            <a:r>
              <a:rPr kumimoji="0" lang="en-US" sz="2000" b="0" i="0" u="none" strike="noStrike" cap="none" spc="0" normalizeH="0" baseline="0" noProof="0" dirty="0">
                <a:ln>
                  <a:noFill/>
                </a:ln>
                <a:solidFill>
                  <a:schemeClr val="tx2"/>
                </a:solidFill>
                <a:effectLst/>
                <a:uLnTx/>
                <a:uFillTx/>
              </a:rPr>
              <a:t>roadmap needed to pursue a specific strategic direction, achieve performance goals, deliver customer value, and to be successful</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GB" sz="2000" b="0" i="0" u="none" strike="noStrike" cap="none" spc="0" normalizeH="0" baseline="0" noProof="0" dirty="0">
                <a:ln>
                  <a:noFill/>
                </a:ln>
                <a:solidFill>
                  <a:schemeClr val="tx2"/>
                </a:solidFill>
                <a:effectLst/>
                <a:uLnTx/>
                <a:uFillTx/>
              </a:rPr>
              <a:t>Encompasses various activities, resources, staffing and personnel considerations</a:t>
            </a:r>
            <a:endParaRPr kumimoji="0" lang="en-US" sz="2000" b="0" i="0" u="none" strike="noStrike" cap="none" spc="0" normalizeH="0" baseline="0" noProof="0" dirty="0">
              <a:ln>
                <a:noFill/>
              </a:ln>
              <a:solidFill>
                <a:schemeClr val="tx2"/>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sz="2000" b="0" i="0" u="none" strike="noStrike" cap="none" spc="0" normalizeH="0" baseline="0" noProof="0" dirty="0">
              <a:ln>
                <a:noFill/>
              </a:ln>
              <a:solidFill>
                <a:schemeClr val="tx2"/>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1" i="0" u="none" strike="noStrike" cap="none" spc="0" normalizeH="0" baseline="0" noProof="0" dirty="0">
                <a:ln>
                  <a:noFill/>
                </a:ln>
                <a:solidFill>
                  <a:srgbClr val="0070C0"/>
                </a:solidFill>
                <a:effectLst/>
                <a:uLnTx/>
                <a:uFillTx/>
              </a:rPr>
              <a:t>Strategic Plan </a:t>
            </a:r>
            <a:r>
              <a:rPr kumimoji="0" lang="en-US" sz="2000" b="0" i="0" u="none" strike="noStrike" cap="none" spc="0" normalizeH="0" baseline="0" noProof="0" dirty="0">
                <a:ln>
                  <a:noFill/>
                </a:ln>
                <a:solidFill>
                  <a:schemeClr val="tx2"/>
                </a:solidFill>
                <a:effectLst/>
                <a:uLnTx/>
                <a:uFillTx/>
              </a:rPr>
              <a:t>– addresses the what and why of activities</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1" i="0" u="none" strike="noStrike" cap="none" spc="0" normalizeH="0" baseline="0" noProof="0" dirty="0">
                <a:ln>
                  <a:noFill/>
                </a:ln>
                <a:solidFill>
                  <a:srgbClr val="0070C0"/>
                </a:solidFill>
                <a:effectLst/>
                <a:uLnTx/>
                <a:uFillTx/>
              </a:rPr>
              <a:t>Implementation</a:t>
            </a:r>
            <a:r>
              <a:rPr kumimoji="0" lang="en-US" sz="2000" b="0" i="0" u="none" strike="noStrike" cap="none" spc="0" normalizeH="0" baseline="0" noProof="0" dirty="0">
                <a:ln>
                  <a:noFill/>
                </a:ln>
                <a:solidFill>
                  <a:schemeClr val="tx2"/>
                </a:solidFill>
                <a:effectLst/>
                <a:uLnTx/>
                <a:uFillTx/>
              </a:rPr>
              <a:t> – addresses the who, where, when, and how</a:t>
            </a: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dirty="0">
              <a:ln>
                <a:noFill/>
              </a:ln>
              <a:solidFill>
                <a:schemeClr val="tx2"/>
              </a:solidFill>
              <a:effectLst/>
              <a:uLnTx/>
              <a:uFillTx/>
            </a:endParaRPr>
          </a:p>
          <a:p>
            <a:pPr marR="0" lvl="0" defTabSz="457200" fontAlgn="auto">
              <a:spcBef>
                <a:spcPct val="20000"/>
              </a:spcBef>
              <a:spcAft>
                <a:spcPts val="600"/>
              </a:spcAft>
              <a:buClr>
                <a:schemeClr val="accent1"/>
              </a:buClr>
              <a:buSzPct val="92000"/>
              <a:tabLst/>
              <a:defRPr/>
            </a:pPr>
            <a:r>
              <a:rPr kumimoji="0" lang="en-US" sz="2000" b="1" i="1" u="none" strike="noStrike" cap="none" spc="0" normalizeH="0" baseline="0" noProof="0" dirty="0">
                <a:ln>
                  <a:noFill/>
                </a:ln>
                <a:solidFill>
                  <a:srgbClr val="C00000"/>
                </a:solidFill>
                <a:effectLst/>
                <a:uLnTx/>
                <a:uFillTx/>
              </a:rPr>
              <a:t>Both are critical to success and need awareness and managing</a:t>
            </a:r>
            <a:endParaRPr kumimoji="0" lang="en-US" sz="2000" b="1" i="0" u="none" strike="noStrike" cap="none" spc="0" normalizeH="0" baseline="0" noProof="0" dirty="0">
              <a:ln>
                <a:noFill/>
              </a:ln>
              <a:solidFill>
                <a:schemeClr val="tx2"/>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FC6F9F"/>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FC6F9F"/>
                </a:solidFill>
                <a:effectLst/>
                <a:uLnTx/>
                <a:uFillTx/>
              </a:rPr>
              <a:pPr marR="0" lvl="0" indent="0" defTabSz="457200" fontAlgn="auto">
                <a:spcBef>
                  <a:spcPts val="0"/>
                </a:spcBef>
                <a:spcAft>
                  <a:spcPts val="600"/>
                </a:spcAft>
                <a:buClrTx/>
                <a:buSzTx/>
                <a:buFontTx/>
                <a:buNone/>
                <a:tabLst/>
                <a:defRPr/>
              </a:pPr>
              <a:t>34</a:t>
            </a:fld>
            <a:endParaRPr kumimoji="0" lang="en-US" b="0" i="0" u="none" strike="noStrike" cap="none" spc="0" normalizeH="0" baseline="0" noProof="0">
              <a:ln>
                <a:noFill/>
              </a:ln>
              <a:solidFill>
                <a:srgbClr val="FC6F9F"/>
              </a:solidFill>
              <a:effectLst/>
              <a:uLnTx/>
              <a:uFillTx/>
            </a:endParaRPr>
          </a:p>
        </p:txBody>
      </p:sp>
      <p:pic>
        <p:nvPicPr>
          <p:cNvPr id="9" name="Picture 8" descr="A wall covered with sticky notes.">
            <a:extLst>
              <a:ext uri="{FF2B5EF4-FFF2-40B4-BE49-F238E27FC236}">
                <a16:creationId xmlns:a16="http://schemas.microsoft.com/office/drawing/2014/main" id="{D4B3B681-A8B1-533C-5496-113F082AC63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2471071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45">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Rectangle 46">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48" name="Rectangle 47">
            <a:extLst>
              <a:ext uri="{FF2B5EF4-FFF2-40B4-BE49-F238E27FC236}">
                <a16:creationId xmlns:a16="http://schemas.microsoft.com/office/drawing/2014/main" id="{064D2207-AA67-DAD1-D42E-7A07328CA8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7" name="Picture 6" descr="Melting ice cream cone on floor">
            <a:extLst>
              <a:ext uri="{FF2B5EF4-FFF2-40B4-BE49-F238E27FC236}">
                <a16:creationId xmlns:a16="http://schemas.microsoft.com/office/drawing/2014/main" id="{95414173-9647-15A4-7785-F76FC714818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0340" r="20339"/>
          <a:stretch/>
        </p:blipFill>
        <p:spPr>
          <a:xfrm>
            <a:off x="585216" y="2163544"/>
            <a:ext cx="3410985" cy="4211857"/>
          </a:xfrm>
          <a:prstGeom prst="rect">
            <a:avLst/>
          </a:prstGeom>
        </p:spPr>
      </p:pic>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5216" y="704088"/>
            <a:ext cx="3523686" cy="1294379"/>
          </a:xfrm>
        </p:spPr>
        <p:txBody>
          <a:bodyPr vert="horz" lIns="91440" tIns="45720" rIns="91440" bIns="45720" rtlCol="0" anchor="t">
            <a:normAutofit/>
          </a:bodyPr>
          <a:lstStyle/>
          <a:p>
            <a:pPr>
              <a:lnSpc>
                <a:spcPct val="90000"/>
              </a:lnSpc>
            </a:pPr>
            <a:r>
              <a:rPr lang="en-US" b="0" kern="1200" cap="all" dirty="0">
                <a:solidFill>
                  <a:schemeClr val="tx1">
                    <a:lumMod val="75000"/>
                    <a:lumOff val="25000"/>
                  </a:schemeClr>
                </a:solidFill>
                <a:latin typeface="+mj-lt"/>
                <a:ea typeface="+mj-ea"/>
                <a:cs typeface="+mj-cs"/>
              </a:rPr>
              <a:t>reasons why strategy execution fails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r>
              <a:rPr kumimoji="0" lang="en-US" b="0" i="0" u="none" strike="noStrike" kern="1200" cap="all" spc="0" normalizeH="0" baseline="0" noProof="0">
                <a:ln>
                  <a:noFill/>
                </a:ln>
                <a:solidFill>
                  <a:prstClr val="black"/>
                </a:solidFill>
                <a:effectLst/>
                <a:uLnTx/>
                <a:uFillTx/>
                <a:latin typeface="+mn-lt"/>
                <a:ea typeface="+mn-ea"/>
                <a:cs typeface="+mn-cs"/>
                <a:hlinkClick r:id="rId3">
                  <a:extLst>
                    <a:ext uri="{A12FA001-AC4F-418D-AE19-62706E023703}">
                      <ahyp:hlinkClr xmlns:ahyp="http://schemas.microsoft.com/office/drawing/2018/hyperlinkcolor" val="tx"/>
                    </a:ext>
                  </a:extLst>
                </a:hlinkClick>
              </a:rPr>
              <a:t>www.forbes.com</a:t>
            </a:r>
            <a:r>
              <a:rPr kumimoji="0" lang="en-US" b="0" i="0" u="none" strike="noStrike" kern="1200" cap="all" spc="0" normalizeH="0" baseline="0" noProof="0">
                <a:ln>
                  <a:noFill/>
                </a:ln>
                <a:solidFill>
                  <a:prstClr val="black"/>
                </a:solidFill>
                <a:effectLst/>
                <a:uLnTx/>
                <a:uFillTx/>
                <a:latin typeface="+mn-lt"/>
                <a:ea typeface="+mn-ea"/>
                <a:cs typeface="+mn-cs"/>
              </a:rPr>
              <a:t> ‘20 Reasons Why Strategy Execution Fails’ by Jeroen Kraaijenbrink 2019</a:t>
            </a: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a:ln>
                  <a:noFill/>
                </a:ln>
                <a:solidFill>
                  <a:prstClr val="black"/>
                </a:solidFill>
                <a:effectLst/>
                <a:uLnTx/>
                <a:uFillTx/>
              </a:rPr>
              <a:pPr marR="0" lvl="0" indent="0" defTabSz="457200" fontAlgn="auto">
                <a:spcBef>
                  <a:spcPts val="0"/>
                </a:spcBef>
                <a:spcAft>
                  <a:spcPts val="600"/>
                </a:spcAft>
                <a:buClrTx/>
                <a:buSzTx/>
                <a:buFontTx/>
                <a:buNone/>
                <a:tabLst/>
                <a:defRPr/>
              </a:pPr>
              <a:t>35</a:t>
            </a:fld>
            <a:endParaRPr kumimoji="0" lang="en-US" b="0" i="0" u="none" strike="noStrike" cap="none" spc="0" normalizeH="0" baseline="0" noProof="0">
              <a:ln>
                <a:noFill/>
              </a:ln>
              <a:solidFill>
                <a:prstClr val="black"/>
              </a:solidFill>
              <a:effectLst/>
              <a:uLnTx/>
              <a:uFillTx/>
            </a:endParaRPr>
          </a:p>
        </p:txBody>
      </p:sp>
      <p:sp>
        <p:nvSpPr>
          <p:cNvPr id="49" name="Rectangle 48">
            <a:extLst>
              <a:ext uri="{FF2B5EF4-FFF2-40B4-BE49-F238E27FC236}">
                <a16:creationId xmlns:a16="http://schemas.microsoft.com/office/drawing/2014/main" id="{BE047182-D574-4420-02BD-B15749636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0" name="Rectangle 49">
            <a:extLst>
              <a:ext uri="{FF2B5EF4-FFF2-40B4-BE49-F238E27FC236}">
                <a16:creationId xmlns:a16="http://schemas.microsoft.com/office/drawing/2014/main" id="{70F9EDA4-AE82-51D4-9890-D3FD6D2AF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1" name="Rectangle 50">
            <a:extLst>
              <a:ext uri="{FF2B5EF4-FFF2-40B4-BE49-F238E27FC236}">
                <a16:creationId xmlns:a16="http://schemas.microsoft.com/office/drawing/2014/main" id="{6832D855-C8B5-8666-2EF6-1D436A827A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aphicFrame>
        <p:nvGraphicFramePr>
          <p:cNvPr id="26" name="TextBox 2">
            <a:extLst>
              <a:ext uri="{FF2B5EF4-FFF2-40B4-BE49-F238E27FC236}">
                <a16:creationId xmlns:a16="http://schemas.microsoft.com/office/drawing/2014/main" id="{6218AE38-1E11-D2C2-1278-C2604A2D2017}"/>
              </a:ext>
            </a:extLst>
          </p:cNvPr>
          <p:cNvGraphicFramePr/>
          <p:nvPr>
            <p:extLst>
              <p:ext uri="{D42A27DB-BD31-4B8C-83A1-F6EECF244321}">
                <p14:modId xmlns:p14="http://schemas.microsoft.com/office/powerpoint/2010/main" val="4288185094"/>
              </p:ext>
            </p:extLst>
          </p:nvPr>
        </p:nvGraphicFramePr>
        <p:xfrm>
          <a:off x="4379976" y="704088"/>
          <a:ext cx="7365491" cy="5760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74744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normAutofit/>
          </a:bodyPr>
          <a:lstStyle/>
          <a:p>
            <a:r>
              <a:rPr lang="en-GB"/>
              <a:t>Requirements for successful implementation</a:t>
            </a:r>
          </a:p>
        </p:txBody>
      </p:sp>
      <p:sp>
        <p:nvSpPr>
          <p:cNvPr id="3" name="TextBox 2">
            <a:extLst>
              <a:ext uri="{FF2B5EF4-FFF2-40B4-BE49-F238E27FC236}">
                <a16:creationId xmlns:a16="http://schemas.microsoft.com/office/drawing/2014/main" id="{1A63A293-6A4B-481D-8960-BE437C3CF946}"/>
              </a:ext>
            </a:extLst>
          </p:cNvPr>
          <p:cNvSpPr txBox="1"/>
          <p:nvPr/>
        </p:nvSpPr>
        <p:spPr>
          <a:xfrm>
            <a:off x="721361" y="1604820"/>
            <a:ext cx="10749279" cy="1200329"/>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1800" b="1" i="0" u="none" strike="noStrike" kern="1200" cap="none" spc="0" normalizeH="0" baseline="0" noProof="0" dirty="0">
                <a:ln>
                  <a:noFill/>
                </a:ln>
                <a:effectLst/>
                <a:uLnTx/>
                <a:uFillTx/>
                <a:latin typeface="Franklin Gothic Book" panose="020B0502020104020203"/>
                <a:ea typeface="+mn-ea"/>
                <a:cs typeface="+mn-cs"/>
              </a:rPr>
              <a:t>Requirements surrounding successful implementation can be </a:t>
            </a:r>
            <a:r>
              <a:rPr lang="en-GB" b="1" dirty="0">
                <a:latin typeface="Franklin Gothic Book" panose="020B0502020104020203"/>
              </a:rPr>
              <a:t>grouped into </a:t>
            </a:r>
          </a:p>
          <a:p>
            <a:pPr marR="0" lvl="0" algn="l" defTabSz="914400" rtl="0" eaLnBrk="1" fontAlgn="auto" latinLnBrk="0" hangingPunct="1">
              <a:lnSpc>
                <a:spcPct val="100000"/>
              </a:lnSpc>
              <a:spcBef>
                <a:spcPts val="0"/>
              </a:spcBef>
              <a:spcAft>
                <a:spcPts val="0"/>
              </a:spcAft>
              <a:buClrTx/>
              <a:buSzTx/>
              <a:tabLst/>
              <a:defRPr/>
            </a:pPr>
            <a:endParaRPr lang="en-GB" b="1" dirty="0">
              <a:latin typeface="Franklin Gothic Book" panose="020B0502020104020203"/>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solidFill>
                  <a:srgbClr val="0070C0"/>
                </a:solidFill>
                <a:latin typeface="Franklin Gothic Book" panose="020B0502020104020203"/>
              </a:rPr>
              <a:t>STRUCTURAL = Organisational</a:t>
            </a: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 Requirements and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solidFill>
                  <a:srgbClr val="0070C0"/>
                </a:solidFill>
                <a:latin typeface="Franklin Gothic Book" panose="020B0502020104020203"/>
              </a:rPr>
              <a:t>BEHAVIOURAL = </a:t>
            </a:r>
            <a:r>
              <a:rPr kumimoji="0" lang="en-GB"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Employee Requirements</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6">
            <a:extLst>
              <a:ext uri="{FF2B5EF4-FFF2-40B4-BE49-F238E27FC236}">
                <a16:creationId xmlns:a16="http://schemas.microsoft.com/office/drawing/2014/main" id="{94FA3861-BA8D-4F99-BD93-5203ABD063EB}"/>
              </a:ext>
            </a:extLst>
          </p:cNvPr>
          <p:cNvGraphicFramePr>
            <a:graphicFrameLocks noGrp="1"/>
          </p:cNvGraphicFramePr>
          <p:nvPr>
            <p:extLst>
              <p:ext uri="{D42A27DB-BD31-4B8C-83A1-F6EECF244321}">
                <p14:modId xmlns:p14="http://schemas.microsoft.com/office/powerpoint/2010/main" val="1613154197"/>
              </p:ext>
            </p:extLst>
          </p:nvPr>
        </p:nvGraphicFramePr>
        <p:xfrm>
          <a:off x="701040" y="3088640"/>
          <a:ext cx="10904470" cy="3039702"/>
        </p:xfrm>
        <a:graphic>
          <a:graphicData uri="http://schemas.openxmlformats.org/drawingml/2006/table">
            <a:tbl>
              <a:tblPr firstRow="1" bandRow="1">
                <a:tableStyleId>{5C22544A-7EE6-4342-B048-85BDC9FD1C3A}</a:tableStyleId>
              </a:tblPr>
              <a:tblGrid>
                <a:gridCol w="5462395">
                  <a:extLst>
                    <a:ext uri="{9D8B030D-6E8A-4147-A177-3AD203B41FA5}">
                      <a16:colId xmlns:a16="http://schemas.microsoft.com/office/drawing/2014/main" val="2989599445"/>
                    </a:ext>
                  </a:extLst>
                </a:gridCol>
                <a:gridCol w="5442075">
                  <a:extLst>
                    <a:ext uri="{9D8B030D-6E8A-4147-A177-3AD203B41FA5}">
                      <a16:colId xmlns:a16="http://schemas.microsoft.com/office/drawing/2014/main" val="90567493"/>
                    </a:ext>
                  </a:extLst>
                </a:gridCol>
              </a:tblGrid>
              <a:tr h="534694">
                <a:tc>
                  <a:txBody>
                    <a:bodyPr/>
                    <a:lstStyle/>
                    <a:p>
                      <a:r>
                        <a:rPr lang="en-GB" sz="2000" dirty="0"/>
                        <a:t>Organisational Requirements (Structural)</a:t>
                      </a:r>
                    </a:p>
                  </a:txBody>
                  <a:tcPr/>
                </a:tc>
                <a:tc>
                  <a:txBody>
                    <a:bodyPr/>
                    <a:lstStyle/>
                    <a:p>
                      <a:r>
                        <a:rPr lang="en-GB" sz="2000" dirty="0"/>
                        <a:t>Employee Requirements (Behavioural)</a:t>
                      </a:r>
                    </a:p>
                  </a:txBody>
                  <a:tcPr/>
                </a:tc>
                <a:extLst>
                  <a:ext uri="{0D108BD9-81ED-4DB2-BD59-A6C34878D82A}">
                    <a16:rowId xmlns:a16="http://schemas.microsoft.com/office/drawing/2014/main" val="3458083599"/>
                  </a:ext>
                </a:extLst>
              </a:tr>
              <a:tr h="2505008">
                <a:tc>
                  <a:txBody>
                    <a:bodyPr/>
                    <a:lstStyle/>
                    <a:p>
                      <a:pPr marL="285750" indent="-285750">
                        <a:buFont typeface="Arial" panose="020B0604020202020204" pitchFamily="34" charset="0"/>
                        <a:buChar char="•"/>
                      </a:pPr>
                      <a:r>
                        <a:rPr lang="en-GB" sz="2000" dirty="0"/>
                        <a:t>Importance of a market-oriented structure (with no functional silos and isolation)</a:t>
                      </a:r>
                    </a:p>
                    <a:p>
                      <a:pPr marL="285750" indent="-285750">
                        <a:buFont typeface="Arial" panose="020B0604020202020204" pitchFamily="34" charset="0"/>
                        <a:buChar char="•"/>
                      </a:pPr>
                      <a:r>
                        <a:rPr lang="en-GB" sz="2000" dirty="0"/>
                        <a:t>Corporate culture enables flexibility and co-operation</a:t>
                      </a:r>
                    </a:p>
                    <a:p>
                      <a:pPr marL="285750" indent="-285750">
                        <a:buFont typeface="Arial" panose="020B0604020202020204" pitchFamily="34" charset="0"/>
                        <a:buChar char="•"/>
                      </a:pPr>
                      <a:r>
                        <a:rPr lang="en-GB" sz="2000" dirty="0"/>
                        <a:t>Appropriate policies, procedures, control systems</a:t>
                      </a:r>
                    </a:p>
                  </a:txBody>
                  <a:tcPr/>
                </a:tc>
                <a:tc>
                  <a:txBody>
                    <a:bodyPr/>
                    <a:lstStyle/>
                    <a:p>
                      <a:pPr marL="285750" indent="-285750">
                        <a:buFont typeface="Arial" panose="020B0604020202020204" pitchFamily="34" charset="0"/>
                        <a:buChar char="•"/>
                      </a:pPr>
                      <a:r>
                        <a:rPr lang="en-GB" sz="2000" dirty="0"/>
                        <a:t>Adequate employee motivation</a:t>
                      </a:r>
                    </a:p>
                    <a:p>
                      <a:pPr marL="285750" indent="-285750">
                        <a:buFont typeface="Arial" panose="020B0604020202020204" pitchFamily="34" charset="0"/>
                        <a:buChar char="•"/>
                      </a:pPr>
                      <a:r>
                        <a:rPr lang="en-GB" sz="2000" dirty="0"/>
                        <a:t>‘Internal marketing’: developing programs to win support for new strategies</a:t>
                      </a:r>
                    </a:p>
                    <a:p>
                      <a:pPr marL="285750" indent="-285750">
                        <a:buFont typeface="Arial" panose="020B0604020202020204" pitchFamily="34" charset="0"/>
                        <a:buChar char="•"/>
                      </a:pPr>
                      <a:r>
                        <a:rPr lang="en-GB" sz="2000" dirty="0"/>
                        <a:t>Employee programmes (action plans) translating strategies to frontline employees</a:t>
                      </a:r>
                    </a:p>
                  </a:txBody>
                  <a:tcPr/>
                </a:tc>
                <a:extLst>
                  <a:ext uri="{0D108BD9-81ED-4DB2-BD59-A6C34878D82A}">
                    <a16:rowId xmlns:a16="http://schemas.microsoft.com/office/drawing/2014/main" val="1064959908"/>
                  </a:ext>
                </a:extLst>
              </a:tr>
            </a:tbl>
          </a:graphicData>
        </a:graphic>
      </p:graphicFrame>
    </p:spTree>
    <p:extLst>
      <p:ext uri="{BB962C8B-B14F-4D97-AF65-F5344CB8AC3E}">
        <p14:creationId xmlns:p14="http://schemas.microsoft.com/office/powerpoint/2010/main" val="33212595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8" name="Rectangle 17">
            <a:extLst>
              <a:ext uri="{FF2B5EF4-FFF2-40B4-BE49-F238E27FC236}">
                <a16:creationId xmlns:a16="http://schemas.microsoft.com/office/drawing/2014/main" id="{064D2207-AA67-DAD1-D42E-7A07328CA8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7" name="Picture 6" descr="Hiker on top of mountain holding map">
            <a:extLst>
              <a:ext uri="{FF2B5EF4-FFF2-40B4-BE49-F238E27FC236}">
                <a16:creationId xmlns:a16="http://schemas.microsoft.com/office/drawing/2014/main" id="{81ECC9CD-D225-1C57-27C5-45D59D3417C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0339" r="20339"/>
          <a:stretch/>
        </p:blipFill>
        <p:spPr>
          <a:xfrm>
            <a:off x="585216" y="2163544"/>
            <a:ext cx="3410985" cy="4211857"/>
          </a:xfrm>
          <a:prstGeom prst="rect">
            <a:avLst/>
          </a:prstGeom>
        </p:spPr>
      </p:pic>
      <p:sp>
        <p:nvSpPr>
          <p:cNvPr id="2" name="Title 1">
            <a:extLst>
              <a:ext uri="{FF2B5EF4-FFF2-40B4-BE49-F238E27FC236}">
                <a16:creationId xmlns:a16="http://schemas.microsoft.com/office/drawing/2014/main" id="{82C65773-AB89-A3D0-B301-302A5280BDF4}"/>
              </a:ext>
            </a:extLst>
          </p:cNvPr>
          <p:cNvSpPr>
            <a:spLocks noGrp="1"/>
          </p:cNvSpPr>
          <p:nvPr>
            <p:ph type="title"/>
          </p:nvPr>
        </p:nvSpPr>
        <p:spPr>
          <a:xfrm>
            <a:off x="585216" y="600710"/>
            <a:ext cx="3523686" cy="1397757"/>
          </a:xfrm>
        </p:spPr>
        <p:txBody>
          <a:bodyPr vert="horz" lIns="91440" tIns="45720" rIns="91440" bIns="45720" rtlCol="0" anchor="t">
            <a:noAutofit/>
          </a:bodyPr>
          <a:lstStyle/>
          <a:p>
            <a:pPr>
              <a:lnSpc>
                <a:spcPct val="90000"/>
              </a:lnSpc>
            </a:pPr>
            <a:r>
              <a:rPr lang="en-US" sz="2600" b="0" kern="1200" cap="all" dirty="0">
                <a:solidFill>
                  <a:schemeClr val="tx1">
                    <a:lumMod val="75000"/>
                    <a:lumOff val="25000"/>
                  </a:schemeClr>
                </a:solidFill>
                <a:latin typeface="+mj-lt"/>
                <a:ea typeface="+mj-ea"/>
                <a:cs typeface="+mj-cs"/>
              </a:rPr>
              <a:t>GUIDELINES FOR SUCCESSFUL STRATEGY IMPLEMENTATION</a:t>
            </a:r>
          </a:p>
        </p:txBody>
      </p:sp>
      <p:sp>
        <p:nvSpPr>
          <p:cNvPr id="6" name="TextBox 5">
            <a:extLst>
              <a:ext uri="{FF2B5EF4-FFF2-40B4-BE49-F238E27FC236}">
                <a16:creationId xmlns:a16="http://schemas.microsoft.com/office/drawing/2014/main" id="{F4E99FEF-8D71-85FC-B0B6-275B082FF5F0}"/>
              </a:ext>
            </a:extLst>
          </p:cNvPr>
          <p:cNvSpPr txBox="1"/>
          <p:nvPr/>
        </p:nvSpPr>
        <p:spPr>
          <a:xfrm>
            <a:off x="3996202" y="704088"/>
            <a:ext cx="7749266" cy="5760721"/>
          </a:xfrm>
          <a:prstGeom prst="rect">
            <a:avLst/>
          </a:prstGeom>
        </p:spPr>
        <p:txBody>
          <a:bodyPr vert="horz" lIns="91440" tIns="45720" rIns="91440" bIns="45720" rtlCol="0" anchor="t">
            <a:normAutofit/>
          </a:bodyPr>
          <a:lstStyle/>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Requires a comprehensive and systematic approach. </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lang="en-US" sz="2000" dirty="0">
                <a:solidFill>
                  <a:schemeClr val="tx1">
                    <a:lumMod val="75000"/>
                    <a:lumOff val="25000"/>
                  </a:schemeClr>
                </a:solidFill>
              </a:rPr>
              <a:t>Change routine, do not be afraid to think differently and do things differently.</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Identify your own management tactics / leadership </a:t>
            </a:r>
            <a:r>
              <a:rPr lang="en-US" sz="2000" dirty="0">
                <a:solidFill>
                  <a:schemeClr val="tx1">
                    <a:lumMod val="75000"/>
                    <a:lumOff val="25000"/>
                  </a:schemeClr>
                </a:solidFill>
              </a:rPr>
              <a:t>styles </a:t>
            </a:r>
            <a:r>
              <a:rPr kumimoji="0" lang="en-US" sz="2000" b="0" i="0" u="none" strike="noStrike" cap="none" spc="0" normalizeH="0" baseline="0" noProof="0" dirty="0">
                <a:ln>
                  <a:noFill/>
                </a:ln>
                <a:solidFill>
                  <a:schemeClr val="tx1">
                    <a:lumMod val="75000"/>
                    <a:lumOff val="25000"/>
                  </a:schemeClr>
                </a:solidFill>
                <a:effectLst/>
                <a:uLnTx/>
                <a:uFillTx/>
              </a:rPr>
              <a:t>to achieve the goals.</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Without direct </a:t>
            </a:r>
            <a:r>
              <a:rPr kumimoji="0" lang="en-US" sz="2000" u="none" strike="noStrike" cap="none" spc="0" normalizeH="0" baseline="0" noProof="0" dirty="0">
                <a:ln>
                  <a:noFill/>
                </a:ln>
                <a:solidFill>
                  <a:schemeClr val="tx1">
                    <a:lumMod val="75000"/>
                    <a:lumOff val="25000"/>
                  </a:schemeClr>
                </a:solidFill>
                <a:effectLst/>
                <a:uLnTx/>
                <a:uFillTx/>
              </a:rPr>
              <a:t>involvement</a:t>
            </a:r>
            <a:r>
              <a:rPr kumimoji="0" lang="en-US" sz="2000" b="0" i="0" u="none" strike="noStrike" cap="none" spc="0" normalizeH="0" baseline="0" noProof="0" dirty="0">
                <a:ln>
                  <a:noFill/>
                </a:ln>
                <a:solidFill>
                  <a:schemeClr val="tx1">
                    <a:lumMod val="75000"/>
                    <a:lumOff val="25000"/>
                  </a:schemeClr>
                </a:solidFill>
                <a:effectLst/>
                <a:uLnTx/>
                <a:uFillTx/>
              </a:rPr>
              <a:t> of each and everyone in the company, successful strategy implementation is impossible. </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Motivate your team and use their full potential.</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Provide adequate resources – human, financial, technical etc.</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Follow-up on the assigned task and seek responsibility.</a:t>
            </a:r>
          </a:p>
          <a:p>
            <a:pPr marL="742950" lvl="1" indent="-285750" defTabSz="457200">
              <a:spcBef>
                <a:spcPct val="20000"/>
              </a:spcBef>
              <a:spcAft>
                <a:spcPts val="600"/>
              </a:spcAft>
              <a:buClr>
                <a:schemeClr val="accent1"/>
              </a:buClr>
              <a:buSzPct val="92000"/>
              <a:buFont typeface="Wingdings 2" panose="05020102010507070707" pitchFamily="18" charset="2"/>
              <a:buChar char=""/>
              <a:defRPr/>
            </a:pPr>
            <a:r>
              <a:rPr lang="en-US" sz="2000" dirty="0">
                <a:solidFill>
                  <a:schemeClr val="tx1">
                    <a:lumMod val="75000"/>
                    <a:lumOff val="25000"/>
                  </a:schemeClr>
                </a:solidFill>
              </a:rPr>
              <a:t>Identify relationships between projects and keep an eye on their contribution to the achievement of your goals.</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000" b="0" i="0" u="none" strike="noStrike" cap="none" spc="0" normalizeH="0" baseline="0" noProof="0" dirty="0">
                <a:ln>
                  <a:noFill/>
                </a:ln>
                <a:solidFill>
                  <a:schemeClr val="tx1">
                    <a:lumMod val="75000"/>
                    <a:lumOff val="25000"/>
                  </a:schemeClr>
                </a:solidFill>
                <a:effectLst/>
                <a:uLnTx/>
                <a:uFillTx/>
              </a:rPr>
              <a:t>Build a good foundational company culture.</a:t>
            </a:r>
          </a:p>
        </p:txBody>
      </p:sp>
      <p:sp>
        <p:nvSpPr>
          <p:cNvPr id="3" name="Footer Placeholder 2">
            <a:extLst>
              <a:ext uri="{FF2B5EF4-FFF2-40B4-BE49-F238E27FC236}">
                <a16:creationId xmlns:a16="http://schemas.microsoft.com/office/drawing/2014/main" id="{7C0DFC8D-4000-17A0-2454-96E4F1EA53CE}"/>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defTabSz="457200"/>
            <a:endParaRPr lang="en-US" kern="1200" cap="all">
              <a:solidFill>
                <a:prstClr val="black"/>
              </a:solidFill>
              <a:latin typeface="+mn-lt"/>
              <a:ea typeface="+mn-ea"/>
              <a:cs typeface="+mn-cs"/>
            </a:endParaRPr>
          </a:p>
        </p:txBody>
      </p:sp>
      <p:sp>
        <p:nvSpPr>
          <p:cNvPr id="4" name="Slide Number Placeholder 3">
            <a:extLst>
              <a:ext uri="{FF2B5EF4-FFF2-40B4-BE49-F238E27FC236}">
                <a16:creationId xmlns:a16="http://schemas.microsoft.com/office/drawing/2014/main" id="{35B326D3-953A-DA7F-00DD-F4CFD138DB83}"/>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defTabSz="457200">
              <a:spcAft>
                <a:spcPts val="600"/>
              </a:spcAft>
            </a:pPr>
            <a:fld id="{3A98EE3D-8CD1-4C3F-BD1C-C98C9596463C}" type="slidenum">
              <a:rPr lang="en-US">
                <a:solidFill>
                  <a:prstClr val="black"/>
                </a:solidFill>
              </a:rPr>
              <a:pPr defTabSz="457200">
                <a:spcAft>
                  <a:spcPts val="600"/>
                </a:spcAft>
              </a:pPr>
              <a:t>37</a:t>
            </a:fld>
            <a:endParaRPr lang="en-US">
              <a:solidFill>
                <a:prstClr val="black"/>
              </a:solidFill>
            </a:endParaRPr>
          </a:p>
        </p:txBody>
      </p:sp>
      <p:sp>
        <p:nvSpPr>
          <p:cNvPr id="20" name="Rectangle 19">
            <a:extLst>
              <a:ext uri="{FF2B5EF4-FFF2-40B4-BE49-F238E27FC236}">
                <a16:creationId xmlns:a16="http://schemas.microsoft.com/office/drawing/2014/main" id="{BE047182-D574-4420-02BD-B15749636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Rectangle 21">
            <a:extLst>
              <a:ext uri="{FF2B5EF4-FFF2-40B4-BE49-F238E27FC236}">
                <a16:creationId xmlns:a16="http://schemas.microsoft.com/office/drawing/2014/main" id="{70F9EDA4-AE82-51D4-9890-D3FD6D2AF0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Rectangle 23">
            <a:extLst>
              <a:ext uri="{FF2B5EF4-FFF2-40B4-BE49-F238E27FC236}">
                <a16:creationId xmlns:a16="http://schemas.microsoft.com/office/drawing/2014/main" id="{6832D855-C8B5-8666-2EF6-1D436A827A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2424949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12">
            <a:extLst>
              <a:ext uri="{FF2B5EF4-FFF2-40B4-BE49-F238E27FC236}">
                <a16:creationId xmlns:a16="http://schemas.microsoft.com/office/drawing/2014/main" id="{DD651B61-325E-4E73-8445-38B0DE8AAA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14">
            <a:extLst>
              <a:ext uri="{FF2B5EF4-FFF2-40B4-BE49-F238E27FC236}">
                <a16:creationId xmlns:a16="http://schemas.microsoft.com/office/drawing/2014/main" id="{B42E5253-D3AC-4AC2-B766-8B34F13C2F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16">
            <a:extLst>
              <a:ext uri="{FF2B5EF4-FFF2-40B4-BE49-F238E27FC236}">
                <a16:creationId xmlns:a16="http://schemas.microsoft.com/office/drawing/2014/main" id="{10AE8D57-436A-4073-9A75-15BB5949F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31" name="Rectangle 18">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663639"/>
          </a:xfrm>
        </p:spPr>
        <p:txBody>
          <a:bodyPr vert="horz" lIns="91440" tIns="45720" rIns="91440" bIns="45720" rtlCol="0" anchor="b">
            <a:normAutofit/>
          </a:bodyPr>
          <a:lstStyle/>
          <a:p>
            <a:r>
              <a:rPr lang="en-US" dirty="0"/>
              <a:t>planning for strategic response</a:t>
            </a:r>
          </a:p>
        </p:txBody>
      </p:sp>
      <p:sp>
        <p:nvSpPr>
          <p:cNvPr id="32" name="Rectangle 20">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2">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4">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6">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Metal tic-tac-toe game pieces">
            <a:extLst>
              <a:ext uri="{FF2B5EF4-FFF2-40B4-BE49-F238E27FC236}">
                <a16:creationId xmlns:a16="http://schemas.microsoft.com/office/drawing/2014/main" id="{82ABE912-8285-BEE7-86A7-4EA65FC730D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84806" y="2499053"/>
            <a:ext cx="4540524" cy="3405393"/>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6335805" y="1676400"/>
            <a:ext cx="5275003" cy="4549779"/>
          </a:xfrm>
          <a:prstGeom prst="rect">
            <a:avLst/>
          </a:prstGeom>
        </p:spPr>
        <p:txBody>
          <a:bodyPr vert="horz" lIns="91440" tIns="45720" rIns="91440" bIns="45720" rtlCol="0" anchor="ctr">
            <a:noAutofit/>
          </a:bodyPr>
          <a:lstStyle/>
          <a:p>
            <a:pPr marL="285750" marR="0" lvl="0" indent="-285750" defTabSz="457200" fontAlgn="auto">
              <a:spcBef>
                <a:spcPct val="20000"/>
              </a:spcBef>
              <a:spcAft>
                <a:spcPts val="600"/>
              </a:spcAft>
              <a:buClr>
                <a:schemeClr val="accent1"/>
              </a:buClr>
              <a:buSzPct val="92000"/>
              <a:buFont typeface="Arial" panose="020B0604020202020204" pitchFamily="34" charset="0"/>
              <a:buChar char="•"/>
              <a:tabLst/>
              <a:defRPr/>
            </a:pPr>
            <a:r>
              <a:rPr kumimoji="0" lang="en-US" sz="2400" i="0" u="none" strike="noStrike" cap="none" spc="0" normalizeH="0" baseline="0" noProof="0">
                <a:ln>
                  <a:noFill/>
                </a:ln>
                <a:solidFill>
                  <a:schemeClr val="tx1">
                    <a:lumMod val="75000"/>
                    <a:lumOff val="25000"/>
                  </a:schemeClr>
                </a:solidFill>
                <a:effectLst/>
                <a:uLnTx/>
                <a:uFillTx/>
              </a:rPr>
              <a:t>In addition to choosing what strategic direction to take and aligning internal capabilities, you also have to decide </a:t>
            </a:r>
            <a:r>
              <a:rPr kumimoji="0" lang="en-US" sz="2400" b="1" i="1" u="none" strike="noStrike" cap="none" spc="0" normalizeH="0" baseline="0" noProof="0">
                <a:ln>
                  <a:noFill/>
                </a:ln>
                <a:solidFill>
                  <a:srgbClr val="0070C0"/>
                </a:solidFill>
                <a:effectLst/>
                <a:uLnTx/>
                <a:uFillTx/>
              </a:rPr>
              <a:t>whether to respond to moves made by rivals</a:t>
            </a:r>
            <a:r>
              <a:rPr kumimoji="0" lang="en-US" sz="2400" i="0" u="none" strike="noStrike" cap="none" spc="0" normalizeH="0" baseline="0" noProof="0">
                <a:ln>
                  <a:noFill/>
                </a:ln>
                <a:solidFill>
                  <a:schemeClr val="tx1">
                    <a:lumMod val="75000"/>
                    <a:lumOff val="25000"/>
                  </a:schemeClr>
                </a:solidFill>
                <a:effectLst/>
                <a:uLnTx/>
                <a:uFillTx/>
              </a:rPr>
              <a:t>. </a:t>
            </a:r>
          </a:p>
          <a:p>
            <a:pPr marL="285750" marR="0" lvl="0" indent="-285750" defTabSz="457200" fontAlgn="auto">
              <a:spcBef>
                <a:spcPct val="20000"/>
              </a:spcBef>
              <a:spcAft>
                <a:spcPts val="600"/>
              </a:spcAft>
              <a:buClr>
                <a:schemeClr val="accent1"/>
              </a:buClr>
              <a:buSzPct val="92000"/>
              <a:buFont typeface="Arial" panose="020B0604020202020204" pitchFamily="34" charset="0"/>
              <a:buChar char="•"/>
              <a:tabLst/>
              <a:defRPr/>
            </a:pPr>
            <a:r>
              <a:rPr kumimoji="0" lang="en-US" sz="2400" i="0" u="none" strike="noStrike" cap="none" spc="0" normalizeH="0" baseline="0" noProof="0">
                <a:ln>
                  <a:noFill/>
                </a:ln>
                <a:solidFill>
                  <a:schemeClr val="tx1">
                    <a:lumMod val="75000"/>
                    <a:lumOff val="25000"/>
                  </a:schemeClr>
                </a:solidFill>
                <a:effectLst/>
                <a:uLnTx/>
                <a:uFillTx/>
              </a:rPr>
              <a:t>This is often one of the most challenging decisions… with many variables and factors to consider.</a:t>
            </a:r>
          </a:p>
          <a:p>
            <a:pPr marL="285750" marR="0" lvl="0" indent="-285750" defTabSz="457200" fontAlgn="auto">
              <a:spcBef>
                <a:spcPct val="20000"/>
              </a:spcBef>
              <a:spcAft>
                <a:spcPts val="600"/>
              </a:spcAft>
              <a:buClr>
                <a:schemeClr val="accent1"/>
              </a:buClr>
              <a:buSzPct val="92000"/>
              <a:buFont typeface="Arial" panose="020B0604020202020204" pitchFamily="34" charset="0"/>
              <a:buChar char="•"/>
              <a:tabLst/>
              <a:defRPr/>
            </a:pPr>
            <a:r>
              <a:rPr lang="en-US" sz="2400">
                <a:solidFill>
                  <a:schemeClr val="tx1">
                    <a:lumMod val="75000"/>
                    <a:lumOff val="25000"/>
                  </a:schemeClr>
                </a:solidFill>
              </a:rPr>
              <a:t>The s</a:t>
            </a:r>
            <a:r>
              <a:rPr kumimoji="0" lang="en-US" sz="2400" i="0" u="none" strike="noStrike" cap="none" spc="0" normalizeH="0" baseline="0" noProof="0">
                <a:ln>
                  <a:noFill/>
                </a:ln>
                <a:solidFill>
                  <a:schemeClr val="tx1">
                    <a:lumMod val="75000"/>
                    <a:lumOff val="25000"/>
                  </a:schemeClr>
                </a:solidFill>
                <a:effectLst/>
                <a:uLnTx/>
                <a:uFillTx/>
              </a:rPr>
              <a:t>mallest strategic mistake in rival engagement could spell disaster for your operations and marketing.</a:t>
            </a:r>
            <a:endParaRPr kumimoji="0" lang="en-US" sz="2400"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5681AE"/>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5681AE"/>
                </a:solidFill>
                <a:effectLst/>
                <a:uLnTx/>
                <a:uFillTx/>
              </a:rPr>
              <a:pPr marR="0" lvl="0" indent="0" defTabSz="457200" fontAlgn="auto">
                <a:spcBef>
                  <a:spcPts val="0"/>
                </a:spcBef>
                <a:spcAft>
                  <a:spcPts val="600"/>
                </a:spcAft>
                <a:buClrTx/>
                <a:buSzTx/>
                <a:buFontTx/>
                <a:buNone/>
                <a:tabLst/>
                <a:defRPr/>
              </a:pPr>
              <a:t>38</a:t>
            </a:fld>
            <a:endParaRPr kumimoji="0" lang="en-US" b="0" i="0" u="none" strike="noStrike" cap="none" spc="0" normalizeH="0" baseline="0" noProof="0">
              <a:ln>
                <a:noFill/>
              </a:ln>
              <a:solidFill>
                <a:srgbClr val="5681AE"/>
              </a:solidFill>
              <a:effectLst/>
              <a:uLnTx/>
              <a:uFillTx/>
            </a:endParaRPr>
          </a:p>
        </p:txBody>
      </p:sp>
    </p:spTree>
    <p:extLst>
      <p:ext uri="{BB962C8B-B14F-4D97-AF65-F5344CB8AC3E}">
        <p14:creationId xmlns:p14="http://schemas.microsoft.com/office/powerpoint/2010/main" val="8806148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a:t>Factors determining likelihood of a competitive move</a:t>
            </a:r>
          </a:p>
        </p:txBody>
      </p:sp>
      <p:sp>
        <p:nvSpPr>
          <p:cNvPr id="3" name="TextBox 2">
            <a:extLst>
              <a:ext uri="{FF2B5EF4-FFF2-40B4-BE49-F238E27FC236}">
                <a16:creationId xmlns:a16="http://schemas.microsoft.com/office/drawing/2014/main" id="{1A63A293-6A4B-481D-8960-BE437C3CF946}"/>
              </a:ext>
            </a:extLst>
          </p:cNvPr>
          <p:cNvSpPr txBox="1"/>
          <p:nvPr/>
        </p:nvSpPr>
        <p:spPr>
          <a:xfrm>
            <a:off x="575895" y="1499186"/>
            <a:ext cx="11029616" cy="67710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R="0" lvl="0" algn="l" defTabSz="914400" rtl="0" eaLnBrk="1" fontAlgn="auto" latinLnBrk="0" hangingPunct="1">
              <a:lnSpc>
                <a:spcPct val="100000"/>
              </a:lnSpc>
              <a:spcBef>
                <a:spcPts val="0"/>
              </a:spcBef>
              <a:spcAft>
                <a:spcPts val="0"/>
              </a:spcAft>
              <a:buClrTx/>
              <a:buSzTx/>
              <a:tabLst/>
              <a:defRPr/>
            </a:pPr>
            <a:r>
              <a:rPr kumimoji="0" lang="en-GB" sz="2000" b="1" i="0" u="none" strike="noStrike" kern="1200" cap="none" spc="0" normalizeH="0" baseline="0" noProof="0" dirty="0">
                <a:ln>
                  <a:noFill/>
                </a:ln>
                <a:solidFill>
                  <a:prstClr val="black"/>
                </a:solidFill>
                <a:effectLst/>
                <a:uLnTx/>
                <a:uFillTx/>
                <a:latin typeface="Franklin Gothic Book" panose="020B0502020104020203"/>
                <a:ea typeface="+mn-ea"/>
                <a:cs typeface="+mn-cs"/>
              </a:rPr>
              <a:t>Three key factors determine the likelihood that an organisation will respond to a competitor’s move</a:t>
            </a: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6" name="Rectangle 5">
            <a:extLst>
              <a:ext uri="{FF2B5EF4-FFF2-40B4-BE49-F238E27FC236}">
                <a16:creationId xmlns:a16="http://schemas.microsoft.com/office/drawing/2014/main" id="{B74F6371-FDF8-7823-FFC3-A53E1DC34E4B}"/>
              </a:ext>
            </a:extLst>
          </p:cNvPr>
          <p:cNvSpPr/>
          <p:nvPr/>
        </p:nvSpPr>
        <p:spPr>
          <a:xfrm>
            <a:off x="575894" y="2691271"/>
            <a:ext cx="3258105" cy="537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Level of Awareness</a:t>
            </a:r>
          </a:p>
        </p:txBody>
      </p:sp>
      <p:sp>
        <p:nvSpPr>
          <p:cNvPr id="7" name="Rectangle 6">
            <a:extLst>
              <a:ext uri="{FF2B5EF4-FFF2-40B4-BE49-F238E27FC236}">
                <a16:creationId xmlns:a16="http://schemas.microsoft.com/office/drawing/2014/main" id="{1701769A-AE90-D27F-FEA2-94F0CA20E49B}"/>
              </a:ext>
            </a:extLst>
          </p:cNvPr>
          <p:cNvSpPr/>
          <p:nvPr/>
        </p:nvSpPr>
        <p:spPr>
          <a:xfrm>
            <a:off x="4292182" y="2691271"/>
            <a:ext cx="3427573" cy="537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Level of Motivation </a:t>
            </a:r>
          </a:p>
        </p:txBody>
      </p:sp>
      <p:sp>
        <p:nvSpPr>
          <p:cNvPr id="8" name="Rectangle 7">
            <a:extLst>
              <a:ext uri="{FF2B5EF4-FFF2-40B4-BE49-F238E27FC236}">
                <a16:creationId xmlns:a16="http://schemas.microsoft.com/office/drawing/2014/main" id="{F1A6B7D8-9C2D-9F14-72B1-3AA02B814C99}"/>
              </a:ext>
            </a:extLst>
          </p:cNvPr>
          <p:cNvSpPr/>
          <p:nvPr/>
        </p:nvSpPr>
        <p:spPr>
          <a:xfrm>
            <a:off x="8177936" y="2691271"/>
            <a:ext cx="3427573" cy="537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Level of Capability </a:t>
            </a:r>
          </a:p>
        </p:txBody>
      </p:sp>
      <p:sp>
        <p:nvSpPr>
          <p:cNvPr id="10" name="TextBox 9">
            <a:extLst>
              <a:ext uri="{FF2B5EF4-FFF2-40B4-BE49-F238E27FC236}">
                <a16:creationId xmlns:a16="http://schemas.microsoft.com/office/drawing/2014/main" id="{0E23195F-5F59-74C4-2B1B-EBCC31068808}"/>
              </a:ext>
            </a:extLst>
          </p:cNvPr>
          <p:cNvSpPr txBox="1"/>
          <p:nvPr/>
        </p:nvSpPr>
        <p:spPr>
          <a:xfrm>
            <a:off x="575895" y="3427098"/>
            <a:ext cx="3258105" cy="2308324"/>
          </a:xfrm>
          <a:prstGeom prst="rect">
            <a:avLst/>
          </a:prstGeom>
          <a:noFill/>
        </p:spPr>
        <p:txBody>
          <a:bodyPr wrap="square">
            <a:spAutoFit/>
          </a:bodyPr>
          <a:lstStyle/>
          <a:p>
            <a:pPr marL="0" indent="0">
              <a:buFont typeface="Arial" panose="020B0604020202020204" pitchFamily="34" charset="0"/>
              <a:buNone/>
            </a:pPr>
            <a:r>
              <a:rPr lang="en-GB" sz="1800" dirty="0"/>
              <a:t>The organisation must continuously monitor competitors and anticipate their potential moves:</a:t>
            </a:r>
          </a:p>
          <a:p>
            <a:pPr marL="285750" indent="-285750">
              <a:buFont typeface="Arial" panose="020B0604020202020204" pitchFamily="34" charset="0"/>
              <a:buChar char="•"/>
            </a:pPr>
            <a:r>
              <a:rPr lang="en-GB" sz="1800" dirty="0"/>
              <a:t>What competitor actions are possible?</a:t>
            </a:r>
          </a:p>
          <a:p>
            <a:pPr marL="285750" indent="-285750">
              <a:buFont typeface="Arial" panose="020B0604020202020204" pitchFamily="34" charset="0"/>
              <a:buChar char="•"/>
            </a:pPr>
            <a:r>
              <a:rPr lang="en-GB" sz="1800" dirty="0"/>
              <a:t>What is most likely – now and in the future?</a:t>
            </a:r>
          </a:p>
        </p:txBody>
      </p:sp>
      <p:sp>
        <p:nvSpPr>
          <p:cNvPr id="12" name="TextBox 11">
            <a:extLst>
              <a:ext uri="{FF2B5EF4-FFF2-40B4-BE49-F238E27FC236}">
                <a16:creationId xmlns:a16="http://schemas.microsoft.com/office/drawing/2014/main" id="{A405E1A1-5F86-4DBB-1011-DAF11E7DBF06}"/>
              </a:ext>
            </a:extLst>
          </p:cNvPr>
          <p:cNvSpPr txBox="1"/>
          <p:nvPr/>
        </p:nvSpPr>
        <p:spPr>
          <a:xfrm>
            <a:off x="4207103" y="3426030"/>
            <a:ext cx="3291299" cy="2308324"/>
          </a:xfrm>
          <a:prstGeom prst="rect">
            <a:avLst/>
          </a:prstGeom>
          <a:noFill/>
        </p:spPr>
        <p:txBody>
          <a:bodyPr wrap="square">
            <a:spAutoFit/>
          </a:bodyPr>
          <a:lstStyle/>
          <a:p>
            <a:pPr marL="0" indent="0">
              <a:buFont typeface="Arial" panose="020B0604020202020204" pitchFamily="34" charset="0"/>
              <a:buNone/>
            </a:pPr>
            <a:r>
              <a:rPr lang="en-GB" sz="1800" dirty="0"/>
              <a:t>The organisation’s motivation to respond is likely to be high when a competitor has made a competitive move. But…:</a:t>
            </a:r>
          </a:p>
          <a:p>
            <a:pPr marL="285750" indent="-285750">
              <a:buFont typeface="Arial" panose="020B0604020202020204" pitchFamily="34" charset="0"/>
              <a:buChar char="•"/>
            </a:pPr>
            <a:r>
              <a:rPr lang="en-GB" dirty="0"/>
              <a:t>H</a:t>
            </a:r>
            <a:r>
              <a:rPr lang="en-GB" sz="1800" dirty="0"/>
              <a:t>ow high is their motivation?</a:t>
            </a:r>
          </a:p>
          <a:p>
            <a:pPr marL="285750" indent="-285750">
              <a:buFont typeface="Arial" panose="020B0604020202020204" pitchFamily="34" charset="0"/>
              <a:buChar char="•"/>
            </a:pPr>
            <a:r>
              <a:rPr lang="en-GB" sz="1800" dirty="0"/>
              <a:t>Are they likely to respond?</a:t>
            </a:r>
          </a:p>
          <a:p>
            <a:pPr marL="285750" indent="-285750">
              <a:buFont typeface="Arial" panose="020B0604020202020204" pitchFamily="34" charset="0"/>
              <a:buChar char="•"/>
            </a:pPr>
            <a:r>
              <a:rPr lang="en-GB" sz="1800" dirty="0"/>
              <a:t>In what situations are they likely to respond?</a:t>
            </a:r>
          </a:p>
        </p:txBody>
      </p:sp>
      <p:sp>
        <p:nvSpPr>
          <p:cNvPr id="14" name="TextBox 13">
            <a:extLst>
              <a:ext uri="{FF2B5EF4-FFF2-40B4-BE49-F238E27FC236}">
                <a16:creationId xmlns:a16="http://schemas.microsoft.com/office/drawing/2014/main" id="{A2EE7B23-AFA4-E4F5-C22F-A353505EF615}"/>
              </a:ext>
            </a:extLst>
          </p:cNvPr>
          <p:cNvSpPr txBox="1"/>
          <p:nvPr/>
        </p:nvSpPr>
        <p:spPr>
          <a:xfrm>
            <a:off x="8177936" y="3422343"/>
            <a:ext cx="3427574" cy="2585323"/>
          </a:xfrm>
          <a:prstGeom prst="rect">
            <a:avLst/>
          </a:prstGeom>
          <a:noFill/>
        </p:spPr>
        <p:txBody>
          <a:bodyPr wrap="square">
            <a:spAutoFit/>
          </a:bodyPr>
          <a:lstStyle/>
          <a:p>
            <a:pPr marL="0" indent="0">
              <a:buFont typeface="Arial" panose="020B0604020202020204" pitchFamily="34" charset="0"/>
              <a:buNone/>
            </a:pPr>
            <a:r>
              <a:rPr lang="en-GB" sz="1800" b="0" i="0" kern="1200" dirty="0">
                <a:solidFill>
                  <a:schemeClr val="dk1"/>
                </a:solidFill>
                <a:effectLst/>
                <a:latin typeface="+mn-lt"/>
                <a:ea typeface="+mn-ea"/>
                <a:cs typeface="+mn-cs"/>
              </a:rPr>
              <a:t>The organisation must have plans and resources to respond to the move of their competitor:</a:t>
            </a:r>
          </a:p>
          <a:p>
            <a:pPr marL="285750" indent="-285750">
              <a:buFont typeface="Arial" panose="020B0604020202020204" pitchFamily="34" charset="0"/>
              <a:buChar char="•"/>
            </a:pPr>
            <a:r>
              <a:rPr lang="en-GB" sz="1800" b="0" i="0" kern="1200" dirty="0">
                <a:solidFill>
                  <a:schemeClr val="dk1"/>
                </a:solidFill>
                <a:effectLst/>
                <a:latin typeface="+mn-lt"/>
                <a:ea typeface="+mn-ea"/>
                <a:cs typeface="+mn-cs"/>
              </a:rPr>
              <a:t>How capable is the organisation to respond?</a:t>
            </a:r>
          </a:p>
          <a:p>
            <a:pPr marL="285750" indent="-285750">
              <a:buFont typeface="Arial" panose="020B0604020202020204" pitchFamily="34" charset="0"/>
              <a:buChar char="•"/>
            </a:pPr>
            <a:r>
              <a:rPr lang="en-GB" sz="1800" b="0" i="0" kern="1200" dirty="0">
                <a:solidFill>
                  <a:schemeClr val="dk1"/>
                </a:solidFill>
                <a:effectLst/>
                <a:latin typeface="+mn-lt"/>
                <a:ea typeface="+mn-ea"/>
                <a:cs typeface="+mn-cs"/>
              </a:rPr>
              <a:t>How will they achieve their ‘attack’?</a:t>
            </a:r>
          </a:p>
          <a:p>
            <a:pPr marL="285750" indent="-285750">
              <a:buFont typeface="Arial" panose="020B0604020202020204" pitchFamily="34" charset="0"/>
              <a:buChar char="•"/>
            </a:pPr>
            <a:r>
              <a:rPr lang="en-GB" sz="1800" b="0" i="0" kern="1200" dirty="0">
                <a:solidFill>
                  <a:schemeClr val="dk1"/>
                </a:solidFill>
                <a:effectLst/>
                <a:latin typeface="+mn-lt"/>
                <a:ea typeface="+mn-ea"/>
                <a:cs typeface="+mn-cs"/>
              </a:rPr>
              <a:t>What resources do they have to assist them?</a:t>
            </a:r>
            <a:endParaRPr lang="en-GB" sz="1800" dirty="0"/>
          </a:p>
        </p:txBody>
      </p:sp>
    </p:spTree>
    <p:extLst>
      <p:ext uri="{BB962C8B-B14F-4D97-AF65-F5344CB8AC3E}">
        <p14:creationId xmlns:p14="http://schemas.microsoft.com/office/powerpoint/2010/main" val="23396076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7" name="Rectangle 26">
            <a:extLst>
              <a:ext uri="{FF2B5EF4-FFF2-40B4-BE49-F238E27FC236}">
                <a16:creationId xmlns:a16="http://schemas.microsoft.com/office/drawing/2014/main" id="{B8DD2392-397B-48BF-BEFA-EA1FB881C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Car trail lights on a Highway">
            <a:extLst>
              <a:ext uri="{FF2B5EF4-FFF2-40B4-BE49-F238E27FC236}">
                <a16:creationId xmlns:a16="http://schemas.microsoft.com/office/drawing/2014/main" id="{84619A96-6C03-C70C-5490-A814F20046C1}"/>
              </a:ext>
            </a:extLst>
          </p:cNvPr>
          <p:cNvPicPr>
            <a:picLocks noChangeAspect="1"/>
          </p:cNvPicPr>
          <p:nvPr/>
        </p:nvPicPr>
        <p:blipFill rotWithShape="1">
          <a:blip r:embed="rId2" cstate="screen">
            <a:alphaModFix amt="40000"/>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6" name="TextBox 15">
            <a:extLst>
              <a:ext uri="{FF2B5EF4-FFF2-40B4-BE49-F238E27FC236}">
                <a16:creationId xmlns:a16="http://schemas.microsoft.com/office/drawing/2014/main" id="{76D477AF-3298-5D39-1F57-110B193F7127}"/>
              </a:ext>
            </a:extLst>
          </p:cNvPr>
          <p:cNvSpPr txBox="1"/>
          <p:nvPr/>
        </p:nvSpPr>
        <p:spPr>
          <a:xfrm>
            <a:off x="965199" y="2180496"/>
            <a:ext cx="10261602" cy="3678303"/>
          </a:xfrm>
          <a:prstGeom prst="rect">
            <a:avLst/>
          </a:prstGeom>
        </p:spPr>
        <p:txBody>
          <a:bodyPr vert="horz" lIns="91440" tIns="45720" rIns="91440" bIns="45720" rtlCol="0" anchor="ctr">
            <a:normAutofit/>
          </a:bodyPr>
          <a:lstStyle/>
          <a:p>
            <a:pPr marL="0" marR="0" lvl="0" indent="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4000" b="1" i="0" u="none" strike="noStrike" cap="none" spc="0" normalizeH="0" baseline="0" noProof="0" dirty="0">
                <a:ln>
                  <a:noFill/>
                </a:ln>
                <a:solidFill>
                  <a:schemeClr val="tx1">
                    <a:lumMod val="75000"/>
                    <a:lumOff val="25000"/>
                  </a:schemeClr>
                </a:solidFill>
                <a:effectLst/>
                <a:uLnTx/>
                <a:uFillTx/>
              </a:rPr>
              <a:t>If an </a:t>
            </a:r>
            <a:r>
              <a:rPr kumimoji="0" lang="en-US" sz="4000" b="1" i="0" u="none" strike="noStrike" cap="none" spc="0" normalizeH="0" baseline="0" noProof="0" dirty="0" err="1">
                <a:ln>
                  <a:noFill/>
                </a:ln>
                <a:solidFill>
                  <a:schemeClr val="tx1">
                    <a:lumMod val="75000"/>
                    <a:lumOff val="25000"/>
                  </a:schemeClr>
                </a:solidFill>
                <a:effectLst/>
                <a:uLnTx/>
                <a:uFillTx/>
              </a:rPr>
              <a:t>organisation</a:t>
            </a:r>
            <a:r>
              <a:rPr kumimoji="0" lang="en-US" sz="4000" b="1" i="0" u="none" strike="noStrike" cap="none" spc="0" normalizeH="0" baseline="0" noProof="0" dirty="0">
                <a:ln>
                  <a:noFill/>
                </a:ln>
                <a:solidFill>
                  <a:schemeClr val="tx1">
                    <a:lumMod val="75000"/>
                    <a:lumOff val="25000"/>
                  </a:schemeClr>
                </a:solidFill>
                <a:effectLst/>
                <a:uLnTx/>
                <a:uFillTx/>
              </a:rPr>
              <a:t> is going to respond to a competitor’s move, </a:t>
            </a:r>
            <a:r>
              <a:rPr kumimoji="0" lang="en-US" sz="4000" b="1" i="1" u="none" strike="noStrike" cap="none" spc="0" normalizeH="0" baseline="0" noProof="0" dirty="0">
                <a:ln>
                  <a:noFill/>
                </a:ln>
                <a:solidFill>
                  <a:srgbClr val="00B0F0"/>
                </a:solidFill>
                <a:effectLst/>
                <a:uLnTx/>
                <a:uFillTx/>
              </a:rPr>
              <a:t>speed is important</a:t>
            </a:r>
            <a:r>
              <a:rPr kumimoji="0" lang="en-US" sz="4000" b="1" i="0" u="none" strike="noStrike" cap="none" spc="0" normalizeH="0" baseline="0" noProof="0" dirty="0">
                <a:ln>
                  <a:noFill/>
                </a:ln>
                <a:solidFill>
                  <a:schemeClr val="tx1">
                    <a:lumMod val="75000"/>
                    <a:lumOff val="25000"/>
                  </a:schemeClr>
                </a:solidFill>
                <a:effectLst/>
                <a:uLnTx/>
                <a:uFillTx/>
              </a:rPr>
              <a:t>. </a:t>
            </a:r>
          </a:p>
          <a:p>
            <a:pPr marL="0" marR="0" lvl="0" indent="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4000" b="1" i="0" u="none" strike="noStrike" cap="none" spc="0" normalizeH="0" baseline="0" noProof="0" dirty="0">
                <a:ln>
                  <a:noFill/>
                </a:ln>
                <a:solidFill>
                  <a:schemeClr val="tx1">
                    <a:lumMod val="75000"/>
                    <a:lumOff val="25000"/>
                  </a:schemeClr>
                </a:solidFill>
                <a:effectLst/>
                <a:uLnTx/>
                <a:uFillTx/>
              </a:rPr>
              <a:t>Competitors can </a:t>
            </a:r>
            <a:r>
              <a:rPr kumimoji="0" lang="en-US" sz="4000" b="1" i="0" u="none" strike="noStrike" cap="none" spc="0" normalizeH="0" baseline="0" noProof="0" dirty="0" err="1">
                <a:ln>
                  <a:noFill/>
                </a:ln>
                <a:solidFill>
                  <a:schemeClr val="tx1">
                    <a:lumMod val="75000"/>
                    <a:lumOff val="25000"/>
                  </a:schemeClr>
                </a:solidFill>
                <a:effectLst/>
                <a:uLnTx/>
                <a:uFillTx/>
              </a:rPr>
              <a:t>capitalise</a:t>
            </a:r>
            <a:r>
              <a:rPr kumimoji="0" lang="en-US" sz="4000" b="1" i="0" u="none" strike="noStrike" cap="none" spc="0" normalizeH="0" baseline="0" noProof="0" dirty="0">
                <a:ln>
                  <a:noFill/>
                </a:ln>
                <a:solidFill>
                  <a:schemeClr val="tx1">
                    <a:lumMod val="75000"/>
                    <a:lumOff val="25000"/>
                  </a:schemeClr>
                </a:solidFill>
                <a:effectLst/>
                <a:uLnTx/>
                <a:uFillTx/>
              </a:rPr>
              <a:t> on any delays and then use them in turn to counter-attack.</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965199" y="5951811"/>
            <a:ext cx="6533202"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chemeClr val="tx1"/>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5951811"/>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a:ln>
                  <a:noFill/>
                </a:ln>
                <a:solidFill>
                  <a:schemeClr val="tx1"/>
                </a:solidFill>
                <a:effectLst/>
                <a:uLnTx/>
                <a:uFillTx/>
              </a:rPr>
              <a:pPr marR="0" lvl="0" indent="0" defTabSz="457200" fontAlgn="auto">
                <a:spcBef>
                  <a:spcPts val="0"/>
                </a:spcBef>
                <a:spcAft>
                  <a:spcPts val="600"/>
                </a:spcAft>
                <a:buClrTx/>
                <a:buSzTx/>
                <a:buFontTx/>
                <a:buNone/>
                <a:tabLst/>
                <a:defRPr/>
              </a:pPr>
              <a:t>40</a:t>
            </a:fld>
            <a:endParaRPr kumimoji="0" lang="en-US" b="0" i="0" u="none" strike="noStrike" cap="none" spc="0" normalizeH="0" baseline="0" noProof="0">
              <a:ln>
                <a:noFill/>
              </a:ln>
              <a:solidFill>
                <a:schemeClr val="tx1"/>
              </a:solidFill>
              <a:effectLst/>
              <a:uLnTx/>
              <a:uFillTx/>
            </a:endParaRPr>
          </a:p>
        </p:txBody>
      </p:sp>
    </p:spTree>
    <p:extLst>
      <p:ext uri="{BB962C8B-B14F-4D97-AF65-F5344CB8AC3E}">
        <p14:creationId xmlns:p14="http://schemas.microsoft.com/office/powerpoint/2010/main" val="4026479448"/>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lstStyle/>
          <a:p>
            <a:r>
              <a:rPr lang="en-GB"/>
              <a:t>First mover advantage</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499186"/>
            <a:ext cx="10840551" cy="4893647"/>
          </a:xfrm>
          <a:prstGeom prst="rect">
            <a:avLst/>
          </a:prstGeom>
          <a:noFill/>
        </p:spPr>
        <p:txBody>
          <a:bodyPr wrap="square" rtlCol="0">
            <a:spAutoFit/>
          </a:bodyPr>
          <a:lstStyle/>
          <a:p>
            <a:pPr marL="285750" indent="-285750">
              <a:buFont typeface="Arial" panose="020B0604020202020204" pitchFamily="34" charset="0"/>
              <a:buChar char="•"/>
              <a:defRPr/>
            </a:pPr>
            <a:r>
              <a:rPr kumimoji="0" lang="en-GB" b="1" i="0" u="none" strike="noStrike" kern="1200" cap="none" spc="0" normalizeH="0" baseline="0" noProof="0">
                <a:ln>
                  <a:noFill/>
                </a:ln>
                <a:solidFill>
                  <a:prstClr val="black"/>
                </a:solidFill>
                <a:effectLst/>
                <a:uLnTx/>
                <a:uFillTx/>
                <a:latin typeface="Franklin Gothic Book" panose="020B0502020104020203"/>
                <a:ea typeface="+mn-ea"/>
                <a:cs typeface="+mn-cs"/>
              </a:rPr>
              <a:t>‘First Mover’: </a:t>
            </a:r>
          </a:p>
          <a:p>
            <a:pPr marL="742950" lvl="1" indent="-285750">
              <a:buFont typeface="Arial" panose="020B0604020202020204" pitchFamily="34" charset="0"/>
              <a:buChar char="•"/>
              <a:defRPr/>
            </a:pPr>
            <a:r>
              <a:rPr kumimoji="0" lang="en-GB" b="0" i="0" u="none" strike="noStrike" kern="1200" cap="none" spc="0" normalizeH="0" baseline="0" noProof="0">
                <a:ln>
                  <a:noFill/>
                </a:ln>
                <a:solidFill>
                  <a:prstClr val="black"/>
                </a:solidFill>
                <a:effectLst/>
                <a:uLnTx/>
                <a:uFillTx/>
                <a:latin typeface="Franklin Gothic Book" panose="020B0502020104020203"/>
                <a:ea typeface="+mn-ea"/>
                <a:cs typeface="+mn-cs"/>
              </a:rPr>
              <a:t>Organisation that is the first to establish itself in a given market or industry</a:t>
            </a:r>
          </a:p>
          <a:p>
            <a:pPr marL="742950" lvl="1" indent="-285750">
              <a:buFont typeface="Arial" panose="020B0604020202020204" pitchFamily="34" charset="0"/>
              <a:buChar char="•"/>
              <a:defRPr/>
            </a:pPr>
            <a:r>
              <a:rPr kumimoji="0" lang="en-GB" b="0" i="0" u="none" strike="noStrike" kern="1200" cap="none" spc="0" normalizeH="0" baseline="0" noProof="0">
                <a:ln>
                  <a:noFill/>
                </a:ln>
                <a:solidFill>
                  <a:prstClr val="black"/>
                </a:solidFill>
                <a:effectLst/>
                <a:uLnTx/>
                <a:uFillTx/>
                <a:latin typeface="Franklin Gothic Book" panose="020B0502020104020203"/>
                <a:ea typeface="+mn-ea"/>
                <a:cs typeface="+mn-cs"/>
              </a:rPr>
              <a:t>Hopes to gain sustainable competitive advantage by establishing themselves before anyone else</a:t>
            </a:r>
          </a:p>
          <a:p>
            <a:pPr marL="742950" lvl="1" indent="-285750">
              <a:buFont typeface="Arial" panose="020B0604020202020204" pitchFamily="34" charset="0"/>
              <a:buChar char="•"/>
              <a:defRPr/>
            </a:pPr>
            <a:r>
              <a:rPr kumimoji="0" lang="en-GB" b="0" i="0" u="none" strike="noStrike" kern="1200" cap="none" spc="0" normalizeH="0" baseline="0" noProof="0">
                <a:ln>
                  <a:noFill/>
                </a:ln>
                <a:solidFill>
                  <a:prstClr val="black"/>
                </a:solidFill>
                <a:effectLst/>
                <a:uLnTx/>
                <a:uFillTx/>
                <a:latin typeface="Franklin Gothic Book" panose="020B0502020104020203"/>
                <a:ea typeface="+mn-ea"/>
                <a:cs typeface="+mn-cs"/>
              </a:rPr>
              <a:t>Building on strategic resources (e.g. protected technology and innovations) makes it difficult for rivals to imitate, examples: </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a:solidFill>
                  <a:prstClr val="black"/>
                </a:solidFill>
                <a:latin typeface="Franklin Gothic Book" panose="020B0502020104020203"/>
              </a:rPr>
              <a:t>First Mover Advantage</a:t>
            </a:r>
            <a:r>
              <a:rPr kumimoji="0" lang="en-GB" sz="1800" b="1" i="0" u="none" strike="noStrike" kern="1200" cap="none" spc="0" normalizeH="0" baseline="0" noProof="0">
                <a:ln>
                  <a:noFill/>
                </a:ln>
                <a:solidFill>
                  <a:prstClr val="black"/>
                </a:solidFill>
                <a:effectLst/>
                <a:uLnTx/>
                <a:uFillTx/>
                <a:latin typeface="Franklin Gothic Book" panose="020B0502020104020203"/>
                <a:ea typeface="+mn-ea"/>
                <a:cs typeface="+mn-cs"/>
              </a:rPr>
              <a: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rPr>
              <a:t>Occurs when initial move into a market allows an organisation to establish a dominant position that other </a:t>
            </a:r>
            <a:r>
              <a:rPr lang="en-GB">
                <a:solidFill>
                  <a:prstClr val="black"/>
                </a:solidFill>
                <a:latin typeface="Franklin Gothic Book" panose="020B0502020104020203"/>
              </a:rPr>
              <a:t>organisations</a:t>
            </a:r>
            <a:r>
              <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rPr>
              <a:t> will struggle to overcome.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a:ln>
                  <a:noFill/>
                </a:ln>
                <a:solidFill>
                  <a:prstClr val="black"/>
                </a:solidFill>
                <a:effectLst/>
                <a:uLnTx/>
                <a:uFillTx/>
                <a:latin typeface="Franklin Gothic Book" panose="020B0502020104020203"/>
                <a:ea typeface="+mn-ea"/>
                <a:cs typeface="+mn-cs"/>
              </a:rPr>
              <a:t>First Mover Risks: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rPr>
              <a:t>Customers might not embrace the new offering (</a:t>
            </a:r>
            <a:r>
              <a:rPr lang="en-GB" noProof="0">
                <a:solidFill>
                  <a:prstClr val="black"/>
                </a:solidFill>
                <a:latin typeface="Franklin Gothic Book" panose="020B0502020104020203"/>
              </a:rPr>
              <a:t>organisation had </a:t>
            </a:r>
            <a:r>
              <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rPr>
              <a:t>no previous market or industry knowledge and did not fully understand customer</a:t>
            </a:r>
            <a:r>
              <a:rPr kumimoji="0" lang="en-GB" sz="1800" b="0" i="0" u="none" strike="noStrike" kern="1200" cap="none" spc="0" normalizeH="0" noProof="0">
                <a:ln>
                  <a:noFill/>
                </a:ln>
                <a:solidFill>
                  <a:prstClr val="black"/>
                </a:solidFill>
                <a:effectLst/>
                <a:uLnTx/>
                <a:uFillTx/>
                <a:latin typeface="Franklin Gothic Book" panose="020B0502020104020203"/>
                <a:ea typeface="+mn-ea"/>
                <a:cs typeface="+mn-cs"/>
              </a:rPr>
              <a:t> needs</a:t>
            </a:r>
            <a:r>
              <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rPr>
              <a:t>)</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rPr>
              <a:t>High costs of developing the product and educating customers on product or service </a:t>
            </a:r>
          </a:p>
          <a:p>
            <a:pPr marL="457200" marR="0" lvl="1"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a:ln>
                <a:noFill/>
              </a:ln>
              <a:solidFill>
                <a:srgbClr val="0070C0"/>
              </a:solidFill>
              <a:effectLst/>
              <a:uLnTx/>
              <a:uFillTx/>
              <a:latin typeface="Franklin Gothic Book" panose="020B0502020104020203"/>
              <a:ea typeface="+mn-ea"/>
              <a:cs typeface="+mn-cs"/>
            </a:endParaRPr>
          </a:p>
          <a:p>
            <a:pPr algn="ctr">
              <a:defRPr/>
            </a:pPr>
            <a:r>
              <a:rPr kumimoji="0" lang="en-GB" sz="2000" b="1" i="0" u="none" strike="noStrike" kern="1200" cap="none" spc="0" normalizeH="0" baseline="0" noProof="0">
                <a:ln>
                  <a:noFill/>
                </a:ln>
                <a:solidFill>
                  <a:srgbClr val="0070C0"/>
                </a:solidFill>
                <a:effectLst/>
                <a:uLnTx/>
                <a:uFillTx/>
                <a:latin typeface="Franklin Gothic Book" panose="020B0502020104020203"/>
                <a:ea typeface="+mn-ea"/>
                <a:cs typeface="+mn-cs"/>
              </a:rPr>
              <a:t>Choose wisely: how likely is it that this move will provide my</a:t>
            </a:r>
            <a:r>
              <a:rPr lang="en-GB" sz="2000" b="1">
                <a:solidFill>
                  <a:srgbClr val="0070C0"/>
                </a:solidFill>
                <a:latin typeface="Franklin Gothic Book" panose="020B0502020104020203"/>
              </a:rPr>
              <a:t> organisation</a:t>
            </a:r>
            <a:r>
              <a:rPr kumimoji="0" lang="en-GB" sz="2000" b="1" i="0" u="none" strike="noStrike" kern="1200" cap="none" spc="0" normalizeH="0" baseline="0" noProof="0">
                <a:ln>
                  <a:noFill/>
                </a:ln>
                <a:solidFill>
                  <a:srgbClr val="0070C0"/>
                </a:solidFill>
                <a:effectLst/>
                <a:uLnTx/>
                <a:uFillTx/>
                <a:latin typeface="Franklin Gothic Book" panose="020B0502020104020203"/>
                <a:ea typeface="+mn-ea"/>
                <a:cs typeface="+mn-cs"/>
              </a:rPr>
              <a:t> with a sustainable competitive advantage?</a:t>
            </a:r>
            <a:endParaRPr kumimoji="0" lang="en-GB" sz="1800" b="0" i="0" u="none" strike="noStrike" kern="1200" cap="none" spc="0" normalizeH="0" baseline="0" noProof="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a:extLst>
              <a:ext uri="{FF2B5EF4-FFF2-40B4-BE49-F238E27FC236}">
                <a16:creationId xmlns:a16="http://schemas.microsoft.com/office/drawing/2014/main" id="{52B3AAEF-3C37-4032-8BCE-D1E74A55EFE8}"/>
              </a:ext>
            </a:extLst>
          </p:cNvPr>
          <p:cNvPicPr>
            <a:picLocks noChangeAspect="1"/>
          </p:cNvPicPr>
          <p:nvPr/>
        </p:nvPicPr>
        <p:blipFill>
          <a:blip r:embed="rId2"/>
          <a:stretch>
            <a:fillRect/>
          </a:stretch>
        </p:blipFill>
        <p:spPr>
          <a:xfrm>
            <a:off x="4572000" y="2738575"/>
            <a:ext cx="993842" cy="619401"/>
          </a:xfrm>
          <a:prstGeom prst="rect">
            <a:avLst/>
          </a:prstGeom>
        </p:spPr>
      </p:pic>
      <p:pic>
        <p:nvPicPr>
          <p:cNvPr id="8" name="Picture 7">
            <a:extLst>
              <a:ext uri="{FF2B5EF4-FFF2-40B4-BE49-F238E27FC236}">
                <a16:creationId xmlns:a16="http://schemas.microsoft.com/office/drawing/2014/main" id="{B92DCA5A-D39D-47E0-AF1E-DB95B4DCEAD6}"/>
              </a:ext>
            </a:extLst>
          </p:cNvPr>
          <p:cNvPicPr>
            <a:picLocks noChangeAspect="1"/>
          </p:cNvPicPr>
          <p:nvPr/>
        </p:nvPicPr>
        <p:blipFill>
          <a:blip r:embed="rId3"/>
          <a:stretch>
            <a:fillRect/>
          </a:stretch>
        </p:blipFill>
        <p:spPr>
          <a:xfrm>
            <a:off x="5685056" y="2785075"/>
            <a:ext cx="594956" cy="520587"/>
          </a:xfrm>
          <a:prstGeom prst="rect">
            <a:avLst/>
          </a:prstGeom>
        </p:spPr>
      </p:pic>
      <p:pic>
        <p:nvPicPr>
          <p:cNvPr id="9" name="Picture 8">
            <a:extLst>
              <a:ext uri="{FF2B5EF4-FFF2-40B4-BE49-F238E27FC236}">
                <a16:creationId xmlns:a16="http://schemas.microsoft.com/office/drawing/2014/main" id="{63294A0F-06DC-479A-A132-F706A6C318E5}"/>
              </a:ext>
            </a:extLst>
          </p:cNvPr>
          <p:cNvPicPr>
            <a:picLocks noChangeAspect="1"/>
          </p:cNvPicPr>
          <p:nvPr/>
        </p:nvPicPr>
        <p:blipFill>
          <a:blip r:embed="rId4"/>
          <a:stretch>
            <a:fillRect/>
          </a:stretch>
        </p:blipFill>
        <p:spPr>
          <a:xfrm>
            <a:off x="6763948" y="2799696"/>
            <a:ext cx="993844" cy="496922"/>
          </a:xfrm>
          <a:prstGeom prst="rect">
            <a:avLst/>
          </a:prstGeom>
        </p:spPr>
      </p:pic>
    </p:spTree>
    <p:extLst>
      <p:ext uri="{BB962C8B-B14F-4D97-AF65-F5344CB8AC3E}">
        <p14:creationId xmlns:p14="http://schemas.microsoft.com/office/powerpoint/2010/main" val="13106585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25">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8" name="Rectangle 27">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useBgFill="1">
        <p:nvSpPr>
          <p:cNvPr id="30" name="Rectangle 29">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US" b="0" kern="1200" cap="all" dirty="0">
                <a:solidFill>
                  <a:schemeClr val="tx2"/>
                </a:solidFill>
                <a:latin typeface="+mj-lt"/>
                <a:ea typeface="+mj-ea"/>
                <a:cs typeface="+mj-cs"/>
              </a:rPr>
              <a:t>risk management</a:t>
            </a:r>
          </a:p>
        </p:txBody>
      </p:sp>
      <p:sp>
        <p:nvSpPr>
          <p:cNvPr id="32" name="Rectangle 31">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TextBox 2">
            <a:extLst>
              <a:ext uri="{FF2B5EF4-FFF2-40B4-BE49-F238E27FC236}">
                <a16:creationId xmlns:a16="http://schemas.microsoft.com/office/drawing/2014/main" id="{1A63A293-6A4B-481D-8960-BE437C3CF946}"/>
              </a:ext>
            </a:extLst>
          </p:cNvPr>
          <p:cNvSpPr txBox="1"/>
          <p:nvPr/>
        </p:nvSpPr>
        <p:spPr>
          <a:xfrm>
            <a:off x="581195" y="1656080"/>
            <a:ext cx="6309002" cy="4202719"/>
          </a:xfrm>
          <a:prstGeom prst="rect">
            <a:avLst/>
          </a:prstGeom>
        </p:spPr>
        <p:txBody>
          <a:bodyPr vert="horz" lIns="91440" tIns="45720" rIns="91440" bIns="45720" rtlCol="0" anchor="ctr">
            <a:norm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400" b="1" i="0" u="none" strike="noStrike" kern="1200" cap="none" spc="0" normalizeH="0" baseline="0" noProof="0" dirty="0">
                <a:ln>
                  <a:noFill/>
                </a:ln>
                <a:solidFill>
                  <a:srgbClr val="335B74"/>
                </a:solidFill>
                <a:effectLst/>
                <a:uLnTx/>
                <a:uFillTx/>
                <a:latin typeface="Franklin Gothic Book" panose="020B0502020104020203"/>
                <a:ea typeface="+mn-ea"/>
                <a:cs typeface="+mn-cs"/>
              </a:rPr>
              <a:t>We will explore:</a:t>
            </a:r>
          </a:p>
          <a:p>
            <a:pPr marL="742950" marR="0" lvl="1"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endParaRPr kumimoji="0" lang="en-US" sz="24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800100" marR="0" lvl="1" indent="-3429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400" b="1" i="0" u="none" strike="noStrike" kern="1200" cap="none" spc="0" normalizeH="0" baseline="0" noProof="0" dirty="0">
                <a:ln>
                  <a:noFill/>
                </a:ln>
                <a:solidFill>
                  <a:srgbClr val="335B74"/>
                </a:solidFill>
                <a:effectLst/>
                <a:uLnTx/>
                <a:uFillTx/>
                <a:latin typeface="Franklin Gothic Book" panose="020B0502020104020203"/>
                <a:ea typeface="+mn-ea"/>
                <a:cs typeface="+mn-cs"/>
              </a:rPr>
              <a:t>Business Risk</a:t>
            </a:r>
          </a:p>
          <a:p>
            <a:pPr marL="800100" marR="0" lvl="1" indent="-3429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endParaRPr kumimoji="0" lang="en-US" sz="2400" b="1"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800100" marR="0" lvl="1" indent="-3429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400" b="1" i="0" u="none" strike="noStrike" kern="1200" cap="none" spc="0" normalizeH="0" baseline="0" noProof="0" dirty="0">
                <a:ln>
                  <a:noFill/>
                </a:ln>
                <a:solidFill>
                  <a:srgbClr val="335B74"/>
                </a:solidFill>
                <a:effectLst/>
                <a:uLnTx/>
                <a:uFillTx/>
                <a:latin typeface="Franklin Gothic Book" panose="020B0502020104020203"/>
                <a:ea typeface="+mn-ea"/>
                <a:cs typeface="+mn-cs"/>
              </a:rPr>
              <a:t>Enterprise Risk Management</a:t>
            </a:r>
          </a:p>
          <a:p>
            <a:pPr marL="800100" marR="0" lvl="1" indent="-3429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endParaRPr kumimoji="0" lang="en-US" sz="2400" b="1"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800100" marR="0" lvl="1" indent="-3429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400" b="1" i="0" u="none" strike="noStrike" kern="1200" cap="none" spc="0" normalizeH="0" baseline="0" noProof="0" dirty="0">
                <a:ln>
                  <a:noFill/>
                </a:ln>
                <a:solidFill>
                  <a:srgbClr val="335B74"/>
                </a:solidFill>
                <a:effectLst/>
                <a:uLnTx/>
                <a:uFillTx/>
                <a:latin typeface="Franklin Gothic Book" panose="020B0502020104020203"/>
                <a:ea typeface="+mn-ea"/>
                <a:cs typeface="+mn-cs"/>
              </a:rPr>
              <a:t>Balanced Scorecard</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1E6EEE"/>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1E6EEE"/>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42</a:t>
            </a:fld>
            <a:endParaRPr kumimoji="0" lang="en-US" sz="900" b="0" i="0" u="none" strike="noStrike" kern="1200" cap="none" spc="0" normalizeH="0" baseline="0" noProof="0">
              <a:ln>
                <a:noFill/>
              </a:ln>
              <a:solidFill>
                <a:srgbClr val="1E6EE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B1966D27-9F8E-E2B3-AEB3-DD82920D003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3396868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Rectangle 5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4" name="Rectangle 53">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56" name="Rectangle 55">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53313"/>
          </a:xfrm>
        </p:spPr>
        <p:txBody>
          <a:bodyPr vert="horz" lIns="91440" tIns="45720" rIns="91440" bIns="45720" rtlCol="0" anchor="b">
            <a:normAutofit/>
          </a:bodyPr>
          <a:lstStyle/>
          <a:p>
            <a:r>
              <a:rPr lang="en-US" b="0" kern="1200" cap="all" dirty="0">
                <a:solidFill>
                  <a:schemeClr val="tx2"/>
                </a:solidFill>
                <a:latin typeface="+mj-lt"/>
                <a:ea typeface="+mj-ea"/>
                <a:cs typeface="+mj-cs"/>
              </a:rPr>
              <a:t>business risk</a:t>
            </a:r>
          </a:p>
        </p:txBody>
      </p:sp>
      <p:sp>
        <p:nvSpPr>
          <p:cNvPr id="58" name="Rectangle 57">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ACBBFE"/>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a:ln>
                  <a:noFill/>
                </a:ln>
                <a:solidFill>
                  <a:srgbClr val="ACBBFE"/>
                </a:solidFill>
                <a:effectLst/>
                <a:uLnTx/>
                <a:uFillTx/>
              </a:rPr>
              <a:pPr marR="0" lvl="0" indent="0" defTabSz="457200" fontAlgn="auto">
                <a:spcBef>
                  <a:spcPts val="0"/>
                </a:spcBef>
                <a:spcAft>
                  <a:spcPts val="600"/>
                </a:spcAft>
                <a:buClrTx/>
                <a:buSzTx/>
                <a:buFontTx/>
                <a:buNone/>
                <a:tabLst/>
                <a:defRPr/>
              </a:pPr>
              <a:t>43</a:t>
            </a:fld>
            <a:endParaRPr kumimoji="0" lang="en-US" b="0" i="0" u="none" strike="noStrike" cap="none" spc="0" normalizeH="0" baseline="0" noProof="0">
              <a:ln>
                <a:noFill/>
              </a:ln>
              <a:solidFill>
                <a:srgbClr val="ACBBFE"/>
              </a:solidFill>
              <a:effectLst/>
              <a:uLnTx/>
              <a:uFillTx/>
            </a:endParaRPr>
          </a:p>
        </p:txBody>
      </p:sp>
      <p:pic>
        <p:nvPicPr>
          <p:cNvPr id="7" name="Picture 6" descr="Business man pulling a block from Jenga tower">
            <a:extLst>
              <a:ext uri="{FF2B5EF4-FFF2-40B4-BE49-F238E27FC236}">
                <a16:creationId xmlns:a16="http://schemas.microsoft.com/office/drawing/2014/main" id="{D6FEC48A-EAF4-5BAA-19D6-80E02DD96A7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7806" r="19752" b="-1"/>
          <a:stretch/>
        </p:blipFill>
        <p:spPr>
          <a:xfrm>
            <a:off x="7521283" y="10"/>
            <a:ext cx="4670717" cy="6857990"/>
          </a:xfrm>
          <a:prstGeom prst="rect">
            <a:avLst/>
          </a:prstGeom>
        </p:spPr>
      </p:pic>
      <p:graphicFrame>
        <p:nvGraphicFramePr>
          <p:cNvPr id="45" name="TextBox 2">
            <a:extLst>
              <a:ext uri="{FF2B5EF4-FFF2-40B4-BE49-F238E27FC236}">
                <a16:creationId xmlns:a16="http://schemas.microsoft.com/office/drawing/2014/main" id="{8601251B-7435-0D03-6DE3-320B0B80B125}"/>
              </a:ext>
            </a:extLst>
          </p:cNvPr>
          <p:cNvGraphicFramePr/>
          <p:nvPr>
            <p:extLst>
              <p:ext uri="{D42A27DB-BD31-4B8C-83A1-F6EECF244321}">
                <p14:modId xmlns:p14="http://schemas.microsoft.com/office/powerpoint/2010/main" val="367070365"/>
              </p:ext>
            </p:extLst>
          </p:nvPr>
        </p:nvGraphicFramePr>
        <p:xfrm>
          <a:off x="190500" y="1596868"/>
          <a:ext cx="7065814" cy="42619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05034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3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3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644044"/>
          </a:xfrm>
        </p:spPr>
        <p:txBody>
          <a:bodyPr vert="horz" lIns="91440" tIns="45720" rIns="91440" bIns="45720" rtlCol="0" anchor="b">
            <a:normAutofit/>
          </a:bodyPr>
          <a:lstStyle/>
          <a:p>
            <a:r>
              <a:rPr lang="en-US" b="0" kern="1200" cap="all">
                <a:solidFill>
                  <a:schemeClr val="tx1">
                    <a:lumMod val="75000"/>
                    <a:lumOff val="25000"/>
                  </a:schemeClr>
                </a:solidFill>
                <a:latin typeface="+mj-lt"/>
                <a:ea typeface="+mj-ea"/>
                <a:cs typeface="+mj-cs"/>
              </a:rPr>
              <a:t>business risk mitigation</a:t>
            </a:r>
            <a:endParaRPr lang="en-US" b="0" kern="1200" cap="all" dirty="0">
              <a:solidFill>
                <a:schemeClr val="tx1">
                  <a:lumMod val="75000"/>
                  <a:lumOff val="25000"/>
                </a:schemeClr>
              </a:solidFill>
              <a:latin typeface="+mj-lt"/>
              <a:ea typeface="+mj-ea"/>
              <a:cs typeface="+mj-cs"/>
            </a:endParaRPr>
          </a:p>
        </p:txBody>
      </p:sp>
      <p:sp>
        <p:nvSpPr>
          <p:cNvPr id="37" name="Rectangle 36">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9" name="Rectangle 38">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1" name="Rectangle 40">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3" name="Rectangle 42">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Business man walking a red tight rope">
            <a:extLst>
              <a:ext uri="{FF2B5EF4-FFF2-40B4-BE49-F238E27FC236}">
                <a16:creationId xmlns:a16="http://schemas.microsoft.com/office/drawing/2014/main" id="{49576939-AA26-2FF4-0384-AA9CEBEB13B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2" b="4994"/>
          <a:stretch/>
        </p:blipFill>
        <p:spPr>
          <a:xfrm>
            <a:off x="611392" y="2347105"/>
            <a:ext cx="5074920" cy="3712464"/>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6340830" y="1929667"/>
            <a:ext cx="5269978" cy="4045683"/>
          </a:xfrm>
          <a:prstGeom prst="rect">
            <a:avLst/>
          </a:prstGeom>
        </p:spPr>
        <p:txBody>
          <a:bodyPr vert="horz" lIns="91440" tIns="45720" rIns="91440" bIns="45720" rtlCol="0" anchor="ctr">
            <a:normAutofit lnSpcReduction="10000"/>
          </a:bodyPr>
          <a:lstStyle/>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0" i="0" u="none" strike="noStrike" cap="none" spc="0" normalizeH="0" baseline="0" noProof="0" dirty="0">
              <a:ln>
                <a:noFill/>
              </a:ln>
              <a:solidFill>
                <a:schemeClr val="tx1">
                  <a:lumMod val="75000"/>
                  <a:lumOff val="25000"/>
                </a:schemeClr>
              </a:solidFill>
              <a:effectLst/>
              <a:uLnTx/>
              <a:uFillTx/>
            </a:endParaRPr>
          </a:p>
          <a:p>
            <a:pPr marL="285750" marR="0" lvl="0"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1" i="0" u="none" strike="noStrike" cap="none" spc="0" normalizeH="0" baseline="0" noProof="0" dirty="0">
                <a:ln>
                  <a:noFill/>
                </a:ln>
                <a:solidFill>
                  <a:schemeClr val="tx1">
                    <a:lumMod val="75000"/>
                    <a:lumOff val="25000"/>
                  </a:schemeClr>
                </a:solidFill>
                <a:effectLst/>
                <a:uLnTx/>
                <a:uFillTx/>
              </a:rPr>
              <a:t>Business Risk Mitigation </a:t>
            </a:r>
            <a:r>
              <a:rPr kumimoji="0" lang="en-US" sz="2400" b="0" i="0" u="none" strike="noStrike" cap="none" spc="0" normalizeH="0" baseline="0" noProof="0" dirty="0">
                <a:ln>
                  <a:noFill/>
                </a:ln>
                <a:solidFill>
                  <a:schemeClr val="tx1">
                    <a:lumMod val="75000"/>
                    <a:lumOff val="25000"/>
                  </a:schemeClr>
                </a:solidFill>
                <a:effectLst/>
                <a:uLnTx/>
                <a:uFillTx/>
              </a:rPr>
              <a:t>is a systematic stepped approach:</a:t>
            </a: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Identify threats</a:t>
            </a: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Assess the danger of the threats</a:t>
            </a: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Assess the probability of risk</a:t>
            </a: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a:ln>
                  <a:noFill/>
                </a:ln>
                <a:solidFill>
                  <a:schemeClr val="tx1">
                    <a:lumMod val="75000"/>
                    <a:lumOff val="25000"/>
                  </a:schemeClr>
                </a:solidFill>
                <a:effectLst/>
                <a:uLnTx/>
                <a:uFillTx/>
              </a:rPr>
              <a:t>Identify solutions</a:t>
            </a:r>
          </a:p>
          <a:p>
            <a:pPr marL="800100" marR="0" lvl="1" indent="-34290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dirty="0" err="1">
                <a:ln>
                  <a:noFill/>
                </a:ln>
                <a:solidFill>
                  <a:schemeClr val="tx1">
                    <a:lumMod val="75000"/>
                    <a:lumOff val="25000"/>
                  </a:schemeClr>
                </a:solidFill>
                <a:effectLst/>
                <a:uLnTx/>
                <a:uFillTx/>
              </a:rPr>
              <a:t>Prioritise</a:t>
            </a:r>
            <a:r>
              <a:rPr kumimoji="0" lang="en-US" sz="2400" b="0" i="0" u="none" strike="noStrike" cap="none" spc="0" normalizeH="0" baseline="0" noProof="0" dirty="0">
                <a:ln>
                  <a:noFill/>
                </a:ln>
                <a:solidFill>
                  <a:schemeClr val="tx1">
                    <a:lumMod val="75000"/>
                    <a:lumOff val="25000"/>
                  </a:schemeClr>
                </a:solidFill>
                <a:effectLst/>
                <a:uLnTx/>
                <a:uFillTx/>
              </a:rPr>
              <a:t> Risk Reduction measures based upon strategy</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EC5B40"/>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EC5B40"/>
                </a:solidFill>
                <a:effectLst/>
                <a:uLnTx/>
                <a:uFillTx/>
              </a:rPr>
              <a:pPr marR="0" lvl="0" indent="0" defTabSz="457200" fontAlgn="auto">
                <a:spcBef>
                  <a:spcPts val="0"/>
                </a:spcBef>
                <a:spcAft>
                  <a:spcPts val="600"/>
                </a:spcAft>
                <a:buClrTx/>
                <a:buSzTx/>
                <a:buFontTx/>
                <a:buNone/>
                <a:tabLst/>
                <a:defRPr/>
              </a:pPr>
              <a:t>44</a:t>
            </a:fld>
            <a:endParaRPr kumimoji="0" lang="en-US" b="0" i="0" u="none" strike="noStrike" cap="none" spc="0" normalizeH="0" baseline="0" noProof="0">
              <a:ln>
                <a:noFill/>
              </a:ln>
              <a:solidFill>
                <a:srgbClr val="EC5B40"/>
              </a:solidFill>
              <a:effectLst/>
              <a:uLnTx/>
              <a:uFillTx/>
            </a:endParaRPr>
          </a:p>
        </p:txBody>
      </p:sp>
    </p:spTree>
    <p:extLst>
      <p:ext uri="{BB962C8B-B14F-4D97-AF65-F5344CB8AC3E}">
        <p14:creationId xmlns:p14="http://schemas.microsoft.com/office/powerpoint/2010/main" val="27947703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033" name="Rectangle 1032">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035" name="Rectangle 1034">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852324"/>
          </a:xfrm>
        </p:spPr>
        <p:txBody>
          <a:bodyPr vert="horz" lIns="91440" tIns="45720" rIns="91440" bIns="45720" rtlCol="0" anchor="b">
            <a:normAutofit/>
          </a:bodyPr>
          <a:lstStyle/>
          <a:p>
            <a:r>
              <a:rPr lang="en-US" b="0" kern="1200" cap="all" dirty="0">
                <a:solidFill>
                  <a:schemeClr val="tx1">
                    <a:lumMod val="75000"/>
                    <a:lumOff val="25000"/>
                  </a:schemeClr>
                </a:solidFill>
                <a:latin typeface="+mj-lt"/>
                <a:ea typeface="+mj-ea"/>
                <a:cs typeface="+mj-cs"/>
              </a:rPr>
              <a:t>1. Identify threats</a:t>
            </a:r>
          </a:p>
        </p:txBody>
      </p:sp>
      <p:sp>
        <p:nvSpPr>
          <p:cNvPr id="3" name="TextBox 2">
            <a:extLst>
              <a:ext uri="{FF2B5EF4-FFF2-40B4-BE49-F238E27FC236}">
                <a16:creationId xmlns:a16="http://schemas.microsoft.com/office/drawing/2014/main" id="{1A63A293-6A4B-481D-8960-BE437C3CF946}"/>
              </a:ext>
            </a:extLst>
          </p:cNvPr>
          <p:cNvSpPr txBox="1"/>
          <p:nvPr/>
        </p:nvSpPr>
        <p:spPr>
          <a:xfrm>
            <a:off x="365761" y="2092960"/>
            <a:ext cx="7242402" cy="3882390"/>
          </a:xfrm>
          <a:prstGeom prst="rect">
            <a:avLst/>
          </a:prstGeom>
        </p:spPr>
        <p:txBody>
          <a:bodyPr vert="horz" lIns="91440" tIns="45720" rIns="91440" bIns="45720" rtlCol="0" anchor="ctr">
            <a:noAutofit/>
          </a:bodyPr>
          <a:lstStyle/>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Arial" panose="020B0604020202020204" pitchFamily="34" charset="0"/>
              <a:buChar char="•"/>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This is a highly important step</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Arial" panose="020B0604020202020204" pitchFamily="34" charset="0"/>
              <a:buChar char="•"/>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Must assess the threat from several perspectives:</a:t>
            </a:r>
          </a:p>
          <a:p>
            <a:pPr marL="1200150" marR="0" lvl="2" indent="-285750" algn="l" defTabSz="457200" rtl="0" eaLnBrk="1" fontAlgn="auto" latinLnBrk="0" hangingPunct="1">
              <a:lnSpc>
                <a:spcPct val="90000"/>
              </a:lnSpc>
              <a:spcBef>
                <a:spcPct val="20000"/>
              </a:spcBef>
              <a:spcAft>
                <a:spcPts val="600"/>
              </a:spcAft>
              <a:buClr>
                <a:srgbClr val="1CADE4"/>
              </a:buClr>
              <a:buSzPct val="92000"/>
              <a:buFont typeface="Arial" panose="020B0604020202020204" pitchFamily="34" charset="0"/>
              <a:buChar char="•"/>
              <a:tabLst/>
              <a:defRPr/>
            </a:pPr>
            <a:r>
              <a:rPr kumimoji="0" lang="en-US" sz="2000" b="1" i="1" u="none" strike="noStrike" kern="1200" cap="none" spc="0" normalizeH="0" baseline="0" noProof="0" dirty="0">
                <a:ln>
                  <a:noFill/>
                </a:ln>
                <a:solidFill>
                  <a:srgbClr val="0070C0"/>
                </a:solidFill>
                <a:effectLst/>
                <a:uLnTx/>
                <a:uFillTx/>
                <a:latin typeface="Franklin Gothic Book" panose="020B0502020104020203"/>
                <a:ea typeface="+mn-ea"/>
                <a:cs typeface="+mn-cs"/>
              </a:rPr>
              <a:t>Internal threats</a:t>
            </a: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e.g. weakness in skill-sets, over-reliance upon a few individuals</a:t>
            </a:r>
          </a:p>
          <a:p>
            <a:pPr marL="1200150" marR="0" lvl="2" indent="-285750" algn="l" defTabSz="457200" rtl="0" eaLnBrk="1" fontAlgn="auto" latinLnBrk="0" hangingPunct="1">
              <a:lnSpc>
                <a:spcPct val="90000"/>
              </a:lnSpc>
              <a:spcBef>
                <a:spcPct val="20000"/>
              </a:spcBef>
              <a:spcAft>
                <a:spcPts val="600"/>
              </a:spcAft>
              <a:buClr>
                <a:srgbClr val="1CADE4"/>
              </a:buClr>
              <a:buSzPct val="92000"/>
              <a:buFont typeface="Arial" panose="020B0604020202020204" pitchFamily="34" charset="0"/>
              <a:buChar char="•"/>
              <a:tabLst/>
              <a:defRPr/>
            </a:pPr>
            <a:r>
              <a:rPr kumimoji="0" lang="en-US" sz="2000" b="1" i="1" u="none" strike="noStrike" kern="1200" cap="none" spc="0" normalizeH="0" baseline="0" noProof="0" dirty="0">
                <a:ln>
                  <a:noFill/>
                </a:ln>
                <a:solidFill>
                  <a:srgbClr val="0070C0"/>
                </a:solidFill>
                <a:effectLst/>
                <a:uLnTx/>
                <a:uFillTx/>
                <a:latin typeface="Franklin Gothic Book" panose="020B0502020104020203"/>
                <a:ea typeface="+mn-ea"/>
                <a:cs typeface="+mn-cs"/>
              </a:rPr>
              <a:t>External threats</a:t>
            </a: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e.g. competitive rivals, loss of stakeholder support, natural disasters</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Arial" panose="020B0604020202020204" pitchFamily="34" charset="0"/>
              <a:buChar char="•"/>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For identification, you could use simple “</a:t>
            </a:r>
            <a:r>
              <a:rPr kumimoji="0" lang="en-US" sz="2000" b="1" i="1"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risk charting</a:t>
            </a: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to start with:</a:t>
            </a:r>
          </a:p>
          <a:p>
            <a:pPr marL="1200150" marR="0" lvl="2" indent="-285750" algn="l" defTabSz="457200" rtl="0" eaLnBrk="1" fontAlgn="auto" latinLnBrk="0" hangingPunct="1">
              <a:lnSpc>
                <a:spcPct val="90000"/>
              </a:lnSpc>
              <a:spcBef>
                <a:spcPct val="20000"/>
              </a:spcBef>
              <a:spcAft>
                <a:spcPts val="600"/>
              </a:spcAft>
              <a:buClr>
                <a:srgbClr val="1CADE4"/>
              </a:buClr>
              <a:buSzPct val="92000"/>
              <a:buFont typeface="Arial" panose="020B0604020202020204" pitchFamily="34" charset="0"/>
              <a:buChar char="•"/>
              <a:tabLst/>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chart out what could be threatened, the nature of the threat, potential damage that those threats may inflict etc.</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45</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6" name="TextBox 5">
            <a:extLst>
              <a:ext uri="{FF2B5EF4-FFF2-40B4-BE49-F238E27FC236}">
                <a16:creationId xmlns:a16="http://schemas.microsoft.com/office/drawing/2014/main" id="{6E751384-2E1B-9B65-4940-92865BCC2FE6}"/>
              </a:ext>
            </a:extLst>
          </p:cNvPr>
          <p:cNvSpPr txBox="1"/>
          <p:nvPr/>
        </p:nvSpPr>
        <p:spPr>
          <a:xfrm>
            <a:off x="7945149" y="2796466"/>
            <a:ext cx="350704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Franklin Gothic Book" panose="020B0502020104020203"/>
                <a:ea typeface="+mn-ea"/>
                <a:cs typeface="+mn-cs"/>
              </a:rPr>
              <a:t>Simple Risk Charting</a:t>
            </a:r>
          </a:p>
        </p:txBody>
      </p:sp>
      <p:graphicFrame>
        <p:nvGraphicFramePr>
          <p:cNvPr id="7" name="Table 7">
            <a:extLst>
              <a:ext uri="{FF2B5EF4-FFF2-40B4-BE49-F238E27FC236}">
                <a16:creationId xmlns:a16="http://schemas.microsoft.com/office/drawing/2014/main" id="{DBD27B00-E0B4-AB4D-E597-59513EE794A8}"/>
              </a:ext>
            </a:extLst>
          </p:cNvPr>
          <p:cNvGraphicFramePr>
            <a:graphicFrameLocks noGrp="1"/>
          </p:cNvGraphicFramePr>
          <p:nvPr/>
        </p:nvGraphicFramePr>
        <p:xfrm>
          <a:off x="7945149" y="3429000"/>
          <a:ext cx="3507046" cy="2026920"/>
        </p:xfrm>
        <a:graphic>
          <a:graphicData uri="http://schemas.openxmlformats.org/drawingml/2006/table">
            <a:tbl>
              <a:tblPr firstRow="1" bandRow="1">
                <a:tableStyleId>{5C22544A-7EE6-4342-B048-85BDC9FD1C3A}</a:tableStyleId>
              </a:tblPr>
              <a:tblGrid>
                <a:gridCol w="1404678">
                  <a:extLst>
                    <a:ext uri="{9D8B030D-6E8A-4147-A177-3AD203B41FA5}">
                      <a16:colId xmlns:a16="http://schemas.microsoft.com/office/drawing/2014/main" val="2493269992"/>
                    </a:ext>
                  </a:extLst>
                </a:gridCol>
                <a:gridCol w="1051377">
                  <a:extLst>
                    <a:ext uri="{9D8B030D-6E8A-4147-A177-3AD203B41FA5}">
                      <a16:colId xmlns:a16="http://schemas.microsoft.com/office/drawing/2014/main" val="3741561487"/>
                    </a:ext>
                  </a:extLst>
                </a:gridCol>
                <a:gridCol w="1050991">
                  <a:extLst>
                    <a:ext uri="{9D8B030D-6E8A-4147-A177-3AD203B41FA5}">
                      <a16:colId xmlns:a16="http://schemas.microsoft.com/office/drawing/2014/main" val="1814248676"/>
                    </a:ext>
                  </a:extLst>
                </a:gridCol>
              </a:tblGrid>
              <a:tr h="449320">
                <a:tc>
                  <a:txBody>
                    <a:bodyPr/>
                    <a:lstStyle/>
                    <a:p>
                      <a:r>
                        <a:rPr lang="en-GB"/>
                        <a:t>What could be threatened</a:t>
                      </a:r>
                    </a:p>
                  </a:txBody>
                  <a:tcPr/>
                </a:tc>
                <a:tc>
                  <a:txBody>
                    <a:bodyPr/>
                    <a:lstStyle/>
                    <a:p>
                      <a:r>
                        <a:rPr lang="en-GB"/>
                        <a:t>Nature of Threat</a:t>
                      </a:r>
                    </a:p>
                  </a:txBody>
                  <a:tcPr/>
                </a:tc>
                <a:tc>
                  <a:txBody>
                    <a:bodyPr/>
                    <a:lstStyle/>
                    <a:p>
                      <a:r>
                        <a:rPr lang="en-GB"/>
                        <a:t>Potential Damage</a:t>
                      </a:r>
                    </a:p>
                  </a:txBody>
                  <a:tcPr/>
                </a:tc>
                <a:extLst>
                  <a:ext uri="{0D108BD9-81ED-4DB2-BD59-A6C34878D82A}">
                    <a16:rowId xmlns:a16="http://schemas.microsoft.com/office/drawing/2014/main" val="1639539277"/>
                  </a:ext>
                </a:extLst>
              </a:tr>
              <a:tr h="370840">
                <a:tc>
                  <a:txBody>
                    <a:bodyPr/>
                    <a:lstStyle/>
                    <a:p>
                      <a:r>
                        <a:rPr lang="en-GB"/>
                        <a:t>A</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819470454"/>
                  </a:ext>
                </a:extLst>
              </a:tr>
              <a:tr h="370840">
                <a:tc>
                  <a:txBody>
                    <a:bodyPr/>
                    <a:lstStyle/>
                    <a:p>
                      <a:r>
                        <a:rPr lang="en-GB"/>
                        <a:t>B</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462862644"/>
                  </a:ext>
                </a:extLst>
              </a:tr>
              <a:tr h="370840">
                <a:tc>
                  <a:txBody>
                    <a:bodyPr/>
                    <a:lstStyle/>
                    <a:p>
                      <a:r>
                        <a:rPr lang="en-GB"/>
                        <a:t>C</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84917314"/>
                  </a:ext>
                </a:extLst>
              </a:tr>
            </a:tbl>
          </a:graphicData>
        </a:graphic>
      </p:graphicFrame>
    </p:spTree>
    <p:extLst>
      <p:ext uri="{BB962C8B-B14F-4D97-AF65-F5344CB8AC3E}">
        <p14:creationId xmlns:p14="http://schemas.microsoft.com/office/powerpoint/2010/main" val="27342661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1090264"/>
          </a:xfrm>
        </p:spPr>
        <p:txBody>
          <a:bodyPr/>
          <a:lstStyle/>
          <a:p>
            <a:r>
              <a:rPr lang="en-GB"/>
              <a:t>2. Assess the Danger of the threats</a:t>
            </a:r>
          </a:p>
        </p:txBody>
      </p:sp>
      <p:sp>
        <p:nvSpPr>
          <p:cNvPr id="3" name="TextBox 2">
            <a:extLst>
              <a:ext uri="{FF2B5EF4-FFF2-40B4-BE49-F238E27FC236}">
                <a16:creationId xmlns:a16="http://schemas.microsoft.com/office/drawing/2014/main" id="{1A63A293-6A4B-481D-8960-BE437C3CF946}"/>
              </a:ext>
            </a:extLst>
          </p:cNvPr>
          <p:cNvSpPr txBox="1"/>
          <p:nvPr/>
        </p:nvSpPr>
        <p:spPr>
          <a:xfrm>
            <a:off x="764959" y="1960825"/>
            <a:ext cx="10944688" cy="1261884"/>
          </a:xfrm>
          <a:prstGeom prst="rect">
            <a:avLst/>
          </a:prstGeom>
          <a:noFill/>
        </p:spPr>
        <p:txBody>
          <a:bodyPr wrap="square" rtlCol="0">
            <a:spAutoFit/>
          </a:bodyPr>
          <a:lstStyle/>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Try to estimate full effect of a potential threat, incl. most likely cost or damage if potential threat occurs</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6" name="Title 1">
            <a:extLst>
              <a:ext uri="{FF2B5EF4-FFF2-40B4-BE49-F238E27FC236}">
                <a16:creationId xmlns:a16="http://schemas.microsoft.com/office/drawing/2014/main" id="{120DDBB1-A233-BFC3-F623-4D261FA28367}"/>
              </a:ext>
            </a:extLst>
          </p:cNvPr>
          <p:cNvSpPr txBox="1">
            <a:spLocks/>
          </p:cNvSpPr>
          <p:nvPr/>
        </p:nvSpPr>
        <p:spPr>
          <a:xfrm>
            <a:off x="575894" y="3002344"/>
            <a:ext cx="11029616" cy="1072510"/>
          </a:xfrm>
          <a:prstGeom prst="rect">
            <a:avLst/>
          </a:prstGeom>
        </p:spPr>
        <p:txBody>
          <a:bodyPr vert="horz" lIns="91440" tIns="45720" rIns="91440" bIns="45720" rtlCol="0" anchor="b">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800" b="0" i="0" u="none" strike="noStrike" kern="1200" cap="all" spc="0" normalizeH="0" baseline="0" noProof="0">
                <a:ln>
                  <a:noFill/>
                </a:ln>
                <a:solidFill>
                  <a:prstClr val="black">
                    <a:lumMod val="75000"/>
                    <a:lumOff val="25000"/>
                  </a:prstClr>
                </a:solidFill>
                <a:effectLst/>
                <a:uLnTx/>
                <a:uFillTx/>
                <a:latin typeface="Franklin Gothic Demi" panose="020B0502020104020203"/>
                <a:ea typeface="+mj-ea"/>
                <a:cs typeface="+mj-cs"/>
              </a:rPr>
              <a:t>3. Assess the probability of risk</a:t>
            </a:r>
          </a:p>
        </p:txBody>
      </p:sp>
      <p:sp>
        <p:nvSpPr>
          <p:cNvPr id="7" name="TextBox 6">
            <a:extLst>
              <a:ext uri="{FF2B5EF4-FFF2-40B4-BE49-F238E27FC236}">
                <a16:creationId xmlns:a16="http://schemas.microsoft.com/office/drawing/2014/main" id="{79265993-E578-B553-517C-DB599D952262}"/>
              </a:ext>
            </a:extLst>
          </p:cNvPr>
          <p:cNvSpPr txBox="1"/>
          <p:nvPr/>
        </p:nvSpPr>
        <p:spPr>
          <a:xfrm>
            <a:off x="764959" y="3976060"/>
            <a:ext cx="10944688" cy="1292662"/>
          </a:xfrm>
          <a:prstGeom prst="rect">
            <a:avLst/>
          </a:prstGeom>
          <a:noFill/>
        </p:spPr>
        <p:txBody>
          <a:bodyPr wrap="square" rtlCol="0">
            <a:spAutoFit/>
          </a:bodyPr>
          <a:lstStyle/>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8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Assign probability of the chances of the perceived threats occurring</a:t>
            </a:r>
          </a:p>
          <a:p>
            <a:pPr marR="0" lvl="1" algn="l" defTabSz="914400" rtl="0" eaLnBrk="1" fontAlgn="auto" latinLnBrk="0" hangingPunct="1">
              <a:lnSpc>
                <a:spcPct val="100000"/>
              </a:lnSpc>
              <a:spcBef>
                <a:spcPts val="0"/>
              </a:spcBef>
              <a:spcAft>
                <a:spcPts val="0"/>
              </a:spcAft>
              <a:buClrTx/>
              <a:buSzTx/>
              <a:tabLst/>
              <a:defRPr/>
            </a:pPr>
            <a:endPar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Franklin Gothic Book" panose="020B0502020104020203"/>
                <a:ea typeface="+mn-ea"/>
                <a:cs typeface="+mn-cs"/>
              </a:rPr>
              <a:t>This helps with Prioritisation of Risk</a:t>
            </a:r>
          </a:p>
        </p:txBody>
      </p:sp>
    </p:spTree>
    <p:extLst>
      <p:ext uri="{BB962C8B-B14F-4D97-AF65-F5344CB8AC3E}">
        <p14:creationId xmlns:p14="http://schemas.microsoft.com/office/powerpoint/2010/main" val="39329534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01EF1-BC20-E84F-9322-F3FADA3BDCC9}"/>
              </a:ext>
            </a:extLst>
          </p:cNvPr>
          <p:cNvSpPr>
            <a:spLocks noGrp="1"/>
          </p:cNvSpPr>
          <p:nvPr>
            <p:ph type="title"/>
          </p:nvPr>
        </p:nvSpPr>
        <p:spPr>
          <a:xfrm>
            <a:off x="581192" y="702156"/>
            <a:ext cx="11029616" cy="611739"/>
          </a:xfrm>
        </p:spPr>
        <p:txBody>
          <a:bodyPr/>
          <a:lstStyle/>
          <a:p>
            <a:r>
              <a:rPr lang="en-GB"/>
              <a:t>Risk probability &amp; impact matrix – an example</a:t>
            </a:r>
          </a:p>
        </p:txBody>
      </p:sp>
      <p:sp>
        <p:nvSpPr>
          <p:cNvPr id="4" name="Footer Placeholder 3">
            <a:extLst>
              <a:ext uri="{FF2B5EF4-FFF2-40B4-BE49-F238E27FC236}">
                <a16:creationId xmlns:a16="http://schemas.microsoft.com/office/drawing/2014/main" id="{30CAE061-CF4E-EF41-9312-54C2CCD829D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rPr>
              <a:t>Image by Giselle </a:t>
            </a:r>
            <a:r>
              <a:rPr kumimoji="0" lang="en-US" sz="900" b="0" i="0" u="none" strike="noStrike" kern="1200" cap="all" spc="0" normalizeH="0" baseline="0" noProof="0" err="1">
                <a:ln>
                  <a:noFill/>
                </a:ln>
                <a:solidFill>
                  <a:prstClr val="black">
                    <a:lumMod val="75000"/>
                    <a:lumOff val="25000"/>
                  </a:prstClr>
                </a:solidFill>
                <a:effectLst/>
                <a:uLnTx/>
                <a:uFillTx/>
                <a:latin typeface="Franklin Gothic Book" panose="020B0502020104020203"/>
                <a:ea typeface="+mn-ea"/>
                <a:cs typeface="+mn-cs"/>
              </a:rPr>
              <a:t>carlswell</a:t>
            </a: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5966B06C-E300-0824-9DBA-E0B3F4F63E6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54396EF9-3F11-36A6-BDB4-8B14B808403C}"/>
              </a:ext>
            </a:extLst>
          </p:cNvPr>
          <p:cNvPicPr>
            <a:picLocks noChangeAspect="1"/>
          </p:cNvPicPr>
          <p:nvPr/>
        </p:nvPicPr>
        <p:blipFill>
          <a:blip r:embed="rId2"/>
          <a:stretch>
            <a:fillRect/>
          </a:stretch>
        </p:blipFill>
        <p:spPr>
          <a:xfrm>
            <a:off x="801296" y="1571349"/>
            <a:ext cx="10761461" cy="4826832"/>
          </a:xfrm>
          <a:prstGeom prst="rect">
            <a:avLst/>
          </a:prstGeom>
        </p:spPr>
      </p:pic>
    </p:spTree>
    <p:extLst>
      <p:ext uri="{BB962C8B-B14F-4D97-AF65-F5344CB8AC3E}">
        <p14:creationId xmlns:p14="http://schemas.microsoft.com/office/powerpoint/2010/main" val="31206612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76047"/>
          </a:xfrm>
        </p:spPr>
        <p:txBody>
          <a:bodyPr vert="horz" lIns="91440" tIns="45720" rIns="91440" bIns="45720" rtlCol="0" anchor="b">
            <a:normAutofit/>
          </a:bodyPr>
          <a:lstStyle/>
          <a:p>
            <a:r>
              <a:rPr lang="en-US" b="0" kern="1200" cap="all" dirty="0">
                <a:solidFill>
                  <a:schemeClr val="tx2"/>
                </a:solidFill>
                <a:latin typeface="+mj-lt"/>
                <a:ea typeface="+mj-ea"/>
                <a:cs typeface="+mj-cs"/>
              </a:rPr>
              <a:t>4. Identify solutions</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TextBox 2">
            <a:extLst>
              <a:ext uri="{FF2B5EF4-FFF2-40B4-BE49-F238E27FC236}">
                <a16:creationId xmlns:a16="http://schemas.microsoft.com/office/drawing/2014/main" id="{1A63A293-6A4B-481D-8960-BE437C3CF946}"/>
              </a:ext>
            </a:extLst>
          </p:cNvPr>
          <p:cNvSpPr txBox="1"/>
          <p:nvPr/>
        </p:nvSpPr>
        <p:spPr>
          <a:xfrm>
            <a:off x="446534" y="1528162"/>
            <a:ext cx="6443663" cy="4330637"/>
          </a:xfrm>
          <a:prstGeom prst="rect">
            <a:avLst/>
          </a:prstGeom>
        </p:spPr>
        <p:txBody>
          <a:bodyPr vert="horz" lIns="91440" tIns="45720" rIns="91440" bIns="45720" rtlCol="0" anchor="ctr">
            <a:noAutofit/>
          </a:bodyPr>
          <a:lstStyle/>
          <a:p>
            <a:pPr defTabSz="457200">
              <a:lnSpc>
                <a:spcPct val="90000"/>
              </a:lnSpc>
              <a:spcBef>
                <a:spcPct val="20000"/>
              </a:spcBef>
              <a:spcAft>
                <a:spcPts val="600"/>
              </a:spcAft>
              <a:buClr>
                <a:srgbClr val="1CADE4"/>
              </a:buClr>
              <a:buSzPct val="92000"/>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Most solutions may be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categorised</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as follows:</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endPar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742950" lvl="1"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1" i="1" u="none" strike="noStrike" kern="1200" cap="none" spc="0" normalizeH="0" baseline="0" noProof="0" dirty="0">
                <a:ln>
                  <a:noFill/>
                </a:ln>
                <a:solidFill>
                  <a:srgbClr val="0070C0"/>
                </a:solidFill>
                <a:effectLst/>
                <a:uLnTx/>
                <a:uFillTx/>
                <a:latin typeface="Franklin Gothic Book" panose="020B0502020104020203"/>
                <a:ea typeface="+mn-ea"/>
                <a:cs typeface="+mn-cs"/>
              </a:rPr>
              <a:t>Avoiding the threat</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by withdrawing from an activity or taking another strategic direction</a:t>
            </a:r>
          </a:p>
          <a:p>
            <a:pPr marL="742950" lvl="1"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1" i="1" u="none" strike="noStrike" kern="1200" cap="none" spc="0" normalizeH="0" baseline="0" noProof="0" dirty="0">
                <a:ln>
                  <a:noFill/>
                </a:ln>
                <a:solidFill>
                  <a:srgbClr val="0070C0"/>
                </a:solidFill>
                <a:effectLst/>
                <a:uLnTx/>
                <a:uFillTx/>
                <a:latin typeface="Franklin Gothic Book" panose="020B0502020104020203"/>
                <a:ea typeface="+mn-ea"/>
                <a:cs typeface="+mn-cs"/>
              </a:rPr>
              <a:t>Reducing the threat</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by attempting to mitigate it with countermeasures or buying insurance</a:t>
            </a:r>
          </a:p>
          <a:p>
            <a:pPr marL="742950" lvl="1"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1" i="1" u="none" strike="noStrike" kern="1200" cap="none" spc="0" normalizeH="0" baseline="0" noProof="0" dirty="0">
                <a:ln>
                  <a:noFill/>
                </a:ln>
                <a:solidFill>
                  <a:srgbClr val="0070C0"/>
                </a:solidFill>
                <a:effectLst/>
                <a:uLnTx/>
                <a:uFillTx/>
                <a:latin typeface="Franklin Gothic Book" panose="020B0502020104020203"/>
                <a:ea typeface="+mn-ea"/>
                <a:cs typeface="+mn-cs"/>
              </a:rPr>
              <a:t>Sharing the threat</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by partnering with another stakeholder or outsourcing the endeavor completely (to reduce the likelihood and impact of uncertainty)</a:t>
            </a:r>
          </a:p>
          <a:p>
            <a:pPr marL="742950" lvl="1"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1" i="1" u="none" strike="noStrike" kern="1200" cap="none" spc="0" normalizeH="0" baseline="0" noProof="0" dirty="0">
                <a:ln>
                  <a:noFill/>
                </a:ln>
                <a:solidFill>
                  <a:srgbClr val="0070C0"/>
                </a:solidFill>
                <a:effectLst/>
                <a:uLnTx/>
                <a:uFillTx/>
                <a:latin typeface="Franklin Gothic Book" panose="020B0502020104020203"/>
                <a:ea typeface="+mn-ea"/>
                <a:cs typeface="+mn-cs"/>
              </a:rPr>
              <a:t>Retention of the threat</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proceeding with the activity despite the threat and integrating the potential risk into budgetary planning</a:t>
            </a:r>
            <a:r>
              <a:rPr kumimoji="0" lang="en-US" sz="2000" b="1" i="0" u="none" strike="noStrike" kern="1200" cap="none" spc="0" normalizeH="0" baseline="0" noProof="0" dirty="0">
                <a:ln>
                  <a:noFill/>
                </a:ln>
                <a:solidFill>
                  <a:srgbClr val="335B74"/>
                </a:solidFill>
                <a:effectLst/>
                <a:uLnTx/>
                <a:uFillTx/>
                <a:latin typeface="Franklin Gothic Book" panose="020B0502020104020203"/>
                <a:ea typeface="+mn-ea"/>
                <a:cs typeface="+mn-cs"/>
              </a:rPr>
              <a:t>	</a:t>
            </a:r>
            <a:endPar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DF88A1"/>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DF88A1"/>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48</a:t>
            </a:fld>
            <a:endParaRPr kumimoji="0" lang="en-US" sz="900" b="0" i="0" u="none" strike="noStrike" kern="1200" cap="none" spc="0" normalizeH="0" baseline="0" noProof="0">
              <a:ln>
                <a:noFill/>
              </a:ln>
              <a:solidFill>
                <a:srgbClr val="DF88A1"/>
              </a:solidFill>
              <a:effectLst/>
              <a:uLnTx/>
              <a:uFillTx/>
              <a:latin typeface="Franklin Gothic Book" panose="020B0502020104020203"/>
              <a:ea typeface="+mn-ea"/>
              <a:cs typeface="+mn-cs"/>
            </a:endParaRPr>
          </a:p>
        </p:txBody>
      </p:sp>
      <p:pic>
        <p:nvPicPr>
          <p:cNvPr id="7" name="Picture 6" descr="A black umbrella over a piggybank">
            <a:extLst>
              <a:ext uri="{FF2B5EF4-FFF2-40B4-BE49-F238E27FC236}">
                <a16:creationId xmlns:a16="http://schemas.microsoft.com/office/drawing/2014/main" id="{28719133-602A-58FD-64C6-FBF7C039955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521283" y="10"/>
            <a:ext cx="4670717" cy="6857990"/>
          </a:xfrm>
          <a:prstGeom prst="rect">
            <a:avLst/>
          </a:prstGeom>
        </p:spPr>
      </p:pic>
    </p:spTree>
    <p:extLst>
      <p:ext uri="{BB962C8B-B14F-4D97-AF65-F5344CB8AC3E}">
        <p14:creationId xmlns:p14="http://schemas.microsoft.com/office/powerpoint/2010/main" val="11924942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2" name="Rectangle 5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54" name="Rectangle 53">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793904"/>
          </a:xfrm>
        </p:spPr>
        <p:txBody>
          <a:bodyPr vert="horz" lIns="91440" tIns="45720" rIns="91440" bIns="45720" rtlCol="0" anchor="b">
            <a:normAutofit/>
          </a:bodyPr>
          <a:lstStyle/>
          <a:p>
            <a:r>
              <a:rPr lang="en-US" b="0" kern="1200" cap="all">
                <a:solidFill>
                  <a:schemeClr val="tx1">
                    <a:lumMod val="75000"/>
                    <a:lumOff val="25000"/>
                  </a:schemeClr>
                </a:solidFill>
                <a:latin typeface="+mj-lt"/>
                <a:ea typeface="+mj-ea"/>
                <a:cs typeface="+mj-cs"/>
              </a:rPr>
              <a:t>5. Prioritise solutions</a:t>
            </a:r>
            <a:endParaRPr lang="en-US" b="0" kern="1200" cap="all" dirty="0">
              <a:solidFill>
                <a:schemeClr val="tx1">
                  <a:lumMod val="75000"/>
                  <a:lumOff val="25000"/>
                </a:schemeClr>
              </a:solidFill>
              <a:latin typeface="+mj-lt"/>
              <a:ea typeface="+mj-ea"/>
              <a:cs typeface="+mj-cs"/>
            </a:endParaRPr>
          </a:p>
        </p:txBody>
      </p:sp>
      <p:sp>
        <p:nvSpPr>
          <p:cNvPr id="56" name="Rectangle 55">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8" name="Rectangle 57">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0" name="Rectangle 59">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2" name="Rectangle 61">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 up view of a track and field lane in the dark">
            <a:extLst>
              <a:ext uri="{FF2B5EF4-FFF2-40B4-BE49-F238E27FC236}">
                <a16:creationId xmlns:a16="http://schemas.microsoft.com/office/drawing/2014/main" id="{C359C482-5B4B-B924-07D6-D727577ADBB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9916" r="-2" b="9914"/>
          <a:stretch/>
        </p:blipFill>
        <p:spPr>
          <a:xfrm>
            <a:off x="611392" y="2347105"/>
            <a:ext cx="5074920" cy="3712464"/>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6096000" y="1929667"/>
            <a:ext cx="5514807" cy="4045683"/>
          </a:xfrm>
          <a:prstGeom prst="rect">
            <a:avLst/>
          </a:prstGeom>
        </p:spPr>
        <p:txBody>
          <a:bodyPr vert="horz" lIns="91440" tIns="45720" rIns="91440" bIns="45720" rtlCol="0" anchor="ctr">
            <a:normAutofit/>
          </a:bodyPr>
          <a:lstStyle/>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endParaRPr kumimoji="0" lang="en-US" b="1" i="0" u="none" strike="noStrike" cap="none" spc="0" normalizeH="0" baseline="0" noProof="0">
              <a:ln>
                <a:noFill/>
              </a:ln>
              <a:solidFill>
                <a:schemeClr val="tx1">
                  <a:lumMod val="75000"/>
                  <a:lumOff val="25000"/>
                </a:schemeClr>
              </a:solidFill>
              <a:effectLst/>
              <a:uLnTx/>
              <a:uFillTx/>
            </a:endParaRP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a:ln>
                  <a:noFill/>
                </a:ln>
                <a:solidFill>
                  <a:schemeClr val="tx1">
                    <a:lumMod val="75000"/>
                    <a:lumOff val="25000"/>
                  </a:schemeClr>
                </a:solidFill>
                <a:effectLst/>
                <a:uLnTx/>
                <a:uFillTx/>
              </a:rPr>
              <a:t>Involves integrating all of the prior steps</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a:ln>
                  <a:noFill/>
                </a:ln>
                <a:solidFill>
                  <a:schemeClr val="tx1">
                    <a:lumMod val="75000"/>
                    <a:lumOff val="25000"/>
                  </a:schemeClr>
                </a:solidFill>
                <a:effectLst/>
                <a:uLnTx/>
                <a:uFillTx/>
              </a:rPr>
              <a:t>Includes the </a:t>
            </a:r>
            <a:r>
              <a:rPr kumimoji="0" lang="en-US" sz="2400" b="1" i="1" u="none" strike="noStrike" cap="none" spc="0" normalizeH="0" baseline="0" noProof="0">
                <a:ln>
                  <a:noFill/>
                </a:ln>
                <a:solidFill>
                  <a:schemeClr val="tx1">
                    <a:lumMod val="75000"/>
                    <a:lumOff val="25000"/>
                  </a:schemeClr>
                </a:solidFill>
                <a:effectLst/>
                <a:uLnTx/>
                <a:uFillTx/>
              </a:rPr>
              <a:t>objective</a:t>
            </a:r>
            <a:r>
              <a:rPr kumimoji="0" lang="en-US" sz="2400" b="0" i="0" u="none" strike="noStrike" cap="none" spc="0" normalizeH="0" baseline="0" noProof="0">
                <a:ln>
                  <a:noFill/>
                </a:ln>
                <a:solidFill>
                  <a:schemeClr val="tx1">
                    <a:lumMod val="75000"/>
                    <a:lumOff val="25000"/>
                  </a:schemeClr>
                </a:solidFill>
                <a:effectLst/>
                <a:uLnTx/>
                <a:uFillTx/>
              </a:rPr>
              <a:t> analysis of threats</a:t>
            </a:r>
          </a:p>
          <a:p>
            <a:pPr marL="742950" marR="0" lvl="1" indent="-285750" defTabSz="457200" fontAlgn="auto">
              <a:spcBef>
                <a:spcPct val="20000"/>
              </a:spcBef>
              <a:spcAft>
                <a:spcPts val="600"/>
              </a:spcAft>
              <a:buClr>
                <a:schemeClr val="accent1"/>
              </a:buClr>
              <a:buSzPct val="92000"/>
              <a:buFont typeface="Wingdings 2" panose="05020102010507070707" pitchFamily="18" charset="2"/>
              <a:buChar char=""/>
              <a:tabLst/>
              <a:defRPr/>
            </a:pPr>
            <a:r>
              <a:rPr kumimoji="0" lang="en-US" sz="2400" b="0" i="0" u="none" strike="noStrike" cap="none" spc="0" normalizeH="0" baseline="0" noProof="0">
                <a:ln>
                  <a:noFill/>
                </a:ln>
                <a:solidFill>
                  <a:schemeClr val="tx1">
                    <a:lumMod val="75000"/>
                    <a:lumOff val="25000"/>
                  </a:schemeClr>
                </a:solidFill>
                <a:effectLst/>
                <a:uLnTx/>
                <a:uFillTx/>
              </a:rPr>
              <a:t>Entails </a:t>
            </a:r>
            <a:r>
              <a:rPr kumimoji="0" lang="en-US" sz="2400" b="1" i="1" u="none" strike="noStrike" cap="none" spc="0" normalizeH="0" baseline="0" noProof="0">
                <a:ln>
                  <a:noFill/>
                </a:ln>
                <a:solidFill>
                  <a:schemeClr val="tx1">
                    <a:lumMod val="75000"/>
                    <a:lumOff val="25000"/>
                  </a:schemeClr>
                </a:solidFill>
                <a:effectLst/>
                <a:uLnTx/>
                <a:uFillTx/>
              </a:rPr>
              <a:t>objective</a:t>
            </a:r>
            <a:r>
              <a:rPr kumimoji="0" lang="en-US" sz="2400" b="0" i="0" u="none" strike="noStrike" cap="none" spc="0" normalizeH="0" baseline="0" noProof="0">
                <a:ln>
                  <a:noFill/>
                </a:ln>
                <a:solidFill>
                  <a:schemeClr val="tx1">
                    <a:lumMod val="75000"/>
                    <a:lumOff val="25000"/>
                  </a:schemeClr>
                </a:solidFill>
                <a:effectLst/>
                <a:uLnTx/>
                <a:uFillTx/>
              </a:rPr>
              <a:t> interpretation of the importance of the strategic endeavour to the organisation</a:t>
            </a:r>
            <a:endParaRPr kumimoji="0" lang="en-US" sz="2400" b="0" i="0" u="none" strike="noStrike" cap="none" spc="0" normalizeH="0" baseline="0" noProof="0" dirty="0">
              <a:ln>
                <a:noFill/>
              </a:ln>
              <a:solidFill>
                <a:schemeClr val="tx1">
                  <a:lumMod val="75000"/>
                  <a:lumOff val="25000"/>
                </a:schemeClr>
              </a:solidFill>
              <a:effectLst/>
              <a:uLnTx/>
              <a:uFillTx/>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R="0" lvl="0" indent="0" defTabSz="457200" fontAlgn="auto">
              <a:spcBef>
                <a:spcPts val="0"/>
              </a:spcBef>
              <a:spcAft>
                <a:spcPts val="0"/>
              </a:spcAft>
              <a:buClrTx/>
              <a:buSzTx/>
              <a:buFontTx/>
              <a:buNone/>
              <a:tabLst/>
              <a:defRPr/>
            </a:pPr>
            <a:endParaRPr kumimoji="0" lang="en-US" sz="900" b="0" i="0" u="none" strike="noStrike" kern="1200" cap="all" spc="0" normalizeH="0" baseline="0" noProof="0">
              <a:ln>
                <a:noFill/>
              </a:ln>
              <a:solidFill>
                <a:srgbClr val="81823B"/>
              </a:solidFill>
              <a:effectLst/>
              <a:uLnTx/>
              <a:uFillTx/>
              <a:latin typeface="+mn-lt"/>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b="0" i="0" u="none" strike="noStrike" cap="none" spc="0" normalizeH="0" baseline="0" noProof="0" smtClean="0">
                <a:ln>
                  <a:noFill/>
                </a:ln>
                <a:solidFill>
                  <a:srgbClr val="81823B"/>
                </a:solidFill>
                <a:effectLst/>
                <a:uLnTx/>
                <a:uFillTx/>
              </a:rPr>
              <a:pPr marR="0" lvl="0" indent="0" defTabSz="457200" fontAlgn="auto">
                <a:spcBef>
                  <a:spcPts val="0"/>
                </a:spcBef>
                <a:spcAft>
                  <a:spcPts val="600"/>
                </a:spcAft>
                <a:buClrTx/>
                <a:buSzTx/>
                <a:buFontTx/>
                <a:buNone/>
                <a:tabLst/>
                <a:defRPr/>
              </a:pPr>
              <a:t>49</a:t>
            </a:fld>
            <a:endParaRPr kumimoji="0" lang="en-US" b="0" i="0" u="none" strike="noStrike" cap="none" spc="0" normalizeH="0" baseline="0" noProof="0">
              <a:ln>
                <a:noFill/>
              </a:ln>
              <a:solidFill>
                <a:srgbClr val="81823B"/>
              </a:solidFill>
              <a:effectLst/>
              <a:uLnTx/>
              <a:uFillTx/>
            </a:endParaRPr>
          </a:p>
        </p:txBody>
      </p:sp>
    </p:spTree>
    <p:extLst>
      <p:ext uri="{BB962C8B-B14F-4D97-AF65-F5344CB8AC3E}">
        <p14:creationId xmlns:p14="http://schemas.microsoft.com/office/powerpoint/2010/main" val="11958377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 name="Rectangle 29">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5" name="Rectangle 31">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6" name="Rectangle 33">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2" y="702156"/>
            <a:ext cx="11029616" cy="933401"/>
          </a:xfrm>
        </p:spPr>
        <p:txBody>
          <a:bodyPr vert="horz" lIns="91440" tIns="45720" rIns="91440" bIns="45720" rtlCol="0" anchor="b">
            <a:normAutofit fontScale="90000"/>
          </a:bodyPr>
          <a:lstStyle/>
          <a:p>
            <a:r>
              <a:rPr lang="en-US" b="0" kern="1200" cap="all" dirty="0">
                <a:solidFill>
                  <a:schemeClr val="tx1">
                    <a:lumMod val="75000"/>
                    <a:lumOff val="25000"/>
                  </a:schemeClr>
                </a:solidFill>
                <a:latin typeface="+mj-lt"/>
                <a:ea typeface="+mj-ea"/>
                <a:cs typeface="+mj-cs"/>
              </a:rPr>
              <a:t>balanced scorecard – </a:t>
            </a:r>
            <a:br>
              <a:rPr lang="en-US" b="0" kern="1200" cap="all" dirty="0">
                <a:solidFill>
                  <a:schemeClr val="tx1">
                    <a:lumMod val="75000"/>
                    <a:lumOff val="25000"/>
                  </a:schemeClr>
                </a:solidFill>
                <a:latin typeface="+mj-lt"/>
                <a:ea typeface="+mj-ea"/>
                <a:cs typeface="+mj-cs"/>
              </a:rPr>
            </a:br>
            <a:r>
              <a:rPr lang="en-US" b="0" kern="1200" cap="all" dirty="0">
                <a:solidFill>
                  <a:schemeClr val="tx1">
                    <a:lumMod val="75000"/>
                    <a:lumOff val="25000"/>
                  </a:schemeClr>
                </a:solidFill>
                <a:latin typeface="+mj-lt"/>
                <a:ea typeface="+mj-ea"/>
                <a:cs typeface="+mj-cs"/>
              </a:rPr>
              <a:t>managing risk by managing strategy performance</a:t>
            </a:r>
          </a:p>
        </p:txBody>
      </p:sp>
      <p:sp>
        <p:nvSpPr>
          <p:cNvPr id="47" name="Rectangle 35">
            <a:extLst>
              <a:ext uri="{FF2B5EF4-FFF2-40B4-BE49-F238E27FC236}">
                <a16:creationId xmlns:a16="http://schemas.microsoft.com/office/drawing/2014/main" id="{7A4CA679-3546-4E14-8FB8-F57168C37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8" name="Rectangle 37">
            <a:extLst>
              <a:ext uri="{FF2B5EF4-FFF2-40B4-BE49-F238E27FC236}">
                <a16:creationId xmlns:a16="http://schemas.microsoft.com/office/drawing/2014/main" id="{44D16E90-7C64-4C04-A50A-B866A1A9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9" name="Rectangle 39">
            <a:extLst>
              <a:ext uri="{FF2B5EF4-FFF2-40B4-BE49-F238E27FC236}">
                <a16:creationId xmlns:a16="http://schemas.microsoft.com/office/drawing/2014/main" id="{DBE4DD59-5AA2-46C6-B6A8-9B4C62D19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0" name="Rectangle 41">
            <a:extLst>
              <a:ext uri="{FF2B5EF4-FFF2-40B4-BE49-F238E27FC236}">
                <a16:creationId xmlns:a16="http://schemas.microsoft.com/office/drawing/2014/main" id="{160CE81C-67DC-489E-BFFB-877C80B85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rgbClr val="FFFFFF">
              <a:alpha val="80000"/>
            </a:srgbClr>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14" name="Picture 13" descr="Rocks stacked on driftwood with the sea on background">
            <a:extLst>
              <a:ext uri="{FF2B5EF4-FFF2-40B4-BE49-F238E27FC236}">
                <a16:creationId xmlns:a16="http://schemas.microsoft.com/office/drawing/2014/main" id="{5F200706-E734-685A-5470-A21BDB00DF3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3"/>
          <a:stretch/>
        </p:blipFill>
        <p:spPr>
          <a:xfrm>
            <a:off x="611392" y="2347105"/>
            <a:ext cx="5074920" cy="3712464"/>
          </a:xfrm>
          <a:prstGeom prst="rect">
            <a:avLst/>
          </a:prstGeom>
        </p:spPr>
      </p:pic>
      <p:sp>
        <p:nvSpPr>
          <p:cNvPr id="3" name="TextBox 2">
            <a:extLst>
              <a:ext uri="{FF2B5EF4-FFF2-40B4-BE49-F238E27FC236}">
                <a16:creationId xmlns:a16="http://schemas.microsoft.com/office/drawing/2014/main" id="{1A63A293-6A4B-481D-8960-BE437C3CF946}"/>
              </a:ext>
            </a:extLst>
          </p:cNvPr>
          <p:cNvSpPr txBox="1"/>
          <p:nvPr/>
        </p:nvSpPr>
        <p:spPr>
          <a:xfrm>
            <a:off x="6340830" y="1802167"/>
            <a:ext cx="5269977" cy="4424012"/>
          </a:xfrm>
          <a:prstGeom prst="rect">
            <a:avLst/>
          </a:prstGeom>
        </p:spPr>
        <p:txBody>
          <a:bodyPr vert="horz" lIns="91440" tIns="45720" rIns="91440" bIns="45720" rtlCol="0" anchor="ctr">
            <a:noAutofit/>
          </a:bodyPr>
          <a:lstStyle/>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Is a strategy performance management tool</a:t>
            </a:r>
          </a:p>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Introduced by Robert Kaplan and David Norton (1992)</a:t>
            </a:r>
          </a:p>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Incorporates various internal and external performance metrics</a:t>
            </a:r>
          </a:p>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Enables alignment and appropriate governance, and supports risk management</a:t>
            </a:r>
          </a:p>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A top-down approach, starting with Vision &amp; Strategy</a:t>
            </a:r>
          </a:p>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Aims to balance financial and non-financial goals</a:t>
            </a:r>
          </a:p>
          <a:p>
            <a:pPr marL="285750" indent="-285750" defTabSz="457200">
              <a:lnSpc>
                <a:spcPct val="90000"/>
              </a:lnSpc>
              <a:spcBef>
                <a:spcPct val="20000"/>
              </a:spcBef>
              <a:spcAft>
                <a:spcPts val="600"/>
              </a:spcAft>
              <a:buClr>
                <a:srgbClr val="1CADE4"/>
              </a:buClr>
              <a:buSzPct val="92000"/>
              <a:buFont typeface="Wingdings 2" panose="05020102010507070707" pitchFamily="18" charset="2"/>
              <a:buChar char=""/>
              <a:defRPr/>
            </a:pP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Identifies an </a:t>
            </a:r>
            <a:r>
              <a:rPr kumimoji="0" lang="en-US" sz="2000" b="0" i="0" u="none" strike="noStrike" kern="1200" cap="none" spc="0" normalizeH="0" baseline="0" noProof="0" dirty="0" err="1">
                <a:ln>
                  <a:noFill/>
                </a:ln>
                <a:solidFill>
                  <a:prstClr val="black">
                    <a:lumMod val="75000"/>
                    <a:lumOff val="25000"/>
                  </a:prstClr>
                </a:solidFill>
                <a:effectLst/>
                <a:uLnTx/>
                <a:uFillTx/>
                <a:latin typeface="Franklin Gothic Book" panose="020B0502020104020203"/>
                <a:ea typeface="+mn-ea"/>
                <a:cs typeface="+mn-cs"/>
              </a:rPr>
              <a:t>organisation’s</a:t>
            </a: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Key Performance Indicators (</a:t>
            </a:r>
            <a:r>
              <a:rPr kumimoji="0" lang="en-US" sz="2000" b="0" i="0" u="none" strike="noStrike" kern="1200" cap="none" spc="0" normalizeH="0" baseline="0" noProof="0" dirty="0" err="1">
                <a:ln>
                  <a:noFill/>
                </a:ln>
                <a:solidFill>
                  <a:prstClr val="black">
                    <a:lumMod val="75000"/>
                    <a:lumOff val="25000"/>
                  </a:prstClr>
                </a:solidFill>
                <a:effectLst/>
                <a:uLnTx/>
                <a:uFillTx/>
                <a:latin typeface="Franklin Gothic Book" panose="020B0502020104020203"/>
                <a:ea typeface="+mn-ea"/>
                <a:cs typeface="+mn-cs"/>
              </a:rPr>
              <a:t>KPIs</a:t>
            </a:r>
            <a:r>
              <a:rPr kumimoji="0" lang="en-US" sz="20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6DA7E5"/>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6DA7E5"/>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50</a:t>
            </a:fld>
            <a:endParaRPr kumimoji="0" lang="en-US" sz="900" b="0" i="0" u="none" strike="noStrike" kern="1200" cap="none" spc="0" normalizeH="0" baseline="0" noProof="0">
              <a:ln>
                <a:noFill/>
              </a:ln>
              <a:solidFill>
                <a:srgbClr val="6DA7E5"/>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5529734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D87F5-98ED-8ECA-AC64-67D7DF7BA927}"/>
              </a:ext>
            </a:extLst>
          </p:cNvPr>
          <p:cNvSpPr>
            <a:spLocks noGrp="1"/>
          </p:cNvSpPr>
          <p:nvPr>
            <p:ph type="title"/>
          </p:nvPr>
        </p:nvSpPr>
        <p:spPr>
          <a:xfrm>
            <a:off x="575894" y="729658"/>
            <a:ext cx="11029616" cy="733382"/>
          </a:xfrm>
        </p:spPr>
        <p:txBody>
          <a:bodyPr/>
          <a:lstStyle/>
          <a:p>
            <a:r>
              <a:rPr lang="en-GB"/>
              <a:t>The Balance Score Card</a:t>
            </a:r>
            <a:endParaRPr lang="en-GB" dirty="0"/>
          </a:p>
        </p:txBody>
      </p:sp>
      <p:sp>
        <p:nvSpPr>
          <p:cNvPr id="3" name="Footer Placeholder 2">
            <a:extLst>
              <a:ext uri="{FF2B5EF4-FFF2-40B4-BE49-F238E27FC236}">
                <a16:creationId xmlns:a16="http://schemas.microsoft.com/office/drawing/2014/main" id="{ECCCADFD-2A88-27BC-ED2B-87FF64EE327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A66EC08-56A1-B75C-6E0C-CF21E0501826}"/>
              </a:ext>
            </a:extLst>
          </p:cNvPr>
          <p:cNvSpPr>
            <a:spLocks noGrp="1"/>
          </p:cNvSpPr>
          <p:nvPr>
            <p:ph type="sldNum" sz="quarter" idx="12"/>
          </p:nvPr>
        </p:nvSpPr>
        <p:spPr/>
        <p:txBody>
          <a:bodyPr/>
          <a:lstStyle/>
          <a:p>
            <a:fld id="{3A98EE3D-8CD1-4C3F-BD1C-C98C9596463C}" type="slidenum">
              <a:rPr lang="en-US" smtClean="0"/>
              <a:t>51</a:t>
            </a:fld>
            <a:endParaRPr lang="en-US"/>
          </a:p>
        </p:txBody>
      </p:sp>
      <p:sp>
        <p:nvSpPr>
          <p:cNvPr id="6" name="TextBox 5">
            <a:extLst>
              <a:ext uri="{FF2B5EF4-FFF2-40B4-BE49-F238E27FC236}">
                <a16:creationId xmlns:a16="http://schemas.microsoft.com/office/drawing/2014/main" id="{FE2E439C-5418-AE70-371E-E1779BFD2550}"/>
              </a:ext>
            </a:extLst>
          </p:cNvPr>
          <p:cNvSpPr txBox="1"/>
          <p:nvPr/>
        </p:nvSpPr>
        <p:spPr>
          <a:xfrm>
            <a:off x="575894" y="1849120"/>
            <a:ext cx="10732186" cy="4093428"/>
          </a:xfrm>
          <a:prstGeom prst="rect">
            <a:avLst/>
          </a:prstGeom>
          <a:noFill/>
        </p:spPr>
        <p:txBody>
          <a:bodyPr wrap="square">
            <a:spAutoFit/>
          </a:bodyPr>
          <a:lstStyle/>
          <a:p>
            <a:r>
              <a:rPr lang="en-GB" sz="2000" dirty="0"/>
              <a:t>A </a:t>
            </a:r>
            <a:r>
              <a:rPr lang="en-GB" sz="2000" b="1" dirty="0"/>
              <a:t>Balanced Scorecard (BSC)</a:t>
            </a:r>
            <a:r>
              <a:rPr lang="en-GB" sz="2000" dirty="0"/>
              <a:t> is a strategic planning and management tool used by organisations to align business activities with their vision and strategy, improve performance, and track the effectiveness of various business activities. It was developed by </a:t>
            </a:r>
            <a:r>
              <a:rPr lang="en-GB" sz="2000" b="1" dirty="0"/>
              <a:t>Robert Kaplan</a:t>
            </a:r>
            <a:r>
              <a:rPr lang="en-GB" sz="2000" dirty="0"/>
              <a:t> and </a:t>
            </a:r>
            <a:r>
              <a:rPr lang="en-GB" sz="2000" b="1" dirty="0"/>
              <a:t>David Norton</a:t>
            </a:r>
            <a:r>
              <a:rPr lang="en-GB" sz="2000" dirty="0"/>
              <a:t> in the 1990s to provide a more comprehensive view of organisational performance beyond traditional financial measures.</a:t>
            </a:r>
          </a:p>
          <a:p>
            <a:endParaRPr lang="en-GB" sz="2000" dirty="0"/>
          </a:p>
          <a:p>
            <a:r>
              <a:rPr lang="en-GB" sz="2000" dirty="0"/>
              <a:t>The Balanced Scorecard typically involves tracking performance across </a:t>
            </a:r>
            <a:r>
              <a:rPr lang="en-GB" sz="2000" b="1" dirty="0"/>
              <a:t>four key perspectives</a:t>
            </a:r>
            <a:r>
              <a:rPr lang="en-GB" sz="2000" dirty="0"/>
              <a:t>:</a:t>
            </a:r>
          </a:p>
          <a:p>
            <a:endParaRPr lang="en-GB" sz="2000" b="1" dirty="0"/>
          </a:p>
          <a:p>
            <a:r>
              <a:rPr lang="en-GB" sz="2000" b="1" dirty="0"/>
              <a:t>Financial Perspective:</a:t>
            </a:r>
          </a:p>
          <a:p>
            <a:r>
              <a:rPr lang="en-GB" sz="2000" b="1" dirty="0"/>
              <a:t>Customer Perspective</a:t>
            </a:r>
          </a:p>
          <a:p>
            <a:r>
              <a:rPr lang="en-GB" sz="2000" b="1" dirty="0"/>
              <a:t>Internal Process Perspective</a:t>
            </a:r>
          </a:p>
          <a:p>
            <a:r>
              <a:rPr lang="en-GB" sz="2000" b="1" dirty="0"/>
              <a:t>Learning and Growing Perspective</a:t>
            </a:r>
          </a:p>
          <a:p>
            <a:endParaRPr lang="en-GB" sz="2000" dirty="0"/>
          </a:p>
        </p:txBody>
      </p:sp>
    </p:spTree>
    <p:extLst>
      <p:ext uri="{BB962C8B-B14F-4D97-AF65-F5344CB8AC3E}">
        <p14:creationId xmlns:p14="http://schemas.microsoft.com/office/powerpoint/2010/main" val="31180285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D87F5-98ED-8ECA-AC64-67D7DF7BA927}"/>
              </a:ext>
            </a:extLst>
          </p:cNvPr>
          <p:cNvSpPr>
            <a:spLocks noGrp="1"/>
          </p:cNvSpPr>
          <p:nvPr>
            <p:ph type="title"/>
          </p:nvPr>
        </p:nvSpPr>
        <p:spPr>
          <a:xfrm>
            <a:off x="575894" y="729658"/>
            <a:ext cx="11029616" cy="733382"/>
          </a:xfrm>
        </p:spPr>
        <p:txBody>
          <a:bodyPr/>
          <a:lstStyle/>
          <a:p>
            <a:r>
              <a:rPr lang="en-GB" dirty="0"/>
              <a:t>The Balance Score Card</a:t>
            </a:r>
          </a:p>
        </p:txBody>
      </p:sp>
      <p:sp>
        <p:nvSpPr>
          <p:cNvPr id="3" name="Footer Placeholder 2">
            <a:extLst>
              <a:ext uri="{FF2B5EF4-FFF2-40B4-BE49-F238E27FC236}">
                <a16:creationId xmlns:a16="http://schemas.microsoft.com/office/drawing/2014/main" id="{ECCCADFD-2A88-27BC-ED2B-87FF64EE327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A66EC08-56A1-B75C-6E0C-CF21E0501826}"/>
              </a:ext>
            </a:extLst>
          </p:cNvPr>
          <p:cNvSpPr>
            <a:spLocks noGrp="1"/>
          </p:cNvSpPr>
          <p:nvPr>
            <p:ph type="sldNum" sz="quarter" idx="12"/>
          </p:nvPr>
        </p:nvSpPr>
        <p:spPr/>
        <p:txBody>
          <a:bodyPr/>
          <a:lstStyle/>
          <a:p>
            <a:fld id="{3A98EE3D-8CD1-4C3F-BD1C-C98C9596463C}" type="slidenum">
              <a:rPr lang="en-US" smtClean="0"/>
              <a:t>52</a:t>
            </a:fld>
            <a:endParaRPr lang="en-US"/>
          </a:p>
        </p:txBody>
      </p:sp>
      <p:sp>
        <p:nvSpPr>
          <p:cNvPr id="6" name="TextBox 5">
            <a:extLst>
              <a:ext uri="{FF2B5EF4-FFF2-40B4-BE49-F238E27FC236}">
                <a16:creationId xmlns:a16="http://schemas.microsoft.com/office/drawing/2014/main" id="{FE2E439C-5418-AE70-371E-E1779BFD2550}"/>
              </a:ext>
            </a:extLst>
          </p:cNvPr>
          <p:cNvSpPr txBox="1"/>
          <p:nvPr/>
        </p:nvSpPr>
        <p:spPr>
          <a:xfrm>
            <a:off x="575894" y="1574800"/>
            <a:ext cx="10892206" cy="4401205"/>
          </a:xfrm>
          <a:prstGeom prst="rect">
            <a:avLst/>
          </a:prstGeom>
          <a:noFill/>
        </p:spPr>
        <p:txBody>
          <a:bodyPr wrap="square">
            <a:spAutoFit/>
          </a:bodyPr>
          <a:lstStyle/>
          <a:p>
            <a:r>
              <a:rPr lang="en-GB" sz="2000" b="1" dirty="0"/>
              <a:t>How the Balanced Scorecard Works:</a:t>
            </a:r>
          </a:p>
          <a:p>
            <a:r>
              <a:rPr lang="en-GB" sz="2000" dirty="0"/>
              <a:t>The idea is that by monitoring these four perspectives, organisations can gain a more balanced and holistic view of performance. Traditionally, organisations have focused primarily on financial results, but the Balanced Scorecard ensures that they are also paying attention to customer needs, internal processes, and employee development.</a:t>
            </a:r>
          </a:p>
          <a:p>
            <a:endParaRPr lang="en-GB" sz="2000" b="1" dirty="0"/>
          </a:p>
          <a:p>
            <a:r>
              <a:rPr lang="en-GB" sz="2000" b="1" dirty="0"/>
              <a:t>Benefits of the Balanced Scorecard:</a:t>
            </a:r>
          </a:p>
          <a:p>
            <a:pPr>
              <a:buFont typeface="Arial" panose="020B0604020202020204" pitchFamily="34" charset="0"/>
              <a:buChar char="•"/>
            </a:pPr>
            <a:r>
              <a:rPr lang="en-GB" sz="2000" b="1" dirty="0"/>
              <a:t>Holistic View:</a:t>
            </a:r>
            <a:r>
              <a:rPr lang="en-GB" sz="2000" dirty="0"/>
              <a:t> It gives a well-rounded picture of performance by incorporating financial, customer, process, and growth perspectives.</a:t>
            </a:r>
          </a:p>
          <a:p>
            <a:pPr>
              <a:buFont typeface="Arial" panose="020B0604020202020204" pitchFamily="34" charset="0"/>
              <a:buChar char="•"/>
            </a:pPr>
            <a:r>
              <a:rPr lang="en-GB" sz="2000" b="1" dirty="0"/>
              <a:t>Strategic Alignment:</a:t>
            </a:r>
            <a:r>
              <a:rPr lang="en-GB" sz="2000" dirty="0"/>
              <a:t> It helps organisations align their operations and activities with strategic goals.</a:t>
            </a:r>
          </a:p>
          <a:p>
            <a:pPr>
              <a:buFont typeface="Arial" panose="020B0604020202020204" pitchFamily="34" charset="0"/>
              <a:buChar char="•"/>
            </a:pPr>
            <a:r>
              <a:rPr lang="en-GB" sz="2000" b="1" dirty="0"/>
              <a:t>Improved Decision Making:</a:t>
            </a:r>
            <a:r>
              <a:rPr lang="en-GB" sz="2000" dirty="0"/>
              <a:t> By monitoring a range of indicators, managers can make more informed decisions based on comprehensive data.</a:t>
            </a:r>
          </a:p>
          <a:p>
            <a:pPr>
              <a:buFont typeface="Arial" panose="020B0604020202020204" pitchFamily="34" charset="0"/>
              <a:buChar char="•"/>
            </a:pPr>
            <a:r>
              <a:rPr lang="en-GB" sz="2000" b="1" dirty="0"/>
              <a:t>Clear Communication:</a:t>
            </a:r>
            <a:r>
              <a:rPr lang="en-GB" sz="2000" dirty="0"/>
              <a:t> It helps communicate strategy and performance expectations across the organisation</a:t>
            </a:r>
          </a:p>
        </p:txBody>
      </p:sp>
    </p:spTree>
    <p:extLst>
      <p:ext uri="{BB962C8B-B14F-4D97-AF65-F5344CB8AC3E}">
        <p14:creationId xmlns:p14="http://schemas.microsoft.com/office/powerpoint/2010/main" val="417372199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a:t>Balanced scorecard</a:t>
            </a:r>
          </a:p>
        </p:txBody>
      </p:sp>
      <p:pic>
        <p:nvPicPr>
          <p:cNvPr id="6" name="Picture 5">
            <a:extLst>
              <a:ext uri="{FF2B5EF4-FFF2-40B4-BE49-F238E27FC236}">
                <a16:creationId xmlns:a16="http://schemas.microsoft.com/office/drawing/2014/main" id="{41125B5B-8DB5-828B-1139-7B94F53FAB73}"/>
              </a:ext>
            </a:extLst>
          </p:cNvPr>
          <p:cNvPicPr>
            <a:picLocks noChangeAspect="1"/>
          </p:cNvPicPr>
          <p:nvPr/>
        </p:nvPicPr>
        <p:blipFill>
          <a:blip r:embed="rId2"/>
          <a:stretch>
            <a:fillRect/>
          </a:stretch>
        </p:blipFill>
        <p:spPr>
          <a:xfrm>
            <a:off x="780698" y="3111404"/>
            <a:ext cx="4748741" cy="2180690"/>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lnSpcReduction="10000"/>
          </a:bodyPr>
          <a:lstStyle/>
          <a:p>
            <a:r>
              <a:rPr lang="en-GB" sz="2000" dirty="0"/>
              <a:t>Robert S. Kaplan is an American accounting academic, and Emeritus Professor of Leadership Development at the Harvard Business School</a:t>
            </a:r>
          </a:p>
          <a:p>
            <a:r>
              <a:rPr lang="en-GB" sz="2000" dirty="0"/>
              <a:t>Watch this video and take notes:</a:t>
            </a:r>
          </a:p>
          <a:p>
            <a:pPr lvl="1"/>
            <a:r>
              <a:rPr lang="en-GB" sz="2000" dirty="0"/>
              <a:t>What are the key messages that you take away from this?</a:t>
            </a:r>
          </a:p>
          <a:p>
            <a:pPr lvl="1"/>
            <a:r>
              <a:rPr lang="en-GB" sz="2000" dirty="0"/>
              <a:t>We will discuss this together after the video.</a:t>
            </a:r>
          </a:p>
          <a:p>
            <a:r>
              <a:rPr lang="en-GB" sz="2000" dirty="0">
                <a:hlinkClick r:id="rId3"/>
              </a:rPr>
              <a:t>https://youtu.be/4xXwFwQmRIM?si=vndzzX6BwOCSQRpx</a:t>
            </a:r>
            <a:endParaRPr lang="en-GB" sz="2000"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a:ln>
                  <a:noFill/>
                </a:ln>
                <a:solidFill>
                  <a:srgbClr val="BD1F14"/>
                </a:solidFill>
                <a:effectLst/>
                <a:uLnTx/>
                <a:uFillTx/>
                <a:latin typeface="Franklin Gothic Book" panose="020B0502020104020203"/>
                <a:ea typeface="+mn-ea"/>
                <a:cs typeface="+mn-cs"/>
              </a:rPr>
              <a:t>3:00</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BD1F14"/>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53</a:t>
            </a:fld>
            <a:endParaRPr kumimoji="0" lang="en-US" sz="900" b="0" i="0" u="none" strike="noStrike" kern="1200" cap="none" spc="0" normalizeH="0" baseline="0" noProof="0">
              <a:ln>
                <a:noFill/>
              </a:ln>
              <a:solidFill>
                <a:srgbClr val="BD1F14"/>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4626931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1BB56EB9-078F-4952-AC1F-149C7A0AE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129" name="Rectangle 5128">
            <a:extLst>
              <a:ext uri="{FF2B5EF4-FFF2-40B4-BE49-F238E27FC236}">
                <a16:creationId xmlns:a16="http://schemas.microsoft.com/office/drawing/2014/main" id="{D3772EE4-ED5E-4D3A-A306-B22CF8667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601200"/>
            <a:ext cx="3703320"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637D6ADE-06F6-4ABD-DBFC-B3AF1D8A927E}"/>
              </a:ext>
            </a:extLst>
          </p:cNvPr>
          <p:cNvSpPr>
            <a:spLocks noGrp="1"/>
          </p:cNvSpPr>
          <p:nvPr>
            <p:ph type="title"/>
          </p:nvPr>
        </p:nvSpPr>
        <p:spPr>
          <a:xfrm>
            <a:off x="672280" y="650033"/>
            <a:ext cx="3259016" cy="853647"/>
          </a:xfrm>
        </p:spPr>
        <p:txBody>
          <a:bodyPr>
            <a:normAutofit fontScale="90000"/>
          </a:bodyPr>
          <a:lstStyle/>
          <a:p>
            <a:r>
              <a:rPr lang="en-GB" dirty="0">
                <a:solidFill>
                  <a:srgbClr val="FFFFFF"/>
                </a:solidFill>
              </a:rPr>
              <a:t>The balanced scorecard</a:t>
            </a:r>
          </a:p>
        </p:txBody>
      </p:sp>
      <p:sp>
        <p:nvSpPr>
          <p:cNvPr id="5131" name="Rectangle 5130">
            <a:extLst>
              <a:ext uri="{FF2B5EF4-FFF2-40B4-BE49-F238E27FC236}">
                <a16:creationId xmlns:a16="http://schemas.microsoft.com/office/drawing/2014/main" id="{10058680-D07C-4893-B2B7-91543F18AB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133" name="Rectangle 5132">
            <a:extLst>
              <a:ext uri="{FF2B5EF4-FFF2-40B4-BE49-F238E27FC236}">
                <a16:creationId xmlns:a16="http://schemas.microsoft.com/office/drawing/2014/main" id="{7B42427A-0A1F-4A55-8705-D9179F1E0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5135" name="Rectangle 5134">
            <a:extLst>
              <a:ext uri="{FF2B5EF4-FFF2-40B4-BE49-F238E27FC236}">
                <a16:creationId xmlns:a16="http://schemas.microsoft.com/office/drawing/2014/main" id="{EE54A6FE-D8CB-48A3-900B-053D4EBD3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92A82015-CDD6-01CC-B219-42B7161E480A}"/>
              </a:ext>
            </a:extLst>
          </p:cNvPr>
          <p:cNvSpPr>
            <a:spLocks noGrp="1"/>
          </p:cNvSpPr>
          <p:nvPr>
            <p:ph idx="1"/>
          </p:nvPr>
        </p:nvSpPr>
        <p:spPr>
          <a:xfrm>
            <a:off x="536281" y="1828800"/>
            <a:ext cx="3259015" cy="4379167"/>
          </a:xfrm>
        </p:spPr>
        <p:txBody>
          <a:bodyPr anchor="t">
            <a:noAutofit/>
          </a:bodyPr>
          <a:lstStyle/>
          <a:p>
            <a:pPr marL="133200" indent="0">
              <a:lnSpc>
                <a:spcPct val="90000"/>
              </a:lnSpc>
              <a:buNone/>
              <a:defRPr/>
            </a:pPr>
            <a:r>
              <a:rPr kumimoji="0" lang="en-US" sz="2000" b="0" i="0" u="none" strike="noStrike" cap="none" spc="0" normalizeH="0" baseline="0" noProof="0" dirty="0">
                <a:ln>
                  <a:noFill/>
                </a:ln>
                <a:solidFill>
                  <a:schemeClr val="tx2"/>
                </a:solidFill>
                <a:effectLst/>
                <a:uLnTx/>
                <a:uFillTx/>
              </a:rPr>
              <a:t>Consists of </a:t>
            </a:r>
            <a:r>
              <a:rPr kumimoji="0" lang="en-US" sz="2000" b="1" i="1" u="none" strike="noStrike" cap="none" spc="0" normalizeH="0" baseline="0" noProof="0" dirty="0">
                <a:ln>
                  <a:noFill/>
                </a:ln>
                <a:solidFill>
                  <a:srgbClr val="00B0F0"/>
                </a:solidFill>
                <a:effectLst/>
                <a:uLnTx/>
                <a:uFillTx/>
              </a:rPr>
              <a:t>four perspectives </a:t>
            </a:r>
            <a:r>
              <a:rPr kumimoji="0" lang="en-US" sz="2000" u="none" strike="noStrike" cap="none" spc="0" normalizeH="0" baseline="0" noProof="0" dirty="0">
                <a:ln>
                  <a:noFill/>
                </a:ln>
                <a:effectLst/>
                <a:uLnTx/>
                <a:uFillTx/>
              </a:rPr>
              <a:t>to assess an </a:t>
            </a:r>
            <a:r>
              <a:rPr kumimoji="0" lang="en-US" sz="2000" u="none" strike="noStrike" cap="none" spc="0" normalizeH="0" baseline="0" noProof="0" dirty="0" err="1">
                <a:ln>
                  <a:noFill/>
                </a:ln>
                <a:effectLst/>
                <a:uLnTx/>
                <a:uFillTx/>
              </a:rPr>
              <a:t>organisation’s</a:t>
            </a:r>
            <a:r>
              <a:rPr kumimoji="0" lang="en-US" sz="2000" u="none" strike="noStrike" cap="none" spc="0" normalizeH="0" baseline="0" noProof="0" dirty="0">
                <a:ln>
                  <a:noFill/>
                </a:ln>
                <a:effectLst/>
                <a:uLnTx/>
                <a:uFillTx/>
              </a:rPr>
              <a:t> health</a:t>
            </a:r>
            <a:r>
              <a:rPr kumimoji="0" lang="en-US" sz="2000" b="0" i="0" u="none" strike="noStrike" cap="none" spc="0" normalizeH="0" baseline="0" noProof="0" dirty="0">
                <a:ln>
                  <a:noFill/>
                </a:ln>
                <a:solidFill>
                  <a:schemeClr val="tx2"/>
                </a:solidFill>
                <a:effectLst/>
                <a:uLnTx/>
                <a:uFillTx/>
              </a:rPr>
              <a:t>:</a:t>
            </a:r>
          </a:p>
          <a:p>
            <a:pPr marL="320400" indent="0">
              <a:lnSpc>
                <a:spcPct val="90000"/>
              </a:lnSpc>
              <a:buNone/>
              <a:defRPr/>
            </a:pPr>
            <a:r>
              <a:rPr lang="en-US" sz="2000" b="1" dirty="0">
                <a:solidFill>
                  <a:srgbClr val="00B0F0"/>
                </a:solidFill>
              </a:rPr>
              <a:t>Customers – </a:t>
            </a:r>
            <a:r>
              <a:rPr kumimoji="0" lang="en-US" sz="2000" b="0" i="0" u="none" strike="noStrike" cap="none" spc="0" normalizeH="0" baseline="0" noProof="0" dirty="0">
                <a:ln>
                  <a:noFill/>
                </a:ln>
                <a:solidFill>
                  <a:schemeClr val="tx2"/>
                </a:solidFill>
                <a:effectLst/>
                <a:uLnTx/>
                <a:uFillTx/>
              </a:rPr>
              <a:t>How do customers view us?</a:t>
            </a:r>
            <a:r>
              <a:rPr kumimoji="0" lang="en-US" sz="2000" b="0" i="0" u="none" strike="noStrike" cap="none" spc="0" normalizeH="0" noProof="0" dirty="0">
                <a:ln>
                  <a:noFill/>
                </a:ln>
                <a:solidFill>
                  <a:schemeClr val="tx2"/>
                </a:solidFill>
                <a:effectLst/>
                <a:uLnTx/>
                <a:uFillTx/>
              </a:rPr>
              <a:t> </a:t>
            </a:r>
          </a:p>
          <a:p>
            <a:pPr marL="320400" indent="0">
              <a:lnSpc>
                <a:spcPct val="90000"/>
              </a:lnSpc>
              <a:buNone/>
              <a:defRPr/>
            </a:pPr>
            <a:r>
              <a:rPr lang="en-US" sz="2000" b="1" dirty="0">
                <a:solidFill>
                  <a:srgbClr val="00B0F0"/>
                </a:solidFill>
              </a:rPr>
              <a:t>Learning &amp; Growth / Innovation – </a:t>
            </a:r>
            <a:r>
              <a:rPr kumimoji="0" lang="en-US" sz="2000" b="0" i="0" u="none" strike="noStrike" cap="none" spc="0" normalizeH="0" baseline="0" noProof="0" dirty="0">
                <a:ln>
                  <a:noFill/>
                </a:ln>
                <a:solidFill>
                  <a:schemeClr val="tx2"/>
                </a:solidFill>
                <a:effectLst/>
                <a:uLnTx/>
                <a:uFillTx/>
              </a:rPr>
              <a:t>How do we create value?</a:t>
            </a:r>
            <a:endParaRPr lang="en-US" sz="2000" dirty="0">
              <a:solidFill>
                <a:schemeClr val="tx2"/>
              </a:solidFill>
            </a:endParaRPr>
          </a:p>
          <a:p>
            <a:pPr marL="320400" indent="0">
              <a:lnSpc>
                <a:spcPct val="90000"/>
              </a:lnSpc>
              <a:buNone/>
              <a:defRPr/>
            </a:pPr>
            <a:r>
              <a:rPr lang="en-US" sz="2000" b="1" dirty="0">
                <a:solidFill>
                  <a:srgbClr val="00B0F0"/>
                </a:solidFill>
              </a:rPr>
              <a:t>Internal Business – </a:t>
            </a:r>
            <a:r>
              <a:rPr kumimoji="0" lang="en-US" sz="2000" b="0" i="0" u="none" strike="noStrike" cap="none" spc="0" normalizeH="0" baseline="0" noProof="0" dirty="0">
                <a:ln>
                  <a:noFill/>
                </a:ln>
                <a:solidFill>
                  <a:schemeClr val="tx2"/>
                </a:solidFill>
                <a:effectLst/>
                <a:uLnTx/>
                <a:uFillTx/>
              </a:rPr>
              <a:t>What core competencies and processes do we need? </a:t>
            </a:r>
            <a:endParaRPr kumimoji="0" lang="en-US" sz="2000" b="1" i="0" u="none" strike="noStrike" cap="none" spc="0" normalizeH="0" baseline="0" noProof="0" dirty="0">
              <a:ln>
                <a:noFill/>
              </a:ln>
              <a:solidFill>
                <a:srgbClr val="00B0F0"/>
              </a:solidFill>
              <a:effectLst/>
              <a:uLnTx/>
              <a:uFillTx/>
            </a:endParaRPr>
          </a:p>
          <a:p>
            <a:pPr marL="320400" indent="0">
              <a:lnSpc>
                <a:spcPct val="90000"/>
              </a:lnSpc>
              <a:buNone/>
              <a:defRPr/>
            </a:pPr>
            <a:r>
              <a:rPr lang="en-US" sz="2000" b="1" dirty="0">
                <a:solidFill>
                  <a:srgbClr val="00B0F0"/>
                </a:solidFill>
              </a:rPr>
              <a:t>Financial – </a:t>
            </a:r>
            <a:r>
              <a:rPr kumimoji="0" lang="en-US" sz="2000" b="0" i="0" u="none" strike="noStrike" cap="none" spc="0" normalizeH="0" baseline="0" noProof="0" dirty="0">
                <a:ln>
                  <a:noFill/>
                </a:ln>
                <a:solidFill>
                  <a:schemeClr val="tx2"/>
                </a:solidFill>
                <a:effectLst/>
                <a:uLnTx/>
                <a:uFillTx/>
              </a:rPr>
              <a:t>How do shareholders view us?</a:t>
            </a:r>
            <a:r>
              <a:rPr lang="en-US" sz="2000" dirty="0">
                <a:solidFill>
                  <a:schemeClr val="tx2"/>
                </a:solidFill>
              </a:rPr>
              <a:t> </a:t>
            </a:r>
            <a:endParaRPr lang="en-GB" sz="2000" dirty="0">
              <a:solidFill>
                <a:srgbClr val="FFFFFF"/>
              </a:solidFill>
            </a:endParaRPr>
          </a:p>
        </p:txBody>
      </p:sp>
      <p:pic>
        <p:nvPicPr>
          <p:cNvPr id="5122" name="Picture 2" descr="Balanced Scorecard Summary">
            <a:extLst>
              <a:ext uri="{FF2B5EF4-FFF2-40B4-BE49-F238E27FC236}">
                <a16:creationId xmlns:a16="http://schemas.microsoft.com/office/drawing/2014/main" id="{C3F93CEB-3C28-465F-E2DF-304F0E944F26}"/>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297" r="-2" b="-2"/>
          <a:stretch/>
        </p:blipFill>
        <p:spPr bwMode="auto">
          <a:xfrm>
            <a:off x="4241830" y="601200"/>
            <a:ext cx="7503636" cy="5789365"/>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270E9791-9D5B-4E8D-C735-A70E62ADDC72}"/>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9E9C7C3C-BB7C-86AE-AFE9-DDDB46ED2124}"/>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54</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50214645"/>
      </p:ext>
    </p:extLst>
  </p:cSld>
  <p:clrMapOvr>
    <a:overrideClrMapping bg1="dk1" tx1="lt1" bg2="dk2" tx2="lt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useBgFill="1">
        <p:nvSpPr>
          <p:cNvPr id="20" name="Rectangle 19">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76047"/>
          </a:xfrm>
        </p:spPr>
        <p:txBody>
          <a:bodyPr vert="horz" lIns="91440" tIns="45720" rIns="91440" bIns="45720" rtlCol="0" anchor="b">
            <a:normAutofit/>
          </a:bodyPr>
          <a:lstStyle/>
          <a:p>
            <a:r>
              <a:rPr lang="en-US" b="0" kern="1200" cap="all">
                <a:solidFill>
                  <a:schemeClr val="tx2"/>
                </a:solidFill>
                <a:latin typeface="+mj-lt"/>
                <a:ea typeface="+mj-ea"/>
                <a:cs typeface="+mj-cs"/>
              </a:rPr>
              <a:t>balanced scorecard – financial</a:t>
            </a:r>
          </a:p>
        </p:txBody>
      </p:sp>
      <p:sp>
        <p:nvSpPr>
          <p:cNvPr id="22" name="Rectangle 21">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TextBox 2">
            <a:extLst>
              <a:ext uri="{FF2B5EF4-FFF2-40B4-BE49-F238E27FC236}">
                <a16:creationId xmlns:a16="http://schemas.microsoft.com/office/drawing/2014/main" id="{1A63A293-6A4B-481D-8960-BE437C3CF946}"/>
              </a:ext>
            </a:extLst>
          </p:cNvPr>
          <p:cNvSpPr txBox="1"/>
          <p:nvPr/>
        </p:nvSpPr>
        <p:spPr>
          <a:xfrm>
            <a:off x="446534" y="1528162"/>
            <a:ext cx="6443663" cy="4330637"/>
          </a:xfrm>
          <a:prstGeom prst="rect">
            <a:avLst/>
          </a:prstGeom>
        </p:spPr>
        <p:txBody>
          <a:bodyPr vert="horz" lIns="91440" tIns="45720" rIns="91440" bIns="45720" rtlCol="0" anchor="ctr">
            <a:normAutofit lnSpcReduction="10000"/>
          </a:bodyPr>
          <a:lstStyle/>
          <a:p>
            <a:pPr marL="285750" marR="0" lvl="0"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endParaRPr kumimoji="0" lang="en-US" sz="18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rgbClr val="335B74"/>
                </a:solidFill>
                <a:effectLst/>
                <a:uLnTx/>
                <a:uFillTx/>
                <a:latin typeface="Franklin Gothic Book" panose="020B0502020104020203"/>
                <a:ea typeface="+mn-ea"/>
                <a:cs typeface="+mn-cs"/>
              </a:rPr>
              <a:t>How do shareholders view us?</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Focus on the financial objectives</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Assess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organisation’s</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financial strength from the perspective of a shareholder, an owner of the company with a financial stake in the increase of the company's value</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You do not need to have shareholders for this analysis</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You can assess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organisation</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from the perspective of a potential shareholder</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Includes assessment of standard accounting metrics (e.g. cash flow, operating returns, return on equity, ROI, Profit margins etc.)</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8E7654"/>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8E7654"/>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55</a:t>
            </a:fld>
            <a:endParaRPr kumimoji="0" lang="en-US" sz="900" b="0" i="0" u="none" strike="noStrike" kern="1200" cap="none" spc="0" normalizeH="0" baseline="0" noProof="0">
              <a:ln>
                <a:noFill/>
              </a:ln>
              <a:solidFill>
                <a:srgbClr val="8E7654"/>
              </a:solidFill>
              <a:effectLst/>
              <a:uLnTx/>
              <a:uFillTx/>
              <a:latin typeface="Franklin Gothic Book" panose="020B0502020104020203"/>
              <a:ea typeface="+mn-ea"/>
              <a:cs typeface="+mn-cs"/>
            </a:endParaRPr>
          </a:p>
        </p:txBody>
      </p:sp>
      <p:pic>
        <p:nvPicPr>
          <p:cNvPr id="9" name="Picture 8" descr="Jars of coins">
            <a:extLst>
              <a:ext uri="{FF2B5EF4-FFF2-40B4-BE49-F238E27FC236}">
                <a16:creationId xmlns:a16="http://schemas.microsoft.com/office/drawing/2014/main" id="{DFCEB605-E079-A990-A183-B4AA6488D45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24635392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638964"/>
          </a:xfrm>
        </p:spPr>
        <p:txBody>
          <a:bodyPr vert="horz" lIns="91440" tIns="45720" rIns="91440" bIns="45720" rtlCol="0" anchor="b">
            <a:normAutofit/>
          </a:bodyPr>
          <a:lstStyle/>
          <a:p>
            <a:r>
              <a:rPr lang="en-US" b="0" kern="1200" cap="all" dirty="0">
                <a:solidFill>
                  <a:schemeClr val="tx2"/>
                </a:solidFill>
                <a:latin typeface="+mj-lt"/>
                <a:ea typeface="+mj-ea"/>
                <a:cs typeface="+mj-cs"/>
              </a:rPr>
              <a:t>balanced scorecard - customers</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TextBox 2">
            <a:extLst>
              <a:ext uri="{FF2B5EF4-FFF2-40B4-BE49-F238E27FC236}">
                <a16:creationId xmlns:a16="http://schemas.microsoft.com/office/drawing/2014/main" id="{1A63A293-6A4B-481D-8960-BE437C3CF946}"/>
              </a:ext>
            </a:extLst>
          </p:cNvPr>
          <p:cNvSpPr txBox="1"/>
          <p:nvPr/>
        </p:nvSpPr>
        <p:spPr>
          <a:xfrm>
            <a:off x="581195" y="1107440"/>
            <a:ext cx="6309002" cy="4751359"/>
          </a:xfrm>
          <a:prstGeom prst="rect">
            <a:avLst/>
          </a:prstGeom>
        </p:spPr>
        <p:txBody>
          <a:bodyPr vert="horz" lIns="91440" tIns="45720" rIns="91440" bIns="45720" rtlCol="0" anchor="ctr">
            <a:norm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rgbClr val="335B74"/>
                </a:solidFill>
                <a:effectLst/>
                <a:uLnTx/>
                <a:uFillTx/>
                <a:latin typeface="Franklin Gothic Book" panose="020B0502020104020203"/>
                <a:ea typeface="+mn-ea"/>
                <a:cs typeface="+mn-cs"/>
              </a:rPr>
              <a:t>How do customers view us?</a:t>
            </a:r>
          </a:p>
          <a:p>
            <a:pPr marL="742950" marR="0" lvl="1"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Determine how customers view products and services:</a:t>
            </a:r>
          </a:p>
          <a:p>
            <a:pPr marL="1200150" marR="0" lvl="2"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How do customers perceive value of our products and services?</a:t>
            </a:r>
          </a:p>
          <a:p>
            <a:pPr marL="1200150" marR="0" lvl="2"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How much are they are willing to pay for those products and services?</a:t>
            </a:r>
          </a:p>
          <a:p>
            <a:pPr marL="1200150" marR="0" lvl="2"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Quality? Delivery? Price? Etc.</a:t>
            </a:r>
          </a:p>
          <a:p>
            <a:pPr marL="1200150" marR="0" lvl="2"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lang="en-US" sz="2000" dirty="0">
                <a:solidFill>
                  <a:srgbClr val="335B74"/>
                </a:solidFill>
                <a:latin typeface="Franklin Gothic Book" panose="020B0502020104020203"/>
              </a:rPr>
              <a:t>Customer loyalty, Market share, Customer Engagement, Customer retention, NPS </a:t>
            </a:r>
            <a:r>
              <a:rPr lang="en-US" sz="2000" dirty="0" err="1">
                <a:solidFill>
                  <a:srgbClr val="335B74"/>
                </a:solidFill>
                <a:latin typeface="Franklin Gothic Book" panose="020B0502020104020203"/>
              </a:rPr>
              <a:t>etc</a:t>
            </a:r>
            <a:r>
              <a:rPr lang="en-US" sz="2000" dirty="0">
                <a:solidFill>
                  <a:srgbClr val="335B74"/>
                </a:solidFill>
                <a:latin typeface="Franklin Gothic Book" panose="020B0502020104020203"/>
              </a:rPr>
              <a:t> </a:t>
            </a:r>
            <a:endPar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AE8440"/>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AE8440"/>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56</a:t>
            </a:fld>
            <a:endParaRPr kumimoji="0" lang="en-US" sz="900" b="0" i="0" u="none" strike="noStrike" kern="1200" cap="none" spc="0" normalizeH="0" baseline="0" noProof="0">
              <a:ln>
                <a:noFill/>
              </a:ln>
              <a:solidFill>
                <a:srgbClr val="AE8440"/>
              </a:solidFill>
              <a:effectLst/>
              <a:uLnTx/>
              <a:uFillTx/>
              <a:latin typeface="Franklin Gothic Book" panose="020B0502020104020203"/>
              <a:ea typeface="+mn-ea"/>
              <a:cs typeface="+mn-cs"/>
            </a:endParaRPr>
          </a:p>
        </p:txBody>
      </p:sp>
      <p:pic>
        <p:nvPicPr>
          <p:cNvPr id="7" name="Picture 6" descr="Greengrocer at outdoor market stall with vegetables, selling green onions to woman">
            <a:extLst>
              <a:ext uri="{FF2B5EF4-FFF2-40B4-BE49-F238E27FC236}">
                <a16:creationId xmlns:a16="http://schemas.microsoft.com/office/drawing/2014/main" id="{1356AF93-711B-0447-405C-DA22989D7C0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39388862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a:solidFill>
                  <a:schemeClr val="tx2"/>
                </a:solidFill>
                <a:latin typeface="+mj-lt"/>
                <a:ea typeface="+mj-ea"/>
                <a:cs typeface="+mj-cs"/>
              </a:rPr>
              <a:t>balanced scorecard – internal business</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TextBox 2">
            <a:extLst>
              <a:ext uri="{FF2B5EF4-FFF2-40B4-BE49-F238E27FC236}">
                <a16:creationId xmlns:a16="http://schemas.microsoft.com/office/drawing/2014/main" id="{1A63A293-6A4B-481D-8960-BE437C3CF946}"/>
              </a:ext>
            </a:extLst>
          </p:cNvPr>
          <p:cNvSpPr txBox="1"/>
          <p:nvPr/>
        </p:nvSpPr>
        <p:spPr>
          <a:xfrm>
            <a:off x="581194" y="1896533"/>
            <a:ext cx="6309003" cy="3962266"/>
          </a:xfrm>
          <a:prstGeom prst="rect">
            <a:avLst/>
          </a:prstGeom>
        </p:spPr>
        <p:txBody>
          <a:bodyPr vert="horz" lIns="91440" tIns="45720" rIns="91440" bIns="45720" rtlCol="0" anchor="ctr">
            <a:no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rgbClr val="335B74"/>
                </a:solidFill>
                <a:effectLst/>
                <a:uLnTx/>
                <a:uFillTx/>
                <a:latin typeface="Franklin Gothic Book" panose="020B0502020104020203"/>
                <a:ea typeface="+mn-ea"/>
                <a:cs typeface="+mn-cs"/>
              </a:rPr>
              <a:t>What core competencies do we need?</a:t>
            </a:r>
          </a:p>
          <a:p>
            <a:pPr marL="742950" marR="0" lvl="1"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Focus upon core competencies needed to achieve strategic objectives –efficiency, quality control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etc</a:t>
            </a:r>
            <a:endPar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742950" marR="0" lvl="1"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Develop business processes that enable employees to hone and develop the core competencies required</a:t>
            </a:r>
          </a:p>
          <a:p>
            <a:pPr marL="1200150" marR="0" lvl="2" indent="-28575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Example: a car manufacturer may distinguish itself with the core competencies of making fuel-efficient engines with futuristic designs. These core competencies may be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utilised</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for strategic expansion initiatives (e.g. into motorcycle development).</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57</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6" descr="Machine gears">
            <a:extLst>
              <a:ext uri="{FF2B5EF4-FFF2-40B4-BE49-F238E27FC236}">
                <a16:creationId xmlns:a16="http://schemas.microsoft.com/office/drawing/2014/main" id="{6052A9CB-1BF7-8C5D-9695-3AC2EC45913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426892575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6C8E6EB-4C59-429B-97E4-72A058CFC4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B5B90362-AFCC-46A9-B41C-A257A8C5B3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F71EF7F1-38BA-471D-8CD4-2A9AE8E35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useBgFill="1">
        <p:nvSpPr>
          <p:cNvPr id="18" name="Rectangle 17">
            <a:extLst>
              <a:ext uri="{FF2B5EF4-FFF2-40B4-BE49-F238E27FC236}">
                <a16:creationId xmlns:a16="http://schemas.microsoft.com/office/drawing/2014/main" id="{504BED40-EAF7-4E55-AFF7-2CD840EBD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81193" y="702156"/>
            <a:ext cx="6309003" cy="1013800"/>
          </a:xfrm>
        </p:spPr>
        <p:txBody>
          <a:bodyPr vert="horz" lIns="91440" tIns="45720" rIns="91440" bIns="45720" rtlCol="0" anchor="b">
            <a:normAutofit/>
          </a:bodyPr>
          <a:lstStyle/>
          <a:p>
            <a:r>
              <a:rPr lang="en-US" b="0" kern="1200" cap="all">
                <a:solidFill>
                  <a:schemeClr val="tx2"/>
                </a:solidFill>
                <a:latin typeface="+mj-lt"/>
                <a:ea typeface="+mj-ea"/>
                <a:cs typeface="+mj-cs"/>
              </a:rPr>
              <a:t>balanced scorecard – learning &amp; growth / innovation</a:t>
            </a:r>
          </a:p>
        </p:txBody>
      </p:sp>
      <p:sp>
        <p:nvSpPr>
          <p:cNvPr id="20" name="Rectangle 19">
            <a:extLst>
              <a:ext uri="{FF2B5EF4-FFF2-40B4-BE49-F238E27FC236}">
                <a16:creationId xmlns:a16="http://schemas.microsoft.com/office/drawing/2014/main" id="{F367CCF1-BB1E-41CF-8499-94A870C33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66751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TextBox 2">
            <a:extLst>
              <a:ext uri="{FF2B5EF4-FFF2-40B4-BE49-F238E27FC236}">
                <a16:creationId xmlns:a16="http://schemas.microsoft.com/office/drawing/2014/main" id="{1A63A293-6A4B-481D-8960-BE437C3CF946}"/>
              </a:ext>
            </a:extLst>
          </p:cNvPr>
          <p:cNvSpPr txBox="1"/>
          <p:nvPr/>
        </p:nvSpPr>
        <p:spPr>
          <a:xfrm>
            <a:off x="355600" y="1865916"/>
            <a:ext cx="6534597" cy="4289928"/>
          </a:xfrm>
          <a:prstGeom prst="rect">
            <a:avLst/>
          </a:prstGeom>
        </p:spPr>
        <p:txBody>
          <a:bodyPr vert="horz" lIns="91440" tIns="45720" rIns="91440" bIns="45720" rtlCol="0" anchor="ctr">
            <a:noAutofit/>
          </a:bodyPr>
          <a:lstStyle/>
          <a:p>
            <a:pPr marL="285750" marR="0" lvl="0"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1" i="0" u="none" strike="noStrike" kern="1200" cap="none" spc="0" normalizeH="0" baseline="0" noProof="0" dirty="0">
                <a:ln>
                  <a:noFill/>
                </a:ln>
                <a:solidFill>
                  <a:srgbClr val="335B74"/>
                </a:solidFill>
                <a:effectLst/>
                <a:uLnTx/>
                <a:uFillTx/>
                <a:latin typeface="Franklin Gothic Book" panose="020B0502020104020203"/>
                <a:ea typeface="+mn-ea"/>
                <a:cs typeface="+mn-cs"/>
              </a:rPr>
              <a:t>How do we create value?</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Focus on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organisation’s</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processes and structures that create value</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Focus on activities that enhance competitiveness, innovation and </a:t>
            </a:r>
            <a:r>
              <a:rPr kumimoji="0" lang="en-US" sz="2000" b="0" i="0" u="none" strike="noStrike" kern="1200" cap="none" spc="0" normalizeH="0" baseline="0" noProof="0" dirty="0" err="1">
                <a:ln>
                  <a:noFill/>
                </a:ln>
                <a:solidFill>
                  <a:srgbClr val="335B74"/>
                </a:solidFill>
                <a:effectLst/>
                <a:uLnTx/>
                <a:uFillTx/>
                <a:latin typeface="Franklin Gothic Book" panose="020B0502020104020203"/>
                <a:ea typeface="+mn-ea"/>
                <a:cs typeface="+mn-cs"/>
              </a:rPr>
              <a:t>organisational</a:t>
            </a: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 learning and development</a:t>
            </a:r>
          </a:p>
          <a:p>
            <a:pPr marL="742950" marR="0" lvl="1"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Develop key metrics focusing on any one of the aforementioned areas. Employee satisfaction, training and </a:t>
            </a:r>
            <a:r>
              <a:rPr kumimoji="0" lang="en-US" sz="2000" b="0" i="0" u="none" strike="noStrike" kern="1200" cap="none" spc="0" normalizeH="0" baseline="0" noProof="0">
                <a:ln>
                  <a:noFill/>
                </a:ln>
                <a:solidFill>
                  <a:srgbClr val="335B74"/>
                </a:solidFill>
                <a:effectLst/>
                <a:uLnTx/>
                <a:uFillTx/>
                <a:latin typeface="Franklin Gothic Book" panose="020B0502020104020203"/>
                <a:ea typeface="+mn-ea"/>
                <a:cs typeface="+mn-cs"/>
              </a:rPr>
              <a:t>development etc.</a:t>
            </a:r>
            <a:endPar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endParaRPr>
          </a:p>
          <a:p>
            <a:pPr marL="1200150" marR="0" lvl="2" indent="-285750" algn="l" defTabSz="457200" rtl="0" eaLnBrk="1" fontAlgn="auto" latinLnBrk="0" hangingPunct="1">
              <a:lnSpc>
                <a:spcPct val="90000"/>
              </a:lnSpc>
              <a:spcBef>
                <a:spcPct val="20000"/>
              </a:spcBef>
              <a:spcAft>
                <a:spcPts val="600"/>
              </a:spcAft>
              <a:buClr>
                <a:srgbClr val="1CADE4"/>
              </a:buClr>
              <a:buSzPct val="92000"/>
              <a:buFont typeface="Wingdings 2" panose="05020102010507070707" pitchFamily="18" charset="2"/>
              <a:buChar char=""/>
              <a:tabLst/>
              <a:defRPr/>
            </a:pPr>
            <a:r>
              <a:rPr kumimoji="0" lang="en-US" sz="2000" b="0" i="0" u="none" strike="noStrike" kern="1200" cap="none" spc="0" normalizeH="0" baseline="0" noProof="0" dirty="0">
                <a:ln>
                  <a:noFill/>
                </a:ln>
                <a:solidFill>
                  <a:srgbClr val="335B74"/>
                </a:solidFill>
                <a:effectLst/>
                <a:uLnTx/>
                <a:uFillTx/>
                <a:latin typeface="Franklin Gothic Book" panose="020B0502020104020203"/>
                <a:ea typeface="+mn-ea"/>
                <a:cs typeface="+mn-cs"/>
              </a:rPr>
              <a:t>Example: A technology company may develop a measure of the revenue generated from their most recent product launches, perhaps over the past two years, to understand the effects of innovation and constant improvement.</a:t>
            </a:r>
            <a:endParaRPr kumimoji="0" lang="en-US" sz="2000" b="0" i="1" u="none" strike="noStrike" kern="1200" cap="none" spc="0" normalizeH="0" baseline="0" noProof="0" dirty="0">
              <a:ln>
                <a:noFill/>
              </a:ln>
              <a:solidFill>
                <a:srgbClr val="335B74"/>
              </a:solidFill>
              <a:effectLst/>
              <a:uLnTx/>
              <a:uFillTx/>
              <a:latin typeface="Franklin Gothic Book" panose="020B0502020104020203"/>
              <a:ea typeface="+mn-ea"/>
              <a:cs typeface="+mn-cs"/>
            </a:endParaRP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a:xfrm>
            <a:off x="581193" y="5951811"/>
            <a:ext cx="42774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srgbClr val="337ACB"/>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a:xfrm>
            <a:off x="6576780" y="5956137"/>
            <a:ext cx="544874"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337ACB"/>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58</a:t>
            </a:fld>
            <a:endParaRPr kumimoji="0" lang="en-US" sz="900" b="0" i="0" u="none" strike="noStrike" kern="1200" cap="none" spc="0" normalizeH="0" baseline="0" noProof="0">
              <a:ln>
                <a:noFill/>
              </a:ln>
              <a:solidFill>
                <a:srgbClr val="337ACB"/>
              </a:solidFill>
              <a:effectLst/>
              <a:uLnTx/>
              <a:uFillTx/>
              <a:latin typeface="Franklin Gothic Book" panose="020B0502020104020203"/>
              <a:ea typeface="+mn-ea"/>
              <a:cs typeface="+mn-cs"/>
            </a:endParaRPr>
          </a:p>
        </p:txBody>
      </p:sp>
      <p:pic>
        <p:nvPicPr>
          <p:cNvPr id="7" name="Picture 6" descr="Five bulbs and one of them is glowing">
            <a:extLst>
              <a:ext uri="{FF2B5EF4-FFF2-40B4-BE49-F238E27FC236}">
                <a16:creationId xmlns:a16="http://schemas.microsoft.com/office/drawing/2014/main" id="{62BB3545-056B-8B43-58DA-5AF9ECC2262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7521283" y="10"/>
            <a:ext cx="4670717" cy="6857990"/>
          </a:xfrm>
          <a:prstGeom prst="rect">
            <a:avLst/>
          </a:prstGeom>
        </p:spPr>
      </p:pic>
    </p:spTree>
    <p:extLst>
      <p:ext uri="{BB962C8B-B14F-4D97-AF65-F5344CB8AC3E}">
        <p14:creationId xmlns:p14="http://schemas.microsoft.com/office/powerpoint/2010/main" val="2256115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4F2DD-E328-4EBE-F7BC-9EBAEED93F33}"/>
              </a:ext>
            </a:extLst>
          </p:cNvPr>
          <p:cNvSpPr>
            <a:spLocks noGrp="1"/>
          </p:cNvSpPr>
          <p:nvPr>
            <p:ph type="title"/>
          </p:nvPr>
        </p:nvSpPr>
        <p:spPr/>
        <p:txBody>
          <a:bodyPr/>
          <a:lstStyle/>
          <a:p>
            <a:pPr algn="ctr"/>
            <a:r>
              <a:rPr lang="en-GB"/>
              <a:t>This is the end of our</a:t>
            </a:r>
            <a:br>
              <a:rPr lang="en-GB"/>
            </a:br>
            <a:r>
              <a:rPr lang="en-GB"/>
              <a:t>session </a:t>
            </a:r>
            <a:r>
              <a:rPr lang="en-GB">
                <a:sym typeface="Wingdings" panose="05000000000000000000" pitchFamily="2" charset="2"/>
              </a:rPr>
              <a:t></a:t>
            </a:r>
            <a:endParaRPr lang="en-GB"/>
          </a:p>
        </p:txBody>
      </p:sp>
      <p:sp>
        <p:nvSpPr>
          <p:cNvPr id="3" name="Text Placeholder 2">
            <a:extLst>
              <a:ext uri="{FF2B5EF4-FFF2-40B4-BE49-F238E27FC236}">
                <a16:creationId xmlns:a16="http://schemas.microsoft.com/office/drawing/2014/main" id="{307D6C9B-2909-4164-3E9F-C472CBCD539C}"/>
              </a:ext>
            </a:extLst>
          </p:cNvPr>
          <p:cNvSpPr>
            <a:spLocks noGrp="1"/>
          </p:cNvSpPr>
          <p:nvPr>
            <p:ph type="body" idx="1"/>
          </p:nvPr>
        </p:nvSpPr>
        <p:spPr/>
        <p:txBody>
          <a:bodyPr/>
          <a:lstStyle/>
          <a:p>
            <a:endParaRPr lang="en-GB"/>
          </a:p>
        </p:txBody>
      </p:sp>
      <p:sp>
        <p:nvSpPr>
          <p:cNvPr id="4" name="Footer Placeholder 3">
            <a:extLst>
              <a:ext uri="{FF2B5EF4-FFF2-40B4-BE49-F238E27FC236}">
                <a16:creationId xmlns:a16="http://schemas.microsoft.com/office/drawing/2014/main" id="{4D30401E-C1DC-1403-D684-BC60FAA9691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2C887F-532C-63FC-5544-F5A956DE45C8}"/>
              </a:ext>
            </a:extLst>
          </p:cNvPr>
          <p:cNvSpPr>
            <a:spLocks noGrp="1"/>
          </p:cNvSpPr>
          <p:nvPr>
            <p:ph type="sldNum" sz="quarter" idx="12"/>
          </p:nvPr>
        </p:nvSpPr>
        <p:spPr/>
        <p:txBody>
          <a:bodyPr/>
          <a:lstStyle/>
          <a:p>
            <a:fld id="{3A98EE3D-8CD1-4C3F-BD1C-C98C9596463C}" type="slidenum">
              <a:rPr lang="en-US" smtClean="0"/>
              <a:t>59</a:t>
            </a:fld>
            <a:endParaRPr lang="en-US"/>
          </a:p>
        </p:txBody>
      </p:sp>
    </p:spTree>
    <p:extLst>
      <p:ext uri="{BB962C8B-B14F-4D97-AF65-F5344CB8AC3E}">
        <p14:creationId xmlns:p14="http://schemas.microsoft.com/office/powerpoint/2010/main" val="138252685"/>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7BD4C1-B6B1-4715-ABF9-E660A51A4EA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{C2AA1F26-50D4-4A29-A703-40C744C528EE}tf33552983_win32</Template>
  <TotalTime>0</TotalTime>
  <Words>4727</Words>
  <Application>Microsoft Office PowerPoint</Application>
  <PresentationFormat>Widescreen</PresentationFormat>
  <Paragraphs>523</Paragraphs>
  <Slides>59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Calibri</vt:lpstr>
      <vt:lpstr>Franklin Gothic Book</vt:lpstr>
      <vt:lpstr>Franklin Gothic Demi</vt:lpstr>
      <vt:lpstr>Neue Haas Grotesk Text Pro</vt:lpstr>
      <vt:lpstr>Wingdings</vt:lpstr>
      <vt:lpstr>Wingdings 2</vt:lpstr>
      <vt:lpstr>DividendVTI</vt:lpstr>
      <vt:lpstr>Leading digital &amp; strategic change BMSW7003</vt:lpstr>
      <vt:lpstr>This week we will focus on…</vt:lpstr>
      <vt:lpstr>Key enablers for strategy implementation</vt:lpstr>
      <vt:lpstr>leadership Styles and Strategic Change</vt:lpstr>
      <vt:lpstr>Transformational leadership theory </vt:lpstr>
      <vt:lpstr>Transformational leadership theory </vt:lpstr>
      <vt:lpstr>Transformational leadership example – steve jobs</vt:lpstr>
      <vt:lpstr>Transactional leadership theory </vt:lpstr>
      <vt:lpstr>Transactional leadership example – jeff bazos</vt:lpstr>
      <vt:lpstr>strategic leadership theory </vt:lpstr>
      <vt:lpstr>strategic leadership example – elon musk</vt:lpstr>
      <vt:lpstr>adaptive leadership theory </vt:lpstr>
      <vt:lpstr>adaptive leadership example – ken olisa (royal mail)</vt:lpstr>
      <vt:lpstr>Distributed or collaborative leadership theory </vt:lpstr>
      <vt:lpstr>distributive leadership example – Carolyn Mccall (easyjet)</vt:lpstr>
      <vt:lpstr>distributive leadership example – Carolyn Mccall (itv)</vt:lpstr>
      <vt:lpstr>Organisational culture</vt:lpstr>
      <vt:lpstr>Organisational culture</vt:lpstr>
      <vt:lpstr>Organisational culture</vt:lpstr>
      <vt:lpstr>Organisational culture</vt:lpstr>
      <vt:lpstr>Organisational culture</vt:lpstr>
      <vt:lpstr>Imprinting of culture – by founder</vt:lpstr>
      <vt:lpstr>Founder imprinting example: apple</vt:lpstr>
      <vt:lpstr>How Steve Jobs shaped the culture at apple</vt:lpstr>
      <vt:lpstr>Organisational change is correlated with interest in oganisational culture</vt:lpstr>
      <vt:lpstr>Organisational culture can be influenced by various factors</vt:lpstr>
      <vt:lpstr>The cultural web</vt:lpstr>
      <vt:lpstr>The cultural web</vt:lpstr>
      <vt:lpstr>Tasks for our next session</vt:lpstr>
      <vt:lpstr>Implementation of strategic planning</vt:lpstr>
      <vt:lpstr>The exploring Strategy framework &amp; Planning</vt:lpstr>
      <vt:lpstr>What % of strategies fail?</vt:lpstr>
      <vt:lpstr>Strategy implementation/execution</vt:lpstr>
      <vt:lpstr>Strategic plan implementation</vt:lpstr>
      <vt:lpstr>reasons why strategy execution fails</vt:lpstr>
      <vt:lpstr>Requirements for successful implementation</vt:lpstr>
      <vt:lpstr>GUIDELINES FOR SUCCESSFUL STRATEGY IMPLEMENTATION</vt:lpstr>
      <vt:lpstr>planning for strategic response</vt:lpstr>
      <vt:lpstr>Factors determining likelihood of a competitive move</vt:lpstr>
      <vt:lpstr>PowerPoint Presentation</vt:lpstr>
      <vt:lpstr>First mover advantage</vt:lpstr>
      <vt:lpstr>risk management</vt:lpstr>
      <vt:lpstr>business risk</vt:lpstr>
      <vt:lpstr>business risk mitigation</vt:lpstr>
      <vt:lpstr>1. Identify threats</vt:lpstr>
      <vt:lpstr>2. Assess the Danger of the threats</vt:lpstr>
      <vt:lpstr>Risk probability &amp; impact matrix – an example</vt:lpstr>
      <vt:lpstr>4. Identify solutions</vt:lpstr>
      <vt:lpstr>5. Prioritise solutions</vt:lpstr>
      <vt:lpstr>balanced scorecard –  managing risk by managing strategy performance</vt:lpstr>
      <vt:lpstr>The Balance Score Card</vt:lpstr>
      <vt:lpstr>The Balance Score Card</vt:lpstr>
      <vt:lpstr>Balanced scorecard</vt:lpstr>
      <vt:lpstr>The balanced scorecard</vt:lpstr>
      <vt:lpstr>balanced scorecard – financial</vt:lpstr>
      <vt:lpstr>balanced scorecard - customers</vt:lpstr>
      <vt:lpstr>balanced scorecard – internal business</vt:lpstr>
      <vt:lpstr>balanced scorecard – learning &amp; growth / innovation</vt:lpstr>
      <vt:lpstr>This is the end of our session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D Hellyer</dc:creator>
  <cp:lastModifiedBy>Gwyneth Jones</cp:lastModifiedBy>
  <cp:revision>321</cp:revision>
  <dcterms:created xsi:type="dcterms:W3CDTF">2021-11-30T09:35:50Z</dcterms:created>
  <dcterms:modified xsi:type="dcterms:W3CDTF">2026-03-10T09:54:50Z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