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868EE1D-0A5D-4A05-B6D2-C659839BB3ED}" v="23" dt="2018-11-02T13:39:39.7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18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20879-C8DE-4D7D-A7A0-0742B0AEBA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C924F9-0D8E-4635-90A9-19892845F1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3E3896-767F-4BE4-9480-EE72CBB9E4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2A5AB-56DD-4172-9B23-B588CD5815CB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214AF7-C262-4DCC-B856-67D03495A0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00D9B3-2D22-47CC-900C-5E45611E24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8863-2A64-450A-8F46-241033B685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2730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EBBEA7-1B43-4578-90C2-529FCF0DE3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5935FC-D13C-4B75-8142-B7CFB2E5AD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16B465-EF03-4003-9FB9-D9B7B9F671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2A5AB-56DD-4172-9B23-B588CD5815CB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FF6B89-3231-4AC8-8790-7526F8AE64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9B4CA2-40DA-4FB9-A3A8-5910414C1B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8863-2A64-450A-8F46-241033B685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8200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91CBA-F150-4F73-BEAA-36ADA3DCA5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3105F1-BAB2-4761-BCA3-F12FF27E96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27AD5E-7176-4F33-87C8-7F671D398F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2A5AB-56DD-4172-9B23-B588CD5815CB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3A0B1D-CC8A-43F5-A487-15DA29FBAB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A7C959-B25A-45A9-9AF5-7DEE98BB72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8863-2A64-450A-8F46-241033B685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6659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65CAB7-54F0-4B7C-BBCB-AF096ECFC4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E92192-C868-44B7-BDB8-5A361CEED0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6E674F-30DD-4989-A9B3-411D7549B3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5A4A55-BC56-4BDF-A60B-3E64A753ED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2A5AB-56DD-4172-9B23-B588CD5815CB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F7413C-DE43-44F2-AEB8-C854BF6D17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0F81F9-532F-46DA-9612-18D85F42A7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8863-2A64-450A-8F46-241033B685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07662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C4F8B5-421F-4C42-BAC9-4190F74685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C3218C-C67F-4DE2-B6FE-DEA4C54473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102300-A2C3-4B8A-B92A-FC5119A490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F0BF2AD-F824-47DE-9D82-DF9D9736EB6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B2173A-7952-4A77-9631-65C5F386F13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363A414-7DE8-4BA4-89E2-4A3FEDB97B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2A5AB-56DD-4172-9B23-B588CD5815CB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11198B4-82E4-4E7A-9B75-81C4F523C3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4382E49-D216-4E96-B918-3EE0D4D55F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8863-2A64-450A-8F46-241033B685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37589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78B9A-8066-4BEE-A427-0620EE48A2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F2AF716-D753-453A-95BD-F7DE2C84AE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2A5AB-56DD-4172-9B23-B588CD5815CB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F0CD1D-3B50-4E59-B8B7-83B7AB66A4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0ADA89-90C5-4AE2-A24D-F563D612F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8863-2A64-450A-8F46-241033B685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4119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ACCFE61-D16B-43A1-AF78-C6246B7C97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2A5AB-56DD-4172-9B23-B588CD5815CB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DC84198-6EC4-4396-B1AE-293FB8381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417A62-F452-4D83-9ECB-8B4AAA49B0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8863-2A64-450A-8F46-241033B685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70009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291A3-59F5-465E-AEB8-9053B5022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7DC4AF-B118-4FFF-AE68-281D48908F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C43B72-D90B-4733-9B40-6F0CEC7E44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CB08FA-5E78-4A4F-BEF9-3F20D923A7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2A5AB-56DD-4172-9B23-B588CD5815CB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8F73DE-DBE6-4B28-865D-ED9180D04B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83543D-6BE4-49FC-8523-64C25AF18F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8863-2A64-450A-8F46-241033B685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1029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AA4A1-71B1-4F71-BDF2-BD920677ED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BD60E64-D805-43F9-ABB4-E8873EE263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76EAA4-98E6-469F-9633-CF29E1B69E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EB7C5F-4F77-421A-9725-8A92948180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2A5AB-56DD-4172-9B23-B588CD5815CB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D5C0F2-7112-41AA-8A71-513A6DB48B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DF3846-4263-459E-805A-C7A5492DF1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8863-2A64-450A-8F46-241033B685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580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3EFF2-2F40-4DEC-AD6D-33ED5E39A3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B48C56-338A-433D-98C7-7797BA8B15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A91D97-942A-4153-B3C8-ECF707CDAB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2A5AB-56DD-4172-9B23-B588CD5815CB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B17B34-E50E-453A-BFCE-63063C4F99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B19680-7204-4878-8F73-93A0541DAC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8863-2A64-450A-8F46-241033B685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7224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086C8E-8403-4054-96CA-080128E9B9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7B07C8-48F5-49C8-955C-C946E7E20B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078F43-17FA-45F7-983B-28B987D7D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2A5AB-56DD-4172-9B23-B588CD5815CB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B62C6A-566B-4368-9CB2-146AD5A5E8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CC3E44-04CE-4EDE-A152-1A29B6CBA7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8863-2A64-450A-8F46-241033B685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34961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7E6A23B-7FCA-4031-A76D-F11A21920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B214ED-281C-4985-B754-3F01B136C1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6A114E-9422-462A-A555-3B93323798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32A5AB-56DD-4172-9B23-B588CD5815CB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0391E1-ED72-4359-9AFE-04444F70B7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4761B0-87D3-4E37-8A69-1786A0E284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E58863-2A64-450A-8F46-241033B685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5722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2">
            <a:extLst>
              <a:ext uri="{FF2B5EF4-FFF2-40B4-BE49-F238E27FC236}">
                <a16:creationId xmlns:a16="http://schemas.microsoft.com/office/drawing/2014/main" id="{10293253-9319-4552-9FCC-6610D4F5DB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84514" y="483535"/>
            <a:ext cx="5721806" cy="1570734"/>
          </a:xfrm>
        </p:spPr>
        <p:txBody>
          <a:bodyPr>
            <a:normAutofit fontScale="90000"/>
          </a:bodyPr>
          <a:lstStyle/>
          <a:p>
            <a:r>
              <a:rPr lang="en-GB" sz="3100" b="1" cap="all" dirty="0">
                <a:solidFill>
                  <a:srgbClr val="FFFF00"/>
                </a:solidFill>
              </a:rPr>
              <a:t>SHSS5078</a:t>
            </a:r>
            <a:br>
              <a:rPr lang="en-GB" sz="3100" b="1" cap="all" dirty="0">
                <a:solidFill>
                  <a:srgbClr val="FFFF00"/>
                </a:solidFill>
              </a:rPr>
            </a:br>
            <a:r>
              <a:rPr lang="en-GB" sz="3100" b="1" dirty="0">
                <a:solidFill>
                  <a:srgbClr val="FFFF00"/>
                </a:solidFill>
              </a:rPr>
              <a:t>INCLUSION IN PHYSICAL EDUCATION AND YOUTH SPORT</a:t>
            </a:r>
            <a:br>
              <a:rPr lang="en-GB" b="1" dirty="0"/>
            </a:br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95EE747-47EC-4439-87DA-87F6BA20AE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50" y="389578"/>
            <a:ext cx="5869339" cy="3129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9DD787B-1290-42D1-9E9D-70DF3944D19C}"/>
              </a:ext>
            </a:extLst>
          </p:cNvPr>
          <p:cNvSpPr txBox="1"/>
          <p:nvPr/>
        </p:nvSpPr>
        <p:spPr>
          <a:xfrm>
            <a:off x="313150" y="5822091"/>
            <a:ext cx="115489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FF00"/>
                </a:solidFill>
              </a:rPr>
              <a:t>“Education for all, regardless of their physical, intellectual, social, emotional, linguistic or other conditions” (Salamanca statement, 1990)</a:t>
            </a:r>
            <a:r>
              <a:rPr lang="en-GB" dirty="0">
                <a:solidFill>
                  <a:srgbClr val="FFFF00"/>
                </a:solidFill>
              </a:rPr>
              <a:t>“</a:t>
            </a:r>
            <a:endParaRPr lang="en-GB" b="1" dirty="0">
              <a:solidFill>
                <a:srgbClr val="FFFF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8A2F328-1F0C-4140-9A3C-E11A2359710A}"/>
              </a:ext>
            </a:extLst>
          </p:cNvPr>
          <p:cNvSpPr txBox="1"/>
          <p:nvPr/>
        </p:nvSpPr>
        <p:spPr>
          <a:xfrm>
            <a:off x="9645041" y="1603332"/>
            <a:ext cx="221710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FF00"/>
                </a:solidFill>
              </a:rPr>
              <a:t>Disability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FF00"/>
                </a:solidFill>
              </a:rPr>
              <a:t>Culture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FF00"/>
                </a:solidFill>
              </a:rPr>
              <a:t>Gender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FF00"/>
                </a:solidFill>
              </a:rPr>
              <a:t>Intellectual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FF00"/>
                </a:solidFill>
              </a:rPr>
              <a:t>Physical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FF00"/>
                </a:solidFill>
              </a:rPr>
              <a:t>Sensory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E79301E-36AC-4842-B825-63F0BF4B8D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3396" y="1538317"/>
            <a:ext cx="2209985" cy="170721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F8AD7A9-955C-4570-A33B-CE68A47B1F40}"/>
              </a:ext>
            </a:extLst>
          </p:cNvPr>
          <p:cNvSpPr txBox="1"/>
          <p:nvPr/>
        </p:nvSpPr>
        <p:spPr>
          <a:xfrm>
            <a:off x="400050" y="3914775"/>
            <a:ext cx="157162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FFFF00"/>
                </a:solidFill>
              </a:rPr>
              <a:t>S</a:t>
            </a:r>
            <a:r>
              <a:rPr lang="en-GB" sz="1600" b="1" dirty="0">
                <a:solidFill>
                  <a:srgbClr val="FFFF00"/>
                </a:solidFill>
              </a:rPr>
              <a:t>pecial</a:t>
            </a:r>
            <a:endParaRPr lang="en-GB" sz="3200" b="1" dirty="0">
              <a:solidFill>
                <a:srgbClr val="FFFF00"/>
              </a:solidFill>
            </a:endParaRPr>
          </a:p>
          <a:p>
            <a:r>
              <a:rPr lang="en-GB" sz="3200" b="1" dirty="0">
                <a:solidFill>
                  <a:srgbClr val="FFFF00"/>
                </a:solidFill>
              </a:rPr>
              <a:t>E</a:t>
            </a:r>
            <a:r>
              <a:rPr lang="en-GB" sz="1600" b="1" dirty="0">
                <a:solidFill>
                  <a:srgbClr val="FFFF00"/>
                </a:solidFill>
              </a:rPr>
              <a:t>ducational</a:t>
            </a:r>
            <a:endParaRPr lang="en-GB" sz="3200" b="1" dirty="0">
              <a:solidFill>
                <a:srgbClr val="FFFF00"/>
              </a:solidFill>
            </a:endParaRPr>
          </a:p>
          <a:p>
            <a:r>
              <a:rPr lang="en-GB" sz="3200" b="1" dirty="0">
                <a:solidFill>
                  <a:srgbClr val="FFFF00"/>
                </a:solidFill>
              </a:rPr>
              <a:t>N</a:t>
            </a:r>
            <a:r>
              <a:rPr lang="en-GB" sz="1600" b="1" dirty="0">
                <a:solidFill>
                  <a:srgbClr val="FFFF00"/>
                </a:solidFill>
              </a:rPr>
              <a:t>eeds</a:t>
            </a:r>
            <a:endParaRPr lang="en-GB" sz="3200" b="1" dirty="0">
              <a:solidFill>
                <a:srgbClr val="FFFF00"/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C58F370-E961-4832-B140-7295EF5990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32439" y="3664120"/>
            <a:ext cx="2781300" cy="190498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EF011A8-9574-4AD9-BDF8-7110963B390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675" y="3914775"/>
            <a:ext cx="2781300" cy="150068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7BFD370-D0F8-46A3-ACDF-E91566F3E1EA}"/>
              </a:ext>
            </a:extLst>
          </p:cNvPr>
          <p:cNvSpPr txBox="1"/>
          <p:nvPr/>
        </p:nvSpPr>
        <p:spPr>
          <a:xfrm>
            <a:off x="5029200" y="4284982"/>
            <a:ext cx="4876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FFFF00"/>
                </a:solidFill>
              </a:rPr>
              <a:t>“Education about, through and in movement” (Arnold, 1979)</a:t>
            </a:r>
          </a:p>
        </p:txBody>
      </p:sp>
    </p:spTree>
    <p:extLst>
      <p:ext uri="{BB962C8B-B14F-4D97-AF65-F5344CB8AC3E}">
        <p14:creationId xmlns:p14="http://schemas.microsoft.com/office/powerpoint/2010/main" val="30569125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E94579-232E-4BD8-9AA3-92D27D56AC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4150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3EB276-CF69-47F5-BE8C-CF7F1071EB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4450"/>
            <a:ext cx="10515600" cy="4862513"/>
          </a:xfrm>
        </p:spPr>
        <p:txBody>
          <a:bodyPr>
            <a:normAutofit fontScale="85000" lnSpcReduction="20000"/>
          </a:bodyPr>
          <a:lstStyle/>
          <a:p>
            <a:r>
              <a:rPr lang="en-US" sz="1200" dirty="0">
                <a:solidFill>
                  <a:srgbClr val="FFFF00"/>
                </a:solidFill>
              </a:rPr>
              <a:t>Arnold, P.J. (1979). Meaning in Movement, Sport and Physical Education. London, Heinemann</a:t>
            </a:r>
          </a:p>
          <a:p>
            <a:r>
              <a:rPr lang="en-US" sz="1200" dirty="0">
                <a:solidFill>
                  <a:srgbClr val="FFFF00"/>
                </a:solidFill>
              </a:rPr>
              <a:t>Pan, C. and Frey, G. (2005). Identifying Physical Activity Determinants in Youth with Autistic Spectrum Disorders. Journal of Physical Activity and Health, 2(4), pp.412-422.</a:t>
            </a:r>
          </a:p>
          <a:p>
            <a:r>
              <a:rPr lang="en-US" sz="1200" dirty="0">
                <a:solidFill>
                  <a:srgbClr val="FFFF00"/>
                </a:solidFill>
              </a:rPr>
              <a:t>CSIE(2003) Centre for studies on inclusive education 2003 reasons against  segregated schooling. Bristol: Centre for studies on inclusive education</a:t>
            </a:r>
          </a:p>
          <a:p>
            <a:r>
              <a:rPr lang="en-US" sz="1200" dirty="0">
                <a:solidFill>
                  <a:srgbClr val="FFFF00"/>
                </a:solidFill>
              </a:rPr>
              <a:t>Department for Education. (2014). The national curriculum in England: Key stages 3 and 4 framework document. London: Author.</a:t>
            </a:r>
          </a:p>
          <a:p>
            <a:r>
              <a:rPr lang="en-US" sz="1200" dirty="0">
                <a:solidFill>
                  <a:srgbClr val="FFFF00"/>
                </a:solidFill>
              </a:rPr>
              <a:t>Department for Education and Department of Health. (2015). Special educational needs and disability code of practice</a:t>
            </a:r>
          </a:p>
          <a:p>
            <a:r>
              <a:rPr lang="en-US" sz="1200" dirty="0">
                <a:solidFill>
                  <a:srgbClr val="FFFF00"/>
                </a:solidFill>
              </a:rPr>
              <a:t>Edenfutures.org. (2018). [online] Available at: https://www.edenfutures.org/wp-content/uploads/2016/09/autistic-spectrum.png [Accessed 2 Nov. 2018].</a:t>
            </a:r>
          </a:p>
          <a:p>
            <a:r>
              <a:rPr lang="en-US" sz="1200" dirty="0">
                <a:solidFill>
                  <a:srgbClr val="FFFF00"/>
                </a:solidFill>
              </a:rPr>
              <a:t>Elias, N. (1978). What is sociology? New York, NY: Columbia University Press.</a:t>
            </a:r>
          </a:p>
          <a:p>
            <a:r>
              <a:rPr lang="en-US" sz="1200" dirty="0">
                <a:solidFill>
                  <a:srgbClr val="FFFF00"/>
                </a:solidFill>
              </a:rPr>
              <a:t>Fitzgerald, H. (2005). Still feeling like a spare piece of luggage? Embodied experiences of (dis)ability in physical education and school sport. Physical Education &amp; Sport Pedagogy, 10(1), 41–59.</a:t>
            </a:r>
          </a:p>
          <a:p>
            <a:r>
              <a:rPr lang="en-US" sz="1200" dirty="0">
                <a:solidFill>
                  <a:srgbClr val="FFFF00"/>
                </a:solidFill>
              </a:rPr>
              <a:t>Fitzgerald, H. (2012). Drawing on disabled students experiences of physical education and stakeholder responses. Sport,</a:t>
            </a:r>
          </a:p>
          <a:p>
            <a:r>
              <a:rPr lang="en-US" sz="1200" dirty="0">
                <a:solidFill>
                  <a:srgbClr val="FFFF00"/>
                </a:solidFill>
              </a:rPr>
              <a:t>Education and Society, 17(4), 443–462.</a:t>
            </a:r>
          </a:p>
          <a:p>
            <a:r>
              <a:rPr lang="en-US" sz="1200" dirty="0">
                <a:solidFill>
                  <a:srgbClr val="FFFF00"/>
                </a:solidFill>
              </a:rPr>
              <a:t>Fredrickson, N., &amp;Cline, T. (2002). Special educational needs, inclusion and diversity: A textbook. Buckingham: Open</a:t>
            </a:r>
          </a:p>
          <a:p>
            <a:r>
              <a:rPr lang="en-US" sz="1200" dirty="0">
                <a:solidFill>
                  <a:srgbClr val="FFFF00"/>
                </a:solidFill>
              </a:rPr>
              <a:t>University Press.</a:t>
            </a:r>
          </a:p>
          <a:p>
            <a:r>
              <a:rPr lang="en-US" sz="1200" dirty="0">
                <a:solidFill>
                  <a:srgbClr val="FFFF00"/>
                </a:solidFill>
              </a:rPr>
              <a:t>Haycock, D., &amp; Smith, A. (2010). Inclusive physical education? A study of the management of National Curriculum Physical</a:t>
            </a:r>
          </a:p>
          <a:p>
            <a:r>
              <a:rPr lang="en-US" sz="1200" dirty="0">
                <a:solidFill>
                  <a:srgbClr val="FFFF00"/>
                </a:solidFill>
              </a:rPr>
              <a:t>Education and unplanned outcomes in England. British Journal of Sociology of Education, 31(3), 291–305.</a:t>
            </a:r>
          </a:p>
          <a:p>
            <a:r>
              <a:rPr lang="en-US" sz="1200" dirty="0">
                <a:solidFill>
                  <a:srgbClr val="FFFF00"/>
                </a:solidFill>
              </a:rPr>
              <a:t>nhs.uk. (2018). Symptoms. [online] Available at: https://www.nhs.uk/conditions/autism/symptoms/ [Accessed 2 Nov. 2018]. </a:t>
            </a:r>
          </a:p>
          <a:p>
            <a:r>
              <a:rPr lang="en-US" sz="1200" dirty="0">
                <a:solidFill>
                  <a:srgbClr val="FFFF00"/>
                </a:solidFill>
              </a:rPr>
              <a:t>Salamanca statement (1990)</a:t>
            </a:r>
          </a:p>
          <a:p>
            <a:r>
              <a:rPr lang="en-US" sz="1200" dirty="0">
                <a:solidFill>
                  <a:srgbClr val="FFFF00"/>
                </a:solidFill>
              </a:rPr>
              <a:t>Vickerman, P. (2007). Training physical education teachers to include children with special educational needs: Perspectives from physical education initial teacher training providers. </a:t>
            </a:r>
            <a:r>
              <a:rPr lang="en-US" sz="1200" i="1" dirty="0">
                <a:solidFill>
                  <a:srgbClr val="FFFF00"/>
                </a:solidFill>
              </a:rPr>
              <a:t>European Physical Education Review</a:t>
            </a:r>
            <a:r>
              <a:rPr lang="en-US" sz="1200" dirty="0">
                <a:solidFill>
                  <a:srgbClr val="FFFF00"/>
                </a:solidFill>
              </a:rPr>
              <a:t>, </a:t>
            </a:r>
            <a:r>
              <a:rPr lang="en-US" sz="1200" i="1" dirty="0">
                <a:solidFill>
                  <a:srgbClr val="FFFF00"/>
                </a:solidFill>
              </a:rPr>
              <a:t>13</a:t>
            </a:r>
            <a:r>
              <a:rPr lang="en-US" sz="1200" dirty="0">
                <a:solidFill>
                  <a:srgbClr val="FFFF00"/>
                </a:solidFill>
              </a:rPr>
              <a:t>(3), 385–402.</a:t>
            </a:r>
          </a:p>
          <a:p>
            <a:r>
              <a:rPr lang="en-US" sz="1200" dirty="0">
                <a:solidFill>
                  <a:srgbClr val="FFFF00"/>
                </a:solidFill>
              </a:rPr>
              <a:t>Welsh assembly government (2008) Physical education in the national curriculum for wales, Cardiff: department for children, education, lifelong learning and skills</a:t>
            </a:r>
          </a:p>
          <a:p>
            <a:r>
              <a:rPr lang="en-US" sz="1200" dirty="0">
                <a:solidFill>
                  <a:srgbClr val="FFFF00"/>
                </a:solidFill>
              </a:rPr>
              <a:t>Youth Sport Trust (2008). High quality education for pupils with autism. [online] Autismargyll.org.uk. Available at: http://www.autismargyll.org.uk/autismargyll/Resources_files/AUTISM%20PE%20BOOKLET_v5.pdf [Accessed 2 Nov. 2018]. </a:t>
            </a:r>
          </a:p>
          <a:p>
            <a:endParaRPr lang="en-US" sz="1400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81316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175</TotalTime>
  <Words>538</Words>
  <Application>Microsoft Office PowerPoint</Application>
  <PresentationFormat>Widescreen</PresentationFormat>
  <Paragraphs>32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SHSS5078 INCLUSION IN PHYSICAL EDUCATION AND YOUTH SPORT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SHSS5078 INCLUSION IN PHYSICAL EDUCATION AND YOUTH SPORT</dc:title>
  <dc:creator>Jamie Miller (1703135)</dc:creator>
  <cp:lastModifiedBy>Jamie Miller (1703135)</cp:lastModifiedBy>
  <cp:revision>9</cp:revision>
  <dcterms:created xsi:type="dcterms:W3CDTF">2018-11-02T10:45:10Z</dcterms:created>
  <dcterms:modified xsi:type="dcterms:W3CDTF">2018-11-02T13:40:46Z</dcterms:modified>
</cp:coreProperties>
</file>