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9" r:id="rId5"/>
    <p:sldMasterId id="2147483778" r:id="rId6"/>
  </p:sldMasterIdLst>
  <p:notesMasterIdLst>
    <p:notesMasterId r:id="rId76"/>
  </p:notesMasterIdLst>
  <p:sldIdLst>
    <p:sldId id="256" r:id="rId7"/>
    <p:sldId id="359" r:id="rId8"/>
    <p:sldId id="372" r:id="rId9"/>
    <p:sldId id="373" r:id="rId10"/>
    <p:sldId id="362" r:id="rId11"/>
    <p:sldId id="364" r:id="rId12"/>
    <p:sldId id="345" r:id="rId13"/>
    <p:sldId id="366" r:id="rId14"/>
    <p:sldId id="363" r:id="rId15"/>
    <p:sldId id="367" r:id="rId16"/>
    <p:sldId id="374" r:id="rId17"/>
    <p:sldId id="375" r:id="rId18"/>
    <p:sldId id="376" r:id="rId19"/>
    <p:sldId id="368" r:id="rId20"/>
    <p:sldId id="369" r:id="rId21"/>
    <p:sldId id="370" r:id="rId22"/>
    <p:sldId id="380" r:id="rId23"/>
    <p:sldId id="382" r:id="rId24"/>
    <p:sldId id="371" r:id="rId25"/>
    <p:sldId id="384" r:id="rId26"/>
    <p:sldId id="385" r:id="rId27"/>
    <p:sldId id="386" r:id="rId28"/>
    <p:sldId id="378" r:id="rId29"/>
    <p:sldId id="379" r:id="rId30"/>
    <p:sldId id="381" r:id="rId31"/>
    <p:sldId id="377" r:id="rId32"/>
    <p:sldId id="360" r:id="rId33"/>
    <p:sldId id="347" r:id="rId34"/>
    <p:sldId id="358" r:id="rId35"/>
    <p:sldId id="357" r:id="rId36"/>
    <p:sldId id="356" r:id="rId37"/>
    <p:sldId id="355" r:id="rId38"/>
    <p:sldId id="354" r:id="rId39"/>
    <p:sldId id="353" r:id="rId40"/>
    <p:sldId id="352" r:id="rId41"/>
    <p:sldId id="351" r:id="rId42"/>
    <p:sldId id="350" r:id="rId43"/>
    <p:sldId id="349" r:id="rId44"/>
    <p:sldId id="267" r:id="rId45"/>
    <p:sldId id="265" r:id="rId46"/>
    <p:sldId id="292" r:id="rId47"/>
    <p:sldId id="293" r:id="rId48"/>
    <p:sldId id="294" r:id="rId49"/>
    <p:sldId id="309" r:id="rId50"/>
    <p:sldId id="297" r:id="rId51"/>
    <p:sldId id="298" r:id="rId52"/>
    <p:sldId id="299" r:id="rId53"/>
    <p:sldId id="300" r:id="rId54"/>
    <p:sldId id="301" r:id="rId55"/>
    <p:sldId id="302" r:id="rId56"/>
    <p:sldId id="304" r:id="rId57"/>
    <p:sldId id="303" r:id="rId58"/>
    <p:sldId id="274" r:id="rId59"/>
    <p:sldId id="305" r:id="rId60"/>
    <p:sldId id="306" r:id="rId61"/>
    <p:sldId id="307" r:id="rId62"/>
    <p:sldId id="308" r:id="rId63"/>
    <p:sldId id="310" r:id="rId64"/>
    <p:sldId id="311" r:id="rId65"/>
    <p:sldId id="313" r:id="rId66"/>
    <p:sldId id="312" r:id="rId67"/>
    <p:sldId id="314" r:id="rId68"/>
    <p:sldId id="315" r:id="rId69"/>
    <p:sldId id="316" r:id="rId70"/>
    <p:sldId id="333" r:id="rId71"/>
    <p:sldId id="271" r:id="rId72"/>
    <p:sldId id="270" r:id="rId73"/>
    <p:sldId id="269" r:id="rId74"/>
    <p:sldId id="268" r:id="rId7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702" autoAdjust="0"/>
    <p:restoredTop sz="94830"/>
  </p:normalViewPr>
  <p:slideViewPr>
    <p:cSldViewPr snapToGrid="0" snapToObjects="1">
      <p:cViewPr>
        <p:scale>
          <a:sx n="117" d="100"/>
          <a:sy n="117" d="100"/>
        </p:scale>
        <p:origin x="-220" y="-23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slide" Target="slides/slide68.xml"/><Relationship Id="rId79"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notesMaster" Target="notesMasters/notesMaster1.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5/20/2025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406393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GB" sz="1200" b="1" dirty="0">
                <a:latin typeface="Arial" panose="020B0604020202020204" pitchFamily="34" charset="0"/>
                <a:cs typeface="Arial" panose="020B0604020202020204" pitchFamily="34" charset="0"/>
              </a:rPr>
              <a:t>Ongoing Assessment</a:t>
            </a:r>
            <a:r>
              <a:rPr lang="en-GB" sz="1200" dirty="0">
                <a:latin typeface="Arial" panose="020B0604020202020204" pitchFamily="34" charset="0"/>
                <a:cs typeface="Arial" panose="020B0604020202020204" pitchFamily="34" charset="0"/>
              </a:rPr>
              <a:t>: Practitioners are expected to observe and assess children regularly to understand their progress and plan activities that support their development. </a:t>
            </a:r>
          </a:p>
          <a:p>
            <a:pPr marL="0" marR="0" lvl="0" indent="0" algn="l" defTabSz="914400" rtl="0" eaLnBrk="0" fontAlgn="base" latinLnBrk="0" hangingPunct="0">
              <a:lnSpc>
                <a:spcPct val="100000"/>
              </a:lnSpc>
              <a:spcBef>
                <a:spcPct val="0"/>
              </a:spcBef>
              <a:spcAft>
                <a:spcPct val="0"/>
              </a:spcAft>
              <a:buClrTx/>
              <a:buSzTx/>
              <a:buNone/>
              <a:tabLst/>
            </a:pPr>
            <a:endParaRPr lang="en-GB"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Progress Check at Age Two</a:t>
            </a:r>
            <a:r>
              <a:rPr kumimoji="0" lang="en-US" altLang="en-US" sz="1200" b="0" i="0" u="none" strike="noStrike" cap="none" normalizeH="0" baseline="0" dirty="0">
                <a:ln>
                  <a:noFill/>
                </a:ln>
                <a:solidFill>
                  <a:schemeClr val="tx1"/>
                </a:solidFill>
                <a:effectLst/>
                <a:latin typeface="Arial" panose="020B0604020202020204" pitchFamily="34" charset="0"/>
              </a:rPr>
              <a:t>: This is a mandatory assessment to identify any developmental concerns early on. It involves a written summary of the child's strengths and areas where additional support might be needed.</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Reception Baseline Assessment (RBA)</a:t>
            </a:r>
            <a:r>
              <a:rPr kumimoji="0" lang="en-US" altLang="en-US" sz="1200" b="0" i="0" u="none" strike="noStrike" cap="none" normalizeH="0" baseline="0" dirty="0">
                <a:ln>
                  <a:noFill/>
                </a:ln>
                <a:solidFill>
                  <a:schemeClr val="tx1"/>
                </a:solidFill>
                <a:effectLst/>
                <a:latin typeface="Arial" panose="020B0604020202020204" pitchFamily="34" charset="0"/>
              </a:rPr>
              <a:t>: Conducted at the start of the reception year, this assessment helps measure where the children are at in their learning 6 weeks after commencement of the reception class.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Early Years Foundation Stage Profile (EYFSP)</a:t>
            </a:r>
            <a:r>
              <a:rPr kumimoji="0" lang="en-US" altLang="en-US" sz="1200" b="0" i="0" u="none" strike="noStrike" cap="none" normalizeH="0" baseline="0" dirty="0">
                <a:ln>
                  <a:noFill/>
                </a:ln>
                <a:solidFill>
                  <a:schemeClr val="tx1"/>
                </a:solidFill>
                <a:effectLst/>
                <a:latin typeface="Arial" panose="020B0604020202020204" pitchFamily="34" charset="0"/>
              </a:rPr>
              <a:t>: At the end of the EYFS (usually at age five), practitioners complete a profile summarising each child's development against the early learning goals. This profile supports the transition to Year 1 and must be completed by 30</a:t>
            </a:r>
            <a:r>
              <a:rPr kumimoji="0" lang="en-US" altLang="en-US" sz="1200" b="0" i="0" u="none" strike="noStrike" cap="none" normalizeH="0" baseline="30000" dirty="0">
                <a:ln>
                  <a:noFill/>
                </a:ln>
                <a:solidFill>
                  <a:schemeClr val="tx1"/>
                </a:solidFill>
                <a:effectLst/>
                <a:latin typeface="Arial" panose="020B0604020202020204" pitchFamily="34" charset="0"/>
              </a:rPr>
              <a:t>th</a:t>
            </a:r>
            <a:r>
              <a:rPr kumimoji="0" lang="en-US" altLang="en-US" sz="1200" b="0" i="0" u="none" strike="noStrike" cap="none" normalizeH="0" baseline="0" dirty="0">
                <a:ln>
                  <a:noFill/>
                </a:ln>
                <a:solidFill>
                  <a:schemeClr val="tx1"/>
                </a:solidFill>
                <a:effectLst/>
                <a:latin typeface="Arial" panose="020B0604020202020204" pitchFamily="34" charset="0"/>
              </a:rPr>
              <a:t> of June.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260141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r>
              <a:rPr lang="en-GB" dirty="0"/>
              <a:t>The statement suggests that children do not learn in a subject domain but holistically.  Practitioners need to provide children with a learning environment that is attuned to their culture and social realities.  Such environment will enable children to actively engage with learning and acquire skills across all aspects of child development.</a:t>
            </a:r>
          </a:p>
          <a:p>
            <a:endParaRPr lang="en-GB" dirty="0"/>
          </a:p>
          <a:p>
            <a:r>
              <a:rPr lang="en-GB" dirty="0"/>
              <a:t>Students to discuss the statement and how it could influence the assessment process in early years settings.</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97363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70C0"/>
                </a:solidFill>
              </a:rPr>
              <a:t>Ongoing assessment in the EYFS framework involves observing and monitoring children during their daily activities to understand their development.</a:t>
            </a:r>
          </a:p>
          <a:p>
            <a:r>
              <a:rPr lang="en-GB" dirty="0">
                <a:solidFill>
                  <a:srgbClr val="0070C0"/>
                </a:solidFill>
              </a:rPr>
              <a:t>Observation in the early years entails watching and noting the behaviour, interaction and development of children.  It provides valuable insight into children’s development, learning styles, interests and needs.  </a:t>
            </a:r>
          </a:p>
          <a:p>
            <a:r>
              <a:rPr lang="en-GB" dirty="0">
                <a:solidFill>
                  <a:srgbClr val="0070C0"/>
                </a:solidFill>
              </a:rPr>
              <a:t>For FA, the practitioner would access the observation and use it to plan the next step for the children.</a:t>
            </a:r>
          </a:p>
          <a:p>
            <a:endParaRPr lang="en-GB" dirty="0">
              <a:solidFill>
                <a:srgbClr val="0070C0"/>
              </a:solidFill>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128183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Ask students what crucial knowledge practitioners should have to ensure FA and how a lack of this knowledge could affect FA</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95557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children explore water or sand play with the resources provided (Play and exploring)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they persist with cutting with scissors (Active Learning)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they use prior knowledge to solve problems, for example, the use of past experiences to extend their play in role play or small world activities (creative and critical thinking).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97800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CFC8CE9-6736-3F2B-C171-DC7C051EE6C5}"/>
              </a:ext>
            </a:extLst>
          </p:cNvPr>
          <p:cNvSpPr>
            <a:spLocks noGrp="1" noRot="1" noChangeAspect="1" noChangeArrowheads="1" noTextEdit="1"/>
          </p:cNvSpPr>
          <p:nvPr>
            <p:ph type="sldImg"/>
          </p:nvPr>
        </p:nvSpPr>
        <p:spPr>
          <a:xfrm>
            <a:off x="1371600" y="1143000"/>
            <a:ext cx="4114800" cy="3086100"/>
          </a:xfrm>
          <a:ln/>
        </p:spPr>
      </p:sp>
      <p:sp>
        <p:nvSpPr>
          <p:cNvPr id="84995" name="Notes Placeholder 2">
            <a:extLst>
              <a:ext uri="{FF2B5EF4-FFF2-40B4-BE49-F238E27FC236}">
                <a16:creationId xmlns:a16="http://schemas.microsoft.com/office/drawing/2014/main" id="{1DF6BBA0-A5D1-2CCF-CB1A-B007056BDB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4996" name="Slide Number Placeholder 3">
            <a:extLst>
              <a:ext uri="{FF2B5EF4-FFF2-40B4-BE49-F238E27FC236}">
                <a16:creationId xmlns:a16="http://schemas.microsoft.com/office/drawing/2014/main" id="{C6DFA983-EAE1-ABA8-9C78-F2CEC3C0A2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63CA516-95DC-4A73-81B8-B4CF9A44EF2B}"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17EFFBF-6DE5-7A90-D212-806ADC40FB65}"/>
              </a:ext>
            </a:extLst>
          </p:cNvPr>
          <p:cNvSpPr>
            <a:spLocks noGrp="1" noRot="1" noChangeAspect="1" noChangeArrowheads="1" noTextEdit="1"/>
          </p:cNvSpPr>
          <p:nvPr>
            <p:ph type="sldImg"/>
          </p:nvPr>
        </p:nvSpPr>
        <p:spPr>
          <a:xfrm>
            <a:off x="1371600" y="1143000"/>
            <a:ext cx="4114800" cy="3086100"/>
          </a:xfrm>
          <a:ln/>
        </p:spPr>
      </p:sp>
      <p:sp>
        <p:nvSpPr>
          <p:cNvPr id="62467" name="Notes Placeholder 2">
            <a:extLst>
              <a:ext uri="{FF2B5EF4-FFF2-40B4-BE49-F238E27FC236}">
                <a16:creationId xmlns:a16="http://schemas.microsoft.com/office/drawing/2014/main" id="{B083A16C-528D-68D4-A3BB-4E31178B8E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339A93DD-0C9D-998B-40A8-96DD4D7482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F23815B-CF56-40F7-969E-A39C3BF7BE56}"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18434E0-358F-02BD-16FA-E245C7B03F26}"/>
              </a:ext>
            </a:extLst>
          </p:cNvPr>
          <p:cNvSpPr>
            <a:spLocks noGrp="1" noRot="1" noChangeAspect="1" noChangeArrowheads="1" noTextEdit="1"/>
          </p:cNvSpPr>
          <p:nvPr>
            <p:ph type="sldImg"/>
          </p:nvPr>
        </p:nvSpPr>
        <p:spPr>
          <a:xfrm>
            <a:off x="1371600" y="1143000"/>
            <a:ext cx="4114800" cy="3086100"/>
          </a:xfrm>
          <a:ln/>
        </p:spPr>
      </p:sp>
      <p:sp>
        <p:nvSpPr>
          <p:cNvPr id="64515" name="Notes Placeholder 2">
            <a:extLst>
              <a:ext uri="{FF2B5EF4-FFF2-40B4-BE49-F238E27FC236}">
                <a16:creationId xmlns:a16="http://schemas.microsoft.com/office/drawing/2014/main" id="{A6C67104-3CAF-6EF2-5DFA-9FF269145E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4516" name="Slide Number Placeholder 3">
            <a:extLst>
              <a:ext uri="{FF2B5EF4-FFF2-40B4-BE49-F238E27FC236}">
                <a16:creationId xmlns:a16="http://schemas.microsoft.com/office/drawing/2014/main" id="{40C9667A-00B2-84C4-7300-FD13255D93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BD6F111-83AF-4D35-93DC-C459B901AFCA}"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B102526-DB62-360C-D767-4118752E7722}"/>
              </a:ext>
            </a:extLst>
          </p:cNvPr>
          <p:cNvSpPr>
            <a:spLocks noGrp="1" noRot="1" noChangeAspect="1" noChangeArrowheads="1" noTextEdit="1"/>
          </p:cNvSpPr>
          <p:nvPr>
            <p:ph type="sldImg"/>
          </p:nvPr>
        </p:nvSpPr>
        <p:spPr>
          <a:xfrm>
            <a:off x="1371600" y="1143000"/>
            <a:ext cx="4114800" cy="3086100"/>
          </a:xfrm>
          <a:ln/>
        </p:spPr>
      </p:sp>
      <p:sp>
        <p:nvSpPr>
          <p:cNvPr id="66563" name="Notes Placeholder 2">
            <a:extLst>
              <a:ext uri="{FF2B5EF4-FFF2-40B4-BE49-F238E27FC236}">
                <a16:creationId xmlns:a16="http://schemas.microsoft.com/office/drawing/2014/main" id="{8E8196DD-6288-920A-10D3-545D927BEE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6564" name="Slide Number Placeholder 3">
            <a:extLst>
              <a:ext uri="{FF2B5EF4-FFF2-40B4-BE49-F238E27FC236}">
                <a16:creationId xmlns:a16="http://schemas.microsoft.com/office/drawing/2014/main" id="{15A84C51-64B1-17E4-3EA0-BF02B8FE0E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ECE81D-30D3-4CE5-917A-07A8462FF58D}" type="slidenum">
              <a:rPr lang="en-US" altLang="en-US" sz="1200" smtClean="0">
                <a:latin typeface="Arial" panose="020B0604020202020204" pitchFamily="34" charset="0"/>
              </a:rPr>
              <a:pPr/>
              <a:t>31</a:t>
            </a:fld>
            <a:endParaRPr lang="en-US"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B4D6844-114C-26D3-9890-A94A83F3D03F}"/>
              </a:ext>
            </a:extLst>
          </p:cNvPr>
          <p:cNvSpPr>
            <a:spLocks noGrp="1" noRot="1" noChangeAspect="1" noChangeArrowheads="1" noTextEdit="1"/>
          </p:cNvSpPr>
          <p:nvPr>
            <p:ph type="sldImg"/>
          </p:nvPr>
        </p:nvSpPr>
        <p:spPr>
          <a:xfrm>
            <a:off x="1371600" y="1143000"/>
            <a:ext cx="4114800" cy="3086100"/>
          </a:xfrm>
          <a:ln/>
        </p:spPr>
      </p:sp>
      <p:sp>
        <p:nvSpPr>
          <p:cNvPr id="68611" name="Notes Placeholder 2">
            <a:extLst>
              <a:ext uri="{FF2B5EF4-FFF2-40B4-BE49-F238E27FC236}">
                <a16:creationId xmlns:a16="http://schemas.microsoft.com/office/drawing/2014/main" id="{3DB8B1E6-A4E4-ADC9-BF50-BCE92945FC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8612" name="Slide Number Placeholder 3">
            <a:extLst>
              <a:ext uri="{FF2B5EF4-FFF2-40B4-BE49-F238E27FC236}">
                <a16:creationId xmlns:a16="http://schemas.microsoft.com/office/drawing/2014/main" id="{4AADB141-E22E-7438-4424-7BD6EFF219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4870368-D6E5-47DE-82A9-D08FFCCF4EDE}" type="slidenum">
              <a:rPr lang="en-US" altLang="en-US" sz="1200" smtClean="0">
                <a:latin typeface="Arial" panose="020B0604020202020204" pitchFamily="34" charset="0"/>
              </a:rPr>
              <a:pPr/>
              <a:t>32</a:t>
            </a:fld>
            <a:endParaRPr lang="en-US"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4C62FCE-0158-18EE-CA37-6579DB30D3D5}"/>
              </a:ext>
            </a:extLst>
          </p:cNvPr>
          <p:cNvSpPr>
            <a:spLocks noGrp="1" noRot="1" noChangeAspect="1" noChangeArrowheads="1" noTextEdit="1"/>
          </p:cNvSpPr>
          <p:nvPr>
            <p:ph type="sldImg"/>
          </p:nvPr>
        </p:nvSpPr>
        <p:spPr>
          <a:xfrm>
            <a:off x="1371600" y="1143000"/>
            <a:ext cx="4114800" cy="3086100"/>
          </a:xfrm>
          <a:ln/>
        </p:spPr>
      </p:sp>
      <p:sp>
        <p:nvSpPr>
          <p:cNvPr id="70659" name="Notes Placeholder 2">
            <a:extLst>
              <a:ext uri="{FF2B5EF4-FFF2-40B4-BE49-F238E27FC236}">
                <a16:creationId xmlns:a16="http://schemas.microsoft.com/office/drawing/2014/main" id="{89939F41-30A8-42CC-5607-4BA7D51455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0660" name="Slide Number Placeholder 3">
            <a:extLst>
              <a:ext uri="{FF2B5EF4-FFF2-40B4-BE49-F238E27FC236}">
                <a16:creationId xmlns:a16="http://schemas.microsoft.com/office/drawing/2014/main" id="{945A5CFC-BE9A-AFC9-E42A-00A47E757E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CF0171-2065-4BF5-9A76-FA583C2506F4}"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614E7D3-CBB9-7FD6-79F6-3FD05CFA856B}"/>
              </a:ext>
            </a:extLst>
          </p:cNvPr>
          <p:cNvSpPr>
            <a:spLocks noGrp="1" noRot="1" noChangeAspect="1" noChangeArrowheads="1" noTextEdit="1"/>
          </p:cNvSpPr>
          <p:nvPr>
            <p:ph type="sldImg"/>
          </p:nvPr>
        </p:nvSpPr>
        <p:spPr>
          <a:xfrm>
            <a:off x="1371600" y="1143000"/>
            <a:ext cx="4114800" cy="3086100"/>
          </a:xfrm>
          <a:ln/>
        </p:spPr>
      </p:sp>
      <p:sp>
        <p:nvSpPr>
          <p:cNvPr id="72707" name="Notes Placeholder 2">
            <a:extLst>
              <a:ext uri="{FF2B5EF4-FFF2-40B4-BE49-F238E27FC236}">
                <a16:creationId xmlns:a16="http://schemas.microsoft.com/office/drawing/2014/main" id="{CC127A43-2F8E-3996-021C-E762660A37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2708" name="Slide Number Placeholder 3">
            <a:extLst>
              <a:ext uri="{FF2B5EF4-FFF2-40B4-BE49-F238E27FC236}">
                <a16:creationId xmlns:a16="http://schemas.microsoft.com/office/drawing/2014/main" id="{5DA0870F-B98E-5BE5-68A5-971A67A76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AB6A0E-058D-414B-AC74-6282AA3D40C3}"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4886DA-5D60-A75C-B43E-1AB8B0EA85A0}"/>
              </a:ext>
            </a:extLst>
          </p:cNvPr>
          <p:cNvSpPr>
            <a:spLocks noGrp="1" noRot="1" noChangeAspect="1" noChangeArrowheads="1" noTextEdit="1"/>
          </p:cNvSpPr>
          <p:nvPr>
            <p:ph type="sldImg"/>
          </p:nvPr>
        </p:nvSpPr>
        <p:spPr>
          <a:xfrm>
            <a:off x="1371600" y="1143000"/>
            <a:ext cx="4114800" cy="3086100"/>
          </a:xfrm>
          <a:ln/>
        </p:spPr>
      </p:sp>
      <p:sp>
        <p:nvSpPr>
          <p:cNvPr id="74755" name="Notes Placeholder 2">
            <a:extLst>
              <a:ext uri="{FF2B5EF4-FFF2-40B4-BE49-F238E27FC236}">
                <a16:creationId xmlns:a16="http://schemas.microsoft.com/office/drawing/2014/main" id="{2C959D0D-7C93-5BE1-4380-3092537A80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4756" name="Slide Number Placeholder 3">
            <a:extLst>
              <a:ext uri="{FF2B5EF4-FFF2-40B4-BE49-F238E27FC236}">
                <a16:creationId xmlns:a16="http://schemas.microsoft.com/office/drawing/2014/main" id="{D71D7CCE-3F1A-795F-D82D-64E54B758D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D94ACC3-E84A-4C76-A21A-A642566A36C6}"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083A2B-1742-C085-1BB6-6160B7DA5D3B}"/>
              </a:ext>
            </a:extLst>
          </p:cNvPr>
          <p:cNvSpPr>
            <a:spLocks noGrp="1" noRot="1" noChangeAspect="1" noChangeArrowheads="1" noTextEdit="1"/>
          </p:cNvSpPr>
          <p:nvPr>
            <p:ph type="sldImg"/>
          </p:nvPr>
        </p:nvSpPr>
        <p:spPr>
          <a:xfrm>
            <a:off x="1371600" y="1143000"/>
            <a:ext cx="4114800" cy="3086100"/>
          </a:xfrm>
          <a:ln/>
        </p:spPr>
      </p:sp>
      <p:sp>
        <p:nvSpPr>
          <p:cNvPr id="76803" name="Notes Placeholder 2">
            <a:extLst>
              <a:ext uri="{FF2B5EF4-FFF2-40B4-BE49-F238E27FC236}">
                <a16:creationId xmlns:a16="http://schemas.microsoft.com/office/drawing/2014/main" id="{435BC53D-52F8-2849-7E61-D3C33D6473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6804" name="Slide Number Placeholder 3">
            <a:extLst>
              <a:ext uri="{FF2B5EF4-FFF2-40B4-BE49-F238E27FC236}">
                <a16:creationId xmlns:a16="http://schemas.microsoft.com/office/drawing/2014/main" id="{36BA8C16-E726-8DFD-E34D-CEC14BA1F1E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D40694-0B66-4AFE-B367-8159F4D5E5D0}"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E3AB114-2CB8-44A8-6EF8-25F2072B6C3C}"/>
              </a:ext>
            </a:extLst>
          </p:cNvPr>
          <p:cNvSpPr>
            <a:spLocks noGrp="1" noRot="1" noChangeAspect="1" noChangeArrowheads="1" noTextEdit="1"/>
          </p:cNvSpPr>
          <p:nvPr>
            <p:ph type="sldImg"/>
          </p:nvPr>
        </p:nvSpPr>
        <p:spPr>
          <a:xfrm>
            <a:off x="1371600" y="1143000"/>
            <a:ext cx="4114800" cy="3086100"/>
          </a:xfrm>
          <a:ln/>
        </p:spPr>
      </p:sp>
      <p:sp>
        <p:nvSpPr>
          <p:cNvPr id="78851" name="Notes Placeholder 2">
            <a:extLst>
              <a:ext uri="{FF2B5EF4-FFF2-40B4-BE49-F238E27FC236}">
                <a16:creationId xmlns:a16="http://schemas.microsoft.com/office/drawing/2014/main" id="{D6F5D5F6-6DA7-8166-0A1E-98744FB884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8852" name="Slide Number Placeholder 3">
            <a:extLst>
              <a:ext uri="{FF2B5EF4-FFF2-40B4-BE49-F238E27FC236}">
                <a16:creationId xmlns:a16="http://schemas.microsoft.com/office/drawing/2014/main" id="{3D6DF27D-9482-02F8-579F-6B7D2DD392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517F5A-61D8-439F-AB1F-44E0198E2CF9}"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EE08234-245D-509C-6EBD-21D060EE7F1B}"/>
              </a:ext>
            </a:extLst>
          </p:cNvPr>
          <p:cNvSpPr>
            <a:spLocks noGrp="1" noRot="1" noChangeAspect="1" noChangeArrowheads="1" noTextEdit="1"/>
          </p:cNvSpPr>
          <p:nvPr>
            <p:ph type="sldImg"/>
          </p:nvPr>
        </p:nvSpPr>
        <p:spPr>
          <a:xfrm>
            <a:off x="1371600" y="1143000"/>
            <a:ext cx="4114800" cy="3086100"/>
          </a:xfrm>
          <a:ln/>
        </p:spPr>
      </p:sp>
      <p:sp>
        <p:nvSpPr>
          <p:cNvPr id="80899" name="Notes Placeholder 2">
            <a:extLst>
              <a:ext uri="{FF2B5EF4-FFF2-40B4-BE49-F238E27FC236}">
                <a16:creationId xmlns:a16="http://schemas.microsoft.com/office/drawing/2014/main" id="{853C9AEC-A51C-13D5-CC11-9CEE515840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0900" name="Slide Number Placeholder 3">
            <a:extLst>
              <a:ext uri="{FF2B5EF4-FFF2-40B4-BE49-F238E27FC236}">
                <a16:creationId xmlns:a16="http://schemas.microsoft.com/office/drawing/2014/main" id="{F334A926-72E3-371C-E1BB-481A6B94FD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92C44B-9166-4899-85F9-66CC5E8B996D}"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39</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Recognising children’s progress: the principles of progression The five mandatory principles of progression describe the learning journey for all 3 to 16-year-olds. These principles of progression are interconnected; they allow us to understand where children are and how we can support them to make progress. We can observe children’s progress when we notice that they demonstrate an increase in the breadth and depth of their knowledge, understanding, skills and capabilities, as they become more confident and independent. As children make progress, they begin to make links in their learning and development in familiar and new contexts, enabling them to realise the four purposes of the curriculum across the five developmental pathways. The curriculum for funded non-maintained nursery settings is underpinned by five principles of progression: • Increasing effectiveness • Increasing breadth and depth of knowledge • Deepening understanding within the developmental pathways • Refinement and growing sophistication in the use and application of skills • Making connections and transferring learning into new contexts</a:t>
            </a:r>
          </a:p>
        </p:txBody>
      </p:sp>
      <p:sp>
        <p:nvSpPr>
          <p:cNvPr id="4" name="Slide Number Placeholder 3"/>
          <p:cNvSpPr>
            <a:spLocks noGrp="1"/>
          </p:cNvSpPr>
          <p:nvPr>
            <p:ph type="sldNum" sz="quarter" idx="5"/>
          </p:nvPr>
        </p:nvSpPr>
        <p:spPr/>
        <p:txBody>
          <a:bodyPr/>
          <a:lstStyle/>
          <a:p>
            <a:fld id="{05FFDD11-B3EC-214B-B984-1798BFAD033A}" type="slidenum">
              <a:rPr lang="en-US" smtClean="0"/>
              <a:t>45</a:t>
            </a:fld>
            <a:endParaRPr lang="en-US"/>
          </a:p>
        </p:txBody>
      </p:sp>
    </p:spTree>
    <p:extLst>
      <p:ext uri="{BB962C8B-B14F-4D97-AF65-F5344CB8AC3E}">
        <p14:creationId xmlns:p14="http://schemas.microsoft.com/office/powerpoint/2010/main" val="32534880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DCFEE17-97D8-AE3D-76A3-B0336DD6B5B0}"/>
              </a:ext>
            </a:extLst>
          </p:cNvPr>
          <p:cNvSpPr>
            <a:spLocks noGrp="1" noRot="1" noChangeAspect="1" noChangeArrowheads="1" noTextEdit="1"/>
          </p:cNvSpPr>
          <p:nvPr>
            <p:ph type="sldImg"/>
          </p:nvPr>
        </p:nvSpPr>
        <p:spPr>
          <a:xfrm>
            <a:off x="893763" y="746125"/>
            <a:ext cx="4973637" cy="3729038"/>
          </a:xfrm>
          <a:ln/>
        </p:spPr>
      </p:sp>
      <p:sp>
        <p:nvSpPr>
          <p:cNvPr id="56323" name="Notes Placeholder 2">
            <a:extLst>
              <a:ext uri="{FF2B5EF4-FFF2-40B4-BE49-F238E27FC236}">
                <a16:creationId xmlns:a16="http://schemas.microsoft.com/office/drawing/2014/main" id="{C7E4EB03-57F8-99AB-83C3-65021D9C91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Observation plays a key role in our practice. It should be grounded in our thorough knowledge of child development and the child should be at the centre of the process. Observation helps us to find out what motivates, interests and engages young children. It helps us to understand their levels of involvement, their emotional states, their friendships, skills and competencies. Effective observation enables us to analyse what we see and hear, and then respond in ways which will help children make progress. We should use these observations to inform current and future planning in our setting. Our observations may be planned and specific; they may be timed over a period or be 47 spontaneous occurrences when something new or significant is noticed. Using a range of observation techniques will ensure that we obtain detailed understanding of each child. Observations help inform us of children’s fascinations. Making the most of these fascinations can help extend learning, especially when planning the experiences and environments through which concepts can be explored. We should observe children throughout the day, indoors and outdoors, in solitary and collaborative play. These contexts will help us identify a range of skills and knowledge as children engage with different experiences. As part of this process, we should consider how, when and whether to interact in the child’s learning. We should ensure we record our observations in a concise and manageable way that works well for our setting. Our observations should be the catalyst for our planning of future learning experiences and environments. </a:t>
            </a:r>
          </a:p>
          <a:p>
            <a:endParaRPr lang="en-GB" altLang="en-US">
              <a:latin typeface="Arial" panose="020B0604020202020204" pitchFamily="34" charset="0"/>
            </a:endParaRPr>
          </a:p>
          <a:p>
            <a:r>
              <a:rPr lang="en-GB" altLang="en-US">
                <a:latin typeface="Arial" panose="020B0604020202020204" pitchFamily="34" charset="0"/>
              </a:rPr>
              <a:t>Assessment aims to find out what children can do and should be carried out through in-depth analysis of our observations. Assessment plays a fundamental role in enabling each individual child to make progress at an appropriate pace, ensuring they are supported and challenged accordingly. It gives us a greater understanding of the child’s emotional, social, cognitive, and physical development across the five developmental pathways. It allows us to tune in to the ways in which children prefer to learn and understand how best to motivate them. Effective assessment can also support us to identify those children who may need extra support or challenge to help them reach their full potential. It is important we understand that learning is not linear and different children are likely to progress in markedly different ways. We must recognise this and allow for a variety of diversions, stops and spurts in a child’s learning journey. Assessment should not be a tick list or a one-off event. It should be a continuous process that is useful, manageable, and purposeful, both to us and to children’s progress. Assessment should be indistinguishable from teaching and learning. Assessment can support us to provide experiences and an environment that supports the child’s learning through authentic contexts</a:t>
            </a:r>
          </a:p>
        </p:txBody>
      </p:sp>
      <p:sp>
        <p:nvSpPr>
          <p:cNvPr id="56324" name="Slide Number Placeholder 3">
            <a:extLst>
              <a:ext uri="{FF2B5EF4-FFF2-40B4-BE49-F238E27FC236}">
                <a16:creationId xmlns:a16="http://schemas.microsoft.com/office/drawing/2014/main" id="{228C7EA0-378B-DCD4-6FDB-BA57E52E7B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DE3EDDF-90A9-427E-9B59-C6538A920963}" type="slidenum">
              <a:rPr lang="en-US" altLang="en-US" sz="1200" smtClean="0">
                <a:latin typeface="Arial" panose="020B0604020202020204" pitchFamily="34" charset="0"/>
              </a:rPr>
              <a:pPr/>
              <a:t>53</a:t>
            </a:fld>
            <a:endParaRPr lang="en-US"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63</a:t>
            </a:fld>
            <a:endParaRPr lang="en-US"/>
          </a:p>
        </p:txBody>
      </p:sp>
    </p:spTree>
    <p:extLst>
      <p:ext uri="{BB962C8B-B14F-4D97-AF65-F5344CB8AC3E}">
        <p14:creationId xmlns:p14="http://schemas.microsoft.com/office/powerpoint/2010/main" val="42920914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252897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3FBF948B-A555-CA59-E818-A9FDDC9CE02E}"/>
              </a:ext>
            </a:extLst>
          </p:cNvPr>
          <p:cNvSpPr>
            <a:spLocks noGrp="1" noRot="1" noChangeAspect="1" noChangeArrowheads="1" noTextEdit="1"/>
          </p:cNvSpPr>
          <p:nvPr>
            <p:ph type="sldImg"/>
          </p:nvPr>
        </p:nvSpPr>
        <p:spPr>
          <a:xfrm>
            <a:off x="893763" y="746125"/>
            <a:ext cx="4973637" cy="3729038"/>
          </a:xfrm>
          <a:ln/>
        </p:spPr>
      </p:sp>
      <p:sp>
        <p:nvSpPr>
          <p:cNvPr id="62467" name="Notes Placeholder 2">
            <a:extLst>
              <a:ext uri="{FF2B5EF4-FFF2-40B4-BE49-F238E27FC236}">
                <a16:creationId xmlns:a16="http://schemas.microsoft.com/office/drawing/2014/main" id="{C8B3B53A-1400-79CA-F9CB-2B417828E2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Let’s go back to Meg to explore what the enabling pathways and curriculum for non-maintained could look like ion practice.</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This is based on a case study in the forthcoming chapter in…</a:t>
            </a:r>
          </a:p>
          <a:p>
            <a:endParaRPr lang="en-GB" altLang="en-US">
              <a:latin typeface="Arial" panose="020B0604020202020204" pitchFamily="34" charset="0"/>
            </a:endParaRPr>
          </a:p>
          <a:p>
            <a:r>
              <a:rPr lang="en-GB" altLang="en-US">
                <a:solidFill>
                  <a:srgbClr val="000000"/>
                </a:solidFill>
                <a:latin typeface="Times New Roman" panose="02020603050405020304" pitchFamily="18" charset="0"/>
              </a:rPr>
              <a:t>The chapter has a focus on the need for practitioners to view children as competent and capable rather than what they cannot yet do. </a:t>
            </a:r>
          </a:p>
          <a:p>
            <a:pPr eaLnBrk="1" hangingPunct="1">
              <a:spcBef>
                <a:spcPct val="0"/>
              </a:spcBef>
            </a:pPr>
            <a:r>
              <a:rPr lang="en-GB" altLang="en-US">
                <a:solidFill>
                  <a:srgbClr val="000000"/>
                </a:solidFill>
                <a:latin typeface="Times New Roman" panose="02020603050405020304" pitchFamily="18" charset="0"/>
              </a:rPr>
              <a:t>The following learning story is based on the enabling pathways and NM curriculum through a view of the child as competent and capable.</a:t>
            </a:r>
            <a:endParaRPr lang="en-GB" altLang="en-US">
              <a:latin typeface="Arial" panose="020B0604020202020204" pitchFamily="34" charset="0"/>
            </a:endParaRPr>
          </a:p>
          <a:p>
            <a:endParaRPr lang="en-GB" altLang="en-US">
              <a:solidFill>
                <a:srgbClr val="000000"/>
              </a:solidFill>
              <a:latin typeface="Times New Roman" panose="02020603050405020304" pitchFamily="18" charset="0"/>
            </a:endParaRPr>
          </a:p>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86BF42CA-0603-F0EA-8E2A-4F7CF8449B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7F090E-9798-49CF-B90C-08A07F4A3C11}" type="slidenum">
              <a:rPr lang="en-US" altLang="en-US" sz="1200" smtClean="0">
                <a:latin typeface="Arial" panose="020B0604020202020204" pitchFamily="34" charset="0"/>
              </a:rPr>
              <a:pPr/>
              <a:t>66</a:t>
            </a:fld>
            <a:endParaRPr lang="en-US"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BCB723F-6A5D-2B40-C6F2-54AF9717609F}"/>
              </a:ext>
            </a:extLst>
          </p:cNvPr>
          <p:cNvSpPr>
            <a:spLocks noGrp="1" noRot="1" noChangeAspect="1" noChangeArrowheads="1" noTextEdit="1"/>
          </p:cNvSpPr>
          <p:nvPr>
            <p:ph type="sldImg"/>
          </p:nvPr>
        </p:nvSpPr>
        <p:spPr>
          <a:xfrm>
            <a:off x="893763" y="746125"/>
            <a:ext cx="4973637" cy="3729038"/>
          </a:xfrm>
          <a:ln/>
        </p:spPr>
      </p:sp>
      <p:sp>
        <p:nvSpPr>
          <p:cNvPr id="64515" name="Notes Placeholder 2">
            <a:extLst>
              <a:ext uri="{FF2B5EF4-FFF2-40B4-BE49-F238E27FC236}">
                <a16:creationId xmlns:a16="http://schemas.microsoft.com/office/drawing/2014/main" id="{2F7166F0-C7EF-9F32-4BD9-1C95A8718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Aligning to draft enabling pathways guidance</a:t>
            </a:r>
          </a:p>
        </p:txBody>
      </p:sp>
      <p:sp>
        <p:nvSpPr>
          <p:cNvPr id="64516" name="Slide Number Placeholder 3">
            <a:extLst>
              <a:ext uri="{FF2B5EF4-FFF2-40B4-BE49-F238E27FC236}">
                <a16:creationId xmlns:a16="http://schemas.microsoft.com/office/drawing/2014/main" id="{D0EBFDC7-DD82-B24B-A89E-A0545FCF60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3247714-DD4B-46BF-AF81-80B750594A4F}" type="slidenum">
              <a:rPr lang="en-GB" altLang="en-US" sz="1200" smtClean="0">
                <a:latin typeface="Arial" panose="020B0604020202020204" pitchFamily="34" charset="0"/>
              </a:rPr>
              <a:pPr/>
              <a:t>67</a:t>
            </a:fld>
            <a:endParaRPr lang="en-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688D5987-277B-0F3D-398C-26D6BFDB9326}"/>
              </a:ext>
            </a:extLst>
          </p:cNvPr>
          <p:cNvSpPr>
            <a:spLocks noGrp="1" noRot="1" noChangeAspect="1" noChangeArrowheads="1" noTextEdit="1"/>
          </p:cNvSpPr>
          <p:nvPr>
            <p:ph type="sldImg"/>
          </p:nvPr>
        </p:nvSpPr>
        <p:spPr>
          <a:xfrm>
            <a:off x="893763" y="746125"/>
            <a:ext cx="4973637" cy="3729038"/>
          </a:xfrm>
          <a:ln/>
        </p:spPr>
      </p:sp>
      <p:sp>
        <p:nvSpPr>
          <p:cNvPr id="66563" name="Notes Placeholder 2">
            <a:extLst>
              <a:ext uri="{FF2B5EF4-FFF2-40B4-BE49-F238E27FC236}">
                <a16:creationId xmlns:a16="http://schemas.microsoft.com/office/drawing/2014/main" id="{284CB19A-C594-7F98-62FA-9294B62C4C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Following draft curriculum for non-maintained nursery settings</a:t>
            </a:r>
          </a:p>
        </p:txBody>
      </p:sp>
      <p:sp>
        <p:nvSpPr>
          <p:cNvPr id="66564" name="Slide Number Placeholder 3">
            <a:extLst>
              <a:ext uri="{FF2B5EF4-FFF2-40B4-BE49-F238E27FC236}">
                <a16:creationId xmlns:a16="http://schemas.microsoft.com/office/drawing/2014/main" id="{A33E74E0-1214-6E87-09D1-C63E5B8AEC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728EDB-1125-4FF2-A953-DDCCF937D157}" type="slidenum">
              <a:rPr lang="en-GB" altLang="en-US" sz="1200" smtClean="0">
                <a:latin typeface="Arial" panose="020B0604020202020204" pitchFamily="34" charset="0"/>
              </a:rPr>
              <a:pPr/>
              <a:t>68</a:t>
            </a:fld>
            <a:endParaRPr lang="en-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FDB47AAB-9A2A-8960-66AF-C0B63DA84171}"/>
              </a:ext>
            </a:extLst>
          </p:cNvPr>
          <p:cNvSpPr>
            <a:spLocks noGrp="1" noRot="1" noChangeAspect="1" noChangeArrowheads="1" noTextEdit="1"/>
          </p:cNvSpPr>
          <p:nvPr>
            <p:ph type="sldImg"/>
          </p:nvPr>
        </p:nvSpPr>
        <p:spPr>
          <a:xfrm>
            <a:off x="893763" y="746125"/>
            <a:ext cx="4973637" cy="3729038"/>
          </a:xfrm>
          <a:ln/>
        </p:spPr>
      </p:sp>
      <p:sp>
        <p:nvSpPr>
          <p:cNvPr id="68611" name="Notes Placeholder 2">
            <a:extLst>
              <a:ext uri="{FF2B5EF4-FFF2-40B4-BE49-F238E27FC236}">
                <a16:creationId xmlns:a16="http://schemas.microsoft.com/office/drawing/2014/main" id="{DE583C90-3E25-DA56-D479-449EFED34C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90D49AA1-D2A6-5E75-56B9-E373444D63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C4AA456-6AA5-43DC-9545-A29010EDC3D9}" type="slidenum">
              <a:rPr lang="cy-GB" altLang="en-US" sz="1200" smtClean="0">
                <a:latin typeface="Arial" panose="020B0604020202020204" pitchFamily="34" charset="0"/>
              </a:rPr>
              <a:pPr/>
              <a:t>69</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20/05/2025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20/05/2025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20/05/2025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707390" y="1806829"/>
            <a:ext cx="3639185" cy="3905250"/>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4" name="Holder 4"/>
          <p:cNvSpPr>
            <a:spLocks noGrp="1"/>
          </p:cNvSpPr>
          <p:nvPr>
            <p:ph sz="half" idx="3"/>
          </p:nvPr>
        </p:nvSpPr>
        <p:spPr>
          <a:xfrm>
            <a:off x="4726940" y="1806829"/>
            <a:ext cx="3642359" cy="3521075"/>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26231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5/20/2025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0323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96599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20/05/2025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20/05/2025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126910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image" Target="../media/image4.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theme" Target="../theme/theme3.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 id="2147483821" r:id="rId4"/>
    <p:sldLayoutId id="2147483820" r:id="rId5"/>
    <p:sldLayoutId id="214748382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5/20/2025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reception-baseline-assessment-framework/reception-baseline-assessment-framework" TargetMode="External"/><Relationship Id="rId2" Type="http://schemas.openxmlformats.org/officeDocument/2006/relationships/hyperlink" Target="https://assets.publishing.service.gov.uk/media/6284c0a2e90e071f61322177/Progress_check_at_age_two_non-statutory_guidance_for_the_early_years_foundation_stage_.pdf" TargetMode="External"/><Relationship Id="rId1" Type="http://schemas.openxmlformats.org/officeDocument/2006/relationships/slideLayout" Target="../slideLayouts/slideLayout11.xml"/><Relationship Id="rId4" Type="http://schemas.openxmlformats.org/officeDocument/2006/relationships/hyperlink" Target="https://assets.publishing.service.gov.uk/media/6747436ba72d7eb7f348c08b/Early_years_foundation_stage_profile_handbook.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gnZ-H9lWqmk" TargetMode="External"/><Relationship Id="rId2" Type="http://schemas.openxmlformats.org/officeDocument/2006/relationships/slideLayout" Target="../slideLayouts/slideLayout11.xml"/><Relationship Id="rId1" Type="http://schemas.openxmlformats.org/officeDocument/2006/relationships/video" Target="https://www.youtube.com/embed/gnZ-H9lWqmk?feature=oembed"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1.xml"/><Relationship Id="rId1" Type="http://schemas.openxmlformats.org/officeDocument/2006/relationships/video" Target="https://www.youtube.com/embed/5K0JJfc1Xlo?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hyperlink" Target="https://hwb.gov.wales/curriculum-for-wales/mathematics-and-numeracy/descriptions-of-learning/"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hyperlink" Target="https://hwb.gov.wales/api/storage/c6383417-cd62-4d66-9d53-15a955c79d6f/assessment-arrangements-for-funded-non-maintained-nursery-settings.pdf" TargetMode="External"/><Relationship Id="rId2" Type="http://schemas.openxmlformats.org/officeDocument/2006/relationships/hyperlink" Target="https://hwb.gov.wales/api/storage/0a2a2141-4218-486f-af38-d0f714db2267/trefniadau-asesu-ar-gyfer-lleoliadau-meithrin-a-ariennir-nas-cynhelir.pdf" TargetMode="Externa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hyperlink" Target="https://www.youtube.com/watch?v=jpor4bXCf44"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3" Type="http://schemas.openxmlformats.org/officeDocument/2006/relationships/hyperlink" Target="https://gov.wales/sites/default/files/consultations/2021-05/enabling-pathways-consultation-document_0.pdf" TargetMode="External"/><Relationship Id="rId2" Type="http://schemas.openxmlformats.org/officeDocument/2006/relationships/notesSlide" Target="../notesSlides/notesSlide26.xml"/><Relationship Id="rId1" Type="http://schemas.openxmlformats.org/officeDocument/2006/relationships/slideLayout" Target="../slideLayouts/slideLayout16.xml"/><Relationship Id="rId5" Type="http://schemas.openxmlformats.org/officeDocument/2006/relationships/hyperlink" Target="https://hwb.gov.wales/curriculum-for-wales/curriculum-and-assessment-arrangements-for-funded-non-maintained-nursery-settings/assessment-arrangements-for-funded-non-maintained-nursery-settings" TargetMode="External"/><Relationship Id="rId4" Type="http://schemas.openxmlformats.org/officeDocument/2006/relationships/hyperlink" Target="https://gov.wales/sites/default/files/consultations/2021-05/curriculum-funded-non-maintained-settings-consultation-do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1B8B7-1D06-AFC1-FA83-6F85669F1C7A}"/>
              </a:ext>
            </a:extLst>
          </p:cNvPr>
          <p:cNvSpPr>
            <a:spLocks noGrp="1"/>
          </p:cNvSpPr>
          <p:nvPr>
            <p:ph type="title"/>
          </p:nvPr>
        </p:nvSpPr>
        <p:spPr>
          <a:xfrm>
            <a:off x="384285" y="1099258"/>
            <a:ext cx="8058149" cy="4557730"/>
          </a:xfrm>
        </p:spPr>
        <p:txBody>
          <a:bodyPr lIns="91440" tIns="45720" rIns="91440" bIns="45720" anchor="t"/>
          <a:lstStyle/>
          <a:p>
            <a:pPr algn="ctr"/>
            <a:br>
              <a:rPr lang="cy-GB" sz="4000" b="1" dirty="0">
                <a:latin typeface="Arial"/>
                <a:cs typeface="Calibri Light"/>
              </a:rPr>
            </a:br>
            <a:r>
              <a:rPr lang="cy-GB" sz="4000" b="1" dirty="0">
                <a:solidFill>
                  <a:srgbClr val="00B0F0"/>
                </a:solidFill>
                <a:latin typeface="Arial"/>
                <a:cs typeface="Calibri Light"/>
              </a:rPr>
              <a:t>Early Years Curricula</a:t>
            </a:r>
            <a:br>
              <a:rPr lang="cy-GB" sz="4000" b="1" dirty="0">
                <a:solidFill>
                  <a:srgbClr val="00B0F0"/>
                </a:solidFill>
                <a:latin typeface="Arial"/>
                <a:cs typeface="Calibri Light"/>
              </a:rPr>
            </a:br>
            <a:br>
              <a:rPr lang="cy-GB" sz="4000" b="1" dirty="0">
                <a:latin typeface="Arial"/>
                <a:cs typeface="Calibri Light"/>
              </a:rPr>
            </a:br>
            <a:br>
              <a:rPr lang="en-US" sz="4000" dirty="0">
                <a:latin typeface="Arial"/>
                <a:cs typeface="Arial"/>
              </a:rPr>
            </a:br>
            <a:r>
              <a:rPr lang="en-US" sz="4000" dirty="0">
                <a:solidFill>
                  <a:srgbClr val="00B0F0"/>
                </a:solidFill>
                <a:latin typeface="Arial"/>
                <a:cs typeface="Arial"/>
              </a:rPr>
              <a:t>Topic 3 - Assessment</a:t>
            </a:r>
            <a:br>
              <a:rPr lang="en-US" dirty="0">
                <a:latin typeface="Arial"/>
                <a:cs typeface="Arial"/>
              </a:rPr>
            </a:br>
            <a:endParaRPr lang="en-US" dirty="0"/>
          </a:p>
        </p:txBody>
      </p:sp>
    </p:spTree>
    <p:extLst>
      <p:ext uri="{BB962C8B-B14F-4D97-AF65-F5344CB8AC3E}">
        <p14:creationId xmlns:p14="http://schemas.microsoft.com/office/powerpoint/2010/main" val="3346764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7DD09-48B8-B8BE-B14D-D1AF7A0F9203}"/>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0A46E3BE-090E-63B3-72BD-DBE98374A1A9}"/>
              </a:ext>
            </a:extLst>
          </p:cNvPr>
          <p:cNvSpPr>
            <a:spLocks noGrp="1"/>
          </p:cNvSpPr>
          <p:nvPr>
            <p:ph idx="1"/>
          </p:nvPr>
        </p:nvSpPr>
        <p:spPr/>
        <p:txBody>
          <a:bodyPr/>
          <a:lstStyle/>
          <a:p>
            <a:r>
              <a:rPr lang="en-GB" dirty="0"/>
              <a:t>Assessment</a:t>
            </a:r>
          </a:p>
          <a:p>
            <a:r>
              <a:rPr lang="en-GB" dirty="0"/>
              <a:t>Types of assessment</a:t>
            </a:r>
          </a:p>
          <a:p>
            <a:r>
              <a:rPr lang="en-GB" dirty="0"/>
              <a:t>Key types of assessment in EYFS</a:t>
            </a:r>
          </a:p>
          <a:p>
            <a:r>
              <a:rPr lang="en-GB" dirty="0"/>
              <a:t>Characteristics of effective assessment</a:t>
            </a:r>
          </a:p>
          <a:p>
            <a:r>
              <a:rPr lang="en-GB" dirty="0"/>
              <a:t>Using assessment to inform practice</a:t>
            </a:r>
          </a:p>
          <a:p>
            <a:r>
              <a:rPr lang="en-GB" dirty="0"/>
              <a:t>Challenges of assessment</a:t>
            </a:r>
          </a:p>
          <a:p>
            <a:endParaRPr lang="en-GB" dirty="0"/>
          </a:p>
        </p:txBody>
      </p:sp>
    </p:spTree>
    <p:extLst>
      <p:ext uri="{BB962C8B-B14F-4D97-AF65-F5344CB8AC3E}">
        <p14:creationId xmlns:p14="http://schemas.microsoft.com/office/powerpoint/2010/main" val="77115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5D7F-B63A-C593-B6DC-B1DA25787827}"/>
              </a:ext>
            </a:extLst>
          </p:cNvPr>
          <p:cNvSpPr>
            <a:spLocks noGrp="1"/>
          </p:cNvSpPr>
          <p:nvPr>
            <p:ph type="title"/>
          </p:nvPr>
        </p:nvSpPr>
        <p:spPr/>
        <p:txBody>
          <a:bodyPr/>
          <a:lstStyle/>
          <a:p>
            <a:r>
              <a:rPr lang="en-GB" dirty="0"/>
              <a:t>Link to assignment</a:t>
            </a:r>
          </a:p>
        </p:txBody>
      </p:sp>
      <p:sp>
        <p:nvSpPr>
          <p:cNvPr id="3" name="Content Placeholder 2">
            <a:extLst>
              <a:ext uri="{FF2B5EF4-FFF2-40B4-BE49-F238E27FC236}">
                <a16:creationId xmlns:a16="http://schemas.microsoft.com/office/drawing/2014/main" id="{B78BD8F7-8009-2A65-F662-CE2270C284EC}"/>
              </a:ext>
            </a:extLst>
          </p:cNvPr>
          <p:cNvSpPr>
            <a:spLocks noGrp="1"/>
          </p:cNvSpPr>
          <p:nvPr>
            <p:ph idx="1"/>
          </p:nvPr>
        </p:nvSpPr>
        <p:spPr/>
        <p:txBody>
          <a:bodyPr/>
          <a:lstStyle/>
          <a:p>
            <a:pPr marL="342900" indent="-342900">
              <a:lnSpc>
                <a:spcPct val="107000"/>
              </a:lnSpc>
              <a:spcAft>
                <a:spcPts val="800"/>
              </a:spcAft>
              <a:buFont typeface="+mj-lt"/>
              <a:buAutoNum type="arabicPeriod"/>
            </a:pPr>
            <a:r>
              <a:rPr lang="en-US" sz="1800" dirty="0">
                <a:effectLst/>
                <a:latin typeface="Arial" panose="020B0604020202020204" pitchFamily="34" charset="0"/>
                <a:ea typeface="Arial" panose="020B0604020202020204" pitchFamily="34" charset="0"/>
                <a:cs typeface="Times New Roman" panose="02020603050405020304" pitchFamily="18" charset="0"/>
              </a:rPr>
              <a:t>Critically </a:t>
            </a:r>
            <a:r>
              <a:rPr lang="en-US" sz="1800" dirty="0" err="1">
                <a:effectLst/>
                <a:latin typeface="Arial" panose="020B0604020202020204" pitchFamily="34" charset="0"/>
                <a:ea typeface="Arial" panose="020B0604020202020204" pitchFamily="34" charset="0"/>
                <a:cs typeface="Times New Roman" panose="02020603050405020304" pitchFamily="18" charset="0"/>
              </a:rPr>
              <a:t>analyse</a:t>
            </a:r>
            <a:r>
              <a:rPr lang="en-US" sz="1800" dirty="0">
                <a:effectLst/>
                <a:latin typeface="Arial" panose="020B0604020202020204" pitchFamily="34" charset="0"/>
                <a:ea typeface="Arial" panose="020B0604020202020204" pitchFamily="34" charset="0"/>
                <a:cs typeface="Times New Roman" panose="02020603050405020304" pitchFamily="18" charset="0"/>
              </a:rPr>
              <a:t> the implementation of play based early years curricula referring to evaluative research evidence and reports (1500 words).</a:t>
            </a:r>
          </a:p>
          <a:p>
            <a:pPr marL="342900" indent="-342900">
              <a:lnSpc>
                <a:spcPct val="107000"/>
              </a:lnSpc>
              <a:spcAft>
                <a:spcPts val="800"/>
              </a:spcAft>
              <a:buFont typeface="+mj-lt"/>
              <a:buAutoNum type="arabicPeriod"/>
            </a:pPr>
            <a:r>
              <a:rPr lang="en-US" sz="1800" dirty="0">
                <a:effectLst/>
                <a:latin typeface="Arial" panose="020B0604020202020204" pitchFamily="34" charset="0"/>
                <a:ea typeface="Arial" panose="020B0604020202020204" pitchFamily="34" charset="0"/>
                <a:cs typeface="Times New Roman" panose="02020603050405020304" pitchFamily="18" charset="0"/>
              </a:rPr>
              <a:t>Considering the concept of the ‘Unique Child’ , critically evaluate methods of assessment, progress tracking and age or stage related development models within play-based curricula (1500 words).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08600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9A2E-7219-224F-7A16-86B1AFC0BDBD}"/>
              </a:ext>
            </a:extLst>
          </p:cNvPr>
          <p:cNvSpPr>
            <a:spLocks noGrp="1"/>
          </p:cNvSpPr>
          <p:nvPr>
            <p:ph type="title"/>
          </p:nvPr>
        </p:nvSpPr>
        <p:spPr/>
        <p:txBody>
          <a:bodyPr/>
          <a:lstStyle/>
          <a:p>
            <a:r>
              <a:rPr lang="en-GB" b="1" dirty="0">
                <a:solidFill>
                  <a:srgbClr val="0070C0"/>
                </a:solidFill>
              </a:rPr>
              <a:t>Discussion</a:t>
            </a:r>
          </a:p>
        </p:txBody>
      </p:sp>
      <p:sp>
        <p:nvSpPr>
          <p:cNvPr id="3" name="Content Placeholder 2">
            <a:extLst>
              <a:ext uri="{FF2B5EF4-FFF2-40B4-BE49-F238E27FC236}">
                <a16:creationId xmlns:a16="http://schemas.microsoft.com/office/drawing/2014/main" id="{89A35772-C019-33F1-FB86-E93D3692D2E7}"/>
              </a:ext>
            </a:extLst>
          </p:cNvPr>
          <p:cNvSpPr>
            <a:spLocks noGrp="1"/>
          </p:cNvSpPr>
          <p:nvPr>
            <p:ph idx="1"/>
          </p:nvPr>
        </p:nvSpPr>
        <p:spPr/>
        <p:txBody>
          <a:bodyPr/>
          <a:lstStyle/>
          <a:p>
            <a:r>
              <a:rPr lang="en-GB" dirty="0">
                <a:solidFill>
                  <a:srgbClr val="0070C0"/>
                </a:solidFill>
              </a:rPr>
              <a:t>What is the purpose of assessment?</a:t>
            </a:r>
          </a:p>
          <a:p>
            <a:r>
              <a:rPr lang="en-GB" dirty="0">
                <a:solidFill>
                  <a:srgbClr val="0070C0"/>
                </a:solidFill>
              </a:rPr>
              <a:t>How do you support the assessment process in your setting?</a:t>
            </a:r>
          </a:p>
        </p:txBody>
      </p:sp>
    </p:spTree>
    <p:extLst>
      <p:ext uri="{BB962C8B-B14F-4D97-AF65-F5344CB8AC3E}">
        <p14:creationId xmlns:p14="http://schemas.microsoft.com/office/powerpoint/2010/main" val="3365367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14AEC-8342-9433-3957-384ADBC4092D}"/>
              </a:ext>
            </a:extLst>
          </p:cNvPr>
          <p:cNvSpPr>
            <a:spLocks noGrp="1"/>
          </p:cNvSpPr>
          <p:nvPr>
            <p:ph type="title"/>
          </p:nvPr>
        </p:nvSpPr>
        <p:spPr/>
        <p:txBody>
          <a:bodyPr/>
          <a:lstStyle/>
          <a:p>
            <a:r>
              <a:rPr lang="en-GB" b="1" dirty="0">
                <a:solidFill>
                  <a:srgbClr val="0070C0"/>
                </a:solidFill>
              </a:rPr>
              <a:t>Assessment </a:t>
            </a:r>
          </a:p>
        </p:txBody>
      </p:sp>
      <p:sp>
        <p:nvSpPr>
          <p:cNvPr id="3" name="Content Placeholder 2">
            <a:extLst>
              <a:ext uri="{FF2B5EF4-FFF2-40B4-BE49-F238E27FC236}">
                <a16:creationId xmlns:a16="http://schemas.microsoft.com/office/drawing/2014/main" id="{ADF4888E-FB61-CAA2-E74B-64B6CEEAE200}"/>
              </a:ext>
            </a:extLst>
          </p:cNvPr>
          <p:cNvSpPr>
            <a:spLocks noGrp="1"/>
          </p:cNvSpPr>
          <p:nvPr>
            <p:ph idx="1"/>
          </p:nvPr>
        </p:nvSpPr>
        <p:spPr/>
        <p:txBody>
          <a:bodyPr/>
          <a:lstStyle/>
          <a:p>
            <a:r>
              <a:rPr lang="en-GB" dirty="0">
                <a:solidFill>
                  <a:srgbClr val="0070C0"/>
                </a:solidFill>
              </a:rPr>
              <a:t>‘Assessment plays an important part in helping parents, carers, and practitioners to recognise children’s progress, understand their needs, and to plan activities and support’</a:t>
            </a:r>
          </a:p>
          <a:p>
            <a:endParaRPr lang="en-GB" dirty="0">
              <a:solidFill>
                <a:srgbClr val="0070C0"/>
              </a:solidFill>
            </a:endParaRPr>
          </a:p>
          <a:p>
            <a:pPr marL="0" indent="0">
              <a:buNone/>
            </a:pPr>
            <a:r>
              <a:rPr lang="en-GB" dirty="0">
                <a:solidFill>
                  <a:srgbClr val="0070C0"/>
                </a:solidFill>
              </a:rPr>
              <a:t>(Department for Education (DfE), 2024, p.19)</a:t>
            </a:r>
          </a:p>
        </p:txBody>
      </p:sp>
    </p:spTree>
    <p:extLst>
      <p:ext uri="{BB962C8B-B14F-4D97-AF65-F5344CB8AC3E}">
        <p14:creationId xmlns:p14="http://schemas.microsoft.com/office/powerpoint/2010/main" val="707843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2F3A-D588-EC6C-C6C2-4DE483AEB9CD}"/>
              </a:ext>
            </a:extLst>
          </p:cNvPr>
          <p:cNvSpPr>
            <a:spLocks noGrp="1"/>
          </p:cNvSpPr>
          <p:nvPr>
            <p:ph type="title"/>
          </p:nvPr>
        </p:nvSpPr>
        <p:spPr/>
        <p:txBody>
          <a:bodyPr>
            <a:noAutofit/>
          </a:bodyPr>
          <a:lstStyle/>
          <a:p>
            <a:br>
              <a:rPr lang="en-GB" altLang="en-US" sz="3600" dirty="0">
                <a:solidFill>
                  <a:prstClr val="black"/>
                </a:solidFill>
                <a:latin typeface="Arial" panose="020B0604020202020204"/>
              </a:rPr>
            </a:br>
            <a:r>
              <a:rPr lang="en-GB" altLang="en-US" sz="3600" dirty="0">
                <a:solidFill>
                  <a:srgbClr val="0070C0"/>
                </a:solidFill>
                <a:latin typeface="Arial" panose="020B0604020202020204"/>
              </a:rPr>
              <a:t>The purpose of assessment</a:t>
            </a:r>
            <a:endParaRPr lang="en-GB" sz="3600" dirty="0"/>
          </a:p>
        </p:txBody>
      </p:sp>
      <p:sp>
        <p:nvSpPr>
          <p:cNvPr id="3" name="Content Placeholder 2">
            <a:extLst>
              <a:ext uri="{FF2B5EF4-FFF2-40B4-BE49-F238E27FC236}">
                <a16:creationId xmlns:a16="http://schemas.microsoft.com/office/drawing/2014/main" id="{940D24C8-11CF-F492-8371-B48DCE3132B3}"/>
              </a:ext>
            </a:extLst>
          </p:cNvPr>
          <p:cNvSpPr>
            <a:spLocks noGrp="1"/>
          </p:cNvSpPr>
          <p:nvPr>
            <p:ph idx="1"/>
          </p:nvPr>
        </p:nvSpPr>
        <p:spPr/>
        <p:txBody>
          <a:bodyPr>
            <a:normAutofit/>
          </a:bodyPr>
          <a:lstStyle/>
          <a:p>
            <a:r>
              <a:rPr lang="en-GB" dirty="0">
                <a:solidFill>
                  <a:schemeClr val="accent1"/>
                </a:solidFill>
              </a:rPr>
              <a:t>Support learning and development</a:t>
            </a:r>
          </a:p>
          <a:p>
            <a:r>
              <a:rPr lang="en-GB" dirty="0">
                <a:solidFill>
                  <a:schemeClr val="accent1"/>
                </a:solidFill>
              </a:rPr>
              <a:t>Inform teaching strategies</a:t>
            </a:r>
          </a:p>
          <a:p>
            <a:r>
              <a:rPr lang="en-GB" dirty="0">
                <a:solidFill>
                  <a:schemeClr val="accent1"/>
                </a:solidFill>
              </a:rPr>
              <a:t>Enhance children’s confidence and engagement</a:t>
            </a:r>
          </a:p>
          <a:p>
            <a:r>
              <a:rPr lang="en-GB" dirty="0">
                <a:solidFill>
                  <a:schemeClr val="accent1"/>
                </a:solidFill>
              </a:rPr>
              <a:t>Facilitate communication with families and guardians</a:t>
            </a:r>
          </a:p>
          <a:p>
            <a:r>
              <a:rPr lang="en-GB" dirty="0">
                <a:solidFill>
                  <a:schemeClr val="accent1"/>
                </a:solidFill>
              </a:rPr>
              <a:t>Identify children with additional needs</a:t>
            </a:r>
          </a:p>
          <a:p>
            <a:r>
              <a:rPr lang="en-GB" dirty="0">
                <a:solidFill>
                  <a:schemeClr val="accent1"/>
                </a:solidFill>
              </a:rPr>
              <a:t>Evaluate the effectiveness of the setting</a:t>
            </a:r>
          </a:p>
          <a:p>
            <a:endParaRPr lang="en-GB" dirty="0">
              <a:solidFill>
                <a:schemeClr val="accent1"/>
              </a:solidFill>
            </a:endParaRPr>
          </a:p>
        </p:txBody>
      </p:sp>
    </p:spTree>
    <p:extLst>
      <p:ext uri="{BB962C8B-B14F-4D97-AF65-F5344CB8AC3E}">
        <p14:creationId xmlns:p14="http://schemas.microsoft.com/office/powerpoint/2010/main" val="212672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920DD-F82D-1095-DE45-705691B2BD94}"/>
              </a:ext>
            </a:extLst>
          </p:cNvPr>
          <p:cNvSpPr>
            <a:spLocks noGrp="1"/>
          </p:cNvSpPr>
          <p:nvPr>
            <p:ph type="title"/>
          </p:nvPr>
        </p:nvSpPr>
        <p:spPr/>
        <p:txBody>
          <a:bodyPr/>
          <a:lstStyle/>
          <a:p>
            <a:r>
              <a:rPr lang="en-GB" b="1" dirty="0">
                <a:solidFill>
                  <a:srgbClr val="0070C0"/>
                </a:solidFill>
              </a:rPr>
              <a:t>Types of assessment</a:t>
            </a:r>
          </a:p>
        </p:txBody>
      </p:sp>
      <p:sp>
        <p:nvSpPr>
          <p:cNvPr id="3" name="Content Placeholder 2">
            <a:extLst>
              <a:ext uri="{FF2B5EF4-FFF2-40B4-BE49-F238E27FC236}">
                <a16:creationId xmlns:a16="http://schemas.microsoft.com/office/drawing/2014/main" id="{7FE84A1D-4EDF-9413-1850-5AF05AA12607}"/>
              </a:ext>
            </a:extLst>
          </p:cNvPr>
          <p:cNvSpPr>
            <a:spLocks noGrp="1"/>
          </p:cNvSpPr>
          <p:nvPr>
            <p:ph idx="1"/>
          </p:nvPr>
        </p:nvSpPr>
        <p:spPr/>
        <p:txBody>
          <a:bodyPr>
            <a:normAutofit fontScale="92500" lnSpcReduction="20000"/>
          </a:bodyPr>
          <a:lstStyle/>
          <a:p>
            <a:r>
              <a:rPr lang="en-GB" dirty="0">
                <a:solidFill>
                  <a:srgbClr val="0070C0"/>
                </a:solidFill>
              </a:rPr>
              <a:t>The concept of formative and summative assessment is dominant in the educational system.  </a:t>
            </a:r>
          </a:p>
          <a:p>
            <a:r>
              <a:rPr lang="en-GB" dirty="0">
                <a:solidFill>
                  <a:srgbClr val="0070C0"/>
                </a:solidFill>
              </a:rPr>
              <a:t>Formative assessment suggests ongoing assessment, aimed at supporting children’s learning.  </a:t>
            </a:r>
          </a:p>
          <a:p>
            <a:r>
              <a:rPr lang="en-GB" dirty="0">
                <a:solidFill>
                  <a:srgbClr val="0070C0"/>
                </a:solidFill>
              </a:rPr>
              <a:t>Summative assessment, is aimed at giving an overall achievement of children at a given time.</a:t>
            </a:r>
          </a:p>
          <a:p>
            <a:pPr marL="0" indent="0">
              <a:buNone/>
            </a:pPr>
            <a:endParaRPr lang="en-GB" dirty="0">
              <a:solidFill>
                <a:srgbClr val="0070C0"/>
              </a:solidFill>
            </a:endParaRPr>
          </a:p>
          <a:p>
            <a:r>
              <a:rPr lang="en-GB" dirty="0">
                <a:solidFill>
                  <a:srgbClr val="0070C0"/>
                </a:solidFill>
              </a:rPr>
              <a:t>To conceptualise assessment practice in early years, the assessment section of the EYFS Statutory Framework context will be reviewed.</a:t>
            </a:r>
          </a:p>
        </p:txBody>
      </p:sp>
    </p:spTree>
    <p:extLst>
      <p:ext uri="{BB962C8B-B14F-4D97-AF65-F5344CB8AC3E}">
        <p14:creationId xmlns:p14="http://schemas.microsoft.com/office/powerpoint/2010/main" val="136806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4540D-DE4F-2563-04F8-0A5E5A0D117A}"/>
              </a:ext>
            </a:extLst>
          </p:cNvPr>
          <p:cNvSpPr>
            <a:spLocks noGrp="1"/>
          </p:cNvSpPr>
          <p:nvPr>
            <p:ph type="title"/>
          </p:nvPr>
        </p:nvSpPr>
        <p:spPr/>
        <p:txBody>
          <a:bodyPr/>
          <a:lstStyle/>
          <a:p>
            <a:r>
              <a:rPr lang="en-GB" b="1" dirty="0">
                <a:solidFill>
                  <a:srgbClr val="0070C0"/>
                </a:solidFill>
              </a:rPr>
              <a:t>EYFS Statutory Framework (EYFS)</a:t>
            </a:r>
          </a:p>
        </p:txBody>
      </p:sp>
      <p:sp>
        <p:nvSpPr>
          <p:cNvPr id="3" name="Content Placeholder 2">
            <a:extLst>
              <a:ext uri="{FF2B5EF4-FFF2-40B4-BE49-F238E27FC236}">
                <a16:creationId xmlns:a16="http://schemas.microsoft.com/office/drawing/2014/main" id="{88D07A48-731D-48D9-D793-9DF8039E1910}"/>
              </a:ext>
            </a:extLst>
          </p:cNvPr>
          <p:cNvSpPr>
            <a:spLocks noGrp="1"/>
          </p:cNvSpPr>
          <p:nvPr>
            <p:ph idx="1"/>
          </p:nvPr>
        </p:nvSpPr>
        <p:spPr/>
        <p:txBody>
          <a:bodyPr>
            <a:normAutofit lnSpcReduction="10000"/>
          </a:bodyPr>
          <a:lstStyle/>
          <a:p>
            <a:r>
              <a:rPr lang="en-GB" dirty="0">
                <a:solidFill>
                  <a:srgbClr val="0070C0"/>
                </a:solidFill>
              </a:rPr>
              <a:t>Section 2 of the EYFS statutory framework focuses on </a:t>
            </a:r>
            <a:r>
              <a:rPr lang="en-GB" b="1" dirty="0">
                <a:solidFill>
                  <a:srgbClr val="0070C0"/>
                </a:solidFill>
              </a:rPr>
              <a:t>assessment</a:t>
            </a:r>
            <a:r>
              <a:rPr lang="en-GB" dirty="0">
                <a:solidFill>
                  <a:srgbClr val="0070C0"/>
                </a:solidFill>
              </a:rPr>
              <a:t>. It outlines the requirements for monitoring and evaluating children's progress to ensure they are developing appropriately and receiving the support they need. </a:t>
            </a:r>
          </a:p>
          <a:p>
            <a:r>
              <a:rPr lang="en-GB" dirty="0">
                <a:solidFill>
                  <a:srgbClr val="0070C0"/>
                </a:solidFill>
              </a:rPr>
              <a:t>It encourages formative assessment and requires EYPs (early years practitioners) to complete summative assessment at the different stages of the children’s lives.</a:t>
            </a:r>
          </a:p>
          <a:p>
            <a:pPr marL="0" indent="0">
              <a:buNone/>
            </a:pPr>
            <a:endParaRPr lang="en-GB" dirty="0">
              <a:solidFill>
                <a:srgbClr val="0070C0"/>
              </a:solidFill>
            </a:endParaRPr>
          </a:p>
        </p:txBody>
      </p:sp>
    </p:spTree>
    <p:extLst>
      <p:ext uri="{BB962C8B-B14F-4D97-AF65-F5344CB8AC3E}">
        <p14:creationId xmlns:p14="http://schemas.microsoft.com/office/powerpoint/2010/main" val="3809716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2EFAC-8A89-DB53-48AC-2F88A2BE2817}"/>
              </a:ext>
            </a:extLst>
          </p:cNvPr>
          <p:cNvSpPr>
            <a:spLocks noGrp="1"/>
          </p:cNvSpPr>
          <p:nvPr>
            <p:ph type="title"/>
          </p:nvPr>
        </p:nvSpPr>
        <p:spPr/>
        <p:txBody>
          <a:bodyPr/>
          <a:lstStyle/>
          <a:p>
            <a:r>
              <a:rPr lang="en-GB" b="1" dirty="0">
                <a:solidFill>
                  <a:srgbClr val="0070C0"/>
                </a:solidFill>
              </a:rPr>
              <a:t>Key points of  Assessment</a:t>
            </a:r>
          </a:p>
        </p:txBody>
      </p:sp>
      <p:sp>
        <p:nvSpPr>
          <p:cNvPr id="7" name="Rectangle 3">
            <a:extLst>
              <a:ext uri="{FF2B5EF4-FFF2-40B4-BE49-F238E27FC236}">
                <a16:creationId xmlns:a16="http://schemas.microsoft.com/office/drawing/2014/main" id="{9D1D9B0D-180E-BADE-A25B-86CC9D72719E}"/>
              </a:ext>
            </a:extLst>
          </p:cNvPr>
          <p:cNvSpPr>
            <a:spLocks noGrp="1" noChangeArrowheads="1"/>
          </p:cNvSpPr>
          <p:nvPr>
            <p:ph idx="1"/>
          </p:nvPr>
        </p:nvSpPr>
        <p:spPr bwMode="auto">
          <a:xfrm>
            <a:off x="628650" y="1343850"/>
            <a:ext cx="8155132"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GB" sz="1800" b="1" dirty="0">
                <a:solidFill>
                  <a:srgbClr val="0070C0"/>
                </a:solidFill>
                <a:latin typeface="Arial" panose="020B0604020202020204" pitchFamily="34" charset="0"/>
                <a:cs typeface="Arial" panose="020B0604020202020204" pitchFamily="34" charset="0"/>
              </a:rPr>
              <a:t>Ongoing Assessment</a:t>
            </a:r>
            <a:r>
              <a:rPr lang="en-GB" sz="1800" dirty="0">
                <a:solidFill>
                  <a:srgbClr val="0070C0"/>
                </a:solidFill>
                <a:latin typeface="Arial" panose="020B0604020202020204" pitchFamily="34" charset="0"/>
                <a:cs typeface="Arial" panose="020B0604020202020204" pitchFamily="34" charset="0"/>
              </a:rPr>
              <a:t>: Practitioners are expected to observe and assess children regularly to understand their progress and plan activities that support their development. </a:t>
            </a:r>
          </a:p>
          <a:p>
            <a:pPr marL="0" marR="0" lvl="0" indent="0" algn="l" defTabSz="914400" rtl="0" eaLnBrk="0" fontAlgn="base" latinLnBrk="0" hangingPunct="0">
              <a:lnSpc>
                <a:spcPct val="100000"/>
              </a:lnSpc>
              <a:spcBef>
                <a:spcPct val="0"/>
              </a:spcBef>
              <a:spcAft>
                <a:spcPct val="0"/>
              </a:spcAft>
              <a:buClrTx/>
              <a:buSzTx/>
              <a:buNone/>
              <a:tabLst/>
            </a:pPr>
            <a:endParaRPr lang="en-GB" sz="1800" dirty="0">
              <a:solidFill>
                <a:srgbClr val="0070C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70C0"/>
                </a:solidFill>
                <a:effectLst/>
                <a:latin typeface="Arial" panose="020B0604020202020204" pitchFamily="34" charset="0"/>
              </a:rPr>
              <a:t>Progress Check at Age Two</a:t>
            </a:r>
            <a:r>
              <a:rPr kumimoji="0" lang="en-US" altLang="en-US" sz="1800" b="0" i="0" u="none" strike="noStrike" cap="none" normalizeH="0" baseline="0" dirty="0">
                <a:ln>
                  <a:noFill/>
                </a:ln>
                <a:solidFill>
                  <a:srgbClr val="0070C0"/>
                </a:solidFill>
                <a:effectLst/>
                <a:latin typeface="Arial" panose="020B0604020202020204" pitchFamily="34" charset="0"/>
              </a:rPr>
              <a:t>: This is a mandatory assessment to identify any developmental concerns early on. It involves a written summary of the child's strengths and areas where additional support might be needed.</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rgbClr val="0070C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70C0"/>
                </a:solidFill>
                <a:effectLst/>
                <a:latin typeface="Arial" panose="020B0604020202020204" pitchFamily="34" charset="0"/>
              </a:rPr>
              <a:t>Reception Baseline Assessment (RBA)</a:t>
            </a:r>
            <a:r>
              <a:rPr kumimoji="0" lang="en-US" altLang="en-US" sz="1800" b="0" i="0" u="none" strike="noStrike" cap="none" normalizeH="0" baseline="0" dirty="0">
                <a:ln>
                  <a:noFill/>
                </a:ln>
                <a:solidFill>
                  <a:srgbClr val="0070C0"/>
                </a:solidFill>
                <a:effectLst/>
                <a:latin typeface="Arial" panose="020B0604020202020204" pitchFamily="34" charset="0"/>
              </a:rPr>
              <a:t>: Conducted at the start of the reception year, this assessment helps measure where the children are at in their learning 6 weeks after commencement of the reception class.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rgbClr val="0070C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70C0"/>
                </a:solidFill>
                <a:effectLst/>
                <a:latin typeface="Arial" panose="020B0604020202020204" pitchFamily="34" charset="0"/>
              </a:rPr>
              <a:t>Early Years Foundation Stage Profile (EYFSP)</a:t>
            </a:r>
            <a:r>
              <a:rPr kumimoji="0" lang="en-US" altLang="en-US" sz="1800" b="0" i="0" u="none" strike="noStrike" cap="none" normalizeH="0" baseline="0" dirty="0">
                <a:ln>
                  <a:noFill/>
                </a:ln>
                <a:solidFill>
                  <a:srgbClr val="0070C0"/>
                </a:solidFill>
                <a:effectLst/>
                <a:latin typeface="Arial" panose="020B0604020202020204" pitchFamily="34" charset="0"/>
              </a:rPr>
              <a:t>: At the end of the EYFS (usually at age five), practitioners complete a profile summarising each child's development against the early learning goals. This profile supports the transition to Year 1 and must be completed by 30</a:t>
            </a:r>
            <a:r>
              <a:rPr kumimoji="0" lang="en-US" altLang="en-US" sz="1800" b="0" i="0" u="none" strike="noStrike" cap="none" normalizeH="0" baseline="30000" dirty="0">
                <a:ln>
                  <a:noFill/>
                </a:ln>
                <a:solidFill>
                  <a:srgbClr val="0070C0"/>
                </a:solidFill>
                <a:effectLst/>
                <a:latin typeface="Arial" panose="020B0604020202020204" pitchFamily="34" charset="0"/>
              </a:rPr>
              <a:t>th</a:t>
            </a:r>
            <a:r>
              <a:rPr kumimoji="0" lang="en-US" altLang="en-US" sz="1800" b="0" i="0" u="none" strike="noStrike" cap="none" normalizeH="0" baseline="0" dirty="0">
                <a:ln>
                  <a:noFill/>
                </a:ln>
                <a:solidFill>
                  <a:srgbClr val="0070C0"/>
                </a:solidFill>
                <a:effectLst/>
                <a:latin typeface="Arial" panose="020B0604020202020204" pitchFamily="34" charset="0"/>
              </a:rPr>
              <a:t> of June. (DfE, 2024)</a:t>
            </a:r>
          </a:p>
        </p:txBody>
      </p:sp>
    </p:spTree>
    <p:extLst>
      <p:ext uri="{BB962C8B-B14F-4D97-AF65-F5344CB8AC3E}">
        <p14:creationId xmlns:p14="http://schemas.microsoft.com/office/powerpoint/2010/main" val="3487659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 calcmode="lin" valueType="num">
                                      <p:cBhvr additive="base">
                                        <p:cTn id="2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BF880-DB06-A57C-35A2-D36F5F57754E}"/>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48E53567-B7F9-D51D-4630-684EBC6B6638}"/>
              </a:ext>
            </a:extLst>
          </p:cNvPr>
          <p:cNvSpPr>
            <a:spLocks noGrp="1"/>
          </p:cNvSpPr>
          <p:nvPr>
            <p:ph idx="1"/>
          </p:nvPr>
        </p:nvSpPr>
        <p:spPr/>
        <p:txBody>
          <a:bodyPr>
            <a:normAutofit lnSpcReduction="10000"/>
          </a:bodyPr>
          <a:lstStyle/>
          <a:p>
            <a:r>
              <a:rPr lang="en-GB" dirty="0">
                <a:hlinkClick r:id="rId2"/>
              </a:rPr>
              <a:t>https://assets.publishing.service.gov.uk/media/6284c0a2e90e071f61322177/Progress_check_at_age_two_non-statutory_guidance_for_the_early_years_foundation_stage_.pdf</a:t>
            </a:r>
            <a:r>
              <a:rPr lang="en-GB" dirty="0"/>
              <a:t> (progress check at 2)</a:t>
            </a:r>
          </a:p>
          <a:p>
            <a:r>
              <a:rPr lang="en-GB" dirty="0">
                <a:hlinkClick r:id="rId3"/>
              </a:rPr>
              <a:t>Reception baseline assessment framework - GOV.UK</a:t>
            </a:r>
            <a:r>
              <a:rPr lang="en-GB" dirty="0"/>
              <a:t> (RBA)</a:t>
            </a:r>
          </a:p>
          <a:p>
            <a:r>
              <a:rPr lang="en-GB" dirty="0">
                <a:hlinkClick r:id="rId4"/>
              </a:rPr>
              <a:t>Early years foundation stage profile handbook</a:t>
            </a:r>
            <a:r>
              <a:rPr lang="en-GB" dirty="0"/>
              <a:t> (EYFSP)</a:t>
            </a:r>
          </a:p>
          <a:p>
            <a:endParaRPr lang="en-GB" dirty="0"/>
          </a:p>
        </p:txBody>
      </p:sp>
    </p:spTree>
    <p:extLst>
      <p:ext uri="{BB962C8B-B14F-4D97-AF65-F5344CB8AC3E}">
        <p14:creationId xmlns:p14="http://schemas.microsoft.com/office/powerpoint/2010/main" val="1034602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BD37DC-F42C-ADEF-46EF-D277BFE2063F}"/>
              </a:ext>
            </a:extLst>
          </p:cNvPr>
          <p:cNvSpPr>
            <a:spLocks noGrp="1"/>
          </p:cNvSpPr>
          <p:nvPr>
            <p:ph type="title"/>
          </p:nvPr>
        </p:nvSpPr>
        <p:spPr>
          <a:xfrm>
            <a:off x="628650" y="365125"/>
            <a:ext cx="7886700" cy="1325563"/>
          </a:xfrm>
        </p:spPr>
        <p:txBody>
          <a:bodyPr anchor="ctr">
            <a:normAutofit/>
          </a:bodyPr>
          <a:lstStyle/>
          <a:p>
            <a:r>
              <a:rPr lang="en-GB" dirty="0">
                <a:hlinkClick r:id="rId3"/>
              </a:rPr>
              <a:t>https://youtu.be/gnZ-H9lWqmk</a:t>
            </a:r>
            <a:endParaRPr lang="en-GB" dirty="0"/>
          </a:p>
        </p:txBody>
      </p:sp>
      <p:pic>
        <p:nvPicPr>
          <p:cNvPr id="4" name="Online Media 3" title="Reception Baseline Assessment">
            <a:hlinkClick r:id="" action="ppaction://media"/>
            <a:extLst>
              <a:ext uri="{FF2B5EF4-FFF2-40B4-BE49-F238E27FC236}">
                <a16:creationId xmlns:a16="http://schemas.microsoft.com/office/drawing/2014/main" id="{AC656422-8A6F-4C4D-3C72-DC8787C2ED6E}"/>
              </a:ext>
            </a:extLst>
          </p:cNvPr>
          <p:cNvPicPr>
            <a:picLocks noRot="1" noChangeAspect="1"/>
          </p:cNvPicPr>
          <p:nvPr>
            <a:videoFile r:link="rId1"/>
          </p:nvPr>
        </p:nvPicPr>
        <p:blipFill>
          <a:blip r:embed="rId4"/>
          <a:stretch>
            <a:fillRect/>
          </a:stretch>
        </p:blipFill>
        <p:spPr>
          <a:xfrm>
            <a:off x="428640" y="2299855"/>
            <a:ext cx="5604720" cy="3166667"/>
          </a:xfrm>
          <a:prstGeom prst="rect">
            <a:avLst/>
          </a:prstGeom>
          <a:noFill/>
        </p:spPr>
      </p:pic>
      <p:sp>
        <p:nvSpPr>
          <p:cNvPr id="5" name="TextBox 4">
            <a:extLst>
              <a:ext uri="{FF2B5EF4-FFF2-40B4-BE49-F238E27FC236}">
                <a16:creationId xmlns:a16="http://schemas.microsoft.com/office/drawing/2014/main" id="{2FF96B7F-B425-270B-047A-4EAC03B8B975}"/>
              </a:ext>
            </a:extLst>
          </p:cNvPr>
          <p:cNvSpPr txBox="1"/>
          <p:nvPr/>
        </p:nvSpPr>
        <p:spPr>
          <a:xfrm>
            <a:off x="6698673" y="1787236"/>
            <a:ext cx="2098963" cy="1200329"/>
          </a:xfrm>
          <a:prstGeom prst="rect">
            <a:avLst/>
          </a:prstGeom>
          <a:noFill/>
        </p:spPr>
        <p:txBody>
          <a:bodyPr wrap="square" rtlCol="0">
            <a:spAutoFit/>
          </a:bodyPr>
          <a:lstStyle/>
          <a:p>
            <a:r>
              <a:rPr lang="en-GB" dirty="0"/>
              <a:t>Watch the video</a:t>
            </a:r>
          </a:p>
          <a:p>
            <a:r>
              <a:rPr lang="en-GB" dirty="0"/>
              <a:t>Make note</a:t>
            </a:r>
          </a:p>
          <a:p>
            <a:r>
              <a:rPr lang="en-GB" dirty="0"/>
              <a:t>Is RBA necessary?</a:t>
            </a:r>
          </a:p>
          <a:p>
            <a:endParaRPr lang="en-GB" dirty="0"/>
          </a:p>
        </p:txBody>
      </p:sp>
    </p:spTree>
    <p:extLst>
      <p:ext uri="{BB962C8B-B14F-4D97-AF65-F5344CB8AC3E}">
        <p14:creationId xmlns:p14="http://schemas.microsoft.com/office/powerpoint/2010/main" val="3598195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2B1E-55CC-68F9-135C-04B9A6694614}"/>
              </a:ext>
            </a:extLst>
          </p:cNvPr>
          <p:cNvSpPr>
            <a:spLocks noGrp="1"/>
          </p:cNvSpPr>
          <p:nvPr>
            <p:ph type="title"/>
          </p:nvPr>
        </p:nvSpPr>
        <p:spPr/>
        <p:txBody>
          <a:bodyPr/>
          <a:lstStyle/>
          <a:p>
            <a:r>
              <a:rPr lang="en-GB" dirty="0"/>
              <a:t>Progress Check at 2</a:t>
            </a:r>
          </a:p>
        </p:txBody>
      </p:sp>
      <p:pic>
        <p:nvPicPr>
          <p:cNvPr id="4" name="Online Media 3" title="Department for Education early years vodcast: Progress check at age two">
            <a:hlinkClick r:id="" action="ppaction://media"/>
            <a:extLst>
              <a:ext uri="{FF2B5EF4-FFF2-40B4-BE49-F238E27FC236}">
                <a16:creationId xmlns:a16="http://schemas.microsoft.com/office/drawing/2014/main" id="{E0F0C455-7440-9A13-C293-B9C579E29472}"/>
              </a:ext>
            </a:extLst>
          </p:cNvPr>
          <p:cNvPicPr>
            <a:picLocks noGrp="1" noRot="1" noChangeAspect="1"/>
          </p:cNvPicPr>
          <p:nvPr>
            <p:ph idx="1"/>
            <a:videoFile r:link="rId1"/>
          </p:nvPr>
        </p:nvPicPr>
        <p:blipFill>
          <a:blip r:embed="rId3"/>
          <a:stretch>
            <a:fillRect/>
          </a:stretch>
        </p:blipFill>
        <p:spPr>
          <a:xfrm>
            <a:off x="1349375" y="1825625"/>
            <a:ext cx="4580370" cy="3640138"/>
          </a:xfrm>
          <a:prstGeom prst="rect">
            <a:avLst/>
          </a:prstGeom>
        </p:spPr>
      </p:pic>
      <p:sp>
        <p:nvSpPr>
          <p:cNvPr id="5" name="TextBox 4">
            <a:extLst>
              <a:ext uri="{FF2B5EF4-FFF2-40B4-BE49-F238E27FC236}">
                <a16:creationId xmlns:a16="http://schemas.microsoft.com/office/drawing/2014/main" id="{D5274370-4BC6-7E99-06B9-3A452F9A068A}"/>
              </a:ext>
            </a:extLst>
          </p:cNvPr>
          <p:cNvSpPr txBox="1"/>
          <p:nvPr/>
        </p:nvSpPr>
        <p:spPr>
          <a:xfrm>
            <a:off x="6400800" y="1825625"/>
            <a:ext cx="2036618" cy="1477328"/>
          </a:xfrm>
          <a:prstGeom prst="rect">
            <a:avLst/>
          </a:prstGeom>
          <a:noFill/>
        </p:spPr>
        <p:txBody>
          <a:bodyPr wrap="square" rtlCol="0">
            <a:spAutoFit/>
          </a:bodyPr>
          <a:lstStyle/>
          <a:p>
            <a:r>
              <a:rPr lang="en-GB" dirty="0"/>
              <a:t>Watch video</a:t>
            </a:r>
          </a:p>
          <a:p>
            <a:r>
              <a:rPr lang="en-GB" dirty="0"/>
              <a:t>Make note</a:t>
            </a:r>
          </a:p>
          <a:p>
            <a:r>
              <a:rPr lang="en-GB" dirty="0"/>
              <a:t>How important is a progress check at 2?</a:t>
            </a:r>
          </a:p>
        </p:txBody>
      </p:sp>
    </p:spTree>
    <p:extLst>
      <p:ext uri="{BB962C8B-B14F-4D97-AF65-F5344CB8AC3E}">
        <p14:creationId xmlns:p14="http://schemas.microsoft.com/office/powerpoint/2010/main" val="91525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0564B2-9161-F430-E0C7-2D67EEA8E812}"/>
              </a:ext>
            </a:extLst>
          </p:cNvPr>
          <p:cNvSpPr>
            <a:spLocks noGrp="1"/>
          </p:cNvSpPr>
          <p:nvPr>
            <p:ph idx="1"/>
          </p:nvPr>
        </p:nvSpPr>
        <p:spPr>
          <a:xfrm>
            <a:off x="628650" y="987426"/>
            <a:ext cx="7886700" cy="3640897"/>
          </a:xfrm>
        </p:spPr>
        <p:txBody>
          <a:bodyPr>
            <a:normAutofit lnSpcReduction="10000"/>
          </a:bodyPr>
          <a:lstStyle/>
          <a:p>
            <a:pPr marL="0" indent="0">
              <a:buNone/>
            </a:pPr>
            <a:r>
              <a:rPr lang="en-GB" dirty="0">
                <a:solidFill>
                  <a:srgbClr val="0070C0"/>
                </a:solidFill>
              </a:rPr>
              <a:t>‘children’s early development should be viewed holistically within a process of multi-sensory, active learning, rather than attempting to represent progression within any linear model or within one area of learning. We should also note that learning in all domains is not just a cognitive process but is also a socio-cultural process which is influenced by, and embedded in, the wider culture of the society(</a:t>
            </a:r>
            <a:r>
              <a:rPr lang="en-GB" dirty="0" err="1">
                <a:solidFill>
                  <a:srgbClr val="0070C0"/>
                </a:solidFill>
              </a:rPr>
              <a:t>ies</a:t>
            </a:r>
            <a:r>
              <a:rPr lang="en-GB" dirty="0">
                <a:solidFill>
                  <a:srgbClr val="0070C0"/>
                </a:solidFill>
              </a:rPr>
              <a:t>) in which the learning occurs’ (Pascal, Bertram and Rouse, 2019, p.16)</a:t>
            </a:r>
          </a:p>
        </p:txBody>
      </p:sp>
    </p:spTree>
    <p:extLst>
      <p:ext uri="{BB962C8B-B14F-4D97-AF65-F5344CB8AC3E}">
        <p14:creationId xmlns:p14="http://schemas.microsoft.com/office/powerpoint/2010/main" val="421475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67970-D57F-FC53-0E60-A1C62ED6F653}"/>
              </a:ext>
            </a:extLst>
          </p:cNvPr>
          <p:cNvSpPr>
            <a:spLocks noGrp="1"/>
          </p:cNvSpPr>
          <p:nvPr>
            <p:ph type="title"/>
          </p:nvPr>
        </p:nvSpPr>
        <p:spPr/>
        <p:txBody>
          <a:bodyPr>
            <a:normAutofit/>
          </a:bodyPr>
          <a:lstStyle/>
          <a:p>
            <a:r>
              <a:rPr lang="en-GB" sz="4000" b="1" dirty="0">
                <a:solidFill>
                  <a:schemeClr val="accent1"/>
                </a:solidFill>
              </a:rPr>
              <a:t>Ongoing/Formative assessment (FA)</a:t>
            </a:r>
          </a:p>
        </p:txBody>
      </p:sp>
      <p:sp>
        <p:nvSpPr>
          <p:cNvPr id="3" name="Content Placeholder 2">
            <a:extLst>
              <a:ext uri="{FF2B5EF4-FFF2-40B4-BE49-F238E27FC236}">
                <a16:creationId xmlns:a16="http://schemas.microsoft.com/office/drawing/2014/main" id="{AE2BE2A5-BAA8-C5A2-2165-6CE9555D5AEC}"/>
              </a:ext>
            </a:extLst>
          </p:cNvPr>
          <p:cNvSpPr>
            <a:spLocks noGrp="1"/>
          </p:cNvSpPr>
          <p:nvPr>
            <p:ph idx="1"/>
          </p:nvPr>
        </p:nvSpPr>
        <p:spPr/>
        <p:txBody>
          <a:bodyPr>
            <a:normAutofit/>
          </a:bodyPr>
          <a:lstStyle/>
          <a:p>
            <a:endParaRPr lang="en-GB" dirty="0">
              <a:solidFill>
                <a:srgbClr val="0070C0"/>
              </a:solidFill>
            </a:endParaRPr>
          </a:p>
          <a:p>
            <a:r>
              <a:rPr lang="en-GB" dirty="0">
                <a:solidFill>
                  <a:srgbClr val="0070C0"/>
                </a:solidFill>
              </a:rPr>
              <a:t>Observation</a:t>
            </a:r>
          </a:p>
          <a:p>
            <a:r>
              <a:rPr lang="en-GB" dirty="0">
                <a:solidFill>
                  <a:srgbClr val="0070C0"/>
                </a:solidFill>
              </a:rPr>
              <a:t>Assessment/monitoring</a:t>
            </a:r>
          </a:p>
          <a:p>
            <a:r>
              <a:rPr lang="en-GB" dirty="0">
                <a:solidFill>
                  <a:srgbClr val="0070C0"/>
                </a:solidFill>
              </a:rPr>
              <a:t>Next step</a:t>
            </a:r>
          </a:p>
          <a:p>
            <a:endParaRPr lang="en-GB" dirty="0">
              <a:solidFill>
                <a:srgbClr val="0070C0"/>
              </a:solidFill>
            </a:endParaRPr>
          </a:p>
        </p:txBody>
      </p:sp>
    </p:spTree>
    <p:extLst>
      <p:ext uri="{BB962C8B-B14F-4D97-AF65-F5344CB8AC3E}">
        <p14:creationId xmlns:p14="http://schemas.microsoft.com/office/powerpoint/2010/main" val="3130442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he Planning Cycle EYFS">
            <a:extLst>
              <a:ext uri="{FF2B5EF4-FFF2-40B4-BE49-F238E27FC236}">
                <a16:creationId xmlns:a16="http://schemas.microsoft.com/office/drawing/2014/main" id="{33F77D0A-F4B0-2F85-0C58-AF092B9BE4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21899" y="352270"/>
            <a:ext cx="7317515" cy="513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57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008A9-13AD-099B-9C52-F3721D9C6BC2}"/>
              </a:ext>
            </a:extLst>
          </p:cNvPr>
          <p:cNvSpPr>
            <a:spLocks noGrp="1"/>
          </p:cNvSpPr>
          <p:nvPr>
            <p:ph type="title"/>
          </p:nvPr>
        </p:nvSpPr>
        <p:spPr/>
        <p:txBody>
          <a:bodyPr>
            <a:normAutofit fontScale="90000"/>
          </a:bodyPr>
          <a:lstStyle/>
          <a:p>
            <a:r>
              <a:rPr lang="en-GB" dirty="0">
                <a:solidFill>
                  <a:srgbClr val="0070C0"/>
                </a:solidFill>
              </a:rPr>
              <a:t>Characteristics of effective learning (</a:t>
            </a:r>
            <a:r>
              <a:rPr lang="en-GB" dirty="0" err="1">
                <a:solidFill>
                  <a:srgbClr val="0070C0"/>
                </a:solidFill>
              </a:rPr>
              <a:t>CoEL</a:t>
            </a:r>
            <a:r>
              <a:rPr lang="en-GB" dirty="0">
                <a:solidFill>
                  <a:srgbClr val="0070C0"/>
                </a:solidFill>
              </a:rPr>
              <a:t>) and assessment</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A5EED87E-65C0-D5A3-5CE6-82B6AF5DF6FB}"/>
              </a:ext>
            </a:extLst>
          </p:cNvPr>
          <p:cNvSpPr>
            <a:spLocks noGrp="1"/>
          </p:cNvSpPr>
          <p:nvPr>
            <p:ph idx="1"/>
          </p:nvPr>
        </p:nvSpPr>
        <p:spPr/>
        <p:txBody>
          <a:bodyPr>
            <a:normAutofit fontScale="92500" lnSpcReduction="20000"/>
          </a:bodyPr>
          <a:lstStyle/>
          <a:p>
            <a:r>
              <a:rPr lang="en-GB" dirty="0"/>
              <a:t>Play and exploration: how children engage with learning experiences</a:t>
            </a:r>
          </a:p>
          <a:p>
            <a:r>
              <a:rPr lang="en-GB" dirty="0"/>
              <a:t>Active learning: how children persist with challenges</a:t>
            </a:r>
          </a:p>
          <a:p>
            <a:r>
              <a:rPr lang="en-GB" dirty="0"/>
              <a:t>Creating and thinking critically: how children solve problems and link ideas creatively</a:t>
            </a:r>
          </a:p>
          <a:p>
            <a:r>
              <a:rPr lang="en-GB" dirty="0"/>
              <a:t>Used in EYFS assessment to gain insight into how children approach learning</a:t>
            </a:r>
          </a:p>
          <a:p>
            <a:r>
              <a:rPr lang="en-GB" dirty="0"/>
              <a:t>Assessment in ECEC is not just about tracking learning and progress but also about understanding how children learn.</a:t>
            </a:r>
          </a:p>
          <a:p>
            <a:endParaRPr lang="en-GB" dirty="0"/>
          </a:p>
          <a:p>
            <a:endParaRPr lang="en-GB" dirty="0"/>
          </a:p>
        </p:txBody>
      </p:sp>
    </p:spTree>
    <p:extLst>
      <p:ext uri="{BB962C8B-B14F-4D97-AF65-F5344CB8AC3E}">
        <p14:creationId xmlns:p14="http://schemas.microsoft.com/office/powerpoint/2010/main" val="4203196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2B114-0FF1-695D-D122-F0BCB7D2505C}"/>
              </a:ext>
            </a:extLst>
          </p:cNvPr>
          <p:cNvSpPr>
            <a:spLocks noGrp="1"/>
          </p:cNvSpPr>
          <p:nvPr>
            <p:ph type="title"/>
          </p:nvPr>
        </p:nvSpPr>
        <p:spPr/>
        <p:txBody>
          <a:bodyPr/>
          <a:lstStyle/>
          <a:p>
            <a:r>
              <a:rPr lang="en-GB" dirty="0"/>
              <a:t>How children’s progress is recorded and tracked</a:t>
            </a:r>
          </a:p>
        </p:txBody>
      </p:sp>
      <p:sp>
        <p:nvSpPr>
          <p:cNvPr id="3" name="Content Placeholder 2">
            <a:extLst>
              <a:ext uri="{FF2B5EF4-FFF2-40B4-BE49-F238E27FC236}">
                <a16:creationId xmlns:a16="http://schemas.microsoft.com/office/drawing/2014/main" id="{1C2AA3D9-4C28-B43A-BE01-DDC8EC79E33D}"/>
              </a:ext>
            </a:extLst>
          </p:cNvPr>
          <p:cNvSpPr>
            <a:spLocks noGrp="1"/>
          </p:cNvSpPr>
          <p:nvPr>
            <p:ph idx="1"/>
          </p:nvPr>
        </p:nvSpPr>
        <p:spPr/>
        <p:txBody>
          <a:bodyPr/>
          <a:lstStyle/>
          <a:p>
            <a:r>
              <a:rPr lang="en-GB" dirty="0"/>
              <a:t>Learning Journey</a:t>
            </a:r>
          </a:p>
          <a:p>
            <a:r>
              <a:rPr lang="en-GB" dirty="0"/>
              <a:t>Tapestry</a:t>
            </a:r>
          </a:p>
          <a:p>
            <a:r>
              <a:rPr lang="en-GB" dirty="0"/>
              <a:t> Annotated observation</a:t>
            </a:r>
          </a:p>
          <a:p>
            <a:endParaRPr lang="en-GB" dirty="0"/>
          </a:p>
          <a:p>
            <a:r>
              <a:rPr lang="en-GB" dirty="0"/>
              <a:t>Can you give more example from your practice</a:t>
            </a:r>
          </a:p>
        </p:txBody>
      </p:sp>
    </p:spTree>
    <p:extLst>
      <p:ext uri="{BB962C8B-B14F-4D97-AF65-F5344CB8AC3E}">
        <p14:creationId xmlns:p14="http://schemas.microsoft.com/office/powerpoint/2010/main" val="2576547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35EAF-2E87-7093-17DC-F65D6FBB9BCA}"/>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4BEB80B-095F-FE0D-A853-DD6A85B3CEC7}"/>
              </a:ext>
            </a:extLst>
          </p:cNvPr>
          <p:cNvSpPr>
            <a:spLocks noGrp="1"/>
          </p:cNvSpPr>
          <p:nvPr>
            <p:ph idx="1"/>
          </p:nvPr>
        </p:nvSpPr>
        <p:spPr/>
        <p:txBody>
          <a:bodyPr/>
          <a:lstStyle/>
          <a:p>
            <a:r>
              <a:rPr lang="en-GB" dirty="0"/>
              <a:t>The OAP cycle process of your setting</a:t>
            </a:r>
          </a:p>
          <a:p>
            <a:r>
              <a:rPr lang="en-GB" dirty="0"/>
              <a:t>Does it enable the identification of children’s needs?</a:t>
            </a:r>
          </a:p>
          <a:p>
            <a:r>
              <a:rPr lang="en-GB" dirty="0"/>
              <a:t>How fit is the process for the purpose?</a:t>
            </a:r>
          </a:p>
          <a:p>
            <a:r>
              <a:rPr lang="en-GB" dirty="0"/>
              <a:t>Are there challenges?</a:t>
            </a:r>
          </a:p>
          <a:p>
            <a:r>
              <a:rPr lang="en-GB" dirty="0"/>
              <a:t>How can the process be improved?</a:t>
            </a:r>
          </a:p>
          <a:p>
            <a:endParaRPr lang="en-GB" dirty="0"/>
          </a:p>
          <a:p>
            <a:endParaRPr lang="en-GB" dirty="0"/>
          </a:p>
        </p:txBody>
      </p:sp>
    </p:spTree>
    <p:extLst>
      <p:ext uri="{BB962C8B-B14F-4D97-AF65-F5344CB8AC3E}">
        <p14:creationId xmlns:p14="http://schemas.microsoft.com/office/powerpoint/2010/main" val="4089451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BE896-7F82-64D0-A598-75669FBC01C9}"/>
              </a:ext>
            </a:extLst>
          </p:cNvPr>
          <p:cNvSpPr>
            <a:spLocks noGrp="1"/>
          </p:cNvSpPr>
          <p:nvPr>
            <p:ph type="title"/>
          </p:nvPr>
        </p:nvSpPr>
        <p:spPr/>
        <p:txBody>
          <a:bodyPr/>
          <a:lstStyle/>
          <a:p>
            <a:r>
              <a:rPr lang="en-GB" dirty="0"/>
              <a:t>Assessment activity</a:t>
            </a:r>
          </a:p>
        </p:txBody>
      </p:sp>
      <p:sp>
        <p:nvSpPr>
          <p:cNvPr id="3" name="Content Placeholder 2">
            <a:extLst>
              <a:ext uri="{FF2B5EF4-FFF2-40B4-BE49-F238E27FC236}">
                <a16:creationId xmlns:a16="http://schemas.microsoft.com/office/drawing/2014/main" id="{BBFD6A81-AC0E-00E0-6D30-492F74D563B9}"/>
              </a:ext>
            </a:extLst>
          </p:cNvPr>
          <p:cNvSpPr>
            <a:spLocks noGrp="1"/>
          </p:cNvSpPr>
          <p:nvPr>
            <p:ph idx="1"/>
          </p:nvPr>
        </p:nvSpPr>
        <p:spPr/>
        <p:txBody>
          <a:bodyPr>
            <a:normAutofit fontScale="92500" lnSpcReduction="10000"/>
          </a:bodyPr>
          <a:lstStyle/>
          <a:p>
            <a:r>
              <a:rPr lang="en-GB" dirty="0"/>
              <a:t>Read one of the observation records on the next slides and assess.</a:t>
            </a:r>
          </a:p>
          <a:p>
            <a:pPr>
              <a:lnSpc>
                <a:spcPct val="107000"/>
              </a:lnSpc>
              <a:spcAft>
                <a:spcPts val="800"/>
              </a:spcAft>
              <a:buNone/>
              <a:tabLst>
                <a:tab pos="5060950" algn="l"/>
              </a:tabLst>
            </a:pPr>
            <a:r>
              <a:rPr lang="en-GB" sz="18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Assess this observation and develop the next step.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tabLst>
                <a:tab pos="5060950" algn="l"/>
              </a:tabLst>
            </a:pPr>
            <a:r>
              <a:rPr lang="en-GB" sz="18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Review how easy or difficult it was to assess against the early learning goal (ELG)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tabLst>
                <a:tab pos="5060950" algn="l"/>
              </a:tabLst>
            </a:pPr>
            <a:r>
              <a:rPr lang="en-GB" sz="18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You may use the development matters or birth to 5 matters and the EYFS statutory framework to support the assessment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tabLst>
                <a:tab pos="5060950" algn="l"/>
              </a:tabLst>
            </a:pPr>
            <a:r>
              <a:rPr lang="en-GB" sz="18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If you used the development matter or Birth to 5 matters to support your assessment, how helpful were they?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5060950" algn="l"/>
              </a:tabLst>
            </a:pPr>
            <a:r>
              <a:rPr lang="en-GB" sz="18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What are your recommendations?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37803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472945-58E6-AB93-643E-93BC9693EADF}"/>
              </a:ext>
            </a:extLst>
          </p:cNvPr>
          <p:cNvSpPr>
            <a:spLocks noGrp="1"/>
          </p:cNvSpPr>
          <p:nvPr>
            <p:ph idx="1"/>
          </p:nvPr>
        </p:nvSpPr>
        <p:spPr>
          <a:xfrm>
            <a:off x="110837" y="138545"/>
            <a:ext cx="8804564" cy="5791200"/>
          </a:xfrm>
        </p:spPr>
        <p:txBody>
          <a:bodyPr>
            <a:normAutofit/>
          </a:bodyPr>
          <a:lstStyle/>
          <a:p>
            <a:pPr marL="144000" indent="-144000">
              <a:lnSpc>
                <a:spcPct val="110000"/>
              </a:lnSpc>
              <a:spcBef>
                <a:spcPts val="0"/>
              </a:spcBef>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Name: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Megan</a:t>
            </a:r>
          </a:p>
          <a:p>
            <a:pPr marL="144000" indent="-144000">
              <a:lnSpc>
                <a:spcPct val="110000"/>
              </a:lnSpc>
              <a:spcBef>
                <a:spcPts val="0"/>
              </a:spcBef>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Age: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4 years</a:t>
            </a:r>
          </a:p>
          <a:p>
            <a:pPr marL="144000" indent="-144000">
              <a:lnSpc>
                <a:spcPct val="110000"/>
              </a:lnSpc>
              <a:spcBef>
                <a:spcPts val="0"/>
              </a:spcBef>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Date: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28/4/25</a:t>
            </a:r>
          </a:p>
          <a:p>
            <a:pPr marL="144000" indent="-144000">
              <a:lnSpc>
                <a:spcPct val="110000"/>
              </a:lnSpc>
              <a:spcBef>
                <a:spcPts val="0"/>
              </a:spcBef>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Time: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10.30 am</a:t>
            </a:r>
          </a:p>
          <a:p>
            <a:pPr marL="144000" indent="-144000">
              <a:lnSpc>
                <a:spcPct val="110000"/>
              </a:lnSpc>
              <a:spcBef>
                <a:spcPts val="0"/>
              </a:spcBef>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Location: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Home corner</a:t>
            </a:r>
          </a:p>
          <a:p>
            <a:pPr>
              <a:lnSpc>
                <a:spcPct val="11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Megan entered the home corner enthusiastically, immediately heading toward the play kitchen. They picked up a toy frying pan and placed a plastic egg inside, using a spatula to “flip” it while mumbling to themselves. Occasionally, they looked around, appearing to check on other children engaged in different activities nearby.</a:t>
            </a:r>
          </a:p>
          <a:p>
            <a:pPr>
              <a:lnSpc>
                <a:spcPct val="11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Soon after, they moved to the table, arranging plates and cups carefully. They took turns pouring pretend tea from a teapot, lifting their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pinky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finger while drinking from an empty cup. As another child approached, Megan handed them a cup and said, “Here you go—tea for you!” They smiled, waiting for the other child to respond before continuing their pretend tea party.</a:t>
            </a:r>
          </a:p>
          <a:p>
            <a:pPr>
              <a:lnSpc>
                <a:spcPct val="11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While playing, Megan adjusted the chairs around the table, pointing to an empty seat and saying, “You sit here, okay?” They began stirring imaginary ingredients in a mixing bowl, occasionally lifting a spoon to taste and nodding approvingly. They moved around confidently, selecting play food items and occasionally announcing, “It’s ready!” before placing them on plates.</a:t>
            </a:r>
          </a:p>
          <a:p>
            <a:pPr>
              <a:lnSpc>
                <a:spcPct val="11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After finishing their meal preparation, they picked up a toy phone and held it to their ear. They spoke animatedly, saying, “Hello? I’m making dinner—yes, spaghetti! Okay, bye!” They then placed the phone down and continued serving food to others in the play area, appearing deeply engaged in their role as a host.</a:t>
            </a:r>
          </a:p>
          <a:p>
            <a:pPr marL="0" indent="0">
              <a:lnSpc>
                <a:spcPct val="11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Throughout the observation, Megan remained immersed in their role-playing, using props creatively and interacting with peers in a lively and engaged manner.</a:t>
            </a:r>
          </a:p>
          <a:p>
            <a:pPr>
              <a:lnSpc>
                <a:spcPct val="110000"/>
              </a:lnSpc>
            </a:pPr>
            <a:endParaRPr lang="en-GB" sz="2000" dirty="0"/>
          </a:p>
        </p:txBody>
      </p:sp>
    </p:spTree>
    <p:extLst>
      <p:ext uri="{BB962C8B-B14F-4D97-AF65-F5344CB8AC3E}">
        <p14:creationId xmlns:p14="http://schemas.microsoft.com/office/powerpoint/2010/main" val="2951700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3605CB-1AF7-5232-EB40-825A2E3AAD2A}"/>
              </a:ext>
            </a:extLst>
          </p:cNvPr>
          <p:cNvSpPr>
            <a:spLocks noGrp="1"/>
          </p:cNvSpPr>
          <p:nvPr>
            <p:ph idx="1"/>
          </p:nvPr>
        </p:nvSpPr>
        <p:spPr>
          <a:xfrm>
            <a:off x="187036" y="367145"/>
            <a:ext cx="8707582" cy="5548746"/>
          </a:xfrm>
        </p:spPr>
        <p:txBody>
          <a:bodyPr>
            <a:normAutofit fontScale="85000" lnSpcReduction="10000"/>
          </a:bodyPr>
          <a:lstStyle/>
          <a:p>
            <a:pPr>
              <a:lnSpc>
                <a:spcPct val="107000"/>
              </a:lnSpc>
              <a:spcBef>
                <a:spcPts val="0"/>
              </a:spcBef>
              <a:buNone/>
              <a:tabLst>
                <a:tab pos="506095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Name: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Danny</a:t>
            </a:r>
          </a:p>
          <a:p>
            <a:pPr>
              <a:lnSpc>
                <a:spcPct val="107000"/>
              </a:lnSpc>
              <a:spcBef>
                <a:spcPts val="0"/>
              </a:spcBef>
              <a:buNone/>
              <a:tabLst>
                <a:tab pos="506095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Age: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 years</a:t>
            </a:r>
          </a:p>
          <a:p>
            <a:pPr>
              <a:lnSpc>
                <a:spcPct val="107000"/>
              </a:lnSpc>
              <a:spcBef>
                <a:spcPts val="0"/>
              </a:spcBef>
              <a:buNone/>
              <a:tabLst>
                <a:tab pos="506095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Date: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29/5/25</a:t>
            </a:r>
          </a:p>
          <a:p>
            <a:pPr>
              <a:lnSpc>
                <a:spcPct val="107000"/>
              </a:lnSpc>
              <a:spcBef>
                <a:spcPts val="0"/>
              </a:spcBef>
              <a:buNone/>
              <a:tabLst>
                <a:tab pos="506095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Time: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11 am</a:t>
            </a:r>
          </a:p>
          <a:p>
            <a:pPr>
              <a:lnSpc>
                <a:spcPct val="107000"/>
              </a:lnSpc>
              <a:spcBef>
                <a:spcPts val="0"/>
              </a:spcBef>
              <a:buNone/>
              <a:tabLst>
                <a:tab pos="506095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Location: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Outdoor play area</a:t>
            </a:r>
          </a:p>
          <a:p>
            <a:pPr>
              <a:lnSpc>
                <a:spcPct val="107000"/>
              </a:lnSpc>
              <a:spcAft>
                <a:spcPts val="800"/>
              </a:spcAft>
              <a:buNone/>
              <a:tabLst>
                <a:tab pos="506095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Danny was observed engaging in outdoor play within the designated play area. Initially, they showed hesitation in joining other children but gradually moved towards the sandpit, where they began exploring textures by running their hands through the sand. They occasionally vocalised sounds and smiled while engaging in sensory play.</a:t>
            </a:r>
          </a:p>
          <a:p>
            <a:pPr>
              <a:lnSpc>
                <a:spcPct val="107000"/>
              </a:lnSpc>
              <a:spcAft>
                <a:spcPts val="800"/>
              </a:spcAft>
              <a:buNone/>
              <a:tabLst>
                <a:tab pos="506095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After a few minutes, Danny noticed a group of children building a tower with blocks. They observed from a distance before picking up a block and attempting to stack it on a nearby surface. Although coordination appeared challenging, they persisted, adjusting their grip multiple times.</a:t>
            </a:r>
          </a:p>
          <a:p>
            <a:pPr>
              <a:lnSpc>
                <a:spcPct val="107000"/>
              </a:lnSpc>
              <a:spcAft>
                <a:spcPts val="800"/>
              </a:spcAft>
              <a:buNone/>
              <a:tabLst>
                <a:tab pos="506095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another child approached and offered assistance, Danny accepted the help with a smile and nodded. They engaged in brief interaction through gestures but did not initiate verbal communication. Despite this, they remained engaged for an extended period, demonstrating curiosity and focus.</a:t>
            </a:r>
          </a:p>
          <a:p>
            <a:pPr>
              <a:lnSpc>
                <a:spcPct val="107000"/>
              </a:lnSpc>
              <a:spcAft>
                <a:spcPts val="800"/>
              </a:spcAft>
              <a:tabLst>
                <a:tab pos="506095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Throughout the play session, Danny showed enjoyment in sensory-based activities and hands-on exploration. Their engagement time was longer when the activity involved tactile stimulation and visual observation. They responded positively to encouragement from adults, occasionally looking up for reassurance before continuing their task.</a:t>
            </a:r>
          </a:p>
          <a:p>
            <a:endParaRPr lang="en-GB" dirty="0"/>
          </a:p>
        </p:txBody>
      </p:sp>
    </p:spTree>
    <p:extLst>
      <p:ext uri="{BB962C8B-B14F-4D97-AF65-F5344CB8AC3E}">
        <p14:creationId xmlns:p14="http://schemas.microsoft.com/office/powerpoint/2010/main" val="1736651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475D-3C45-31C5-0932-EC8E1B5C4845}"/>
              </a:ext>
            </a:extLst>
          </p:cNvPr>
          <p:cNvSpPr>
            <a:spLocks noGrp="1"/>
          </p:cNvSpPr>
          <p:nvPr>
            <p:ph type="title"/>
          </p:nvPr>
        </p:nvSpPr>
        <p:spPr/>
        <p:txBody>
          <a:bodyPr>
            <a:normAutofit fontScale="90000"/>
          </a:bodyPr>
          <a:lstStyle/>
          <a:p>
            <a:r>
              <a:rPr lang="en-GB" dirty="0"/>
              <a:t>Group activity: Analyse the OAP process</a:t>
            </a:r>
            <a:br>
              <a:rPr lang="en-GB" dirty="0"/>
            </a:br>
            <a:endParaRPr lang="en-GB" dirty="0"/>
          </a:p>
        </p:txBody>
      </p:sp>
      <p:sp>
        <p:nvSpPr>
          <p:cNvPr id="3" name="Content Placeholder 2">
            <a:extLst>
              <a:ext uri="{FF2B5EF4-FFF2-40B4-BE49-F238E27FC236}">
                <a16:creationId xmlns:a16="http://schemas.microsoft.com/office/drawing/2014/main" id="{C074DD99-B10B-5803-7AA9-9041595FCF2C}"/>
              </a:ext>
            </a:extLst>
          </p:cNvPr>
          <p:cNvSpPr>
            <a:spLocks noGrp="1"/>
          </p:cNvSpPr>
          <p:nvPr>
            <p:ph idx="1"/>
          </p:nvPr>
        </p:nvSpPr>
        <p:spPr/>
        <p:txBody>
          <a:bodyPr>
            <a:normAutofit/>
          </a:bodyPr>
          <a:lstStyle/>
          <a:p>
            <a:pPr marL="0" indent="0">
              <a:buNone/>
            </a:pPr>
            <a:endParaRPr lang="en-GB" dirty="0"/>
          </a:p>
          <a:p>
            <a:pPr marL="0" indent="0">
              <a:buNone/>
            </a:pPr>
            <a:r>
              <a:rPr lang="en-GB" dirty="0">
                <a:solidFill>
                  <a:srgbClr val="7030A0"/>
                </a:solidFill>
              </a:rPr>
              <a:t>Analyse the assessment using EYFS criteria, focusing on:</a:t>
            </a:r>
            <a:endParaRPr lang="en-GB" dirty="0"/>
          </a:p>
          <a:p>
            <a:pPr>
              <a:buFont typeface="Arial" panose="020B0604020202020204" pitchFamily="34" charset="0"/>
              <a:buChar char="•"/>
            </a:pPr>
            <a:r>
              <a:rPr lang="en-GB" dirty="0"/>
              <a:t>How observations inform learning progress.</a:t>
            </a:r>
          </a:p>
          <a:p>
            <a:pPr>
              <a:buFont typeface="Arial" panose="020B0604020202020204" pitchFamily="34" charset="0"/>
              <a:buChar char="•"/>
            </a:pPr>
            <a:r>
              <a:rPr lang="en-GB" dirty="0"/>
              <a:t>Methods used for tracking development.</a:t>
            </a:r>
          </a:p>
          <a:p>
            <a:pPr>
              <a:buFont typeface="Arial" panose="020B0604020202020204" pitchFamily="34" charset="0"/>
              <a:buChar char="•"/>
            </a:pPr>
            <a:r>
              <a:rPr lang="en-GB" dirty="0"/>
              <a:t>Role of the adult in assessment.</a:t>
            </a:r>
          </a:p>
          <a:p>
            <a:endParaRPr lang="en-GB" dirty="0"/>
          </a:p>
        </p:txBody>
      </p:sp>
    </p:spTree>
    <p:extLst>
      <p:ext uri="{BB962C8B-B14F-4D97-AF65-F5344CB8AC3E}">
        <p14:creationId xmlns:p14="http://schemas.microsoft.com/office/powerpoint/2010/main" val="33252153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C48FF-956B-3C2A-C40F-94D0C74A99D7}"/>
              </a:ext>
            </a:extLst>
          </p:cNvPr>
          <p:cNvSpPr>
            <a:spLocks noGrp="1"/>
          </p:cNvSpPr>
          <p:nvPr>
            <p:ph type="title"/>
          </p:nvPr>
        </p:nvSpPr>
        <p:spPr/>
        <p:txBody>
          <a:bodyPr/>
          <a:lstStyle/>
          <a:p>
            <a:r>
              <a:rPr lang="en-GB" dirty="0"/>
              <a:t>Analyse the assessment records</a:t>
            </a:r>
          </a:p>
        </p:txBody>
      </p:sp>
      <p:sp>
        <p:nvSpPr>
          <p:cNvPr id="3" name="Content Placeholder 2">
            <a:extLst>
              <a:ext uri="{FF2B5EF4-FFF2-40B4-BE49-F238E27FC236}">
                <a16:creationId xmlns:a16="http://schemas.microsoft.com/office/drawing/2014/main" id="{1DF4A223-B720-F4CF-D894-CFB8DFE2B5D5}"/>
              </a:ext>
            </a:extLst>
          </p:cNvPr>
          <p:cNvSpPr>
            <a:spLocks noGrp="1"/>
          </p:cNvSpPr>
          <p:nvPr>
            <p:ph idx="1"/>
          </p:nvPr>
        </p:nvSpPr>
        <p:spPr/>
        <p:txBody>
          <a:bodyPr/>
          <a:lstStyle/>
          <a:p>
            <a:pPr marL="0" indent="0">
              <a:buNone/>
            </a:pPr>
            <a:r>
              <a:rPr lang="en-GB" dirty="0"/>
              <a:t>Progress check at 2</a:t>
            </a:r>
          </a:p>
          <a:p>
            <a:pPr marL="0" indent="0">
              <a:buNone/>
            </a:pPr>
            <a:r>
              <a:rPr lang="en-GB" dirty="0"/>
              <a:t>Reception Baseline Assessment</a:t>
            </a:r>
          </a:p>
          <a:p>
            <a:pPr marL="0" indent="0">
              <a:buNone/>
            </a:pPr>
            <a:r>
              <a:rPr lang="en-GB" dirty="0"/>
              <a:t>Early Years Foundation Stage Profile</a:t>
            </a:r>
          </a:p>
          <a:p>
            <a:pPr marL="0" indent="0">
              <a:buNone/>
            </a:pPr>
            <a:endParaRPr lang="en-GB" dirty="0"/>
          </a:p>
          <a:p>
            <a:pPr marL="0" indent="0">
              <a:buNone/>
            </a:pPr>
            <a:r>
              <a:rPr lang="en-GB" dirty="0"/>
              <a:t>Does it enable the philosophy of a Unique Child?</a:t>
            </a:r>
          </a:p>
          <a:p>
            <a:pPr marL="0" indent="0">
              <a:buNone/>
            </a:pPr>
            <a:r>
              <a:rPr lang="en-GB" dirty="0"/>
              <a:t>What are its advantages and limitations?</a:t>
            </a:r>
          </a:p>
          <a:p>
            <a:pPr marL="0" indent="0">
              <a:buNone/>
            </a:pPr>
            <a:r>
              <a:rPr lang="en-GB" dirty="0"/>
              <a:t>How could it be developed to be fit for purpose?</a:t>
            </a:r>
          </a:p>
          <a:p>
            <a:pPr marL="0" indent="0">
              <a:buNone/>
            </a:pPr>
            <a:endParaRPr lang="en-GB" dirty="0"/>
          </a:p>
        </p:txBody>
      </p:sp>
    </p:spTree>
    <p:extLst>
      <p:ext uri="{BB962C8B-B14F-4D97-AF65-F5344CB8AC3E}">
        <p14:creationId xmlns:p14="http://schemas.microsoft.com/office/powerpoint/2010/main" val="2185628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C4FAA-601E-31DE-727E-2795BB9E33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20CD0-7143-7B61-6154-BC39CE861749}"/>
              </a:ext>
            </a:extLst>
          </p:cNvPr>
          <p:cNvSpPr>
            <a:spLocks noGrp="1"/>
          </p:cNvSpPr>
          <p:nvPr>
            <p:ph type="title"/>
          </p:nvPr>
        </p:nvSpPr>
        <p:spPr/>
        <p:txBody>
          <a:bodyPr>
            <a:normAutofit/>
          </a:bodyPr>
          <a:lstStyle/>
          <a:p>
            <a:r>
              <a:rPr lang="en-US" sz="1800" dirty="0">
                <a:effectLst/>
                <a:latin typeface="Arial" panose="020B0604020202020204" pitchFamily="34" charset="0"/>
                <a:ea typeface="Arial" panose="020B0604020202020204" pitchFamily="34" charset="0"/>
              </a:rPr>
              <a:t>Key points to consider when critically evaluating the methods of assessment, progress tracking and age or stage-related development models within play-based curricula in the context of Unique Child.</a:t>
            </a:r>
            <a:endParaRPr lang="en-GB" dirty="0"/>
          </a:p>
        </p:txBody>
      </p:sp>
      <p:sp>
        <p:nvSpPr>
          <p:cNvPr id="3" name="Content Placeholder 2">
            <a:extLst>
              <a:ext uri="{FF2B5EF4-FFF2-40B4-BE49-F238E27FC236}">
                <a16:creationId xmlns:a16="http://schemas.microsoft.com/office/drawing/2014/main" id="{9A3F99E3-2692-3842-680B-17611870CB1F}"/>
              </a:ext>
            </a:extLst>
          </p:cNvPr>
          <p:cNvSpPr>
            <a:spLocks noGrp="1"/>
          </p:cNvSpPr>
          <p:nvPr>
            <p:ph idx="1"/>
          </p:nvPr>
        </p:nvSpPr>
        <p:spPr/>
        <p:txBody>
          <a:bodyPr>
            <a:normAutofit fontScale="62500" lnSpcReduction="20000"/>
          </a:bodyPr>
          <a:lstStyle/>
          <a:p>
            <a:r>
              <a:rPr lang="en-GB" dirty="0"/>
              <a:t>Explore the concept of </a:t>
            </a:r>
            <a:r>
              <a:rPr lang="en-GB" b="1" dirty="0"/>
              <a:t>Unique Child </a:t>
            </a:r>
            <a:r>
              <a:rPr lang="en-GB" dirty="0"/>
              <a:t>in the context of the EYFS statutory framework, and further research</a:t>
            </a:r>
          </a:p>
          <a:p>
            <a:r>
              <a:rPr lang="en-GB" dirty="0"/>
              <a:t>Discuss the effect of </a:t>
            </a:r>
            <a:r>
              <a:rPr lang="en-GB" b="1" dirty="0"/>
              <a:t>play-based learning </a:t>
            </a:r>
            <a:r>
              <a:rPr lang="en-GB" dirty="0"/>
              <a:t>in supporting individual children’s needs and interests</a:t>
            </a:r>
          </a:p>
          <a:p>
            <a:r>
              <a:rPr lang="en-GB" dirty="0"/>
              <a:t>Consider the different assessment methods and how they promote the philosophy of the </a:t>
            </a:r>
            <a:r>
              <a:rPr lang="en-GB" b="1" dirty="0"/>
              <a:t>Unique Child (OAP)</a:t>
            </a:r>
            <a:endParaRPr lang="en-GB" dirty="0"/>
          </a:p>
          <a:p>
            <a:r>
              <a:rPr lang="en-GB" dirty="0"/>
              <a:t>Consider the role of the adult, parents, other professionals and the learning environment in the process of assessment; the key challenges  and the best practice</a:t>
            </a:r>
          </a:p>
          <a:p>
            <a:r>
              <a:rPr lang="en-GB" dirty="0"/>
              <a:t>Critique the different strategies used to track children’s progress: For example, do they give insight into children’s learning styles, needs and interests? What are their limitation and how could they be improved?</a:t>
            </a:r>
          </a:p>
          <a:p>
            <a:r>
              <a:rPr lang="en-GB" dirty="0"/>
              <a:t>Endeavour to use key ideas of relevant theorists in your discussion. For example, key theorists that influenced the concept of enabling environment, partnership, cognitive development, the role of the adult, etc.</a:t>
            </a:r>
          </a:p>
          <a:p>
            <a:endParaRPr lang="en-GB" dirty="0"/>
          </a:p>
          <a:p>
            <a:endParaRPr lang="en-GB" dirty="0"/>
          </a:p>
          <a:p>
            <a:endParaRPr lang="en-GB" dirty="0"/>
          </a:p>
        </p:txBody>
      </p:sp>
    </p:spTree>
    <p:extLst>
      <p:ext uri="{BB962C8B-B14F-4D97-AF65-F5344CB8AC3E}">
        <p14:creationId xmlns:p14="http://schemas.microsoft.com/office/powerpoint/2010/main" val="36565668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F8502-52E9-5687-3690-153790D75322}"/>
              </a:ext>
            </a:extLst>
          </p:cNvPr>
          <p:cNvSpPr>
            <a:spLocks noGrp="1"/>
          </p:cNvSpPr>
          <p:nvPr>
            <p:ph idx="1"/>
          </p:nvPr>
        </p:nvSpPr>
        <p:spPr/>
        <p:txBody>
          <a:bodyPr>
            <a:normAutofit/>
          </a:bodyPr>
          <a:lstStyle/>
          <a:p>
            <a:pPr marL="0" indent="0" algn="ctr">
              <a:buNone/>
            </a:pPr>
            <a:r>
              <a:rPr lang="en-GB" sz="4400" dirty="0"/>
              <a:t>Independent Study</a:t>
            </a:r>
          </a:p>
        </p:txBody>
      </p:sp>
    </p:spTree>
    <p:extLst>
      <p:ext uri="{BB962C8B-B14F-4D97-AF65-F5344CB8AC3E}">
        <p14:creationId xmlns:p14="http://schemas.microsoft.com/office/powerpoint/2010/main" val="497214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9F56-E985-E4DD-6B37-D3ABA03F1640}"/>
              </a:ext>
            </a:extLst>
          </p:cNvPr>
          <p:cNvSpPr>
            <a:spLocks noGrp="1"/>
          </p:cNvSpPr>
          <p:nvPr>
            <p:ph type="title"/>
          </p:nvPr>
        </p:nvSpPr>
        <p:spPr>
          <a:xfrm>
            <a:off x="384285" y="1516008"/>
            <a:ext cx="8256169" cy="3607785"/>
          </a:xfrm>
        </p:spPr>
        <p:txBody>
          <a:bodyPr lIns="91440" tIns="45720" rIns="91440" bIns="45720" anchor="t"/>
          <a:lstStyle/>
          <a:p>
            <a:br>
              <a:rPr lang="en-US" sz="4400" dirty="0"/>
            </a:br>
            <a:br>
              <a:rPr lang="en-US" sz="4400" dirty="0"/>
            </a:br>
            <a:r>
              <a:rPr lang="en-US" sz="4400" dirty="0">
                <a:solidFill>
                  <a:srgbClr val="00B0F0"/>
                </a:solidFill>
                <a:latin typeface="Arial"/>
                <a:cs typeface="Arial"/>
              </a:rPr>
              <a:t>Purpose of Assessment</a:t>
            </a:r>
            <a:endParaRPr lang="en-US" sz="4400" dirty="0">
              <a:solidFill>
                <a:srgbClr val="00B0F0"/>
              </a:solidFill>
            </a:endParaRPr>
          </a:p>
        </p:txBody>
      </p:sp>
    </p:spTree>
    <p:extLst>
      <p:ext uri="{BB962C8B-B14F-4D97-AF65-F5344CB8AC3E}">
        <p14:creationId xmlns:p14="http://schemas.microsoft.com/office/powerpoint/2010/main" val="1883885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E1114FB3-3673-D56F-6B47-2F52EEB6737F}"/>
              </a:ext>
            </a:extLst>
          </p:cNvPr>
          <p:cNvSpPr>
            <a:spLocks noGrp="1"/>
          </p:cNvSpPr>
          <p:nvPr>
            <p:ph type="title"/>
          </p:nvPr>
        </p:nvSpPr>
        <p:spPr/>
        <p:txBody>
          <a:bodyPr/>
          <a:lstStyle/>
          <a:p>
            <a:endParaRPr lang="en-GB" altLang="en-US"/>
          </a:p>
        </p:txBody>
      </p:sp>
      <p:pic>
        <p:nvPicPr>
          <p:cNvPr id="83971" name="Content Placeholder 5">
            <a:extLst>
              <a:ext uri="{FF2B5EF4-FFF2-40B4-BE49-F238E27FC236}">
                <a16:creationId xmlns:a16="http://schemas.microsoft.com/office/drawing/2014/main" id="{1A379150-32F5-37A7-D969-24547961307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34711" y="778669"/>
            <a:ext cx="8915400" cy="5300663"/>
          </a:xfrm>
        </p:spPr>
      </p:pic>
    </p:spTree>
    <p:extLst>
      <p:ext uri="{BB962C8B-B14F-4D97-AF65-F5344CB8AC3E}">
        <p14:creationId xmlns:p14="http://schemas.microsoft.com/office/powerpoint/2010/main" val="26649015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A26BB6A-1A90-8B70-AB24-A28B26200733}"/>
              </a:ext>
            </a:extLst>
          </p:cNvPr>
          <p:cNvSpPr>
            <a:spLocks noGrp="1"/>
          </p:cNvSpPr>
          <p:nvPr>
            <p:ph type="title"/>
          </p:nvPr>
        </p:nvSpPr>
        <p:spPr>
          <a:xfrm>
            <a:off x="222033" y="295497"/>
            <a:ext cx="7886700" cy="994172"/>
          </a:xfrm>
        </p:spPr>
        <p:txBody>
          <a:bodyPr>
            <a:noAutofit/>
          </a:bodyPr>
          <a:lstStyle/>
          <a:p>
            <a:br>
              <a:rPr lang="en-GB" altLang="en-US" sz="3600" b="1" dirty="0"/>
            </a:br>
            <a:r>
              <a:rPr lang="en-GB" altLang="en-US" sz="3600" b="1" dirty="0">
                <a:solidFill>
                  <a:srgbClr val="0070C0"/>
                </a:solidFill>
              </a:rPr>
              <a:t>Current Tracking</a:t>
            </a:r>
          </a:p>
        </p:txBody>
      </p:sp>
      <p:sp>
        <p:nvSpPr>
          <p:cNvPr id="61444" name="Content Placeholder 3">
            <a:extLst>
              <a:ext uri="{FF2B5EF4-FFF2-40B4-BE49-F238E27FC236}">
                <a16:creationId xmlns:a16="http://schemas.microsoft.com/office/drawing/2014/main" id="{A4B669CC-ED9E-26C7-24DA-C8C14CF73423}"/>
              </a:ext>
            </a:extLst>
          </p:cNvPr>
          <p:cNvSpPr>
            <a:spLocks noGrp="1"/>
          </p:cNvSpPr>
          <p:nvPr>
            <p:ph sz="half" idx="2"/>
          </p:nvPr>
        </p:nvSpPr>
        <p:spPr>
          <a:xfrm>
            <a:off x="1193214" y="2057400"/>
            <a:ext cx="4182350" cy="2992041"/>
          </a:xfrm>
        </p:spPr>
        <p:txBody>
          <a:bodyPr>
            <a:normAutofit/>
          </a:bodyPr>
          <a:lstStyle/>
          <a:p>
            <a:r>
              <a:rPr lang="en-GB" altLang="en-US" dirty="0">
                <a:solidFill>
                  <a:srgbClr val="0070C0"/>
                </a:solidFill>
              </a:rPr>
              <a:t>Age related ‘norms’</a:t>
            </a:r>
          </a:p>
          <a:p>
            <a:r>
              <a:rPr lang="en-GB" altLang="en-US" dirty="0">
                <a:solidFill>
                  <a:srgbClr val="0070C0"/>
                </a:solidFill>
              </a:rPr>
              <a:t>Categorisation of children</a:t>
            </a:r>
          </a:p>
          <a:p>
            <a:r>
              <a:rPr lang="en-GB" altLang="en-US" dirty="0">
                <a:solidFill>
                  <a:srgbClr val="0070C0"/>
                </a:solidFill>
              </a:rPr>
              <a:t>Specific detailed steps</a:t>
            </a:r>
          </a:p>
          <a:p>
            <a:r>
              <a:rPr lang="en-GB" altLang="en-US" dirty="0">
                <a:solidFill>
                  <a:srgbClr val="0070C0"/>
                </a:solidFill>
              </a:rPr>
              <a:t>Standardised progression</a:t>
            </a:r>
          </a:p>
        </p:txBody>
      </p:sp>
    </p:spTree>
    <p:extLst>
      <p:ext uri="{BB962C8B-B14F-4D97-AF65-F5344CB8AC3E}">
        <p14:creationId xmlns:p14="http://schemas.microsoft.com/office/powerpoint/2010/main" val="2779089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F0601BE4-1B08-9AE0-FABB-696CDD4BFB98}"/>
              </a:ext>
            </a:extLst>
          </p:cNvPr>
          <p:cNvSpPr>
            <a:spLocks noGrp="1"/>
          </p:cNvSpPr>
          <p:nvPr>
            <p:ph type="title"/>
          </p:nvPr>
        </p:nvSpPr>
        <p:spPr/>
        <p:txBody>
          <a:bodyPr/>
          <a:lstStyle/>
          <a:p>
            <a:endParaRPr lang="en-GB" altLang="en-US"/>
          </a:p>
        </p:txBody>
      </p:sp>
      <p:pic>
        <p:nvPicPr>
          <p:cNvPr id="63491" name="Content Placeholder 4" descr="screenshot of foundation phase profile">
            <a:extLst>
              <a:ext uri="{FF2B5EF4-FFF2-40B4-BE49-F238E27FC236}">
                <a16:creationId xmlns:a16="http://schemas.microsoft.com/office/drawing/2014/main" id="{04B7CB0C-7596-2901-88AB-380D5CF921AA}"/>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73274" y="-840921"/>
            <a:ext cx="11856140" cy="8026705"/>
          </a:xfrm>
        </p:spPr>
      </p:pic>
    </p:spTree>
    <p:extLst>
      <p:ext uri="{BB962C8B-B14F-4D97-AF65-F5344CB8AC3E}">
        <p14:creationId xmlns:p14="http://schemas.microsoft.com/office/powerpoint/2010/main" val="41395969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C2E7BDB1-5136-F9F6-AAD5-CF1CEAD062EA}"/>
              </a:ext>
            </a:extLst>
          </p:cNvPr>
          <p:cNvSpPr>
            <a:spLocks noGrp="1"/>
          </p:cNvSpPr>
          <p:nvPr>
            <p:ph type="title"/>
          </p:nvPr>
        </p:nvSpPr>
        <p:spPr>
          <a:xfrm>
            <a:off x="117317" y="415478"/>
            <a:ext cx="8911318" cy="994172"/>
          </a:xfrm>
        </p:spPr>
        <p:txBody>
          <a:bodyPr>
            <a:noAutofit/>
          </a:bodyPr>
          <a:lstStyle/>
          <a:p>
            <a:r>
              <a:rPr lang="cy-GB" altLang="en-US" sz="3600" b="1" dirty="0"/>
              <a:t>Y Pedwar Diben         </a:t>
            </a:r>
            <a:r>
              <a:rPr lang="cy-GB" altLang="en-US" sz="3600" b="1" dirty="0">
                <a:solidFill>
                  <a:srgbClr val="0070C0"/>
                </a:solidFill>
              </a:rPr>
              <a:t>The Four Purposes</a:t>
            </a:r>
            <a:endParaRPr lang="cy-GB" altLang="en-US" sz="3600" dirty="0">
              <a:solidFill>
                <a:srgbClr val="0070C0"/>
              </a:solidFill>
            </a:endParaRPr>
          </a:p>
        </p:txBody>
      </p:sp>
      <p:sp>
        <p:nvSpPr>
          <p:cNvPr id="3" name="Content Placeholder 2">
            <a:extLst>
              <a:ext uri="{FF2B5EF4-FFF2-40B4-BE49-F238E27FC236}">
                <a16:creationId xmlns:a16="http://schemas.microsoft.com/office/drawing/2014/main" id="{D49BF0D8-BC97-1632-E23A-781C6FFCBBAB}"/>
              </a:ext>
            </a:extLst>
          </p:cNvPr>
          <p:cNvSpPr>
            <a:spLocks noGrp="1"/>
          </p:cNvSpPr>
          <p:nvPr>
            <p:ph sz="half" idx="1"/>
          </p:nvPr>
        </p:nvSpPr>
        <p:spPr>
          <a:xfrm>
            <a:off x="119092" y="1976181"/>
            <a:ext cx="4201944" cy="3215418"/>
          </a:xfrm>
        </p:spPr>
        <p:txBody>
          <a:bodyPr>
            <a:normAutofit fontScale="70000" lnSpcReduction="20000"/>
          </a:bodyPr>
          <a:lstStyle/>
          <a:p>
            <a:pPr>
              <a:defRPr/>
            </a:pPr>
            <a:r>
              <a:rPr lang="cy-GB" dirty="0"/>
              <a:t>Dysgwyr uchelgeisiol, galluog sy’n barod i ddysgu drwy gydol eu hoes</a:t>
            </a:r>
          </a:p>
          <a:p>
            <a:pPr>
              <a:defRPr/>
            </a:pPr>
            <a:r>
              <a:rPr lang="cy-GB" dirty="0"/>
              <a:t>Cyfranwyr mentrus, creadigol sy’n barod i chwarae eu rhan yn llawn yn eu bywyd a’u gwaith</a:t>
            </a:r>
          </a:p>
          <a:p>
            <a:pPr>
              <a:defRPr/>
            </a:pPr>
            <a:r>
              <a:rPr lang="cy-GB" dirty="0"/>
              <a:t>Dinasyddion egwyddorol, gwybodus yng Nghymru a’r byd</a:t>
            </a:r>
          </a:p>
          <a:p>
            <a:pPr>
              <a:defRPr/>
            </a:pPr>
            <a:r>
              <a:rPr lang="cy-GB" dirty="0"/>
              <a:t>Unigolion iach, hyderus sy’n barod i fyw bywyd gan wireddu eu dyheadau fel aelodau gwerthfawr o gymdeithas.</a:t>
            </a:r>
          </a:p>
        </p:txBody>
      </p:sp>
      <p:sp>
        <p:nvSpPr>
          <p:cNvPr id="4" name="Content Placeholder 3">
            <a:extLst>
              <a:ext uri="{FF2B5EF4-FFF2-40B4-BE49-F238E27FC236}">
                <a16:creationId xmlns:a16="http://schemas.microsoft.com/office/drawing/2014/main" id="{679B7F30-15EE-854E-0866-733EEFB8F863}"/>
              </a:ext>
            </a:extLst>
          </p:cNvPr>
          <p:cNvSpPr>
            <a:spLocks noGrp="1"/>
          </p:cNvSpPr>
          <p:nvPr>
            <p:ph sz="half" idx="2"/>
          </p:nvPr>
        </p:nvSpPr>
        <p:spPr>
          <a:xfrm>
            <a:off x="4664558" y="1953506"/>
            <a:ext cx="4120923" cy="3263503"/>
          </a:xfrm>
        </p:spPr>
        <p:txBody>
          <a:bodyPr>
            <a:normAutofit fontScale="70000" lnSpcReduction="20000"/>
          </a:bodyPr>
          <a:lstStyle/>
          <a:p>
            <a:pPr>
              <a:defRPr/>
            </a:pPr>
            <a:r>
              <a:rPr lang="cy-GB" dirty="0" err="1">
                <a:solidFill>
                  <a:srgbClr val="0070C0"/>
                </a:solidFill>
              </a:rPr>
              <a:t>Ambitious</a:t>
            </a:r>
            <a:r>
              <a:rPr lang="cy-GB" dirty="0">
                <a:solidFill>
                  <a:srgbClr val="0070C0"/>
                </a:solidFill>
              </a:rPr>
              <a:t> </a:t>
            </a:r>
            <a:r>
              <a:rPr lang="cy-GB" dirty="0" err="1">
                <a:solidFill>
                  <a:srgbClr val="0070C0"/>
                </a:solidFill>
              </a:rPr>
              <a:t>capable</a:t>
            </a:r>
            <a:r>
              <a:rPr lang="cy-GB" dirty="0">
                <a:solidFill>
                  <a:srgbClr val="0070C0"/>
                </a:solidFill>
              </a:rPr>
              <a:t> </a:t>
            </a:r>
            <a:r>
              <a:rPr lang="cy-GB" dirty="0" err="1">
                <a:solidFill>
                  <a:srgbClr val="0070C0"/>
                </a:solidFill>
              </a:rPr>
              <a:t>learners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learn</a:t>
            </a:r>
            <a:r>
              <a:rPr lang="cy-GB" dirty="0">
                <a:solidFill>
                  <a:srgbClr val="0070C0"/>
                </a:solidFill>
              </a:rPr>
              <a:t> </a:t>
            </a:r>
            <a:r>
              <a:rPr lang="cy-GB" dirty="0" err="1">
                <a:solidFill>
                  <a:srgbClr val="0070C0"/>
                </a:solidFill>
              </a:rPr>
              <a:t>throughout</a:t>
            </a:r>
            <a:r>
              <a:rPr lang="cy-GB" dirty="0">
                <a:solidFill>
                  <a:srgbClr val="0070C0"/>
                </a:solidFill>
              </a:rPr>
              <a:t> </a:t>
            </a:r>
            <a:r>
              <a:rPr lang="cy-GB" dirty="0" err="1">
                <a:solidFill>
                  <a:srgbClr val="0070C0"/>
                </a:solidFill>
              </a:rPr>
              <a:t>their</a:t>
            </a:r>
            <a:r>
              <a:rPr lang="cy-GB" dirty="0">
                <a:solidFill>
                  <a:srgbClr val="0070C0"/>
                </a:solidFill>
              </a:rPr>
              <a:t> </a:t>
            </a:r>
            <a:r>
              <a:rPr lang="cy-GB" dirty="0" err="1">
                <a:solidFill>
                  <a:srgbClr val="0070C0"/>
                </a:solidFill>
              </a:rPr>
              <a:t>lives</a:t>
            </a:r>
            <a:endParaRPr lang="cy-GB" dirty="0">
              <a:solidFill>
                <a:srgbClr val="0070C0"/>
              </a:solidFill>
            </a:endParaRPr>
          </a:p>
          <a:p>
            <a:pPr>
              <a:defRPr/>
            </a:pPr>
            <a:r>
              <a:rPr lang="cy-GB" dirty="0" err="1">
                <a:solidFill>
                  <a:srgbClr val="0070C0"/>
                </a:solidFill>
              </a:rPr>
              <a:t>Enterprising</a:t>
            </a:r>
            <a:r>
              <a:rPr lang="cy-GB" dirty="0">
                <a:solidFill>
                  <a:srgbClr val="0070C0"/>
                </a:solidFill>
              </a:rPr>
              <a:t>, </a:t>
            </a:r>
            <a:r>
              <a:rPr lang="cy-GB" dirty="0" err="1">
                <a:solidFill>
                  <a:srgbClr val="0070C0"/>
                </a:solidFill>
              </a:rPr>
              <a:t>creative</a:t>
            </a:r>
            <a:r>
              <a:rPr lang="cy-GB" dirty="0">
                <a:solidFill>
                  <a:srgbClr val="0070C0"/>
                </a:solidFill>
              </a:rPr>
              <a:t> </a:t>
            </a:r>
            <a:r>
              <a:rPr lang="cy-GB" dirty="0" err="1">
                <a:solidFill>
                  <a:srgbClr val="0070C0"/>
                </a:solidFill>
              </a:rPr>
              <a:t>contributors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play</a:t>
            </a:r>
            <a:r>
              <a:rPr lang="cy-GB" dirty="0">
                <a:solidFill>
                  <a:srgbClr val="0070C0"/>
                </a:solidFill>
              </a:rPr>
              <a:t> a </a:t>
            </a:r>
            <a:r>
              <a:rPr lang="cy-GB" dirty="0" err="1">
                <a:solidFill>
                  <a:srgbClr val="0070C0"/>
                </a:solidFill>
              </a:rPr>
              <a:t>full</a:t>
            </a:r>
            <a:r>
              <a:rPr lang="cy-GB" dirty="0">
                <a:solidFill>
                  <a:srgbClr val="0070C0"/>
                </a:solidFill>
              </a:rPr>
              <a:t> </a:t>
            </a:r>
            <a:r>
              <a:rPr lang="cy-GB" dirty="0" err="1">
                <a:solidFill>
                  <a:srgbClr val="0070C0"/>
                </a:solidFill>
              </a:rPr>
              <a:t>part</a:t>
            </a:r>
            <a:r>
              <a:rPr lang="cy-GB" dirty="0">
                <a:solidFill>
                  <a:srgbClr val="0070C0"/>
                </a:solidFill>
              </a:rPr>
              <a:t> </a:t>
            </a:r>
            <a:r>
              <a:rPr lang="cy-GB" dirty="0" err="1">
                <a:solidFill>
                  <a:srgbClr val="0070C0"/>
                </a:solidFill>
              </a:rPr>
              <a:t>in</a:t>
            </a:r>
            <a:r>
              <a:rPr lang="cy-GB" dirty="0">
                <a:solidFill>
                  <a:srgbClr val="0070C0"/>
                </a:solidFill>
              </a:rPr>
              <a:t> </a:t>
            </a:r>
            <a:r>
              <a:rPr lang="cy-GB" dirty="0" err="1">
                <a:solidFill>
                  <a:srgbClr val="0070C0"/>
                </a:solidFill>
              </a:rPr>
              <a:t>life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work</a:t>
            </a:r>
            <a:endParaRPr lang="cy-GB" dirty="0">
              <a:solidFill>
                <a:srgbClr val="0070C0"/>
              </a:solidFill>
            </a:endParaRPr>
          </a:p>
          <a:p>
            <a:pPr>
              <a:defRPr/>
            </a:pPr>
            <a:r>
              <a:rPr lang="cy-GB" dirty="0" err="1">
                <a:solidFill>
                  <a:srgbClr val="0070C0"/>
                </a:solidFill>
              </a:rPr>
              <a:t>Ethical</a:t>
            </a:r>
            <a:r>
              <a:rPr lang="cy-GB" dirty="0">
                <a:solidFill>
                  <a:srgbClr val="0070C0"/>
                </a:solidFill>
              </a:rPr>
              <a:t>, </a:t>
            </a:r>
            <a:r>
              <a:rPr lang="cy-GB" dirty="0" err="1">
                <a:solidFill>
                  <a:srgbClr val="0070C0"/>
                </a:solidFill>
              </a:rPr>
              <a:t>informed</a:t>
            </a:r>
            <a:r>
              <a:rPr lang="cy-GB" dirty="0">
                <a:solidFill>
                  <a:srgbClr val="0070C0"/>
                </a:solidFill>
              </a:rPr>
              <a:t> </a:t>
            </a:r>
            <a:r>
              <a:rPr lang="cy-GB" dirty="0" err="1">
                <a:solidFill>
                  <a:srgbClr val="0070C0"/>
                </a:solidFill>
              </a:rPr>
              <a:t>citizens</a:t>
            </a:r>
            <a:r>
              <a:rPr lang="cy-GB" dirty="0">
                <a:solidFill>
                  <a:srgbClr val="0070C0"/>
                </a:solidFill>
              </a:rPr>
              <a:t> of Wales </a:t>
            </a:r>
            <a:r>
              <a:rPr lang="cy-GB" dirty="0" err="1">
                <a:solidFill>
                  <a:srgbClr val="0070C0"/>
                </a:solidFill>
              </a:rPr>
              <a:t>and</a:t>
            </a:r>
            <a:r>
              <a:rPr lang="cy-GB" dirty="0">
                <a:solidFill>
                  <a:srgbClr val="0070C0"/>
                </a:solidFill>
              </a:rPr>
              <a:t> the </a:t>
            </a:r>
            <a:r>
              <a:rPr lang="cy-GB" dirty="0" err="1">
                <a:solidFill>
                  <a:srgbClr val="0070C0"/>
                </a:solidFill>
              </a:rPr>
              <a:t>world</a:t>
            </a:r>
            <a:endParaRPr lang="cy-GB" dirty="0">
              <a:solidFill>
                <a:srgbClr val="0070C0"/>
              </a:solidFill>
            </a:endParaRPr>
          </a:p>
          <a:p>
            <a:pPr>
              <a:defRPr/>
            </a:pPr>
            <a:r>
              <a:rPr lang="cy-GB" dirty="0" err="1">
                <a:solidFill>
                  <a:srgbClr val="0070C0"/>
                </a:solidFill>
              </a:rPr>
              <a:t>Healthy</a:t>
            </a:r>
            <a:r>
              <a:rPr lang="cy-GB" dirty="0">
                <a:solidFill>
                  <a:srgbClr val="0070C0"/>
                </a:solidFill>
              </a:rPr>
              <a:t>, </a:t>
            </a:r>
            <a:r>
              <a:rPr lang="cy-GB" dirty="0" err="1">
                <a:solidFill>
                  <a:srgbClr val="0070C0"/>
                </a:solidFill>
              </a:rPr>
              <a:t>confident</a:t>
            </a:r>
            <a:r>
              <a:rPr lang="cy-GB" dirty="0">
                <a:solidFill>
                  <a:srgbClr val="0070C0"/>
                </a:solidFill>
              </a:rPr>
              <a:t> </a:t>
            </a:r>
            <a:r>
              <a:rPr lang="cy-GB" dirty="0" err="1">
                <a:solidFill>
                  <a:srgbClr val="0070C0"/>
                </a:solidFill>
              </a:rPr>
              <a:t>individuals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lead</a:t>
            </a:r>
            <a:r>
              <a:rPr lang="cy-GB" dirty="0">
                <a:solidFill>
                  <a:srgbClr val="0070C0"/>
                </a:solidFill>
              </a:rPr>
              <a:t> </a:t>
            </a:r>
            <a:r>
              <a:rPr lang="cy-GB" dirty="0" err="1">
                <a:solidFill>
                  <a:srgbClr val="0070C0"/>
                </a:solidFill>
              </a:rPr>
              <a:t>fulfilling</a:t>
            </a:r>
            <a:r>
              <a:rPr lang="cy-GB" dirty="0">
                <a:solidFill>
                  <a:srgbClr val="0070C0"/>
                </a:solidFill>
              </a:rPr>
              <a:t> </a:t>
            </a:r>
            <a:r>
              <a:rPr lang="cy-GB" dirty="0" err="1">
                <a:solidFill>
                  <a:srgbClr val="0070C0"/>
                </a:solidFill>
              </a:rPr>
              <a:t>lives</a:t>
            </a:r>
            <a:r>
              <a:rPr lang="cy-GB" dirty="0">
                <a:solidFill>
                  <a:srgbClr val="0070C0"/>
                </a:solidFill>
              </a:rPr>
              <a:t> as </a:t>
            </a:r>
            <a:r>
              <a:rPr lang="cy-GB" dirty="0" err="1">
                <a:solidFill>
                  <a:srgbClr val="0070C0"/>
                </a:solidFill>
              </a:rPr>
              <a:t>valued</a:t>
            </a:r>
            <a:r>
              <a:rPr lang="cy-GB" dirty="0">
                <a:solidFill>
                  <a:srgbClr val="0070C0"/>
                </a:solidFill>
              </a:rPr>
              <a:t> </a:t>
            </a:r>
            <a:r>
              <a:rPr lang="cy-GB" dirty="0" err="1">
                <a:solidFill>
                  <a:srgbClr val="0070C0"/>
                </a:solidFill>
              </a:rPr>
              <a:t>members</a:t>
            </a:r>
            <a:r>
              <a:rPr lang="cy-GB" dirty="0">
                <a:solidFill>
                  <a:srgbClr val="0070C0"/>
                </a:solidFill>
              </a:rPr>
              <a:t> of </a:t>
            </a:r>
            <a:r>
              <a:rPr lang="cy-GB" dirty="0" err="1">
                <a:solidFill>
                  <a:srgbClr val="0070C0"/>
                </a:solidFill>
              </a:rPr>
              <a:t>society</a:t>
            </a:r>
            <a:endParaRPr lang="cy-GB" dirty="0">
              <a:solidFill>
                <a:srgbClr val="0070C0"/>
              </a:solidFill>
            </a:endParaRPr>
          </a:p>
          <a:p>
            <a:pPr>
              <a:defRPr/>
            </a:pPr>
            <a:endParaRPr lang="cy-GB" dirty="0"/>
          </a:p>
        </p:txBody>
      </p:sp>
    </p:spTree>
    <p:extLst>
      <p:ext uri="{BB962C8B-B14F-4D97-AF65-F5344CB8AC3E}">
        <p14:creationId xmlns:p14="http://schemas.microsoft.com/office/powerpoint/2010/main" val="4325171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DE1FFE-E3BF-9741-282D-12AEE8EA6E80}"/>
              </a:ext>
            </a:extLst>
          </p:cNvPr>
          <p:cNvSpPr>
            <a:spLocks noGrp="1"/>
          </p:cNvSpPr>
          <p:nvPr>
            <p:ph type="title"/>
          </p:nvPr>
        </p:nvSpPr>
        <p:spPr>
          <a:xfrm>
            <a:off x="41265" y="551947"/>
            <a:ext cx="9180740" cy="857250"/>
          </a:xfrm>
        </p:spPr>
        <p:txBody>
          <a:bodyPr>
            <a:normAutofit fontScale="90000"/>
          </a:bodyPr>
          <a:lstStyle/>
          <a:p>
            <a:pPr>
              <a:defRPr/>
            </a:pPr>
            <a:r>
              <a:rPr lang="cy-GB" sz="3975" b="1" dirty="0"/>
              <a:t>Y meysydd dysgu a phrofiad</a:t>
            </a:r>
            <a:br>
              <a:rPr lang="cy-GB" sz="3975" b="1" dirty="0"/>
            </a:br>
            <a:r>
              <a:rPr lang="cy-GB" sz="3975" b="1" dirty="0">
                <a:solidFill>
                  <a:srgbClr val="0070C0"/>
                </a:solidFill>
              </a:rPr>
              <a:t>The </a:t>
            </a:r>
            <a:r>
              <a:rPr lang="cy-GB" sz="3975" b="1" dirty="0" err="1">
                <a:solidFill>
                  <a:srgbClr val="0070C0"/>
                </a:solidFill>
              </a:rPr>
              <a:t>areas</a:t>
            </a:r>
            <a:r>
              <a:rPr lang="cy-GB" sz="3975" b="1" dirty="0">
                <a:solidFill>
                  <a:srgbClr val="0070C0"/>
                </a:solidFill>
              </a:rPr>
              <a:t> of </a:t>
            </a:r>
            <a:r>
              <a:rPr lang="cy-GB" sz="3975" b="1" dirty="0" err="1">
                <a:solidFill>
                  <a:srgbClr val="0070C0"/>
                </a:solidFill>
              </a:rPr>
              <a:t>learning</a:t>
            </a:r>
            <a:r>
              <a:rPr lang="cy-GB" sz="3975" b="1" dirty="0">
                <a:solidFill>
                  <a:srgbClr val="0070C0"/>
                </a:solidFill>
              </a:rPr>
              <a:t> </a:t>
            </a:r>
            <a:r>
              <a:rPr lang="cy-GB" sz="3975" b="1" dirty="0" err="1">
                <a:solidFill>
                  <a:srgbClr val="0070C0"/>
                </a:solidFill>
              </a:rPr>
              <a:t>and</a:t>
            </a:r>
            <a:r>
              <a:rPr lang="cy-GB" sz="3975" b="1" dirty="0">
                <a:solidFill>
                  <a:srgbClr val="0070C0"/>
                </a:solidFill>
              </a:rPr>
              <a:t> </a:t>
            </a:r>
            <a:r>
              <a:rPr lang="cy-GB" sz="3975" b="1" dirty="0" err="1">
                <a:solidFill>
                  <a:srgbClr val="0070C0"/>
                </a:solidFill>
              </a:rPr>
              <a:t>experience</a:t>
            </a:r>
            <a:br>
              <a:rPr lang="cy-GB" b="1" dirty="0"/>
            </a:br>
            <a:endParaRPr lang="cy-GB" dirty="0"/>
          </a:p>
        </p:txBody>
      </p:sp>
      <p:sp>
        <p:nvSpPr>
          <p:cNvPr id="5" name="Content Placeholder 4">
            <a:extLst>
              <a:ext uri="{FF2B5EF4-FFF2-40B4-BE49-F238E27FC236}">
                <a16:creationId xmlns:a16="http://schemas.microsoft.com/office/drawing/2014/main" id="{AFEF409C-C8D8-E33A-AF5C-F7B5956B8233}"/>
              </a:ext>
            </a:extLst>
          </p:cNvPr>
          <p:cNvSpPr>
            <a:spLocks noGrp="1"/>
          </p:cNvSpPr>
          <p:nvPr>
            <p:ph sz="half" idx="1"/>
          </p:nvPr>
        </p:nvSpPr>
        <p:spPr>
          <a:xfrm>
            <a:off x="485052" y="2157139"/>
            <a:ext cx="3595584" cy="3288195"/>
          </a:xfrm>
        </p:spPr>
        <p:txBody>
          <a:bodyPr>
            <a:normAutofit fontScale="85000" lnSpcReduction="20000"/>
          </a:bodyPr>
          <a:lstStyle/>
          <a:p>
            <a:pPr>
              <a:defRPr/>
            </a:pPr>
            <a:r>
              <a:rPr lang="cy-GB" dirty="0"/>
              <a:t>Y Celfyddydau Mynegiannol.</a:t>
            </a:r>
          </a:p>
          <a:p>
            <a:pPr>
              <a:defRPr/>
            </a:pPr>
            <a:r>
              <a:rPr lang="cy-GB" dirty="0"/>
              <a:t>Iechyd a Lles.</a:t>
            </a:r>
          </a:p>
          <a:p>
            <a:pPr>
              <a:defRPr/>
            </a:pPr>
            <a:r>
              <a:rPr lang="cy-GB" dirty="0"/>
              <a:t>Dyniaethau.</a:t>
            </a:r>
          </a:p>
          <a:p>
            <a:pPr>
              <a:defRPr/>
            </a:pPr>
            <a:r>
              <a:rPr lang="cy-GB" dirty="0"/>
              <a:t>Ieithoedd, Llythrennedd a Chyfathrebu.</a:t>
            </a:r>
          </a:p>
          <a:p>
            <a:pPr>
              <a:defRPr/>
            </a:pPr>
            <a:r>
              <a:rPr lang="cy-GB" dirty="0"/>
              <a:t>Mathemateg a Rhifedd.</a:t>
            </a:r>
          </a:p>
          <a:p>
            <a:pPr>
              <a:defRPr/>
            </a:pPr>
            <a:r>
              <a:rPr lang="cy-GB" dirty="0"/>
              <a:t>Gwyddoniaeth a Thechnoleg.</a:t>
            </a:r>
          </a:p>
        </p:txBody>
      </p:sp>
      <p:sp>
        <p:nvSpPr>
          <p:cNvPr id="6" name="Content Placeholder 5">
            <a:extLst>
              <a:ext uri="{FF2B5EF4-FFF2-40B4-BE49-F238E27FC236}">
                <a16:creationId xmlns:a16="http://schemas.microsoft.com/office/drawing/2014/main" id="{CED7CAAC-E044-3059-1C83-3286000D7C66}"/>
              </a:ext>
            </a:extLst>
          </p:cNvPr>
          <p:cNvSpPr>
            <a:spLocks noGrp="1"/>
          </p:cNvSpPr>
          <p:nvPr>
            <p:ph sz="half" idx="2"/>
          </p:nvPr>
        </p:nvSpPr>
        <p:spPr>
          <a:xfrm>
            <a:off x="5104009" y="2017990"/>
            <a:ext cx="3888684" cy="3627110"/>
          </a:xfrm>
        </p:spPr>
        <p:txBody>
          <a:bodyPr>
            <a:normAutofit fontScale="85000" lnSpcReduction="20000"/>
          </a:bodyPr>
          <a:lstStyle/>
          <a:p>
            <a:pPr>
              <a:defRPr/>
            </a:pPr>
            <a:r>
              <a:rPr lang="cy-GB" dirty="0" err="1">
                <a:solidFill>
                  <a:srgbClr val="0070C0"/>
                </a:solidFill>
              </a:rPr>
              <a:t>Expressive</a:t>
            </a:r>
            <a:r>
              <a:rPr lang="cy-GB" dirty="0">
                <a:solidFill>
                  <a:srgbClr val="0070C0"/>
                </a:solidFill>
              </a:rPr>
              <a:t> </a:t>
            </a:r>
            <a:r>
              <a:rPr lang="cy-GB" dirty="0" err="1">
                <a:solidFill>
                  <a:srgbClr val="0070C0"/>
                </a:solidFill>
              </a:rPr>
              <a:t>Arts</a:t>
            </a:r>
            <a:r>
              <a:rPr lang="cy-GB" dirty="0">
                <a:solidFill>
                  <a:srgbClr val="0070C0"/>
                </a:solidFill>
              </a:rPr>
              <a:t>.</a:t>
            </a:r>
          </a:p>
          <a:p>
            <a:pPr>
              <a:defRPr/>
            </a:pPr>
            <a:r>
              <a:rPr lang="cy-GB" dirty="0" err="1">
                <a:solidFill>
                  <a:srgbClr val="0070C0"/>
                </a:solidFill>
              </a:rPr>
              <a:t>Health</a:t>
            </a:r>
            <a:r>
              <a:rPr lang="cy-GB" dirty="0">
                <a:solidFill>
                  <a:srgbClr val="0070C0"/>
                </a:solidFill>
              </a:rPr>
              <a:t> </a:t>
            </a:r>
            <a:r>
              <a:rPr lang="cy-GB" dirty="0" err="1">
                <a:solidFill>
                  <a:srgbClr val="0070C0"/>
                </a:solidFill>
              </a:rPr>
              <a:t>and</a:t>
            </a:r>
            <a:r>
              <a:rPr lang="cy-GB" dirty="0">
                <a:solidFill>
                  <a:srgbClr val="0070C0"/>
                </a:solidFill>
              </a:rPr>
              <a:t> Well-</a:t>
            </a:r>
            <a:r>
              <a:rPr lang="cy-GB" dirty="0" err="1">
                <a:solidFill>
                  <a:srgbClr val="0070C0"/>
                </a:solidFill>
              </a:rPr>
              <a:t>being</a:t>
            </a:r>
            <a:r>
              <a:rPr lang="cy-GB" dirty="0">
                <a:solidFill>
                  <a:srgbClr val="0070C0"/>
                </a:solidFill>
              </a:rPr>
              <a:t>.</a:t>
            </a:r>
          </a:p>
          <a:p>
            <a:pPr>
              <a:defRPr/>
            </a:pPr>
            <a:r>
              <a:rPr lang="cy-GB" dirty="0" err="1">
                <a:solidFill>
                  <a:srgbClr val="0070C0"/>
                </a:solidFill>
              </a:rPr>
              <a:t>Humanities</a:t>
            </a:r>
            <a:r>
              <a:rPr lang="cy-GB" dirty="0">
                <a:solidFill>
                  <a:srgbClr val="0070C0"/>
                </a:solidFill>
              </a:rPr>
              <a:t>.</a:t>
            </a:r>
          </a:p>
          <a:p>
            <a:pPr>
              <a:defRPr/>
            </a:pPr>
            <a:r>
              <a:rPr lang="cy-GB" dirty="0" err="1">
                <a:solidFill>
                  <a:srgbClr val="0070C0"/>
                </a:solidFill>
              </a:rPr>
              <a:t>Languages</a:t>
            </a:r>
            <a:r>
              <a:rPr lang="cy-GB" dirty="0">
                <a:solidFill>
                  <a:srgbClr val="0070C0"/>
                </a:solidFill>
              </a:rPr>
              <a:t>, </a:t>
            </a:r>
            <a:r>
              <a:rPr lang="cy-GB" dirty="0" err="1">
                <a:solidFill>
                  <a:srgbClr val="0070C0"/>
                </a:solidFill>
              </a:rPr>
              <a:t>Literacy</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Communication</a:t>
            </a:r>
            <a:r>
              <a:rPr lang="cy-GB" dirty="0">
                <a:solidFill>
                  <a:srgbClr val="0070C0"/>
                </a:solidFill>
              </a:rPr>
              <a:t>.</a:t>
            </a:r>
          </a:p>
          <a:p>
            <a:pPr>
              <a:defRPr/>
            </a:pPr>
            <a:r>
              <a:rPr lang="cy-GB" dirty="0" err="1">
                <a:solidFill>
                  <a:srgbClr val="0070C0"/>
                </a:solidFill>
              </a:rPr>
              <a:t>Mathematics</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Numeracy</a:t>
            </a:r>
            <a:r>
              <a:rPr lang="cy-GB" dirty="0">
                <a:solidFill>
                  <a:srgbClr val="0070C0"/>
                </a:solidFill>
              </a:rPr>
              <a:t>.</a:t>
            </a:r>
          </a:p>
          <a:p>
            <a:pPr>
              <a:defRPr/>
            </a:pPr>
            <a:r>
              <a:rPr lang="cy-GB" dirty="0" err="1">
                <a:solidFill>
                  <a:srgbClr val="0070C0"/>
                </a:solidFill>
              </a:rPr>
              <a:t>Science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Technology</a:t>
            </a:r>
            <a:r>
              <a:rPr lang="cy-GB" dirty="0">
                <a:solidFill>
                  <a:srgbClr val="0070C0"/>
                </a:solidFill>
              </a:rPr>
              <a:t>.</a:t>
            </a:r>
          </a:p>
          <a:p>
            <a:pPr>
              <a:defRPr/>
            </a:pPr>
            <a:endParaRPr lang="cy-GB" dirty="0"/>
          </a:p>
        </p:txBody>
      </p:sp>
    </p:spTree>
    <p:extLst>
      <p:ext uri="{BB962C8B-B14F-4D97-AF65-F5344CB8AC3E}">
        <p14:creationId xmlns:p14="http://schemas.microsoft.com/office/powerpoint/2010/main" val="37865196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7B9F062-F0A0-7A57-C859-2DED35B472E3}"/>
              </a:ext>
            </a:extLst>
          </p:cNvPr>
          <p:cNvSpPr>
            <a:spLocks noGrp="1"/>
          </p:cNvSpPr>
          <p:nvPr>
            <p:ph type="title"/>
          </p:nvPr>
        </p:nvSpPr>
        <p:spPr/>
        <p:txBody>
          <a:bodyPr>
            <a:noAutofit/>
          </a:bodyPr>
          <a:lstStyle/>
          <a:p>
            <a:r>
              <a:rPr lang="en-GB" altLang="en-US" sz="3600" b="1" dirty="0" err="1"/>
              <a:t>Mathemateg</a:t>
            </a:r>
            <a:r>
              <a:rPr lang="en-GB" altLang="en-US" sz="3600" b="1" dirty="0"/>
              <a:t> a </a:t>
            </a:r>
            <a:r>
              <a:rPr lang="en-GB" altLang="en-US" sz="3600" b="1" dirty="0" err="1"/>
              <a:t>Rhifedd</a:t>
            </a:r>
            <a:br>
              <a:rPr lang="en-GB" altLang="en-US" sz="3600" b="1" dirty="0"/>
            </a:br>
            <a:r>
              <a:rPr lang="en-GB" altLang="en-US" sz="3600" b="1" dirty="0">
                <a:solidFill>
                  <a:srgbClr val="0070C0"/>
                </a:solidFill>
              </a:rPr>
              <a:t>Mathematics and Numeracy</a:t>
            </a:r>
          </a:p>
        </p:txBody>
      </p:sp>
      <p:sp>
        <p:nvSpPr>
          <p:cNvPr id="69635" name="Content Placeholder 2">
            <a:extLst>
              <a:ext uri="{FF2B5EF4-FFF2-40B4-BE49-F238E27FC236}">
                <a16:creationId xmlns:a16="http://schemas.microsoft.com/office/drawing/2014/main" id="{BB1FF089-1993-BE83-40E8-1DD253693887}"/>
              </a:ext>
            </a:extLst>
          </p:cNvPr>
          <p:cNvSpPr>
            <a:spLocks noGrp="1"/>
          </p:cNvSpPr>
          <p:nvPr>
            <p:ph sz="half" idx="1"/>
          </p:nvPr>
        </p:nvSpPr>
        <p:spPr>
          <a:xfrm>
            <a:off x="677636" y="2273753"/>
            <a:ext cx="3575602" cy="3240519"/>
          </a:xfrm>
        </p:spPr>
        <p:txBody>
          <a:bodyPr vert="horz" lIns="91440" tIns="45720" rIns="91440" bIns="45720" rtlCol="0" anchor="t">
            <a:normAutofit/>
          </a:bodyPr>
          <a:lstStyle/>
          <a:p>
            <a:r>
              <a:rPr lang="en-GB" altLang="en-US" err="1">
                <a:solidFill>
                  <a:srgbClr val="1F1F1F"/>
                </a:solidFill>
                <a:latin typeface="Arial"/>
                <a:cs typeface="Arial"/>
              </a:rPr>
              <a:t>Datganiadau</a:t>
            </a:r>
            <a:r>
              <a:rPr lang="en-GB" altLang="en-US" dirty="0">
                <a:solidFill>
                  <a:srgbClr val="1F1F1F"/>
                </a:solidFill>
                <a:latin typeface="Arial"/>
                <a:cs typeface="Arial"/>
              </a:rPr>
              <a:t> </a:t>
            </a:r>
            <a:r>
              <a:rPr lang="en-GB" altLang="en-US" err="1">
                <a:solidFill>
                  <a:srgbClr val="1F1F1F"/>
                </a:solidFill>
                <a:latin typeface="Arial"/>
                <a:cs typeface="Arial"/>
              </a:rPr>
              <a:t>o’r</a:t>
            </a:r>
            <a:r>
              <a:rPr lang="en-GB" altLang="en-US" dirty="0">
                <a:solidFill>
                  <a:srgbClr val="1F1F1F"/>
                </a:solidFill>
                <a:latin typeface="Arial"/>
                <a:cs typeface="Arial"/>
              </a:rPr>
              <a:t> </a:t>
            </a:r>
            <a:r>
              <a:rPr lang="en-GB" altLang="en-US" err="1">
                <a:solidFill>
                  <a:srgbClr val="1F1F1F"/>
                </a:solidFill>
                <a:latin typeface="Arial"/>
                <a:cs typeface="Arial"/>
              </a:rPr>
              <a:t>hyn</a:t>
            </a:r>
            <a:r>
              <a:rPr lang="en-GB" altLang="en-US" dirty="0">
                <a:solidFill>
                  <a:srgbClr val="1F1F1F"/>
                </a:solidFill>
                <a:latin typeface="Arial"/>
                <a:cs typeface="Arial"/>
              </a:rPr>
              <a:t> </a:t>
            </a:r>
            <a:r>
              <a:rPr lang="en-GB" altLang="en-US" err="1">
                <a:solidFill>
                  <a:srgbClr val="1F1F1F"/>
                </a:solidFill>
                <a:latin typeface="Arial"/>
                <a:cs typeface="Arial"/>
              </a:rPr>
              <a:t>sy’n</a:t>
            </a:r>
            <a:r>
              <a:rPr lang="en-GB" altLang="en-US" dirty="0">
                <a:solidFill>
                  <a:srgbClr val="1F1F1F"/>
                </a:solidFill>
                <a:latin typeface="Arial"/>
                <a:cs typeface="Arial"/>
              </a:rPr>
              <a:t> </a:t>
            </a:r>
            <a:r>
              <a:rPr lang="en-GB" altLang="en-US" err="1">
                <a:solidFill>
                  <a:srgbClr val="1F1F1F"/>
                </a:solidFill>
                <a:latin typeface="Arial"/>
                <a:cs typeface="Arial"/>
              </a:rPr>
              <a:t>bwysig</a:t>
            </a:r>
            <a:endParaRPr lang="en-GB" altLang="en-US">
              <a:solidFill>
                <a:srgbClr val="1F1F1F"/>
              </a:solidFill>
              <a:latin typeface="Arial"/>
              <a:cs typeface="Arial"/>
            </a:endParaRPr>
          </a:p>
          <a:p>
            <a:r>
              <a:rPr lang="en-GB" altLang="en-US" err="1">
                <a:solidFill>
                  <a:srgbClr val="1F1F1F"/>
                </a:solidFill>
                <a:latin typeface="Arial"/>
                <a:cs typeface="Arial"/>
              </a:rPr>
              <a:t>Egwyddorion</a:t>
            </a:r>
            <a:r>
              <a:rPr lang="en-GB" altLang="en-US" dirty="0">
                <a:solidFill>
                  <a:srgbClr val="1F1F1F"/>
                </a:solidFill>
                <a:latin typeface="Arial"/>
                <a:cs typeface="Arial"/>
              </a:rPr>
              <a:t> </a:t>
            </a:r>
            <a:r>
              <a:rPr lang="en-GB" altLang="en-US" err="1">
                <a:solidFill>
                  <a:srgbClr val="1F1F1F"/>
                </a:solidFill>
                <a:latin typeface="Arial"/>
                <a:cs typeface="Arial"/>
              </a:rPr>
              <a:t>cynnydd</a:t>
            </a:r>
            <a:endParaRPr lang="en-GB" altLang="en-US">
              <a:solidFill>
                <a:srgbClr val="1F1F1F"/>
              </a:solidFill>
              <a:latin typeface="Arial"/>
              <a:cs typeface="Arial"/>
            </a:endParaRPr>
          </a:p>
          <a:p>
            <a:r>
              <a:rPr lang="en-GB" altLang="en-US" err="1">
                <a:solidFill>
                  <a:srgbClr val="1F1F1F"/>
                </a:solidFill>
                <a:latin typeface="Arial"/>
                <a:cs typeface="Arial"/>
              </a:rPr>
              <a:t>Disgrifiadau</a:t>
            </a:r>
            <a:r>
              <a:rPr lang="en-GB" altLang="en-US" dirty="0">
                <a:solidFill>
                  <a:srgbClr val="1F1F1F"/>
                </a:solidFill>
                <a:latin typeface="Arial"/>
                <a:cs typeface="Arial"/>
              </a:rPr>
              <a:t> </a:t>
            </a:r>
            <a:r>
              <a:rPr lang="en-GB" altLang="en-US" err="1">
                <a:solidFill>
                  <a:srgbClr val="1F1F1F"/>
                </a:solidFill>
                <a:latin typeface="Arial"/>
                <a:cs typeface="Arial"/>
              </a:rPr>
              <a:t>dysgu</a:t>
            </a:r>
            <a:endParaRPr lang="en-GB" altLang="en-US">
              <a:latin typeface="Arial"/>
              <a:cs typeface="Arial"/>
            </a:endParaRPr>
          </a:p>
        </p:txBody>
      </p:sp>
      <p:sp>
        <p:nvSpPr>
          <p:cNvPr id="69636" name="Content Placeholder 3">
            <a:extLst>
              <a:ext uri="{FF2B5EF4-FFF2-40B4-BE49-F238E27FC236}">
                <a16:creationId xmlns:a16="http://schemas.microsoft.com/office/drawing/2014/main" id="{1AFD9A9E-FC48-BBC1-E2F1-AED1D1B3179F}"/>
              </a:ext>
            </a:extLst>
          </p:cNvPr>
          <p:cNvSpPr>
            <a:spLocks noGrp="1"/>
          </p:cNvSpPr>
          <p:nvPr>
            <p:ph sz="half" idx="2"/>
          </p:nvPr>
        </p:nvSpPr>
        <p:spPr>
          <a:xfrm>
            <a:off x="4637315" y="2318657"/>
            <a:ext cx="3933410" cy="3339910"/>
          </a:xfrm>
        </p:spPr>
        <p:txBody>
          <a:bodyPr vert="horz" lIns="91440" tIns="45720" rIns="91440" bIns="45720" rtlCol="0" anchor="t">
            <a:normAutofit/>
          </a:bodyPr>
          <a:lstStyle/>
          <a:p>
            <a:r>
              <a:rPr lang="en-GB" altLang="en-US" dirty="0">
                <a:solidFill>
                  <a:srgbClr val="0070C0"/>
                </a:solidFill>
                <a:latin typeface="Arial"/>
                <a:cs typeface="Arial"/>
              </a:rPr>
              <a:t>Statements of what matters</a:t>
            </a:r>
          </a:p>
          <a:p>
            <a:r>
              <a:rPr lang="en-GB" altLang="en-US" dirty="0">
                <a:solidFill>
                  <a:srgbClr val="0070C0"/>
                </a:solidFill>
                <a:latin typeface="Arial"/>
                <a:cs typeface="Arial"/>
              </a:rPr>
              <a:t>Principles of Progression</a:t>
            </a:r>
          </a:p>
          <a:p>
            <a:r>
              <a:rPr lang="en-GB" altLang="en-US" dirty="0">
                <a:solidFill>
                  <a:srgbClr val="0070C0"/>
                </a:solidFill>
                <a:latin typeface="Arial"/>
                <a:cs typeface="Arial"/>
              </a:rPr>
              <a:t>Descriptions of Learning</a:t>
            </a:r>
          </a:p>
          <a:p>
            <a:endParaRPr lang="en-GB" altLang="en-US" dirty="0"/>
          </a:p>
        </p:txBody>
      </p:sp>
    </p:spTree>
    <p:extLst>
      <p:ext uri="{BB962C8B-B14F-4D97-AF65-F5344CB8AC3E}">
        <p14:creationId xmlns:p14="http://schemas.microsoft.com/office/powerpoint/2010/main" val="4465151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6B449B25-52B2-814B-D86F-1513ABF49C3F}"/>
              </a:ext>
            </a:extLst>
          </p:cNvPr>
          <p:cNvSpPr>
            <a:spLocks noGrp="1"/>
          </p:cNvSpPr>
          <p:nvPr>
            <p:ph type="title"/>
          </p:nvPr>
        </p:nvSpPr>
        <p:spPr/>
        <p:txBody>
          <a:bodyPr>
            <a:noAutofit/>
          </a:bodyPr>
          <a:lstStyle/>
          <a:p>
            <a:r>
              <a:rPr lang="en-GB" altLang="en-US" sz="3600" b="1" dirty="0" err="1"/>
              <a:t>Mathemateg</a:t>
            </a:r>
            <a:r>
              <a:rPr lang="en-GB" altLang="en-US" sz="3600" b="1" dirty="0"/>
              <a:t> a </a:t>
            </a:r>
            <a:r>
              <a:rPr lang="en-GB" altLang="en-US" sz="3600" b="1" dirty="0" err="1"/>
              <a:t>Rhifedd</a:t>
            </a:r>
            <a:br>
              <a:rPr lang="en-GB" altLang="en-US" sz="3600" b="1" dirty="0"/>
            </a:br>
            <a:r>
              <a:rPr lang="en-GB" altLang="en-US" sz="3600" b="1" dirty="0">
                <a:solidFill>
                  <a:srgbClr val="0070C0"/>
                </a:solidFill>
              </a:rPr>
              <a:t>Mathematics and Numeracy</a:t>
            </a:r>
          </a:p>
        </p:txBody>
      </p:sp>
      <p:sp>
        <p:nvSpPr>
          <p:cNvPr id="71683" name="Content Placeholder 2">
            <a:extLst>
              <a:ext uri="{FF2B5EF4-FFF2-40B4-BE49-F238E27FC236}">
                <a16:creationId xmlns:a16="http://schemas.microsoft.com/office/drawing/2014/main" id="{551191C4-F89E-E039-00A4-EA8E5A2999AD}"/>
              </a:ext>
            </a:extLst>
          </p:cNvPr>
          <p:cNvSpPr>
            <a:spLocks noGrp="1"/>
          </p:cNvSpPr>
          <p:nvPr>
            <p:ph sz="half" idx="1"/>
          </p:nvPr>
        </p:nvSpPr>
        <p:spPr>
          <a:xfrm>
            <a:off x="286105" y="1888436"/>
            <a:ext cx="4002984" cy="3270336"/>
          </a:xfrm>
        </p:spPr>
        <p:txBody>
          <a:bodyPr>
            <a:normAutofit lnSpcReduction="10000"/>
          </a:bodyPr>
          <a:lstStyle/>
          <a:p>
            <a:r>
              <a:rPr lang="en-GB" altLang="en-US" b="1" dirty="0" err="1">
                <a:solidFill>
                  <a:srgbClr val="1F1F1F"/>
                </a:solidFill>
                <a:latin typeface="Arial" panose="020B0604020202020204" pitchFamily="34" charset="0"/>
              </a:rPr>
              <a:t>Datganiadau</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o’r</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hyn</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sy’n</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bwysig</a:t>
            </a:r>
            <a:endParaRPr lang="en-GB" altLang="en-US" b="1" dirty="0">
              <a:solidFill>
                <a:srgbClr val="1F1F1F"/>
              </a:solidFill>
              <a:latin typeface="Arial" panose="020B0604020202020204" pitchFamily="34" charset="0"/>
            </a:endParaRPr>
          </a:p>
          <a:p>
            <a:r>
              <a:rPr lang="en-GB" altLang="en-US" sz="1800" dirty="0" err="1">
                <a:solidFill>
                  <a:srgbClr val="1F1F1F"/>
                </a:solidFill>
                <a:latin typeface="inherit"/>
              </a:rPr>
              <a:t>Hyfedreddau</a:t>
            </a:r>
            <a:r>
              <a:rPr lang="en-GB" altLang="en-US" sz="1800" dirty="0">
                <a:solidFill>
                  <a:srgbClr val="1F1F1F"/>
                </a:solidFill>
                <a:latin typeface="inherit"/>
              </a:rPr>
              <a:t> </a:t>
            </a:r>
            <a:r>
              <a:rPr lang="en-GB" altLang="en-US" sz="1800" dirty="0" err="1">
                <a:solidFill>
                  <a:srgbClr val="1F1F1F"/>
                </a:solidFill>
                <a:latin typeface="inherit"/>
              </a:rPr>
              <a:t>Yn</a:t>
            </a:r>
            <a:r>
              <a:rPr lang="en-GB" altLang="en-US" sz="1800" dirty="0">
                <a:solidFill>
                  <a:srgbClr val="1F1F1F"/>
                </a:solidFill>
                <a:latin typeface="inherit"/>
              </a:rPr>
              <a:t>:</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Dealltwriaeth</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gysyniadol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Cyfathrebu</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gan</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ddefnyddio</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symbolau</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Cymhwysedd</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strategol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Rhesymu</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rhesymegol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Rhuglder</a:t>
            </a:r>
            <a:endParaRPr lang="en-GB" altLang="en-US" sz="1800" dirty="0">
              <a:solidFill>
                <a:srgbClr val="1F1F1F"/>
              </a:solidFill>
              <a:latin typeface="Arial" panose="020B0604020202020204" pitchFamily="34" charset="0"/>
            </a:endParaRPr>
          </a:p>
          <a:p>
            <a:endParaRPr lang="en-GB" altLang="en-US" dirty="0"/>
          </a:p>
        </p:txBody>
      </p:sp>
      <p:sp>
        <p:nvSpPr>
          <p:cNvPr id="71684" name="Content Placeholder 3">
            <a:extLst>
              <a:ext uri="{FF2B5EF4-FFF2-40B4-BE49-F238E27FC236}">
                <a16:creationId xmlns:a16="http://schemas.microsoft.com/office/drawing/2014/main" id="{32469C15-58D7-F4D2-B5E9-4808F659F6D3}"/>
              </a:ext>
            </a:extLst>
          </p:cNvPr>
          <p:cNvSpPr>
            <a:spLocks noGrp="1"/>
          </p:cNvSpPr>
          <p:nvPr>
            <p:ph sz="half" idx="2"/>
          </p:nvPr>
        </p:nvSpPr>
        <p:spPr>
          <a:xfrm>
            <a:off x="4758004" y="1827093"/>
            <a:ext cx="4005469" cy="3735301"/>
          </a:xfrm>
        </p:spPr>
        <p:txBody>
          <a:bodyPr>
            <a:normAutofit lnSpcReduction="10000"/>
          </a:bodyPr>
          <a:lstStyle/>
          <a:p>
            <a:r>
              <a:rPr lang="en-GB" altLang="en-US" b="1" dirty="0">
                <a:solidFill>
                  <a:srgbClr val="0070C0"/>
                </a:solidFill>
              </a:rPr>
              <a:t>Statements of What Matters</a:t>
            </a:r>
          </a:p>
          <a:p>
            <a:r>
              <a:rPr lang="en-GB" altLang="en-US" sz="1800" dirty="0">
                <a:solidFill>
                  <a:srgbClr val="0070C0"/>
                </a:solidFill>
              </a:rPr>
              <a:t>Proficiencies in:</a:t>
            </a:r>
          </a:p>
          <a:p>
            <a:r>
              <a:rPr lang="en-GB" altLang="en-US" sz="1800" dirty="0">
                <a:solidFill>
                  <a:srgbClr val="0070C0"/>
                </a:solidFill>
              </a:rPr>
              <a:t>Conceptual Understanding</a:t>
            </a:r>
          </a:p>
          <a:p>
            <a:r>
              <a:rPr lang="en-GB" altLang="en-US" sz="1800" dirty="0">
                <a:solidFill>
                  <a:srgbClr val="0070C0"/>
                </a:solidFill>
              </a:rPr>
              <a:t>Communication using Symbols</a:t>
            </a:r>
          </a:p>
          <a:p>
            <a:r>
              <a:rPr lang="en-GB" altLang="en-US" sz="1800" dirty="0">
                <a:solidFill>
                  <a:srgbClr val="0070C0"/>
                </a:solidFill>
              </a:rPr>
              <a:t>Fluency</a:t>
            </a:r>
          </a:p>
          <a:p>
            <a:r>
              <a:rPr lang="en-GB" altLang="en-US" sz="1800" dirty="0">
                <a:solidFill>
                  <a:srgbClr val="0070C0"/>
                </a:solidFill>
              </a:rPr>
              <a:t>Logical Reasoning</a:t>
            </a:r>
          </a:p>
        </p:txBody>
      </p:sp>
    </p:spTree>
    <p:extLst>
      <p:ext uri="{BB962C8B-B14F-4D97-AF65-F5344CB8AC3E}">
        <p14:creationId xmlns:p14="http://schemas.microsoft.com/office/powerpoint/2010/main" val="23337402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2AB5FFC-192E-E4D2-B773-A0EDD89D0647}"/>
              </a:ext>
            </a:extLst>
          </p:cNvPr>
          <p:cNvSpPr>
            <a:spLocks noGrp="1"/>
          </p:cNvSpPr>
          <p:nvPr>
            <p:ph type="title"/>
          </p:nvPr>
        </p:nvSpPr>
        <p:spPr/>
        <p:txBody>
          <a:bodyPr>
            <a:noAutofit/>
          </a:bodyPr>
          <a:lstStyle/>
          <a:p>
            <a:r>
              <a:rPr lang="en-GB" altLang="en-US" sz="3600" b="1" dirty="0" err="1">
                <a:solidFill>
                  <a:srgbClr val="1F1F1F"/>
                </a:solidFill>
                <a:latin typeface="Arial" panose="020B0604020202020204" pitchFamily="34" charset="0"/>
              </a:rPr>
              <a:t>Disgrifiadau</a:t>
            </a:r>
            <a:r>
              <a:rPr lang="en-GB" altLang="en-US" sz="3600" b="1" dirty="0">
                <a:solidFill>
                  <a:srgbClr val="1F1F1F"/>
                </a:solidFill>
                <a:latin typeface="Arial" panose="020B0604020202020204" pitchFamily="34" charset="0"/>
              </a:rPr>
              <a:t> </a:t>
            </a:r>
            <a:r>
              <a:rPr lang="en-GB" altLang="en-US" sz="3600" b="1" dirty="0" err="1">
                <a:solidFill>
                  <a:srgbClr val="1F1F1F"/>
                </a:solidFill>
                <a:latin typeface="Arial" panose="020B0604020202020204" pitchFamily="34" charset="0"/>
              </a:rPr>
              <a:t>dysgu</a:t>
            </a:r>
            <a:br>
              <a:rPr lang="en-GB" altLang="en-US" sz="3600" b="1" dirty="0"/>
            </a:br>
            <a:r>
              <a:rPr lang="en-GB" altLang="en-US" sz="3600" dirty="0" err="1"/>
              <a:t>Mathemateg</a:t>
            </a:r>
            <a:r>
              <a:rPr lang="en-GB" altLang="en-US" sz="3600" dirty="0"/>
              <a:t> a </a:t>
            </a:r>
            <a:r>
              <a:rPr lang="en-GB" altLang="en-US" sz="3600" dirty="0" err="1"/>
              <a:t>Rhifedd</a:t>
            </a:r>
            <a:endParaRPr lang="en-GB" altLang="en-US" sz="3600" dirty="0"/>
          </a:p>
        </p:txBody>
      </p:sp>
      <p:sp>
        <p:nvSpPr>
          <p:cNvPr id="73731" name="Content Placeholder 2">
            <a:extLst>
              <a:ext uri="{FF2B5EF4-FFF2-40B4-BE49-F238E27FC236}">
                <a16:creationId xmlns:a16="http://schemas.microsoft.com/office/drawing/2014/main" id="{F068FAC7-8596-4E85-C209-1BCC0CC66BE8}"/>
              </a:ext>
            </a:extLst>
          </p:cNvPr>
          <p:cNvSpPr>
            <a:spLocks noGrp="1"/>
          </p:cNvSpPr>
          <p:nvPr>
            <p:ph sz="half" idx="1"/>
          </p:nvPr>
        </p:nvSpPr>
        <p:spPr>
          <a:xfrm>
            <a:off x="1485900" y="2057400"/>
            <a:ext cx="6172200" cy="2992041"/>
          </a:xfrm>
        </p:spPr>
        <p:txBody>
          <a:bodyPr vert="horz" lIns="91440" tIns="45720" rIns="91440" bIns="45720" rtlCol="0" anchor="t">
            <a:normAutofit/>
          </a:bodyPr>
          <a:lstStyle/>
          <a:p>
            <a:r>
              <a:rPr lang="en-GB" altLang="en-US" dirty="0">
                <a:hlinkClick r:id="rId3"/>
              </a:rPr>
              <a:t>mathemateg-a-rhifedd disgrifiadau-dysgu</a:t>
            </a:r>
            <a:endParaRPr lang="en-GB" altLang="en-US">
              <a:cs typeface="Calibri"/>
            </a:endParaRPr>
          </a:p>
        </p:txBody>
      </p:sp>
    </p:spTree>
    <p:extLst>
      <p:ext uri="{BB962C8B-B14F-4D97-AF65-F5344CB8AC3E}">
        <p14:creationId xmlns:p14="http://schemas.microsoft.com/office/powerpoint/2010/main" val="39466831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66C7AF0C-82E6-F89C-5F4D-9CAFFFB92EF0}"/>
              </a:ext>
            </a:extLst>
          </p:cNvPr>
          <p:cNvSpPr>
            <a:spLocks noGrp="1"/>
          </p:cNvSpPr>
          <p:nvPr>
            <p:ph type="title"/>
          </p:nvPr>
        </p:nvSpPr>
        <p:spPr/>
        <p:txBody>
          <a:bodyPr>
            <a:noAutofit/>
          </a:bodyPr>
          <a:lstStyle/>
          <a:p>
            <a:r>
              <a:rPr lang="en-GB" altLang="en-US" sz="3600" b="1" dirty="0">
                <a:solidFill>
                  <a:srgbClr val="0070C0"/>
                </a:solidFill>
              </a:rPr>
              <a:t>Descriptors of Learning</a:t>
            </a:r>
            <a:br>
              <a:rPr lang="en-GB" altLang="en-US" sz="3600" b="1" dirty="0"/>
            </a:br>
            <a:r>
              <a:rPr lang="en-GB" altLang="en-US" sz="3600" b="1" dirty="0">
                <a:solidFill>
                  <a:srgbClr val="0070C0"/>
                </a:solidFill>
              </a:rPr>
              <a:t>Mathematics and Numeracy</a:t>
            </a:r>
          </a:p>
        </p:txBody>
      </p:sp>
      <p:sp>
        <p:nvSpPr>
          <p:cNvPr id="75779" name="Content Placeholder 2">
            <a:extLst>
              <a:ext uri="{FF2B5EF4-FFF2-40B4-BE49-F238E27FC236}">
                <a16:creationId xmlns:a16="http://schemas.microsoft.com/office/drawing/2014/main" id="{D12EFD3C-C08E-36BF-B258-B1ECB9B7DE3B}"/>
              </a:ext>
            </a:extLst>
          </p:cNvPr>
          <p:cNvSpPr>
            <a:spLocks noGrp="1"/>
          </p:cNvSpPr>
          <p:nvPr>
            <p:ph sz="half" idx="1"/>
          </p:nvPr>
        </p:nvSpPr>
        <p:spPr>
          <a:xfrm>
            <a:off x="1386509" y="2594113"/>
            <a:ext cx="6172200" cy="2992041"/>
          </a:xfrm>
        </p:spPr>
        <p:txBody>
          <a:bodyPr vert="horz" lIns="91440" tIns="45720" rIns="91440" bIns="45720" rtlCol="0" anchor="t">
            <a:normAutofit/>
          </a:bodyPr>
          <a:lstStyle/>
          <a:p>
            <a:r>
              <a:rPr lang="en-GB" altLang="en-US" dirty="0">
                <a:hlinkClick r:id="rId3"/>
              </a:rPr>
              <a:t>Descriptors of learning for Mathematics and Numeracy</a:t>
            </a:r>
            <a:endParaRPr lang="en-GB" altLang="en-US"/>
          </a:p>
        </p:txBody>
      </p:sp>
    </p:spTree>
    <p:extLst>
      <p:ext uri="{BB962C8B-B14F-4D97-AF65-F5344CB8AC3E}">
        <p14:creationId xmlns:p14="http://schemas.microsoft.com/office/powerpoint/2010/main" val="1364079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F0E53C17-1C6E-B2E7-3D69-D5A10C7859F6}"/>
              </a:ext>
            </a:extLst>
          </p:cNvPr>
          <p:cNvSpPr>
            <a:spLocks noGrp="1"/>
          </p:cNvSpPr>
          <p:nvPr>
            <p:ph type="title"/>
          </p:nvPr>
        </p:nvSpPr>
        <p:spPr/>
        <p:txBody>
          <a:bodyPr/>
          <a:lstStyle/>
          <a:p>
            <a:r>
              <a:rPr lang="en-GB" altLang="en-US" b="1" err="1"/>
              <a:t>Camau</a:t>
            </a:r>
            <a:r>
              <a:rPr lang="en-GB" altLang="en-US" b="1" dirty="0"/>
              <a:t> </a:t>
            </a:r>
            <a:r>
              <a:rPr lang="en-GB" altLang="en-US" b="1" err="1"/>
              <a:t>Dilyniant</a:t>
            </a:r>
            <a:r>
              <a:rPr lang="en-GB" altLang="en-US" b="1" dirty="0"/>
              <a:t> Newydd</a:t>
            </a:r>
            <a:br>
              <a:rPr lang="en-GB" altLang="en-US" b="1" dirty="0"/>
            </a:br>
            <a:r>
              <a:rPr lang="en-GB" altLang="en-US" b="1" dirty="0">
                <a:solidFill>
                  <a:srgbClr val="0070C0"/>
                </a:solidFill>
              </a:rPr>
              <a:t>New Progression Steps</a:t>
            </a:r>
          </a:p>
        </p:txBody>
      </p:sp>
      <p:sp>
        <p:nvSpPr>
          <p:cNvPr id="77827" name="Content Placeholder 2">
            <a:extLst>
              <a:ext uri="{FF2B5EF4-FFF2-40B4-BE49-F238E27FC236}">
                <a16:creationId xmlns:a16="http://schemas.microsoft.com/office/drawing/2014/main" id="{1C2146D2-8AB7-49F6-FC5A-803C2D1E1928}"/>
              </a:ext>
            </a:extLst>
          </p:cNvPr>
          <p:cNvSpPr>
            <a:spLocks noGrp="1"/>
          </p:cNvSpPr>
          <p:nvPr>
            <p:ph sz="half" idx="1"/>
          </p:nvPr>
        </p:nvSpPr>
        <p:spPr>
          <a:xfrm>
            <a:off x="885825" y="2057400"/>
            <a:ext cx="3028950" cy="2992041"/>
          </a:xfrm>
        </p:spPr>
        <p:txBody>
          <a:bodyPr/>
          <a:lstStyle/>
          <a:p>
            <a:r>
              <a:rPr lang="en-GB" altLang="en-US" dirty="0"/>
              <a:t>'</a:t>
            </a:r>
            <a:r>
              <a:rPr lang="en-GB" altLang="en-US" dirty="0" err="1"/>
              <a:t>Dwi'n</a:t>
            </a:r>
            <a:r>
              <a:rPr lang="en-GB" altLang="en-US" dirty="0"/>
              <a:t> </a:t>
            </a:r>
            <a:r>
              <a:rPr lang="en-GB" altLang="en-US" dirty="0" err="1"/>
              <a:t>gallu</a:t>
            </a:r>
            <a:r>
              <a:rPr lang="en-GB" altLang="en-US" dirty="0"/>
              <a:t>…'</a:t>
            </a:r>
          </a:p>
          <a:p>
            <a:r>
              <a:rPr lang="en-GB" altLang="en-US" dirty="0"/>
              <a:t>‘Mae gen </a:t>
            </a:r>
            <a:r>
              <a:rPr lang="en-GB" altLang="en-US" dirty="0" err="1"/>
              <a:t>i</a:t>
            </a:r>
            <a:r>
              <a:rPr lang="en-GB" altLang="en-US" dirty="0"/>
              <a:t>… ’</a:t>
            </a:r>
          </a:p>
          <a:p>
            <a:r>
              <a:rPr lang="en-GB" altLang="en-US" dirty="0" err="1"/>
              <a:t>Heb</a:t>
            </a:r>
            <a:r>
              <a:rPr lang="en-GB" altLang="en-US" dirty="0"/>
              <a:t> </a:t>
            </a:r>
            <a:r>
              <a:rPr lang="en-GB" altLang="en-US" dirty="0" err="1"/>
              <a:t>gysylltiad</a:t>
            </a:r>
            <a:r>
              <a:rPr lang="en-GB" altLang="en-US" dirty="0"/>
              <a:t> ag </a:t>
            </a:r>
            <a:r>
              <a:rPr lang="en-GB" altLang="en-US" dirty="0" err="1"/>
              <a:t>oedrannau</a:t>
            </a:r>
            <a:r>
              <a:rPr lang="en-GB" altLang="en-US" dirty="0"/>
              <a:t> </a:t>
            </a:r>
            <a:r>
              <a:rPr lang="en-GB" altLang="en-US" dirty="0" err="1"/>
              <a:t>na</a:t>
            </a:r>
            <a:r>
              <a:rPr lang="en-GB" altLang="en-US" dirty="0"/>
              <a:t> </a:t>
            </a:r>
            <a:r>
              <a:rPr lang="en-GB" altLang="en-US" dirty="0" err="1"/>
              <a:t>blwyddyn</a:t>
            </a:r>
            <a:r>
              <a:rPr lang="en-GB" altLang="en-US" dirty="0"/>
              <a:t> </a:t>
            </a:r>
            <a:r>
              <a:rPr lang="en-GB" altLang="en-US" dirty="0" err="1"/>
              <a:t>ysgol</a:t>
            </a:r>
            <a:endParaRPr lang="en-GB" altLang="en-US" dirty="0"/>
          </a:p>
          <a:p>
            <a:r>
              <a:rPr lang="en-GB" altLang="en-US" dirty="0" err="1"/>
              <a:t>Datganiadau</a:t>
            </a:r>
            <a:r>
              <a:rPr lang="en-GB" altLang="en-US" dirty="0"/>
              <a:t> </a:t>
            </a:r>
            <a:r>
              <a:rPr lang="en-GB" altLang="en-US" dirty="0" err="1"/>
              <a:t>eang</a:t>
            </a:r>
            <a:endParaRPr lang="en-GB" altLang="en-US" dirty="0"/>
          </a:p>
        </p:txBody>
      </p:sp>
      <p:sp>
        <p:nvSpPr>
          <p:cNvPr id="77828" name="Content Placeholder 3">
            <a:extLst>
              <a:ext uri="{FF2B5EF4-FFF2-40B4-BE49-F238E27FC236}">
                <a16:creationId xmlns:a16="http://schemas.microsoft.com/office/drawing/2014/main" id="{12C72EB5-A64E-D811-6935-E2F16BFAD5FA}"/>
              </a:ext>
            </a:extLst>
          </p:cNvPr>
          <p:cNvSpPr>
            <a:spLocks noGrp="1"/>
          </p:cNvSpPr>
          <p:nvPr>
            <p:ph sz="half" idx="2"/>
          </p:nvPr>
        </p:nvSpPr>
        <p:spPr>
          <a:xfrm>
            <a:off x="4629150" y="2057400"/>
            <a:ext cx="3028950" cy="2992041"/>
          </a:xfrm>
        </p:spPr>
        <p:txBody>
          <a:bodyPr/>
          <a:lstStyle/>
          <a:p>
            <a:r>
              <a:rPr lang="en-GB" altLang="en-US" dirty="0">
                <a:solidFill>
                  <a:srgbClr val="0070C0"/>
                </a:solidFill>
              </a:rPr>
              <a:t>‘I can…’</a:t>
            </a:r>
          </a:p>
          <a:p>
            <a:r>
              <a:rPr lang="en-GB" altLang="en-US" dirty="0">
                <a:solidFill>
                  <a:srgbClr val="0070C0"/>
                </a:solidFill>
              </a:rPr>
              <a:t>‘I have…’</a:t>
            </a:r>
          </a:p>
          <a:p>
            <a:r>
              <a:rPr lang="en-GB" altLang="en-US" dirty="0">
                <a:solidFill>
                  <a:srgbClr val="0070C0"/>
                </a:solidFill>
              </a:rPr>
              <a:t>Not linked to ages or school year</a:t>
            </a:r>
          </a:p>
          <a:p>
            <a:r>
              <a:rPr lang="en-GB" altLang="en-US" dirty="0">
                <a:solidFill>
                  <a:srgbClr val="0070C0"/>
                </a:solidFill>
              </a:rPr>
              <a:t>Broad statements</a:t>
            </a:r>
          </a:p>
        </p:txBody>
      </p:sp>
    </p:spTree>
    <p:extLst>
      <p:ext uri="{BB962C8B-B14F-4D97-AF65-F5344CB8AC3E}">
        <p14:creationId xmlns:p14="http://schemas.microsoft.com/office/powerpoint/2010/main" val="40886365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9D0E1745-305E-16C3-2688-3F0765A06B69}"/>
              </a:ext>
            </a:extLst>
          </p:cNvPr>
          <p:cNvSpPr>
            <a:spLocks noGrp="1"/>
          </p:cNvSpPr>
          <p:nvPr>
            <p:ph type="title"/>
          </p:nvPr>
        </p:nvSpPr>
        <p:spPr/>
        <p:txBody>
          <a:bodyPr/>
          <a:lstStyle/>
          <a:p>
            <a:endParaRPr lang="en-GB" altLang="en-US"/>
          </a:p>
        </p:txBody>
      </p:sp>
      <p:sp>
        <p:nvSpPr>
          <p:cNvPr id="79875" name="Content Placeholder 2">
            <a:extLst>
              <a:ext uri="{FF2B5EF4-FFF2-40B4-BE49-F238E27FC236}">
                <a16:creationId xmlns:a16="http://schemas.microsoft.com/office/drawing/2014/main" id="{35C40B33-9337-EC3E-216D-28314F8C6AA3}"/>
              </a:ext>
            </a:extLst>
          </p:cNvPr>
          <p:cNvSpPr>
            <a:spLocks noGrp="1"/>
          </p:cNvSpPr>
          <p:nvPr>
            <p:ph sz="half" idx="1"/>
          </p:nvPr>
        </p:nvSpPr>
        <p:spPr>
          <a:xfrm>
            <a:off x="1485900" y="2057400"/>
            <a:ext cx="3028950" cy="2992041"/>
          </a:xfrm>
        </p:spPr>
        <p:txBody>
          <a:bodyPr/>
          <a:lstStyle/>
          <a:p>
            <a:endParaRPr lang="en-GB" altLang="en-US"/>
          </a:p>
        </p:txBody>
      </p:sp>
      <p:sp>
        <p:nvSpPr>
          <p:cNvPr id="79876" name="Content Placeholder 3">
            <a:extLst>
              <a:ext uri="{FF2B5EF4-FFF2-40B4-BE49-F238E27FC236}">
                <a16:creationId xmlns:a16="http://schemas.microsoft.com/office/drawing/2014/main" id="{624EC21A-CB18-B05E-6222-313AF4EDE7C7}"/>
              </a:ext>
            </a:extLst>
          </p:cNvPr>
          <p:cNvSpPr>
            <a:spLocks noGrp="1"/>
          </p:cNvSpPr>
          <p:nvPr>
            <p:ph sz="half" idx="2"/>
          </p:nvPr>
        </p:nvSpPr>
        <p:spPr>
          <a:xfrm>
            <a:off x="4629150" y="2057400"/>
            <a:ext cx="3028950" cy="2992041"/>
          </a:xfrm>
        </p:spPr>
        <p:txBody>
          <a:bodyPr/>
          <a:lstStyle/>
          <a:p>
            <a:endParaRPr lang="en-GB" altLang="en-US"/>
          </a:p>
        </p:txBody>
      </p:sp>
      <p:pic>
        <p:nvPicPr>
          <p:cNvPr id="79877" name="Content Placeholder 4">
            <a:extLst>
              <a:ext uri="{FF2B5EF4-FFF2-40B4-BE49-F238E27FC236}">
                <a16:creationId xmlns:a16="http://schemas.microsoft.com/office/drawing/2014/main" id="{57C10303-7E29-A8DA-5B16-993925DA9F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01669" y="-303764"/>
            <a:ext cx="13019143" cy="7708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18709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lIns="91440" tIns="45720" rIns="91440" bIns="45720" rtlCol="0" anchor="t">
            <a:normAutofit fontScale="90000"/>
          </a:bodyPr>
          <a:lstStyle/>
          <a:p>
            <a:pPr algn="ctr"/>
            <a:br>
              <a:rPr lang="cy-GB" sz="3600" b="1" dirty="0">
                <a:solidFill>
                  <a:schemeClr val="bg1"/>
                </a:solidFill>
                <a:latin typeface="Arial"/>
                <a:cs typeface="Arial"/>
              </a:rPr>
            </a:br>
            <a:br>
              <a:rPr lang="cy-GB" sz="3600" b="1" dirty="0">
                <a:solidFill>
                  <a:schemeClr val="bg1"/>
                </a:solidFill>
                <a:latin typeface="Arial"/>
                <a:cs typeface="Arial"/>
              </a:rPr>
            </a:br>
            <a:r>
              <a:rPr lang="cy-GB" sz="3600" b="1" dirty="0">
                <a:solidFill>
                  <a:schemeClr val="bg1"/>
                </a:solidFill>
                <a:latin typeface="Arial"/>
                <a:cs typeface="Arial"/>
              </a:rPr>
              <a:t> </a:t>
            </a:r>
            <a:br>
              <a:rPr lang="cy-GB" sz="3600" b="1" dirty="0">
                <a:solidFill>
                  <a:schemeClr val="bg1"/>
                </a:solidFill>
                <a:latin typeface="Arial"/>
                <a:cs typeface="Arial"/>
              </a:rPr>
            </a:br>
            <a:r>
              <a:rPr lang="cy-GB" sz="3600" b="1" dirty="0">
                <a:solidFill>
                  <a:schemeClr val="bg1"/>
                </a:solidFill>
                <a:latin typeface="Arial"/>
                <a:cs typeface="Arial"/>
              </a:rPr>
              <a:t>Assessment in the Curriculum for Funded Non-maintained Sector</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28650" y="675246"/>
            <a:ext cx="7886700" cy="705321"/>
          </a:xfrm>
          <a:prstGeom prst="rect">
            <a:avLst/>
          </a:prstGeom>
        </p:spPr>
        <p:txBody>
          <a:bodyPr vert="horz" wrap="square" lIns="0" tIns="88900" rIns="0" bIns="0" rtlCol="0">
            <a:spAutoFit/>
          </a:bodyPr>
          <a:lstStyle/>
          <a:p>
            <a:pPr marL="12700" marR="5080">
              <a:lnSpc>
                <a:spcPts val="4750"/>
              </a:lnSpc>
              <a:spcBef>
                <a:spcPts val="700"/>
              </a:spcBef>
            </a:pPr>
            <a:r>
              <a:rPr b="1" spc="-10" dirty="0">
                <a:latin typeface="Arial"/>
                <a:cs typeface="Arial"/>
              </a:rPr>
              <a:t>Asesu </a:t>
            </a:r>
            <a:r>
              <a:rPr b="1" spc="-10" dirty="0">
                <a:solidFill>
                  <a:srgbClr val="0070C0"/>
                </a:solidFill>
                <a:latin typeface="Arial"/>
                <a:cs typeface="Arial"/>
              </a:rPr>
              <a:t>Assessment</a:t>
            </a:r>
          </a:p>
        </p:txBody>
      </p:sp>
      <p:sp>
        <p:nvSpPr>
          <p:cNvPr id="3" name="object 3"/>
          <p:cNvSpPr txBox="1"/>
          <p:nvPr/>
        </p:nvSpPr>
        <p:spPr>
          <a:xfrm>
            <a:off x="535940" y="1581404"/>
            <a:ext cx="3666490" cy="2232025"/>
          </a:xfrm>
          <a:prstGeom prst="rect">
            <a:avLst/>
          </a:prstGeom>
        </p:spPr>
        <p:txBody>
          <a:bodyPr vert="horz" wrap="square" lIns="0" tIns="59690" rIns="0" bIns="0" rtlCol="0" anchor="t">
            <a:spAutoFit/>
          </a:bodyPr>
          <a:lstStyle/>
          <a:p>
            <a:pPr marL="239395" marR="5080" indent="-226695">
              <a:lnSpc>
                <a:spcPts val="3030"/>
              </a:lnSpc>
              <a:spcBef>
                <a:spcPts val="470"/>
              </a:spcBef>
              <a:buFont typeface="Arial"/>
              <a:buChar char="•"/>
              <a:tabLst>
                <a:tab pos="240665" algn="l"/>
              </a:tabLst>
            </a:pPr>
            <a:r>
              <a:rPr sz="2800" dirty="0">
                <a:solidFill>
                  <a:srgbClr val="191919"/>
                </a:solidFill>
                <a:latin typeface="Arial"/>
                <a:cs typeface="Arial"/>
              </a:rPr>
              <a:t>Datganiadau</a:t>
            </a:r>
            <a:r>
              <a:rPr sz="2800" spc="-60" dirty="0">
                <a:solidFill>
                  <a:srgbClr val="191919"/>
                </a:solidFill>
                <a:latin typeface="Arial"/>
                <a:cs typeface="Arial"/>
              </a:rPr>
              <a:t> </a:t>
            </a:r>
            <a:r>
              <a:rPr sz="2800" dirty="0">
                <a:solidFill>
                  <a:srgbClr val="191919"/>
                </a:solidFill>
                <a:latin typeface="Arial"/>
                <a:cs typeface="Arial"/>
              </a:rPr>
              <a:t>o’r</a:t>
            </a:r>
            <a:r>
              <a:rPr sz="2800" spc="-90" dirty="0">
                <a:solidFill>
                  <a:srgbClr val="191919"/>
                </a:solidFill>
                <a:latin typeface="Arial"/>
                <a:cs typeface="Arial"/>
              </a:rPr>
              <a:t> </a:t>
            </a:r>
            <a:r>
              <a:rPr sz="2800" spc="-25" dirty="0">
                <a:solidFill>
                  <a:srgbClr val="191919"/>
                </a:solidFill>
                <a:latin typeface="Arial"/>
                <a:cs typeface="Arial"/>
              </a:rPr>
              <a:t>hyn 	</a:t>
            </a:r>
            <a:r>
              <a:rPr sz="2800" dirty="0">
                <a:solidFill>
                  <a:srgbClr val="191919"/>
                </a:solidFill>
                <a:latin typeface="Arial"/>
                <a:cs typeface="Arial"/>
              </a:rPr>
              <a:t>sy’n</a:t>
            </a:r>
            <a:r>
              <a:rPr sz="2800" spc="-65" dirty="0">
                <a:solidFill>
                  <a:srgbClr val="191919"/>
                </a:solidFill>
                <a:latin typeface="Arial"/>
                <a:cs typeface="Arial"/>
              </a:rPr>
              <a:t> </a:t>
            </a:r>
            <a:r>
              <a:rPr sz="2800" spc="-10" dirty="0">
                <a:solidFill>
                  <a:srgbClr val="191919"/>
                </a:solidFill>
                <a:latin typeface="Arial"/>
                <a:cs typeface="Arial"/>
              </a:rPr>
              <a:t>bwysig</a:t>
            </a:r>
            <a:endParaRPr lang="en-US" sz="2800">
              <a:latin typeface="Arial"/>
              <a:cs typeface="Arial"/>
            </a:endParaRPr>
          </a:p>
          <a:p>
            <a:pPr marL="239395" marR="1171575" indent="-226695">
              <a:lnSpc>
                <a:spcPts val="3030"/>
              </a:lnSpc>
              <a:spcBef>
                <a:spcPts val="985"/>
              </a:spcBef>
              <a:buFont typeface="Arial"/>
              <a:buChar char="•"/>
              <a:tabLst>
                <a:tab pos="241300" algn="l"/>
              </a:tabLst>
            </a:pPr>
            <a:r>
              <a:rPr sz="2800" spc="-10" dirty="0">
                <a:solidFill>
                  <a:srgbClr val="191919"/>
                </a:solidFill>
                <a:latin typeface="Arial"/>
                <a:cs typeface="Arial"/>
              </a:rPr>
              <a:t>Egwyddorion 	cynnydd</a:t>
            </a:r>
            <a:endParaRPr sz="2800">
              <a:latin typeface="Arial"/>
              <a:cs typeface="Arial"/>
            </a:endParaRPr>
          </a:p>
          <a:p>
            <a:pPr marL="239395" indent="-226695">
              <a:lnSpc>
                <a:spcPct val="100000"/>
              </a:lnSpc>
              <a:spcBef>
                <a:spcPts val="535"/>
              </a:spcBef>
              <a:buFont typeface="Arial"/>
              <a:buChar char="•"/>
              <a:tabLst>
                <a:tab pos="240029" algn="l"/>
              </a:tabLst>
            </a:pPr>
            <a:r>
              <a:rPr sz="2800" dirty="0">
                <a:solidFill>
                  <a:srgbClr val="191919"/>
                </a:solidFill>
                <a:latin typeface="Arial"/>
                <a:cs typeface="Arial"/>
              </a:rPr>
              <a:t>Disgrifiadau</a:t>
            </a:r>
            <a:r>
              <a:rPr sz="2800" spc="-155" dirty="0">
                <a:solidFill>
                  <a:srgbClr val="191919"/>
                </a:solidFill>
                <a:latin typeface="Arial"/>
                <a:cs typeface="Arial"/>
              </a:rPr>
              <a:t> </a:t>
            </a:r>
            <a:r>
              <a:rPr sz="2800" spc="-20" dirty="0">
                <a:solidFill>
                  <a:srgbClr val="191919"/>
                </a:solidFill>
                <a:latin typeface="Arial"/>
                <a:cs typeface="Arial"/>
              </a:rPr>
              <a:t>dysgu</a:t>
            </a:r>
            <a:endParaRPr sz="2800">
              <a:latin typeface="Arial"/>
              <a:cs typeface="Arial"/>
            </a:endParaRPr>
          </a:p>
        </p:txBody>
      </p:sp>
      <p:sp>
        <p:nvSpPr>
          <p:cNvPr id="4" name="object 4"/>
          <p:cNvSpPr txBox="1"/>
          <p:nvPr/>
        </p:nvSpPr>
        <p:spPr>
          <a:xfrm>
            <a:off x="4726940" y="1581404"/>
            <a:ext cx="3517900" cy="2626995"/>
          </a:xfrm>
          <a:prstGeom prst="rect">
            <a:avLst/>
          </a:prstGeom>
        </p:spPr>
        <p:txBody>
          <a:bodyPr vert="horz" wrap="square" lIns="0" tIns="59690" rIns="0" bIns="0" rtlCol="0" anchor="t">
            <a:spAutoFit/>
          </a:bodyPr>
          <a:lstStyle/>
          <a:p>
            <a:pPr marL="239395" marR="5080" indent="-226695">
              <a:lnSpc>
                <a:spcPts val="3030"/>
              </a:lnSpc>
              <a:spcBef>
                <a:spcPts val="470"/>
              </a:spcBef>
              <a:buFont typeface="Arial"/>
              <a:buChar char="•"/>
              <a:tabLst>
                <a:tab pos="241300" algn="l"/>
              </a:tabLst>
            </a:pPr>
            <a:r>
              <a:rPr sz="2800" dirty="0">
                <a:solidFill>
                  <a:srgbClr val="0070C0"/>
                </a:solidFill>
                <a:latin typeface="Arial"/>
                <a:cs typeface="Arial"/>
              </a:rPr>
              <a:t>Statements</a:t>
            </a:r>
            <a:r>
              <a:rPr sz="2800" spc="-50" dirty="0">
                <a:solidFill>
                  <a:srgbClr val="0070C0"/>
                </a:solidFill>
                <a:latin typeface="Arial"/>
                <a:cs typeface="Arial"/>
              </a:rPr>
              <a:t> </a:t>
            </a:r>
            <a:r>
              <a:rPr sz="2800" dirty="0">
                <a:solidFill>
                  <a:srgbClr val="0070C0"/>
                </a:solidFill>
                <a:latin typeface="Arial"/>
                <a:cs typeface="Arial"/>
              </a:rPr>
              <a:t>of</a:t>
            </a:r>
            <a:r>
              <a:rPr sz="2800" spc="-65" dirty="0">
                <a:solidFill>
                  <a:srgbClr val="0070C0"/>
                </a:solidFill>
                <a:latin typeface="Arial"/>
                <a:cs typeface="Arial"/>
              </a:rPr>
              <a:t> </a:t>
            </a:r>
            <a:r>
              <a:rPr sz="2800" spc="-20" dirty="0">
                <a:solidFill>
                  <a:srgbClr val="0070C0"/>
                </a:solidFill>
                <a:latin typeface="Arial"/>
                <a:cs typeface="Arial"/>
              </a:rPr>
              <a:t>what 	</a:t>
            </a:r>
            <a:r>
              <a:rPr sz="2800" spc="-10" dirty="0">
                <a:solidFill>
                  <a:srgbClr val="0070C0"/>
                </a:solidFill>
                <a:latin typeface="Arial"/>
                <a:cs typeface="Arial"/>
              </a:rPr>
              <a:t>matters</a:t>
            </a:r>
            <a:endParaRPr lang="en-US" sz="2800">
              <a:solidFill>
                <a:srgbClr val="0070C0"/>
              </a:solidFill>
              <a:latin typeface="Arial"/>
              <a:cs typeface="Arial"/>
            </a:endParaRPr>
          </a:p>
          <a:p>
            <a:pPr marL="239395" marR="1135380" indent="-226695">
              <a:lnSpc>
                <a:spcPts val="3030"/>
              </a:lnSpc>
              <a:spcBef>
                <a:spcPts val="985"/>
              </a:spcBef>
              <a:buFont typeface="Arial"/>
              <a:buChar char="•"/>
              <a:tabLst>
                <a:tab pos="241300" algn="l"/>
              </a:tabLst>
            </a:pPr>
            <a:r>
              <a:rPr sz="2800" dirty="0">
                <a:solidFill>
                  <a:srgbClr val="0070C0"/>
                </a:solidFill>
                <a:latin typeface="Arial"/>
                <a:cs typeface="Arial"/>
              </a:rPr>
              <a:t>Principles</a:t>
            </a:r>
            <a:r>
              <a:rPr sz="2800" spc="-114" dirty="0">
                <a:solidFill>
                  <a:srgbClr val="0070C0"/>
                </a:solidFill>
                <a:latin typeface="Arial"/>
                <a:cs typeface="Arial"/>
              </a:rPr>
              <a:t> </a:t>
            </a:r>
            <a:r>
              <a:rPr sz="2800" spc="-25" dirty="0">
                <a:solidFill>
                  <a:srgbClr val="0070C0"/>
                </a:solidFill>
                <a:latin typeface="Arial"/>
                <a:cs typeface="Arial"/>
              </a:rPr>
              <a:t>of 	</a:t>
            </a:r>
            <a:r>
              <a:rPr sz="2800" spc="-10" dirty="0">
                <a:solidFill>
                  <a:srgbClr val="0070C0"/>
                </a:solidFill>
                <a:latin typeface="Arial"/>
                <a:cs typeface="Arial"/>
              </a:rPr>
              <a:t>Progression</a:t>
            </a:r>
            <a:endParaRPr sz="2800">
              <a:solidFill>
                <a:srgbClr val="0070C0"/>
              </a:solidFill>
              <a:latin typeface="Arial"/>
              <a:cs typeface="Arial"/>
            </a:endParaRPr>
          </a:p>
          <a:p>
            <a:pPr marL="239395" marR="677545" indent="-226695">
              <a:lnSpc>
                <a:spcPts val="3030"/>
              </a:lnSpc>
              <a:spcBef>
                <a:spcPts val="994"/>
              </a:spcBef>
              <a:buFont typeface="Arial"/>
              <a:buChar char="•"/>
              <a:tabLst>
                <a:tab pos="241300" algn="l"/>
              </a:tabLst>
            </a:pPr>
            <a:r>
              <a:rPr sz="2800" dirty="0">
                <a:solidFill>
                  <a:srgbClr val="0070C0"/>
                </a:solidFill>
                <a:latin typeface="Arial"/>
                <a:cs typeface="Arial"/>
              </a:rPr>
              <a:t>Descriptions</a:t>
            </a:r>
            <a:r>
              <a:rPr sz="2800" spc="-135" dirty="0">
                <a:solidFill>
                  <a:srgbClr val="0070C0"/>
                </a:solidFill>
                <a:latin typeface="Arial"/>
                <a:cs typeface="Arial"/>
              </a:rPr>
              <a:t> </a:t>
            </a:r>
            <a:r>
              <a:rPr sz="2800" spc="-25" dirty="0">
                <a:solidFill>
                  <a:srgbClr val="0070C0"/>
                </a:solidFill>
                <a:latin typeface="Arial"/>
                <a:cs typeface="Arial"/>
              </a:rPr>
              <a:t>of 	</a:t>
            </a:r>
            <a:r>
              <a:rPr sz="2800" spc="-10" dirty="0">
                <a:solidFill>
                  <a:srgbClr val="0070C0"/>
                </a:solidFill>
                <a:latin typeface="Arial"/>
                <a:cs typeface="Arial"/>
              </a:rPr>
              <a:t>Learning</a:t>
            </a:r>
            <a:endParaRPr sz="2800">
              <a:solidFill>
                <a:srgbClr val="000000"/>
              </a:solidFill>
              <a:latin typeface="Arial"/>
              <a:cs typeface="Aria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8900" rIns="0" bIns="0" rtlCol="0">
            <a:spAutoFit/>
          </a:bodyPr>
          <a:lstStyle/>
          <a:p>
            <a:pPr marL="12700" marR="5080">
              <a:lnSpc>
                <a:spcPts val="4750"/>
              </a:lnSpc>
              <a:spcBef>
                <a:spcPts val="700"/>
              </a:spcBef>
            </a:pPr>
            <a:r>
              <a:rPr b="0" dirty="0">
                <a:solidFill>
                  <a:srgbClr val="191919"/>
                </a:solidFill>
                <a:latin typeface="Arial"/>
                <a:cs typeface="Arial"/>
              </a:rPr>
              <a:t>Egwyddorion</a:t>
            </a:r>
            <a:r>
              <a:rPr b="0" spc="-100" dirty="0">
                <a:solidFill>
                  <a:srgbClr val="191919"/>
                </a:solidFill>
                <a:latin typeface="Arial"/>
                <a:cs typeface="Arial"/>
              </a:rPr>
              <a:t> </a:t>
            </a:r>
            <a:r>
              <a:rPr b="0" spc="-10" dirty="0">
                <a:solidFill>
                  <a:srgbClr val="191919"/>
                </a:solidFill>
                <a:latin typeface="Arial"/>
                <a:cs typeface="Arial"/>
              </a:rPr>
              <a:t>cynnydd </a:t>
            </a:r>
            <a:r>
              <a:rPr b="0" dirty="0">
                <a:solidFill>
                  <a:srgbClr val="0070C0"/>
                </a:solidFill>
                <a:latin typeface="Arial"/>
                <a:cs typeface="Arial"/>
              </a:rPr>
              <a:t>Principles</a:t>
            </a:r>
            <a:r>
              <a:rPr b="0" spc="-65" dirty="0">
                <a:solidFill>
                  <a:srgbClr val="0070C0"/>
                </a:solidFill>
                <a:latin typeface="Arial"/>
                <a:cs typeface="Arial"/>
              </a:rPr>
              <a:t> </a:t>
            </a:r>
            <a:r>
              <a:rPr b="0" dirty="0">
                <a:solidFill>
                  <a:srgbClr val="0070C0"/>
                </a:solidFill>
                <a:latin typeface="Arial"/>
                <a:cs typeface="Arial"/>
              </a:rPr>
              <a:t>of</a:t>
            </a:r>
            <a:r>
              <a:rPr b="0" spc="-30" dirty="0">
                <a:solidFill>
                  <a:srgbClr val="0070C0"/>
                </a:solidFill>
                <a:latin typeface="Arial"/>
                <a:cs typeface="Arial"/>
              </a:rPr>
              <a:t> </a:t>
            </a:r>
            <a:r>
              <a:rPr b="0" spc="-10" dirty="0">
                <a:solidFill>
                  <a:srgbClr val="0070C0"/>
                </a:solidFill>
                <a:latin typeface="Arial"/>
                <a:cs typeface="Arial"/>
              </a:rPr>
              <a:t>Progression</a:t>
            </a:r>
          </a:p>
        </p:txBody>
      </p:sp>
      <p:sp>
        <p:nvSpPr>
          <p:cNvPr id="3" name="object 3"/>
          <p:cNvSpPr txBox="1"/>
          <p:nvPr/>
        </p:nvSpPr>
        <p:spPr>
          <a:xfrm>
            <a:off x="707390" y="1793112"/>
            <a:ext cx="3526790" cy="2118995"/>
          </a:xfrm>
          <a:prstGeom prst="rect">
            <a:avLst/>
          </a:prstGeom>
        </p:spPr>
        <p:txBody>
          <a:bodyPr vert="horz" wrap="square" lIns="0" tIns="57785" rIns="0" bIns="0" rtlCol="0">
            <a:spAutoFit/>
          </a:bodyPr>
          <a:lstStyle/>
          <a:p>
            <a:pPr marL="240029" marR="29209" indent="-227329">
              <a:lnSpc>
                <a:spcPts val="3050"/>
              </a:lnSpc>
              <a:spcBef>
                <a:spcPts val="455"/>
              </a:spcBef>
              <a:buFont typeface="Arial"/>
              <a:buChar char="•"/>
              <a:tabLst>
                <a:tab pos="241300" algn="l"/>
              </a:tabLst>
            </a:pPr>
            <a:r>
              <a:rPr sz="2800" b="1" dirty="0">
                <a:solidFill>
                  <a:srgbClr val="191919"/>
                </a:solidFill>
                <a:latin typeface="Calibri"/>
                <a:cs typeface="Calibri"/>
              </a:rPr>
              <a:t>Ehangder</a:t>
            </a:r>
            <a:r>
              <a:rPr sz="2800" b="1" spc="-45" dirty="0">
                <a:solidFill>
                  <a:srgbClr val="191919"/>
                </a:solidFill>
                <a:latin typeface="Calibri"/>
                <a:cs typeface="Calibri"/>
              </a:rPr>
              <a:t> </a:t>
            </a:r>
            <a:r>
              <a:rPr sz="2800" b="1" dirty="0">
                <a:solidFill>
                  <a:srgbClr val="191919"/>
                </a:solidFill>
                <a:latin typeface="Calibri"/>
                <a:cs typeface="Calibri"/>
              </a:rPr>
              <a:t>a</a:t>
            </a:r>
            <a:r>
              <a:rPr sz="2800" b="1" spc="-55" dirty="0">
                <a:solidFill>
                  <a:srgbClr val="191919"/>
                </a:solidFill>
                <a:latin typeface="Calibri"/>
                <a:cs typeface="Calibri"/>
              </a:rPr>
              <a:t> </a:t>
            </a:r>
            <a:r>
              <a:rPr sz="2800" b="1" spc="-10" dirty="0">
                <a:solidFill>
                  <a:srgbClr val="191919"/>
                </a:solidFill>
                <a:latin typeface="Calibri"/>
                <a:cs typeface="Calibri"/>
              </a:rPr>
              <a:t>dyfnder 	</a:t>
            </a:r>
            <a:r>
              <a:rPr sz="2800" b="1" dirty="0">
                <a:solidFill>
                  <a:srgbClr val="191919"/>
                </a:solidFill>
                <a:latin typeface="Calibri"/>
                <a:cs typeface="Calibri"/>
              </a:rPr>
              <a:t>gwybodaeth</a:t>
            </a:r>
            <a:r>
              <a:rPr sz="2800" b="1" spc="-75" dirty="0">
                <a:solidFill>
                  <a:srgbClr val="191919"/>
                </a:solidFill>
                <a:latin typeface="Calibri"/>
                <a:cs typeface="Calibri"/>
              </a:rPr>
              <a:t> </a:t>
            </a:r>
            <a:r>
              <a:rPr sz="2800" b="1" spc="-10" dirty="0">
                <a:solidFill>
                  <a:srgbClr val="191919"/>
                </a:solidFill>
                <a:latin typeface="Calibri"/>
                <a:cs typeface="Calibri"/>
              </a:rPr>
              <a:t>cynyddol</a:t>
            </a:r>
            <a:endParaRPr sz="2800">
              <a:latin typeface="Calibri"/>
              <a:cs typeface="Calibri"/>
            </a:endParaRPr>
          </a:p>
          <a:p>
            <a:pPr marL="239395" marR="5080" indent="-227329">
              <a:lnSpc>
                <a:spcPct val="90400"/>
              </a:lnSpc>
              <a:spcBef>
                <a:spcPts val="920"/>
              </a:spcBef>
              <a:buFont typeface="Arial"/>
              <a:buChar char="•"/>
              <a:tabLst>
                <a:tab pos="240665" algn="l"/>
              </a:tabLst>
            </a:pPr>
            <a:r>
              <a:rPr sz="2800" b="1" dirty="0">
                <a:solidFill>
                  <a:srgbClr val="191919"/>
                </a:solidFill>
                <a:latin typeface="Calibri"/>
                <a:cs typeface="Calibri"/>
              </a:rPr>
              <a:t>Creu</a:t>
            </a:r>
            <a:r>
              <a:rPr sz="2800" b="1" spc="-80" dirty="0">
                <a:solidFill>
                  <a:srgbClr val="191919"/>
                </a:solidFill>
                <a:latin typeface="Calibri"/>
                <a:cs typeface="Calibri"/>
              </a:rPr>
              <a:t> </a:t>
            </a:r>
            <a:r>
              <a:rPr sz="2800" b="1" spc="-10" dirty="0">
                <a:solidFill>
                  <a:srgbClr val="191919"/>
                </a:solidFill>
                <a:latin typeface="Calibri"/>
                <a:cs typeface="Calibri"/>
              </a:rPr>
              <a:t>cysylltiadau</a:t>
            </a:r>
            <a:r>
              <a:rPr sz="2800" b="1" spc="-70" dirty="0">
                <a:solidFill>
                  <a:srgbClr val="191919"/>
                </a:solidFill>
                <a:latin typeface="Calibri"/>
                <a:cs typeface="Calibri"/>
              </a:rPr>
              <a:t> </a:t>
            </a:r>
            <a:r>
              <a:rPr sz="2800" b="1" spc="-50" dirty="0">
                <a:solidFill>
                  <a:srgbClr val="191919"/>
                </a:solidFill>
                <a:latin typeface="Calibri"/>
                <a:cs typeface="Calibri"/>
              </a:rPr>
              <a:t>a 	</a:t>
            </a:r>
            <a:r>
              <a:rPr sz="2800" b="1" dirty="0">
                <a:solidFill>
                  <a:srgbClr val="191919"/>
                </a:solidFill>
                <a:latin typeface="Calibri"/>
                <a:cs typeface="Calibri"/>
              </a:rPr>
              <a:t>throsglwyddo</a:t>
            </a:r>
            <a:r>
              <a:rPr sz="2800" b="1" spc="-85" dirty="0">
                <a:solidFill>
                  <a:srgbClr val="191919"/>
                </a:solidFill>
                <a:latin typeface="Calibri"/>
                <a:cs typeface="Calibri"/>
              </a:rPr>
              <a:t> </a:t>
            </a:r>
            <a:r>
              <a:rPr sz="2800" b="1" dirty="0">
                <a:solidFill>
                  <a:srgbClr val="191919"/>
                </a:solidFill>
                <a:latin typeface="Calibri"/>
                <a:cs typeface="Calibri"/>
              </a:rPr>
              <a:t>dysgu</a:t>
            </a:r>
            <a:r>
              <a:rPr sz="2800" b="1" spc="-100" dirty="0">
                <a:solidFill>
                  <a:srgbClr val="191919"/>
                </a:solidFill>
                <a:latin typeface="Calibri"/>
                <a:cs typeface="Calibri"/>
              </a:rPr>
              <a:t> </a:t>
            </a:r>
            <a:r>
              <a:rPr sz="2800" b="1" spc="-50" dirty="0">
                <a:solidFill>
                  <a:srgbClr val="191919"/>
                </a:solidFill>
                <a:latin typeface="Calibri"/>
                <a:cs typeface="Calibri"/>
              </a:rPr>
              <a:t>i 	</a:t>
            </a:r>
            <a:r>
              <a:rPr sz="2800" b="1" spc="-30" dirty="0">
                <a:solidFill>
                  <a:srgbClr val="191919"/>
                </a:solidFill>
                <a:latin typeface="Calibri"/>
                <a:cs typeface="Calibri"/>
              </a:rPr>
              <a:t>gyd-</a:t>
            </a:r>
            <a:r>
              <a:rPr sz="2800" b="1" dirty="0">
                <a:solidFill>
                  <a:srgbClr val="191919"/>
                </a:solidFill>
                <a:latin typeface="Calibri"/>
                <a:cs typeface="Calibri"/>
              </a:rPr>
              <a:t>destunau</a:t>
            </a:r>
            <a:r>
              <a:rPr sz="2800" b="1" spc="-30" dirty="0">
                <a:solidFill>
                  <a:srgbClr val="191919"/>
                </a:solidFill>
                <a:latin typeface="Calibri"/>
                <a:cs typeface="Calibri"/>
              </a:rPr>
              <a:t> </a:t>
            </a:r>
            <a:r>
              <a:rPr sz="2800" b="1" spc="-10" dirty="0">
                <a:solidFill>
                  <a:srgbClr val="191919"/>
                </a:solidFill>
                <a:latin typeface="Calibri"/>
                <a:cs typeface="Calibri"/>
              </a:rPr>
              <a:t>newydd</a:t>
            </a:r>
            <a:endParaRPr sz="2800">
              <a:latin typeface="Calibri"/>
              <a:cs typeface="Calibri"/>
            </a:endParaRPr>
          </a:p>
        </p:txBody>
      </p:sp>
      <p:sp>
        <p:nvSpPr>
          <p:cNvPr id="4" name="object 4"/>
          <p:cNvSpPr txBox="1"/>
          <p:nvPr/>
        </p:nvSpPr>
        <p:spPr>
          <a:xfrm>
            <a:off x="4726940" y="1793112"/>
            <a:ext cx="3647440" cy="2503170"/>
          </a:xfrm>
          <a:prstGeom prst="rect">
            <a:avLst/>
          </a:prstGeom>
        </p:spPr>
        <p:txBody>
          <a:bodyPr vert="horz" wrap="square" lIns="0" tIns="57785" rIns="0" bIns="0" rtlCol="0">
            <a:spAutoFit/>
          </a:bodyPr>
          <a:lstStyle/>
          <a:p>
            <a:pPr marL="240029" marR="5080" indent="-227329">
              <a:lnSpc>
                <a:spcPts val="3050"/>
              </a:lnSpc>
              <a:spcBef>
                <a:spcPts val="455"/>
              </a:spcBef>
              <a:buFont typeface="Arial"/>
              <a:buChar char="•"/>
              <a:tabLst>
                <a:tab pos="241300" algn="l"/>
              </a:tabLst>
            </a:pPr>
            <a:r>
              <a:rPr sz="2800" b="1" dirty="0">
                <a:solidFill>
                  <a:srgbClr val="0070C0"/>
                </a:solidFill>
                <a:latin typeface="Calibri"/>
                <a:cs typeface="Calibri"/>
              </a:rPr>
              <a:t>Increasing</a:t>
            </a:r>
            <a:r>
              <a:rPr sz="2800" b="1" spc="-90" dirty="0">
                <a:solidFill>
                  <a:srgbClr val="0070C0"/>
                </a:solidFill>
                <a:latin typeface="Calibri"/>
                <a:cs typeface="Calibri"/>
              </a:rPr>
              <a:t> </a:t>
            </a:r>
            <a:r>
              <a:rPr sz="2800" b="1" dirty="0">
                <a:solidFill>
                  <a:srgbClr val="0070C0"/>
                </a:solidFill>
                <a:latin typeface="Calibri"/>
                <a:cs typeface="Calibri"/>
              </a:rPr>
              <a:t>breadth</a:t>
            </a:r>
            <a:r>
              <a:rPr sz="2800" b="1" spc="-85" dirty="0">
                <a:solidFill>
                  <a:srgbClr val="0070C0"/>
                </a:solidFill>
                <a:latin typeface="Calibri"/>
                <a:cs typeface="Calibri"/>
              </a:rPr>
              <a:t> </a:t>
            </a:r>
            <a:r>
              <a:rPr sz="2800" b="1" spc="-25" dirty="0">
                <a:solidFill>
                  <a:srgbClr val="0070C0"/>
                </a:solidFill>
                <a:latin typeface="Calibri"/>
                <a:cs typeface="Calibri"/>
              </a:rPr>
              <a:t>and 	</a:t>
            </a:r>
            <a:r>
              <a:rPr sz="2800" b="1" dirty="0">
                <a:solidFill>
                  <a:srgbClr val="0070C0"/>
                </a:solidFill>
                <a:latin typeface="Calibri"/>
                <a:cs typeface="Calibri"/>
              </a:rPr>
              <a:t>depth</a:t>
            </a:r>
            <a:r>
              <a:rPr sz="2800" b="1" spc="-40" dirty="0">
                <a:solidFill>
                  <a:srgbClr val="0070C0"/>
                </a:solidFill>
                <a:latin typeface="Calibri"/>
                <a:cs typeface="Calibri"/>
              </a:rPr>
              <a:t> </a:t>
            </a:r>
            <a:r>
              <a:rPr sz="2800" b="1" dirty="0">
                <a:solidFill>
                  <a:srgbClr val="0070C0"/>
                </a:solidFill>
                <a:latin typeface="Calibri"/>
                <a:cs typeface="Calibri"/>
              </a:rPr>
              <a:t>of</a:t>
            </a:r>
            <a:r>
              <a:rPr sz="2800" b="1" spc="-40" dirty="0">
                <a:solidFill>
                  <a:srgbClr val="0070C0"/>
                </a:solidFill>
                <a:latin typeface="Calibri"/>
                <a:cs typeface="Calibri"/>
              </a:rPr>
              <a:t> </a:t>
            </a:r>
            <a:r>
              <a:rPr sz="2800" b="1" spc="-10" dirty="0">
                <a:solidFill>
                  <a:srgbClr val="0070C0"/>
                </a:solidFill>
                <a:latin typeface="Calibri"/>
                <a:cs typeface="Calibri"/>
              </a:rPr>
              <a:t>knowledge</a:t>
            </a:r>
            <a:endParaRPr sz="2800" dirty="0">
              <a:solidFill>
                <a:srgbClr val="0070C0"/>
              </a:solidFill>
              <a:latin typeface="Calibri"/>
              <a:cs typeface="Calibri"/>
            </a:endParaRPr>
          </a:p>
          <a:p>
            <a:pPr marL="240029" marR="431800" indent="-227329">
              <a:lnSpc>
                <a:spcPct val="90300"/>
              </a:lnSpc>
              <a:spcBef>
                <a:spcPts val="919"/>
              </a:spcBef>
              <a:buFont typeface="Arial"/>
              <a:buChar char="•"/>
              <a:tabLst>
                <a:tab pos="241300" algn="l"/>
              </a:tabLst>
            </a:pPr>
            <a:r>
              <a:rPr sz="2800" b="1" dirty="0">
                <a:solidFill>
                  <a:srgbClr val="0070C0"/>
                </a:solidFill>
                <a:latin typeface="Calibri"/>
                <a:cs typeface="Calibri"/>
              </a:rPr>
              <a:t>Making</a:t>
            </a:r>
            <a:r>
              <a:rPr sz="2800" b="1" spc="-50" dirty="0">
                <a:solidFill>
                  <a:srgbClr val="0070C0"/>
                </a:solidFill>
                <a:latin typeface="Calibri"/>
                <a:cs typeface="Calibri"/>
              </a:rPr>
              <a:t> </a:t>
            </a:r>
            <a:r>
              <a:rPr sz="2800" b="1" spc="-10" dirty="0">
                <a:solidFill>
                  <a:srgbClr val="0070C0"/>
                </a:solidFill>
                <a:latin typeface="Calibri"/>
                <a:cs typeface="Calibri"/>
              </a:rPr>
              <a:t>connections 	</a:t>
            </a:r>
            <a:r>
              <a:rPr sz="2800" b="1" dirty="0">
                <a:solidFill>
                  <a:srgbClr val="0070C0"/>
                </a:solidFill>
                <a:latin typeface="Calibri"/>
                <a:cs typeface="Calibri"/>
              </a:rPr>
              <a:t>and</a:t>
            </a:r>
            <a:r>
              <a:rPr sz="2800" b="1" spc="-20" dirty="0">
                <a:solidFill>
                  <a:srgbClr val="0070C0"/>
                </a:solidFill>
                <a:latin typeface="Calibri"/>
                <a:cs typeface="Calibri"/>
              </a:rPr>
              <a:t> </a:t>
            </a:r>
            <a:r>
              <a:rPr sz="2800" b="1" spc="-10" dirty="0">
                <a:solidFill>
                  <a:srgbClr val="0070C0"/>
                </a:solidFill>
                <a:latin typeface="Calibri"/>
                <a:cs typeface="Calibri"/>
              </a:rPr>
              <a:t>transferring 	</a:t>
            </a:r>
            <a:r>
              <a:rPr sz="2800" b="1" dirty="0">
                <a:solidFill>
                  <a:srgbClr val="0070C0"/>
                </a:solidFill>
                <a:latin typeface="Calibri"/>
                <a:cs typeface="Calibri"/>
              </a:rPr>
              <a:t>learning</a:t>
            </a:r>
            <a:r>
              <a:rPr sz="2800" b="1" spc="-55" dirty="0">
                <a:solidFill>
                  <a:srgbClr val="0070C0"/>
                </a:solidFill>
                <a:latin typeface="Calibri"/>
                <a:cs typeface="Calibri"/>
              </a:rPr>
              <a:t> </a:t>
            </a:r>
            <a:r>
              <a:rPr sz="2800" b="1" dirty="0">
                <a:solidFill>
                  <a:srgbClr val="0070C0"/>
                </a:solidFill>
                <a:latin typeface="Calibri"/>
                <a:cs typeface="Calibri"/>
              </a:rPr>
              <a:t>into</a:t>
            </a:r>
            <a:r>
              <a:rPr sz="2800" b="1" spc="-85" dirty="0">
                <a:solidFill>
                  <a:srgbClr val="0070C0"/>
                </a:solidFill>
                <a:latin typeface="Calibri"/>
                <a:cs typeface="Calibri"/>
              </a:rPr>
              <a:t> </a:t>
            </a:r>
            <a:r>
              <a:rPr sz="2800" b="1" spc="-25" dirty="0">
                <a:solidFill>
                  <a:srgbClr val="0070C0"/>
                </a:solidFill>
                <a:latin typeface="Calibri"/>
                <a:cs typeface="Calibri"/>
              </a:rPr>
              <a:t>new 	</a:t>
            </a:r>
            <a:r>
              <a:rPr sz="2800" b="1" spc="-10" dirty="0">
                <a:solidFill>
                  <a:srgbClr val="0070C0"/>
                </a:solidFill>
                <a:latin typeface="Calibri"/>
                <a:cs typeface="Calibri"/>
              </a:rPr>
              <a:t>contexts</a:t>
            </a:r>
            <a:endParaRPr sz="2800" dirty="0">
              <a:solidFill>
                <a:srgbClr val="0070C0"/>
              </a:solidFill>
              <a:latin typeface="Calibri"/>
              <a:cs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8900" rIns="0" bIns="0" rtlCol="0">
            <a:spAutoFit/>
          </a:bodyPr>
          <a:lstStyle/>
          <a:p>
            <a:pPr marL="12700" marR="5080">
              <a:lnSpc>
                <a:spcPts val="4750"/>
              </a:lnSpc>
              <a:spcBef>
                <a:spcPts val="700"/>
              </a:spcBef>
            </a:pPr>
            <a:r>
              <a:rPr b="1" dirty="0"/>
              <a:t>Camau</a:t>
            </a:r>
            <a:r>
              <a:rPr b="1" spc="-105" dirty="0"/>
              <a:t> </a:t>
            </a:r>
            <a:r>
              <a:rPr b="1" dirty="0"/>
              <a:t>Dilyniant</a:t>
            </a:r>
            <a:r>
              <a:rPr b="1" spc="-90" dirty="0"/>
              <a:t> </a:t>
            </a:r>
            <a:r>
              <a:rPr b="1" spc="-10" dirty="0"/>
              <a:t>Newydd </a:t>
            </a:r>
            <a:r>
              <a:rPr b="1" dirty="0"/>
              <a:t>New</a:t>
            </a:r>
            <a:r>
              <a:rPr b="1" spc="-140" dirty="0"/>
              <a:t> </a:t>
            </a:r>
            <a:r>
              <a:rPr b="1" spc="-10" dirty="0">
                <a:solidFill>
                  <a:srgbClr val="0070C0"/>
                </a:solidFill>
              </a:rPr>
              <a:t>Progression</a:t>
            </a:r>
            <a:r>
              <a:rPr b="1" spc="-140" dirty="0">
                <a:solidFill>
                  <a:srgbClr val="0070C0"/>
                </a:solidFill>
              </a:rPr>
              <a:t> </a:t>
            </a:r>
            <a:r>
              <a:rPr b="1" spc="-10" dirty="0">
                <a:solidFill>
                  <a:srgbClr val="0070C0"/>
                </a:solidFill>
              </a:rPr>
              <a:t>Steps</a:t>
            </a:r>
          </a:p>
        </p:txBody>
      </p:sp>
      <p:sp>
        <p:nvSpPr>
          <p:cNvPr id="5" name="Content Placeholder 4">
            <a:extLst>
              <a:ext uri="{FF2B5EF4-FFF2-40B4-BE49-F238E27FC236}">
                <a16:creationId xmlns:a16="http://schemas.microsoft.com/office/drawing/2014/main" id="{7C56221C-091F-2F11-3BA9-3C1D1D2B20F4}"/>
              </a:ext>
            </a:extLst>
          </p:cNvPr>
          <p:cNvSpPr>
            <a:spLocks noGrp="1"/>
          </p:cNvSpPr>
          <p:nvPr>
            <p:ph sz="half" idx="1"/>
          </p:nvPr>
        </p:nvSpPr>
        <p:spPr/>
        <p:txBody>
          <a:bodyPr/>
          <a:lstStyle/>
          <a:p>
            <a:endParaRPr lang="en-GB"/>
          </a:p>
        </p:txBody>
      </p:sp>
      <p:sp>
        <p:nvSpPr>
          <p:cNvPr id="3" name="object 3"/>
          <p:cNvSpPr txBox="1"/>
          <p:nvPr/>
        </p:nvSpPr>
        <p:spPr>
          <a:xfrm>
            <a:off x="692311" y="2166789"/>
            <a:ext cx="3737610" cy="2839085"/>
          </a:xfrm>
          <a:prstGeom prst="rect">
            <a:avLst/>
          </a:prstGeom>
        </p:spPr>
        <p:txBody>
          <a:bodyPr vert="horz" wrap="square" lIns="0" tIns="97790" rIns="0" bIns="0" rtlCol="0">
            <a:spAutoFit/>
          </a:bodyPr>
          <a:lstStyle/>
          <a:p>
            <a:pPr marL="240029" indent="-227329">
              <a:lnSpc>
                <a:spcPct val="100000"/>
              </a:lnSpc>
              <a:spcBef>
                <a:spcPts val="770"/>
              </a:spcBef>
              <a:buFont typeface="Arial"/>
              <a:buChar char="•"/>
              <a:tabLst>
                <a:tab pos="240029" algn="l"/>
              </a:tabLst>
            </a:pPr>
            <a:r>
              <a:rPr sz="2800" dirty="0">
                <a:latin typeface="Calibri"/>
                <a:cs typeface="Calibri"/>
              </a:rPr>
              <a:t>'Dwi'n</a:t>
            </a:r>
            <a:r>
              <a:rPr sz="2800" spc="-30" dirty="0">
                <a:latin typeface="Calibri"/>
                <a:cs typeface="Calibri"/>
              </a:rPr>
              <a:t> </a:t>
            </a:r>
            <a:r>
              <a:rPr sz="2800" spc="-10" dirty="0">
                <a:latin typeface="Calibri"/>
                <a:cs typeface="Calibri"/>
              </a:rPr>
              <a:t>gallu…'</a:t>
            </a:r>
            <a:endParaRPr sz="2800">
              <a:latin typeface="Calibri"/>
              <a:cs typeface="Calibri"/>
            </a:endParaRPr>
          </a:p>
          <a:p>
            <a:pPr marL="240029" indent="-227329">
              <a:lnSpc>
                <a:spcPct val="100000"/>
              </a:lnSpc>
              <a:spcBef>
                <a:spcPts val="675"/>
              </a:spcBef>
              <a:buFont typeface="Arial"/>
              <a:buChar char="•"/>
              <a:tabLst>
                <a:tab pos="240029" algn="l"/>
              </a:tabLst>
            </a:pPr>
            <a:r>
              <a:rPr sz="2800" dirty="0">
                <a:latin typeface="Calibri"/>
                <a:cs typeface="Calibri"/>
              </a:rPr>
              <a:t>‘Mae</a:t>
            </a:r>
            <a:r>
              <a:rPr sz="2800" spc="-25" dirty="0">
                <a:latin typeface="Calibri"/>
                <a:cs typeface="Calibri"/>
              </a:rPr>
              <a:t> </a:t>
            </a:r>
            <a:r>
              <a:rPr sz="2800" dirty="0">
                <a:latin typeface="Calibri"/>
                <a:cs typeface="Calibri"/>
              </a:rPr>
              <a:t>gen</a:t>
            </a:r>
            <a:r>
              <a:rPr sz="2800" spc="-45" dirty="0">
                <a:latin typeface="Calibri"/>
                <a:cs typeface="Calibri"/>
              </a:rPr>
              <a:t> </a:t>
            </a:r>
            <a:r>
              <a:rPr sz="2800" dirty="0">
                <a:latin typeface="Calibri"/>
                <a:cs typeface="Calibri"/>
              </a:rPr>
              <a:t>i…</a:t>
            </a:r>
            <a:r>
              <a:rPr sz="2800" spc="-40" dirty="0">
                <a:latin typeface="Calibri"/>
                <a:cs typeface="Calibri"/>
              </a:rPr>
              <a:t> </a:t>
            </a:r>
            <a:r>
              <a:rPr sz="2800" spc="-50" dirty="0">
                <a:latin typeface="Calibri"/>
                <a:cs typeface="Calibri"/>
              </a:rPr>
              <a:t>’</a:t>
            </a:r>
            <a:endParaRPr sz="2800">
              <a:latin typeface="Calibri"/>
              <a:cs typeface="Calibri"/>
            </a:endParaRPr>
          </a:p>
          <a:p>
            <a:pPr marL="240029" marR="5080" indent="-227329">
              <a:lnSpc>
                <a:spcPts val="3030"/>
              </a:lnSpc>
              <a:spcBef>
                <a:spcPts val="1035"/>
              </a:spcBef>
              <a:buFont typeface="Arial"/>
              <a:buChar char="•"/>
              <a:tabLst>
                <a:tab pos="241300" algn="l"/>
              </a:tabLst>
            </a:pPr>
            <a:r>
              <a:rPr sz="2800" dirty="0">
                <a:latin typeface="Calibri"/>
                <a:cs typeface="Calibri"/>
              </a:rPr>
              <a:t>Heb</a:t>
            </a:r>
            <a:r>
              <a:rPr sz="2800" spc="-85" dirty="0">
                <a:latin typeface="Calibri"/>
                <a:cs typeface="Calibri"/>
              </a:rPr>
              <a:t> </a:t>
            </a:r>
            <a:r>
              <a:rPr sz="2800" dirty="0">
                <a:latin typeface="Calibri"/>
                <a:cs typeface="Calibri"/>
              </a:rPr>
              <a:t>gysylltiad</a:t>
            </a:r>
            <a:r>
              <a:rPr sz="2800" spc="-75" dirty="0">
                <a:latin typeface="Calibri"/>
                <a:cs typeface="Calibri"/>
              </a:rPr>
              <a:t> </a:t>
            </a:r>
            <a:r>
              <a:rPr sz="2800" spc="-25" dirty="0">
                <a:latin typeface="Calibri"/>
                <a:cs typeface="Calibri"/>
              </a:rPr>
              <a:t>ag 	</a:t>
            </a:r>
            <a:r>
              <a:rPr sz="2800" dirty="0">
                <a:latin typeface="Calibri"/>
                <a:cs typeface="Calibri"/>
              </a:rPr>
              <a:t>oedrannau</a:t>
            </a:r>
            <a:r>
              <a:rPr sz="2800" spc="-65" dirty="0">
                <a:latin typeface="Calibri"/>
                <a:cs typeface="Calibri"/>
              </a:rPr>
              <a:t> </a:t>
            </a:r>
            <a:r>
              <a:rPr sz="2800" dirty="0">
                <a:latin typeface="Calibri"/>
                <a:cs typeface="Calibri"/>
              </a:rPr>
              <a:t>na</a:t>
            </a:r>
            <a:r>
              <a:rPr sz="2800" spc="-85" dirty="0">
                <a:latin typeface="Calibri"/>
                <a:cs typeface="Calibri"/>
              </a:rPr>
              <a:t> </a:t>
            </a:r>
            <a:r>
              <a:rPr sz="2800" spc="-10" dirty="0">
                <a:latin typeface="Calibri"/>
                <a:cs typeface="Calibri"/>
              </a:rPr>
              <a:t>blwyddyn 	ysgol</a:t>
            </a:r>
            <a:endParaRPr sz="2800">
              <a:latin typeface="Calibri"/>
              <a:cs typeface="Calibri"/>
            </a:endParaRPr>
          </a:p>
          <a:p>
            <a:pPr marL="240029" indent="-227329">
              <a:lnSpc>
                <a:spcPct val="100000"/>
              </a:lnSpc>
              <a:spcBef>
                <a:spcPts val="600"/>
              </a:spcBef>
              <a:buFont typeface="Arial"/>
              <a:buChar char="•"/>
              <a:tabLst>
                <a:tab pos="240029" algn="l"/>
              </a:tabLst>
            </a:pPr>
            <a:r>
              <a:rPr sz="2800" dirty="0">
                <a:latin typeface="Calibri"/>
                <a:cs typeface="Calibri"/>
              </a:rPr>
              <a:t>Datganiadau</a:t>
            </a:r>
            <a:r>
              <a:rPr sz="2800" spc="-160" dirty="0">
                <a:latin typeface="Calibri"/>
                <a:cs typeface="Calibri"/>
              </a:rPr>
              <a:t> </a:t>
            </a:r>
            <a:r>
              <a:rPr sz="2800" spc="-20" dirty="0">
                <a:latin typeface="Calibri"/>
                <a:cs typeface="Calibri"/>
              </a:rPr>
              <a:t>eang</a:t>
            </a:r>
            <a:endParaRPr sz="2800">
              <a:latin typeface="Calibri"/>
              <a:cs typeface="Calibri"/>
            </a:endParaRPr>
          </a:p>
        </p:txBody>
      </p:sp>
      <p:sp>
        <p:nvSpPr>
          <p:cNvPr id="4" name="object 4"/>
          <p:cNvSpPr txBox="1"/>
          <p:nvPr/>
        </p:nvSpPr>
        <p:spPr>
          <a:xfrm>
            <a:off x="4801403" y="2352946"/>
            <a:ext cx="3241040" cy="2454910"/>
          </a:xfrm>
          <a:prstGeom prst="rect">
            <a:avLst/>
          </a:prstGeom>
        </p:spPr>
        <p:txBody>
          <a:bodyPr vert="horz" wrap="square" lIns="0" tIns="97790" rIns="0" bIns="0" rtlCol="0" anchor="t">
            <a:spAutoFit/>
          </a:bodyPr>
          <a:lstStyle/>
          <a:p>
            <a:pPr marL="239395" indent="-226695">
              <a:lnSpc>
                <a:spcPct val="100000"/>
              </a:lnSpc>
              <a:spcBef>
                <a:spcPts val="770"/>
              </a:spcBef>
              <a:buFont typeface="Arial"/>
              <a:buChar char="•"/>
              <a:tabLst>
                <a:tab pos="240029" algn="l"/>
              </a:tabLst>
            </a:pPr>
            <a:r>
              <a:rPr sz="2800" dirty="0">
                <a:solidFill>
                  <a:srgbClr val="0070C0"/>
                </a:solidFill>
                <a:latin typeface="Calibri"/>
                <a:cs typeface="Calibri"/>
              </a:rPr>
              <a:t>‘I</a:t>
            </a:r>
            <a:r>
              <a:rPr sz="2800" spc="-15" dirty="0">
                <a:solidFill>
                  <a:srgbClr val="0070C0"/>
                </a:solidFill>
                <a:latin typeface="Calibri"/>
                <a:cs typeface="Calibri"/>
              </a:rPr>
              <a:t> </a:t>
            </a:r>
            <a:r>
              <a:rPr sz="2800" spc="-10" dirty="0">
                <a:solidFill>
                  <a:srgbClr val="0070C0"/>
                </a:solidFill>
                <a:latin typeface="Calibri"/>
                <a:cs typeface="Calibri"/>
              </a:rPr>
              <a:t>can…’</a:t>
            </a:r>
            <a:endParaRPr lang="en-US" sz="2800" dirty="0">
              <a:solidFill>
                <a:srgbClr val="0070C0"/>
              </a:solidFill>
              <a:latin typeface="Calibri"/>
              <a:cs typeface="Calibri"/>
            </a:endParaRPr>
          </a:p>
          <a:p>
            <a:pPr marL="239395" indent="-226695">
              <a:lnSpc>
                <a:spcPct val="100000"/>
              </a:lnSpc>
              <a:spcBef>
                <a:spcPts val="675"/>
              </a:spcBef>
              <a:buFont typeface="Arial"/>
              <a:buChar char="•"/>
              <a:tabLst>
                <a:tab pos="240029" algn="l"/>
              </a:tabLst>
            </a:pPr>
            <a:r>
              <a:rPr sz="2800" dirty="0">
                <a:solidFill>
                  <a:srgbClr val="0070C0"/>
                </a:solidFill>
                <a:latin typeface="Calibri"/>
                <a:cs typeface="Calibri"/>
              </a:rPr>
              <a:t>‘I</a:t>
            </a:r>
            <a:r>
              <a:rPr sz="2800" spc="-15" dirty="0">
                <a:solidFill>
                  <a:srgbClr val="0070C0"/>
                </a:solidFill>
                <a:latin typeface="Calibri"/>
                <a:cs typeface="Calibri"/>
              </a:rPr>
              <a:t> </a:t>
            </a:r>
            <a:r>
              <a:rPr sz="2800" spc="-10" dirty="0">
                <a:solidFill>
                  <a:srgbClr val="0070C0"/>
                </a:solidFill>
                <a:latin typeface="Calibri"/>
                <a:cs typeface="Calibri"/>
              </a:rPr>
              <a:t>have…’</a:t>
            </a:r>
            <a:endParaRPr sz="2800" dirty="0">
              <a:solidFill>
                <a:srgbClr val="0070C0"/>
              </a:solidFill>
              <a:latin typeface="Calibri"/>
              <a:cs typeface="Calibri"/>
            </a:endParaRPr>
          </a:p>
          <a:p>
            <a:pPr marL="239395" marR="5080" indent="-226695">
              <a:lnSpc>
                <a:spcPts val="3030"/>
              </a:lnSpc>
              <a:spcBef>
                <a:spcPts val="1035"/>
              </a:spcBef>
              <a:buFont typeface="Arial"/>
              <a:buChar char="•"/>
              <a:tabLst>
                <a:tab pos="241300" algn="l"/>
              </a:tabLst>
            </a:pPr>
            <a:r>
              <a:rPr sz="2800" dirty="0">
                <a:solidFill>
                  <a:srgbClr val="0070C0"/>
                </a:solidFill>
                <a:latin typeface="Calibri"/>
                <a:cs typeface="Calibri"/>
              </a:rPr>
              <a:t>Not</a:t>
            </a:r>
            <a:r>
              <a:rPr sz="2800" spc="-60" dirty="0">
                <a:solidFill>
                  <a:srgbClr val="0070C0"/>
                </a:solidFill>
                <a:latin typeface="Calibri"/>
                <a:cs typeface="Calibri"/>
              </a:rPr>
              <a:t> </a:t>
            </a:r>
            <a:r>
              <a:rPr sz="2800" dirty="0">
                <a:solidFill>
                  <a:srgbClr val="0070C0"/>
                </a:solidFill>
                <a:latin typeface="Calibri"/>
                <a:cs typeface="Calibri"/>
              </a:rPr>
              <a:t>linked</a:t>
            </a:r>
            <a:r>
              <a:rPr sz="2800" spc="-50" dirty="0">
                <a:solidFill>
                  <a:srgbClr val="0070C0"/>
                </a:solidFill>
                <a:latin typeface="Calibri"/>
                <a:cs typeface="Calibri"/>
              </a:rPr>
              <a:t> </a:t>
            </a:r>
            <a:r>
              <a:rPr sz="2800" dirty="0">
                <a:solidFill>
                  <a:srgbClr val="0070C0"/>
                </a:solidFill>
                <a:latin typeface="Calibri"/>
                <a:cs typeface="Calibri"/>
              </a:rPr>
              <a:t>to</a:t>
            </a:r>
            <a:r>
              <a:rPr sz="2800" spc="-70" dirty="0">
                <a:solidFill>
                  <a:srgbClr val="0070C0"/>
                </a:solidFill>
                <a:latin typeface="Calibri"/>
                <a:cs typeface="Calibri"/>
              </a:rPr>
              <a:t> </a:t>
            </a:r>
            <a:r>
              <a:rPr sz="2800" dirty="0">
                <a:solidFill>
                  <a:srgbClr val="0070C0"/>
                </a:solidFill>
                <a:latin typeface="Calibri"/>
                <a:cs typeface="Calibri"/>
              </a:rPr>
              <a:t>ages</a:t>
            </a:r>
            <a:r>
              <a:rPr sz="2800" spc="-80" dirty="0">
                <a:solidFill>
                  <a:srgbClr val="0070C0"/>
                </a:solidFill>
                <a:latin typeface="Calibri"/>
                <a:cs typeface="Calibri"/>
              </a:rPr>
              <a:t> </a:t>
            </a:r>
            <a:r>
              <a:rPr sz="2800" spc="-25" dirty="0">
                <a:solidFill>
                  <a:srgbClr val="0070C0"/>
                </a:solidFill>
                <a:latin typeface="Calibri"/>
                <a:cs typeface="Calibri"/>
              </a:rPr>
              <a:t>or 	</a:t>
            </a:r>
            <a:r>
              <a:rPr sz="2800" dirty="0">
                <a:solidFill>
                  <a:srgbClr val="0070C0"/>
                </a:solidFill>
                <a:latin typeface="Calibri"/>
                <a:cs typeface="Calibri"/>
              </a:rPr>
              <a:t>school</a:t>
            </a:r>
            <a:r>
              <a:rPr sz="2800" spc="-60" dirty="0">
                <a:solidFill>
                  <a:srgbClr val="0070C0"/>
                </a:solidFill>
                <a:latin typeface="Calibri"/>
                <a:cs typeface="Calibri"/>
              </a:rPr>
              <a:t> </a:t>
            </a:r>
            <a:r>
              <a:rPr sz="2800" spc="-20" dirty="0">
                <a:solidFill>
                  <a:srgbClr val="0070C0"/>
                </a:solidFill>
                <a:latin typeface="Calibri"/>
                <a:cs typeface="Calibri"/>
              </a:rPr>
              <a:t>year</a:t>
            </a:r>
            <a:endParaRPr sz="2800" dirty="0">
              <a:solidFill>
                <a:srgbClr val="0070C0"/>
              </a:solidFill>
              <a:latin typeface="Calibri"/>
              <a:cs typeface="Calibri"/>
            </a:endParaRPr>
          </a:p>
          <a:p>
            <a:pPr marL="239395" indent="-226695">
              <a:lnSpc>
                <a:spcPct val="100000"/>
              </a:lnSpc>
              <a:spcBef>
                <a:spcPts val="605"/>
              </a:spcBef>
              <a:buFont typeface="Arial"/>
              <a:buChar char="•"/>
              <a:tabLst>
                <a:tab pos="240029" algn="l"/>
              </a:tabLst>
            </a:pPr>
            <a:r>
              <a:rPr sz="2800" dirty="0">
                <a:solidFill>
                  <a:srgbClr val="0070C0"/>
                </a:solidFill>
                <a:latin typeface="Calibri"/>
                <a:cs typeface="Calibri"/>
              </a:rPr>
              <a:t>Broad</a:t>
            </a:r>
            <a:r>
              <a:rPr sz="2800" spc="-100" dirty="0">
                <a:solidFill>
                  <a:srgbClr val="0070C0"/>
                </a:solidFill>
                <a:latin typeface="Calibri"/>
                <a:cs typeface="Calibri"/>
              </a:rPr>
              <a:t> </a:t>
            </a:r>
            <a:r>
              <a:rPr sz="2800" spc="-10" dirty="0">
                <a:solidFill>
                  <a:srgbClr val="0070C0"/>
                </a:solidFill>
                <a:latin typeface="Calibri"/>
                <a:cs typeface="Calibri"/>
              </a:rPr>
              <a:t>statements</a:t>
            </a:r>
            <a:endParaRPr sz="2800">
              <a:solidFill>
                <a:srgbClr val="0070C0"/>
              </a:solidFill>
              <a:latin typeface="Calibri"/>
              <a:cs typeface="Calibri"/>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144000" cy="6858000"/>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CD3BD-1456-0E54-2DA1-3AA9CC36E1D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3BD127C2-60F1-C8CC-174B-76E72DBC8244}"/>
              </a:ext>
            </a:extLst>
          </p:cNvPr>
          <p:cNvPicPr>
            <a:picLocks noGrp="1" noChangeAspect="1"/>
          </p:cNvPicPr>
          <p:nvPr>
            <p:ph sz="half" idx="1"/>
          </p:nvPr>
        </p:nvPicPr>
        <p:blipFill rotWithShape="1">
          <a:blip r:embed="rId2"/>
          <a:srcRect l="15819" t="11317" r="75545" b="56067"/>
          <a:stretch/>
        </p:blipFill>
        <p:spPr>
          <a:xfrm>
            <a:off x="1144987" y="858106"/>
            <a:ext cx="6456461" cy="6763900"/>
          </a:xfrm>
        </p:spPr>
      </p:pic>
      <p:sp>
        <p:nvSpPr>
          <p:cNvPr id="4" name="Content Placeholder 3">
            <a:extLst>
              <a:ext uri="{FF2B5EF4-FFF2-40B4-BE49-F238E27FC236}">
                <a16:creationId xmlns:a16="http://schemas.microsoft.com/office/drawing/2014/main" id="{2E7DA6E4-47DC-F44A-239F-851CC68629F1}"/>
              </a:ext>
            </a:extLst>
          </p:cNvPr>
          <p:cNvSpPr>
            <a:spLocks noGrp="1"/>
          </p:cNvSpPr>
          <p:nvPr>
            <p:ph sz="half" idx="2"/>
          </p:nvPr>
        </p:nvSpPr>
        <p:spPr/>
        <p:txBody>
          <a:bodyPr/>
          <a:lstStyle/>
          <a:p>
            <a:endParaRPr lang="en-GB" dirty="0"/>
          </a:p>
        </p:txBody>
      </p:sp>
      <p:sp>
        <p:nvSpPr>
          <p:cNvPr id="7" name="object 2">
            <a:extLst>
              <a:ext uri="{FF2B5EF4-FFF2-40B4-BE49-F238E27FC236}">
                <a16:creationId xmlns:a16="http://schemas.microsoft.com/office/drawing/2014/main" id="{499DBBFA-9C0F-3728-71CC-525D142C7C64}"/>
              </a:ext>
            </a:extLst>
          </p:cNvPr>
          <p:cNvSpPr txBox="1">
            <a:spLocks/>
          </p:cNvSpPr>
          <p:nvPr/>
        </p:nvSpPr>
        <p:spPr>
          <a:xfrm>
            <a:off x="286247" y="0"/>
            <a:ext cx="7886700" cy="1325563"/>
          </a:xfrm>
          <a:prstGeom prst="rect">
            <a:avLst/>
          </a:prstGeom>
        </p:spPr>
        <p:txBody>
          <a:bodyPr vert="horz" wrap="square" lIns="0" tIns="8890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marR="5080">
              <a:lnSpc>
                <a:spcPts val="4750"/>
              </a:lnSpc>
              <a:spcBef>
                <a:spcPts val="700"/>
              </a:spcBef>
            </a:pPr>
            <a:r>
              <a:rPr lang="en-GB">
                <a:solidFill>
                  <a:srgbClr val="191919"/>
                </a:solidFill>
                <a:latin typeface="Arial"/>
                <a:cs typeface="Arial"/>
              </a:rPr>
              <a:t>Egwyddorion</a:t>
            </a:r>
            <a:r>
              <a:rPr lang="en-GB" spc="-100">
                <a:solidFill>
                  <a:srgbClr val="191919"/>
                </a:solidFill>
                <a:latin typeface="Arial"/>
                <a:cs typeface="Arial"/>
              </a:rPr>
              <a:t> </a:t>
            </a:r>
            <a:r>
              <a:rPr lang="en-GB" spc="-10">
                <a:solidFill>
                  <a:srgbClr val="191919"/>
                </a:solidFill>
                <a:latin typeface="Arial"/>
                <a:cs typeface="Arial"/>
              </a:rPr>
              <a:t>cynnydd </a:t>
            </a:r>
            <a:r>
              <a:rPr lang="en-GB">
                <a:solidFill>
                  <a:srgbClr val="0070C0"/>
                </a:solidFill>
                <a:latin typeface="Arial"/>
                <a:cs typeface="Arial"/>
              </a:rPr>
              <a:t>Principles</a:t>
            </a:r>
            <a:r>
              <a:rPr lang="en-GB" spc="-65">
                <a:solidFill>
                  <a:srgbClr val="0070C0"/>
                </a:solidFill>
                <a:latin typeface="Arial"/>
                <a:cs typeface="Arial"/>
              </a:rPr>
              <a:t> </a:t>
            </a:r>
            <a:r>
              <a:rPr lang="en-GB">
                <a:solidFill>
                  <a:srgbClr val="0070C0"/>
                </a:solidFill>
                <a:latin typeface="Arial"/>
                <a:cs typeface="Arial"/>
              </a:rPr>
              <a:t>of</a:t>
            </a:r>
            <a:r>
              <a:rPr lang="en-GB" spc="-30">
                <a:solidFill>
                  <a:srgbClr val="0070C0"/>
                </a:solidFill>
                <a:latin typeface="Arial"/>
                <a:cs typeface="Arial"/>
              </a:rPr>
              <a:t> </a:t>
            </a:r>
            <a:r>
              <a:rPr lang="en-GB" spc="-10">
                <a:solidFill>
                  <a:srgbClr val="0070C0"/>
                </a:solidFill>
                <a:latin typeface="Arial"/>
                <a:cs typeface="Arial"/>
              </a:rPr>
              <a:t>Progression</a:t>
            </a:r>
            <a:endParaRPr lang="en-GB" spc="-10" dirty="0">
              <a:solidFill>
                <a:srgbClr val="0070C0"/>
              </a:solidFill>
              <a:latin typeface="Arial"/>
              <a:cs typeface="Arial"/>
            </a:endParaRPr>
          </a:p>
        </p:txBody>
      </p:sp>
    </p:spTree>
    <p:extLst>
      <p:ext uri="{BB962C8B-B14F-4D97-AF65-F5344CB8AC3E}">
        <p14:creationId xmlns:p14="http://schemas.microsoft.com/office/powerpoint/2010/main" val="14095828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0E3205-B5A7-EBE7-2295-1CBADD504A4A}"/>
              </a:ext>
            </a:extLst>
          </p:cNvPr>
          <p:cNvPicPr>
            <a:picLocks noChangeAspect="1"/>
          </p:cNvPicPr>
          <p:nvPr/>
        </p:nvPicPr>
        <p:blipFill rotWithShape="1">
          <a:blip r:embed="rId3"/>
          <a:srcRect l="14261" t="10734" r="73913" b="46943"/>
          <a:stretch/>
        </p:blipFill>
        <p:spPr>
          <a:xfrm>
            <a:off x="1526650" y="977194"/>
            <a:ext cx="5923721" cy="5880171"/>
          </a:xfrm>
          <a:prstGeom prst="rect">
            <a:avLst/>
          </a:prstGeom>
        </p:spPr>
      </p:pic>
      <p:sp>
        <p:nvSpPr>
          <p:cNvPr id="7" name="object 2">
            <a:extLst>
              <a:ext uri="{FF2B5EF4-FFF2-40B4-BE49-F238E27FC236}">
                <a16:creationId xmlns:a16="http://schemas.microsoft.com/office/drawing/2014/main" id="{A33F9D27-49D6-F3F8-98E7-2F34A5FC9E87}"/>
              </a:ext>
            </a:extLst>
          </p:cNvPr>
          <p:cNvSpPr txBox="1">
            <a:spLocks noGrp="1"/>
          </p:cNvSpPr>
          <p:nvPr>
            <p:ph type="title"/>
          </p:nvPr>
        </p:nvSpPr>
        <p:spPr>
          <a:xfrm>
            <a:off x="0" y="-143759"/>
            <a:ext cx="7886700" cy="1325563"/>
          </a:xfrm>
          <a:prstGeom prst="rect">
            <a:avLst/>
          </a:prstGeom>
        </p:spPr>
        <p:txBody>
          <a:bodyPr vert="horz" wrap="square" lIns="0" tIns="88900" rIns="0" bIns="0" rtlCol="0">
            <a:spAutoFit/>
          </a:bodyPr>
          <a:lstStyle/>
          <a:p>
            <a:pPr marL="12700" marR="5080">
              <a:lnSpc>
                <a:spcPts val="4750"/>
              </a:lnSpc>
              <a:spcBef>
                <a:spcPts val="700"/>
              </a:spcBef>
            </a:pPr>
            <a:r>
              <a:rPr b="0" dirty="0">
                <a:solidFill>
                  <a:srgbClr val="191919"/>
                </a:solidFill>
                <a:latin typeface="Arial"/>
                <a:cs typeface="Arial"/>
              </a:rPr>
              <a:t>Egwyddorion</a:t>
            </a:r>
            <a:r>
              <a:rPr b="0" spc="-100" dirty="0">
                <a:solidFill>
                  <a:srgbClr val="191919"/>
                </a:solidFill>
                <a:latin typeface="Arial"/>
                <a:cs typeface="Arial"/>
              </a:rPr>
              <a:t> </a:t>
            </a:r>
            <a:r>
              <a:rPr b="0" spc="-10" dirty="0">
                <a:solidFill>
                  <a:srgbClr val="191919"/>
                </a:solidFill>
                <a:latin typeface="Arial"/>
                <a:cs typeface="Arial"/>
              </a:rPr>
              <a:t>cynnydd </a:t>
            </a:r>
            <a:r>
              <a:rPr b="0" dirty="0">
                <a:solidFill>
                  <a:srgbClr val="0070C0"/>
                </a:solidFill>
                <a:latin typeface="Arial"/>
                <a:cs typeface="Arial"/>
              </a:rPr>
              <a:t>Principles</a:t>
            </a:r>
            <a:r>
              <a:rPr b="0" spc="-65" dirty="0">
                <a:solidFill>
                  <a:srgbClr val="0070C0"/>
                </a:solidFill>
                <a:latin typeface="Arial"/>
                <a:cs typeface="Arial"/>
              </a:rPr>
              <a:t> </a:t>
            </a:r>
            <a:r>
              <a:rPr b="0" dirty="0">
                <a:solidFill>
                  <a:srgbClr val="0070C0"/>
                </a:solidFill>
                <a:latin typeface="Arial"/>
                <a:cs typeface="Arial"/>
              </a:rPr>
              <a:t>of</a:t>
            </a:r>
            <a:r>
              <a:rPr b="0" spc="-30" dirty="0">
                <a:solidFill>
                  <a:srgbClr val="0070C0"/>
                </a:solidFill>
                <a:latin typeface="Arial"/>
                <a:cs typeface="Arial"/>
              </a:rPr>
              <a:t> </a:t>
            </a:r>
            <a:r>
              <a:rPr b="0" spc="-10" dirty="0">
                <a:solidFill>
                  <a:srgbClr val="0070C0"/>
                </a:solidFill>
                <a:latin typeface="Arial"/>
                <a:cs typeface="Arial"/>
              </a:rPr>
              <a:t>Progression</a:t>
            </a:r>
          </a:p>
        </p:txBody>
      </p:sp>
    </p:spTree>
    <p:extLst>
      <p:ext uri="{BB962C8B-B14F-4D97-AF65-F5344CB8AC3E}">
        <p14:creationId xmlns:p14="http://schemas.microsoft.com/office/powerpoint/2010/main" val="176519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32B9F-0F9A-5471-B25A-BB4E3A24515F}"/>
              </a:ext>
            </a:extLst>
          </p:cNvPr>
          <p:cNvSpPr>
            <a:spLocks noGrp="1"/>
          </p:cNvSpPr>
          <p:nvPr>
            <p:ph type="title"/>
          </p:nvPr>
        </p:nvSpPr>
        <p:spPr/>
        <p:txBody>
          <a:bodyPr/>
          <a:lstStyle/>
          <a:p>
            <a:r>
              <a:rPr lang="en-GB" dirty="0" err="1"/>
              <a:t>Effeithiolrwydd</a:t>
            </a:r>
            <a:r>
              <a:rPr lang="en-GB" dirty="0"/>
              <a:t> </a:t>
            </a:r>
            <a:r>
              <a:rPr lang="en-GB" dirty="0" err="1"/>
              <a:t>cynyddol</a:t>
            </a:r>
            <a:br>
              <a:rPr lang="en-GB" dirty="0">
                <a:solidFill>
                  <a:srgbClr val="0070C0"/>
                </a:solidFill>
              </a:rPr>
            </a:br>
            <a:r>
              <a:rPr lang="en-GB" dirty="0">
                <a:solidFill>
                  <a:srgbClr val="0070C0"/>
                </a:solidFill>
              </a:rPr>
              <a:t>Increasing effectiveness</a:t>
            </a:r>
          </a:p>
        </p:txBody>
      </p:sp>
      <p:sp>
        <p:nvSpPr>
          <p:cNvPr id="3" name="Content Placeholder 2">
            <a:extLst>
              <a:ext uri="{FF2B5EF4-FFF2-40B4-BE49-F238E27FC236}">
                <a16:creationId xmlns:a16="http://schemas.microsoft.com/office/drawing/2014/main" id="{2C47568E-0E98-E62B-0A25-75C1C6E22F18}"/>
              </a:ext>
            </a:extLst>
          </p:cNvPr>
          <p:cNvSpPr>
            <a:spLocks noGrp="1"/>
          </p:cNvSpPr>
          <p:nvPr>
            <p:ph sz="half" idx="1"/>
          </p:nvPr>
        </p:nvSpPr>
        <p:spPr>
          <a:xfrm>
            <a:off x="397565" y="1825625"/>
            <a:ext cx="4098235" cy="3809862"/>
          </a:xfrm>
        </p:spPr>
        <p:txBody>
          <a:bodyPr>
            <a:normAutofit fontScale="62500" lnSpcReduction="20000"/>
          </a:bodyPr>
          <a:lstStyle/>
          <a:p>
            <a:r>
              <a:rPr lang="en-GB" b="1" dirty="0"/>
              <a:t>Beth y </a:t>
            </a:r>
            <a:r>
              <a:rPr lang="en-GB" b="1" dirty="0" err="1"/>
              <a:t>gallai</a:t>
            </a:r>
            <a:r>
              <a:rPr lang="en-GB" b="1" dirty="0"/>
              <a:t> </a:t>
            </a:r>
            <a:r>
              <a:rPr lang="en-GB" b="1" dirty="0" err="1"/>
              <a:t>effeithiolrwydd</a:t>
            </a:r>
            <a:r>
              <a:rPr lang="en-GB" b="1" dirty="0"/>
              <a:t> </a:t>
            </a:r>
            <a:r>
              <a:rPr lang="en-GB" b="1" dirty="0" err="1"/>
              <a:t>cynyddol</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endParaRPr lang="en-GB" b="1" dirty="0"/>
          </a:p>
          <a:p>
            <a:r>
              <a:rPr lang="en-GB" dirty="0"/>
              <a:t> Mae plant </a:t>
            </a:r>
            <a:r>
              <a:rPr lang="en-GB" dirty="0" err="1"/>
              <a:t>yn</a:t>
            </a:r>
            <a:r>
              <a:rPr lang="en-GB" dirty="0"/>
              <a:t> </a:t>
            </a:r>
            <a:r>
              <a:rPr lang="en-GB" dirty="0" err="1"/>
              <a:t>dod</a:t>
            </a:r>
            <a:r>
              <a:rPr lang="en-GB" dirty="0"/>
              <a:t> </a:t>
            </a:r>
            <a:r>
              <a:rPr lang="en-GB" dirty="0" err="1"/>
              <a:t>yn</a:t>
            </a:r>
            <a:r>
              <a:rPr lang="en-GB" dirty="0"/>
              <a:t> </a:t>
            </a:r>
            <a:r>
              <a:rPr lang="en-GB" dirty="0" err="1"/>
              <a:t>ddysgwyr</a:t>
            </a:r>
            <a:r>
              <a:rPr lang="en-GB" dirty="0"/>
              <a:t> </a:t>
            </a:r>
            <a:r>
              <a:rPr lang="en-GB" dirty="0" err="1"/>
              <a:t>cynyddol</a:t>
            </a:r>
            <a:r>
              <a:rPr lang="en-GB" dirty="0"/>
              <a:t> </a:t>
            </a:r>
            <a:r>
              <a:rPr lang="en-GB" dirty="0" err="1"/>
              <a:t>hyderus</a:t>
            </a:r>
            <a:r>
              <a:rPr lang="en-GB" dirty="0"/>
              <a:t>, </a:t>
            </a:r>
            <a:r>
              <a:rPr lang="en-GB" dirty="0" err="1"/>
              <a:t>medrus</a:t>
            </a:r>
            <a:r>
              <a:rPr lang="en-GB" dirty="0"/>
              <a:t> ac </a:t>
            </a:r>
            <a:r>
              <a:rPr lang="en-GB" dirty="0" err="1"/>
              <a:t>annibynnol</a:t>
            </a:r>
            <a:r>
              <a:rPr lang="en-GB" dirty="0"/>
              <a:t>. </a:t>
            </a:r>
            <a:r>
              <a:rPr lang="en-GB" dirty="0" err="1"/>
              <a:t>Maen</a:t>
            </a:r>
            <a:r>
              <a:rPr lang="en-GB" dirty="0"/>
              <a:t> </a:t>
            </a:r>
            <a:r>
              <a:rPr lang="en-GB" dirty="0" err="1"/>
              <a:t>nhw’n</a:t>
            </a:r>
            <a:r>
              <a:rPr lang="en-GB" dirty="0"/>
              <a:t> </a:t>
            </a:r>
            <a:r>
              <a:rPr lang="en-GB" dirty="0" err="1"/>
              <a:t>dangos</a:t>
            </a:r>
            <a:r>
              <a:rPr lang="en-GB" dirty="0"/>
              <a:t> </a:t>
            </a:r>
            <a:r>
              <a:rPr lang="en-GB" dirty="0" err="1"/>
              <a:t>lefelau</a:t>
            </a:r>
            <a:r>
              <a:rPr lang="en-GB" dirty="0"/>
              <a:t> </a:t>
            </a:r>
            <a:r>
              <a:rPr lang="en-GB" dirty="0" err="1"/>
              <a:t>cynyddol</a:t>
            </a:r>
            <a:r>
              <a:rPr lang="en-GB" dirty="0"/>
              <a:t> o </a:t>
            </a:r>
            <a:r>
              <a:rPr lang="en-GB" dirty="0" err="1"/>
              <a:t>ddiddordeb</a:t>
            </a:r>
            <a:r>
              <a:rPr lang="en-GB" dirty="0"/>
              <a:t> a </a:t>
            </a:r>
            <a:r>
              <a:rPr lang="en-GB" dirty="0" err="1"/>
              <a:t>brwdfrydedd</a:t>
            </a:r>
            <a:r>
              <a:rPr lang="en-GB" dirty="0"/>
              <a:t> </a:t>
            </a:r>
            <a:r>
              <a:rPr lang="en-GB" dirty="0" err="1"/>
              <a:t>wrth</a:t>
            </a:r>
            <a:r>
              <a:rPr lang="en-GB" dirty="0"/>
              <a:t> </a:t>
            </a:r>
            <a:r>
              <a:rPr lang="en-GB" dirty="0" err="1"/>
              <a:t>chwarae’n</a:t>
            </a:r>
            <a:r>
              <a:rPr lang="en-GB" dirty="0"/>
              <a:t> </a:t>
            </a:r>
            <a:r>
              <a:rPr lang="en-GB" dirty="0" err="1"/>
              <a:t>chwilfrydig</a:t>
            </a:r>
            <a:r>
              <a:rPr lang="en-GB" dirty="0"/>
              <a:t>. </a:t>
            </a:r>
            <a:r>
              <a:rPr lang="en-GB" dirty="0" err="1"/>
              <a:t>Maen</a:t>
            </a:r>
            <a:r>
              <a:rPr lang="en-GB" dirty="0"/>
              <a:t> </a:t>
            </a:r>
            <a:r>
              <a:rPr lang="en-GB" dirty="0" err="1"/>
              <a:t>nhw’n</a:t>
            </a:r>
            <a:r>
              <a:rPr lang="en-GB" dirty="0"/>
              <a:t> </a:t>
            </a:r>
            <a:r>
              <a:rPr lang="en-GB" dirty="0" err="1"/>
              <a:t>cyfathrebu’n</a:t>
            </a:r>
            <a:r>
              <a:rPr lang="en-GB" dirty="0"/>
              <a:t> </a:t>
            </a:r>
            <a:r>
              <a:rPr lang="en-GB" dirty="0" err="1"/>
              <a:t>fwy</a:t>
            </a:r>
            <a:r>
              <a:rPr lang="en-GB" dirty="0"/>
              <a:t> </a:t>
            </a:r>
            <a:r>
              <a:rPr lang="en-GB" dirty="0" err="1"/>
              <a:t>effeithiol</a:t>
            </a:r>
            <a:r>
              <a:rPr lang="en-GB" dirty="0"/>
              <a:t> ac </a:t>
            </a:r>
            <a:r>
              <a:rPr lang="en-GB" dirty="0" err="1"/>
              <a:t>yn</a:t>
            </a:r>
            <a:r>
              <a:rPr lang="en-GB" dirty="0"/>
              <a:t> </a:t>
            </a:r>
            <a:r>
              <a:rPr lang="en-GB" dirty="0" err="1"/>
              <a:t>meithrin</a:t>
            </a:r>
            <a:r>
              <a:rPr lang="en-GB" dirty="0"/>
              <a:t> </a:t>
            </a:r>
            <a:r>
              <a:rPr lang="en-GB" dirty="0" err="1"/>
              <a:t>eu</a:t>
            </a:r>
            <a:r>
              <a:rPr lang="en-GB" dirty="0"/>
              <a:t> </a:t>
            </a:r>
            <a:r>
              <a:rPr lang="en-GB" dirty="0" err="1"/>
              <a:t>sgiliau</a:t>
            </a:r>
            <a:r>
              <a:rPr lang="en-GB" dirty="0"/>
              <a:t> </a:t>
            </a:r>
            <a:r>
              <a:rPr lang="en-GB" dirty="0" err="1"/>
              <a:t>talu</a:t>
            </a:r>
            <a:r>
              <a:rPr lang="en-GB" dirty="0"/>
              <a:t> </a:t>
            </a:r>
            <a:r>
              <a:rPr lang="en-GB" dirty="0" err="1"/>
              <a:t>sylw</a:t>
            </a:r>
            <a:r>
              <a:rPr lang="en-GB" dirty="0"/>
              <a:t> a </a:t>
            </a:r>
            <a:r>
              <a:rPr lang="en-GB" dirty="0" err="1"/>
              <a:t>gwrando</a:t>
            </a:r>
            <a:r>
              <a:rPr lang="en-GB" dirty="0"/>
              <a:t> </a:t>
            </a:r>
            <a:r>
              <a:rPr lang="en-GB" dirty="0" err="1"/>
              <a:t>mewn</a:t>
            </a:r>
            <a:r>
              <a:rPr lang="en-GB" dirty="0"/>
              <a:t> </a:t>
            </a:r>
            <a:r>
              <a:rPr lang="en-GB" dirty="0" err="1"/>
              <a:t>amrywiaeth</a:t>
            </a:r>
            <a:r>
              <a:rPr lang="en-GB" dirty="0"/>
              <a:t> o </a:t>
            </a:r>
            <a:r>
              <a:rPr lang="en-GB" dirty="0" err="1"/>
              <a:t>gyd-destunau</a:t>
            </a:r>
            <a:r>
              <a:rPr lang="en-GB" dirty="0"/>
              <a:t>. </a:t>
            </a:r>
            <a:r>
              <a:rPr lang="en-GB" dirty="0" err="1"/>
              <a:t>Gydag</a:t>
            </a:r>
            <a:r>
              <a:rPr lang="en-GB" dirty="0"/>
              <a:t> </a:t>
            </a:r>
            <a:r>
              <a:rPr lang="en-GB" dirty="0" err="1"/>
              <a:t>amser</a:t>
            </a:r>
            <a:r>
              <a:rPr lang="en-GB" dirty="0"/>
              <a:t> a </a:t>
            </a:r>
            <a:r>
              <a:rPr lang="en-GB" dirty="0" err="1"/>
              <a:t>chefnogaeth</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gwydnwch</a:t>
            </a:r>
            <a:r>
              <a:rPr lang="en-GB" dirty="0"/>
              <a:t> </a:t>
            </a:r>
            <a:r>
              <a:rPr lang="en-GB" dirty="0" err="1"/>
              <a:t>emosiynol</a:t>
            </a:r>
            <a:r>
              <a:rPr lang="en-GB" dirty="0"/>
              <a:t> ac </a:t>
            </a:r>
            <a:r>
              <a:rPr lang="en-GB" dirty="0" err="1"/>
              <a:t>yn</a:t>
            </a:r>
            <a:r>
              <a:rPr lang="en-GB" dirty="0"/>
              <a:t> </a:t>
            </a:r>
            <a:r>
              <a:rPr lang="en-GB" dirty="0" err="1"/>
              <a:t>datblygu</a:t>
            </a:r>
            <a:r>
              <a:rPr lang="en-GB" dirty="0"/>
              <a:t> </a:t>
            </a:r>
            <a:r>
              <a:rPr lang="en-GB" dirty="0" err="1"/>
              <a:t>cydberthnasau</a:t>
            </a:r>
            <a:r>
              <a:rPr lang="en-GB" dirty="0"/>
              <a:t> </a:t>
            </a:r>
            <a:r>
              <a:rPr lang="en-GB" dirty="0" err="1"/>
              <a:t>i</a:t>
            </a:r>
            <a:r>
              <a:rPr lang="en-GB" dirty="0"/>
              <a:t> </a:t>
            </a:r>
            <a:r>
              <a:rPr lang="en-GB" dirty="0" err="1"/>
              <a:t>fynegi</a:t>
            </a:r>
            <a:r>
              <a:rPr lang="en-GB" dirty="0"/>
              <a:t> a </a:t>
            </a:r>
            <a:r>
              <a:rPr lang="en-GB" dirty="0" err="1"/>
              <a:t>chydnabod</a:t>
            </a:r>
            <a:r>
              <a:rPr lang="en-GB" dirty="0"/>
              <a:t> </a:t>
            </a:r>
            <a:r>
              <a:rPr lang="en-GB" dirty="0" err="1"/>
              <a:t>eu</a:t>
            </a:r>
            <a:r>
              <a:rPr lang="en-GB" dirty="0"/>
              <a:t> </a:t>
            </a:r>
            <a:r>
              <a:rPr lang="en-GB" dirty="0" err="1"/>
              <a:t>teimladau</a:t>
            </a:r>
            <a:r>
              <a:rPr lang="en-GB" dirty="0"/>
              <a:t> </a:t>
            </a:r>
            <a:r>
              <a:rPr lang="en-GB" dirty="0" err="1"/>
              <a:t>nhw</a:t>
            </a:r>
            <a:r>
              <a:rPr lang="en-GB" dirty="0"/>
              <a:t> </a:t>
            </a:r>
            <a:r>
              <a:rPr lang="en-GB" dirty="0" err="1"/>
              <a:t>eu</a:t>
            </a:r>
            <a:r>
              <a:rPr lang="en-GB" dirty="0"/>
              <a:t> </a:t>
            </a:r>
            <a:r>
              <a:rPr lang="en-GB" dirty="0" err="1"/>
              <a:t>hunain</a:t>
            </a:r>
            <a:r>
              <a:rPr lang="en-GB" dirty="0"/>
              <a:t> a </a:t>
            </a:r>
            <a:r>
              <a:rPr lang="en-GB" dirty="0" err="1"/>
              <a:t>theimladau</a:t>
            </a:r>
            <a:r>
              <a:rPr lang="en-GB" dirty="0"/>
              <a:t> </a:t>
            </a:r>
            <a:r>
              <a:rPr lang="en-GB" dirty="0" err="1"/>
              <a:t>pobl</a:t>
            </a:r>
            <a:r>
              <a:rPr lang="en-GB" dirty="0"/>
              <a:t> </a:t>
            </a:r>
            <a:r>
              <a:rPr lang="en-GB" dirty="0" err="1"/>
              <a:t>eraill</a:t>
            </a:r>
            <a:r>
              <a:rPr lang="en-GB" dirty="0"/>
              <a:t>. </a:t>
            </a:r>
          </a:p>
          <a:p>
            <a:endParaRPr lang="en-GB" dirty="0"/>
          </a:p>
        </p:txBody>
      </p:sp>
      <p:sp>
        <p:nvSpPr>
          <p:cNvPr id="4" name="Content Placeholder 3">
            <a:extLst>
              <a:ext uri="{FF2B5EF4-FFF2-40B4-BE49-F238E27FC236}">
                <a16:creationId xmlns:a16="http://schemas.microsoft.com/office/drawing/2014/main" id="{627CB982-284D-2B46-C020-8E46F0A675DD}"/>
              </a:ext>
            </a:extLst>
          </p:cNvPr>
          <p:cNvSpPr>
            <a:spLocks noGrp="1"/>
          </p:cNvSpPr>
          <p:nvPr>
            <p:ph sz="half" idx="2"/>
          </p:nvPr>
        </p:nvSpPr>
        <p:spPr>
          <a:xfrm>
            <a:off x="4648199" y="1825625"/>
            <a:ext cx="4320871" cy="4058340"/>
          </a:xfrm>
        </p:spPr>
        <p:txBody>
          <a:bodyPr>
            <a:normAutofit fontScale="62500" lnSpcReduction="20000"/>
          </a:bodyPr>
          <a:lstStyle/>
          <a:p>
            <a:r>
              <a:rPr lang="en-GB" b="1" dirty="0">
                <a:solidFill>
                  <a:srgbClr val="0070C0"/>
                </a:solidFill>
              </a:rPr>
              <a:t>What increasing effectiveness might look like for children aged 3 and 4 </a:t>
            </a:r>
          </a:p>
          <a:p>
            <a:r>
              <a:rPr lang="en-GB" dirty="0">
                <a:solidFill>
                  <a:srgbClr val="0070C0"/>
                </a:solidFill>
              </a:rPr>
              <a:t>Children become increasingly confident, capable and independent learners. They display a curious approach to their play with increasing levels of involvement and engagement. They communicate more effectively and develop their attention and listening skills in a variety of contexts. Given time and support, they build emotional resilience and develop relationships to express and recognise their own and others’ feelings</a:t>
            </a:r>
          </a:p>
        </p:txBody>
      </p:sp>
    </p:spTree>
    <p:extLst>
      <p:ext uri="{BB962C8B-B14F-4D97-AF65-F5344CB8AC3E}">
        <p14:creationId xmlns:p14="http://schemas.microsoft.com/office/powerpoint/2010/main" val="19108646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52C8-B48C-AC36-0818-4C9D07621CAC}"/>
              </a:ext>
            </a:extLst>
          </p:cNvPr>
          <p:cNvSpPr>
            <a:spLocks noGrp="1"/>
          </p:cNvSpPr>
          <p:nvPr>
            <p:ph type="title"/>
          </p:nvPr>
        </p:nvSpPr>
        <p:spPr>
          <a:xfrm>
            <a:off x="111318" y="365125"/>
            <a:ext cx="8921364" cy="1325563"/>
          </a:xfrm>
        </p:spPr>
        <p:txBody>
          <a:bodyPr>
            <a:normAutofit fontScale="90000"/>
          </a:bodyPr>
          <a:lstStyle/>
          <a:p>
            <a:r>
              <a:rPr lang="en-GB" dirty="0" err="1"/>
              <a:t>Ehangder</a:t>
            </a:r>
            <a:r>
              <a:rPr lang="en-GB" dirty="0"/>
              <a:t> a </a:t>
            </a:r>
            <a:r>
              <a:rPr lang="en-GB" dirty="0" err="1"/>
              <a:t>dyfnder</a:t>
            </a:r>
            <a:r>
              <a:rPr lang="en-GB" dirty="0"/>
              <a:t> </a:t>
            </a:r>
            <a:r>
              <a:rPr lang="en-GB" dirty="0" err="1"/>
              <a:t>gwybodaeth</a:t>
            </a:r>
            <a:r>
              <a:rPr lang="en-GB" dirty="0"/>
              <a:t> </a:t>
            </a:r>
            <a:r>
              <a:rPr lang="en-GB" dirty="0" err="1"/>
              <a:t>cynyddol</a:t>
            </a:r>
            <a:br>
              <a:rPr lang="en-GB" dirty="0">
                <a:solidFill>
                  <a:srgbClr val="0070C0"/>
                </a:solidFill>
              </a:rPr>
            </a:br>
            <a:r>
              <a:rPr lang="en-GB" dirty="0">
                <a:solidFill>
                  <a:srgbClr val="0070C0"/>
                </a:solidFill>
              </a:rPr>
              <a:t>Increasing Breadth and Depth of Knowledge</a:t>
            </a:r>
          </a:p>
        </p:txBody>
      </p:sp>
      <p:sp>
        <p:nvSpPr>
          <p:cNvPr id="3" name="Content Placeholder 2">
            <a:extLst>
              <a:ext uri="{FF2B5EF4-FFF2-40B4-BE49-F238E27FC236}">
                <a16:creationId xmlns:a16="http://schemas.microsoft.com/office/drawing/2014/main" id="{D83F32F3-3FE3-38A4-E310-E4FDEBEF2758}"/>
              </a:ext>
            </a:extLst>
          </p:cNvPr>
          <p:cNvSpPr>
            <a:spLocks noGrp="1"/>
          </p:cNvSpPr>
          <p:nvPr>
            <p:ph sz="half" idx="1"/>
          </p:nvPr>
        </p:nvSpPr>
        <p:spPr>
          <a:xfrm>
            <a:off x="294198" y="1825625"/>
            <a:ext cx="4201602" cy="3883412"/>
          </a:xfrm>
        </p:spPr>
        <p:txBody>
          <a:bodyPr>
            <a:normAutofit fontScale="70000" lnSpcReduction="20000"/>
          </a:bodyPr>
          <a:lstStyle/>
          <a:p>
            <a:r>
              <a:rPr lang="en-GB" b="1" dirty="0"/>
              <a:t>Beth y </a:t>
            </a:r>
            <a:r>
              <a:rPr lang="en-GB" b="1" dirty="0" err="1"/>
              <a:t>gallai</a:t>
            </a:r>
            <a:r>
              <a:rPr lang="en-GB" b="1" dirty="0"/>
              <a:t> </a:t>
            </a:r>
            <a:r>
              <a:rPr lang="en-GB" b="1" dirty="0" err="1"/>
              <a:t>ehangder</a:t>
            </a:r>
            <a:r>
              <a:rPr lang="en-GB" b="1" dirty="0"/>
              <a:t> a </a:t>
            </a:r>
            <a:r>
              <a:rPr lang="en-GB" b="1" dirty="0" err="1"/>
              <a:t>dyfnder</a:t>
            </a:r>
            <a:r>
              <a:rPr lang="en-GB" b="1" dirty="0"/>
              <a:t> </a:t>
            </a:r>
            <a:r>
              <a:rPr lang="en-GB" b="1" dirty="0" err="1"/>
              <a:t>gwybodaeth</a:t>
            </a:r>
            <a:r>
              <a:rPr lang="en-GB" b="1" dirty="0"/>
              <a:t> </a:t>
            </a:r>
            <a:r>
              <a:rPr lang="en-GB" b="1" dirty="0" err="1"/>
              <a:t>cynyddol</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dechrau</a:t>
            </a:r>
            <a:r>
              <a:rPr lang="en-GB" dirty="0"/>
              <a:t> </a:t>
            </a:r>
            <a:r>
              <a:rPr lang="en-GB" dirty="0" err="1"/>
              <a:t>archwilio</a:t>
            </a:r>
            <a:r>
              <a:rPr lang="en-GB" dirty="0"/>
              <a:t> </a:t>
            </a:r>
            <a:r>
              <a:rPr lang="en-GB" dirty="0" err="1"/>
              <a:t>amrywiaeth</a:t>
            </a:r>
            <a:r>
              <a:rPr lang="en-GB" dirty="0"/>
              <a:t> o </a:t>
            </a:r>
            <a:r>
              <a:rPr lang="en-GB" dirty="0" err="1"/>
              <a:t>gysyniadau</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eu</a:t>
            </a:r>
            <a:r>
              <a:rPr lang="en-GB" dirty="0"/>
              <a:t> </a:t>
            </a:r>
            <a:r>
              <a:rPr lang="en-GB" dirty="0" err="1"/>
              <a:t>dealltwriaeth</a:t>
            </a:r>
            <a:r>
              <a:rPr lang="en-GB" dirty="0"/>
              <a:t> </a:t>
            </a:r>
            <a:r>
              <a:rPr lang="en-GB" dirty="0" err="1"/>
              <a:t>newydd</a:t>
            </a:r>
            <a:r>
              <a:rPr lang="en-GB" dirty="0"/>
              <a:t> </a:t>
            </a:r>
            <a:r>
              <a:rPr lang="en-GB" dirty="0" err="1"/>
              <a:t>drwy</a:t>
            </a:r>
            <a:r>
              <a:rPr lang="en-GB" dirty="0"/>
              <a:t> </a:t>
            </a:r>
            <a:r>
              <a:rPr lang="en-GB" dirty="0" err="1"/>
              <a:t>ddull</a:t>
            </a:r>
            <a:r>
              <a:rPr lang="en-GB" dirty="0"/>
              <a:t> </a:t>
            </a:r>
            <a:r>
              <a:rPr lang="en-GB" dirty="0" err="1"/>
              <a:t>profi</a:t>
            </a:r>
            <a:r>
              <a:rPr lang="en-GB" dirty="0"/>
              <a:t> a </a:t>
            </a:r>
            <a:r>
              <a:rPr lang="en-GB" dirty="0" err="1"/>
              <a:t>methu</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creu</a:t>
            </a:r>
            <a:r>
              <a:rPr lang="en-GB" dirty="0"/>
              <a:t> </a:t>
            </a:r>
            <a:r>
              <a:rPr lang="en-GB" dirty="0" err="1"/>
              <a:t>cysylltiadau</a:t>
            </a:r>
            <a:r>
              <a:rPr lang="en-GB" dirty="0"/>
              <a:t> </a:t>
            </a:r>
            <a:r>
              <a:rPr lang="en-GB" dirty="0" err="1"/>
              <a:t>ar</a:t>
            </a:r>
            <a:r>
              <a:rPr lang="en-GB" dirty="0"/>
              <a:t> draws </a:t>
            </a:r>
            <a:r>
              <a:rPr lang="en-GB" dirty="0" err="1"/>
              <a:t>eu</a:t>
            </a:r>
            <a:r>
              <a:rPr lang="en-GB" dirty="0"/>
              <a:t> </a:t>
            </a:r>
            <a:r>
              <a:rPr lang="en-GB" dirty="0" err="1"/>
              <a:t>dysgu</a:t>
            </a:r>
            <a:r>
              <a:rPr lang="en-GB" dirty="0"/>
              <a:t>, a </a:t>
            </a:r>
            <a:r>
              <a:rPr lang="en-GB" dirty="0" err="1"/>
              <a:t>meddwl</a:t>
            </a:r>
            <a:r>
              <a:rPr lang="en-GB" dirty="0"/>
              <a:t> a </a:t>
            </a:r>
            <a:r>
              <a:rPr lang="en-GB" dirty="0" err="1"/>
              <a:t>gweithredu’n</a:t>
            </a:r>
            <a:r>
              <a:rPr lang="en-GB" dirty="0"/>
              <a:t> </a:t>
            </a:r>
            <a:r>
              <a:rPr lang="en-GB" dirty="0" err="1"/>
              <a:t>fwy</a:t>
            </a:r>
            <a:r>
              <a:rPr lang="en-GB" dirty="0"/>
              <a:t> </a:t>
            </a:r>
            <a:r>
              <a:rPr lang="en-GB" dirty="0" err="1"/>
              <a:t>effeithlon</a:t>
            </a:r>
            <a:r>
              <a:rPr lang="en-GB" dirty="0"/>
              <a:t>. </a:t>
            </a:r>
            <a:r>
              <a:rPr lang="en-GB" dirty="0" err="1"/>
              <a:t>Maen</a:t>
            </a:r>
            <a:r>
              <a:rPr lang="en-GB" dirty="0"/>
              <a:t> </a:t>
            </a:r>
            <a:r>
              <a:rPr lang="en-GB" dirty="0" err="1"/>
              <a:t>nhw’n</a:t>
            </a:r>
            <a:r>
              <a:rPr lang="en-GB" dirty="0"/>
              <a:t> </a:t>
            </a:r>
            <a:r>
              <a:rPr lang="en-GB" dirty="0" err="1"/>
              <a:t>dilyn</a:t>
            </a:r>
            <a:r>
              <a:rPr lang="en-GB" dirty="0"/>
              <a:t> </a:t>
            </a:r>
            <a:r>
              <a:rPr lang="en-GB" dirty="0" err="1"/>
              <a:t>eu</a:t>
            </a:r>
            <a:r>
              <a:rPr lang="en-GB" dirty="0"/>
              <a:t> </a:t>
            </a:r>
            <a:r>
              <a:rPr lang="en-GB" dirty="0" err="1"/>
              <a:t>diddordebau</a:t>
            </a:r>
            <a:r>
              <a:rPr lang="en-GB" dirty="0"/>
              <a:t>, </a:t>
            </a:r>
            <a:r>
              <a:rPr lang="en-GB" dirty="0" err="1"/>
              <a:t>eu</a:t>
            </a:r>
            <a:r>
              <a:rPr lang="en-GB" dirty="0"/>
              <a:t> </a:t>
            </a:r>
            <a:r>
              <a:rPr lang="en-GB" dirty="0" err="1"/>
              <a:t>syniadau</a:t>
            </a:r>
            <a:r>
              <a:rPr lang="en-GB" dirty="0"/>
              <a:t> </a:t>
            </a:r>
            <a:r>
              <a:rPr lang="en-GB" dirty="0" err="1"/>
              <a:t>a’u</a:t>
            </a:r>
            <a:r>
              <a:rPr lang="en-GB" dirty="0"/>
              <a:t> </a:t>
            </a:r>
            <a:r>
              <a:rPr lang="en-GB" dirty="0" err="1"/>
              <a:t>sgemâu</a:t>
            </a:r>
            <a:r>
              <a:rPr lang="en-GB" dirty="0"/>
              <a:t> </a:t>
            </a:r>
            <a:r>
              <a:rPr lang="en-GB" dirty="0" err="1"/>
              <a:t>eu</a:t>
            </a:r>
            <a:r>
              <a:rPr lang="en-GB" dirty="0"/>
              <a:t> </a:t>
            </a:r>
            <a:r>
              <a:rPr lang="en-GB" dirty="0" err="1"/>
              <a:t>hunain</a:t>
            </a:r>
            <a:r>
              <a:rPr lang="en-GB" dirty="0"/>
              <a:t> er </a:t>
            </a:r>
            <a:r>
              <a:rPr lang="en-GB" dirty="0" err="1"/>
              <a:t>mwyn</a:t>
            </a:r>
            <a:r>
              <a:rPr lang="en-GB" dirty="0"/>
              <a:t> </a:t>
            </a:r>
            <a:r>
              <a:rPr lang="en-GB" dirty="0" err="1"/>
              <a:t>gwneud</a:t>
            </a:r>
            <a:r>
              <a:rPr lang="en-GB" dirty="0"/>
              <a:t> </a:t>
            </a:r>
            <a:r>
              <a:rPr lang="en-GB" dirty="0" err="1"/>
              <a:t>synnwyr</a:t>
            </a:r>
            <a:r>
              <a:rPr lang="en-GB" dirty="0"/>
              <a:t> </a:t>
            </a:r>
            <a:r>
              <a:rPr lang="en-GB" dirty="0" err="1"/>
              <a:t>o’r</a:t>
            </a:r>
            <a:r>
              <a:rPr lang="en-GB" dirty="0"/>
              <a:t> </a:t>
            </a:r>
            <a:r>
              <a:rPr lang="en-GB" dirty="0" err="1"/>
              <a:t>byd</a:t>
            </a:r>
            <a:r>
              <a:rPr lang="en-GB" dirty="0"/>
              <a:t> </a:t>
            </a:r>
            <a:r>
              <a:rPr lang="en-GB" dirty="0" err="1"/>
              <a:t>o’u</a:t>
            </a:r>
            <a:r>
              <a:rPr lang="en-GB" dirty="0"/>
              <a:t> </a:t>
            </a:r>
            <a:r>
              <a:rPr lang="en-GB" dirty="0" err="1"/>
              <a:t>cwmpas</a:t>
            </a:r>
            <a:r>
              <a:rPr lang="en-GB" dirty="0"/>
              <a:t> ac </a:t>
            </a:r>
            <a:r>
              <a:rPr lang="en-GB" dirty="0" err="1"/>
              <a:t>ehangu</a:t>
            </a:r>
            <a:r>
              <a:rPr lang="en-GB" dirty="0"/>
              <a:t> ac </a:t>
            </a:r>
            <a:r>
              <a:rPr lang="en-GB" dirty="0" err="1"/>
              <a:t>atgyfnerthu</a:t>
            </a:r>
            <a:r>
              <a:rPr lang="en-GB" dirty="0"/>
              <a:t> </a:t>
            </a:r>
            <a:r>
              <a:rPr lang="en-GB" dirty="0" err="1"/>
              <a:t>eu</a:t>
            </a:r>
            <a:r>
              <a:rPr lang="en-GB" dirty="0"/>
              <a:t> </a:t>
            </a:r>
            <a:r>
              <a:rPr lang="en-GB" dirty="0" err="1"/>
              <a:t>dealltwriaeth</a:t>
            </a:r>
            <a:r>
              <a:rPr lang="en-GB" dirty="0"/>
              <a:t>.</a:t>
            </a:r>
          </a:p>
        </p:txBody>
      </p:sp>
      <p:sp>
        <p:nvSpPr>
          <p:cNvPr id="4" name="Content Placeholder 3">
            <a:extLst>
              <a:ext uri="{FF2B5EF4-FFF2-40B4-BE49-F238E27FC236}">
                <a16:creationId xmlns:a16="http://schemas.microsoft.com/office/drawing/2014/main" id="{79F11D8E-0FE8-FA92-24AF-ABCF13B32C06}"/>
              </a:ext>
            </a:extLst>
          </p:cNvPr>
          <p:cNvSpPr>
            <a:spLocks noGrp="1"/>
          </p:cNvSpPr>
          <p:nvPr>
            <p:ph sz="half" idx="2"/>
          </p:nvPr>
        </p:nvSpPr>
        <p:spPr/>
        <p:txBody>
          <a:bodyPr>
            <a:normAutofit fontScale="70000" lnSpcReduction="20000"/>
          </a:bodyPr>
          <a:lstStyle/>
          <a:p>
            <a:r>
              <a:rPr lang="en-GB" b="1" dirty="0">
                <a:solidFill>
                  <a:srgbClr val="0070C0"/>
                </a:solidFill>
              </a:rPr>
              <a:t>What increasing breadth and depth of knowledge might look like for children aged 3 and 4</a:t>
            </a:r>
          </a:p>
          <a:p>
            <a:r>
              <a:rPr lang="en-GB" b="1" dirty="0">
                <a:solidFill>
                  <a:srgbClr val="0070C0"/>
                </a:solidFill>
              </a:rPr>
              <a:t> </a:t>
            </a:r>
            <a:r>
              <a:rPr lang="en-GB" dirty="0">
                <a:solidFill>
                  <a:srgbClr val="0070C0"/>
                </a:solidFill>
              </a:rPr>
              <a:t>Children begin to explore a range of concepts. They develop their emerging understanding through trial and error. They begin to make connections across their learning, and to think and act more efficiently. They follow their own interests, thinking and schema to make sense of the world around them and consolidate and extend their understanding.</a:t>
            </a:r>
          </a:p>
        </p:txBody>
      </p:sp>
    </p:spTree>
    <p:extLst>
      <p:ext uri="{BB962C8B-B14F-4D97-AF65-F5344CB8AC3E}">
        <p14:creationId xmlns:p14="http://schemas.microsoft.com/office/powerpoint/2010/main" val="27187248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7A19E-A37E-5919-61E1-D0B95DDBD468}"/>
              </a:ext>
            </a:extLst>
          </p:cNvPr>
          <p:cNvSpPr>
            <a:spLocks noGrp="1"/>
          </p:cNvSpPr>
          <p:nvPr>
            <p:ph type="title"/>
          </p:nvPr>
        </p:nvSpPr>
        <p:spPr/>
        <p:txBody>
          <a:bodyPr>
            <a:normAutofit/>
          </a:bodyPr>
          <a:lstStyle/>
          <a:p>
            <a:r>
              <a:rPr lang="en-GB" dirty="0" err="1"/>
              <a:t>Dyfnhau’r</a:t>
            </a:r>
            <a:r>
              <a:rPr lang="en-GB" dirty="0"/>
              <a:t> </a:t>
            </a:r>
            <a:r>
              <a:rPr lang="en-GB" dirty="0" err="1"/>
              <a:t>Ddealltwriaeth</a:t>
            </a:r>
            <a:br>
              <a:rPr lang="en-GB" dirty="0">
                <a:solidFill>
                  <a:srgbClr val="0070C0"/>
                </a:solidFill>
              </a:rPr>
            </a:br>
            <a:r>
              <a:rPr lang="en-GB" dirty="0">
                <a:solidFill>
                  <a:srgbClr val="0070C0"/>
                </a:solidFill>
              </a:rPr>
              <a:t>Deepening Understanding</a:t>
            </a:r>
          </a:p>
        </p:txBody>
      </p:sp>
      <p:sp>
        <p:nvSpPr>
          <p:cNvPr id="3" name="Content Placeholder 2">
            <a:extLst>
              <a:ext uri="{FF2B5EF4-FFF2-40B4-BE49-F238E27FC236}">
                <a16:creationId xmlns:a16="http://schemas.microsoft.com/office/drawing/2014/main" id="{DC85409B-CDED-03C9-99F1-4885D78EE2DC}"/>
              </a:ext>
            </a:extLst>
          </p:cNvPr>
          <p:cNvSpPr>
            <a:spLocks noGrp="1"/>
          </p:cNvSpPr>
          <p:nvPr>
            <p:ph sz="half" idx="1"/>
          </p:nvPr>
        </p:nvSpPr>
        <p:spPr/>
        <p:txBody>
          <a:bodyPr>
            <a:normAutofit fontScale="62500" lnSpcReduction="20000"/>
          </a:bodyPr>
          <a:lstStyle/>
          <a:p>
            <a:r>
              <a:rPr lang="en-GB" b="1" dirty="0"/>
              <a:t>Beth y </a:t>
            </a:r>
            <a:r>
              <a:rPr lang="en-GB" b="1" dirty="0" err="1"/>
              <a:t>gallai</a:t>
            </a:r>
            <a:r>
              <a:rPr lang="en-GB" b="1" dirty="0"/>
              <a:t> </a:t>
            </a:r>
            <a:r>
              <a:rPr lang="en-GB" b="1" dirty="0" err="1"/>
              <a:t>dyfnhau’r</a:t>
            </a:r>
            <a:r>
              <a:rPr lang="en-GB" b="1" dirty="0"/>
              <a:t> </a:t>
            </a:r>
            <a:r>
              <a:rPr lang="en-GB" b="1" dirty="0" err="1"/>
              <a:t>ddealltwriaeth</a:t>
            </a:r>
            <a:r>
              <a:rPr lang="en-GB" b="1" dirty="0"/>
              <a:t> o </a:t>
            </a:r>
            <a:r>
              <a:rPr lang="en-GB" b="1" dirty="0" err="1"/>
              <a:t>fewn</a:t>
            </a:r>
            <a:r>
              <a:rPr lang="en-GB" b="1" dirty="0"/>
              <a:t> y </a:t>
            </a:r>
            <a:r>
              <a:rPr lang="en-GB" b="1" dirty="0" err="1"/>
              <a:t>llwybrau</a:t>
            </a:r>
            <a:r>
              <a:rPr lang="en-GB" b="1" dirty="0"/>
              <a:t> </a:t>
            </a:r>
            <a:r>
              <a:rPr lang="en-GB" b="1" dirty="0" err="1"/>
              <a:t>datblygu</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endParaRPr lang="en-GB" b="1" dirty="0"/>
          </a:p>
          <a:p>
            <a:r>
              <a:rPr lang="en-GB" dirty="0"/>
              <a:t>Mae plant </a:t>
            </a:r>
            <a:r>
              <a:rPr lang="en-GB" dirty="0" err="1"/>
              <a:t>yn</a:t>
            </a:r>
            <a:r>
              <a:rPr lang="en-GB" dirty="0"/>
              <a:t> </a:t>
            </a:r>
            <a:r>
              <a:rPr lang="en-GB" dirty="0" err="1"/>
              <a:t>meithrin</a:t>
            </a:r>
            <a:r>
              <a:rPr lang="en-GB" dirty="0"/>
              <a:t> </a:t>
            </a:r>
            <a:r>
              <a:rPr lang="en-GB" dirty="0" err="1"/>
              <a:t>gwybodaeth</a:t>
            </a:r>
            <a:r>
              <a:rPr lang="en-GB" dirty="0"/>
              <a:t> a </a:t>
            </a:r>
            <a:r>
              <a:rPr lang="en-GB" dirty="0" err="1"/>
              <a:t>sgiliau</a:t>
            </a:r>
            <a:r>
              <a:rPr lang="en-GB" dirty="0"/>
              <a:t> </a:t>
            </a:r>
            <a:r>
              <a:rPr lang="en-GB" dirty="0" err="1"/>
              <a:t>dwfn</a:t>
            </a:r>
            <a:r>
              <a:rPr lang="en-GB" dirty="0"/>
              <a:t> ac </a:t>
            </a:r>
            <a:r>
              <a:rPr lang="en-GB" dirty="0" err="1"/>
              <a:t>eang</a:t>
            </a:r>
            <a:r>
              <a:rPr lang="en-GB" dirty="0"/>
              <a:t> o </a:t>
            </a:r>
            <a:r>
              <a:rPr lang="en-GB" dirty="0" err="1"/>
              <a:t>fewn</a:t>
            </a:r>
            <a:r>
              <a:rPr lang="en-GB" dirty="0"/>
              <a:t> y </a:t>
            </a:r>
            <a:r>
              <a:rPr lang="en-GB" dirty="0" err="1"/>
              <a:t>pum</a:t>
            </a:r>
            <a:r>
              <a:rPr lang="en-GB" dirty="0"/>
              <a:t> </a:t>
            </a:r>
            <a:r>
              <a:rPr lang="en-GB" dirty="0" err="1"/>
              <a:t>llwybr</a:t>
            </a:r>
            <a:r>
              <a:rPr lang="en-GB" dirty="0"/>
              <a:t> </a:t>
            </a:r>
            <a:r>
              <a:rPr lang="en-GB" dirty="0" err="1"/>
              <a:t>datblygu</a:t>
            </a:r>
            <a:r>
              <a:rPr lang="en-GB" dirty="0"/>
              <a:t> ac </a:t>
            </a:r>
            <a:r>
              <a:rPr lang="en-GB" dirty="0" err="1"/>
              <a:t>ar</a:t>
            </a:r>
            <a:r>
              <a:rPr lang="en-GB" dirty="0"/>
              <a:t> </a:t>
            </a:r>
            <a:r>
              <a:rPr lang="en-GB" dirty="0" err="1"/>
              <a:t>eu</a:t>
            </a:r>
            <a:r>
              <a:rPr lang="en-GB" dirty="0"/>
              <a:t> </a:t>
            </a:r>
            <a:r>
              <a:rPr lang="en-GB" dirty="0" err="1"/>
              <a:t>traws</a:t>
            </a:r>
            <a:r>
              <a:rPr lang="en-GB" dirty="0"/>
              <a:t>. </a:t>
            </a:r>
            <a:r>
              <a:rPr lang="en-GB" dirty="0" err="1"/>
              <a:t>Maen</a:t>
            </a:r>
            <a:r>
              <a:rPr lang="en-GB" dirty="0"/>
              <a:t> </a:t>
            </a:r>
            <a:r>
              <a:rPr lang="en-GB" dirty="0" err="1"/>
              <a:t>nhw’n</a:t>
            </a:r>
            <a:r>
              <a:rPr lang="en-GB" dirty="0"/>
              <a:t> </a:t>
            </a:r>
            <a:r>
              <a:rPr lang="en-GB" dirty="0" err="1"/>
              <a:t>dangos</a:t>
            </a:r>
            <a:r>
              <a:rPr lang="en-GB" dirty="0"/>
              <a:t> </a:t>
            </a:r>
            <a:r>
              <a:rPr lang="en-GB" dirty="0" err="1"/>
              <a:t>lefelau</a:t>
            </a:r>
            <a:r>
              <a:rPr lang="en-GB" dirty="0"/>
              <a:t> </a:t>
            </a:r>
            <a:r>
              <a:rPr lang="en-GB" dirty="0" err="1"/>
              <a:t>cynyddol</a:t>
            </a:r>
            <a:r>
              <a:rPr lang="en-GB" dirty="0"/>
              <a:t> o </a:t>
            </a:r>
            <a:r>
              <a:rPr lang="en-GB" dirty="0" err="1"/>
              <a:t>frwdfrydedd</a:t>
            </a:r>
            <a:r>
              <a:rPr lang="en-GB" dirty="0"/>
              <a:t> a </a:t>
            </a:r>
            <a:r>
              <a:rPr lang="en-GB" dirty="0" err="1"/>
              <a:t>diddordeb</a:t>
            </a:r>
            <a:r>
              <a:rPr lang="en-GB" dirty="0"/>
              <a:t> </a:t>
            </a:r>
            <a:r>
              <a:rPr lang="en-GB" dirty="0" err="1"/>
              <a:t>mewn</a:t>
            </a:r>
            <a:r>
              <a:rPr lang="en-GB" dirty="0"/>
              <a:t> </a:t>
            </a:r>
            <a:r>
              <a:rPr lang="en-GB" dirty="0" err="1"/>
              <a:t>amrywiaeth</a:t>
            </a:r>
            <a:r>
              <a:rPr lang="en-GB" dirty="0"/>
              <a:t> </a:t>
            </a:r>
            <a:r>
              <a:rPr lang="en-GB" dirty="0" err="1"/>
              <a:t>eang</a:t>
            </a:r>
            <a:r>
              <a:rPr lang="en-GB" dirty="0"/>
              <a:t> o </a:t>
            </a:r>
            <a:r>
              <a:rPr lang="en-GB" dirty="0" err="1"/>
              <a:t>brofiadau</a:t>
            </a:r>
            <a:r>
              <a:rPr lang="en-GB" dirty="0"/>
              <a:t> </a:t>
            </a:r>
            <a:r>
              <a:rPr lang="en-GB" dirty="0" err="1"/>
              <a:t>dilys</a:t>
            </a:r>
            <a:r>
              <a:rPr lang="en-GB" dirty="0"/>
              <a:t> </a:t>
            </a:r>
            <a:r>
              <a:rPr lang="en-GB" dirty="0" err="1"/>
              <a:t>priodol</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dangos</a:t>
            </a:r>
            <a:r>
              <a:rPr lang="en-GB" dirty="0"/>
              <a:t> </a:t>
            </a:r>
            <a:r>
              <a:rPr lang="en-GB" dirty="0" err="1"/>
              <a:t>rhai</a:t>
            </a:r>
            <a:r>
              <a:rPr lang="en-GB" dirty="0"/>
              <a:t> o </a:t>
            </a:r>
            <a:r>
              <a:rPr lang="en-GB" dirty="0" err="1"/>
              <a:t>nodweddion</a:t>
            </a:r>
            <a:r>
              <a:rPr lang="en-GB" dirty="0"/>
              <a:t> </a:t>
            </a:r>
            <a:r>
              <a:rPr lang="en-GB" dirty="0" err="1"/>
              <a:t>pedwar</a:t>
            </a:r>
            <a:r>
              <a:rPr lang="en-GB" dirty="0"/>
              <a:t> </a:t>
            </a:r>
            <a:r>
              <a:rPr lang="en-GB" dirty="0" err="1"/>
              <a:t>diben</a:t>
            </a:r>
            <a:r>
              <a:rPr lang="en-GB" dirty="0"/>
              <a:t> </a:t>
            </a:r>
            <a:r>
              <a:rPr lang="en-GB" dirty="0" err="1"/>
              <a:t>Cwricwlwm</a:t>
            </a:r>
            <a:r>
              <a:rPr lang="en-GB" dirty="0"/>
              <a:t> </a:t>
            </a:r>
            <a:r>
              <a:rPr lang="en-GB" dirty="0" err="1"/>
              <a:t>i</a:t>
            </a:r>
            <a:r>
              <a:rPr lang="en-GB" dirty="0"/>
              <a:t> </a:t>
            </a:r>
            <a:r>
              <a:rPr lang="en-GB" dirty="0" err="1"/>
              <a:t>Gymru</a:t>
            </a:r>
            <a:r>
              <a:rPr lang="en-GB" dirty="0"/>
              <a:t> </a:t>
            </a:r>
            <a:r>
              <a:rPr lang="en-GB" dirty="0" err="1"/>
              <a:t>wrth</a:t>
            </a:r>
            <a:r>
              <a:rPr lang="en-GB" dirty="0"/>
              <a:t> </a:t>
            </a:r>
            <a:r>
              <a:rPr lang="en-GB" dirty="0" err="1"/>
              <a:t>chwarae</a:t>
            </a:r>
            <a:r>
              <a:rPr lang="en-GB" dirty="0"/>
              <a:t> ac </a:t>
            </a:r>
            <a:r>
              <a:rPr lang="en-GB" dirty="0" err="1"/>
              <a:t>archwilio</a:t>
            </a:r>
            <a:r>
              <a:rPr lang="en-GB" dirty="0"/>
              <a:t>. </a:t>
            </a:r>
          </a:p>
        </p:txBody>
      </p:sp>
      <p:sp>
        <p:nvSpPr>
          <p:cNvPr id="4" name="Content Placeholder 3">
            <a:extLst>
              <a:ext uri="{FF2B5EF4-FFF2-40B4-BE49-F238E27FC236}">
                <a16:creationId xmlns:a16="http://schemas.microsoft.com/office/drawing/2014/main" id="{58B9A0E2-6EA7-BCF0-2504-C3CD8832A579}"/>
              </a:ext>
            </a:extLst>
          </p:cNvPr>
          <p:cNvSpPr>
            <a:spLocks noGrp="1"/>
          </p:cNvSpPr>
          <p:nvPr>
            <p:ph sz="half" idx="2"/>
          </p:nvPr>
        </p:nvSpPr>
        <p:spPr/>
        <p:txBody>
          <a:bodyPr>
            <a:normAutofit fontScale="62500" lnSpcReduction="20000"/>
          </a:bodyPr>
          <a:lstStyle/>
          <a:p>
            <a:r>
              <a:rPr lang="en-GB" b="1" dirty="0">
                <a:solidFill>
                  <a:srgbClr val="0070C0"/>
                </a:solidFill>
              </a:rPr>
              <a:t>What deepening understanding within the developmental pathways might look like for children aged 3 and 4</a:t>
            </a:r>
          </a:p>
          <a:p>
            <a:r>
              <a:rPr lang="en-GB" dirty="0">
                <a:solidFill>
                  <a:srgbClr val="0070C0"/>
                </a:solidFill>
              </a:rPr>
              <a:t>Children develop a depth and breadth of knowledge and skills within and across the five developmental pathways. They show increasing levels of engagement and involvement across a wide range of appropriate, authentic experiences. They begin to demonstrate some of the characteristics of the four purposes of Curriculum for Wales in their play and exploration. </a:t>
            </a:r>
          </a:p>
        </p:txBody>
      </p:sp>
    </p:spTree>
    <p:extLst>
      <p:ext uri="{BB962C8B-B14F-4D97-AF65-F5344CB8AC3E}">
        <p14:creationId xmlns:p14="http://schemas.microsoft.com/office/powerpoint/2010/main" val="8524254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96674-5E8B-5D0E-D22A-EA5178046D87}"/>
              </a:ext>
            </a:extLst>
          </p:cNvPr>
          <p:cNvSpPr>
            <a:spLocks noGrp="1"/>
          </p:cNvSpPr>
          <p:nvPr>
            <p:ph type="title"/>
          </p:nvPr>
        </p:nvSpPr>
        <p:spPr>
          <a:xfrm>
            <a:off x="135172" y="365125"/>
            <a:ext cx="8778240" cy="1325563"/>
          </a:xfrm>
        </p:spPr>
        <p:txBody>
          <a:bodyPr>
            <a:normAutofit fontScale="90000"/>
          </a:bodyPr>
          <a:lstStyle/>
          <a:p>
            <a:r>
              <a:rPr lang="en-GB" dirty="0" err="1"/>
              <a:t>Mireinio</a:t>
            </a:r>
            <a:r>
              <a:rPr lang="en-GB" dirty="0"/>
              <a:t> a </a:t>
            </a:r>
            <a:r>
              <a:rPr lang="en-GB" dirty="0" err="1"/>
              <a:t>soffistigeiddrwydd</a:t>
            </a:r>
            <a:r>
              <a:rPr lang="en-GB" dirty="0"/>
              <a:t> </a:t>
            </a:r>
            <a:r>
              <a:rPr lang="en-GB" dirty="0" err="1"/>
              <a:t>cynyddol</a:t>
            </a:r>
            <a:r>
              <a:rPr lang="en-GB" dirty="0"/>
              <a:t> </a:t>
            </a:r>
            <a:br>
              <a:rPr lang="en-GB" dirty="0">
                <a:solidFill>
                  <a:srgbClr val="0070C0"/>
                </a:solidFill>
              </a:rPr>
            </a:br>
            <a:r>
              <a:rPr lang="en-GB" dirty="0">
                <a:solidFill>
                  <a:srgbClr val="0070C0"/>
                </a:solidFill>
              </a:rPr>
              <a:t>Refinement and Growing Sophistication</a:t>
            </a:r>
          </a:p>
        </p:txBody>
      </p:sp>
      <p:sp>
        <p:nvSpPr>
          <p:cNvPr id="3" name="Content Placeholder 2">
            <a:extLst>
              <a:ext uri="{FF2B5EF4-FFF2-40B4-BE49-F238E27FC236}">
                <a16:creationId xmlns:a16="http://schemas.microsoft.com/office/drawing/2014/main" id="{FCCC397B-244F-CB5B-44B6-9776178EF017}"/>
              </a:ext>
            </a:extLst>
          </p:cNvPr>
          <p:cNvSpPr>
            <a:spLocks noGrp="1"/>
          </p:cNvSpPr>
          <p:nvPr>
            <p:ph sz="half" idx="1"/>
          </p:nvPr>
        </p:nvSpPr>
        <p:spPr/>
        <p:txBody>
          <a:bodyPr>
            <a:normAutofit fontScale="62500" lnSpcReduction="20000"/>
          </a:bodyPr>
          <a:lstStyle/>
          <a:p>
            <a:r>
              <a:rPr lang="en-GB" b="1" dirty="0"/>
              <a:t>Beth y </a:t>
            </a:r>
            <a:r>
              <a:rPr lang="en-GB" b="1" dirty="0" err="1"/>
              <a:t>gallai</a:t>
            </a:r>
            <a:r>
              <a:rPr lang="en-GB" b="1" dirty="0"/>
              <a:t> </a:t>
            </a:r>
            <a:r>
              <a:rPr lang="en-GB" b="1" dirty="0" err="1"/>
              <a:t>mireinio</a:t>
            </a:r>
            <a:r>
              <a:rPr lang="en-GB" b="1" dirty="0"/>
              <a:t> a </a:t>
            </a:r>
            <a:r>
              <a:rPr lang="en-GB" b="1" dirty="0" err="1"/>
              <a:t>soffistigeiddrwydd</a:t>
            </a:r>
            <a:r>
              <a:rPr lang="en-GB" b="1" dirty="0"/>
              <a:t> </a:t>
            </a:r>
            <a:r>
              <a:rPr lang="en-GB" b="1" dirty="0" err="1"/>
              <a:t>cynyddol</a:t>
            </a:r>
            <a:r>
              <a:rPr lang="en-GB" b="1" dirty="0"/>
              <a:t> </a:t>
            </a:r>
            <a:r>
              <a:rPr lang="en-GB" b="1" dirty="0" err="1"/>
              <a:t>wrth</a:t>
            </a:r>
            <a:r>
              <a:rPr lang="en-GB" b="1" dirty="0"/>
              <a:t> </a:t>
            </a:r>
            <a:r>
              <a:rPr lang="en-GB" b="1" dirty="0" err="1"/>
              <a:t>ddefnyddio</a:t>
            </a:r>
            <a:r>
              <a:rPr lang="en-GB" b="1" dirty="0"/>
              <a:t> a </a:t>
            </a:r>
            <a:r>
              <a:rPr lang="en-GB" b="1" dirty="0" err="1"/>
              <a:t>chymhwyso</a:t>
            </a:r>
            <a:r>
              <a:rPr lang="en-GB" b="1" dirty="0"/>
              <a:t> </a:t>
            </a:r>
            <a:r>
              <a:rPr lang="en-GB" b="1" dirty="0" err="1"/>
              <a:t>sgiliau</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manteisio</a:t>
            </a:r>
            <a:r>
              <a:rPr lang="en-GB" dirty="0"/>
              <a:t> </a:t>
            </a:r>
            <a:r>
              <a:rPr lang="en-GB" dirty="0" err="1"/>
              <a:t>ar</a:t>
            </a:r>
            <a:r>
              <a:rPr lang="en-GB" dirty="0"/>
              <a:t> </a:t>
            </a:r>
            <a:r>
              <a:rPr lang="en-GB" dirty="0" err="1"/>
              <a:t>yr</a:t>
            </a:r>
            <a:r>
              <a:rPr lang="en-GB" dirty="0"/>
              <a:t> </a:t>
            </a:r>
            <a:r>
              <a:rPr lang="en-GB" dirty="0" err="1"/>
              <a:t>amser</a:t>
            </a:r>
            <a:r>
              <a:rPr lang="en-GB" dirty="0"/>
              <a:t> </a:t>
            </a:r>
            <a:r>
              <a:rPr lang="en-GB" dirty="0" err="1"/>
              <a:t>a’r</a:t>
            </a:r>
            <a:r>
              <a:rPr lang="en-GB" dirty="0"/>
              <a:t> </a:t>
            </a:r>
            <a:r>
              <a:rPr lang="en-GB" dirty="0" err="1"/>
              <a:t>cyfle</a:t>
            </a:r>
            <a:r>
              <a:rPr lang="en-GB" dirty="0"/>
              <a:t> </a:t>
            </a:r>
            <a:r>
              <a:rPr lang="en-GB" dirty="0" err="1"/>
              <a:t>i</a:t>
            </a:r>
            <a:r>
              <a:rPr lang="en-GB" dirty="0"/>
              <a:t> </a:t>
            </a:r>
            <a:r>
              <a:rPr lang="en-GB" dirty="0" err="1"/>
              <a:t>archwilio</a:t>
            </a:r>
            <a:r>
              <a:rPr lang="en-GB" dirty="0"/>
              <a:t>, </a:t>
            </a:r>
            <a:r>
              <a:rPr lang="en-GB" dirty="0" err="1"/>
              <a:t>mireinio</a:t>
            </a:r>
            <a:r>
              <a:rPr lang="en-GB" dirty="0"/>
              <a:t> ac </a:t>
            </a:r>
            <a:r>
              <a:rPr lang="en-GB" dirty="0" err="1"/>
              <a:t>atgyfnerthu</a:t>
            </a:r>
            <a:r>
              <a:rPr lang="en-GB" dirty="0"/>
              <a:t> </a:t>
            </a:r>
            <a:r>
              <a:rPr lang="en-GB" dirty="0" err="1"/>
              <a:t>eu</a:t>
            </a:r>
            <a:r>
              <a:rPr lang="en-GB" dirty="0"/>
              <a:t> </a:t>
            </a:r>
            <a:r>
              <a:rPr lang="en-GB" dirty="0" err="1"/>
              <a:t>sgiliau</a:t>
            </a:r>
            <a:r>
              <a:rPr lang="en-GB" dirty="0"/>
              <a:t> </a:t>
            </a:r>
            <a:r>
              <a:rPr lang="en-GB" dirty="0" err="1"/>
              <a:t>datrys</a:t>
            </a:r>
            <a:r>
              <a:rPr lang="en-GB" dirty="0"/>
              <a:t> </a:t>
            </a:r>
            <a:r>
              <a:rPr lang="en-GB" dirty="0" err="1"/>
              <a:t>problemau</a:t>
            </a:r>
            <a:r>
              <a:rPr lang="en-GB" dirty="0"/>
              <a:t>, </a:t>
            </a:r>
            <a:r>
              <a:rPr lang="en-GB" dirty="0" err="1"/>
              <a:t>cyfathrebu</a:t>
            </a:r>
            <a:r>
              <a:rPr lang="en-GB" dirty="0"/>
              <a:t>, </a:t>
            </a:r>
            <a:r>
              <a:rPr lang="en-GB" dirty="0" err="1"/>
              <a:t>corfforol</a:t>
            </a:r>
            <a:r>
              <a:rPr lang="en-GB" dirty="0"/>
              <a:t> a </a:t>
            </a:r>
            <a:r>
              <a:rPr lang="en-GB" dirty="0" err="1"/>
              <a:t>chymdeithasol</a:t>
            </a:r>
            <a:r>
              <a:rPr lang="en-GB" dirty="0"/>
              <a:t> </a:t>
            </a:r>
            <a:r>
              <a:rPr lang="en-GB" dirty="0" err="1"/>
              <a:t>yn</a:t>
            </a:r>
            <a:r>
              <a:rPr lang="en-GB" dirty="0"/>
              <a:t> </a:t>
            </a:r>
            <a:r>
              <a:rPr lang="en-GB" dirty="0" err="1"/>
              <a:t>ystod</a:t>
            </a:r>
            <a:r>
              <a:rPr lang="en-GB" dirty="0"/>
              <a:t> </a:t>
            </a:r>
            <a:r>
              <a:rPr lang="en-GB" dirty="0" err="1"/>
              <a:t>profiadau</a:t>
            </a:r>
            <a:r>
              <a:rPr lang="en-GB" dirty="0"/>
              <a:t> </a:t>
            </a:r>
            <a:r>
              <a:rPr lang="en-GB" dirty="0" err="1"/>
              <a:t>dysgu</a:t>
            </a:r>
            <a:r>
              <a:rPr lang="en-GB" dirty="0"/>
              <a:t> </a:t>
            </a:r>
            <a:r>
              <a:rPr lang="en-GB" dirty="0" err="1"/>
              <a:t>sy’n</a:t>
            </a:r>
            <a:r>
              <a:rPr lang="en-GB" dirty="0"/>
              <a:t> </a:t>
            </a:r>
            <a:r>
              <a:rPr lang="en-GB" dirty="0" err="1"/>
              <a:t>seiliedig</a:t>
            </a:r>
            <a:r>
              <a:rPr lang="en-GB" dirty="0"/>
              <a:t> </a:t>
            </a:r>
            <a:r>
              <a:rPr lang="en-GB" dirty="0" err="1"/>
              <a:t>ar</a:t>
            </a:r>
            <a:r>
              <a:rPr lang="en-GB" dirty="0"/>
              <a:t> </a:t>
            </a:r>
            <a:r>
              <a:rPr lang="en-GB" dirty="0" err="1"/>
              <a:t>chwarae</a:t>
            </a:r>
            <a:r>
              <a:rPr lang="en-GB" dirty="0"/>
              <a:t> </a:t>
            </a:r>
            <a:r>
              <a:rPr lang="en-GB" dirty="0" err="1"/>
              <a:t>dilys</a:t>
            </a:r>
            <a:r>
              <a:rPr lang="en-GB" dirty="0"/>
              <a:t>. Mae plant </a:t>
            </a:r>
            <a:r>
              <a:rPr lang="en-GB" dirty="0" err="1"/>
              <a:t>yn</a:t>
            </a:r>
            <a:r>
              <a:rPr lang="en-GB" dirty="0"/>
              <a:t> </a:t>
            </a:r>
            <a:r>
              <a:rPr lang="en-GB" dirty="0" err="1"/>
              <a:t>dangos</a:t>
            </a:r>
            <a:r>
              <a:rPr lang="en-GB" dirty="0"/>
              <a:t> </a:t>
            </a:r>
            <a:r>
              <a:rPr lang="en-GB" dirty="0" err="1"/>
              <a:t>eu</a:t>
            </a:r>
            <a:r>
              <a:rPr lang="en-GB" dirty="0"/>
              <a:t> </a:t>
            </a:r>
            <a:r>
              <a:rPr lang="en-GB" dirty="0" err="1"/>
              <a:t>dealltwriaeth</a:t>
            </a:r>
            <a:r>
              <a:rPr lang="en-GB" dirty="0"/>
              <a:t> o </a:t>
            </a:r>
            <a:r>
              <a:rPr lang="en-GB" dirty="0" err="1"/>
              <a:t>gysyniadau</a:t>
            </a:r>
            <a:r>
              <a:rPr lang="en-GB" dirty="0"/>
              <a:t> </a:t>
            </a:r>
            <a:r>
              <a:rPr lang="en-GB" dirty="0" err="1"/>
              <a:t>mewn</a:t>
            </a:r>
            <a:r>
              <a:rPr lang="en-GB" dirty="0"/>
              <a:t> </a:t>
            </a:r>
            <a:r>
              <a:rPr lang="en-GB" dirty="0" err="1"/>
              <a:t>amrywiaeth</a:t>
            </a:r>
            <a:r>
              <a:rPr lang="en-GB" dirty="0"/>
              <a:t> o </a:t>
            </a:r>
            <a:r>
              <a:rPr lang="en-GB" dirty="0" err="1"/>
              <a:t>gyd-destunau</a:t>
            </a:r>
            <a:r>
              <a:rPr lang="en-GB" dirty="0"/>
              <a:t> </a:t>
            </a:r>
            <a:r>
              <a:rPr lang="en-GB" dirty="0" err="1"/>
              <a:t>cyfarwydd</a:t>
            </a:r>
            <a:r>
              <a:rPr lang="en-GB" dirty="0"/>
              <a:t> a </a:t>
            </a:r>
            <a:r>
              <a:rPr lang="en-GB" dirty="0" err="1"/>
              <a:t>newydd</a:t>
            </a:r>
            <a:r>
              <a:rPr lang="en-GB" dirty="0"/>
              <a:t>. </a:t>
            </a:r>
            <a:r>
              <a:rPr lang="en-GB" dirty="0" err="1"/>
              <a:t>Maen</a:t>
            </a:r>
            <a:r>
              <a:rPr lang="en-GB" dirty="0"/>
              <a:t> </a:t>
            </a:r>
            <a:r>
              <a:rPr lang="en-GB" dirty="0" err="1"/>
              <a:t>nhw’n</a:t>
            </a:r>
            <a:r>
              <a:rPr lang="en-GB" dirty="0"/>
              <a:t> </a:t>
            </a:r>
            <a:r>
              <a:rPr lang="en-GB" dirty="0" err="1"/>
              <a:t>cyfleu</a:t>
            </a:r>
            <a:r>
              <a:rPr lang="en-GB" dirty="0"/>
              <a:t> </a:t>
            </a:r>
            <a:r>
              <a:rPr lang="en-GB" dirty="0" err="1"/>
              <a:t>eu</a:t>
            </a:r>
            <a:r>
              <a:rPr lang="en-GB" dirty="0"/>
              <a:t> </a:t>
            </a:r>
            <a:r>
              <a:rPr lang="en-GB" dirty="0" err="1"/>
              <a:t>syniadau</a:t>
            </a:r>
            <a:r>
              <a:rPr lang="en-GB" dirty="0"/>
              <a:t> </a:t>
            </a:r>
            <a:r>
              <a:rPr lang="en-GB" dirty="0" err="1"/>
              <a:t>drwy</a:t>
            </a:r>
            <a:r>
              <a:rPr lang="en-GB" dirty="0"/>
              <a:t> </a:t>
            </a:r>
            <a:r>
              <a:rPr lang="en-GB" dirty="0" err="1"/>
              <a:t>weithredoedd</a:t>
            </a:r>
            <a:r>
              <a:rPr lang="en-GB" dirty="0"/>
              <a:t>, </a:t>
            </a:r>
            <a:r>
              <a:rPr lang="en-GB" dirty="0" err="1"/>
              <a:t>ystumiau</a:t>
            </a:r>
            <a:r>
              <a:rPr lang="en-GB" dirty="0"/>
              <a:t> a </a:t>
            </a:r>
            <a:r>
              <a:rPr lang="en-GB" dirty="0" err="1"/>
              <a:t>geiriau</a:t>
            </a:r>
            <a:r>
              <a:rPr lang="en-GB" dirty="0"/>
              <a:t>. </a:t>
            </a:r>
          </a:p>
        </p:txBody>
      </p:sp>
      <p:sp>
        <p:nvSpPr>
          <p:cNvPr id="4" name="Content Placeholder 3">
            <a:extLst>
              <a:ext uri="{FF2B5EF4-FFF2-40B4-BE49-F238E27FC236}">
                <a16:creationId xmlns:a16="http://schemas.microsoft.com/office/drawing/2014/main" id="{5022EC55-1F61-7D14-6207-C2A2175256FA}"/>
              </a:ext>
            </a:extLst>
          </p:cNvPr>
          <p:cNvSpPr>
            <a:spLocks noGrp="1"/>
          </p:cNvSpPr>
          <p:nvPr>
            <p:ph sz="half" idx="2"/>
          </p:nvPr>
        </p:nvSpPr>
        <p:spPr/>
        <p:txBody>
          <a:bodyPr>
            <a:normAutofit fontScale="62500" lnSpcReduction="20000"/>
          </a:bodyPr>
          <a:lstStyle/>
          <a:p>
            <a:r>
              <a:rPr lang="en-GB" b="1" dirty="0">
                <a:solidFill>
                  <a:srgbClr val="0070C0"/>
                </a:solidFill>
              </a:rPr>
              <a:t>What refinement and growing sophistication in the use and application of skills might look like for children aged 3 and 4</a:t>
            </a:r>
          </a:p>
          <a:p>
            <a:r>
              <a:rPr lang="en-GB" dirty="0">
                <a:solidFill>
                  <a:srgbClr val="0070C0"/>
                </a:solidFill>
              </a:rPr>
              <a:t> Children take the time and opportunity to explore, refine and consolidate their problem-solving, communication, physical and social skills in authentic play-based learning. Children demonstrate their understanding of concepts in a variety of familiar and new contexts. They communicate their thinking through actions, gestures and words. </a:t>
            </a:r>
          </a:p>
        </p:txBody>
      </p:sp>
    </p:spTree>
    <p:extLst>
      <p:ext uri="{BB962C8B-B14F-4D97-AF65-F5344CB8AC3E}">
        <p14:creationId xmlns:p14="http://schemas.microsoft.com/office/powerpoint/2010/main" val="7341037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5B95-5FEB-E398-6549-70F2AFDE3488}"/>
              </a:ext>
            </a:extLst>
          </p:cNvPr>
          <p:cNvSpPr>
            <a:spLocks noGrp="1"/>
          </p:cNvSpPr>
          <p:nvPr>
            <p:ph type="title"/>
          </p:nvPr>
        </p:nvSpPr>
        <p:spPr>
          <a:xfrm>
            <a:off x="0" y="365125"/>
            <a:ext cx="9024730" cy="1325563"/>
          </a:xfrm>
        </p:spPr>
        <p:txBody>
          <a:bodyPr>
            <a:normAutofit fontScale="90000"/>
          </a:bodyPr>
          <a:lstStyle/>
          <a:p>
            <a:r>
              <a:rPr lang="en-GB" dirty="0"/>
              <a:t>Creu </a:t>
            </a:r>
            <a:r>
              <a:rPr lang="en-GB" dirty="0" err="1"/>
              <a:t>cysylltiadau</a:t>
            </a:r>
            <a:r>
              <a:rPr lang="en-GB" dirty="0"/>
              <a:t> a </a:t>
            </a:r>
            <a:r>
              <a:rPr lang="en-GB" dirty="0" err="1"/>
              <a:t>throsglwyddo'r</a:t>
            </a:r>
            <a:r>
              <a:rPr lang="en-GB" dirty="0"/>
              <a:t> </a:t>
            </a:r>
            <a:r>
              <a:rPr lang="en-GB" dirty="0" err="1"/>
              <a:t>dysgu</a:t>
            </a:r>
            <a:br>
              <a:rPr lang="en-GB" dirty="0">
                <a:solidFill>
                  <a:srgbClr val="0070C0"/>
                </a:solidFill>
              </a:rPr>
            </a:br>
            <a:r>
              <a:rPr lang="en-GB" dirty="0">
                <a:solidFill>
                  <a:srgbClr val="0070C0"/>
                </a:solidFill>
              </a:rPr>
              <a:t>Making Connections and Transferring Learning</a:t>
            </a:r>
          </a:p>
        </p:txBody>
      </p:sp>
      <p:sp>
        <p:nvSpPr>
          <p:cNvPr id="3" name="Content Placeholder 2">
            <a:extLst>
              <a:ext uri="{FF2B5EF4-FFF2-40B4-BE49-F238E27FC236}">
                <a16:creationId xmlns:a16="http://schemas.microsoft.com/office/drawing/2014/main" id="{CCAD6A94-C9EB-1D48-35EE-A50C6F4CC950}"/>
              </a:ext>
            </a:extLst>
          </p:cNvPr>
          <p:cNvSpPr>
            <a:spLocks noGrp="1"/>
          </p:cNvSpPr>
          <p:nvPr>
            <p:ph sz="half" idx="1"/>
          </p:nvPr>
        </p:nvSpPr>
        <p:spPr>
          <a:xfrm>
            <a:off x="190831" y="1825625"/>
            <a:ext cx="4304969" cy="3923168"/>
          </a:xfrm>
        </p:spPr>
        <p:txBody>
          <a:bodyPr>
            <a:normAutofit fontScale="62500" lnSpcReduction="20000"/>
          </a:bodyPr>
          <a:lstStyle/>
          <a:p>
            <a:r>
              <a:rPr lang="en-GB" b="1" dirty="0"/>
              <a:t>Beth y </a:t>
            </a:r>
            <a:r>
              <a:rPr lang="en-GB" b="1" dirty="0" err="1"/>
              <a:t>gallai</a:t>
            </a:r>
            <a:r>
              <a:rPr lang="en-GB" b="1" dirty="0"/>
              <a:t> </a:t>
            </a:r>
            <a:r>
              <a:rPr lang="en-GB" b="1" dirty="0" err="1"/>
              <a:t>creu</a:t>
            </a:r>
            <a:r>
              <a:rPr lang="en-GB" b="1" dirty="0"/>
              <a:t> </a:t>
            </a:r>
            <a:r>
              <a:rPr lang="en-GB" b="1" dirty="0" err="1"/>
              <a:t>cysylltiadau</a:t>
            </a:r>
            <a:r>
              <a:rPr lang="en-GB" b="1" dirty="0"/>
              <a:t> a </a:t>
            </a:r>
            <a:r>
              <a:rPr lang="en-GB" b="1" dirty="0" err="1"/>
              <a:t>throsglwyddo’r</a:t>
            </a:r>
            <a:r>
              <a:rPr lang="en-GB" b="1" dirty="0"/>
              <a:t> </a:t>
            </a:r>
            <a:r>
              <a:rPr lang="en-GB" b="1" dirty="0" err="1"/>
              <a:t>dysgu</a:t>
            </a:r>
            <a:r>
              <a:rPr lang="en-GB" b="1" dirty="0"/>
              <a:t> </a:t>
            </a:r>
            <a:r>
              <a:rPr lang="en-GB" b="1" dirty="0" err="1"/>
              <a:t>i</a:t>
            </a:r>
            <a:r>
              <a:rPr lang="en-GB" b="1" dirty="0"/>
              <a:t> </a:t>
            </a:r>
            <a:r>
              <a:rPr lang="en-GB" b="1" dirty="0" err="1"/>
              <a:t>gyd-destunau</a:t>
            </a:r>
            <a:r>
              <a:rPr lang="en-GB" b="1" dirty="0"/>
              <a:t> </a:t>
            </a:r>
            <a:r>
              <a:rPr lang="en-GB" b="1" dirty="0" err="1"/>
              <a:t>newydd</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dechrau</a:t>
            </a:r>
            <a:r>
              <a:rPr lang="en-GB" dirty="0"/>
              <a:t> </a:t>
            </a:r>
            <a:r>
              <a:rPr lang="en-GB" dirty="0" err="1"/>
              <a:t>creu</a:t>
            </a:r>
            <a:r>
              <a:rPr lang="en-GB" dirty="0"/>
              <a:t> </a:t>
            </a:r>
            <a:r>
              <a:rPr lang="en-GB" dirty="0" err="1"/>
              <a:t>cysylltiadau</a:t>
            </a:r>
            <a:r>
              <a:rPr lang="en-GB" dirty="0"/>
              <a:t> </a:t>
            </a:r>
            <a:r>
              <a:rPr lang="en-GB" dirty="0" err="1"/>
              <a:t>drwy</a:t>
            </a:r>
            <a:r>
              <a:rPr lang="en-GB" dirty="0"/>
              <a:t> </a:t>
            </a:r>
            <a:r>
              <a:rPr lang="en-GB" dirty="0" err="1"/>
              <a:t>archwilio’r</a:t>
            </a:r>
            <a:r>
              <a:rPr lang="en-GB" dirty="0"/>
              <a:t> </a:t>
            </a:r>
            <a:r>
              <a:rPr lang="en-GB" dirty="0" err="1"/>
              <a:t>byd</a:t>
            </a:r>
            <a:r>
              <a:rPr lang="en-GB" dirty="0"/>
              <a:t> </a:t>
            </a:r>
            <a:r>
              <a:rPr lang="en-GB" dirty="0" err="1"/>
              <a:t>o’u</a:t>
            </a:r>
            <a:r>
              <a:rPr lang="en-GB" dirty="0"/>
              <a:t> </a:t>
            </a:r>
            <a:r>
              <a:rPr lang="en-GB" dirty="0" err="1"/>
              <a:t>cwmpas</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eu</a:t>
            </a:r>
            <a:r>
              <a:rPr lang="en-GB" dirty="0"/>
              <a:t> </a:t>
            </a:r>
            <a:r>
              <a:rPr lang="en-GB" dirty="0" err="1"/>
              <a:t>ffyrdd</a:t>
            </a:r>
            <a:r>
              <a:rPr lang="en-GB" dirty="0"/>
              <a:t> </a:t>
            </a:r>
            <a:r>
              <a:rPr lang="en-GB" dirty="0" err="1"/>
              <a:t>newydd</a:t>
            </a:r>
            <a:r>
              <a:rPr lang="en-GB" dirty="0"/>
              <a:t> o </a:t>
            </a:r>
            <a:r>
              <a:rPr lang="en-GB" dirty="0" err="1"/>
              <a:t>feddwl</a:t>
            </a:r>
            <a:r>
              <a:rPr lang="en-GB" dirty="0"/>
              <a:t> </a:t>
            </a:r>
            <a:r>
              <a:rPr lang="en-GB" dirty="0" err="1"/>
              <a:t>drwy</a:t>
            </a:r>
            <a:r>
              <a:rPr lang="en-GB" dirty="0"/>
              <a:t> </a:t>
            </a:r>
            <a:r>
              <a:rPr lang="en-GB" dirty="0" err="1"/>
              <a:t>ddilyn</a:t>
            </a:r>
            <a:r>
              <a:rPr lang="en-GB" dirty="0"/>
              <a:t> </a:t>
            </a:r>
            <a:r>
              <a:rPr lang="en-GB" dirty="0" err="1"/>
              <a:t>eu</a:t>
            </a:r>
            <a:r>
              <a:rPr lang="en-GB" dirty="0"/>
              <a:t> </a:t>
            </a:r>
            <a:r>
              <a:rPr lang="en-GB" dirty="0" err="1"/>
              <a:t>diddordebau</a:t>
            </a:r>
            <a:r>
              <a:rPr lang="en-GB" dirty="0"/>
              <a:t> </a:t>
            </a:r>
            <a:r>
              <a:rPr lang="en-GB" dirty="0" err="1"/>
              <a:t>arbennig</a:t>
            </a:r>
            <a:r>
              <a:rPr lang="en-GB" dirty="0"/>
              <a:t> </a:t>
            </a:r>
            <a:r>
              <a:rPr lang="en-GB" dirty="0" err="1"/>
              <a:t>a’r</a:t>
            </a:r>
            <a:r>
              <a:rPr lang="en-GB" dirty="0"/>
              <a:t> </a:t>
            </a:r>
            <a:r>
              <a:rPr lang="en-GB" dirty="0" err="1"/>
              <a:t>hyn</a:t>
            </a:r>
            <a:r>
              <a:rPr lang="en-GB" dirty="0"/>
              <a:t> </a:t>
            </a:r>
            <a:r>
              <a:rPr lang="en-GB" dirty="0" err="1"/>
              <a:t>sy’n</a:t>
            </a:r>
            <a:r>
              <a:rPr lang="en-GB" dirty="0"/>
              <a:t> </a:t>
            </a:r>
            <a:r>
              <a:rPr lang="en-GB" dirty="0" err="1"/>
              <a:t>ennyn</a:t>
            </a:r>
            <a:r>
              <a:rPr lang="en-GB" dirty="0"/>
              <a:t> </a:t>
            </a:r>
            <a:r>
              <a:rPr lang="en-GB" dirty="0" err="1"/>
              <a:t>eu</a:t>
            </a:r>
            <a:r>
              <a:rPr lang="en-GB" dirty="0"/>
              <a:t> </a:t>
            </a:r>
            <a:r>
              <a:rPr lang="en-GB" dirty="0" err="1"/>
              <a:t>chwilfrydedd</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gwneud</a:t>
            </a:r>
            <a:r>
              <a:rPr lang="en-GB" dirty="0"/>
              <a:t> </a:t>
            </a:r>
            <a:r>
              <a:rPr lang="en-GB" dirty="0" err="1"/>
              <a:t>dewisiadau</a:t>
            </a:r>
            <a:r>
              <a:rPr lang="en-GB" dirty="0"/>
              <a:t> a </a:t>
            </a:r>
            <a:r>
              <a:rPr lang="en-GB" dirty="0" err="1"/>
              <a:t>phenderfyniadau</a:t>
            </a:r>
            <a:r>
              <a:rPr lang="en-GB" dirty="0"/>
              <a:t> </a:t>
            </a:r>
            <a:r>
              <a:rPr lang="en-GB" dirty="0" err="1"/>
              <a:t>mewn</a:t>
            </a:r>
            <a:r>
              <a:rPr lang="en-GB" dirty="0"/>
              <a:t> </a:t>
            </a:r>
            <a:r>
              <a:rPr lang="en-GB" dirty="0" err="1"/>
              <a:t>cyd-destunau</a:t>
            </a:r>
            <a:r>
              <a:rPr lang="en-GB" dirty="0"/>
              <a:t> </a:t>
            </a:r>
            <a:r>
              <a:rPr lang="en-GB" dirty="0" err="1"/>
              <a:t>chwarae</a:t>
            </a:r>
            <a:r>
              <a:rPr lang="en-GB" dirty="0"/>
              <a:t> </a:t>
            </a:r>
            <a:r>
              <a:rPr lang="en-GB" dirty="0" err="1"/>
              <a:t>cyfarwydd</a:t>
            </a:r>
            <a:r>
              <a:rPr lang="en-GB" dirty="0"/>
              <a:t>. </a:t>
            </a:r>
            <a:r>
              <a:rPr lang="en-GB" dirty="0" err="1"/>
              <a:t>Wrth</a:t>
            </a:r>
            <a:r>
              <a:rPr lang="en-GB" dirty="0"/>
              <a:t> </a:t>
            </a:r>
            <a:r>
              <a:rPr lang="en-GB" dirty="0" err="1"/>
              <a:t>iddyn</a:t>
            </a:r>
            <a:r>
              <a:rPr lang="en-GB" dirty="0"/>
              <a:t> </a:t>
            </a:r>
            <a:r>
              <a:rPr lang="en-GB" dirty="0" err="1"/>
              <a:t>nhw</a:t>
            </a:r>
            <a:r>
              <a:rPr lang="en-GB" dirty="0"/>
              <a:t> </a:t>
            </a:r>
            <a:r>
              <a:rPr lang="en-GB" dirty="0" err="1"/>
              <a:t>ddod</a:t>
            </a:r>
            <a:r>
              <a:rPr lang="en-GB" dirty="0"/>
              <a:t> </a:t>
            </a:r>
            <a:r>
              <a:rPr lang="en-GB" dirty="0" err="1"/>
              <a:t>yn</a:t>
            </a:r>
            <a:r>
              <a:rPr lang="en-GB" dirty="0"/>
              <a:t> </a:t>
            </a:r>
            <a:r>
              <a:rPr lang="en-GB" dirty="0" err="1"/>
              <a:t>fwy</a:t>
            </a:r>
            <a:r>
              <a:rPr lang="en-GB" dirty="0"/>
              <a:t> </a:t>
            </a:r>
            <a:r>
              <a:rPr lang="en-GB" dirty="0" err="1"/>
              <a:t>hyderus</a:t>
            </a:r>
            <a:r>
              <a:rPr lang="en-GB" dirty="0"/>
              <a:t> ac </a:t>
            </a:r>
            <a:r>
              <a:rPr lang="en-GB" dirty="0" err="1"/>
              <a:t>annibynnol</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cymhwyso</a:t>
            </a:r>
            <a:r>
              <a:rPr lang="en-GB" dirty="0"/>
              <a:t> </a:t>
            </a:r>
            <a:r>
              <a:rPr lang="en-GB" dirty="0" err="1"/>
              <a:t>eu</a:t>
            </a:r>
            <a:r>
              <a:rPr lang="en-GB" dirty="0"/>
              <a:t> </a:t>
            </a:r>
            <a:r>
              <a:rPr lang="en-GB" dirty="0" err="1"/>
              <a:t>sgiliau</a:t>
            </a:r>
            <a:r>
              <a:rPr lang="en-GB" dirty="0"/>
              <a:t> </a:t>
            </a:r>
            <a:r>
              <a:rPr lang="en-GB" dirty="0" err="1"/>
              <a:t>a’u</a:t>
            </a:r>
            <a:r>
              <a:rPr lang="en-GB" dirty="0"/>
              <a:t> </a:t>
            </a:r>
            <a:r>
              <a:rPr lang="en-GB" dirty="0" err="1"/>
              <a:t>gwybodaeth</a:t>
            </a:r>
            <a:r>
              <a:rPr lang="en-GB" dirty="0"/>
              <a:t> at </a:t>
            </a:r>
            <a:r>
              <a:rPr lang="en-GB" dirty="0" err="1"/>
              <a:t>gyd-destunau</a:t>
            </a:r>
            <a:r>
              <a:rPr lang="en-GB" dirty="0"/>
              <a:t> </a:t>
            </a:r>
            <a:r>
              <a:rPr lang="en-GB" dirty="0" err="1"/>
              <a:t>anghyfarwydd</a:t>
            </a:r>
            <a:r>
              <a:rPr lang="en-GB" dirty="0"/>
              <a:t>. </a:t>
            </a:r>
            <a:r>
              <a:rPr lang="en-GB" dirty="0" err="1"/>
              <a:t>Dros</a:t>
            </a:r>
            <a:r>
              <a:rPr lang="en-GB" dirty="0"/>
              <a:t> </a:t>
            </a:r>
            <a:r>
              <a:rPr lang="en-GB" dirty="0" err="1"/>
              <a:t>amser</a:t>
            </a:r>
            <a:r>
              <a:rPr lang="en-GB" dirty="0"/>
              <a:t>, a </a:t>
            </a:r>
            <a:r>
              <a:rPr lang="en-GB" dirty="0" err="1"/>
              <a:t>chyda</a:t>
            </a:r>
            <a:r>
              <a:rPr lang="en-GB" dirty="0"/>
              <a:t> </a:t>
            </a:r>
            <a:r>
              <a:rPr lang="en-GB" dirty="0" err="1"/>
              <a:t>chefnogaeth</a:t>
            </a:r>
            <a:r>
              <a:rPr lang="en-GB" dirty="0"/>
              <a:t>, </a:t>
            </a:r>
            <a:r>
              <a:rPr lang="en-GB" dirty="0" err="1"/>
              <a:t>maen</a:t>
            </a:r>
            <a:r>
              <a:rPr lang="en-GB" dirty="0"/>
              <a:t> </a:t>
            </a:r>
            <a:r>
              <a:rPr lang="en-GB" dirty="0" err="1"/>
              <a:t>nhw’n</a:t>
            </a:r>
            <a:r>
              <a:rPr lang="en-GB" dirty="0"/>
              <a:t> </a:t>
            </a:r>
            <a:r>
              <a:rPr lang="en-GB" dirty="0" err="1"/>
              <a:t>gwneud</a:t>
            </a:r>
            <a:r>
              <a:rPr lang="en-GB" dirty="0"/>
              <a:t> </a:t>
            </a:r>
            <a:r>
              <a:rPr lang="en-GB" dirty="0" err="1"/>
              <a:t>addasiadau</a:t>
            </a:r>
            <a:r>
              <a:rPr lang="en-GB" dirty="0"/>
              <a:t> </a:t>
            </a:r>
            <a:r>
              <a:rPr lang="en-GB" dirty="0" err="1"/>
              <a:t>angenrheidiol</a:t>
            </a:r>
            <a:r>
              <a:rPr lang="en-GB" dirty="0"/>
              <a:t> </a:t>
            </a:r>
            <a:r>
              <a:rPr lang="en-GB" dirty="0" err="1"/>
              <a:t>i</a:t>
            </a:r>
            <a:r>
              <a:rPr lang="en-GB" dirty="0"/>
              <a:t> </a:t>
            </a:r>
            <a:r>
              <a:rPr lang="en-GB" dirty="0" err="1"/>
              <a:t>ateb</a:t>
            </a:r>
            <a:r>
              <a:rPr lang="en-GB" dirty="0"/>
              <a:t> </a:t>
            </a:r>
            <a:r>
              <a:rPr lang="en-GB" dirty="0" err="1"/>
              <a:t>heriau</a:t>
            </a:r>
            <a:r>
              <a:rPr lang="en-GB" dirty="0"/>
              <a:t> a </a:t>
            </a:r>
            <a:r>
              <a:rPr lang="en-GB" dirty="0" err="1"/>
              <a:t>manteisio</a:t>
            </a:r>
            <a:r>
              <a:rPr lang="en-GB" dirty="0"/>
              <a:t> </a:t>
            </a:r>
            <a:r>
              <a:rPr lang="en-GB" dirty="0" err="1"/>
              <a:t>ar</a:t>
            </a:r>
            <a:r>
              <a:rPr lang="en-GB" dirty="0"/>
              <a:t> </a:t>
            </a:r>
            <a:r>
              <a:rPr lang="en-GB" dirty="0" err="1"/>
              <a:t>gyfleoedd</a:t>
            </a:r>
            <a:r>
              <a:rPr lang="en-GB" dirty="0"/>
              <a:t> </a:t>
            </a:r>
            <a:r>
              <a:rPr lang="en-GB" dirty="0" err="1"/>
              <a:t>mewn</a:t>
            </a:r>
            <a:r>
              <a:rPr lang="en-GB" dirty="0"/>
              <a:t> </a:t>
            </a:r>
            <a:r>
              <a:rPr lang="en-GB" dirty="0" err="1"/>
              <a:t>sefyllfaoedd</a:t>
            </a:r>
            <a:r>
              <a:rPr lang="en-GB" dirty="0"/>
              <a:t> </a:t>
            </a:r>
            <a:r>
              <a:rPr lang="en-GB" dirty="0" err="1"/>
              <a:t>newydd</a:t>
            </a:r>
            <a:r>
              <a:rPr lang="en-GB" dirty="0"/>
              <a:t>. </a:t>
            </a:r>
          </a:p>
        </p:txBody>
      </p:sp>
      <p:sp>
        <p:nvSpPr>
          <p:cNvPr id="4" name="Content Placeholder 3">
            <a:extLst>
              <a:ext uri="{FF2B5EF4-FFF2-40B4-BE49-F238E27FC236}">
                <a16:creationId xmlns:a16="http://schemas.microsoft.com/office/drawing/2014/main" id="{DDD15A95-876E-9B7B-4653-982D711E2545}"/>
              </a:ext>
            </a:extLst>
          </p:cNvPr>
          <p:cNvSpPr>
            <a:spLocks noGrp="1"/>
          </p:cNvSpPr>
          <p:nvPr>
            <p:ph sz="half" idx="2"/>
          </p:nvPr>
        </p:nvSpPr>
        <p:spPr/>
        <p:txBody>
          <a:bodyPr>
            <a:normAutofit fontScale="62500" lnSpcReduction="20000"/>
          </a:bodyPr>
          <a:lstStyle/>
          <a:p>
            <a:r>
              <a:rPr lang="en-GB" b="1" dirty="0">
                <a:solidFill>
                  <a:srgbClr val="0070C0"/>
                </a:solidFill>
              </a:rPr>
              <a:t>What making connections and transferring learning into new contexts might look like for children aged 3 and 4 </a:t>
            </a:r>
          </a:p>
          <a:p>
            <a:r>
              <a:rPr lang="en-GB" dirty="0">
                <a:solidFill>
                  <a:srgbClr val="0070C0"/>
                </a:solidFill>
              </a:rPr>
              <a:t>Children begin to make connections through their exploration of the immediate world around them. They develop their emergent thinking by following their fascinations and curiosity. They begin to make choices and decisions within their familiar play. As their confidence and independence grows, they begin to apply their skills and knowledge to unfamiliar contexts. Over time and with support they make necessary adjustments to meet the challenges and opportunities of new situations.</a:t>
            </a:r>
          </a:p>
        </p:txBody>
      </p:sp>
    </p:spTree>
    <p:extLst>
      <p:ext uri="{BB962C8B-B14F-4D97-AF65-F5344CB8AC3E}">
        <p14:creationId xmlns:p14="http://schemas.microsoft.com/office/powerpoint/2010/main" val="41090829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1A93E9-8186-8B93-52AD-5BD467B12FDF}"/>
              </a:ext>
            </a:extLst>
          </p:cNvPr>
          <p:cNvPicPr>
            <a:picLocks noGrp="1" noChangeAspect="1"/>
          </p:cNvPicPr>
          <p:nvPr>
            <p:ph sz="half" idx="1"/>
          </p:nvPr>
        </p:nvPicPr>
        <p:blipFill rotWithShape="1">
          <a:blip r:embed="rId2"/>
          <a:srcRect l="16231" t="15764" r="75545" b="56808"/>
          <a:stretch/>
        </p:blipFill>
        <p:spPr>
          <a:xfrm>
            <a:off x="1510747" y="1222513"/>
            <a:ext cx="5844209" cy="5405891"/>
          </a:xfrm>
        </p:spPr>
      </p:pic>
      <p:sp>
        <p:nvSpPr>
          <p:cNvPr id="4" name="Content Placeholder 3">
            <a:extLst>
              <a:ext uri="{FF2B5EF4-FFF2-40B4-BE49-F238E27FC236}">
                <a16:creationId xmlns:a16="http://schemas.microsoft.com/office/drawing/2014/main" id="{47B4D51C-98BF-1DCA-2B2F-4D08E31860A0}"/>
              </a:ext>
            </a:extLst>
          </p:cNvPr>
          <p:cNvSpPr>
            <a:spLocks noGrp="1"/>
          </p:cNvSpPr>
          <p:nvPr>
            <p:ph sz="half" idx="2"/>
          </p:nvPr>
        </p:nvSpPr>
        <p:spPr/>
        <p:txBody>
          <a:bodyPr/>
          <a:lstStyle/>
          <a:p>
            <a:endParaRPr lang="en-GB" dirty="0"/>
          </a:p>
        </p:txBody>
      </p:sp>
      <p:sp>
        <p:nvSpPr>
          <p:cNvPr id="7" name="Title 1">
            <a:extLst>
              <a:ext uri="{FF2B5EF4-FFF2-40B4-BE49-F238E27FC236}">
                <a16:creationId xmlns:a16="http://schemas.microsoft.com/office/drawing/2014/main" id="{1FCCBB2E-D5FF-7BC9-780C-B180C2750C6D}"/>
              </a:ext>
            </a:extLst>
          </p:cNvPr>
          <p:cNvSpPr txBox="1">
            <a:spLocks/>
          </p:cNvSpPr>
          <p:nvPr/>
        </p:nvSpPr>
        <p:spPr>
          <a:xfrm>
            <a:off x="262890" y="20394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b="1" dirty="0" err="1"/>
              <a:t>Arsylwi</a:t>
            </a:r>
            <a:r>
              <a:rPr lang="en-GB" altLang="en-US" b="1" dirty="0"/>
              <a:t> ac </a:t>
            </a:r>
            <a:r>
              <a:rPr lang="en-GB" altLang="en-US" b="1" dirty="0" err="1"/>
              <a:t>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Tree>
    <p:extLst>
      <p:ext uri="{BB962C8B-B14F-4D97-AF65-F5344CB8AC3E}">
        <p14:creationId xmlns:p14="http://schemas.microsoft.com/office/powerpoint/2010/main" val="25716421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FCF866D-A742-48E1-D83F-10580AB4F699}"/>
              </a:ext>
            </a:extLst>
          </p:cNvPr>
          <p:cNvPicPr>
            <a:picLocks noGrp="1" noChangeAspect="1"/>
          </p:cNvPicPr>
          <p:nvPr>
            <p:ph sz="half" idx="1"/>
          </p:nvPr>
        </p:nvPicPr>
        <p:blipFill rotWithShape="1">
          <a:blip r:embed="rId2"/>
          <a:srcRect l="15613" t="9834" r="74106" b="56808"/>
          <a:stretch/>
        </p:blipFill>
        <p:spPr>
          <a:xfrm>
            <a:off x="1321244" y="1087341"/>
            <a:ext cx="6349114" cy="5714210"/>
          </a:xfrm>
        </p:spPr>
      </p:pic>
      <p:sp>
        <p:nvSpPr>
          <p:cNvPr id="4" name="Content Placeholder 3">
            <a:extLst>
              <a:ext uri="{FF2B5EF4-FFF2-40B4-BE49-F238E27FC236}">
                <a16:creationId xmlns:a16="http://schemas.microsoft.com/office/drawing/2014/main" id="{AA37D04C-3A78-E498-359E-FBD67BC74B9D}"/>
              </a:ext>
            </a:extLst>
          </p:cNvPr>
          <p:cNvSpPr>
            <a:spLocks noGrp="1"/>
          </p:cNvSpPr>
          <p:nvPr>
            <p:ph sz="half" idx="2"/>
          </p:nvPr>
        </p:nvSpPr>
        <p:spPr/>
        <p:txBody>
          <a:bodyPr/>
          <a:lstStyle/>
          <a:p>
            <a:endParaRPr lang="en-GB" dirty="0"/>
          </a:p>
        </p:txBody>
      </p:sp>
      <p:sp>
        <p:nvSpPr>
          <p:cNvPr id="7" name="Title 1">
            <a:extLst>
              <a:ext uri="{FF2B5EF4-FFF2-40B4-BE49-F238E27FC236}">
                <a16:creationId xmlns:a16="http://schemas.microsoft.com/office/drawing/2014/main" id="{963C6778-F9D1-6221-BBDC-F50764BA379C}"/>
              </a:ext>
            </a:extLst>
          </p:cNvPr>
          <p:cNvSpPr>
            <a:spLocks noGrp="1"/>
          </p:cNvSpPr>
          <p:nvPr>
            <p:ph type="title"/>
          </p:nvPr>
        </p:nvSpPr>
        <p:spPr>
          <a:xfrm>
            <a:off x="262890" y="203948"/>
            <a:ext cx="7886700" cy="1325563"/>
          </a:xfrm>
        </p:spPr>
        <p:txBody>
          <a:bodyPr/>
          <a:lstStyle/>
          <a:p>
            <a:r>
              <a:rPr lang="en-GB" altLang="en-US" b="1" dirty="0" err="1"/>
              <a:t>Arsylwi</a:t>
            </a:r>
            <a:r>
              <a:rPr lang="en-GB" altLang="en-US" b="1" dirty="0"/>
              <a:t> ac 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Tree>
    <p:extLst>
      <p:ext uri="{BB962C8B-B14F-4D97-AF65-F5344CB8AC3E}">
        <p14:creationId xmlns:p14="http://schemas.microsoft.com/office/powerpoint/2010/main" val="20512596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BD3C27E-2D18-0E6C-A1A8-14AC962314C7}"/>
              </a:ext>
            </a:extLst>
          </p:cNvPr>
          <p:cNvSpPr>
            <a:spLocks noGrp="1"/>
          </p:cNvSpPr>
          <p:nvPr>
            <p:ph type="title"/>
          </p:nvPr>
        </p:nvSpPr>
        <p:spPr/>
        <p:txBody>
          <a:bodyPr/>
          <a:lstStyle/>
          <a:p>
            <a:r>
              <a:rPr lang="en-GB" altLang="en-US" b="1" dirty="0" err="1"/>
              <a:t>Arsylwi</a:t>
            </a:r>
            <a:r>
              <a:rPr lang="en-GB" altLang="en-US" b="1" dirty="0"/>
              <a:t> ac 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
        <p:nvSpPr>
          <p:cNvPr id="55299" name="Content Placeholder 2">
            <a:extLst>
              <a:ext uri="{FF2B5EF4-FFF2-40B4-BE49-F238E27FC236}">
                <a16:creationId xmlns:a16="http://schemas.microsoft.com/office/drawing/2014/main" id="{23DEA8BB-C802-5F04-3089-F21DC0840F13}"/>
              </a:ext>
            </a:extLst>
          </p:cNvPr>
          <p:cNvSpPr>
            <a:spLocks noGrp="1"/>
          </p:cNvSpPr>
          <p:nvPr>
            <p:ph sz="half" idx="1"/>
          </p:nvPr>
        </p:nvSpPr>
        <p:spPr>
          <a:xfrm>
            <a:off x="89453" y="2078831"/>
            <a:ext cx="4374201" cy="3964160"/>
          </a:xfrm>
        </p:spPr>
        <p:txBody>
          <a:bodyPr vert="horz" lIns="91440" tIns="45720" rIns="91440" bIns="45720" rtlCol="0" anchor="t">
            <a:normAutofit fontScale="77500" lnSpcReduction="20000"/>
          </a:bodyPr>
          <a:lstStyle/>
          <a:p>
            <a:pPr marL="0" indent="0">
              <a:buNone/>
            </a:pPr>
            <a:r>
              <a:rPr lang="en-GB" altLang="en-US" sz="2400" b="1" dirty="0"/>
              <a:t>Mae </a:t>
            </a:r>
            <a:r>
              <a:rPr lang="en-GB" altLang="en-US" sz="2400" b="1" dirty="0" err="1"/>
              <a:t>asesu</a:t>
            </a:r>
            <a:r>
              <a:rPr lang="en-GB" altLang="en-US" sz="2400" b="1" dirty="0"/>
              <a:t> </a:t>
            </a:r>
            <a:r>
              <a:rPr lang="en-GB" altLang="en-US" sz="2400" b="1" dirty="0" err="1"/>
              <a:t>yn</a:t>
            </a:r>
            <a:r>
              <a:rPr lang="en-GB" altLang="en-US" sz="2400" b="1" dirty="0"/>
              <a:t> </a:t>
            </a:r>
            <a:r>
              <a:rPr lang="en-GB" altLang="en-US" sz="2400" b="1" dirty="0" err="1"/>
              <a:t>cynnig</a:t>
            </a:r>
            <a:r>
              <a:rPr lang="en-GB" altLang="en-US" sz="2400" b="1" dirty="0"/>
              <a:t> </a:t>
            </a:r>
            <a:r>
              <a:rPr lang="en-GB" altLang="en-US" sz="2400" b="1" dirty="0" err="1"/>
              <a:t>gwybodaeth</a:t>
            </a:r>
            <a:r>
              <a:rPr lang="en-GB" altLang="en-US" sz="2400" b="1" dirty="0"/>
              <a:t> </a:t>
            </a:r>
            <a:r>
              <a:rPr lang="en-GB" altLang="en-US" sz="2400" b="1" dirty="0" err="1"/>
              <a:t>amhrisiadwy</a:t>
            </a:r>
            <a:r>
              <a:rPr lang="en-GB" altLang="en-US" sz="2400" b="1" dirty="0"/>
              <a:t>. </a:t>
            </a:r>
            <a:r>
              <a:rPr lang="en-GB" altLang="en-US" sz="2400" b="1" dirty="0" err="1"/>
              <a:t>Dylid</a:t>
            </a:r>
            <a:r>
              <a:rPr lang="en-GB" altLang="en-US" sz="2400" b="1" dirty="0"/>
              <a:t> </a:t>
            </a:r>
            <a:r>
              <a:rPr lang="en-GB" altLang="en-US" sz="2400" b="1" dirty="0" err="1"/>
              <a:t>defnyddio’r</a:t>
            </a:r>
            <a:r>
              <a:rPr lang="en-GB" altLang="en-US" sz="2400" b="1" dirty="0"/>
              <a:t> </a:t>
            </a:r>
            <a:r>
              <a:rPr lang="en-GB" altLang="en-US" sz="2400" b="1" dirty="0" err="1"/>
              <a:t>wybodaeth</a:t>
            </a:r>
            <a:r>
              <a:rPr lang="en-GB" altLang="en-US" sz="2400" b="1" dirty="0"/>
              <a:t> er </a:t>
            </a:r>
            <a:r>
              <a:rPr lang="en-GB" altLang="en-US" sz="2400" b="1" dirty="0" err="1"/>
              <a:t>mwyn</a:t>
            </a:r>
            <a:r>
              <a:rPr lang="en-GB" altLang="en-US" sz="2400" b="1" dirty="0"/>
              <a:t>:</a:t>
            </a:r>
          </a:p>
          <a:p>
            <a:pPr marL="0" indent="0">
              <a:buNone/>
            </a:pPr>
            <a:r>
              <a:rPr lang="en-GB" altLang="en-US" sz="2400" dirty="0"/>
              <a:t> • </a:t>
            </a:r>
            <a:r>
              <a:rPr lang="en-GB" altLang="en-US" sz="2400" dirty="0" err="1"/>
              <a:t>dathlu</a:t>
            </a:r>
            <a:r>
              <a:rPr lang="en-GB" altLang="en-US" sz="2400" dirty="0"/>
              <a:t> </a:t>
            </a:r>
            <a:r>
              <a:rPr lang="en-GB" altLang="en-US" sz="2400" dirty="0" err="1"/>
              <a:t>dysgu</a:t>
            </a:r>
            <a:r>
              <a:rPr lang="en-GB" altLang="en-US" sz="2400" dirty="0"/>
              <a:t> plant </a:t>
            </a:r>
          </a:p>
          <a:p>
            <a:pPr marL="0" indent="0">
              <a:buNone/>
            </a:pPr>
            <a:r>
              <a:rPr lang="en-GB" altLang="en-US" sz="2400" dirty="0"/>
              <a:t>• </a:t>
            </a:r>
            <a:r>
              <a:rPr lang="en-GB" altLang="en-US" sz="2400" dirty="0" err="1"/>
              <a:t>darparu</a:t>
            </a:r>
            <a:r>
              <a:rPr lang="en-GB" altLang="en-US" sz="2400" dirty="0"/>
              <a:t> </a:t>
            </a:r>
            <a:r>
              <a:rPr lang="en-GB" altLang="en-US" sz="2400" dirty="0" err="1"/>
              <a:t>gwybodaeth</a:t>
            </a:r>
            <a:r>
              <a:rPr lang="en-GB" altLang="en-US" sz="2400" dirty="0"/>
              <a:t> </a:t>
            </a:r>
            <a:r>
              <a:rPr lang="en-GB" altLang="en-US" sz="2400" dirty="0" err="1"/>
              <a:t>i</a:t>
            </a:r>
            <a:r>
              <a:rPr lang="en-GB" altLang="en-US" sz="2400" dirty="0"/>
              <a:t> </a:t>
            </a:r>
            <a:r>
              <a:rPr lang="en-GB" altLang="en-US" sz="2400" dirty="0" err="1"/>
              <a:t>gefnogi</a:t>
            </a:r>
            <a:r>
              <a:rPr lang="en-GB" altLang="en-US" sz="2400" dirty="0"/>
              <a:t> </a:t>
            </a:r>
            <a:r>
              <a:rPr lang="en-GB" altLang="en-US" sz="2400" dirty="0" err="1"/>
              <a:t>cynnydd</a:t>
            </a:r>
            <a:r>
              <a:rPr lang="en-GB" altLang="en-US" sz="2400" dirty="0"/>
              <a:t> plant, a all </a:t>
            </a:r>
            <a:r>
              <a:rPr lang="en-GB" altLang="en-US" sz="2400" dirty="0" err="1"/>
              <a:t>gynnwys</a:t>
            </a:r>
            <a:r>
              <a:rPr lang="en-GB" altLang="en-US" sz="2400" dirty="0"/>
              <a:t> </a:t>
            </a:r>
            <a:r>
              <a:rPr lang="en-GB" altLang="en-US" sz="2400" dirty="0" err="1"/>
              <a:t>atgyfnerthu</a:t>
            </a:r>
            <a:r>
              <a:rPr lang="en-GB" altLang="en-US" sz="2400" dirty="0"/>
              <a:t>, </a:t>
            </a:r>
            <a:r>
              <a:rPr lang="en-GB" altLang="en-US" sz="2400" dirty="0" err="1"/>
              <a:t>herio</a:t>
            </a:r>
            <a:r>
              <a:rPr lang="en-GB" altLang="en-US" sz="2400" dirty="0"/>
              <a:t> neu </a:t>
            </a:r>
            <a:r>
              <a:rPr lang="en-GB" altLang="en-US" sz="2400" dirty="0" err="1"/>
              <a:t>ailedrych</a:t>
            </a:r>
            <a:r>
              <a:rPr lang="en-GB" altLang="en-US" sz="2400" dirty="0"/>
              <a:t> </a:t>
            </a:r>
            <a:r>
              <a:rPr lang="en-GB" altLang="en-US" sz="2400" dirty="0" err="1"/>
              <a:t>ar</a:t>
            </a:r>
            <a:r>
              <a:rPr lang="en-GB" altLang="en-US" sz="2400" dirty="0"/>
              <a:t> </a:t>
            </a:r>
            <a:r>
              <a:rPr lang="en-GB" altLang="en-US" sz="2400" dirty="0" err="1"/>
              <a:t>ddysgu</a:t>
            </a:r>
            <a:r>
              <a:rPr lang="en-GB" altLang="en-US" sz="2400" dirty="0"/>
              <a:t> </a:t>
            </a:r>
          </a:p>
          <a:p>
            <a:pPr marL="0" indent="0">
              <a:buNone/>
            </a:pPr>
            <a:r>
              <a:rPr lang="en-GB" altLang="en-US" sz="2400" dirty="0"/>
              <a:t>• </a:t>
            </a:r>
            <a:r>
              <a:rPr lang="en-GB" altLang="en-US" sz="2400" dirty="0" err="1"/>
              <a:t>cynllunio</a:t>
            </a:r>
            <a:r>
              <a:rPr lang="en-GB" altLang="en-US" sz="2400" dirty="0"/>
              <a:t>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dysgu</a:t>
            </a:r>
            <a:r>
              <a:rPr lang="en-GB" altLang="en-US" sz="2400" dirty="0"/>
              <a:t> ac </a:t>
            </a:r>
            <a:r>
              <a:rPr lang="en-GB" altLang="en-US" sz="2400" dirty="0" err="1"/>
              <a:t>addysgu</a:t>
            </a:r>
            <a:r>
              <a:rPr lang="en-GB" altLang="en-US" sz="2400" dirty="0"/>
              <a:t>, </a:t>
            </a:r>
            <a:r>
              <a:rPr lang="en-GB" altLang="en-US" sz="2400" dirty="0" err="1"/>
              <a:t>gan</a:t>
            </a:r>
            <a:r>
              <a:rPr lang="en-GB" altLang="en-US" sz="2400" dirty="0"/>
              <a:t> </a:t>
            </a:r>
            <a:r>
              <a:rPr lang="en-GB" altLang="en-US" sz="2400" dirty="0" err="1"/>
              <a:t>gynnwys</a:t>
            </a:r>
            <a:r>
              <a:rPr lang="en-GB" altLang="en-US" sz="2400" dirty="0"/>
              <a:t> </a:t>
            </a:r>
            <a:r>
              <a:rPr lang="en-GB" altLang="en-US" sz="2400" dirty="0" err="1"/>
              <a:t>unrhyw</a:t>
            </a:r>
            <a:r>
              <a:rPr lang="en-GB" altLang="en-US" sz="2400" dirty="0"/>
              <a:t> </a:t>
            </a:r>
            <a:r>
              <a:rPr lang="en-GB" altLang="en-US" sz="2400" dirty="0" err="1"/>
              <a:t>gymorth</a:t>
            </a:r>
            <a:r>
              <a:rPr lang="en-GB" altLang="en-US" sz="2400" dirty="0"/>
              <a:t> neu her </a:t>
            </a:r>
            <a:r>
              <a:rPr lang="en-GB" altLang="en-US" sz="2400" dirty="0" err="1"/>
              <a:t>ychwanegol</a:t>
            </a:r>
            <a:r>
              <a:rPr lang="en-GB" altLang="en-US" sz="2400" dirty="0"/>
              <a:t> </a:t>
            </a:r>
            <a:r>
              <a:rPr lang="en-GB" altLang="en-US" sz="2400" dirty="0" err="1"/>
              <a:t>sydd</a:t>
            </a:r>
            <a:r>
              <a:rPr lang="en-GB" altLang="en-US" sz="2400" dirty="0"/>
              <a:t> </a:t>
            </a:r>
            <a:r>
              <a:rPr lang="en-GB" altLang="en-US" sz="2400" dirty="0" err="1"/>
              <a:t>eu</a:t>
            </a:r>
            <a:r>
              <a:rPr lang="en-GB" altLang="en-US" sz="2400" dirty="0"/>
              <a:t> </a:t>
            </a:r>
            <a:r>
              <a:rPr lang="en-GB" altLang="en-US" sz="2400" dirty="0" err="1"/>
              <a:t>hangen</a:t>
            </a:r>
            <a:r>
              <a:rPr lang="en-GB" altLang="en-US" sz="2400" dirty="0"/>
              <a:t> er </a:t>
            </a:r>
            <a:r>
              <a:rPr lang="en-GB" altLang="en-US" sz="2400" dirty="0" err="1"/>
              <a:t>mwyn</a:t>
            </a:r>
            <a:r>
              <a:rPr lang="en-GB" altLang="en-US" sz="2400" dirty="0"/>
              <a:t> </a:t>
            </a:r>
            <a:r>
              <a:rPr lang="en-GB" altLang="en-US" sz="2400" dirty="0" err="1"/>
              <a:t>i</a:t>
            </a:r>
            <a:r>
              <a:rPr lang="en-GB" altLang="en-US" sz="2400" dirty="0"/>
              <a:t> bob </a:t>
            </a:r>
            <a:r>
              <a:rPr lang="en-GB" altLang="en-US" sz="2400" dirty="0" err="1"/>
              <a:t>plentyn</a:t>
            </a:r>
            <a:r>
              <a:rPr lang="en-GB" altLang="en-US" sz="2400" dirty="0"/>
              <a:t> </a:t>
            </a:r>
            <a:r>
              <a:rPr lang="en-GB" altLang="en-US" sz="2400" dirty="0" err="1"/>
              <a:t>wireddu</a:t>
            </a:r>
            <a:r>
              <a:rPr lang="en-GB" altLang="en-US" sz="2400" dirty="0"/>
              <a:t> </a:t>
            </a:r>
            <a:r>
              <a:rPr lang="en-GB" altLang="en-US" sz="2400" dirty="0" err="1"/>
              <a:t>ei</a:t>
            </a:r>
            <a:r>
              <a:rPr lang="en-GB" altLang="en-US" sz="2400" dirty="0"/>
              <a:t> </a:t>
            </a:r>
            <a:r>
              <a:rPr lang="en-GB" altLang="en-US" sz="2400" dirty="0" err="1"/>
              <a:t>botensial</a:t>
            </a:r>
            <a:r>
              <a:rPr lang="en-GB" altLang="en-US" sz="2400" dirty="0"/>
              <a:t> </a:t>
            </a:r>
          </a:p>
          <a:p>
            <a:pPr marL="0" indent="0">
              <a:buNone/>
            </a:pPr>
            <a:r>
              <a:rPr lang="en-GB" altLang="en-US" sz="2400" dirty="0"/>
              <a:t>• </a:t>
            </a:r>
            <a:r>
              <a:rPr lang="en-GB" altLang="en-US" sz="2400" dirty="0" err="1"/>
              <a:t>cynnwys</a:t>
            </a:r>
            <a:r>
              <a:rPr lang="en-GB" altLang="en-US" sz="2400" dirty="0"/>
              <a:t> </a:t>
            </a:r>
            <a:r>
              <a:rPr lang="en-GB" altLang="en-US" sz="2400" dirty="0" err="1"/>
              <a:t>rhieni</a:t>
            </a:r>
            <a:r>
              <a:rPr lang="en-GB" altLang="en-US" sz="2400" dirty="0"/>
              <a:t> a </a:t>
            </a:r>
            <a:r>
              <a:rPr lang="en-GB" altLang="en-US" sz="2400" dirty="0" err="1"/>
              <a:t>gofalwyr</a:t>
            </a:r>
            <a:r>
              <a:rPr lang="en-GB" altLang="en-US" sz="2400" dirty="0"/>
              <a:t> </a:t>
            </a:r>
            <a:r>
              <a:rPr lang="en-GB" altLang="en-US" sz="2400" dirty="0" err="1"/>
              <a:t>yn</a:t>
            </a:r>
            <a:r>
              <a:rPr lang="en-GB" altLang="en-US" sz="2400" dirty="0"/>
              <a:t> </a:t>
            </a:r>
            <a:r>
              <a:rPr lang="en-GB" altLang="en-US" sz="2400" dirty="0" err="1"/>
              <a:t>nysgu</a:t>
            </a:r>
            <a:r>
              <a:rPr lang="en-GB" altLang="en-US" sz="2400" dirty="0"/>
              <a:t> a </a:t>
            </a:r>
            <a:r>
              <a:rPr lang="en-GB" altLang="en-US" sz="2400" dirty="0" err="1"/>
              <a:t>datblygiad</a:t>
            </a:r>
            <a:r>
              <a:rPr lang="en-GB" altLang="en-US" sz="2400" dirty="0"/>
              <a:t> </a:t>
            </a:r>
            <a:r>
              <a:rPr lang="en-GB" altLang="en-US" sz="2400" dirty="0" err="1"/>
              <a:t>eu</a:t>
            </a:r>
            <a:r>
              <a:rPr lang="en-GB" altLang="en-US" sz="2400" dirty="0"/>
              <a:t> </a:t>
            </a:r>
            <a:r>
              <a:rPr lang="en-GB" altLang="en-US" sz="2400" dirty="0" err="1"/>
              <a:t>plentyn</a:t>
            </a:r>
            <a:r>
              <a:rPr lang="en-GB" altLang="en-US" sz="2400" dirty="0"/>
              <a:t> </a:t>
            </a:r>
          </a:p>
          <a:p>
            <a:pPr marL="0" indent="0">
              <a:buNone/>
            </a:pPr>
            <a:r>
              <a:rPr lang="en-GB" altLang="en-US" sz="2400" dirty="0"/>
              <a:t>• </a:t>
            </a:r>
            <a:r>
              <a:rPr lang="en-GB" altLang="en-US" sz="2400" dirty="0" err="1"/>
              <a:t>cyfathrebu</a:t>
            </a:r>
            <a:r>
              <a:rPr lang="en-GB" altLang="en-US" sz="2400" dirty="0"/>
              <a:t> â </a:t>
            </a:r>
            <a:r>
              <a:rPr lang="en-GB" altLang="en-US" sz="2400" dirty="0" err="1"/>
              <a:t>phartneriaid</a:t>
            </a:r>
            <a:r>
              <a:rPr lang="en-GB" altLang="en-US" sz="2400" dirty="0"/>
              <a:t> </a:t>
            </a:r>
            <a:r>
              <a:rPr lang="en-GB" altLang="en-US" sz="2400" dirty="0" err="1"/>
              <a:t>allweddol</a:t>
            </a:r>
            <a:endParaRPr lang="en-GB" altLang="en-US" sz="2400" dirty="0">
              <a:cs typeface="Calibri"/>
            </a:endParaRPr>
          </a:p>
        </p:txBody>
      </p:sp>
      <p:sp>
        <p:nvSpPr>
          <p:cNvPr id="55300" name="Content Placeholder 3">
            <a:extLst>
              <a:ext uri="{FF2B5EF4-FFF2-40B4-BE49-F238E27FC236}">
                <a16:creationId xmlns:a16="http://schemas.microsoft.com/office/drawing/2014/main" id="{B1EB763B-5D9D-B5FD-1283-0E730ABEDEB9}"/>
              </a:ext>
            </a:extLst>
          </p:cNvPr>
          <p:cNvSpPr>
            <a:spLocks noGrp="1"/>
          </p:cNvSpPr>
          <p:nvPr>
            <p:ph sz="half" idx="2"/>
          </p:nvPr>
        </p:nvSpPr>
        <p:spPr>
          <a:xfrm>
            <a:off x="4463654" y="2078831"/>
            <a:ext cx="4490002" cy="3690886"/>
          </a:xfrm>
        </p:spPr>
        <p:txBody>
          <a:bodyPr vert="horz" lIns="68580" tIns="34290" rIns="68580" bIns="34290" rtlCol="0" anchor="t">
            <a:normAutofit fontScale="77500" lnSpcReduction="20000"/>
          </a:bodyPr>
          <a:lstStyle/>
          <a:p>
            <a:pPr marL="0" indent="0">
              <a:buNone/>
            </a:pPr>
            <a:r>
              <a:rPr lang="en-GB" altLang="en-US" sz="2400" b="1" dirty="0">
                <a:solidFill>
                  <a:srgbClr val="0070C0"/>
                </a:solidFill>
              </a:rPr>
              <a:t>Assessment provides valuable information that should be used to:</a:t>
            </a:r>
          </a:p>
          <a:p>
            <a:pPr marL="0" indent="0">
              <a:buNone/>
            </a:pPr>
            <a:r>
              <a:rPr lang="en-GB" altLang="en-US" sz="2400" dirty="0">
                <a:solidFill>
                  <a:srgbClr val="0070C0"/>
                </a:solidFill>
              </a:rPr>
              <a:t> • celebrate children’s learning </a:t>
            </a:r>
          </a:p>
          <a:p>
            <a:pPr marL="0" indent="0">
              <a:buNone/>
            </a:pPr>
            <a:r>
              <a:rPr lang="en-GB" altLang="en-US" sz="2400" dirty="0">
                <a:solidFill>
                  <a:srgbClr val="0070C0"/>
                </a:solidFill>
              </a:rPr>
              <a:t>• provide information for supporting children’s progress, which may include revisiting, consolidating or challenging learning </a:t>
            </a:r>
          </a:p>
          <a:p>
            <a:pPr marL="0" indent="0">
              <a:buNone/>
            </a:pPr>
            <a:r>
              <a:rPr lang="en-GB" altLang="en-US" sz="2400" dirty="0">
                <a:solidFill>
                  <a:srgbClr val="0070C0"/>
                </a:solidFill>
              </a:rPr>
              <a:t>• inform planning for learning and teaching, including any extra support or challenge required for every child to reach their potential </a:t>
            </a:r>
          </a:p>
          <a:p>
            <a:pPr marL="0" indent="0">
              <a:buNone/>
            </a:pPr>
            <a:r>
              <a:rPr lang="en-GB" altLang="en-US" sz="2400" dirty="0">
                <a:solidFill>
                  <a:srgbClr val="0070C0"/>
                </a:solidFill>
              </a:rPr>
              <a:t>• involve parents and carers in their child’s learning and development </a:t>
            </a:r>
          </a:p>
          <a:p>
            <a:pPr marL="0" indent="0">
              <a:buNone/>
            </a:pPr>
            <a:r>
              <a:rPr lang="en-GB" altLang="en-US" sz="2400" dirty="0">
                <a:solidFill>
                  <a:srgbClr val="0070C0"/>
                </a:solidFill>
              </a:rPr>
              <a:t>• communicate with key partners</a:t>
            </a:r>
            <a:endParaRPr lang="en-GB" altLang="en-US" sz="2400" dirty="0">
              <a:solidFill>
                <a:srgbClr val="0070C0"/>
              </a:solidFill>
              <a:cs typeface="Arial"/>
            </a:endParaRPr>
          </a:p>
        </p:txBody>
      </p:sp>
    </p:spTree>
    <p:extLst>
      <p:ext uri="{BB962C8B-B14F-4D97-AF65-F5344CB8AC3E}">
        <p14:creationId xmlns:p14="http://schemas.microsoft.com/office/powerpoint/2010/main" val="5063973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1090B-40C5-DD96-7064-DBF684FA8B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D8B147-94A9-CF23-56FD-7A55E620112D}"/>
              </a:ext>
            </a:extLst>
          </p:cNvPr>
          <p:cNvSpPr>
            <a:spLocks noGrp="1"/>
          </p:cNvSpPr>
          <p:nvPr>
            <p:ph sz="half" idx="1"/>
          </p:nvPr>
        </p:nvSpPr>
        <p:spPr/>
        <p:txBody>
          <a:bodyPr/>
          <a:lstStyle/>
          <a:p>
            <a:pPr marL="0" indent="0">
              <a:buNone/>
            </a:pPr>
            <a:r>
              <a:rPr lang="en-GB" dirty="0" err="1"/>
              <a:t>Dylai</a:t>
            </a:r>
            <a:r>
              <a:rPr lang="en-GB" dirty="0"/>
              <a:t> </a:t>
            </a:r>
            <a:r>
              <a:rPr lang="en-GB" dirty="0" err="1"/>
              <a:t>fod</a:t>
            </a:r>
            <a:r>
              <a:rPr lang="en-GB" dirty="0"/>
              <a:t> </a:t>
            </a:r>
            <a:r>
              <a:rPr lang="en-GB" dirty="0" err="1"/>
              <a:t>gan</a:t>
            </a:r>
            <a:r>
              <a:rPr lang="en-GB" dirty="0"/>
              <a:t> </a:t>
            </a:r>
            <a:r>
              <a:rPr lang="en-GB" dirty="0" err="1"/>
              <a:t>arsylwadau</a:t>
            </a:r>
            <a:r>
              <a:rPr lang="en-GB" dirty="0"/>
              <a:t> </a:t>
            </a:r>
            <a:r>
              <a:rPr lang="en-GB" dirty="0" err="1"/>
              <a:t>dair</a:t>
            </a:r>
            <a:r>
              <a:rPr lang="en-GB" dirty="0"/>
              <a:t> </a:t>
            </a:r>
            <a:r>
              <a:rPr lang="en-GB" dirty="0" err="1"/>
              <a:t>nodwedd</a:t>
            </a:r>
            <a:r>
              <a:rPr lang="en-GB" dirty="0"/>
              <a:t> </a:t>
            </a:r>
            <a:r>
              <a:rPr lang="en-GB" dirty="0" err="1"/>
              <a:t>allweddol</a:t>
            </a:r>
            <a:endParaRPr lang="en-GB" dirty="0"/>
          </a:p>
          <a:p>
            <a:r>
              <a:rPr lang="en-GB" dirty="0" err="1"/>
              <a:t>Sylwi</a:t>
            </a:r>
            <a:endParaRPr lang="en-GB" dirty="0"/>
          </a:p>
          <a:p>
            <a:r>
              <a:rPr lang="en-GB" dirty="0" err="1"/>
              <a:t>Dadansoddi</a:t>
            </a:r>
            <a:endParaRPr lang="en-GB" dirty="0"/>
          </a:p>
          <a:p>
            <a:r>
              <a:rPr lang="en-GB" dirty="0" err="1"/>
              <a:t>Ymateb</a:t>
            </a:r>
            <a:endParaRPr lang="en-GB" dirty="0"/>
          </a:p>
        </p:txBody>
      </p:sp>
      <p:sp>
        <p:nvSpPr>
          <p:cNvPr id="4" name="Content Placeholder 3">
            <a:extLst>
              <a:ext uri="{FF2B5EF4-FFF2-40B4-BE49-F238E27FC236}">
                <a16:creationId xmlns:a16="http://schemas.microsoft.com/office/drawing/2014/main" id="{2CAD6BCF-4D1B-E002-ACC8-07FD6567686F}"/>
              </a:ext>
            </a:extLst>
          </p:cNvPr>
          <p:cNvSpPr>
            <a:spLocks noGrp="1"/>
          </p:cNvSpPr>
          <p:nvPr>
            <p:ph sz="half" idx="2"/>
          </p:nvPr>
        </p:nvSpPr>
        <p:spPr/>
        <p:txBody>
          <a:bodyPr/>
          <a:lstStyle/>
          <a:p>
            <a:pPr marL="0" indent="0">
              <a:buNone/>
            </a:pPr>
            <a:r>
              <a:rPr lang="en-GB" dirty="0">
                <a:solidFill>
                  <a:schemeClr val="accent1"/>
                </a:solidFill>
              </a:rPr>
              <a:t>Observations should have three key features</a:t>
            </a:r>
          </a:p>
          <a:p>
            <a:r>
              <a:rPr lang="en-GB" dirty="0">
                <a:solidFill>
                  <a:schemeClr val="accent1"/>
                </a:solidFill>
              </a:rPr>
              <a:t>Notice</a:t>
            </a:r>
          </a:p>
          <a:p>
            <a:r>
              <a:rPr lang="en-GB" dirty="0">
                <a:solidFill>
                  <a:schemeClr val="accent1"/>
                </a:solidFill>
              </a:rPr>
              <a:t>Analyse</a:t>
            </a:r>
          </a:p>
          <a:p>
            <a:r>
              <a:rPr lang="en-GB" dirty="0">
                <a:solidFill>
                  <a:schemeClr val="accent1"/>
                </a:solidFill>
              </a:rPr>
              <a:t>Respond</a:t>
            </a:r>
          </a:p>
        </p:txBody>
      </p:sp>
    </p:spTree>
    <p:extLst>
      <p:ext uri="{BB962C8B-B14F-4D97-AF65-F5344CB8AC3E}">
        <p14:creationId xmlns:p14="http://schemas.microsoft.com/office/powerpoint/2010/main" val="4935392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0A036-98BC-D3BE-910C-82672140DDBF}"/>
              </a:ext>
            </a:extLst>
          </p:cNvPr>
          <p:cNvSpPr>
            <a:spLocks noGrp="1"/>
          </p:cNvSpPr>
          <p:nvPr>
            <p:ph type="title"/>
          </p:nvPr>
        </p:nvSpPr>
        <p:spPr/>
        <p:txBody>
          <a:bodyPr/>
          <a:lstStyle/>
          <a:p>
            <a:r>
              <a:rPr lang="en-GB" b="1" dirty="0" err="1"/>
              <a:t>Sylwi</a:t>
            </a:r>
            <a:br>
              <a:rPr lang="en-GB" b="1" dirty="0">
                <a:solidFill>
                  <a:schemeClr val="accent1"/>
                </a:solidFill>
              </a:rPr>
            </a:br>
            <a:r>
              <a:rPr lang="en-GB" b="1" dirty="0">
                <a:solidFill>
                  <a:schemeClr val="accent1"/>
                </a:solidFill>
              </a:rPr>
              <a:t>Notice</a:t>
            </a:r>
          </a:p>
        </p:txBody>
      </p:sp>
      <p:sp>
        <p:nvSpPr>
          <p:cNvPr id="3" name="Content Placeholder 2">
            <a:extLst>
              <a:ext uri="{FF2B5EF4-FFF2-40B4-BE49-F238E27FC236}">
                <a16:creationId xmlns:a16="http://schemas.microsoft.com/office/drawing/2014/main" id="{614201B0-8370-2453-37CF-9E658A749308}"/>
              </a:ext>
            </a:extLst>
          </p:cNvPr>
          <p:cNvSpPr>
            <a:spLocks noGrp="1"/>
          </p:cNvSpPr>
          <p:nvPr>
            <p:ph sz="half" idx="1"/>
          </p:nvPr>
        </p:nvSpPr>
        <p:spPr/>
        <p:txBody>
          <a:bodyPr/>
          <a:lstStyle/>
          <a:p>
            <a:pPr marL="0" indent="0">
              <a:buNone/>
            </a:pPr>
            <a:r>
              <a:rPr lang="en-GB" dirty="0"/>
              <a:t>• </a:t>
            </a:r>
            <a:r>
              <a:rPr lang="en-GB" dirty="0" err="1"/>
              <a:t>yr</a:t>
            </a:r>
            <a:r>
              <a:rPr lang="en-GB" dirty="0"/>
              <a:t> </a:t>
            </a:r>
            <a:r>
              <a:rPr lang="en-GB" dirty="0" err="1"/>
              <a:t>hyn</a:t>
            </a:r>
            <a:r>
              <a:rPr lang="en-GB" dirty="0"/>
              <a:t> </a:t>
            </a:r>
            <a:r>
              <a:rPr lang="en-GB" dirty="0" err="1"/>
              <a:t>sydd</a:t>
            </a:r>
            <a:r>
              <a:rPr lang="en-GB" dirty="0"/>
              <a:t> o </a:t>
            </a:r>
            <a:r>
              <a:rPr lang="en-GB" dirty="0" err="1"/>
              <a:t>ddiddordeb</a:t>
            </a:r>
            <a:r>
              <a:rPr lang="en-GB" dirty="0"/>
              <a:t> </a:t>
            </a:r>
            <a:r>
              <a:rPr lang="en-GB" dirty="0" err="1"/>
              <a:t>i’r</a:t>
            </a:r>
            <a:r>
              <a:rPr lang="en-GB" dirty="0"/>
              <a:t> plant ac </a:t>
            </a:r>
            <a:r>
              <a:rPr lang="en-GB" dirty="0" err="1"/>
              <a:t>yn</a:t>
            </a:r>
            <a:r>
              <a:rPr lang="en-GB" dirty="0"/>
              <a:t> </a:t>
            </a:r>
            <a:r>
              <a:rPr lang="en-GB" dirty="0" err="1"/>
              <a:t>ennyn</a:t>
            </a:r>
            <a:r>
              <a:rPr lang="en-GB" dirty="0"/>
              <a:t> </a:t>
            </a:r>
            <a:r>
              <a:rPr lang="en-GB" dirty="0" err="1"/>
              <a:t>eu</a:t>
            </a:r>
            <a:r>
              <a:rPr lang="en-GB" dirty="0"/>
              <a:t> </a:t>
            </a:r>
            <a:r>
              <a:rPr lang="en-GB" dirty="0" err="1"/>
              <a:t>chwilfrydedd</a:t>
            </a:r>
            <a:endParaRPr lang="en-GB" dirty="0"/>
          </a:p>
          <a:p>
            <a:pPr marL="0" indent="0">
              <a:buNone/>
            </a:pPr>
            <a:r>
              <a:rPr lang="en-GB" dirty="0"/>
              <a:t> • </a:t>
            </a:r>
            <a:r>
              <a:rPr lang="en-GB" dirty="0" err="1"/>
              <a:t>sut</a:t>
            </a:r>
            <a:r>
              <a:rPr lang="en-GB" dirty="0"/>
              <a:t> </a:t>
            </a:r>
            <a:r>
              <a:rPr lang="en-GB" dirty="0" err="1"/>
              <a:t>maen</a:t>
            </a:r>
            <a:r>
              <a:rPr lang="en-GB" dirty="0"/>
              <a:t> </a:t>
            </a:r>
            <a:r>
              <a:rPr lang="en-GB" dirty="0" err="1"/>
              <a:t>nhw’n</a:t>
            </a:r>
            <a:r>
              <a:rPr lang="en-GB" dirty="0"/>
              <a:t> </a:t>
            </a:r>
            <a:r>
              <a:rPr lang="en-GB" dirty="0" err="1"/>
              <a:t>defnyddio</a:t>
            </a:r>
            <a:r>
              <a:rPr lang="en-GB" dirty="0"/>
              <a:t> </a:t>
            </a:r>
            <a:r>
              <a:rPr lang="en-GB" dirty="0" err="1"/>
              <a:t>adnoddau</a:t>
            </a:r>
            <a:r>
              <a:rPr lang="en-GB" dirty="0"/>
              <a:t> a </a:t>
            </a:r>
            <a:r>
              <a:rPr lang="en-GB" dirty="0" err="1"/>
              <a:t>lle</a:t>
            </a:r>
            <a:r>
              <a:rPr lang="en-GB" dirty="0"/>
              <a:t> </a:t>
            </a:r>
          </a:p>
          <a:p>
            <a:pPr marL="0" indent="0">
              <a:buNone/>
            </a:pPr>
            <a:r>
              <a:rPr lang="en-GB" dirty="0"/>
              <a:t>• </a:t>
            </a:r>
            <a:r>
              <a:rPr lang="en-GB" dirty="0" err="1"/>
              <a:t>sut</a:t>
            </a:r>
            <a:r>
              <a:rPr lang="en-GB" dirty="0"/>
              <a:t> </a:t>
            </a:r>
            <a:r>
              <a:rPr lang="en-GB" dirty="0" err="1"/>
              <a:t>maen</a:t>
            </a:r>
            <a:r>
              <a:rPr lang="en-GB" dirty="0"/>
              <a:t> </a:t>
            </a:r>
            <a:r>
              <a:rPr lang="en-GB" dirty="0" err="1"/>
              <a:t>nhw’n</a:t>
            </a:r>
            <a:r>
              <a:rPr lang="en-GB" dirty="0"/>
              <a:t> </a:t>
            </a:r>
            <a:r>
              <a:rPr lang="en-GB" dirty="0" err="1"/>
              <a:t>cyfathrebu</a:t>
            </a:r>
            <a:r>
              <a:rPr lang="en-GB" dirty="0"/>
              <a:t> ac </a:t>
            </a:r>
            <a:r>
              <a:rPr lang="en-GB" dirty="0" err="1"/>
              <a:t>yn</a:t>
            </a:r>
            <a:r>
              <a:rPr lang="en-GB" dirty="0"/>
              <a:t> </a:t>
            </a:r>
            <a:r>
              <a:rPr lang="en-GB" dirty="0" err="1"/>
              <a:t>rhyngweithio</a:t>
            </a:r>
            <a:r>
              <a:rPr lang="en-GB" dirty="0"/>
              <a:t> ag </a:t>
            </a:r>
            <a:r>
              <a:rPr lang="en-GB" dirty="0" err="1"/>
              <a:t>eraill</a:t>
            </a:r>
            <a:endParaRPr lang="en-GB" dirty="0"/>
          </a:p>
        </p:txBody>
      </p:sp>
      <p:sp>
        <p:nvSpPr>
          <p:cNvPr id="4" name="Content Placeholder 3">
            <a:extLst>
              <a:ext uri="{FF2B5EF4-FFF2-40B4-BE49-F238E27FC236}">
                <a16:creationId xmlns:a16="http://schemas.microsoft.com/office/drawing/2014/main" id="{EBA69BF9-1E3F-90B4-E8AF-F7DE9339205F}"/>
              </a:ext>
            </a:extLst>
          </p:cNvPr>
          <p:cNvSpPr>
            <a:spLocks noGrp="1"/>
          </p:cNvSpPr>
          <p:nvPr>
            <p:ph sz="half" idx="2"/>
          </p:nvPr>
        </p:nvSpPr>
        <p:spPr/>
        <p:txBody>
          <a:bodyPr/>
          <a:lstStyle/>
          <a:p>
            <a:pPr marL="0" indent="0">
              <a:buNone/>
            </a:pPr>
            <a:r>
              <a:rPr lang="en-GB" dirty="0">
                <a:solidFill>
                  <a:schemeClr val="accent1"/>
                </a:solidFill>
              </a:rPr>
              <a:t>• what children are interested in or curious about</a:t>
            </a:r>
          </a:p>
          <a:p>
            <a:pPr marL="0" indent="0">
              <a:buNone/>
            </a:pPr>
            <a:r>
              <a:rPr lang="en-GB" dirty="0">
                <a:solidFill>
                  <a:schemeClr val="accent1"/>
                </a:solidFill>
              </a:rPr>
              <a:t> • how they approach resources and spaces</a:t>
            </a:r>
          </a:p>
          <a:p>
            <a:pPr marL="0" indent="0">
              <a:buNone/>
            </a:pPr>
            <a:r>
              <a:rPr lang="en-GB" dirty="0">
                <a:solidFill>
                  <a:schemeClr val="accent1"/>
                </a:solidFill>
              </a:rPr>
              <a:t> • how they communicate and interact with others</a:t>
            </a:r>
          </a:p>
        </p:txBody>
      </p:sp>
    </p:spTree>
    <p:extLst>
      <p:ext uri="{BB962C8B-B14F-4D97-AF65-F5344CB8AC3E}">
        <p14:creationId xmlns:p14="http://schemas.microsoft.com/office/powerpoint/2010/main" val="3803302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7F7A0-1318-2FD6-5A11-F431262CDF45}"/>
              </a:ext>
            </a:extLst>
          </p:cNvPr>
          <p:cNvSpPr>
            <a:spLocks noGrp="1"/>
          </p:cNvSpPr>
          <p:nvPr>
            <p:ph type="title"/>
          </p:nvPr>
        </p:nvSpPr>
        <p:spPr/>
        <p:txBody>
          <a:bodyPr/>
          <a:lstStyle/>
          <a:p>
            <a:r>
              <a:rPr lang="en-GB" b="1" dirty="0" err="1"/>
              <a:t>Dadansoddi</a:t>
            </a:r>
            <a:br>
              <a:rPr lang="en-GB" b="1" dirty="0"/>
            </a:br>
            <a:r>
              <a:rPr lang="en-GB" b="1" dirty="0">
                <a:solidFill>
                  <a:schemeClr val="accent1"/>
                </a:solidFill>
              </a:rPr>
              <a:t>Analyse</a:t>
            </a:r>
          </a:p>
        </p:txBody>
      </p:sp>
      <p:sp>
        <p:nvSpPr>
          <p:cNvPr id="3" name="Content Placeholder 2">
            <a:extLst>
              <a:ext uri="{FF2B5EF4-FFF2-40B4-BE49-F238E27FC236}">
                <a16:creationId xmlns:a16="http://schemas.microsoft.com/office/drawing/2014/main" id="{1A030BB7-01BA-A191-6E7A-14B958870235}"/>
              </a:ext>
            </a:extLst>
          </p:cNvPr>
          <p:cNvSpPr>
            <a:spLocks noGrp="1"/>
          </p:cNvSpPr>
          <p:nvPr>
            <p:ph sz="half" idx="1"/>
          </p:nvPr>
        </p:nvSpPr>
        <p:spPr/>
        <p:txBody>
          <a:bodyPr>
            <a:normAutofit fontScale="77500" lnSpcReduction="20000"/>
          </a:bodyPr>
          <a:lstStyle/>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mae’n</a:t>
            </a:r>
            <a:r>
              <a:rPr lang="en-GB" dirty="0"/>
              <a:t> </a:t>
            </a:r>
            <a:r>
              <a:rPr lang="en-GB" dirty="0" err="1"/>
              <a:t>meithrin</a:t>
            </a:r>
            <a:r>
              <a:rPr lang="en-GB" dirty="0"/>
              <a:t> </a:t>
            </a:r>
            <a:r>
              <a:rPr lang="en-GB" dirty="0" err="1"/>
              <a:t>gwybodaeth</a:t>
            </a:r>
            <a:r>
              <a:rPr lang="en-GB" dirty="0"/>
              <a:t> </a:t>
            </a:r>
          </a:p>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a:t>
            </a:r>
            <a:r>
              <a:rPr lang="en-GB" dirty="0"/>
              <a:t> </a:t>
            </a:r>
            <a:r>
              <a:rPr lang="en-GB" dirty="0" err="1"/>
              <a:t>ei</a:t>
            </a:r>
            <a:r>
              <a:rPr lang="en-GB" dirty="0"/>
              <a:t> </a:t>
            </a:r>
            <a:r>
              <a:rPr lang="en-GB" dirty="0" err="1"/>
              <a:t>sgiliau</a:t>
            </a:r>
            <a:r>
              <a:rPr lang="en-GB" dirty="0"/>
              <a:t> </a:t>
            </a:r>
            <a:r>
              <a:rPr lang="en-GB" dirty="0" err="1"/>
              <a:t>yn</a:t>
            </a:r>
            <a:r>
              <a:rPr lang="en-GB" dirty="0"/>
              <a:t> </a:t>
            </a:r>
            <a:r>
              <a:rPr lang="en-GB" dirty="0" err="1"/>
              <a:t>datblygu</a:t>
            </a:r>
            <a:r>
              <a:rPr lang="en-GB" dirty="0"/>
              <a:t> </a:t>
            </a:r>
          </a:p>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mae’n</a:t>
            </a:r>
            <a:r>
              <a:rPr lang="en-GB" dirty="0"/>
              <a:t> </a:t>
            </a:r>
            <a:r>
              <a:rPr lang="en-GB" dirty="0" err="1"/>
              <a:t>datblygu</a:t>
            </a:r>
            <a:r>
              <a:rPr lang="en-GB" dirty="0"/>
              <a:t> </a:t>
            </a:r>
            <a:r>
              <a:rPr lang="en-GB" dirty="0" err="1"/>
              <a:t>cysyniadau</a:t>
            </a:r>
            <a:r>
              <a:rPr lang="en-GB" dirty="0"/>
              <a:t> </a:t>
            </a:r>
          </a:p>
          <a:p>
            <a:pPr marL="0" indent="0">
              <a:buNone/>
            </a:pPr>
            <a:r>
              <a:rPr lang="en-GB" dirty="0"/>
              <a:t>• y </a:t>
            </a:r>
            <a:r>
              <a:rPr lang="en-GB" dirty="0" err="1"/>
              <a:t>sgemâu</a:t>
            </a:r>
            <a:r>
              <a:rPr lang="en-GB" dirty="0"/>
              <a:t> </a:t>
            </a:r>
            <a:r>
              <a:rPr lang="en-GB" dirty="0" err="1"/>
              <a:t>neu’r</a:t>
            </a:r>
            <a:r>
              <a:rPr lang="en-GB" dirty="0"/>
              <a:t> </a:t>
            </a:r>
            <a:r>
              <a:rPr lang="en-GB" dirty="0" err="1"/>
              <a:t>dysgu</a:t>
            </a:r>
            <a:r>
              <a:rPr lang="en-GB" dirty="0"/>
              <a:t> </a:t>
            </a:r>
            <a:r>
              <a:rPr lang="en-GB" dirty="0" err="1"/>
              <a:t>sgematig</a:t>
            </a:r>
            <a:r>
              <a:rPr lang="en-GB" dirty="0"/>
              <a:t> y </a:t>
            </a:r>
            <a:r>
              <a:rPr lang="en-GB" dirty="0" err="1"/>
              <a:t>mae’n</a:t>
            </a:r>
            <a:r>
              <a:rPr lang="en-GB" dirty="0"/>
              <a:t> </a:t>
            </a:r>
            <a:r>
              <a:rPr lang="en-GB" dirty="0" err="1"/>
              <a:t>eu</a:t>
            </a:r>
            <a:r>
              <a:rPr lang="en-GB" dirty="0"/>
              <a:t> </a:t>
            </a:r>
            <a:r>
              <a:rPr lang="en-GB" dirty="0" err="1"/>
              <a:t>ffafrio</a:t>
            </a:r>
            <a:r>
              <a:rPr lang="en-GB" dirty="0"/>
              <a:t> </a:t>
            </a:r>
          </a:p>
          <a:p>
            <a:pPr marL="0" indent="0">
              <a:buNone/>
            </a:pPr>
            <a:r>
              <a:rPr lang="en-GB" dirty="0"/>
              <a:t>• </a:t>
            </a:r>
            <a:r>
              <a:rPr lang="en-GB" dirty="0" err="1"/>
              <a:t>ei</a:t>
            </a:r>
            <a:r>
              <a:rPr lang="en-GB" dirty="0"/>
              <a:t> </a:t>
            </a:r>
            <a:r>
              <a:rPr lang="en-GB" dirty="0" err="1"/>
              <a:t>agweddau</a:t>
            </a:r>
            <a:r>
              <a:rPr lang="en-GB" dirty="0"/>
              <a:t> at </a:t>
            </a:r>
            <a:r>
              <a:rPr lang="en-GB" dirty="0" err="1"/>
              <a:t>ddysgu</a:t>
            </a:r>
            <a:r>
              <a:rPr lang="en-GB" dirty="0"/>
              <a:t> </a:t>
            </a:r>
            <a:r>
              <a:rPr lang="en-GB" dirty="0" err="1"/>
              <a:t>mewn</a:t>
            </a:r>
            <a:r>
              <a:rPr lang="en-GB" dirty="0"/>
              <a:t> </a:t>
            </a:r>
            <a:r>
              <a:rPr lang="en-GB" dirty="0" err="1"/>
              <a:t>sefyllfaoedd</a:t>
            </a:r>
            <a:r>
              <a:rPr lang="en-GB" dirty="0"/>
              <a:t> </a:t>
            </a:r>
            <a:r>
              <a:rPr lang="en-GB" dirty="0" err="1"/>
              <a:t>gwahanol</a:t>
            </a:r>
            <a:r>
              <a:rPr lang="en-GB" dirty="0"/>
              <a:t> </a:t>
            </a:r>
          </a:p>
          <a:p>
            <a:pPr marL="0" indent="0">
              <a:buNone/>
            </a:pPr>
            <a:r>
              <a:rPr lang="en-GB" dirty="0"/>
              <a:t>• </a:t>
            </a:r>
            <a:r>
              <a:rPr lang="en-GB" dirty="0" err="1"/>
              <a:t>ei</a:t>
            </a:r>
            <a:r>
              <a:rPr lang="en-GB" dirty="0"/>
              <a:t> </a:t>
            </a:r>
            <a:r>
              <a:rPr lang="en-GB" dirty="0" err="1"/>
              <a:t>gynnydd</a:t>
            </a:r>
            <a:r>
              <a:rPr lang="en-GB" dirty="0"/>
              <a:t> neu </a:t>
            </a:r>
            <a:r>
              <a:rPr lang="en-GB" dirty="0" err="1"/>
              <a:t>unrhyw</a:t>
            </a:r>
            <a:r>
              <a:rPr lang="en-GB" dirty="0"/>
              <a:t> </a:t>
            </a:r>
            <a:r>
              <a:rPr lang="en-GB" dirty="0" err="1"/>
              <a:t>anawsterau</a:t>
            </a:r>
            <a:r>
              <a:rPr lang="en-GB" dirty="0"/>
              <a:t> y gall </a:t>
            </a:r>
            <a:r>
              <a:rPr lang="en-GB" dirty="0" err="1"/>
              <a:t>fod</a:t>
            </a:r>
            <a:r>
              <a:rPr lang="en-GB" dirty="0"/>
              <a:t> </a:t>
            </a:r>
            <a:r>
              <a:rPr lang="en-GB" dirty="0" err="1"/>
              <a:t>yn</a:t>
            </a:r>
            <a:r>
              <a:rPr lang="en-GB" dirty="0"/>
              <a:t> </a:t>
            </a:r>
            <a:r>
              <a:rPr lang="en-GB" dirty="0" err="1"/>
              <a:t>eu</a:t>
            </a:r>
            <a:r>
              <a:rPr lang="en-GB" dirty="0"/>
              <a:t> </a:t>
            </a:r>
            <a:r>
              <a:rPr lang="en-GB" dirty="0" err="1"/>
              <a:t>hwynebu</a:t>
            </a:r>
            <a:endParaRPr lang="en-GB" dirty="0"/>
          </a:p>
        </p:txBody>
      </p:sp>
      <p:sp>
        <p:nvSpPr>
          <p:cNvPr id="4" name="Content Placeholder 3">
            <a:extLst>
              <a:ext uri="{FF2B5EF4-FFF2-40B4-BE49-F238E27FC236}">
                <a16:creationId xmlns:a16="http://schemas.microsoft.com/office/drawing/2014/main" id="{DA71B993-9CFC-D003-20BD-86EF78165991}"/>
              </a:ext>
            </a:extLst>
          </p:cNvPr>
          <p:cNvSpPr>
            <a:spLocks noGrp="1"/>
          </p:cNvSpPr>
          <p:nvPr>
            <p:ph sz="half" idx="2"/>
          </p:nvPr>
        </p:nvSpPr>
        <p:spPr>
          <a:xfrm>
            <a:off x="4648199" y="1825624"/>
            <a:ext cx="4169797" cy="3931119"/>
          </a:xfrm>
        </p:spPr>
        <p:txBody>
          <a:bodyPr>
            <a:normAutofit fontScale="77500" lnSpcReduction="20000"/>
          </a:bodyPr>
          <a:lstStyle/>
          <a:p>
            <a:pPr marL="0" indent="0">
              <a:buNone/>
            </a:pPr>
            <a:r>
              <a:rPr lang="en-GB" dirty="0">
                <a:solidFill>
                  <a:schemeClr val="accent1"/>
                </a:solidFill>
              </a:rPr>
              <a:t>• increasing knowledge</a:t>
            </a:r>
          </a:p>
          <a:p>
            <a:pPr marL="0" indent="0">
              <a:buNone/>
            </a:pPr>
            <a:r>
              <a:rPr lang="en-GB" dirty="0">
                <a:solidFill>
                  <a:schemeClr val="accent1"/>
                </a:solidFill>
              </a:rPr>
              <a:t>• skill development</a:t>
            </a:r>
          </a:p>
          <a:p>
            <a:pPr marL="0" indent="0">
              <a:buNone/>
            </a:pPr>
            <a:r>
              <a:rPr lang="en-GB" dirty="0">
                <a:solidFill>
                  <a:schemeClr val="accent1"/>
                </a:solidFill>
              </a:rPr>
              <a:t>• concept development</a:t>
            </a:r>
          </a:p>
          <a:p>
            <a:pPr marL="0" indent="0">
              <a:buNone/>
            </a:pPr>
            <a:r>
              <a:rPr lang="en-GB" dirty="0">
                <a:solidFill>
                  <a:schemeClr val="accent1"/>
                </a:solidFill>
              </a:rPr>
              <a:t>• preferred schemas or schematic learning </a:t>
            </a:r>
          </a:p>
          <a:p>
            <a:pPr marL="0" indent="0">
              <a:buNone/>
            </a:pPr>
            <a:r>
              <a:rPr lang="en-GB" dirty="0">
                <a:solidFill>
                  <a:schemeClr val="accent1"/>
                </a:solidFill>
              </a:rPr>
              <a:t>• dispositions to learning in different situations </a:t>
            </a:r>
          </a:p>
          <a:p>
            <a:pPr marL="0" indent="0">
              <a:buNone/>
            </a:pPr>
            <a:r>
              <a:rPr lang="en-GB" dirty="0">
                <a:solidFill>
                  <a:schemeClr val="accent1"/>
                </a:solidFill>
              </a:rPr>
              <a:t>• progress or any difficulties they may be experiencing</a:t>
            </a:r>
          </a:p>
        </p:txBody>
      </p:sp>
    </p:spTree>
    <p:extLst>
      <p:ext uri="{BB962C8B-B14F-4D97-AF65-F5344CB8AC3E}">
        <p14:creationId xmlns:p14="http://schemas.microsoft.com/office/powerpoint/2010/main" val="36563521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AACC9-C18B-710F-20CE-6D93BF5171C1}"/>
              </a:ext>
            </a:extLst>
          </p:cNvPr>
          <p:cNvSpPr>
            <a:spLocks noGrp="1"/>
          </p:cNvSpPr>
          <p:nvPr>
            <p:ph type="title"/>
          </p:nvPr>
        </p:nvSpPr>
        <p:spPr/>
        <p:txBody>
          <a:bodyPr/>
          <a:lstStyle/>
          <a:p>
            <a:r>
              <a:rPr lang="en-GB" b="1" dirty="0" err="1"/>
              <a:t>Ymateb</a:t>
            </a:r>
            <a:br>
              <a:rPr lang="en-GB" b="1" dirty="0">
                <a:solidFill>
                  <a:schemeClr val="accent1"/>
                </a:solidFill>
              </a:rPr>
            </a:br>
            <a:r>
              <a:rPr lang="en-GB" b="1" dirty="0">
                <a:solidFill>
                  <a:schemeClr val="accent1"/>
                </a:solidFill>
              </a:rPr>
              <a:t>Respond</a:t>
            </a:r>
          </a:p>
        </p:txBody>
      </p:sp>
      <p:sp>
        <p:nvSpPr>
          <p:cNvPr id="3" name="Content Placeholder 2">
            <a:extLst>
              <a:ext uri="{FF2B5EF4-FFF2-40B4-BE49-F238E27FC236}">
                <a16:creationId xmlns:a16="http://schemas.microsoft.com/office/drawing/2014/main" id="{55DA6FAA-D64F-F661-6217-C2BBC277FCD5}"/>
              </a:ext>
            </a:extLst>
          </p:cNvPr>
          <p:cNvSpPr>
            <a:spLocks noGrp="1"/>
          </p:cNvSpPr>
          <p:nvPr>
            <p:ph sz="half" idx="1"/>
          </p:nvPr>
        </p:nvSpPr>
        <p:spPr/>
        <p:txBody>
          <a:bodyPr>
            <a:normAutofit fontScale="92500" lnSpcReduction="10000"/>
          </a:bodyPr>
          <a:lstStyle/>
          <a:p>
            <a:r>
              <a:rPr lang="en-GB" dirty="0" err="1"/>
              <a:t>Hysbysu</a:t>
            </a:r>
            <a:r>
              <a:rPr lang="en-GB" dirty="0"/>
              <a:t> </a:t>
            </a:r>
            <a:r>
              <a:rPr lang="en-GB" dirty="0" err="1"/>
              <a:t>cynllunio</a:t>
            </a:r>
            <a:r>
              <a:rPr lang="en-GB" dirty="0"/>
              <a:t> </a:t>
            </a:r>
            <a:r>
              <a:rPr lang="en-GB" dirty="0" err="1"/>
              <a:t>profiadau</a:t>
            </a:r>
            <a:r>
              <a:rPr lang="en-GB" dirty="0"/>
              <a:t> </a:t>
            </a:r>
            <a:r>
              <a:rPr lang="en-GB" dirty="0" err="1"/>
              <a:t>a'r</a:t>
            </a:r>
            <a:r>
              <a:rPr lang="en-GB" dirty="0"/>
              <a:t> </a:t>
            </a:r>
            <a:r>
              <a:rPr lang="en-GB" dirty="0" err="1"/>
              <a:t>amgylchedd</a:t>
            </a:r>
            <a:r>
              <a:rPr lang="en-GB" dirty="0"/>
              <a:t> </a:t>
            </a:r>
            <a:r>
              <a:rPr lang="en-GB" dirty="0" err="1"/>
              <a:t>yn</a:t>
            </a:r>
            <a:r>
              <a:rPr lang="en-GB" dirty="0"/>
              <a:t> </a:t>
            </a:r>
            <a:r>
              <a:rPr lang="en-GB" dirty="0" err="1"/>
              <a:t>awr</a:t>
            </a:r>
            <a:r>
              <a:rPr lang="en-GB" dirty="0"/>
              <a:t> ac </a:t>
            </a:r>
            <a:r>
              <a:rPr lang="en-GB" dirty="0" err="1"/>
              <a:t>yn</a:t>
            </a:r>
            <a:r>
              <a:rPr lang="en-GB" dirty="0"/>
              <a:t> y </a:t>
            </a:r>
            <a:r>
              <a:rPr lang="en-GB" dirty="0" err="1"/>
              <a:t>dyfodol</a:t>
            </a:r>
            <a:r>
              <a:rPr lang="en-GB" dirty="0"/>
              <a:t> </a:t>
            </a:r>
            <a:r>
              <a:rPr lang="en-GB" dirty="0" err="1"/>
              <a:t>penderfyniadau</a:t>
            </a:r>
            <a:r>
              <a:rPr lang="en-GB" dirty="0"/>
              <a:t> </a:t>
            </a:r>
            <a:r>
              <a:rPr lang="en-GB" dirty="0" err="1"/>
              <a:t>ynghylch</a:t>
            </a:r>
            <a:r>
              <a:rPr lang="en-GB" dirty="0"/>
              <a:t> a/neu </a:t>
            </a:r>
            <a:r>
              <a:rPr lang="en-GB" dirty="0" err="1"/>
              <a:t>sut</a:t>
            </a:r>
            <a:r>
              <a:rPr lang="en-GB" dirty="0"/>
              <a:t> </a:t>
            </a:r>
            <a:r>
              <a:rPr lang="en-GB" dirty="0" err="1"/>
              <a:t>i</a:t>
            </a:r>
            <a:r>
              <a:rPr lang="en-GB" dirty="0"/>
              <a:t> </a:t>
            </a:r>
            <a:r>
              <a:rPr lang="en-GB" dirty="0" err="1"/>
              <a:t>ryngweithio</a:t>
            </a:r>
            <a:endParaRPr lang="en-GB" dirty="0"/>
          </a:p>
          <a:p>
            <a:r>
              <a:rPr lang="en-GB" dirty="0"/>
              <a:t> a </a:t>
            </a:r>
            <a:r>
              <a:rPr lang="en-GB" dirty="0" err="1"/>
              <a:t>ddylid</a:t>
            </a:r>
            <a:r>
              <a:rPr lang="en-GB" dirty="0"/>
              <a:t> </a:t>
            </a:r>
            <a:r>
              <a:rPr lang="en-GB" dirty="0" err="1"/>
              <a:t>gwneud</a:t>
            </a:r>
            <a:r>
              <a:rPr lang="en-GB" dirty="0"/>
              <a:t> </a:t>
            </a:r>
            <a:r>
              <a:rPr lang="en-GB" dirty="0" err="1"/>
              <a:t>addasiadau</a:t>
            </a:r>
            <a:r>
              <a:rPr lang="en-GB" dirty="0"/>
              <a:t> </a:t>
            </a:r>
            <a:r>
              <a:rPr lang="en-GB" dirty="0" err="1"/>
              <a:t>i'r</a:t>
            </a:r>
            <a:r>
              <a:rPr lang="en-GB" dirty="0"/>
              <a:t> </a:t>
            </a:r>
            <a:r>
              <a:rPr lang="en-GB" dirty="0" err="1"/>
              <a:t>amgylchedd</a:t>
            </a:r>
            <a:r>
              <a:rPr lang="en-GB" dirty="0"/>
              <a:t> </a:t>
            </a:r>
            <a:r>
              <a:rPr lang="en-GB" dirty="0" err="1"/>
              <a:t>dysgu</a:t>
            </a:r>
            <a:endParaRPr lang="en-GB" dirty="0"/>
          </a:p>
          <a:p>
            <a:r>
              <a:rPr lang="en-GB" dirty="0" err="1"/>
              <a:t>sut</a:t>
            </a:r>
            <a:r>
              <a:rPr lang="en-GB" dirty="0"/>
              <a:t> </a:t>
            </a:r>
            <a:r>
              <a:rPr lang="en-GB" dirty="0" err="1"/>
              <a:t>i</a:t>
            </a:r>
            <a:r>
              <a:rPr lang="en-GB" dirty="0"/>
              <a:t> </a:t>
            </a:r>
            <a:r>
              <a:rPr lang="en-GB" dirty="0" err="1"/>
              <a:t>gyfoethogi</a:t>
            </a:r>
            <a:r>
              <a:rPr lang="en-GB" dirty="0"/>
              <a:t> </a:t>
            </a:r>
            <a:r>
              <a:rPr lang="en-GB" dirty="0" err="1"/>
              <a:t>profiadau</a:t>
            </a:r>
            <a:r>
              <a:rPr lang="en-GB" dirty="0"/>
              <a:t> </a:t>
            </a:r>
            <a:r>
              <a:rPr lang="en-GB" dirty="0" err="1"/>
              <a:t>ymhellach</a:t>
            </a:r>
            <a:r>
              <a:rPr lang="en-GB" dirty="0"/>
              <a:t>.</a:t>
            </a:r>
          </a:p>
        </p:txBody>
      </p:sp>
      <p:sp>
        <p:nvSpPr>
          <p:cNvPr id="4" name="Content Placeholder 3">
            <a:extLst>
              <a:ext uri="{FF2B5EF4-FFF2-40B4-BE49-F238E27FC236}">
                <a16:creationId xmlns:a16="http://schemas.microsoft.com/office/drawing/2014/main" id="{4890E7E4-884B-972B-0960-05DB421AAB60}"/>
              </a:ext>
            </a:extLst>
          </p:cNvPr>
          <p:cNvSpPr>
            <a:spLocks noGrp="1"/>
          </p:cNvSpPr>
          <p:nvPr>
            <p:ph sz="half" idx="2"/>
          </p:nvPr>
        </p:nvSpPr>
        <p:spPr/>
        <p:txBody>
          <a:bodyPr>
            <a:normAutofit fontScale="92500" lnSpcReduction="10000"/>
          </a:bodyPr>
          <a:lstStyle/>
          <a:p>
            <a:r>
              <a:rPr lang="en-GB" dirty="0">
                <a:solidFill>
                  <a:schemeClr val="accent1"/>
                </a:solidFill>
              </a:rPr>
              <a:t>Inform current and future planning of experiences and environment</a:t>
            </a:r>
          </a:p>
          <a:p>
            <a:r>
              <a:rPr lang="en-GB" dirty="0">
                <a:solidFill>
                  <a:schemeClr val="accent1"/>
                </a:solidFill>
              </a:rPr>
              <a:t>decisions about whether and/or how to interact</a:t>
            </a:r>
          </a:p>
          <a:p>
            <a:r>
              <a:rPr lang="en-GB" dirty="0">
                <a:solidFill>
                  <a:schemeClr val="accent1"/>
                </a:solidFill>
              </a:rPr>
              <a:t> whether to make adaptations to the learning environment </a:t>
            </a:r>
          </a:p>
          <a:p>
            <a:r>
              <a:rPr lang="en-GB" dirty="0">
                <a:solidFill>
                  <a:schemeClr val="accent1"/>
                </a:solidFill>
              </a:rPr>
              <a:t>how to enrich experiences further. </a:t>
            </a:r>
          </a:p>
        </p:txBody>
      </p:sp>
    </p:spTree>
    <p:extLst>
      <p:ext uri="{BB962C8B-B14F-4D97-AF65-F5344CB8AC3E}">
        <p14:creationId xmlns:p14="http://schemas.microsoft.com/office/powerpoint/2010/main" val="30252746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19C0-6A3F-BF0A-50CA-FAFE79328343}"/>
              </a:ext>
            </a:extLst>
          </p:cNvPr>
          <p:cNvSpPr>
            <a:spLocks noGrp="1"/>
          </p:cNvSpPr>
          <p:nvPr>
            <p:ph type="title"/>
          </p:nvPr>
        </p:nvSpPr>
        <p:spPr/>
        <p:txBody>
          <a:bodyPr/>
          <a:lstStyle/>
          <a:p>
            <a:r>
              <a:rPr lang="en-GB" dirty="0" err="1"/>
              <a:t>Asesiad</a:t>
            </a:r>
            <a:r>
              <a:rPr lang="en-GB" dirty="0"/>
              <a:t> </a:t>
            </a:r>
            <a:r>
              <a:rPr lang="en-GB" dirty="0" err="1"/>
              <a:t>Cychwynnol</a:t>
            </a:r>
            <a:r>
              <a:rPr lang="en-GB" dirty="0"/>
              <a:t> – </a:t>
            </a:r>
            <a:r>
              <a:rPr lang="en-GB" dirty="0" err="1"/>
              <a:t>tudalen</a:t>
            </a:r>
            <a:r>
              <a:rPr lang="en-GB" dirty="0"/>
              <a:t> 26</a:t>
            </a:r>
            <a:br>
              <a:rPr lang="en-GB" dirty="0">
                <a:solidFill>
                  <a:schemeClr val="accent1"/>
                </a:solidFill>
              </a:rPr>
            </a:br>
            <a:r>
              <a:rPr lang="en-GB" dirty="0">
                <a:solidFill>
                  <a:schemeClr val="accent1"/>
                </a:solidFill>
              </a:rPr>
              <a:t>Initial Assessment – page 26</a:t>
            </a:r>
          </a:p>
        </p:txBody>
      </p:sp>
      <p:sp>
        <p:nvSpPr>
          <p:cNvPr id="3" name="Content Placeholder 2">
            <a:extLst>
              <a:ext uri="{FF2B5EF4-FFF2-40B4-BE49-F238E27FC236}">
                <a16:creationId xmlns:a16="http://schemas.microsoft.com/office/drawing/2014/main" id="{0BD3F218-D1D4-95EB-4FED-DF496DFC868B}"/>
              </a:ext>
            </a:extLst>
          </p:cNvPr>
          <p:cNvSpPr>
            <a:spLocks noGrp="1"/>
          </p:cNvSpPr>
          <p:nvPr>
            <p:ph sz="half" idx="1"/>
          </p:nvPr>
        </p:nvSpPr>
        <p:spPr/>
        <p:txBody>
          <a:bodyPr>
            <a:normAutofit fontScale="85000" lnSpcReduction="20000"/>
          </a:bodyPr>
          <a:lstStyle/>
          <a:p>
            <a:r>
              <a:rPr lang="en-GB" dirty="0"/>
              <a:t>O </a:t>
            </a:r>
            <a:r>
              <a:rPr lang="en-GB" dirty="0" err="1"/>
              <a:t>fewn</a:t>
            </a:r>
            <a:r>
              <a:rPr lang="en-GB" dirty="0"/>
              <a:t> 6 </a:t>
            </a:r>
            <a:r>
              <a:rPr lang="en-GB" dirty="0" err="1"/>
              <a:t>wythnos</a:t>
            </a:r>
            <a:endParaRPr lang="en-GB" dirty="0"/>
          </a:p>
          <a:p>
            <a:r>
              <a:rPr lang="en-GB" dirty="0" err="1"/>
              <a:t>Peidiwch</a:t>
            </a:r>
            <a:r>
              <a:rPr lang="en-GB" dirty="0"/>
              <a:t> â </a:t>
            </a:r>
            <a:r>
              <a:rPr lang="en-GB" dirty="0" err="1"/>
              <a:t>rhuthro</a:t>
            </a:r>
            <a:r>
              <a:rPr lang="en-GB" dirty="0"/>
              <a:t> – </a:t>
            </a:r>
            <a:r>
              <a:rPr lang="en-GB" dirty="0" err="1"/>
              <a:t>gadewch</a:t>
            </a:r>
            <a:r>
              <a:rPr lang="en-GB" dirty="0"/>
              <a:t> </a:t>
            </a:r>
            <a:r>
              <a:rPr lang="en-GB" dirty="0" err="1"/>
              <a:t>i'r</a:t>
            </a:r>
            <a:r>
              <a:rPr lang="en-GB" dirty="0"/>
              <a:t> plant </a:t>
            </a:r>
            <a:r>
              <a:rPr lang="en-GB" dirty="0" err="1"/>
              <a:t>setlo</a:t>
            </a:r>
            <a:endParaRPr lang="en-GB" dirty="0"/>
          </a:p>
          <a:p>
            <a:r>
              <a:rPr lang="en-GB" dirty="0" err="1"/>
              <a:t>Cynhwyswch</a:t>
            </a:r>
            <a:r>
              <a:rPr lang="en-GB" dirty="0"/>
              <a:t> </a:t>
            </a:r>
            <a:r>
              <a:rPr lang="en-GB" dirty="0" err="1"/>
              <a:t>rieni</a:t>
            </a:r>
            <a:r>
              <a:rPr lang="en-GB" dirty="0"/>
              <a:t>/</a:t>
            </a:r>
            <a:r>
              <a:rPr lang="en-GB" dirty="0" err="1"/>
              <a:t>gofalwyr</a:t>
            </a:r>
            <a:endParaRPr lang="en-GB" dirty="0"/>
          </a:p>
          <a:p>
            <a:r>
              <a:rPr lang="en-GB" dirty="0"/>
              <a:t>4 </a:t>
            </a:r>
            <a:r>
              <a:rPr lang="en-GB" dirty="0" err="1"/>
              <a:t>prif</a:t>
            </a:r>
            <a:r>
              <a:rPr lang="en-GB" dirty="0"/>
              <a:t> </a:t>
            </a:r>
            <a:r>
              <a:rPr lang="en-GB" dirty="0" err="1"/>
              <a:t>faes</a:t>
            </a:r>
            <a:endParaRPr lang="en-GB" dirty="0"/>
          </a:p>
          <a:p>
            <a:pPr lvl="1"/>
            <a:r>
              <a:rPr lang="en-GB" dirty="0" err="1"/>
              <a:t>Datblygiad</a:t>
            </a:r>
            <a:r>
              <a:rPr lang="en-GB" dirty="0"/>
              <a:t> </a:t>
            </a:r>
            <a:r>
              <a:rPr lang="en-GB" dirty="0" err="1"/>
              <a:t>cymdeithasol</a:t>
            </a:r>
            <a:r>
              <a:rPr lang="en-GB" dirty="0"/>
              <a:t> ac </a:t>
            </a:r>
            <a:r>
              <a:rPr lang="en-GB" dirty="0" err="1"/>
              <a:t>emosiynol</a:t>
            </a:r>
            <a:endParaRPr lang="en-GB" dirty="0"/>
          </a:p>
          <a:p>
            <a:pPr lvl="1"/>
            <a:r>
              <a:rPr lang="en-GB" dirty="0" err="1"/>
              <a:t>Datblygiad</a:t>
            </a:r>
            <a:r>
              <a:rPr lang="en-GB" dirty="0"/>
              <a:t> </a:t>
            </a:r>
            <a:r>
              <a:rPr lang="en-GB" dirty="0" err="1"/>
              <a:t>corfforol</a:t>
            </a:r>
            <a:endParaRPr lang="en-GB" dirty="0"/>
          </a:p>
          <a:p>
            <a:pPr lvl="1"/>
            <a:r>
              <a:rPr lang="en-GB" dirty="0" err="1"/>
              <a:t>Llenyddiaeth</a:t>
            </a:r>
            <a:endParaRPr lang="en-GB" dirty="0"/>
          </a:p>
          <a:p>
            <a:pPr lvl="1"/>
            <a:r>
              <a:rPr lang="en-GB" dirty="0" err="1"/>
              <a:t>Rhifedd</a:t>
            </a:r>
            <a:endParaRPr lang="en-GB" dirty="0"/>
          </a:p>
          <a:p>
            <a:pPr marL="457200" lvl="1" indent="0">
              <a:buNone/>
            </a:pPr>
            <a:r>
              <a:rPr lang="en-GB" dirty="0" err="1">
                <a:hlinkClick r:id="rId2"/>
              </a:rPr>
              <a:t>Trefniadau</a:t>
            </a:r>
            <a:r>
              <a:rPr lang="en-GB" dirty="0">
                <a:hlinkClick r:id="rId2"/>
              </a:rPr>
              <a:t> </a:t>
            </a:r>
            <a:r>
              <a:rPr lang="en-GB" dirty="0" err="1">
                <a:hlinkClick r:id="rId2"/>
              </a:rPr>
              <a:t>asesu</a:t>
            </a:r>
            <a:r>
              <a:rPr lang="en-GB" dirty="0">
                <a:hlinkClick r:id="rId2"/>
              </a:rPr>
              <a:t> </a:t>
            </a:r>
            <a:r>
              <a:rPr lang="en-GB" dirty="0" err="1">
                <a:hlinkClick r:id="rId2"/>
              </a:rPr>
              <a:t>ar</a:t>
            </a:r>
            <a:r>
              <a:rPr lang="en-GB" dirty="0">
                <a:hlinkClick r:id="rId2"/>
              </a:rPr>
              <a:t> </a:t>
            </a:r>
            <a:r>
              <a:rPr lang="en-GB" dirty="0" err="1">
                <a:hlinkClick r:id="rId2"/>
              </a:rPr>
              <a:t>gyfer</a:t>
            </a:r>
            <a:r>
              <a:rPr lang="en-GB" dirty="0">
                <a:hlinkClick r:id="rId2"/>
              </a:rPr>
              <a:t> </a:t>
            </a:r>
            <a:r>
              <a:rPr lang="en-GB" dirty="0" err="1">
                <a:hlinkClick r:id="rId2"/>
              </a:rPr>
              <a:t>lleoliadau</a:t>
            </a:r>
            <a:r>
              <a:rPr lang="en-GB" dirty="0">
                <a:hlinkClick r:id="rId2"/>
              </a:rPr>
              <a:t> </a:t>
            </a:r>
            <a:r>
              <a:rPr lang="en-GB" dirty="0" err="1">
                <a:hlinkClick r:id="rId2"/>
              </a:rPr>
              <a:t>meithrin</a:t>
            </a:r>
            <a:r>
              <a:rPr lang="en-GB" dirty="0">
                <a:hlinkClick r:id="rId2"/>
              </a:rPr>
              <a:t> a </a:t>
            </a:r>
            <a:r>
              <a:rPr lang="en-GB" dirty="0" err="1">
                <a:hlinkClick r:id="rId2"/>
              </a:rPr>
              <a:t>ariennir</a:t>
            </a:r>
            <a:r>
              <a:rPr lang="en-GB" dirty="0">
                <a:hlinkClick r:id="rId2"/>
              </a:rPr>
              <a:t> </a:t>
            </a:r>
            <a:r>
              <a:rPr lang="en-GB" dirty="0" err="1">
                <a:hlinkClick r:id="rId2"/>
              </a:rPr>
              <a:t>nas</a:t>
            </a:r>
            <a:r>
              <a:rPr lang="en-GB" dirty="0">
                <a:hlinkClick r:id="rId2"/>
              </a:rPr>
              <a:t> </a:t>
            </a:r>
            <a:r>
              <a:rPr lang="en-GB" dirty="0" err="1">
                <a:hlinkClick r:id="rId2"/>
              </a:rPr>
              <a:t>cynhelir</a:t>
            </a:r>
            <a:r>
              <a:rPr lang="en-GB" dirty="0">
                <a:hlinkClick r:id="rId2"/>
              </a:rPr>
              <a:t> </a:t>
            </a:r>
            <a:r>
              <a:rPr lang="en-GB" dirty="0"/>
              <a:t> </a:t>
            </a:r>
          </a:p>
        </p:txBody>
      </p:sp>
      <p:sp>
        <p:nvSpPr>
          <p:cNvPr id="4" name="Content Placeholder 3">
            <a:extLst>
              <a:ext uri="{FF2B5EF4-FFF2-40B4-BE49-F238E27FC236}">
                <a16:creationId xmlns:a16="http://schemas.microsoft.com/office/drawing/2014/main" id="{FBB78FF3-656F-0410-D234-A1B3F7EE0B1B}"/>
              </a:ext>
            </a:extLst>
          </p:cNvPr>
          <p:cNvSpPr>
            <a:spLocks noGrp="1"/>
          </p:cNvSpPr>
          <p:nvPr>
            <p:ph sz="half" idx="2"/>
          </p:nvPr>
        </p:nvSpPr>
        <p:spPr/>
        <p:txBody>
          <a:bodyPr>
            <a:normAutofit fontScale="85000" lnSpcReduction="20000"/>
          </a:bodyPr>
          <a:lstStyle/>
          <a:p>
            <a:r>
              <a:rPr lang="en-GB" dirty="0">
                <a:solidFill>
                  <a:schemeClr val="accent1"/>
                </a:solidFill>
              </a:rPr>
              <a:t>Within 6 weeks</a:t>
            </a:r>
          </a:p>
          <a:p>
            <a:r>
              <a:rPr lang="en-GB" dirty="0">
                <a:solidFill>
                  <a:schemeClr val="accent1"/>
                </a:solidFill>
              </a:rPr>
              <a:t>Do not rush – allow children to settle</a:t>
            </a:r>
          </a:p>
          <a:p>
            <a:r>
              <a:rPr lang="en-GB" dirty="0">
                <a:solidFill>
                  <a:schemeClr val="accent1"/>
                </a:solidFill>
              </a:rPr>
              <a:t>Include parents/carers</a:t>
            </a:r>
          </a:p>
          <a:p>
            <a:r>
              <a:rPr lang="en-GB" dirty="0">
                <a:solidFill>
                  <a:schemeClr val="accent1"/>
                </a:solidFill>
              </a:rPr>
              <a:t>4 main areas </a:t>
            </a:r>
          </a:p>
          <a:p>
            <a:pPr lvl="1"/>
            <a:r>
              <a:rPr lang="en-GB" dirty="0">
                <a:solidFill>
                  <a:schemeClr val="accent1"/>
                </a:solidFill>
              </a:rPr>
              <a:t>Social and emotional development</a:t>
            </a:r>
          </a:p>
          <a:p>
            <a:pPr lvl="1"/>
            <a:r>
              <a:rPr lang="en-GB" dirty="0">
                <a:solidFill>
                  <a:schemeClr val="accent1"/>
                </a:solidFill>
              </a:rPr>
              <a:t>Physical development</a:t>
            </a:r>
          </a:p>
          <a:p>
            <a:pPr lvl="1"/>
            <a:r>
              <a:rPr lang="en-GB" dirty="0">
                <a:solidFill>
                  <a:schemeClr val="accent1"/>
                </a:solidFill>
              </a:rPr>
              <a:t>Literacy</a:t>
            </a:r>
          </a:p>
          <a:p>
            <a:pPr lvl="1"/>
            <a:r>
              <a:rPr lang="en-GB" dirty="0">
                <a:solidFill>
                  <a:schemeClr val="accent1"/>
                </a:solidFill>
              </a:rPr>
              <a:t>Numeracy</a:t>
            </a:r>
          </a:p>
          <a:p>
            <a:pPr marL="457200" lvl="1" indent="0">
              <a:buNone/>
            </a:pPr>
            <a:r>
              <a:rPr lang="en-GB" dirty="0">
                <a:solidFill>
                  <a:schemeClr val="accent1"/>
                </a:solidFill>
                <a:hlinkClick r:id="rId3"/>
              </a:rPr>
              <a:t>Assessment arrangements for funded non-maintained nursery settings</a:t>
            </a:r>
            <a:r>
              <a:rPr lang="en-GB" dirty="0">
                <a:solidFill>
                  <a:schemeClr val="accent1"/>
                </a:solidFill>
              </a:rPr>
              <a:t> </a:t>
            </a:r>
          </a:p>
        </p:txBody>
      </p:sp>
    </p:spTree>
    <p:extLst>
      <p:ext uri="{BB962C8B-B14F-4D97-AF65-F5344CB8AC3E}">
        <p14:creationId xmlns:p14="http://schemas.microsoft.com/office/powerpoint/2010/main" val="28233401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36547-2136-1E55-0F67-4F6358BA6A11}"/>
              </a:ext>
            </a:extLst>
          </p:cNvPr>
          <p:cNvSpPr>
            <a:spLocks noGrp="1"/>
          </p:cNvSpPr>
          <p:nvPr>
            <p:ph type="title"/>
          </p:nvPr>
        </p:nvSpPr>
        <p:spPr>
          <a:xfrm>
            <a:off x="55659" y="548005"/>
            <a:ext cx="8921363" cy="1325563"/>
          </a:xfrm>
        </p:spPr>
        <p:txBody>
          <a:bodyPr>
            <a:noAutofit/>
          </a:bodyPr>
          <a:lstStyle/>
          <a:p>
            <a:r>
              <a:rPr lang="en-GB" sz="3600" dirty="0" err="1"/>
              <a:t>Asesu</a:t>
            </a:r>
            <a:r>
              <a:rPr lang="en-GB" sz="3600" dirty="0"/>
              <a:t> </a:t>
            </a:r>
            <a:r>
              <a:rPr lang="en-GB" sz="3600" dirty="0" err="1"/>
              <a:t>sgiliau</a:t>
            </a:r>
            <a:r>
              <a:rPr lang="en-GB" sz="3600" dirty="0"/>
              <a:t> a </a:t>
            </a:r>
            <a:r>
              <a:rPr lang="en-GB" sz="3600" dirty="0" err="1"/>
              <a:t>galluoedd</a:t>
            </a:r>
            <a:r>
              <a:rPr lang="en-GB" sz="3600" dirty="0"/>
              <a:t> </a:t>
            </a:r>
            <a:r>
              <a:rPr lang="en-GB" sz="3600" dirty="0" err="1"/>
              <a:t>llythrennedd</a:t>
            </a:r>
            <a:r>
              <a:rPr lang="en-GB" sz="3600" dirty="0"/>
              <a:t> plant </a:t>
            </a:r>
            <a:br>
              <a:rPr lang="en-GB" sz="3600" dirty="0"/>
            </a:br>
            <a:r>
              <a:rPr lang="en-GB" sz="3600" dirty="0">
                <a:solidFill>
                  <a:srgbClr val="0070C0"/>
                </a:solidFill>
              </a:rPr>
              <a:t>Assessing children’s skills and capabilities in literacy</a:t>
            </a:r>
          </a:p>
        </p:txBody>
      </p:sp>
      <p:sp>
        <p:nvSpPr>
          <p:cNvPr id="3" name="Content Placeholder 2">
            <a:extLst>
              <a:ext uri="{FF2B5EF4-FFF2-40B4-BE49-F238E27FC236}">
                <a16:creationId xmlns:a16="http://schemas.microsoft.com/office/drawing/2014/main" id="{969AF973-420D-AA04-D6BC-C1DD4BEF945C}"/>
              </a:ext>
            </a:extLst>
          </p:cNvPr>
          <p:cNvSpPr>
            <a:spLocks noGrp="1"/>
          </p:cNvSpPr>
          <p:nvPr>
            <p:ph sz="half" idx="1"/>
          </p:nvPr>
        </p:nvSpPr>
        <p:spPr>
          <a:xfrm>
            <a:off x="191329" y="2099392"/>
            <a:ext cx="4213694" cy="3809862"/>
          </a:xfrm>
        </p:spPr>
        <p:txBody>
          <a:bodyPr>
            <a:normAutofit lnSpcReduction="10000"/>
          </a:bodyPr>
          <a:lstStyle/>
          <a:p>
            <a:pPr marL="0" indent="0">
              <a:buNone/>
            </a:pPr>
            <a:r>
              <a:rPr lang="nn-NO" dirty="0"/>
              <a:t>Sut mae’r plentyn yn dangos ei fod yn deall iaith? T33</a:t>
            </a:r>
          </a:p>
          <a:p>
            <a:pPr lvl="1"/>
            <a:r>
              <a:rPr lang="en-GB" dirty="0" err="1"/>
              <a:t>Efallai</a:t>
            </a:r>
            <a:r>
              <a:rPr lang="en-GB" dirty="0"/>
              <a:t> y </a:t>
            </a:r>
            <a:r>
              <a:rPr lang="en-GB" dirty="0" err="1"/>
              <a:t>bydd</a:t>
            </a:r>
            <a:r>
              <a:rPr lang="en-GB" dirty="0"/>
              <a:t> y </a:t>
            </a:r>
            <a:r>
              <a:rPr lang="en-GB" dirty="0" err="1"/>
              <a:t>plentyn</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gyfarwyddiadau</a:t>
            </a:r>
            <a:r>
              <a:rPr lang="en-GB" dirty="0"/>
              <a:t> neu </a:t>
            </a:r>
            <a:r>
              <a:rPr lang="en-GB" dirty="0" err="1"/>
              <a:t>awgrymiadau</a:t>
            </a:r>
            <a:r>
              <a:rPr lang="en-GB" dirty="0"/>
              <a:t> </a:t>
            </a:r>
            <a:r>
              <a:rPr lang="en-GB" dirty="0" err="1"/>
              <a:t>syml</a:t>
            </a:r>
            <a:r>
              <a:rPr lang="en-GB" dirty="0"/>
              <a:t>, </a:t>
            </a:r>
            <a:r>
              <a:rPr lang="en-GB" dirty="0" err="1"/>
              <a:t>ar</a:t>
            </a:r>
            <a:r>
              <a:rPr lang="en-GB" dirty="0"/>
              <a:t> </a:t>
            </a:r>
            <a:r>
              <a:rPr lang="en-GB" dirty="0" err="1"/>
              <a:t>ffurf</a:t>
            </a:r>
            <a:r>
              <a:rPr lang="en-GB" dirty="0"/>
              <a:t> </a:t>
            </a:r>
            <a:r>
              <a:rPr lang="en-GB" dirty="0" err="1"/>
              <a:t>lafar</a:t>
            </a:r>
            <a:r>
              <a:rPr lang="en-GB" dirty="0"/>
              <a:t> neu </a:t>
            </a:r>
            <a:r>
              <a:rPr lang="en-GB" dirty="0" err="1"/>
              <a:t>ddieiriau</a:t>
            </a:r>
            <a:r>
              <a:rPr lang="en-GB" dirty="0"/>
              <a:t>, ac </a:t>
            </a:r>
            <a:r>
              <a:rPr lang="en-GB" dirty="0" err="1"/>
              <a:t>yn</a:t>
            </a:r>
            <a:r>
              <a:rPr lang="en-GB" dirty="0"/>
              <a:t> </a:t>
            </a:r>
            <a:r>
              <a:rPr lang="en-GB" dirty="0" err="1"/>
              <a:t>eu</a:t>
            </a:r>
            <a:r>
              <a:rPr lang="en-GB" dirty="0"/>
              <a:t> </a:t>
            </a:r>
            <a:r>
              <a:rPr lang="en-GB" dirty="0" err="1"/>
              <a:t>dilyn</a:t>
            </a:r>
            <a:r>
              <a:rPr lang="en-GB" dirty="0"/>
              <a:t>.</a:t>
            </a:r>
          </a:p>
          <a:p>
            <a:pPr lvl="1"/>
            <a:r>
              <a:rPr lang="en-GB" dirty="0" err="1"/>
              <a:t>Efallai</a:t>
            </a:r>
            <a:r>
              <a:rPr lang="en-GB" dirty="0"/>
              <a:t> y </a:t>
            </a:r>
            <a:r>
              <a:rPr lang="en-GB" dirty="0" err="1"/>
              <a:t>bydd</a:t>
            </a:r>
            <a:r>
              <a:rPr lang="en-GB" dirty="0"/>
              <a:t> y </a:t>
            </a:r>
            <a:r>
              <a:rPr lang="en-GB" dirty="0" err="1"/>
              <a:t>plentyn</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gyfarchiad</a:t>
            </a:r>
            <a:r>
              <a:rPr lang="en-GB" dirty="0"/>
              <a:t> </a:t>
            </a:r>
            <a:r>
              <a:rPr lang="en-GB" dirty="0" err="1"/>
              <a:t>ar</a:t>
            </a:r>
            <a:r>
              <a:rPr lang="en-GB" dirty="0"/>
              <a:t> </a:t>
            </a:r>
            <a:r>
              <a:rPr lang="en-GB" dirty="0" err="1"/>
              <a:t>ffurf</a:t>
            </a:r>
            <a:r>
              <a:rPr lang="en-GB" dirty="0"/>
              <a:t> </a:t>
            </a:r>
            <a:r>
              <a:rPr lang="en-GB" dirty="0" err="1"/>
              <a:t>lafar</a:t>
            </a:r>
            <a:r>
              <a:rPr lang="en-GB" dirty="0"/>
              <a:t> neu </a:t>
            </a:r>
            <a:r>
              <a:rPr lang="en-GB" dirty="0" err="1"/>
              <a:t>ddieiriau</a:t>
            </a:r>
            <a:r>
              <a:rPr lang="en-GB" dirty="0"/>
              <a:t>.</a:t>
            </a:r>
          </a:p>
        </p:txBody>
      </p:sp>
      <p:sp>
        <p:nvSpPr>
          <p:cNvPr id="4" name="Content Placeholder 3">
            <a:extLst>
              <a:ext uri="{FF2B5EF4-FFF2-40B4-BE49-F238E27FC236}">
                <a16:creationId xmlns:a16="http://schemas.microsoft.com/office/drawing/2014/main" id="{BE8CCC1D-7812-093F-9812-DC91455F162F}"/>
              </a:ext>
            </a:extLst>
          </p:cNvPr>
          <p:cNvSpPr>
            <a:spLocks noGrp="1"/>
          </p:cNvSpPr>
          <p:nvPr>
            <p:ph sz="half" idx="2"/>
          </p:nvPr>
        </p:nvSpPr>
        <p:spPr>
          <a:xfrm>
            <a:off x="4516340" y="2024407"/>
            <a:ext cx="3867150" cy="3809862"/>
          </a:xfrm>
        </p:spPr>
        <p:txBody>
          <a:bodyPr>
            <a:normAutofit lnSpcReduction="10000"/>
          </a:bodyPr>
          <a:lstStyle/>
          <a:p>
            <a:pPr marL="0" indent="0">
              <a:buNone/>
            </a:pPr>
            <a:r>
              <a:rPr lang="en-GB" dirty="0">
                <a:solidFill>
                  <a:srgbClr val="0070C0"/>
                </a:solidFill>
              </a:rPr>
              <a:t>How does the child show they understand language? P33</a:t>
            </a:r>
          </a:p>
          <a:p>
            <a:pPr lvl="1"/>
            <a:r>
              <a:rPr lang="en-GB" dirty="0">
                <a:solidFill>
                  <a:srgbClr val="0070C0"/>
                </a:solidFill>
              </a:rPr>
              <a:t>The child may respond to and follow simple instructions or suggestions, either verbally or nonverbally.</a:t>
            </a:r>
          </a:p>
          <a:p>
            <a:pPr lvl="1"/>
            <a:r>
              <a:rPr lang="en-GB" dirty="0">
                <a:solidFill>
                  <a:srgbClr val="0070C0"/>
                </a:solidFill>
              </a:rPr>
              <a:t>The child may respond to greetings verbally or nonverbally.</a:t>
            </a:r>
          </a:p>
        </p:txBody>
      </p:sp>
    </p:spTree>
    <p:extLst>
      <p:ext uri="{BB962C8B-B14F-4D97-AF65-F5344CB8AC3E}">
        <p14:creationId xmlns:p14="http://schemas.microsoft.com/office/powerpoint/2010/main" val="19507682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6966-1A54-81F5-838B-0AFE639FB562}"/>
              </a:ext>
            </a:extLst>
          </p:cNvPr>
          <p:cNvSpPr>
            <a:spLocks noGrp="1"/>
          </p:cNvSpPr>
          <p:nvPr>
            <p:ph type="title"/>
          </p:nvPr>
        </p:nvSpPr>
        <p:spPr>
          <a:xfrm>
            <a:off x="0" y="0"/>
            <a:ext cx="8953169" cy="1010891"/>
          </a:xfrm>
        </p:spPr>
        <p:txBody>
          <a:bodyPr>
            <a:normAutofit/>
          </a:bodyPr>
          <a:lstStyle/>
          <a:p>
            <a:r>
              <a:rPr lang="en-GB" sz="3200" b="1" dirty="0" err="1"/>
              <a:t>Pwyntiau</a:t>
            </a:r>
            <a:r>
              <a:rPr lang="en-GB" sz="3200" b="1" dirty="0"/>
              <a:t> </a:t>
            </a:r>
            <a:r>
              <a:rPr lang="en-GB" sz="3200" b="1" dirty="0" err="1"/>
              <a:t>Allweddol</a:t>
            </a:r>
            <a:r>
              <a:rPr lang="en-GB" sz="3200" b="1" dirty="0"/>
              <a:t> </a:t>
            </a:r>
            <a:r>
              <a:rPr lang="en-GB" sz="3200" b="1" dirty="0" err="1"/>
              <a:t>ar</a:t>
            </a:r>
            <a:r>
              <a:rPr lang="en-GB" sz="3200" b="1" dirty="0"/>
              <a:t> </a:t>
            </a:r>
            <a:r>
              <a:rPr lang="en-GB" sz="3200" b="1" dirty="0" err="1"/>
              <a:t>gyfer</a:t>
            </a:r>
            <a:r>
              <a:rPr lang="en-GB" sz="3200" b="1" dirty="0"/>
              <a:t> </a:t>
            </a:r>
            <a:r>
              <a:rPr lang="en-GB" sz="3200" b="1" dirty="0" err="1"/>
              <a:t>Asesiad</a:t>
            </a:r>
            <a:r>
              <a:rPr lang="en-GB" sz="3200" b="1" dirty="0"/>
              <a:t> </a:t>
            </a:r>
            <a:r>
              <a:rPr lang="en-GB" sz="3200" b="1" dirty="0" err="1"/>
              <a:t>Cychwynnol</a:t>
            </a:r>
            <a:r>
              <a:rPr lang="en-GB" sz="3200" b="1" dirty="0"/>
              <a:t> t42</a:t>
            </a:r>
            <a:br>
              <a:rPr lang="en-GB" sz="3200" b="1" dirty="0"/>
            </a:br>
            <a:r>
              <a:rPr lang="en-GB" sz="3200" b="1" dirty="0">
                <a:solidFill>
                  <a:srgbClr val="0070C0"/>
                </a:solidFill>
              </a:rPr>
              <a:t>Key Points for Initial Assessment p42</a:t>
            </a:r>
          </a:p>
        </p:txBody>
      </p:sp>
      <p:sp>
        <p:nvSpPr>
          <p:cNvPr id="4" name="Content Placeholder 3">
            <a:extLst>
              <a:ext uri="{FF2B5EF4-FFF2-40B4-BE49-F238E27FC236}">
                <a16:creationId xmlns:a16="http://schemas.microsoft.com/office/drawing/2014/main" id="{C24DAF14-E4E0-F7F8-EF6E-0781B2EA4184}"/>
              </a:ext>
            </a:extLst>
          </p:cNvPr>
          <p:cNvSpPr>
            <a:spLocks noGrp="1"/>
          </p:cNvSpPr>
          <p:nvPr>
            <p:ph sz="half" idx="1"/>
          </p:nvPr>
        </p:nvSpPr>
        <p:spPr/>
        <p:txBody>
          <a:bodyPr/>
          <a:lstStyle/>
          <a:p>
            <a:endParaRPr lang="en-GB" dirty="0"/>
          </a:p>
        </p:txBody>
      </p:sp>
      <p:pic>
        <p:nvPicPr>
          <p:cNvPr id="7" name="Picture 6">
            <a:extLst>
              <a:ext uri="{FF2B5EF4-FFF2-40B4-BE49-F238E27FC236}">
                <a16:creationId xmlns:a16="http://schemas.microsoft.com/office/drawing/2014/main" id="{C019685A-58AE-DC83-733B-F498FF04D646}"/>
              </a:ext>
            </a:extLst>
          </p:cNvPr>
          <p:cNvPicPr>
            <a:picLocks noChangeAspect="1"/>
          </p:cNvPicPr>
          <p:nvPr/>
        </p:nvPicPr>
        <p:blipFill rotWithShape="1">
          <a:blip r:embed="rId2"/>
          <a:srcRect l="8087" t="11361" r="76174" b="52273"/>
          <a:stretch/>
        </p:blipFill>
        <p:spPr>
          <a:xfrm>
            <a:off x="131196" y="1009816"/>
            <a:ext cx="8881608" cy="5692075"/>
          </a:xfrm>
          <a:prstGeom prst="rect">
            <a:avLst/>
          </a:prstGeom>
        </p:spPr>
      </p:pic>
    </p:spTree>
    <p:extLst>
      <p:ext uri="{BB962C8B-B14F-4D97-AF65-F5344CB8AC3E}">
        <p14:creationId xmlns:p14="http://schemas.microsoft.com/office/powerpoint/2010/main" val="19753474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6966-1A54-81F5-838B-0AFE639FB562}"/>
              </a:ext>
            </a:extLst>
          </p:cNvPr>
          <p:cNvSpPr>
            <a:spLocks noGrp="1"/>
          </p:cNvSpPr>
          <p:nvPr>
            <p:ph type="title"/>
          </p:nvPr>
        </p:nvSpPr>
        <p:spPr>
          <a:xfrm>
            <a:off x="0" y="0"/>
            <a:ext cx="8953169" cy="1325563"/>
          </a:xfrm>
        </p:spPr>
        <p:txBody>
          <a:bodyPr>
            <a:normAutofit/>
          </a:bodyPr>
          <a:lstStyle/>
          <a:p>
            <a:r>
              <a:rPr lang="en-GB" sz="3200" b="1" dirty="0" err="1"/>
              <a:t>Pwyntiau</a:t>
            </a:r>
            <a:r>
              <a:rPr lang="en-GB" sz="3200" b="1" dirty="0"/>
              <a:t> </a:t>
            </a:r>
            <a:r>
              <a:rPr lang="en-GB" sz="3200" b="1" dirty="0" err="1"/>
              <a:t>Allweddol</a:t>
            </a:r>
            <a:r>
              <a:rPr lang="en-GB" sz="3200" b="1" dirty="0"/>
              <a:t> </a:t>
            </a:r>
            <a:r>
              <a:rPr lang="en-GB" sz="3200" b="1" dirty="0" err="1"/>
              <a:t>ar</a:t>
            </a:r>
            <a:r>
              <a:rPr lang="en-GB" sz="3200" b="1" dirty="0"/>
              <a:t> </a:t>
            </a:r>
            <a:r>
              <a:rPr lang="en-GB" sz="3200" b="1" dirty="0" err="1"/>
              <a:t>gyfer</a:t>
            </a:r>
            <a:r>
              <a:rPr lang="en-GB" sz="3200" b="1" dirty="0"/>
              <a:t> </a:t>
            </a:r>
            <a:r>
              <a:rPr lang="en-GB" sz="3200" b="1" dirty="0" err="1"/>
              <a:t>Asesiad</a:t>
            </a:r>
            <a:r>
              <a:rPr lang="en-GB" sz="3200" b="1" dirty="0"/>
              <a:t> </a:t>
            </a:r>
            <a:r>
              <a:rPr lang="en-GB" sz="3200" b="1" dirty="0" err="1"/>
              <a:t>Cychwynnol</a:t>
            </a:r>
            <a:r>
              <a:rPr lang="en-GB" sz="3200" b="1" dirty="0"/>
              <a:t> t42</a:t>
            </a:r>
            <a:br>
              <a:rPr lang="en-GB" sz="3200" b="1" dirty="0"/>
            </a:br>
            <a:r>
              <a:rPr lang="en-GB" sz="3200" b="1" dirty="0">
                <a:solidFill>
                  <a:srgbClr val="0070C0"/>
                </a:solidFill>
              </a:rPr>
              <a:t>Key Points for Initial Assessment p42</a:t>
            </a:r>
          </a:p>
        </p:txBody>
      </p:sp>
      <p:pic>
        <p:nvPicPr>
          <p:cNvPr id="6" name="Content Placeholder 5">
            <a:extLst>
              <a:ext uri="{FF2B5EF4-FFF2-40B4-BE49-F238E27FC236}">
                <a16:creationId xmlns:a16="http://schemas.microsoft.com/office/drawing/2014/main" id="{EB0E323C-BF0F-646D-01B9-8F8DA734CD06}"/>
              </a:ext>
            </a:extLst>
          </p:cNvPr>
          <p:cNvPicPr>
            <a:picLocks noGrp="1" noChangeAspect="1"/>
          </p:cNvPicPr>
          <p:nvPr>
            <p:ph sz="half" idx="1"/>
          </p:nvPr>
        </p:nvPicPr>
        <p:blipFill rotWithShape="1">
          <a:blip r:embed="rId2"/>
          <a:srcRect l="8212" t="15271" r="75545" b="47912"/>
          <a:stretch/>
        </p:blipFill>
        <p:spPr>
          <a:xfrm>
            <a:off x="67585" y="1105231"/>
            <a:ext cx="8817997" cy="5446643"/>
          </a:xfrm>
        </p:spPr>
      </p:pic>
    </p:spTree>
    <p:extLst>
      <p:ext uri="{BB962C8B-B14F-4D97-AF65-F5344CB8AC3E}">
        <p14:creationId xmlns:p14="http://schemas.microsoft.com/office/powerpoint/2010/main" val="10954772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C3B8-62E5-C9EC-3131-AD51FA7F4AC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30C0129D-1FC2-0BE3-DC23-0F8D5F281953}"/>
              </a:ext>
            </a:extLst>
          </p:cNvPr>
          <p:cNvPicPr>
            <a:picLocks noGrp="1" noChangeAspect="1"/>
          </p:cNvPicPr>
          <p:nvPr>
            <p:ph sz="half" idx="1"/>
          </p:nvPr>
        </p:nvPicPr>
        <p:blipFill rotWithShape="1">
          <a:blip r:embed="rId2"/>
          <a:srcRect l="7389" t="12261" r="75034" b="56808"/>
          <a:stretch/>
        </p:blipFill>
        <p:spPr>
          <a:xfrm>
            <a:off x="97105" y="262991"/>
            <a:ext cx="8820318" cy="6229884"/>
          </a:xfrm>
        </p:spPr>
      </p:pic>
    </p:spTree>
    <p:extLst>
      <p:ext uri="{BB962C8B-B14F-4D97-AF65-F5344CB8AC3E}">
        <p14:creationId xmlns:p14="http://schemas.microsoft.com/office/powerpoint/2010/main" val="41270603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2E614-44CC-7E25-B275-83B095326D3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4363A06-6B5C-9295-FBCC-B71342B8190B}"/>
              </a:ext>
            </a:extLst>
          </p:cNvPr>
          <p:cNvPicPr>
            <a:picLocks noGrp="1" noChangeAspect="1"/>
          </p:cNvPicPr>
          <p:nvPr>
            <p:ph sz="half" idx="1"/>
          </p:nvPr>
        </p:nvPicPr>
        <p:blipFill rotWithShape="1">
          <a:blip r:embed="rId3"/>
          <a:srcRect l="6155" t="9094" r="73489" b="59773"/>
          <a:stretch/>
        </p:blipFill>
        <p:spPr>
          <a:xfrm>
            <a:off x="-295899" y="-112304"/>
            <a:ext cx="9735798" cy="6127750"/>
          </a:xfrm>
        </p:spPr>
      </p:pic>
    </p:spTree>
    <p:extLst>
      <p:ext uri="{BB962C8B-B14F-4D97-AF65-F5344CB8AC3E}">
        <p14:creationId xmlns:p14="http://schemas.microsoft.com/office/powerpoint/2010/main" val="251166962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B2AF-77FA-C58A-7684-BB98AB23CAB3}"/>
              </a:ext>
            </a:extLst>
          </p:cNvPr>
          <p:cNvSpPr>
            <a:spLocks noGrp="1"/>
          </p:cNvSpPr>
          <p:nvPr>
            <p:ph type="title"/>
          </p:nvPr>
        </p:nvSpPr>
        <p:spPr/>
        <p:txBody>
          <a:bodyPr/>
          <a:lstStyle/>
          <a:p>
            <a:r>
              <a:rPr lang="en-GB" b="1" dirty="0" err="1"/>
              <a:t>Cofnodi</a:t>
            </a:r>
            <a:r>
              <a:rPr lang="en-GB" b="1" dirty="0"/>
              <a:t> </a:t>
            </a:r>
            <a:r>
              <a:rPr lang="en-GB" b="1" dirty="0" err="1"/>
              <a:t>Asesiad</a:t>
            </a:r>
            <a:br>
              <a:rPr lang="en-GB" b="1" dirty="0"/>
            </a:br>
            <a:r>
              <a:rPr lang="en-GB" b="1" dirty="0">
                <a:solidFill>
                  <a:srgbClr val="0070C0"/>
                </a:solidFill>
              </a:rPr>
              <a:t>Recording Assessment</a:t>
            </a:r>
          </a:p>
        </p:txBody>
      </p:sp>
      <p:sp>
        <p:nvSpPr>
          <p:cNvPr id="3" name="Content Placeholder 2">
            <a:extLst>
              <a:ext uri="{FF2B5EF4-FFF2-40B4-BE49-F238E27FC236}">
                <a16:creationId xmlns:a16="http://schemas.microsoft.com/office/drawing/2014/main" id="{D8038EB4-7D73-52FE-1071-33AC40E04DB0}"/>
              </a:ext>
            </a:extLst>
          </p:cNvPr>
          <p:cNvSpPr>
            <a:spLocks noGrp="1"/>
          </p:cNvSpPr>
          <p:nvPr>
            <p:ph sz="half" idx="1"/>
          </p:nvPr>
        </p:nvSpPr>
        <p:spPr/>
        <p:txBody>
          <a:bodyPr/>
          <a:lstStyle/>
          <a:p>
            <a:pPr marL="0" indent="0">
              <a:buNone/>
            </a:pPr>
            <a:r>
              <a:rPr lang="en-GB" dirty="0"/>
              <a:t>• </a:t>
            </a:r>
            <a:r>
              <a:rPr lang="en-GB" dirty="0" err="1"/>
              <a:t>straeon</a:t>
            </a:r>
            <a:r>
              <a:rPr lang="en-GB" dirty="0"/>
              <a:t> </a:t>
            </a:r>
            <a:r>
              <a:rPr lang="en-GB" dirty="0" err="1"/>
              <a:t>dysgu</a:t>
            </a:r>
            <a:endParaRPr lang="en-GB" dirty="0"/>
          </a:p>
          <a:p>
            <a:pPr marL="0" indent="0">
              <a:buNone/>
            </a:pPr>
            <a:r>
              <a:rPr lang="en-GB" dirty="0"/>
              <a:t>• </a:t>
            </a:r>
            <a:r>
              <a:rPr lang="en-GB" dirty="0" err="1"/>
              <a:t>naratifau</a:t>
            </a:r>
            <a:r>
              <a:rPr lang="en-GB" dirty="0"/>
              <a:t> </a:t>
            </a:r>
            <a:r>
              <a:rPr lang="en-GB" dirty="0" err="1"/>
              <a:t>byr</a:t>
            </a:r>
            <a:r>
              <a:rPr lang="en-GB" dirty="0"/>
              <a:t> </a:t>
            </a:r>
          </a:p>
          <a:p>
            <a:pPr marL="0" indent="0">
              <a:buNone/>
            </a:pPr>
            <a:r>
              <a:rPr lang="en-GB" dirty="0"/>
              <a:t>• </a:t>
            </a:r>
            <a:r>
              <a:rPr lang="en-GB" dirty="0" err="1"/>
              <a:t>proffil</a:t>
            </a:r>
            <a:r>
              <a:rPr lang="en-GB" dirty="0"/>
              <a:t> un </a:t>
            </a:r>
            <a:r>
              <a:rPr lang="en-GB" dirty="0" err="1"/>
              <a:t>dudalen</a:t>
            </a:r>
            <a:endParaRPr lang="en-GB" dirty="0"/>
          </a:p>
          <a:p>
            <a:pPr marL="0" indent="0">
              <a:buNone/>
            </a:pPr>
            <a:r>
              <a:rPr lang="en-GB" dirty="0"/>
              <a:t>• </a:t>
            </a:r>
            <a:r>
              <a:rPr lang="en-GB" dirty="0" err="1"/>
              <a:t>cofnodlyfrau</a:t>
            </a:r>
            <a:r>
              <a:rPr lang="en-GB" dirty="0"/>
              <a:t> </a:t>
            </a:r>
            <a:r>
              <a:rPr lang="en-GB" dirty="0" err="1"/>
              <a:t>dysgu</a:t>
            </a:r>
            <a:endParaRPr lang="en-GB" dirty="0"/>
          </a:p>
          <a:p>
            <a:pPr marL="0" indent="0">
              <a:buNone/>
            </a:pPr>
            <a:r>
              <a:rPr lang="en-GB" dirty="0"/>
              <a:t>• </a:t>
            </a:r>
            <a:r>
              <a:rPr lang="en-GB" dirty="0" err="1"/>
              <a:t>anodiadau</a:t>
            </a:r>
            <a:r>
              <a:rPr lang="en-GB" dirty="0"/>
              <a:t> </a:t>
            </a:r>
            <a:r>
              <a:rPr lang="en-GB" dirty="0" err="1"/>
              <a:t>byr</a:t>
            </a:r>
            <a:endParaRPr lang="en-GB" dirty="0"/>
          </a:p>
          <a:p>
            <a:pPr marL="0" indent="0">
              <a:buNone/>
            </a:pPr>
            <a:r>
              <a:rPr lang="en-GB" dirty="0"/>
              <a:t> • </a:t>
            </a:r>
            <a:r>
              <a:rPr lang="en-GB" dirty="0" err="1"/>
              <a:t>apiau</a:t>
            </a:r>
            <a:r>
              <a:rPr lang="en-GB" dirty="0"/>
              <a:t>, </a:t>
            </a:r>
            <a:r>
              <a:rPr lang="en-GB" dirty="0" err="1"/>
              <a:t>llwyfannau</a:t>
            </a:r>
            <a:r>
              <a:rPr lang="en-GB" dirty="0"/>
              <a:t> neu </a:t>
            </a:r>
            <a:r>
              <a:rPr lang="en-GB" dirty="0" err="1"/>
              <a:t>feddalwedd</a:t>
            </a:r>
            <a:r>
              <a:rPr lang="en-GB" dirty="0"/>
              <a:t> </a:t>
            </a:r>
            <a:r>
              <a:rPr lang="en-GB" dirty="0" err="1"/>
              <a:t>ddigidol</a:t>
            </a:r>
            <a:endParaRPr lang="en-GB" dirty="0"/>
          </a:p>
        </p:txBody>
      </p:sp>
      <p:sp>
        <p:nvSpPr>
          <p:cNvPr id="4" name="Content Placeholder 3">
            <a:extLst>
              <a:ext uri="{FF2B5EF4-FFF2-40B4-BE49-F238E27FC236}">
                <a16:creationId xmlns:a16="http://schemas.microsoft.com/office/drawing/2014/main" id="{CFB3BB6B-BF5F-7632-3507-0B5473BA82F7}"/>
              </a:ext>
            </a:extLst>
          </p:cNvPr>
          <p:cNvSpPr>
            <a:spLocks noGrp="1"/>
          </p:cNvSpPr>
          <p:nvPr>
            <p:ph sz="half" idx="2"/>
          </p:nvPr>
        </p:nvSpPr>
        <p:spPr/>
        <p:txBody>
          <a:bodyPr/>
          <a:lstStyle/>
          <a:p>
            <a:pPr marL="0" indent="0">
              <a:buNone/>
            </a:pPr>
            <a:r>
              <a:rPr lang="en-GB" dirty="0"/>
              <a:t>• learning stories </a:t>
            </a:r>
          </a:p>
          <a:p>
            <a:r>
              <a:rPr lang="en-GB" dirty="0"/>
              <a:t> short narratives </a:t>
            </a:r>
          </a:p>
          <a:p>
            <a:r>
              <a:rPr lang="en-GB" dirty="0"/>
              <a:t>one-page profiles </a:t>
            </a:r>
          </a:p>
          <a:p>
            <a:pPr marL="0" indent="0">
              <a:buNone/>
            </a:pPr>
            <a:r>
              <a:rPr lang="en-GB" dirty="0"/>
              <a:t>• learning journals </a:t>
            </a:r>
          </a:p>
          <a:p>
            <a:pPr marL="0" indent="0">
              <a:buNone/>
            </a:pPr>
            <a:r>
              <a:rPr lang="en-GB" dirty="0"/>
              <a:t>• short annotations </a:t>
            </a:r>
          </a:p>
          <a:p>
            <a:pPr marL="0" indent="0">
              <a:buNone/>
            </a:pPr>
            <a:r>
              <a:rPr lang="en-GB" dirty="0"/>
              <a:t>• digital apps, platforms or software</a:t>
            </a:r>
          </a:p>
        </p:txBody>
      </p:sp>
    </p:spTree>
    <p:extLst>
      <p:ext uri="{BB962C8B-B14F-4D97-AF65-F5344CB8AC3E}">
        <p14:creationId xmlns:p14="http://schemas.microsoft.com/office/powerpoint/2010/main" val="3000070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206584" y="1760798"/>
            <a:ext cx="8741117" cy="3825356"/>
          </a:xfrm>
        </p:spPr>
        <p:txBody>
          <a:bodyPr vert="horz" lIns="91440" tIns="45720" rIns="91440" bIns="45720" rtlCol="0" anchor="t">
            <a:normAutofit lnSpcReduction="10000"/>
          </a:bodyPr>
          <a:lstStyle/>
          <a:p>
            <a:pPr>
              <a:lnSpc>
                <a:spcPct val="100000"/>
              </a:lnSpc>
              <a:spcBef>
                <a:spcPts val="0"/>
              </a:spcBef>
              <a:defRPr/>
            </a:pPr>
            <a:r>
              <a:rPr lang="en-GB" sz="1900" dirty="0">
                <a:latin typeface="Arial"/>
                <a:cs typeface="Arial"/>
              </a:rPr>
              <a:t>Educational Leadership Project Ltd (2019) ‘PART 1: Learning Stories are more than just a form of assessment, they are a philosophical approach’, </a:t>
            </a:r>
            <a:r>
              <a:rPr lang="en-GB" sz="1900" dirty="0">
                <a:solidFill>
                  <a:srgbClr val="0563C1"/>
                </a:solidFill>
                <a:latin typeface="Arial"/>
                <a:cs typeface="Arial"/>
                <a:hlinkClick r:id="rId3"/>
              </a:rPr>
              <a:t>https://www.youtube.com/watch?v=jpor4bXCf44</a:t>
            </a:r>
            <a:r>
              <a:rPr lang="en-GB" sz="1900" dirty="0">
                <a:latin typeface="Arial"/>
                <a:cs typeface="Arial"/>
              </a:rPr>
              <a:t> [Accessed: February 17 2020].</a:t>
            </a:r>
            <a:endParaRPr lang="en-US" sz="1900" dirty="0">
              <a:latin typeface="Arial"/>
              <a:cs typeface="Arial"/>
            </a:endParaRPr>
          </a:p>
          <a:p>
            <a:pPr algn="just">
              <a:lnSpc>
                <a:spcPct val="100000"/>
              </a:lnSpc>
              <a:spcBef>
                <a:spcPts val="0"/>
              </a:spcBef>
              <a:defRPr/>
            </a:pPr>
            <a:endParaRPr lang="en-GB"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err="1">
                <a:latin typeface="Arial"/>
                <a:cs typeface="Arial"/>
              </a:rPr>
              <a:t>Ystyriwch</a:t>
            </a:r>
            <a:r>
              <a:rPr lang="en-GB" sz="1900" dirty="0">
                <a:latin typeface="Arial"/>
                <a:cs typeface="Arial"/>
              </a:rPr>
              <a:t> </a:t>
            </a:r>
            <a:r>
              <a:rPr lang="en-GB" sz="1900" dirty="0" err="1">
                <a:latin typeface="Arial"/>
                <a:cs typeface="Arial"/>
              </a:rPr>
              <a:t>esboniad</a:t>
            </a:r>
            <a:r>
              <a:rPr lang="en-GB" sz="1900" dirty="0">
                <a:latin typeface="Arial"/>
                <a:cs typeface="Arial"/>
              </a:rPr>
              <a:t> Wendy Lee o </a:t>
            </a:r>
            <a:r>
              <a:rPr lang="en-GB" sz="1900" dirty="0" err="1">
                <a:latin typeface="Arial"/>
                <a:cs typeface="Arial"/>
              </a:rPr>
              <a:t>gwricwlem</a:t>
            </a:r>
            <a:r>
              <a:rPr lang="en-GB" sz="1900" dirty="0">
                <a:latin typeface="Arial"/>
                <a:cs typeface="Arial"/>
              </a:rPr>
              <a:t> </a:t>
            </a:r>
            <a:r>
              <a:rPr lang="en-GB" sz="1900" dirty="0" err="1">
                <a:latin typeface="Arial"/>
                <a:cs typeface="Arial"/>
              </a:rPr>
              <a:t>Te</a:t>
            </a:r>
            <a:r>
              <a:rPr lang="en-GB" sz="1900" dirty="0">
                <a:latin typeface="Arial"/>
                <a:cs typeface="Arial"/>
              </a:rPr>
              <a:t> </a:t>
            </a:r>
            <a:r>
              <a:rPr lang="en-GB" sz="1900" dirty="0" err="1">
                <a:latin typeface="Arial"/>
                <a:cs typeface="Arial"/>
              </a:rPr>
              <a:t>Whäriki</a:t>
            </a: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Consider Wendy Lee’s explanation of the </a:t>
            </a:r>
            <a:r>
              <a:rPr lang="en-GB" sz="1900" dirty="0" err="1">
                <a:solidFill>
                  <a:srgbClr val="0070C0"/>
                </a:solidFill>
                <a:latin typeface="Arial"/>
                <a:cs typeface="Arial"/>
              </a:rPr>
              <a:t>Te</a:t>
            </a:r>
            <a:r>
              <a:rPr lang="en-GB" sz="1900" dirty="0">
                <a:solidFill>
                  <a:srgbClr val="0070C0"/>
                </a:solidFill>
                <a:latin typeface="Arial"/>
                <a:cs typeface="Arial"/>
              </a:rPr>
              <a:t> </a:t>
            </a:r>
            <a:r>
              <a:rPr lang="en-GB" sz="1900" dirty="0" err="1">
                <a:solidFill>
                  <a:srgbClr val="0070C0"/>
                </a:solidFill>
                <a:latin typeface="Arial"/>
                <a:cs typeface="Arial"/>
              </a:rPr>
              <a:t>Whäriki</a:t>
            </a:r>
            <a:r>
              <a:rPr lang="en-GB" sz="1900" dirty="0">
                <a:solidFill>
                  <a:srgbClr val="0070C0"/>
                </a:solidFill>
                <a:latin typeface="Arial"/>
                <a:cs typeface="Arial"/>
              </a:rPr>
              <a:t> curriculum.</a:t>
            </a:r>
            <a:br>
              <a:rPr lang="en-GB" sz="1900" dirty="0">
                <a:solidFill>
                  <a:srgbClr val="0070C0"/>
                </a:solidFill>
                <a:latin typeface="Arial"/>
                <a:cs typeface="Arial"/>
              </a:rPr>
            </a:br>
            <a:endParaRPr lang="en-GB"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a:latin typeface="Arial"/>
                <a:cs typeface="Arial"/>
              </a:rPr>
              <a:t>A </a:t>
            </a:r>
            <a:r>
              <a:rPr lang="en-GB" sz="1900" dirty="0" err="1">
                <a:latin typeface="Arial"/>
                <a:cs typeface="Arial"/>
              </a:rPr>
              <a:t>fyddai’r</a:t>
            </a:r>
            <a:r>
              <a:rPr lang="en-GB" sz="1900" dirty="0">
                <a:latin typeface="Arial"/>
                <a:cs typeface="Arial"/>
              </a:rPr>
              <a:t> </a:t>
            </a:r>
            <a:r>
              <a:rPr lang="en-GB" sz="1900" dirty="0" err="1">
                <a:latin typeface="Arial"/>
                <a:cs typeface="Arial"/>
              </a:rPr>
              <a:t>dynesiad</a:t>
            </a:r>
            <a:r>
              <a:rPr lang="en-GB" sz="1900" dirty="0">
                <a:latin typeface="Arial"/>
                <a:cs typeface="Arial"/>
              </a:rPr>
              <a:t> </a:t>
            </a:r>
            <a:r>
              <a:rPr lang="en-GB" sz="1900" dirty="0" err="1">
                <a:latin typeface="Arial"/>
                <a:cs typeface="Arial"/>
              </a:rPr>
              <a:t>yma</a:t>
            </a:r>
            <a:r>
              <a:rPr lang="en-GB" sz="1900" dirty="0">
                <a:latin typeface="Arial"/>
                <a:cs typeface="Arial"/>
              </a:rPr>
              <a:t> </a:t>
            </a:r>
            <a:r>
              <a:rPr lang="en-GB" sz="1900" dirty="0" err="1">
                <a:latin typeface="Arial"/>
                <a:cs typeface="Arial"/>
              </a:rPr>
              <a:t>yn</a:t>
            </a:r>
            <a:r>
              <a:rPr lang="en-GB" sz="1900" dirty="0">
                <a:latin typeface="Arial"/>
                <a:cs typeface="Arial"/>
              </a:rPr>
              <a:t> </a:t>
            </a:r>
            <a:r>
              <a:rPr lang="en-GB" sz="1900" dirty="0" err="1">
                <a:latin typeface="Arial"/>
                <a:cs typeface="Arial"/>
              </a:rPr>
              <a:t>gweithio</a:t>
            </a:r>
            <a:r>
              <a:rPr lang="en-GB" sz="1900" dirty="0">
                <a:latin typeface="Arial"/>
                <a:cs typeface="Arial"/>
              </a:rPr>
              <a:t> </a:t>
            </a:r>
            <a:r>
              <a:rPr lang="en-GB" sz="1900" dirty="0" err="1">
                <a:latin typeface="Arial"/>
                <a:cs typeface="Arial"/>
              </a:rPr>
              <a:t>yng</a:t>
            </a:r>
            <a:r>
              <a:rPr lang="en-GB" sz="1900" dirty="0">
                <a:latin typeface="Arial"/>
                <a:cs typeface="Arial"/>
              </a:rPr>
              <a:t> </a:t>
            </a:r>
            <a:r>
              <a:rPr lang="en-GB" sz="1900" dirty="0" err="1">
                <a:latin typeface="Arial"/>
                <a:cs typeface="Arial"/>
              </a:rPr>
              <a:t>Nghymru</a:t>
            </a:r>
            <a:r>
              <a:rPr lang="en-GB" sz="1900" dirty="0">
                <a:latin typeface="Arial"/>
                <a:cs typeface="Arial"/>
              </a:rPr>
              <a:t>?</a:t>
            </a:r>
            <a:endParaRPr lang="en-US"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Could this approach work in Wales?</a:t>
            </a:r>
          </a:p>
          <a:p>
            <a:pPr marL="257175" indent="-257175">
              <a:lnSpc>
                <a:spcPct val="100000"/>
              </a:lnSpc>
              <a:spcBef>
                <a:spcPts val="0"/>
              </a:spcBef>
              <a:buFont typeface="Arial,Sans-Serif" panose="020B0604020202020204" pitchFamily="34" charset="0"/>
              <a:defRPr/>
            </a:pPr>
            <a:endParaRPr lang="en-GB" sz="1900" dirty="0">
              <a:solidFill>
                <a:srgbClr val="002060"/>
              </a:solidFill>
              <a:latin typeface="Arial"/>
              <a:cs typeface="Arial"/>
            </a:endParaRPr>
          </a:p>
          <a:p>
            <a:pPr marL="257175" indent="-257175">
              <a:lnSpc>
                <a:spcPct val="100000"/>
              </a:lnSpc>
              <a:spcBef>
                <a:spcPts val="0"/>
              </a:spcBef>
              <a:buFont typeface="Arial,Sans-Serif" panose="020B0604020202020204" pitchFamily="34" charset="0"/>
              <a:defRPr/>
            </a:pPr>
            <a:r>
              <a:rPr lang="en-GB" sz="1900" dirty="0">
                <a:latin typeface="Arial"/>
                <a:cs typeface="Arial"/>
              </a:rPr>
              <a:t>Pam?</a:t>
            </a: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Why?</a:t>
            </a:r>
            <a:endParaRPr lang="en-GB" sz="1900" dirty="0">
              <a:solidFill>
                <a:srgbClr val="0070C0"/>
              </a:solidFill>
            </a:endParaRPr>
          </a:p>
          <a:p>
            <a:pPr marL="0" indent="0">
              <a:buNone/>
              <a:defRPr/>
            </a:pPr>
            <a:endParaRPr lang="cy-GB" sz="1500" kern="0" dirty="0">
              <a:solidFill>
                <a:srgbClr val="000000"/>
              </a:solidFill>
              <a:latin typeface="Lucida Sans" pitchFamily="34" charset="0"/>
              <a:ea typeface="ＭＳ Ｐゴシック" charset="-128"/>
            </a:endParaRPr>
          </a:p>
        </p:txBody>
      </p:sp>
      <p:sp>
        <p:nvSpPr>
          <p:cNvPr id="3" name="Title 2">
            <a:extLst>
              <a:ext uri="{FF2B5EF4-FFF2-40B4-BE49-F238E27FC236}">
                <a16:creationId xmlns:a16="http://schemas.microsoft.com/office/drawing/2014/main" id="{F467B94D-A4AA-C640-840F-46F374EF7E2C}"/>
              </a:ext>
            </a:extLst>
          </p:cNvPr>
          <p:cNvSpPr>
            <a:spLocks noGrp="1"/>
          </p:cNvSpPr>
          <p:nvPr>
            <p:ph type="title"/>
          </p:nvPr>
        </p:nvSpPr>
        <p:spPr/>
        <p:txBody>
          <a:bodyPr>
            <a:normAutofit/>
          </a:bodyPr>
          <a:lstStyle/>
          <a:p>
            <a:r>
              <a:rPr lang="en-US" b="1" err="1">
                <a:ea typeface="+mj-lt"/>
                <a:cs typeface="+mj-lt"/>
              </a:rPr>
              <a:t>Storïau</a:t>
            </a:r>
            <a:r>
              <a:rPr lang="en-US" b="1" dirty="0">
                <a:ea typeface="+mj-lt"/>
                <a:cs typeface="+mj-lt"/>
              </a:rPr>
              <a:t> </a:t>
            </a:r>
            <a:r>
              <a:rPr lang="en-US" b="1" err="1">
                <a:ea typeface="+mj-lt"/>
                <a:cs typeface="+mj-lt"/>
              </a:rPr>
              <a:t>Dysgu</a:t>
            </a:r>
            <a:r>
              <a:rPr lang="en-US" b="1" dirty="0">
                <a:ea typeface="+mj-lt"/>
                <a:cs typeface="+mj-lt"/>
              </a:rPr>
              <a:t> </a:t>
            </a:r>
            <a:br>
              <a:rPr lang="en-US" b="1" dirty="0"/>
            </a:br>
            <a:r>
              <a:rPr lang="en-US" b="1" dirty="0">
                <a:solidFill>
                  <a:srgbClr val="0070C0"/>
                </a:solidFill>
                <a:cs typeface="Calibri Light"/>
              </a:rPr>
              <a:t>Learning Stories</a:t>
            </a:r>
            <a:endParaRPr lang="en-US" b="1" dirty="0">
              <a:solidFill>
                <a:srgbClr val="0070C0"/>
              </a:solidFill>
            </a:endParaRPr>
          </a:p>
        </p:txBody>
      </p:sp>
    </p:spTree>
    <p:extLst>
      <p:ext uri="{BB962C8B-B14F-4D97-AF65-F5344CB8AC3E}">
        <p14:creationId xmlns:p14="http://schemas.microsoft.com/office/powerpoint/2010/main" val="4105807995"/>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982D06CD-CEEA-1A27-76B4-5D0B0FAF9FC3}"/>
              </a:ext>
            </a:extLst>
          </p:cNvPr>
          <p:cNvSpPr>
            <a:spLocks noGrp="1"/>
          </p:cNvSpPr>
          <p:nvPr>
            <p:ph type="title"/>
          </p:nvPr>
        </p:nvSpPr>
        <p:spPr>
          <a:xfrm>
            <a:off x="1431131" y="1994299"/>
            <a:ext cx="6043613" cy="1734740"/>
          </a:xfrm>
        </p:spPr>
        <p:txBody>
          <a:bodyPr>
            <a:normAutofit fontScale="90000"/>
          </a:bodyPr>
          <a:lstStyle/>
          <a:p>
            <a:br>
              <a:rPr lang="en-GB" altLang="en-US"/>
            </a:br>
            <a:br>
              <a:rPr lang="en-GB" altLang="en-US"/>
            </a:br>
            <a:br>
              <a:rPr lang="en-GB" altLang="en-US"/>
            </a:br>
            <a:r>
              <a:rPr lang="en-GB" altLang="en-US" sz="5400">
                <a:solidFill>
                  <a:schemeClr val="tx1"/>
                </a:solidFill>
              </a:rPr>
              <a:t>Meg</a:t>
            </a:r>
            <a:br>
              <a:rPr lang="en-GB" altLang="en-US" sz="5400">
                <a:solidFill>
                  <a:schemeClr val="tx1"/>
                </a:solidFill>
              </a:rPr>
            </a:br>
            <a:br>
              <a:rPr lang="en-GB" altLang="en-US" sz="5400"/>
            </a:br>
            <a:endParaRPr lang="en-GB" altLang="en-US" sz="5400"/>
          </a:p>
        </p:txBody>
      </p:sp>
      <p:sp>
        <p:nvSpPr>
          <p:cNvPr id="61443" name="TextBox 2">
            <a:extLst>
              <a:ext uri="{FF2B5EF4-FFF2-40B4-BE49-F238E27FC236}">
                <a16:creationId xmlns:a16="http://schemas.microsoft.com/office/drawing/2014/main" id="{412618F9-F5A4-5D68-7452-2A22165A22D3}"/>
              </a:ext>
            </a:extLst>
          </p:cNvPr>
          <p:cNvSpPr txBox="1">
            <a:spLocks noChangeArrowheads="1"/>
          </p:cNvSpPr>
          <p:nvPr/>
        </p:nvSpPr>
        <p:spPr bwMode="auto">
          <a:xfrm>
            <a:off x="1431133" y="3429000"/>
            <a:ext cx="6488906" cy="1454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solidFill>
                  <a:srgbClr val="0070C0"/>
                </a:solidFill>
                <a:latin typeface="Times"/>
                <a:cs typeface="Times"/>
              </a:rPr>
              <a:t>Waters-Davies, J. and MacDonald, N. (Forthcoming) ‘The capable child as a threshold concept for inclusive early childhood education and care.’ Chapter in Conn, C. and Murphy A. (editors) </a:t>
            </a:r>
            <a:r>
              <a:rPr lang="en-GB" altLang="en-US" sz="1800" b="1" i="1" dirty="0">
                <a:solidFill>
                  <a:srgbClr val="0070C0"/>
                </a:solidFill>
                <a:latin typeface="Times"/>
                <a:cs typeface="Times"/>
              </a:rPr>
              <a:t>Inclusive Pedagogies for Early Childhood Education: Respecting and Responding to Differences in Learning</a:t>
            </a:r>
            <a:r>
              <a:rPr lang="en-GB" altLang="en-US" sz="1800" dirty="0">
                <a:solidFill>
                  <a:srgbClr val="0070C0"/>
                </a:solidFill>
                <a:latin typeface="Times"/>
                <a:cs typeface="Times"/>
              </a:rPr>
              <a:t>. London: Routledge</a:t>
            </a:r>
          </a:p>
        </p:txBody>
      </p:sp>
    </p:spTree>
    <p:extLst>
      <p:ext uri="{BB962C8B-B14F-4D97-AF65-F5344CB8AC3E}">
        <p14:creationId xmlns:p14="http://schemas.microsoft.com/office/powerpoint/2010/main" val="32336929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4AEDFE-A5F7-7863-350C-1DC6F1BEAC0D}"/>
              </a:ext>
            </a:extLst>
          </p:cNvPr>
          <p:cNvSpPr>
            <a:spLocks noGrp="1"/>
          </p:cNvSpPr>
          <p:nvPr>
            <p:ph type="title" idx="4294967295"/>
          </p:nvPr>
        </p:nvSpPr>
        <p:spPr>
          <a:xfrm>
            <a:off x="0" y="-667"/>
            <a:ext cx="2982191" cy="1169194"/>
          </a:xfrm>
          <a:ln w="38100">
            <a:solidFill>
              <a:schemeClr val="accent1">
                <a:lumMod val="60000"/>
                <a:lumOff val="40000"/>
              </a:schemeClr>
            </a:solidFill>
          </a:ln>
        </p:spPr>
        <p:txBody>
          <a:bodyPr>
            <a:normAutofit/>
          </a:bodyPr>
          <a:lstStyle/>
          <a:p>
            <a:pPr>
              <a:defRPr/>
            </a:pPr>
            <a:r>
              <a:rPr lang="en-GB" sz="2100" b="1" dirty="0"/>
              <a:t>Meg’s Observation</a:t>
            </a:r>
            <a:br>
              <a:rPr lang="en-GB" sz="1575" b="1" dirty="0"/>
            </a:br>
            <a:endParaRPr lang="en-GB" sz="1575" b="1" dirty="0"/>
          </a:p>
        </p:txBody>
      </p:sp>
      <p:sp>
        <p:nvSpPr>
          <p:cNvPr id="5" name="Content Placeholder 4">
            <a:extLst>
              <a:ext uri="{FF2B5EF4-FFF2-40B4-BE49-F238E27FC236}">
                <a16:creationId xmlns:a16="http://schemas.microsoft.com/office/drawing/2014/main" id="{3C4D6529-69D8-FE48-C62C-9843F6E21152}"/>
              </a:ext>
            </a:extLst>
          </p:cNvPr>
          <p:cNvSpPr>
            <a:spLocks noGrp="1"/>
          </p:cNvSpPr>
          <p:nvPr>
            <p:ph idx="4294967295"/>
          </p:nvPr>
        </p:nvSpPr>
        <p:spPr>
          <a:xfrm>
            <a:off x="2982192" y="-4206"/>
            <a:ext cx="6083876" cy="1552574"/>
          </a:xfrm>
          <a:ln w="28575">
            <a:solidFill>
              <a:schemeClr val="accent1">
                <a:lumMod val="75000"/>
              </a:schemeClr>
            </a:solidFill>
          </a:ln>
        </p:spPr>
        <p:txBody>
          <a:bodyPr>
            <a:normAutofit fontScale="77500" lnSpcReduction="20000"/>
          </a:bodyPr>
          <a:lstStyle/>
          <a:p>
            <a:pPr>
              <a:defRPr/>
            </a:pPr>
            <a:r>
              <a:rPr lang="en-GB" b="1" u="sng" dirty="0"/>
              <a:t>Enabling Environment- </a:t>
            </a:r>
            <a:r>
              <a:rPr lang="en-GB" dirty="0"/>
              <a:t>inspiration to play set up in outside area with loose parts including drainpipes, tubes, boxes and balls. Choices and direction of activity is child-led with time allowed to engage in child choice of activity for as long as possible. Planning is flexible to allow for this.</a:t>
            </a:r>
          </a:p>
        </p:txBody>
      </p:sp>
      <p:pic>
        <p:nvPicPr>
          <p:cNvPr id="63492" name="Picture 7" descr="A group of children playing in the sand and water with pipes">
            <a:extLst>
              <a:ext uri="{FF2B5EF4-FFF2-40B4-BE49-F238E27FC236}">
                <a16:creationId xmlns:a16="http://schemas.microsoft.com/office/drawing/2014/main" id="{F7F98954-3A10-4EF4-023B-3D00DEFF9B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33" y="1179746"/>
            <a:ext cx="2904259" cy="4820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4">
            <a:extLst>
              <a:ext uri="{FF2B5EF4-FFF2-40B4-BE49-F238E27FC236}">
                <a16:creationId xmlns:a16="http://schemas.microsoft.com/office/drawing/2014/main" id="{F0BA0422-EC71-470B-3790-51FA7AF7B7D7}"/>
              </a:ext>
            </a:extLst>
          </p:cNvPr>
          <p:cNvSpPr txBox="1">
            <a:spLocks/>
          </p:cNvSpPr>
          <p:nvPr/>
        </p:nvSpPr>
        <p:spPr>
          <a:xfrm>
            <a:off x="3041827" y="1590398"/>
            <a:ext cx="5962649" cy="1332635"/>
          </a:xfrm>
          <a:prstGeom prst="rect">
            <a:avLst/>
          </a:prstGeom>
          <a:ln w="28575">
            <a:solidFill>
              <a:schemeClr val="accent1">
                <a:lumMod val="75000"/>
              </a:schemeClr>
            </a:solidFill>
          </a:ln>
        </p:spPr>
        <p:txBody>
          <a:bodyPr lIns="51435" tIns="25718" rIns="51435" bIns="25718">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1800" b="1" u="sng" dirty="0"/>
              <a:t>Enabling Experiences- </a:t>
            </a:r>
            <a:r>
              <a:rPr lang="en-GB" sz="1800" dirty="0"/>
              <a:t>Meg picks up some of the balls and rolls them down the tubes letting out excited squeals as the balls go shooting down the tubes. The other children and staff notice this and excitedly join in with Meg. The children spend the rest of the time outside exploring these ideas with Meg taking the lead in the activity.</a:t>
            </a:r>
          </a:p>
        </p:txBody>
      </p:sp>
      <p:sp>
        <p:nvSpPr>
          <p:cNvPr id="10" name="Content Placeholder 4">
            <a:extLst>
              <a:ext uri="{FF2B5EF4-FFF2-40B4-BE49-F238E27FC236}">
                <a16:creationId xmlns:a16="http://schemas.microsoft.com/office/drawing/2014/main" id="{E0475255-866F-01AE-7868-5E818146B5CD}"/>
              </a:ext>
            </a:extLst>
          </p:cNvPr>
          <p:cNvSpPr txBox="1">
            <a:spLocks/>
          </p:cNvSpPr>
          <p:nvPr/>
        </p:nvSpPr>
        <p:spPr>
          <a:xfrm>
            <a:off x="2982193" y="2978828"/>
            <a:ext cx="6161807" cy="3025603"/>
          </a:xfrm>
          <a:prstGeom prst="rect">
            <a:avLst/>
          </a:prstGeom>
          <a:solidFill>
            <a:srgbClr val="F7F6D9"/>
          </a:solidFill>
          <a:ln w="28575">
            <a:solidFill>
              <a:schemeClr val="accent1">
                <a:lumMod val="75000"/>
              </a:schemeClr>
            </a:solidFill>
          </a:ln>
        </p:spPr>
        <p:txBody>
          <a:bodyPr lIns="51435" tIns="25718" rIns="51435" bIns="25718" anchor="t"/>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1700" b="1" u="sng" dirty="0"/>
              <a:t>Enabling Adults- </a:t>
            </a:r>
            <a:r>
              <a:rPr lang="en-GB" sz="1700" dirty="0"/>
              <a:t>The adults prompt children’s thinking and action using open-ended questions. The staff point out that some balls seem to travel faster down some tubes than others and invite the children to test it out, noticing which tubes are slower or faster and comment using phrases such as ‘I wonder why this one is slower’ and asking, ‘what do you think?’ to Meg and the other children. Meg responds to this by lifting one end of the tube making the ball travel faster. The staff and children respond to Meg with excitement providing a narrative for Meg’s actions such as ‘Oh look Meg, you made the ball roll faster’, ‘I wonder if all the balls will go faster if we lift up the tubes’, ‘we have heavy and light balls, do they all do the same?’ This prompts Meg to go and collect some of the heavier balls to test out the theory.</a:t>
            </a:r>
          </a:p>
        </p:txBody>
      </p:sp>
      <p:sp>
        <p:nvSpPr>
          <p:cNvPr id="63495" name="TextBox 10">
            <a:extLst>
              <a:ext uri="{FF2B5EF4-FFF2-40B4-BE49-F238E27FC236}">
                <a16:creationId xmlns:a16="http://schemas.microsoft.com/office/drawing/2014/main" id="{C24750CC-7304-B5BF-754B-37077CBD72D6}"/>
              </a:ext>
            </a:extLst>
          </p:cNvPr>
          <p:cNvSpPr txBox="1">
            <a:spLocks noChangeArrowheads="1"/>
          </p:cNvSpPr>
          <p:nvPr/>
        </p:nvSpPr>
        <p:spPr bwMode="auto">
          <a:xfrm>
            <a:off x="-846384" y="942759"/>
            <a:ext cx="388739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r">
              <a:spcBef>
                <a:spcPct val="0"/>
              </a:spcBef>
              <a:buFontTx/>
              <a:buNone/>
            </a:pPr>
            <a:r>
              <a:rPr lang="en-GB" altLang="en-US" sz="900">
                <a:latin typeface="Times" panose="02020603050405020304" pitchFamily="18" charset="0"/>
              </a:rPr>
              <a:t>Copyright - Waters-Davies and MacDonald (Forthcoming)</a:t>
            </a:r>
          </a:p>
        </p:txBody>
      </p:sp>
    </p:spTree>
    <p:extLst>
      <p:ext uri="{BB962C8B-B14F-4D97-AF65-F5344CB8AC3E}">
        <p14:creationId xmlns:p14="http://schemas.microsoft.com/office/powerpoint/2010/main" val="35455599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5D26-D6B3-D504-6E7C-A2E9F455C99C}"/>
              </a:ext>
            </a:extLst>
          </p:cNvPr>
          <p:cNvSpPr>
            <a:spLocks noGrp="1"/>
          </p:cNvSpPr>
          <p:nvPr>
            <p:ph type="title"/>
          </p:nvPr>
        </p:nvSpPr>
        <p:spPr>
          <a:xfrm>
            <a:off x="1" y="-3880"/>
            <a:ext cx="4364290" cy="429815"/>
          </a:xfrm>
          <a:ln w="38100">
            <a:solidFill>
              <a:schemeClr val="tx2">
                <a:lumMod val="60000"/>
                <a:lumOff val="40000"/>
              </a:schemeClr>
            </a:solidFill>
          </a:ln>
        </p:spPr>
        <p:txBody>
          <a:bodyPr>
            <a:normAutofit fontScale="90000"/>
          </a:bodyPr>
          <a:lstStyle/>
          <a:p>
            <a:pPr>
              <a:defRPr/>
            </a:pPr>
            <a:r>
              <a:rPr lang="en-GB" dirty="0"/>
              <a:t>Meg’s Assessment</a:t>
            </a:r>
          </a:p>
        </p:txBody>
      </p:sp>
      <p:sp>
        <p:nvSpPr>
          <p:cNvPr id="3" name="Content Placeholder 2">
            <a:extLst>
              <a:ext uri="{FF2B5EF4-FFF2-40B4-BE49-F238E27FC236}">
                <a16:creationId xmlns:a16="http://schemas.microsoft.com/office/drawing/2014/main" id="{5D439AF1-C6C2-AE16-D222-013382089EB6}"/>
              </a:ext>
            </a:extLst>
          </p:cNvPr>
          <p:cNvSpPr>
            <a:spLocks noGrp="1"/>
          </p:cNvSpPr>
          <p:nvPr>
            <p:ph idx="1"/>
          </p:nvPr>
        </p:nvSpPr>
        <p:spPr>
          <a:xfrm>
            <a:off x="4366565" y="2485"/>
            <a:ext cx="4773865" cy="2009548"/>
          </a:xfrm>
          <a:ln w="19050">
            <a:solidFill>
              <a:schemeClr val="accent1">
                <a:lumMod val="75000"/>
              </a:schemeClr>
            </a:solidFill>
          </a:ln>
        </p:spPr>
        <p:txBody>
          <a:bodyPr vert="horz" lIns="68580" tIns="34290" rIns="68580" bIns="34290" rtlCol="0" anchor="t">
            <a:normAutofit/>
          </a:bodyPr>
          <a:lstStyle/>
          <a:p>
            <a:pPr marL="0" indent="0">
              <a:buNone/>
              <a:defRPr/>
            </a:pPr>
            <a:r>
              <a:rPr lang="en-GB" sz="1350" b="1" dirty="0"/>
              <a:t>Exploration</a:t>
            </a:r>
            <a:endParaRPr lang="en-GB" sz="1350" b="1" dirty="0">
              <a:cs typeface="Arial"/>
            </a:endParaRPr>
          </a:p>
          <a:p>
            <a:pPr>
              <a:defRPr/>
            </a:pPr>
            <a:r>
              <a:rPr lang="en-GB" sz="1350" dirty="0"/>
              <a:t>explore and investigate and discover</a:t>
            </a:r>
            <a:endParaRPr lang="en-GB" sz="1350" dirty="0">
              <a:cs typeface="Arial"/>
            </a:endParaRPr>
          </a:p>
          <a:p>
            <a:pPr>
              <a:defRPr/>
            </a:pPr>
            <a:r>
              <a:rPr lang="en-GB" sz="1350" dirty="0"/>
              <a:t>share my curiosity with others</a:t>
            </a:r>
            <a:endParaRPr lang="en-GB" sz="1350" dirty="0">
              <a:cs typeface="Arial"/>
            </a:endParaRPr>
          </a:p>
          <a:p>
            <a:pPr>
              <a:defRPr/>
            </a:pPr>
            <a:r>
              <a:rPr lang="en-GB" sz="1350" dirty="0"/>
              <a:t>make connections focus my attention on things that interest me</a:t>
            </a:r>
            <a:endParaRPr lang="en-GB" sz="1350" dirty="0">
              <a:cs typeface="Arial"/>
            </a:endParaRPr>
          </a:p>
          <a:p>
            <a:pPr>
              <a:defRPr/>
            </a:pPr>
            <a:r>
              <a:rPr lang="en-GB" sz="1350" dirty="0"/>
              <a:t>develop my understanding of how things work </a:t>
            </a:r>
            <a:endParaRPr lang="en-GB" sz="1350" dirty="0">
              <a:cs typeface="Arial"/>
            </a:endParaRPr>
          </a:p>
        </p:txBody>
      </p:sp>
      <p:sp>
        <p:nvSpPr>
          <p:cNvPr id="5" name="Text Placeholder 5">
            <a:extLst>
              <a:ext uri="{FF2B5EF4-FFF2-40B4-BE49-F238E27FC236}">
                <a16:creationId xmlns:a16="http://schemas.microsoft.com/office/drawing/2014/main" id="{3F213816-34F0-D258-0D89-8D4695288CA2}"/>
              </a:ext>
            </a:extLst>
          </p:cNvPr>
          <p:cNvSpPr>
            <a:spLocks noGrp="1"/>
          </p:cNvSpPr>
          <p:nvPr>
            <p:ph type="body" sz="half" idx="2"/>
          </p:nvPr>
        </p:nvSpPr>
        <p:spPr>
          <a:xfrm>
            <a:off x="-9938" y="428315"/>
            <a:ext cx="4375961" cy="1671920"/>
          </a:xfrm>
          <a:ln w="19050">
            <a:solidFill>
              <a:schemeClr val="accent1">
                <a:lumMod val="75000"/>
              </a:schemeClr>
            </a:solidFill>
          </a:ln>
        </p:spPr>
        <p:txBody>
          <a:bodyPr vert="horz" lIns="68580" tIns="34290" rIns="68580" bIns="34290" rtlCol="0" anchor="t">
            <a:normAutofit/>
          </a:bodyPr>
          <a:lstStyle/>
          <a:p>
            <a:pPr>
              <a:defRPr/>
            </a:pPr>
            <a:r>
              <a:rPr lang="en-GB" b="1" dirty="0"/>
              <a:t>Assessment</a:t>
            </a:r>
            <a:r>
              <a:rPr lang="en-GB" dirty="0"/>
              <a:t> -</a:t>
            </a:r>
            <a:r>
              <a:rPr lang="en-GB" sz="1350" dirty="0"/>
              <a:t> </a:t>
            </a:r>
            <a:r>
              <a:rPr lang="en-GB" sz="1425" dirty="0">
                <a:latin typeface="Times New Roman"/>
                <a:cs typeface="Times New Roman"/>
              </a:rPr>
              <a:t>During that week’s staff planning meeting, the staff note that during the activity Meg demonstrated understanding of the concepts of fast/slow, heavy/light and was able to respond to problem solving queries and open-ended questioning through her actions. Meg explored the resources independently and through interaction with peers.</a:t>
            </a:r>
            <a:endParaRPr lang="en-GB" sz="1425">
              <a:latin typeface="Times New Roman"/>
              <a:ea typeface="Times New Roman" panose="02020603050405020304" pitchFamily="18" charset="0"/>
              <a:cs typeface="Times New Roman"/>
            </a:endParaRPr>
          </a:p>
        </p:txBody>
      </p:sp>
      <p:sp>
        <p:nvSpPr>
          <p:cNvPr id="6" name="Content Placeholder 2">
            <a:extLst>
              <a:ext uri="{FF2B5EF4-FFF2-40B4-BE49-F238E27FC236}">
                <a16:creationId xmlns:a16="http://schemas.microsoft.com/office/drawing/2014/main" id="{3FEF823C-6491-B37F-524B-3E3EF93C40E5}"/>
              </a:ext>
            </a:extLst>
          </p:cNvPr>
          <p:cNvSpPr txBox="1">
            <a:spLocks/>
          </p:cNvSpPr>
          <p:nvPr/>
        </p:nvSpPr>
        <p:spPr>
          <a:xfrm>
            <a:off x="4365284" y="2012035"/>
            <a:ext cx="4725717" cy="1267554"/>
          </a:xfrm>
          <a:prstGeom prst="rect">
            <a:avLst/>
          </a:prstGeom>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Physical Development</a:t>
            </a:r>
          </a:p>
          <a:p>
            <a:pPr>
              <a:defRPr/>
            </a:pPr>
            <a:r>
              <a:rPr lang="en-GB" sz="1800" dirty="0"/>
              <a:t>develop my fine motor skills in real life experiences </a:t>
            </a:r>
          </a:p>
          <a:p>
            <a:pPr>
              <a:defRPr/>
            </a:pPr>
            <a:r>
              <a:rPr lang="en-GB" sz="1800" dirty="0"/>
              <a:t>be curious about how I can interact physically with the world around me</a:t>
            </a:r>
          </a:p>
          <a:p>
            <a:pPr>
              <a:defRPr/>
            </a:pPr>
            <a:r>
              <a:rPr lang="en-GB" sz="1800" dirty="0"/>
              <a:t>manipulate and explore properties of smaller objects </a:t>
            </a:r>
          </a:p>
        </p:txBody>
      </p:sp>
      <p:sp>
        <p:nvSpPr>
          <p:cNvPr id="7" name="Content Placeholder 2">
            <a:extLst>
              <a:ext uri="{FF2B5EF4-FFF2-40B4-BE49-F238E27FC236}">
                <a16:creationId xmlns:a16="http://schemas.microsoft.com/office/drawing/2014/main" id="{EAB12A37-EC45-F4CF-C6BF-556A24BE2D88}"/>
              </a:ext>
            </a:extLst>
          </p:cNvPr>
          <p:cNvSpPr txBox="1">
            <a:spLocks/>
          </p:cNvSpPr>
          <p:nvPr/>
        </p:nvSpPr>
        <p:spPr>
          <a:xfrm>
            <a:off x="4356624" y="3279468"/>
            <a:ext cx="4735656" cy="1402146"/>
          </a:xfrm>
          <a:prstGeom prst="rect">
            <a:avLst/>
          </a:prstGeom>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Belonging</a:t>
            </a:r>
          </a:p>
          <a:p>
            <a:pPr>
              <a:defRPr/>
            </a:pPr>
            <a:r>
              <a:rPr lang="en-GB" sz="1800" dirty="0"/>
              <a:t>feel valued as a member of the setting community</a:t>
            </a:r>
          </a:p>
          <a:p>
            <a:pPr>
              <a:defRPr/>
            </a:pPr>
            <a:r>
              <a:rPr lang="en-GB" sz="1800" dirty="0"/>
              <a:t>play (on my own, alongside or with  others)</a:t>
            </a:r>
          </a:p>
          <a:p>
            <a:pPr>
              <a:defRPr/>
            </a:pPr>
            <a:r>
              <a:rPr lang="en-GB" sz="1800" dirty="0"/>
              <a:t>make connections with people, places and things</a:t>
            </a:r>
          </a:p>
          <a:p>
            <a:pPr>
              <a:defRPr/>
            </a:pPr>
            <a:r>
              <a:rPr lang="en-GB" sz="1800" dirty="0"/>
              <a:t>be heard and understood</a:t>
            </a:r>
          </a:p>
        </p:txBody>
      </p:sp>
      <p:sp>
        <p:nvSpPr>
          <p:cNvPr id="8" name="Content Placeholder 2">
            <a:extLst>
              <a:ext uri="{FF2B5EF4-FFF2-40B4-BE49-F238E27FC236}">
                <a16:creationId xmlns:a16="http://schemas.microsoft.com/office/drawing/2014/main" id="{9178E90C-0509-A11A-A641-B957614593F3}"/>
              </a:ext>
            </a:extLst>
          </p:cNvPr>
          <p:cNvSpPr txBox="1">
            <a:spLocks/>
          </p:cNvSpPr>
          <p:nvPr/>
        </p:nvSpPr>
        <p:spPr>
          <a:xfrm>
            <a:off x="-1838" y="4390046"/>
            <a:ext cx="4367861" cy="1579531"/>
          </a:xfrm>
          <a:prstGeom prst="rect">
            <a:avLst/>
          </a:prstGeom>
          <a:solidFill>
            <a:srgbClr val="F7F6D9"/>
          </a:solidFill>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Communication</a:t>
            </a:r>
          </a:p>
          <a:p>
            <a:pPr>
              <a:defRPr/>
            </a:pPr>
            <a:r>
              <a:rPr lang="en-GB" sz="1800" dirty="0"/>
              <a:t>express my needs, thoughts, feelings, ideas and opinions</a:t>
            </a:r>
          </a:p>
          <a:p>
            <a:pPr>
              <a:defRPr/>
            </a:pPr>
            <a:r>
              <a:rPr lang="en-GB" sz="1800" dirty="0"/>
              <a:t>to take notice of others </a:t>
            </a:r>
          </a:p>
          <a:p>
            <a:pPr>
              <a:defRPr/>
            </a:pPr>
            <a:r>
              <a:rPr lang="en-GB" sz="1800" dirty="0"/>
              <a:t>develop social relationships </a:t>
            </a:r>
          </a:p>
          <a:p>
            <a:pPr>
              <a:defRPr/>
            </a:pPr>
            <a:r>
              <a:rPr lang="en-GB" sz="1800" dirty="0"/>
              <a:t>be listened to and understood </a:t>
            </a:r>
          </a:p>
        </p:txBody>
      </p:sp>
      <p:sp>
        <p:nvSpPr>
          <p:cNvPr id="9" name="Content Placeholder 2">
            <a:extLst>
              <a:ext uri="{FF2B5EF4-FFF2-40B4-BE49-F238E27FC236}">
                <a16:creationId xmlns:a16="http://schemas.microsoft.com/office/drawing/2014/main" id="{76BE217D-577F-BECD-BF13-7AB76EF677FD}"/>
              </a:ext>
            </a:extLst>
          </p:cNvPr>
          <p:cNvSpPr txBox="1">
            <a:spLocks/>
          </p:cNvSpPr>
          <p:nvPr/>
        </p:nvSpPr>
        <p:spPr>
          <a:xfrm>
            <a:off x="4366564" y="4682893"/>
            <a:ext cx="4752974" cy="1291504"/>
          </a:xfrm>
          <a:prstGeom prst="rect">
            <a:avLst/>
          </a:prstGeom>
          <a:solidFill>
            <a:srgbClr val="F7F6D9"/>
          </a:solidFill>
          <a:ln w="19050">
            <a:solidFill>
              <a:schemeClr val="accent1">
                <a:lumMod val="75000"/>
              </a:schemeClr>
            </a:solidFill>
          </a:ln>
        </p:spPr>
        <p:txBody>
          <a:bodyPr lIns="51435" tIns="25718" rIns="51435" bIns="25718">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Well-being</a:t>
            </a:r>
          </a:p>
          <a:p>
            <a:pPr>
              <a:defRPr/>
            </a:pPr>
            <a:r>
              <a:rPr lang="en-GB" sz="1800" dirty="0"/>
              <a:t>make choices</a:t>
            </a:r>
          </a:p>
          <a:p>
            <a:pPr>
              <a:defRPr/>
            </a:pPr>
            <a:r>
              <a:rPr lang="en-GB" sz="1800" dirty="0"/>
              <a:t>follow my own interests</a:t>
            </a:r>
          </a:p>
          <a:p>
            <a:pPr>
              <a:defRPr/>
            </a:pPr>
            <a:r>
              <a:rPr lang="en-GB" sz="1800" dirty="0"/>
              <a:t>feel connected to others</a:t>
            </a:r>
          </a:p>
          <a:p>
            <a:pPr>
              <a:defRPr/>
            </a:pPr>
            <a:r>
              <a:rPr lang="en-GB" sz="1800" dirty="0"/>
              <a:t>feel valued </a:t>
            </a:r>
          </a:p>
        </p:txBody>
      </p:sp>
      <p:sp>
        <p:nvSpPr>
          <p:cNvPr id="10" name="Content Placeholder 2">
            <a:extLst>
              <a:ext uri="{FF2B5EF4-FFF2-40B4-BE49-F238E27FC236}">
                <a16:creationId xmlns:a16="http://schemas.microsoft.com/office/drawing/2014/main" id="{D30D82B8-07AB-519D-CD74-9D2C0AFB06FC}"/>
              </a:ext>
            </a:extLst>
          </p:cNvPr>
          <p:cNvSpPr txBox="1">
            <a:spLocks/>
          </p:cNvSpPr>
          <p:nvPr/>
        </p:nvSpPr>
        <p:spPr>
          <a:xfrm>
            <a:off x="-11218" y="2452674"/>
            <a:ext cx="4367302" cy="1957250"/>
          </a:xfrm>
          <a:prstGeom prst="rect">
            <a:avLst/>
          </a:prstGeom>
          <a:ln w="19050">
            <a:solidFill>
              <a:schemeClr val="accent1">
                <a:lumMod val="75000"/>
              </a:schemeClr>
            </a:solidFill>
          </a:ln>
        </p:spPr>
        <p:txBody>
          <a:bodyPr lIns="51435" tIns="25718" rIns="51435" bIns="25718">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Literacy and Numeracy</a:t>
            </a:r>
          </a:p>
          <a:p>
            <a:pPr>
              <a:defRPr/>
            </a:pPr>
            <a:r>
              <a:rPr lang="en-GB" sz="1800" dirty="0"/>
              <a:t>I can respond to what I hear and see.</a:t>
            </a:r>
          </a:p>
          <a:p>
            <a:pPr>
              <a:defRPr/>
            </a:pPr>
            <a:r>
              <a:rPr lang="en-GB" sz="1800" dirty="0"/>
              <a:t>I can express interest and enjoyment.</a:t>
            </a:r>
          </a:p>
          <a:p>
            <a:pPr>
              <a:defRPr/>
            </a:pPr>
            <a:r>
              <a:rPr lang="en-GB" sz="1800" dirty="0"/>
              <a:t>I am beginning to show curiosity, explore and investigate.</a:t>
            </a:r>
          </a:p>
          <a:p>
            <a:pPr>
              <a:defRPr/>
            </a:pPr>
            <a:r>
              <a:rPr lang="en-GB" sz="1800" dirty="0"/>
              <a:t>I am beginning to explore a range of open-ended resources to help me.</a:t>
            </a:r>
          </a:p>
          <a:p>
            <a:pPr>
              <a:defRPr/>
            </a:pPr>
            <a:r>
              <a:rPr lang="en-GB" sz="1800" dirty="0"/>
              <a:t>I am beginning to explore movements and directions</a:t>
            </a:r>
          </a:p>
        </p:txBody>
      </p:sp>
      <p:sp>
        <p:nvSpPr>
          <p:cNvPr id="4" name="TextBox 3">
            <a:extLst>
              <a:ext uri="{FF2B5EF4-FFF2-40B4-BE49-F238E27FC236}">
                <a16:creationId xmlns:a16="http://schemas.microsoft.com/office/drawing/2014/main" id="{3B704281-25B7-702A-0022-635CC544560F}"/>
              </a:ext>
            </a:extLst>
          </p:cNvPr>
          <p:cNvSpPr txBox="1"/>
          <p:nvPr/>
        </p:nvSpPr>
        <p:spPr>
          <a:xfrm>
            <a:off x="-44810" y="2132758"/>
            <a:ext cx="4456510" cy="323165"/>
          </a:xfrm>
          <a:prstGeom prst="rect">
            <a:avLst/>
          </a:prstGeom>
          <a:noFill/>
          <a:ln w="19050">
            <a:solidFill>
              <a:schemeClr val="accent1">
                <a:lumMod val="75000"/>
              </a:schemeClr>
            </a:solidFill>
          </a:ln>
        </p:spPr>
        <p:txBody>
          <a:bodyPr wrap="square">
            <a:spAutoFit/>
          </a:bodyPr>
          <a:lstStyle/>
          <a:p>
            <a:pPr>
              <a:defRPr/>
            </a:pPr>
            <a:r>
              <a:rPr lang="en-GB" sz="1500" b="1" u="sng" dirty="0">
                <a:ea typeface="ＭＳ Ｐゴシック" panose="020B0600070205080204" pitchFamily="34" charset="-128"/>
              </a:rPr>
              <a:t>This observation provides evidence of:</a:t>
            </a:r>
          </a:p>
        </p:txBody>
      </p:sp>
    </p:spTree>
    <p:extLst>
      <p:ext uri="{BB962C8B-B14F-4D97-AF65-F5344CB8AC3E}">
        <p14:creationId xmlns:p14="http://schemas.microsoft.com/office/powerpoint/2010/main" val="41081011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4">
            <a:extLst>
              <a:ext uri="{FF2B5EF4-FFF2-40B4-BE49-F238E27FC236}">
                <a16:creationId xmlns:a16="http://schemas.microsoft.com/office/drawing/2014/main" id="{2079DAC9-E2A9-7A3C-CCFD-522D3B8BEBBD}"/>
              </a:ext>
            </a:extLst>
          </p:cNvPr>
          <p:cNvSpPr>
            <a:spLocks noGrp="1"/>
          </p:cNvSpPr>
          <p:nvPr>
            <p:ph type="title"/>
          </p:nvPr>
        </p:nvSpPr>
        <p:spPr>
          <a:xfrm>
            <a:off x="77934" y="-256"/>
            <a:ext cx="9031214" cy="6385423"/>
          </a:xfrm>
        </p:spPr>
        <p:txBody>
          <a:bodyPr>
            <a:noAutofit/>
          </a:bodyPr>
          <a:lstStyle/>
          <a:p>
            <a:pPr algn="l">
              <a:buNone/>
            </a:pPr>
            <a:br>
              <a:rPr lang="en-GB" altLang="en-US" sz="1200" dirty="0"/>
            </a:br>
            <a:br>
              <a:rPr lang="en-GB" altLang="en-US" sz="1200" dirty="0"/>
            </a:br>
            <a:r>
              <a:rPr lang="en-GB" sz="1200" b="0" i="0" dirty="0">
                <a:solidFill>
                  <a:srgbClr val="000000"/>
                </a:solidFill>
                <a:effectLst/>
              </a:rPr>
              <a:t>Department for Education (2024). </a:t>
            </a:r>
            <a:r>
              <a:rPr lang="en-GB" sz="1200" b="0" i="1" dirty="0">
                <a:solidFill>
                  <a:srgbClr val="000000"/>
                </a:solidFill>
                <a:effectLst/>
              </a:rPr>
              <a:t>Early Years Foundation Stage Statutory Framework for Group and school-based Providers Setting the Standards for learning, Development and Care for Children from Birth to Five</a:t>
            </a:r>
            <a:r>
              <a:rPr lang="en-GB" sz="1200" b="0" i="0" dirty="0">
                <a:solidFill>
                  <a:srgbClr val="000000"/>
                </a:solidFill>
                <a:effectLst/>
              </a:rPr>
              <a:t>. [online] </a:t>
            </a:r>
            <a:r>
              <a:rPr lang="en-GB" sz="1200" b="0" i="1" dirty="0">
                <a:solidFill>
                  <a:srgbClr val="000000"/>
                </a:solidFill>
                <a:effectLst/>
              </a:rPr>
              <a:t>Gov.uk</a:t>
            </a:r>
            <a:r>
              <a:rPr lang="en-GB" sz="1200" b="0" i="0" dirty="0">
                <a:solidFill>
                  <a:srgbClr val="000000"/>
                </a:solidFill>
                <a:effectLst/>
              </a:rPr>
              <a:t>, p.10. Available at: https://assets.publishing.service.gov.uk/media/670fa42a30536cb92748328f/EYFS_statutory_framework_for_group_and_school_-_based_providers.pdf.</a:t>
            </a:r>
            <a:br>
              <a:rPr lang="en-GB" sz="1200" b="0" i="0" dirty="0">
                <a:solidFill>
                  <a:srgbClr val="000000"/>
                </a:solidFill>
                <a:effectLst/>
              </a:rPr>
            </a:br>
            <a:r>
              <a:rPr lang="en-GB" sz="1200" b="0" i="0" dirty="0">
                <a:solidFill>
                  <a:srgbClr val="000000"/>
                </a:solidFill>
                <a:effectLst/>
              </a:rPr>
              <a:t>‌</a:t>
            </a:r>
            <a:br>
              <a:rPr lang="en-GB" altLang="en-US" sz="1200" dirty="0"/>
            </a:br>
            <a:br>
              <a:rPr lang="en-GB" altLang="en-US" sz="1200" dirty="0"/>
            </a:br>
            <a:r>
              <a:rPr lang="en-GB" altLang="en-US" sz="1200" dirty="0"/>
              <a:t>Donaldson, G. (2015) ‘Successful Futures: Independent Review of Curriculum and Assessment Arrangements in Wales’ Available at: http://dera.ioe.ac.uk/22165/2/150225-successful-futures-en_Redacted.pdf  (Accessed: 10</a:t>
            </a:r>
            <a:r>
              <a:rPr lang="en-GB" altLang="en-US" sz="1200" baseline="30000" dirty="0"/>
              <a:t>th</a:t>
            </a:r>
            <a:r>
              <a:rPr lang="en-GB" altLang="en-US" sz="1200" dirty="0"/>
              <a:t> December 2020).</a:t>
            </a:r>
            <a:br>
              <a:rPr lang="en-GB" altLang="en-US" sz="1200" dirty="0"/>
            </a:br>
            <a:br>
              <a:rPr lang="en-GB" altLang="en-US" sz="1200" dirty="0"/>
            </a:br>
            <a:r>
              <a:rPr lang="en-GB" altLang="en-US" sz="1200" dirty="0"/>
              <a:t>Macdonald, N. (2018). </a:t>
            </a:r>
            <a:r>
              <a:rPr lang="en-GB" altLang="en-US" sz="1200" i="1" dirty="0"/>
              <a:t>The Great Divide: Separation of Care and Education in Wales and examination of policy, reform and research evidence</a:t>
            </a:r>
            <a:r>
              <a:rPr lang="en-GB" altLang="en-US" sz="1200" dirty="0"/>
              <a:t>. Available at: https://www.researchgate.net/publication/328838084_The_Great_Divide_separation_of_care_and_education_in_Wales_an_examination_of_policy_reform_and_research_evidence (Accessed: 10th December 2020).</a:t>
            </a:r>
            <a:br>
              <a:rPr lang="en-GB" altLang="en-US" sz="1200" dirty="0"/>
            </a:br>
            <a:br>
              <a:rPr lang="en-GB" altLang="en-US" sz="1200" dirty="0"/>
            </a:br>
            <a:r>
              <a:rPr lang="en-GB" sz="1200" b="0" i="0" dirty="0">
                <a:solidFill>
                  <a:srgbClr val="000000"/>
                </a:solidFill>
                <a:effectLst/>
              </a:rPr>
              <a:t>Pascal, C., Bertram, T. and Rouse, L. (2019). </a:t>
            </a:r>
            <a:r>
              <a:rPr lang="en-GB" sz="1200" b="0" i="1" dirty="0">
                <a:solidFill>
                  <a:srgbClr val="000000"/>
                </a:solidFill>
                <a:effectLst/>
              </a:rPr>
              <a:t>Getting it right in the Early Years Foundation Stage: a review of the evidence</a:t>
            </a:r>
            <a:r>
              <a:rPr lang="en-GB" sz="1200" b="0" i="0" dirty="0">
                <a:solidFill>
                  <a:srgbClr val="000000"/>
                </a:solidFill>
                <a:effectLst/>
              </a:rPr>
              <a:t>. [online] Available at: https://www.earlychildhoodforum.org/uploads/Getting_it_right_in_the_EYFS_Literature_Review.pdf.</a:t>
            </a:r>
            <a:br>
              <a:rPr lang="en-GB" sz="1200" b="0" i="0" dirty="0">
                <a:solidFill>
                  <a:srgbClr val="000000"/>
                </a:solidFill>
                <a:effectLst/>
              </a:rPr>
            </a:br>
            <a:br>
              <a:rPr lang="en-GB" altLang="en-US" sz="1200" dirty="0"/>
            </a:br>
            <a:r>
              <a:rPr lang="en-GB" altLang="en-US" sz="1200" dirty="0"/>
              <a:t>Waters-Davies, J. and MacDonald, N. (2023) ‘The capable child as a threshold concept for inclusive early childhood education and care.’ Chapter in Conn, C. and Murphy A. (editors) </a:t>
            </a:r>
            <a:r>
              <a:rPr lang="en-GB" altLang="en-US" sz="1200" i="1" dirty="0"/>
              <a:t>Inclusive Pedagogies for Early Childhood Education: Respecting and Responding to Differences in Learning. </a:t>
            </a:r>
            <a:r>
              <a:rPr lang="en-GB" altLang="en-US" sz="1200" dirty="0"/>
              <a:t>London: Routledge.</a:t>
            </a:r>
            <a:br>
              <a:rPr lang="en-GB" altLang="en-US" sz="1200" dirty="0"/>
            </a:br>
            <a:br>
              <a:rPr lang="en-GB" altLang="en-US" sz="1200" dirty="0"/>
            </a:br>
            <a:r>
              <a:rPr lang="en-GB" altLang="en-US" sz="1200" dirty="0"/>
              <a:t>Welsh Government (2021) </a:t>
            </a:r>
            <a:r>
              <a:rPr lang="en-GB" altLang="en-US" sz="1200" i="1" dirty="0"/>
              <a:t>Enabling Pathways.</a:t>
            </a:r>
            <a:r>
              <a:rPr lang="en-GB" altLang="en-US" sz="1200" dirty="0"/>
              <a:t> Available at: </a:t>
            </a:r>
            <a:r>
              <a:rPr lang="en-GB" altLang="en-US" sz="1200" dirty="0">
                <a:hlinkClick r:id="rId3"/>
              </a:rPr>
              <a:t>https://gov.wales/sites/default/files/consultations/2021-05/enabling-pathways-consultation-document_0.pdf</a:t>
            </a:r>
            <a:br>
              <a:rPr lang="en-GB" altLang="en-US" sz="1200" dirty="0"/>
            </a:br>
            <a:br>
              <a:rPr lang="en-GB" altLang="en-US" sz="1200" dirty="0"/>
            </a:br>
            <a:r>
              <a:rPr lang="en-GB" altLang="en-US" sz="1200" dirty="0"/>
              <a:t>Welsh Government (2021) </a:t>
            </a:r>
            <a:r>
              <a:rPr lang="en-GB" altLang="en-US" sz="1200" i="1" dirty="0"/>
              <a:t>Curriculum for Funded Non-Maintained Nursery Settings. </a:t>
            </a:r>
            <a:r>
              <a:rPr lang="en-GB" altLang="en-US" sz="1200" dirty="0"/>
              <a:t>Available at: </a:t>
            </a:r>
            <a:r>
              <a:rPr lang="en-GB" altLang="en-US" sz="1200" dirty="0">
                <a:hlinkClick r:id="rId4"/>
              </a:rPr>
              <a:t>https://gov.wales/sites/default/files/consultations/2021-05/curriculum-funded-non-maintained-settings-consultation-doc.pdf</a:t>
            </a:r>
            <a:br>
              <a:rPr lang="en-GB" altLang="en-US" sz="1200" dirty="0"/>
            </a:br>
            <a:br>
              <a:rPr lang="en-GB" altLang="en-US" sz="1200" dirty="0"/>
            </a:br>
            <a:r>
              <a:rPr lang="en-GB" altLang="en-US" sz="1200" dirty="0"/>
              <a:t>Welsh Government (2023) </a:t>
            </a:r>
            <a:r>
              <a:rPr lang="en-GB" altLang="en-US" sz="1200" i="1" dirty="0"/>
              <a:t>Assessment arrangements for funded non-maintained nursery settings. </a:t>
            </a:r>
            <a:r>
              <a:rPr lang="en-GB" altLang="en-US" sz="1200" dirty="0"/>
              <a:t>Available at: </a:t>
            </a:r>
            <a:r>
              <a:rPr lang="en-GB" altLang="en-US" sz="1200" dirty="0">
                <a:hlinkClick r:id="rId5"/>
              </a:rPr>
              <a:t>https://hwb.gov.wales/curriculum-for-wales/curriculum-and-assessment-arrangements-for-funded-non-maintained-nursery-settings/assessment-arrangements-for-funded-non-maintained-nursery-settings</a:t>
            </a:r>
            <a:r>
              <a:rPr lang="en-GB" altLang="en-US" sz="1200" dirty="0"/>
              <a:t> </a:t>
            </a:r>
            <a:br>
              <a:rPr lang="en-GB" altLang="en-US" sz="1200" dirty="0"/>
            </a:br>
            <a:br>
              <a:rPr lang="en-GB" altLang="en-US" sz="1200" dirty="0"/>
            </a:br>
            <a:br>
              <a:rPr lang="en-GB" altLang="en-US" sz="1200" dirty="0"/>
            </a:br>
            <a:endParaRPr lang="en-GB" altLang="en-US" sz="1200" dirty="0"/>
          </a:p>
        </p:txBody>
      </p:sp>
    </p:spTree>
    <p:extLst>
      <p:ext uri="{BB962C8B-B14F-4D97-AF65-F5344CB8AC3E}">
        <p14:creationId xmlns:p14="http://schemas.microsoft.com/office/powerpoint/2010/main" val="139417256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3359E8-BA12-4EB3-86CC-F0C056C53819}">
  <ds:schemaRefs>
    <ds:schemaRef ds:uri="http://schemas.microsoft.com/office/infopath/2007/PartnerControls"/>
    <ds:schemaRef ds:uri="http://purl.org/dc/terms/"/>
    <ds:schemaRef ds:uri="e4a72011-89be-41d7-bd49-565121a9e247"/>
    <ds:schemaRef ds:uri="http://schemas.microsoft.com/office/2006/metadata/properties"/>
    <ds:schemaRef ds:uri="http://purl.org/dc/elements/1.1/"/>
    <ds:schemaRef ds:uri="http://purl.org/dc/dcmitype/"/>
    <ds:schemaRef ds:uri="http://schemas.microsoft.com/office/2006/documentManagement/types"/>
    <ds:schemaRef ds:uri="http://www.w3.org/XML/1998/namespace"/>
    <ds:schemaRef ds:uri="http://schemas.openxmlformats.org/package/2006/metadata/core-properties"/>
    <ds:schemaRef ds:uri="16bfc89a-06a0-41d6-ae50-6ff65b36cb8b"/>
  </ds:schemaRefs>
</ds:datastoreItem>
</file>

<file path=customXml/itemProps2.xml><?xml version="1.0" encoding="utf-8"?>
<ds:datastoreItem xmlns:ds="http://schemas.openxmlformats.org/officeDocument/2006/customXml" ds:itemID="{AEC6014D-F3D7-412E-A7EA-DB7DF6197A08}">
  <ds:schemaRefs>
    <ds:schemaRef ds:uri="http://schemas.microsoft.com/sharepoint/v3/contenttype/forms"/>
  </ds:schemaRefs>
</ds:datastoreItem>
</file>

<file path=customXml/itemProps3.xml><?xml version="1.0" encoding="utf-8"?>
<ds:datastoreItem xmlns:ds="http://schemas.openxmlformats.org/officeDocument/2006/customXml" ds:itemID="{416995C0-CE24-4471-8C54-BCBFB456F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5146</TotalTime>
  <Words>6038</Words>
  <Application>Microsoft Office PowerPoint</Application>
  <PresentationFormat>On-screen Show (4:3)</PresentationFormat>
  <Paragraphs>437</Paragraphs>
  <Slides>69</Slides>
  <Notes>26</Notes>
  <HiddenSlides>0</HiddenSlides>
  <MMClips>2</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69</vt:i4>
      </vt:variant>
    </vt:vector>
  </HeadingPairs>
  <TitlesOfParts>
    <vt:vector size="84" baseType="lpstr">
      <vt:lpstr>ＭＳ Ｐゴシック</vt:lpstr>
      <vt:lpstr>Aptos</vt:lpstr>
      <vt:lpstr>Arial</vt:lpstr>
      <vt:lpstr>Arial,Sans-Serif</vt:lpstr>
      <vt:lpstr>Calibri</vt:lpstr>
      <vt:lpstr>Calibri Light</vt:lpstr>
      <vt:lpstr>inherit</vt:lpstr>
      <vt:lpstr>Lucida Sans</vt:lpstr>
      <vt:lpstr>Myriad Pro</vt:lpstr>
      <vt:lpstr>Segoe UI</vt:lpstr>
      <vt:lpstr>Times</vt:lpstr>
      <vt:lpstr>Times New Roman</vt:lpstr>
      <vt:lpstr>Holding PAge</vt:lpstr>
      <vt:lpstr>Sub Title 1</vt:lpstr>
      <vt:lpstr>Accessible 2</vt:lpstr>
      <vt:lpstr>PowerPoint Presentation</vt:lpstr>
      <vt:lpstr> Early Years Curricula   Topic 3 - Assessment </vt:lpstr>
      <vt:lpstr>Structure</vt:lpstr>
      <vt:lpstr>Link to assignment</vt:lpstr>
      <vt:lpstr>Discussion</vt:lpstr>
      <vt:lpstr>Assessment </vt:lpstr>
      <vt:lpstr> The purpose of assessment</vt:lpstr>
      <vt:lpstr>Types of assessment</vt:lpstr>
      <vt:lpstr>EYFS Statutory Framework (EYFS)</vt:lpstr>
      <vt:lpstr>Key points of  Assessment</vt:lpstr>
      <vt:lpstr>Further reading</vt:lpstr>
      <vt:lpstr>https://youtu.be/gnZ-H9lWqmk</vt:lpstr>
      <vt:lpstr>Progress Check at 2</vt:lpstr>
      <vt:lpstr>PowerPoint Presentation</vt:lpstr>
      <vt:lpstr>Ongoing/Formative assessment (FA)</vt:lpstr>
      <vt:lpstr>PowerPoint Presentation</vt:lpstr>
      <vt:lpstr>Characteristics of effective learning (CoEL) and assessment </vt:lpstr>
      <vt:lpstr>How children’s progress is recorded and tracked</vt:lpstr>
      <vt:lpstr>Discussion</vt:lpstr>
      <vt:lpstr>Assessment activity</vt:lpstr>
      <vt:lpstr>PowerPoint Presentation</vt:lpstr>
      <vt:lpstr>PowerPoint Presentation</vt:lpstr>
      <vt:lpstr>Group activity: Analyse the OAP process </vt:lpstr>
      <vt:lpstr>Analyse the assessment records</vt:lpstr>
      <vt:lpstr>Key points to consider when critically evaluating the methods of assessment, progress tracking and age or stage-related development models within play-based curricula in the context of Unique Child.</vt:lpstr>
      <vt:lpstr>PowerPoint Presentation</vt:lpstr>
      <vt:lpstr>  Purpose of Assessment</vt:lpstr>
      <vt:lpstr>PowerPoint Presentation</vt:lpstr>
      <vt:lpstr> Current Tracking</vt:lpstr>
      <vt:lpstr>PowerPoint Presentation</vt:lpstr>
      <vt:lpstr>Y Pedwar Diben         The Four Purposes</vt:lpstr>
      <vt:lpstr>Y meysydd dysgu a phrofiad The areas of learning and experience </vt:lpstr>
      <vt:lpstr>Mathemateg a Rhifedd Mathematics and Numeracy</vt:lpstr>
      <vt:lpstr>Mathemateg a Rhifedd Mathematics and Numeracy</vt:lpstr>
      <vt:lpstr>Disgrifiadau dysgu Mathemateg a Rhifedd</vt:lpstr>
      <vt:lpstr>Descriptors of Learning Mathematics and Numeracy</vt:lpstr>
      <vt:lpstr>Camau Dilyniant Newydd New Progression Steps</vt:lpstr>
      <vt:lpstr>PowerPoint Presentation</vt:lpstr>
      <vt:lpstr>    Assessment in the Curriculum for Funded Non-maintained Sector     </vt:lpstr>
      <vt:lpstr>Asesu Assessment</vt:lpstr>
      <vt:lpstr>Egwyddorion cynnydd Principles of Progression</vt:lpstr>
      <vt:lpstr>Camau Dilyniant Newydd New Progression Steps</vt:lpstr>
      <vt:lpstr>PowerPoint Presentation</vt:lpstr>
      <vt:lpstr>PowerPoint Presentation</vt:lpstr>
      <vt:lpstr>Egwyddorion cynnydd Principles of Progression</vt:lpstr>
      <vt:lpstr>Effeithiolrwydd cynyddol Increasing effectiveness</vt:lpstr>
      <vt:lpstr>Ehangder a dyfnder gwybodaeth cynyddol Increasing Breadth and Depth of Knowledge</vt:lpstr>
      <vt:lpstr>Dyfnhau’r Ddealltwriaeth Deepening Understanding</vt:lpstr>
      <vt:lpstr>Mireinio a soffistigeiddrwydd cynyddol  Refinement and Growing Sophistication</vt:lpstr>
      <vt:lpstr>Creu cysylltiadau a throsglwyddo'r dysgu Making Connections and Transferring Learning</vt:lpstr>
      <vt:lpstr>PowerPoint Presentation</vt:lpstr>
      <vt:lpstr>Arsylwi ac Asesu Observation and Assessment</vt:lpstr>
      <vt:lpstr>Arsylwi ac Asesu Observation and Assessment</vt:lpstr>
      <vt:lpstr>PowerPoint Presentation</vt:lpstr>
      <vt:lpstr>Sylwi Notice</vt:lpstr>
      <vt:lpstr>Dadansoddi Analyse</vt:lpstr>
      <vt:lpstr>Ymateb Respond</vt:lpstr>
      <vt:lpstr>Asesiad Cychwynnol – tudalen 26 Initial Assessment – page 26</vt:lpstr>
      <vt:lpstr>Asesu sgiliau a galluoedd llythrennedd plant  Assessing children’s skills and capabilities in literacy</vt:lpstr>
      <vt:lpstr>Pwyntiau Allweddol ar gyfer Asesiad Cychwynnol t42 Key Points for Initial Assessment p42</vt:lpstr>
      <vt:lpstr>Pwyntiau Allweddol ar gyfer Asesiad Cychwynnol t42 Key Points for Initial Assessment p42</vt:lpstr>
      <vt:lpstr>PowerPoint Presentation</vt:lpstr>
      <vt:lpstr>PowerPoint Presentation</vt:lpstr>
      <vt:lpstr>Cofnodi Asesiad Recording Assessment</vt:lpstr>
      <vt:lpstr>Storïau Dysgu  Learning Stories</vt:lpstr>
      <vt:lpstr>   Meg  </vt:lpstr>
      <vt:lpstr>Meg’s Observation </vt:lpstr>
      <vt:lpstr>Meg’s Assessment</vt:lpstr>
      <vt:lpstr>  Department for Education (2024). Early Years Foundation Stage Statutory Framework for Group and school-based Providers Setting the Standards for learning, Development and Care for Children from Birth to Five. [online] Gov.uk, p.10. Available at: https://assets.publishing.service.gov.uk/media/670fa42a30536cb92748328f/EYFS_statutory_framework_for_group_and_school_-_based_providers.pdf. ‌  Donaldson, G. (2015) ‘Successful Futures: Independent Review of Curriculum and Assessment Arrangements in Wales’ Available at: http://dera.ioe.ac.uk/22165/2/150225-successful-futures-en_Redacted.pdf  (Accessed: 10th December 2020).  Macdonald, N. (2018). The Great Divide: Separation of Care and Education in Wales and examination of policy, reform and research evidence. Available at: https://www.researchgate.net/publication/328838084_The_Great_Divide_separation_of_care_and_education_in_Wales_an_examination_of_policy_reform_and_research_evidence (Accessed: 10th December 2020).  Pascal, C., Bertram, T. and Rouse, L. (2019). Getting it right in the Early Years Foundation Stage: a review of the evidence. [online] Available at: https://www.earlychildhoodforum.org/uploads/Getting_it_right_in_the_EYFS_Literature_Review.pdf.  Waters-Davies, J. and MacDonald, N. (2023) ‘The capable child as a threshold concept for inclusive early childhood education and care.’ Chapter in Conn, C. and Murphy A. (editors) Inclusive Pedagogies for Early Childhood Education: Respecting and Responding to Differences in Learning. London: Routledge.  Welsh Government (2021) Enabling Pathways. Available at: https://gov.wales/sites/default/files/consultations/2021-05/enabling-pathways-consultation-document_0.pdf  Welsh Government (2021) Curriculum for Funded Non-Maintained Nursery Settings. Available at: https://gov.wales/sites/default/files/consultations/2021-05/curriculum-funded-non-maintained-settings-consultation-doc.pdf  Welsh Government (2023) Assessment arrangements for funded non-maintained nursery settings. Available at: https://hwb.gov.wales/curriculum-for-wales/curriculum-and-assessment-arrangements-for-funded-non-maintained-nursery-settings/assessment-arrangements-for-funded-non-maintained-nursery-settings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Debra Odeh</cp:lastModifiedBy>
  <cp:revision>182</cp:revision>
  <dcterms:created xsi:type="dcterms:W3CDTF">2021-03-10T12:10:47Z</dcterms:created>
  <dcterms:modified xsi:type="dcterms:W3CDTF">2025-05-20T21:15:34Z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