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theme/themeOverride3.xml" ContentType="application/vnd.openxmlformats-officedocument.themeOverr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theme/themeOverride4.xml" ContentType="application/vnd.openxmlformats-officedocument.themeOverr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2.xml" ContentType="application/vnd.openxmlformats-officedocument.themeOverr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tl="1" saveSubsetFonts="1">
  <p:sldMasterIdLst>
    <p:sldMasterId id="2147483688" r:id="rId1"/>
  </p:sldMasterIdLst>
  <p:notesMasterIdLst>
    <p:notesMasterId r:id="rId38"/>
  </p:notesMasterIdLst>
  <p:handoutMasterIdLst>
    <p:handoutMasterId r:id="rId39"/>
  </p:handoutMasterIdLst>
  <p:sldIdLst>
    <p:sldId id="256" r:id="rId2"/>
    <p:sldId id="291" r:id="rId3"/>
    <p:sldId id="266" r:id="rId4"/>
    <p:sldId id="267" r:id="rId5"/>
    <p:sldId id="268" r:id="rId6"/>
    <p:sldId id="292" r:id="rId7"/>
    <p:sldId id="293" r:id="rId8"/>
    <p:sldId id="294" r:id="rId9"/>
    <p:sldId id="295" r:id="rId10"/>
    <p:sldId id="269" r:id="rId11"/>
    <p:sldId id="270" r:id="rId12"/>
    <p:sldId id="271" r:id="rId13"/>
    <p:sldId id="272" r:id="rId14"/>
    <p:sldId id="273" r:id="rId15"/>
    <p:sldId id="278" r:id="rId16"/>
    <p:sldId id="279" r:id="rId17"/>
    <p:sldId id="280" r:id="rId18"/>
    <p:sldId id="281" r:id="rId19"/>
    <p:sldId id="297" r:id="rId20"/>
    <p:sldId id="296" r:id="rId21"/>
    <p:sldId id="299" r:id="rId22"/>
    <p:sldId id="300" r:id="rId23"/>
    <p:sldId id="301" r:id="rId24"/>
    <p:sldId id="302" r:id="rId25"/>
    <p:sldId id="304" r:id="rId26"/>
    <p:sldId id="303" r:id="rId27"/>
    <p:sldId id="305" r:id="rId28"/>
    <p:sldId id="306" r:id="rId29"/>
    <p:sldId id="307" r:id="rId30"/>
    <p:sldId id="309" r:id="rId31"/>
    <p:sldId id="311" r:id="rId32"/>
    <p:sldId id="318" r:id="rId33"/>
    <p:sldId id="319" r:id="rId34"/>
    <p:sldId id="320" r:id="rId35"/>
    <p:sldId id="321" r:id="rId36"/>
    <p:sldId id="285" r:id="rId37"/>
  </p:sldIdLst>
  <p:sldSz cx="9144000" cy="6858000" type="screen4x3"/>
  <p:notesSz cx="6858000" cy="9650413"/>
  <p:defaultTextStyle>
    <a:defPPr>
      <a:defRPr lang="ar-SA"/>
    </a:defPPr>
    <a:lvl1pPr algn="r" rtl="1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r" rtl="1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r" rtl="1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r" rtl="1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r" rtl="1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BE0E3"/>
    <a:srgbClr val="CCFFFF"/>
    <a:srgbClr val="EAEAEA"/>
    <a:srgbClr val="C0C0C0"/>
    <a:srgbClr val="66CCFF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438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3886200" y="0"/>
            <a:ext cx="2971800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1588" y="0"/>
            <a:ext cx="2971800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0" hangingPunct="0">
              <a:defRPr sz="1200"/>
            </a:lvl1pPr>
          </a:lstStyle>
          <a:p>
            <a:pPr>
              <a:defRPr/>
            </a:pPr>
            <a:fld id="{D7F14548-8AAD-4091-A039-85915B09D38A}" type="datetimeFigureOut">
              <a:rPr lang="ar-SA"/>
              <a:pPr>
                <a:defRPr/>
              </a:pPr>
              <a:t>09/07/1432</a:t>
            </a:fld>
            <a:endParaRPr lang="en-US"/>
          </a:p>
        </p:txBody>
      </p:sp>
      <p:sp>
        <p:nvSpPr>
          <p:cNvPr id="706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3886200" y="9166225"/>
            <a:ext cx="2971800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06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1588" y="9166225"/>
            <a:ext cx="2971800" cy="48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0" hangingPunct="0">
              <a:defRPr sz="1200"/>
            </a:lvl1pPr>
          </a:lstStyle>
          <a:p>
            <a:pPr>
              <a:defRPr/>
            </a:pPr>
            <a:fld id="{6FCCCD20-0B73-4CF8-B7D3-F72D440B9BDD}" type="slidenum">
              <a:rPr lang="ar-SA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26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826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40C38C31-E9EF-4B2D-A16C-6D83AFF9CB3D}" type="datetimeFigureOut">
              <a:rPr lang="en-US"/>
              <a:pPr>
                <a:defRPr/>
              </a:pPr>
              <a:t>6/10/2011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16000" y="723900"/>
            <a:ext cx="4826000" cy="36195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584700"/>
            <a:ext cx="5486400" cy="43418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166225"/>
            <a:ext cx="2971800" cy="4826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166225"/>
            <a:ext cx="2971800" cy="4826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5B460135-EE02-417F-8CCA-AAFCF451163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>
              <a:cs typeface="Arial" charset="0"/>
            </a:endParaRPr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80FF1C4-3E71-408C-8804-F4C943CFAFAE}" type="slidenum">
              <a:rPr lang="en-US" smtClean="0"/>
              <a:pPr/>
              <a:t>1</a:t>
            </a:fld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10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Freeform 1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>
                <a:defRPr/>
              </a:pPr>
              <a:endParaRPr lang="en-US"/>
            </a:p>
          </p:txBody>
        </p:sp>
        <p:sp>
          <p:nvSpPr>
            <p:cNvPr id="8" name="Freeform 19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>
                <a:defRPr/>
              </a:pPr>
              <a:endParaRPr lang="en-US"/>
            </a:p>
          </p:txBody>
        </p:sp>
        <p:cxnSp>
          <p:nvCxnSpPr>
            <p:cNvPr id="10" name="Straight Connector 20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2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3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3D8D7692-06E6-4C7B-9B2A-84658381E9D3}" type="slidenum">
              <a:rPr lang="ar-SA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7AB53F-36FF-4ECA-AA6D-ADFFAD26A0EA}" type="slidenum">
              <a:rPr lang="ar-SA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hevron 10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>
              <a:defRPr/>
            </a:pPr>
            <a:endParaRPr lang="en-US"/>
          </a:p>
        </p:txBody>
      </p:sp>
      <p:sp>
        <p:nvSpPr>
          <p:cNvPr id="5" name="Chevron 15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32A436C-1711-4C4A-BAA8-BD7D4D223294}" type="slidenum">
              <a:rPr lang="ar-SA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AA53D8E-C907-435D-84D9-50FB57BED333}" type="slidenum">
              <a:rPr lang="ar-SA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A1D53FC-DC8E-4F81-BE31-4C1947F3E0D1}" type="slidenum">
              <a:rPr lang="ar-SA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F86A6B3-417D-4AE9-AFD4-23E1FC224216}" type="slidenum">
              <a:rPr lang="ar-SA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A8CA4-8DD0-40D9-9386-0E6D7BBC877C}" type="slidenum">
              <a:rPr lang="ar-SA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D0F8FF2-E8ED-4603-AADA-A1D54B658D46}" type="slidenum">
              <a:rPr lang="ar-SA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10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6" name="Freeform 15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7" name="Right Triangle 1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cxnSp>
        <p:nvCxnSpPr>
          <p:cNvPr id="8" name="Straight Connector 18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hevron 19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>
              <a:defRPr/>
            </a:pPr>
            <a:endParaRPr lang="en-US"/>
          </a:p>
        </p:txBody>
      </p:sp>
      <p:sp>
        <p:nvSpPr>
          <p:cNvPr id="10" name="Chevron 20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>
              <a:defRPr/>
            </a:pP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3CDC9F6A-C7EB-48DA-BEDB-848B6E979A7D}" type="slidenum">
              <a:rPr lang="ar-SA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F2F777-B30B-4E67-A6EA-E2154265B994}" type="slidenum">
              <a:rPr lang="ar-SA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D79441-354E-45D4-9AA4-61D329DA5984}" type="slidenum">
              <a:rPr lang="ar-SA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8DB30A-D30B-4977-82BF-7829002C8FF2}" type="slidenum">
              <a:rPr lang="ar-SA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33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A44BFFFA-4DDB-4F4A-82DA-77FDFF359DBE}" type="slidenum">
              <a:rPr lang="ar-SA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3" r:id="rId1"/>
    <p:sldLayoutId id="2147483918" r:id="rId2"/>
    <p:sldLayoutId id="2147483924" r:id="rId3"/>
    <p:sldLayoutId id="2147483925" r:id="rId4"/>
    <p:sldLayoutId id="2147483926" r:id="rId5"/>
    <p:sldLayoutId id="2147483927" r:id="rId6"/>
    <p:sldLayoutId id="2147483919" r:id="rId7"/>
    <p:sldLayoutId id="2147483928" r:id="rId8"/>
    <p:sldLayoutId id="2147483929" r:id="rId9"/>
    <p:sldLayoutId id="2147483920" r:id="rId10"/>
    <p:sldLayoutId id="2147483921" r:id="rId11"/>
    <p:sldLayoutId id="2147483922" r:id="rId12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  <a:cs typeface="Arial" charset="0"/>
        </a:defRPr>
      </a:lvl9pPr>
      <a:extLst/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123728" y="950863"/>
            <a:ext cx="6768752" cy="1470025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dirty="0" smtClean="0"/>
              <a:t>Limiting the Number of Route  Changes in Data Networks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771775" y="2997200"/>
            <a:ext cx="5976938" cy="935038"/>
          </a:xfrm>
        </p:spPr>
        <p:txBody>
          <a:bodyPr/>
          <a:lstStyle/>
          <a:p>
            <a:pPr marR="0" eaLnBrk="1" hangingPunct="1">
              <a:lnSpc>
                <a:spcPct val="80000"/>
              </a:lnSpc>
            </a:pPr>
            <a:endParaRPr lang="en-US" sz="1600" smtClean="0">
              <a:cs typeface="Arial" charset="0"/>
            </a:endParaRPr>
          </a:p>
          <a:p>
            <a:pPr marR="0" algn="ctr" eaLnBrk="1" hangingPunct="1">
              <a:lnSpc>
                <a:spcPct val="80000"/>
              </a:lnSpc>
            </a:pPr>
            <a:r>
              <a:rPr lang="en-US" sz="1600" smtClean="0">
                <a:cs typeface="Arial" charset="0"/>
              </a:rPr>
              <a:t>Presented by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en-US" sz="2000" b="1" smtClean="0">
                <a:cs typeface="Arial" charset="0"/>
              </a:rPr>
              <a:t>Soha K. Rawas</a:t>
            </a:r>
          </a:p>
          <a:p>
            <a:pPr marR="0" eaLnBrk="1" hangingPunct="1">
              <a:lnSpc>
                <a:spcPct val="80000"/>
              </a:lnSpc>
            </a:pPr>
            <a:endParaRPr lang="en-US" sz="1600" b="1" smtClean="0">
              <a:cs typeface="Arial" charset="0"/>
            </a:endParaRPr>
          </a:p>
          <a:p>
            <a:pPr marR="0" eaLnBrk="1" hangingPunct="1">
              <a:lnSpc>
                <a:spcPct val="80000"/>
              </a:lnSpc>
            </a:pPr>
            <a:endParaRPr lang="en-US" sz="1600" smtClean="0">
              <a:cs typeface="Arial" charset="0"/>
            </a:endParaRPr>
          </a:p>
          <a:p>
            <a:pPr marR="0" eaLnBrk="1" hangingPunct="1">
              <a:lnSpc>
                <a:spcPct val="80000"/>
              </a:lnSpc>
            </a:pPr>
            <a:endParaRPr lang="en-US" sz="1600" smtClean="0">
              <a:cs typeface="Arial" charset="0"/>
            </a:endParaRPr>
          </a:p>
        </p:txBody>
      </p:sp>
      <p:pic>
        <p:nvPicPr>
          <p:cNvPr id="9220" name="Picture 3" descr="university logo BAU on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260350"/>
            <a:ext cx="2144712" cy="323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39888"/>
            <a:ext cx="8229600" cy="452596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800" smtClean="0">
                <a:cs typeface="Arial" charset="0"/>
              </a:rPr>
              <a:t>One Optimal Route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>
                <a:cs typeface="Arial" charset="0"/>
              </a:rPr>
              <a:t>Example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smtClean="0">
                <a:cs typeface="Arial" charset="0"/>
              </a:rPr>
              <a:t>One Route Change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smtClean="0">
                <a:cs typeface="Arial" charset="0"/>
              </a:rPr>
              <a:t>Two Route Changes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smtClean="0">
                <a:cs typeface="Arial" charset="0"/>
              </a:rPr>
              <a:t>Link failure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smtClean="0">
                <a:cs typeface="Arial" charset="0"/>
              </a:rPr>
              <a:t>Conclusion &amp; Future Work</a:t>
            </a:r>
          </a:p>
          <a:p>
            <a:pPr eaLnBrk="1" hangingPunct="1">
              <a:lnSpc>
                <a:spcPct val="80000"/>
              </a:lnSpc>
            </a:pPr>
            <a:endParaRPr lang="en-US" sz="2800" smtClean="0">
              <a:cs typeface="Arial" charset="0"/>
            </a:endParaRPr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800" dirty="0" smtClean="0"/>
              <a:t>Outline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773238"/>
            <a:ext cx="8229600" cy="4525962"/>
          </a:xfrm>
        </p:spPr>
        <p:txBody>
          <a:bodyPr/>
          <a:lstStyle/>
          <a:p>
            <a:pPr algn="just" eaLnBrk="1" hangingPunct="1"/>
            <a:r>
              <a:rPr lang="en-US" smtClean="0">
                <a:cs typeface="Arial" charset="0"/>
              </a:rPr>
              <a:t>What will be the best path if we want to use a single route over an interval of time on a pre-known weighted data-network?</a:t>
            </a:r>
          </a:p>
          <a:p>
            <a:pPr algn="just" eaLnBrk="1" hangingPunct="1"/>
            <a:endParaRPr lang="en-US" smtClean="0">
              <a:cs typeface="Arial" charset="0"/>
            </a:endParaRP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800" dirty="0" smtClean="0"/>
              <a:t>One Optimal Route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Example</a:t>
            </a:r>
          </a:p>
        </p:txBody>
      </p:sp>
      <p:sp>
        <p:nvSpPr>
          <p:cNvPr id="12291" name="Rectangle 52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330700" cy="4525963"/>
          </a:xfrm>
        </p:spPr>
        <p:txBody>
          <a:bodyPr/>
          <a:lstStyle/>
          <a:p>
            <a:pPr algn="just" eaLnBrk="1" hangingPunct="1"/>
            <a:r>
              <a:rPr lang="en-US" sz="2800" smtClean="0">
                <a:cs typeface="Arial" charset="0"/>
              </a:rPr>
              <a:t>weighted data- network with source S and destination D</a:t>
            </a:r>
            <a:endParaRPr lang="ar-LB" sz="2800" smtClean="0"/>
          </a:p>
          <a:p>
            <a:pPr algn="just" eaLnBrk="1" hangingPunct="1"/>
            <a:r>
              <a:rPr lang="en-US" sz="2800" smtClean="0">
                <a:cs typeface="Arial" charset="0"/>
              </a:rPr>
              <a:t>The different routes between S, D are:</a:t>
            </a:r>
          </a:p>
          <a:p>
            <a:pPr lvl="1" algn="just" eaLnBrk="1" hangingPunct="1"/>
            <a:r>
              <a:rPr lang="en-US" sz="2400" smtClean="0">
                <a:cs typeface="Arial" charset="0"/>
              </a:rPr>
              <a:t>Pa1= S-A-D</a:t>
            </a:r>
          </a:p>
          <a:p>
            <a:pPr lvl="1" algn="just" eaLnBrk="1" hangingPunct="1"/>
            <a:r>
              <a:rPr lang="en-US" sz="2400" smtClean="0">
                <a:cs typeface="Arial" charset="0"/>
              </a:rPr>
              <a:t>Pa2= S-B-D</a:t>
            </a:r>
          </a:p>
          <a:p>
            <a:pPr lvl="1" algn="just" eaLnBrk="1" hangingPunct="1"/>
            <a:r>
              <a:rPr lang="en-US" sz="2400" smtClean="0">
                <a:cs typeface="Arial" charset="0"/>
              </a:rPr>
              <a:t>Pa3= S-C-D</a:t>
            </a:r>
          </a:p>
          <a:p>
            <a:pPr lvl="1" algn="just" eaLnBrk="1" hangingPunct="1"/>
            <a:r>
              <a:rPr lang="en-US" sz="2400" smtClean="0">
                <a:cs typeface="Arial" charset="0"/>
              </a:rPr>
              <a:t>Pa4= S-B-C-D</a:t>
            </a:r>
          </a:p>
          <a:p>
            <a:pPr lvl="1" algn="just" eaLnBrk="1" hangingPunct="1"/>
            <a:r>
              <a:rPr lang="en-US" sz="2400" smtClean="0">
                <a:cs typeface="Arial" charset="0"/>
              </a:rPr>
              <a:t>Pa5= S-C-B-D</a:t>
            </a:r>
          </a:p>
        </p:txBody>
      </p:sp>
      <p:grpSp>
        <p:nvGrpSpPr>
          <p:cNvPr id="12292" name="Group 150"/>
          <p:cNvGrpSpPr>
            <a:grpSpLocks/>
          </p:cNvGrpSpPr>
          <p:nvPr/>
        </p:nvGrpSpPr>
        <p:grpSpPr bwMode="auto">
          <a:xfrm>
            <a:off x="4787900" y="1989138"/>
            <a:ext cx="3671888" cy="3671887"/>
            <a:chOff x="2352" y="3724"/>
            <a:chExt cx="4341" cy="4198"/>
          </a:xfrm>
        </p:grpSpPr>
        <p:sp>
          <p:nvSpPr>
            <p:cNvPr id="12293" name="Text Box 151"/>
            <p:cNvSpPr txBox="1">
              <a:spLocks noChangeArrowheads="1"/>
            </p:cNvSpPr>
            <p:nvPr/>
          </p:nvSpPr>
          <p:spPr bwMode="auto">
            <a:xfrm>
              <a:off x="4574" y="6457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6</a:t>
              </a:r>
              <a:endParaRPr lang="en-US"/>
            </a:p>
          </p:txBody>
        </p:sp>
        <p:grpSp>
          <p:nvGrpSpPr>
            <p:cNvPr id="12294" name="Group 152"/>
            <p:cNvGrpSpPr>
              <a:grpSpLocks/>
            </p:cNvGrpSpPr>
            <p:nvPr/>
          </p:nvGrpSpPr>
          <p:grpSpPr bwMode="auto">
            <a:xfrm>
              <a:off x="2352" y="3724"/>
              <a:ext cx="4341" cy="4198"/>
              <a:chOff x="2485" y="1237"/>
              <a:chExt cx="6062" cy="4260"/>
            </a:xfrm>
          </p:grpSpPr>
          <p:grpSp>
            <p:nvGrpSpPr>
              <p:cNvPr id="12301" name="Group 153"/>
              <p:cNvGrpSpPr>
                <a:grpSpLocks/>
              </p:cNvGrpSpPr>
              <p:nvPr/>
            </p:nvGrpSpPr>
            <p:grpSpPr bwMode="auto">
              <a:xfrm>
                <a:off x="2485" y="1237"/>
                <a:ext cx="6062" cy="4260"/>
                <a:chOff x="2485" y="1237"/>
                <a:chExt cx="6062" cy="4260"/>
              </a:xfrm>
            </p:grpSpPr>
            <p:sp>
              <p:nvSpPr>
                <p:cNvPr id="12303" name="Text Box 154"/>
                <p:cNvSpPr txBox="1">
                  <a:spLocks noChangeArrowheads="1"/>
                </p:cNvSpPr>
                <p:nvPr/>
              </p:nvSpPr>
              <p:spPr bwMode="auto">
                <a:xfrm>
                  <a:off x="6395" y="2844"/>
                  <a:ext cx="634" cy="397"/>
                </a:xfrm>
                <a:prstGeom prst="rect">
                  <a:avLst/>
                </a:prstGeom>
                <a:solidFill>
                  <a:srgbClr val="FFFFFF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grpSp>
              <p:nvGrpSpPr>
                <p:cNvPr id="12304" name="Group 155"/>
                <p:cNvGrpSpPr>
                  <a:grpSpLocks/>
                </p:cNvGrpSpPr>
                <p:nvPr/>
              </p:nvGrpSpPr>
              <p:grpSpPr bwMode="auto">
                <a:xfrm>
                  <a:off x="2485" y="1237"/>
                  <a:ext cx="6062" cy="4260"/>
                  <a:chOff x="2485" y="720"/>
                  <a:chExt cx="6062" cy="4260"/>
                </a:xfrm>
              </p:grpSpPr>
              <p:grpSp>
                <p:nvGrpSpPr>
                  <p:cNvPr id="12305" name="Group 156"/>
                  <p:cNvGrpSpPr>
                    <a:grpSpLocks/>
                  </p:cNvGrpSpPr>
                  <p:nvPr/>
                </p:nvGrpSpPr>
                <p:grpSpPr bwMode="auto">
                  <a:xfrm>
                    <a:off x="2485" y="720"/>
                    <a:ext cx="6062" cy="4260"/>
                    <a:chOff x="1995" y="720"/>
                    <a:chExt cx="3300" cy="2415"/>
                  </a:xfrm>
                </p:grpSpPr>
                <p:sp>
                  <p:nvSpPr>
                    <p:cNvPr id="12307" name="Text Box 157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4530" y="900"/>
                      <a:ext cx="405" cy="390"/>
                    </a:xfrm>
                    <a:prstGeom prst="rect">
                      <a:avLst/>
                    </a:prstGeom>
                    <a:solidFill>
                      <a:srgbClr val="FFFFFF"/>
                    </a:solidFill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grpSp>
                  <p:nvGrpSpPr>
                    <p:cNvPr id="12308" name="Group 158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995" y="720"/>
                      <a:ext cx="3300" cy="2415"/>
                      <a:chOff x="1995" y="720"/>
                      <a:chExt cx="3300" cy="2415"/>
                    </a:xfrm>
                  </p:grpSpPr>
                  <p:sp>
                    <p:nvSpPr>
                      <p:cNvPr id="12309" name="Text Box 159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2400" y="915"/>
                        <a:ext cx="270" cy="375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12310" name="Group 160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995" y="720"/>
                        <a:ext cx="3300" cy="2415"/>
                        <a:chOff x="1995" y="720"/>
                        <a:chExt cx="3300" cy="2415"/>
                      </a:xfrm>
                    </p:grpSpPr>
                    <p:sp>
                      <p:nvSpPr>
                        <p:cNvPr id="12311" name="Text Box 161"/>
                        <p:cNvSpPr txBox="1"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2715" y="1425"/>
                          <a:ext cx="480" cy="450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grpSp>
                      <p:nvGrpSpPr>
                        <p:cNvPr id="12312" name="Group 162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1995" y="720"/>
                          <a:ext cx="3300" cy="2415"/>
                          <a:chOff x="1995" y="720"/>
                          <a:chExt cx="3300" cy="2415"/>
                        </a:xfrm>
                      </p:grpSpPr>
                      <p:grpSp>
                        <p:nvGrpSpPr>
                          <p:cNvPr id="12313" name="Group 163"/>
                          <p:cNvGrpSpPr>
                            <a:grpSpLocks/>
                          </p:cNvGrpSpPr>
                          <p:nvPr/>
                        </p:nvGrpSpPr>
                        <p:grpSpPr bwMode="auto">
                          <a:xfrm>
                            <a:off x="1995" y="720"/>
                            <a:ext cx="3300" cy="2415"/>
                            <a:chOff x="1995" y="720"/>
                            <a:chExt cx="3300" cy="2415"/>
                          </a:xfrm>
                        </p:grpSpPr>
                        <p:sp>
                          <p:nvSpPr>
                            <p:cNvPr id="12315" name="Text Box 164"/>
                            <p:cNvSpPr txBox="1"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2190" y="2415"/>
                              <a:ext cx="480" cy="450"/>
                            </a:xfrm>
                            <a:prstGeom prst="rect">
                              <a:avLst/>
                            </a:prstGeom>
                            <a:solidFill>
                              <a:srgbClr val="FFFFFF"/>
                            </a:solidFill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  <p:txBody>
                            <a:bodyPr/>
                            <a:lstStyle/>
                            <a:p>
                              <a:endParaRPr lang="en-US"/>
                            </a:p>
                          </p:txBody>
                        </p:sp>
                        <p:grpSp>
                          <p:nvGrpSpPr>
                            <p:cNvPr id="12316" name="Group 165"/>
                            <p:cNvGrpSpPr>
                              <a:grpSpLocks/>
                            </p:cNvGrpSpPr>
                            <p:nvPr/>
                          </p:nvGrpSpPr>
                          <p:grpSpPr bwMode="auto">
                            <a:xfrm>
                              <a:off x="1995" y="720"/>
                              <a:ext cx="3300" cy="2415"/>
                              <a:chOff x="1995" y="720"/>
                              <a:chExt cx="3300" cy="2415"/>
                            </a:xfrm>
                          </p:grpSpPr>
                          <p:grpSp>
                            <p:nvGrpSpPr>
                              <p:cNvPr id="12317" name="Group 166"/>
                              <p:cNvGrpSpPr>
                                <a:grpSpLocks/>
                              </p:cNvGrpSpPr>
                              <p:nvPr/>
                            </p:nvGrpSpPr>
                            <p:grpSpPr bwMode="auto">
                              <a:xfrm>
                                <a:off x="1995" y="720"/>
                                <a:ext cx="3300" cy="2415"/>
                                <a:chOff x="1995" y="720"/>
                                <a:chExt cx="3300" cy="2415"/>
                              </a:xfrm>
                            </p:grpSpPr>
                            <p:sp>
                              <p:nvSpPr>
                                <p:cNvPr id="12319" name="Oval 167"/>
                                <p:cNvSpPr>
                                  <a:spLocks noChangeArrowheads="1"/>
                                </p:cNvSpPr>
                                <p:nvPr/>
                              </p:nvSpPr>
                              <p:spPr bwMode="auto">
                                <a:xfrm>
                                  <a:off x="4935" y="1725"/>
                                  <a:ext cx="360" cy="270"/>
                                </a:xfrm>
                                <a:prstGeom prst="ellipse">
                                  <a:avLst/>
                                </a:prstGeom>
                                <a:solidFill>
                                  <a:srgbClr val="FFFFFF"/>
                                </a:solidFill>
                                <a:ln w="9525">
                                  <a:solidFill>
                                    <a:srgbClr val="000000"/>
                                  </a:solidFill>
                                  <a:round/>
                                  <a:headEnd/>
                                  <a:tailEnd/>
                                </a:ln>
                              </p:spPr>
                              <p:txBody>
                                <a:bodyPr/>
                                <a:lstStyle/>
                                <a:p>
                                  <a:pPr algn="l" rtl="0">
                                    <a:spcAft>
                                      <a:spcPts val="1000"/>
                                    </a:spcAft>
                                  </a:pPr>
                                  <a:r>
                                    <a:rPr lang="en-US" sz="1100">
                                      <a:latin typeface="Calibri" pitchFamily="34" charset="0"/>
                                    </a:rPr>
                                    <a:t>D</a:t>
                                  </a:r>
                                  <a:endParaRPr lang="en-US"/>
                                </a:p>
                              </p:txBody>
                            </p:sp>
                            <p:grpSp>
                              <p:nvGrpSpPr>
                                <p:cNvPr id="12320" name="Group 168"/>
                                <p:cNvGrpSpPr>
                                  <a:grpSpLocks/>
                                </p:cNvGrpSpPr>
                                <p:nvPr/>
                              </p:nvGrpSpPr>
                              <p:grpSpPr bwMode="auto">
                                <a:xfrm>
                                  <a:off x="1995" y="720"/>
                                  <a:ext cx="3105" cy="2415"/>
                                  <a:chOff x="1995" y="720"/>
                                  <a:chExt cx="3105" cy="2415"/>
                                </a:xfrm>
                              </p:grpSpPr>
                              <p:cxnSp>
                                <p:nvCxnSpPr>
                                  <p:cNvPr id="12321" name="AutoShape 169"/>
                                  <p:cNvCxnSpPr>
                                    <a:cxnSpLocks noChangeShapeType="1"/>
                                  </p:cNvCxnSpPr>
                                  <p:nvPr/>
                                </p:nvCxnSpPr>
                                <p:spPr bwMode="auto">
                                  <a:xfrm flipH="1">
                                    <a:off x="2355" y="1875"/>
                                    <a:ext cx="1095" cy="0"/>
                                  </a:xfrm>
                                  <a:prstGeom prst="straightConnector1">
                                    <a:avLst/>
                                  </a:prstGeom>
                                  <a:noFill/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</p:cxnSp>
                              <p:grpSp>
                                <p:nvGrpSpPr>
                                  <p:cNvPr id="12322" name="Group 170"/>
                                  <p:cNvGrpSpPr>
                                    <a:grpSpLocks/>
                                  </p:cNvGrpSpPr>
                                  <p:nvPr/>
                                </p:nvGrpSpPr>
                                <p:grpSpPr bwMode="auto">
                                  <a:xfrm>
                                    <a:off x="1995" y="720"/>
                                    <a:ext cx="3105" cy="2415"/>
                                    <a:chOff x="1995" y="720"/>
                                    <a:chExt cx="3105" cy="2415"/>
                                  </a:xfrm>
                                </p:grpSpPr>
                                <p:sp>
                                  <p:nvSpPr>
                                    <p:cNvPr id="12323" name="Oval 171"/>
                                    <p:cNvSpPr>
                                      <a:spLocks noChangeArrowheads="1"/>
                                    </p:cNvSpPr>
                                    <p:nvPr/>
                                  </p:nvSpPr>
                                  <p:spPr bwMode="auto">
                                    <a:xfrm>
                                      <a:off x="3450" y="1725"/>
                                      <a:ext cx="360" cy="270"/>
                                    </a:xfrm>
                                    <a:prstGeom prst="ellipse">
                                      <a:avLst/>
                                    </a:prstGeom>
                                    <a:solidFill>
                                      <a:srgbClr val="FFFFFF"/>
                                    </a:solidFill>
                                    <a:ln w="9525">
                                      <a:solidFill>
                                        <a:srgbClr val="000000"/>
                                      </a:solidFill>
                                      <a:round/>
                                      <a:headEnd/>
                                      <a:tailEnd/>
                                    </a:ln>
                                  </p:spPr>
                                  <p:txBody>
                                    <a:bodyPr/>
                                    <a:lstStyle/>
                                    <a:p>
                                      <a:pPr algn="l" rtl="0">
                                        <a:spcAft>
                                          <a:spcPts val="1000"/>
                                        </a:spcAft>
                                      </a:pPr>
                                      <a:r>
                                        <a:rPr lang="en-US" sz="1100">
                                          <a:latin typeface="Calibri" pitchFamily="34" charset="0"/>
                                        </a:rPr>
                                        <a:t>B</a:t>
                                      </a:r>
                                      <a:endParaRPr lang="en-US"/>
                                    </a:p>
                                  </p:txBody>
                                </p:sp>
                                <p:cxnSp>
                                  <p:nvCxnSpPr>
                                    <p:cNvPr id="12324" name="AutoShape 172"/>
                                    <p:cNvCxnSpPr>
                                      <a:cxnSpLocks noChangeShapeType="1"/>
                                    </p:cNvCxnSpPr>
                                    <p:nvPr/>
                                  </p:nvCxnSpPr>
                                  <p:spPr bwMode="auto">
                                    <a:xfrm>
                                      <a:off x="3810" y="1875"/>
                                      <a:ext cx="1095" cy="0"/>
                                    </a:xfrm>
                                    <a:prstGeom prst="straightConnector1">
                                      <a:avLst/>
                                    </a:prstGeom>
                                    <a:noFill/>
                                    <a:ln w="9525">
                                      <a:solidFill>
                                        <a:srgbClr val="000000"/>
                                      </a:solidFill>
                                      <a:round/>
                                      <a:headEnd/>
                                      <a:tailEnd/>
                                    </a:ln>
                                  </p:spPr>
                                </p:cxnSp>
                                <p:grpSp>
                                  <p:nvGrpSpPr>
                                    <p:cNvPr id="12325" name="Group 173"/>
                                    <p:cNvGrpSpPr>
                                      <a:grpSpLocks/>
                                    </p:cNvGrpSpPr>
                                    <p:nvPr/>
                                  </p:nvGrpSpPr>
                                  <p:grpSpPr bwMode="auto">
                                    <a:xfrm>
                                      <a:off x="1995" y="720"/>
                                      <a:ext cx="3105" cy="2415"/>
                                      <a:chOff x="1995" y="720"/>
                                      <a:chExt cx="3105" cy="2415"/>
                                    </a:xfrm>
                                  </p:grpSpPr>
                                  <p:grpSp>
                                    <p:nvGrpSpPr>
                                      <p:cNvPr id="12326" name="Group 174"/>
                                      <p:cNvGrpSpPr>
                                        <a:grpSpLocks/>
                                      </p:cNvGrpSpPr>
                                      <p:nvPr/>
                                    </p:nvGrpSpPr>
                                    <p:grpSpPr bwMode="auto">
                                      <a:xfrm>
                                        <a:off x="1995" y="720"/>
                                        <a:ext cx="3105" cy="2415"/>
                                        <a:chOff x="1995" y="720"/>
                                        <a:chExt cx="3105" cy="2415"/>
                                      </a:xfrm>
                                    </p:grpSpPr>
                                    <p:cxnSp>
                                      <p:nvCxnSpPr>
                                        <p:cNvPr id="12328" name="AutoShape 175"/>
                                        <p:cNvCxnSpPr>
                                          <a:cxnSpLocks noChangeShapeType="1"/>
                                        </p:cNvCxnSpPr>
                                        <p:nvPr/>
                                      </p:nvCxnSpPr>
                                      <p:spPr bwMode="auto">
                                        <a:xfrm flipH="1" flipV="1">
                                          <a:off x="2280" y="1995"/>
                                          <a:ext cx="1170" cy="960"/>
                                        </a:xfrm>
                                        <a:prstGeom prst="straightConnector1">
                                          <a:avLst/>
                                        </a:prstGeom>
                                        <a:noFill/>
                                        <a:ln w="9525">
                                          <a:solidFill>
                                            <a:srgbClr val="000000"/>
                                          </a:solidFill>
                                          <a:round/>
                                          <a:headEnd/>
                                          <a:tailEnd/>
                                        </a:ln>
                                      </p:spPr>
                                    </p:cxnSp>
                                    <p:grpSp>
                                      <p:nvGrpSpPr>
                                        <p:cNvPr id="12329" name="Group 176"/>
                                        <p:cNvGrpSpPr>
                                          <a:grpSpLocks/>
                                        </p:cNvGrpSpPr>
                                        <p:nvPr/>
                                      </p:nvGrpSpPr>
                                      <p:grpSpPr bwMode="auto">
                                        <a:xfrm>
                                          <a:off x="1995" y="720"/>
                                          <a:ext cx="3105" cy="2415"/>
                                          <a:chOff x="1995" y="720"/>
                                          <a:chExt cx="3105" cy="2415"/>
                                        </a:xfrm>
                                      </p:grpSpPr>
                                      <p:sp>
                                        <p:nvSpPr>
                                          <p:cNvPr id="12330" name="Oval 177"/>
                                          <p:cNvSpPr>
                                            <a:spLocks noChangeArrowheads="1"/>
                                          </p:cNvSpPr>
                                          <p:nvPr/>
                                        </p:nvSpPr>
                                        <p:spPr bwMode="auto">
                                          <a:xfrm>
                                            <a:off x="3450" y="2865"/>
                                            <a:ext cx="360" cy="270"/>
                                          </a:xfrm>
                                          <a:prstGeom prst="ellipse">
                                            <a:avLst/>
                                          </a:prstGeom>
                                          <a:solidFill>
                                            <a:srgbClr val="FFFFFF"/>
                                          </a:solidFill>
                                          <a:ln w="9525">
                                            <a:solidFill>
                                              <a:srgbClr val="000000"/>
                                            </a:solidFill>
                                            <a:round/>
                                            <a:headEnd/>
                                            <a:tailEnd/>
                                          </a:ln>
                                        </p:spPr>
                                        <p:txBody>
                                          <a:bodyPr/>
                                          <a:lstStyle/>
                                          <a:p>
                                            <a:pPr algn="l" rtl="0">
                                              <a:spcAft>
                                                <a:spcPts val="1000"/>
                                              </a:spcAft>
                                            </a:pPr>
                                            <a:r>
                                              <a:rPr lang="en-US" sz="1100">
                                                <a:latin typeface="Calibri" pitchFamily="34" charset="0"/>
                                              </a:rPr>
                                              <a:t>C</a:t>
                                            </a:r>
                                            <a:endParaRPr lang="en-US"/>
                                          </a:p>
                                        </p:txBody>
                                      </p:sp>
                                      <p:grpSp>
                                        <p:nvGrpSpPr>
                                          <p:cNvPr id="12331" name="Group 178"/>
                                          <p:cNvGrpSpPr>
                                            <a:grpSpLocks/>
                                          </p:cNvGrpSpPr>
                                          <p:nvPr/>
                                        </p:nvGrpSpPr>
                                        <p:grpSpPr bwMode="auto">
                                          <a:xfrm>
                                            <a:off x="1995" y="720"/>
                                            <a:ext cx="3105" cy="1275"/>
                                            <a:chOff x="1995" y="720"/>
                                            <a:chExt cx="3105" cy="1275"/>
                                          </a:xfrm>
                                        </p:grpSpPr>
                                        <p:sp>
                                          <p:nvSpPr>
                                            <p:cNvPr id="12333" name="Oval 179"/>
                                            <p:cNvSpPr>
                                              <a:spLocks noChangeArrowheads="1"/>
                                            </p:cNvSpPr>
                                            <p:nvPr/>
                                          </p:nvSpPr>
                                          <p:spPr bwMode="auto">
                                            <a:xfrm>
                                              <a:off x="3450" y="720"/>
                                              <a:ext cx="360" cy="270"/>
                                            </a:xfrm>
                                            <a:prstGeom prst="ellipse">
                                              <a:avLst/>
                                            </a:prstGeom>
                                            <a:solidFill>
                                              <a:srgbClr val="FFFFFF"/>
                                            </a:solidFill>
                                            <a:ln w="9525">
                                              <a:solidFill>
                                                <a:srgbClr val="000000"/>
                                              </a:solidFill>
                                              <a:round/>
                                              <a:headEnd/>
                                              <a:tailEnd/>
                                            </a:ln>
                                          </p:spPr>
                                          <p:txBody>
                                            <a:bodyPr/>
                                            <a:lstStyle/>
                                            <a:p>
                                              <a:pPr algn="l" rtl="0">
                                                <a:spcAft>
                                                  <a:spcPts val="1000"/>
                                                </a:spcAft>
                                              </a:pPr>
                                              <a:r>
                                                <a:rPr lang="en-US" sz="1100">
                                                  <a:latin typeface="Calibri" pitchFamily="34" charset="0"/>
                                                </a:rPr>
                                                <a:t>A</a:t>
                                              </a:r>
                                              <a:endParaRPr lang="en-US"/>
                                            </a:p>
                                          </p:txBody>
                                        </p:sp>
                                        <p:grpSp>
                                          <p:nvGrpSpPr>
                                            <p:cNvPr id="12334" name="Group 180"/>
                                            <p:cNvGrpSpPr>
                                              <a:grpSpLocks/>
                                            </p:cNvGrpSpPr>
                                            <p:nvPr/>
                                          </p:nvGrpSpPr>
                                          <p:grpSpPr bwMode="auto">
                                            <a:xfrm>
                                              <a:off x="1995" y="915"/>
                                              <a:ext cx="1455" cy="1080"/>
                                              <a:chOff x="1995" y="915"/>
                                              <a:chExt cx="1455" cy="1080"/>
                                            </a:xfrm>
                                          </p:grpSpPr>
                                          <p:sp>
                                            <p:nvSpPr>
                                              <p:cNvPr id="12336" name="Oval 181"/>
                                              <p:cNvSpPr>
                                                <a:spLocks noChangeArrowheads="1"/>
                                              </p:cNvSpPr>
                                              <p:nvPr/>
                                            </p:nvSpPr>
                                            <p:spPr bwMode="auto">
                                              <a:xfrm>
                                                <a:off x="1995" y="1725"/>
                                                <a:ext cx="360" cy="270"/>
                                              </a:xfrm>
                                              <a:prstGeom prst="ellipse">
                                                <a:avLst/>
                                              </a:prstGeom>
                                              <a:solidFill>
                                                <a:srgbClr val="FFFFFF"/>
                                              </a:solidFill>
                                              <a:ln w="9525">
                                                <a:solidFill>
                                                  <a:srgbClr val="000000"/>
                                                </a:solidFill>
                                                <a:round/>
                                                <a:headEnd/>
                                                <a:tailEnd/>
                                              </a:ln>
                                            </p:spPr>
                                            <p:txBody>
                                              <a:bodyPr/>
                                              <a:lstStyle/>
                                              <a:p>
                                                <a:pPr algn="l" rtl="0">
                                                  <a:spcAft>
                                                    <a:spcPts val="1000"/>
                                                  </a:spcAft>
                                                </a:pPr>
                                                <a:r>
                                                  <a:rPr lang="en-US" sz="1100">
                                                    <a:latin typeface="Calibri" pitchFamily="34" charset="0"/>
                                                  </a:rPr>
                                                  <a:t>S</a:t>
                                                </a:r>
                                                <a:endParaRPr lang="en-US"/>
                                              </a:p>
                                            </p:txBody>
                                          </p:sp>
                                          <p:cxnSp>
                                            <p:nvCxnSpPr>
                                              <p:cNvPr id="12337" name="AutoShape 182"/>
                                              <p:cNvCxnSpPr>
                                                <a:cxnSpLocks noChangeShapeType="1"/>
                                              </p:cNvCxnSpPr>
                                              <p:nvPr/>
                                            </p:nvCxnSpPr>
                                            <p:spPr bwMode="auto">
                                              <a:xfrm flipV="1">
                                                <a:off x="2190" y="915"/>
                                                <a:ext cx="1260" cy="810"/>
                                              </a:xfrm>
                                              <a:prstGeom prst="straightConnector1">
                                                <a:avLst/>
                                              </a:prstGeom>
                                              <a:noFill/>
                                              <a:ln w="9525">
                                                <a:solidFill>
                                                  <a:srgbClr val="000000"/>
                                                </a:solidFill>
                                                <a:round/>
                                                <a:headEnd/>
                                                <a:tailEnd/>
                                              </a:ln>
                                            </p:spPr>
                                          </p:cxnSp>
                                        </p:grpSp>
                                        <p:cxnSp>
                                          <p:nvCxnSpPr>
                                            <p:cNvPr id="12335" name="AutoShape 183"/>
                                            <p:cNvCxnSpPr>
                                              <a:cxnSpLocks noChangeShapeType="1"/>
                                            </p:cNvCxnSpPr>
                                            <p:nvPr/>
                                          </p:nvCxnSpPr>
                                          <p:spPr bwMode="auto">
                                            <a:xfrm>
                                              <a:off x="3810" y="915"/>
                                              <a:ext cx="1290" cy="810"/>
                                            </a:xfrm>
                                            <a:prstGeom prst="straightConnector1">
                                              <a:avLst/>
                                            </a:prstGeom>
                                            <a:noFill/>
                                            <a:ln w="9525">
                                              <a:solidFill>
                                                <a:srgbClr val="000000"/>
                                              </a:solidFill>
                                              <a:round/>
                                              <a:headEnd/>
                                              <a:tailEnd/>
                                            </a:ln>
                                          </p:spPr>
                                        </p:cxnSp>
                                      </p:grpSp>
                                      <p:cxnSp>
                                        <p:nvCxnSpPr>
                                          <p:cNvPr id="12332" name="AutoShape 184"/>
                                          <p:cNvCxnSpPr>
                                            <a:cxnSpLocks noChangeShapeType="1"/>
                                          </p:cNvCxnSpPr>
                                          <p:nvPr/>
                                        </p:nvCxnSpPr>
                                        <p:spPr bwMode="auto">
                                          <a:xfrm flipV="1">
                                            <a:off x="3810" y="1995"/>
                                            <a:ext cx="1290" cy="960"/>
                                          </a:xfrm>
                                          <a:prstGeom prst="straightConnector1">
                                            <a:avLst/>
                                          </a:prstGeom>
                                          <a:noFill/>
                                          <a:ln w="9525">
                                            <a:solidFill>
                                              <a:srgbClr val="000000"/>
                                            </a:solidFill>
                                            <a:round/>
                                            <a:headEnd/>
                                            <a:tailEnd/>
                                          </a:ln>
                                        </p:spPr>
                                      </p:cxnSp>
                                    </p:grpSp>
                                  </p:grpSp>
                                  <p:cxnSp>
                                    <p:nvCxnSpPr>
                                      <p:cNvPr id="12327" name="AutoShape 185"/>
                                      <p:cNvCxnSpPr>
                                        <a:cxnSpLocks noChangeShapeType="1"/>
                                      </p:cNvCxnSpPr>
                                      <p:nvPr/>
                                    </p:nvCxnSpPr>
                                    <p:spPr bwMode="auto">
                                      <a:xfrm flipV="1">
                                        <a:off x="3585" y="1995"/>
                                        <a:ext cx="1" cy="870"/>
                                      </a:xfrm>
                                      <a:prstGeom prst="straightConnector1">
                                        <a:avLst/>
                                      </a:prstGeom>
                                      <a:noFill/>
                                      <a:ln w="9525">
                                        <a:solidFill>
                                          <a:srgbClr val="000000"/>
                                        </a:solidFill>
                                        <a:round/>
                                        <a:headEnd/>
                                        <a:tailEnd/>
                                      </a:ln>
                                    </p:spPr>
                                  </p:cxnSp>
                                </p:grpSp>
                              </p:grpSp>
                            </p:grpSp>
                          </p:grpSp>
                          <p:sp>
                            <p:nvSpPr>
                              <p:cNvPr id="12318" name="Text Box 186"/>
                              <p:cNvSpPr txBox="1">
                                <a:spLocks noChangeArrowheads="1"/>
                              </p:cNvSpPr>
                              <p:nvPr/>
                            </p:nvSpPr>
                            <p:spPr bwMode="auto">
                              <a:xfrm>
                                <a:off x="4530" y="2505"/>
                                <a:ext cx="255" cy="360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  <p:txBody>
                              <a:bodyPr/>
                              <a:lstStyle/>
                              <a:p>
                                <a:endParaRPr lang="en-US"/>
                              </a:p>
                            </p:txBody>
                          </p:sp>
                        </p:grpSp>
                      </p:grpSp>
                      <p:sp>
                        <p:nvSpPr>
                          <p:cNvPr id="12314" name="Text Box 187"/>
                          <p:cNvSpPr txBox="1"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3105" y="2085"/>
                            <a:ext cx="345" cy="420"/>
                          </a:xfrm>
                          <a:prstGeom prst="rect">
                            <a:avLst/>
                          </a:prstGeom>
                          <a:solidFill>
                            <a:srgbClr val="FFFFFF"/>
                          </a:solidFill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</p:grpSp>
                  </p:grpSp>
                </p:grpSp>
              </p:grpSp>
              <p:sp>
                <p:nvSpPr>
                  <p:cNvPr id="12306" name="Text Box 18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563" y="4020"/>
                    <a:ext cx="634" cy="397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12302" name="Text Box 189"/>
              <p:cNvSpPr txBox="1">
                <a:spLocks noChangeArrowheads="1"/>
              </p:cNvSpPr>
              <p:nvPr/>
            </p:nvSpPr>
            <p:spPr bwMode="auto">
              <a:xfrm>
                <a:off x="4055" y="2851"/>
                <a:ext cx="634" cy="397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2295" name="Text Box 190"/>
            <p:cNvSpPr txBox="1">
              <a:spLocks noChangeArrowheads="1"/>
            </p:cNvSpPr>
            <p:nvPr/>
          </p:nvSpPr>
          <p:spPr bwMode="auto">
            <a:xfrm>
              <a:off x="2631" y="4297"/>
              <a:ext cx="628" cy="41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1</a:t>
              </a:r>
              <a:endParaRPr lang="en-US"/>
            </a:p>
          </p:txBody>
        </p:sp>
        <p:sp>
          <p:nvSpPr>
            <p:cNvPr id="12296" name="Text Box 191"/>
            <p:cNvSpPr txBox="1">
              <a:spLocks noChangeArrowheads="1"/>
            </p:cNvSpPr>
            <p:nvPr/>
          </p:nvSpPr>
          <p:spPr bwMode="auto">
            <a:xfrm>
              <a:off x="5550" y="4324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2</a:t>
              </a:r>
              <a:endParaRPr lang="en-US"/>
            </a:p>
          </p:txBody>
        </p:sp>
        <p:sp>
          <p:nvSpPr>
            <p:cNvPr id="12297" name="Text Box 192"/>
            <p:cNvSpPr txBox="1">
              <a:spLocks noChangeArrowheads="1"/>
            </p:cNvSpPr>
            <p:nvPr/>
          </p:nvSpPr>
          <p:spPr bwMode="auto">
            <a:xfrm>
              <a:off x="2496" y="6585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5</a:t>
              </a:r>
              <a:endParaRPr lang="en-US"/>
            </a:p>
          </p:txBody>
        </p:sp>
        <p:sp>
          <p:nvSpPr>
            <p:cNvPr id="12298" name="Text Box 193"/>
            <p:cNvSpPr txBox="1">
              <a:spLocks noChangeArrowheads="1"/>
            </p:cNvSpPr>
            <p:nvPr/>
          </p:nvSpPr>
          <p:spPr bwMode="auto">
            <a:xfrm>
              <a:off x="4884" y="5308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4</a:t>
              </a:r>
              <a:endParaRPr lang="en-US"/>
            </a:p>
          </p:txBody>
        </p:sp>
        <p:sp>
          <p:nvSpPr>
            <p:cNvPr id="12299" name="Text Box 194"/>
            <p:cNvSpPr txBox="1">
              <a:spLocks noChangeArrowheads="1"/>
            </p:cNvSpPr>
            <p:nvPr/>
          </p:nvSpPr>
          <p:spPr bwMode="auto">
            <a:xfrm>
              <a:off x="3240" y="5308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3</a:t>
              </a:r>
              <a:endParaRPr lang="en-US"/>
            </a:p>
          </p:txBody>
        </p:sp>
        <p:sp>
          <p:nvSpPr>
            <p:cNvPr id="12300" name="Text Box 195"/>
            <p:cNvSpPr txBox="1">
              <a:spLocks noChangeArrowheads="1"/>
            </p:cNvSpPr>
            <p:nvPr/>
          </p:nvSpPr>
          <p:spPr bwMode="auto">
            <a:xfrm>
              <a:off x="5718" y="6670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7</a:t>
              </a:r>
              <a:endParaRPr 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827088" y="765175"/>
            <a:ext cx="7199312" cy="792163"/>
          </a:xfrm>
        </p:spPr>
        <p:txBody>
          <a:bodyPr>
            <a:normAutofit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sz="2400" smtClean="0"/>
              <a:t>weights change according to the following table</a:t>
            </a:r>
            <a:endParaRPr lang="ar-LB" sz="240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US" sz="2400" smtClean="0"/>
          </a:p>
        </p:txBody>
      </p:sp>
      <p:graphicFrame>
        <p:nvGraphicFramePr>
          <p:cNvPr id="31022" name="Group 302"/>
          <p:cNvGraphicFramePr>
            <a:graphicFrameLocks noGrp="1"/>
          </p:cNvGraphicFramePr>
          <p:nvPr>
            <p:ph sz="half" idx="2"/>
          </p:nvPr>
        </p:nvGraphicFramePr>
        <p:xfrm>
          <a:off x="395288" y="1773238"/>
          <a:ext cx="8353425" cy="4525966"/>
        </p:xfrm>
        <a:graphic>
          <a:graphicData uri="http://schemas.openxmlformats.org/drawingml/2006/table">
            <a:tbl>
              <a:tblPr rtl="1"/>
              <a:tblGrid>
                <a:gridCol w="1739900"/>
                <a:gridCol w="1743075"/>
                <a:gridCol w="1741488"/>
                <a:gridCol w="1687512"/>
                <a:gridCol w="1441450"/>
              </a:tblGrid>
              <a:tr h="792163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r>
                        <a:rPr kumimoji="0" lang="en-US" sz="12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th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Period (T4)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3</a:t>
                      </a:r>
                      <a:r>
                        <a:rPr kumimoji="0" lang="en-US" sz="12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rd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Period (T3)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r>
                        <a:rPr kumimoji="0" lang="en-US" sz="12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nd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Period (T2)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r>
                        <a:rPr kumimoji="0" lang="en-US" sz="12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st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Period (T1)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8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7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100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9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9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7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3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6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10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100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6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8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6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688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8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7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Pa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short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,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T4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= P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a3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C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min,T4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= 9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Pa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short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,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T3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= P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a4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C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min,T3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= 12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Pa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short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,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T2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= P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a3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C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min,T2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= 6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Pa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short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,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T1=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a1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C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min,T1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= 3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265" name="Group 65"/>
          <p:cNvGraphicFramePr>
            <a:graphicFrameLocks noGrp="1"/>
          </p:cNvGraphicFramePr>
          <p:nvPr>
            <p:ph sz="half" idx="4294967295"/>
          </p:nvPr>
        </p:nvGraphicFramePr>
        <p:xfrm>
          <a:off x="323851" y="1412875"/>
          <a:ext cx="4608512" cy="4454528"/>
        </p:xfrm>
        <a:graphic>
          <a:graphicData uri="http://schemas.openxmlformats.org/drawingml/2006/table">
            <a:tbl>
              <a:tblPr rtl="1"/>
              <a:tblGrid>
                <a:gridCol w="960437"/>
                <a:gridCol w="960438"/>
                <a:gridCol w="962025"/>
                <a:gridCol w="930275"/>
                <a:gridCol w="795337"/>
              </a:tblGrid>
              <a:tr h="779463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r>
                        <a:rPr kumimoji="0" lang="en-US" sz="12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th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Period (T4)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3</a:t>
                      </a:r>
                      <a:r>
                        <a:rPr kumimoji="0" lang="en-US" sz="12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rd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Period (T3)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r>
                        <a:rPr kumimoji="0" lang="en-US" sz="12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nd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Period (T2)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r>
                        <a:rPr kumimoji="0" lang="en-US" sz="12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st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Period (T1)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8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7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750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9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9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7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3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750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6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10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750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6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8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6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8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5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7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9463">
                <a:tc>
                  <a:txBody>
                    <a:bodyPr/>
                    <a:lstStyle/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Pa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short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,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T4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= P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a3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C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min,T4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= 9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Pa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short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,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T3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= P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a4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C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min,T3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= 12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Pa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short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,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T2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= P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a3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C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min,T2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= 6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Pa</a:t>
                      </a:r>
                      <a:r>
                        <a:rPr kumimoji="0" lang="en-US" sz="1200" b="0" i="0" u="none" strike="noStrike" cap="none" normalizeH="0" baseline="-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short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,</a:t>
                      </a:r>
                      <a:r>
                        <a:rPr kumimoji="0" lang="en-US" sz="1200" b="0" i="0" u="none" strike="noStrike" cap="none" normalizeH="0" baseline="-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T1=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</a:t>
                      </a:r>
                      <a:r>
                        <a:rPr kumimoji="0" lang="en-US" sz="1200" b="0" i="0" u="none" strike="noStrike" cap="none" normalizeH="0" baseline="-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a1</a:t>
                      </a:r>
                      <a:endParaRPr kumimoji="0" lang="en-US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C</a:t>
                      </a:r>
                      <a:r>
                        <a:rPr kumimoji="0" lang="en-US" sz="1200" b="0" i="0" u="none" strike="noStrike" cap="none" normalizeH="0" baseline="-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min,T1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= 3</a:t>
                      </a:r>
                      <a:endParaRPr kumimoji="0" lang="en-US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14400" name="Group 112"/>
          <p:cNvGrpSpPr>
            <a:grpSpLocks/>
          </p:cNvGrpSpPr>
          <p:nvPr/>
        </p:nvGrpSpPr>
        <p:grpSpPr bwMode="auto">
          <a:xfrm>
            <a:off x="5148263" y="1484313"/>
            <a:ext cx="3743325" cy="4176712"/>
            <a:chOff x="3243" y="935"/>
            <a:chExt cx="2358" cy="2631"/>
          </a:xfrm>
        </p:grpSpPr>
        <p:grpSp>
          <p:nvGrpSpPr>
            <p:cNvPr id="14402" name="Group 150"/>
            <p:cNvGrpSpPr>
              <a:grpSpLocks/>
            </p:cNvGrpSpPr>
            <p:nvPr/>
          </p:nvGrpSpPr>
          <p:grpSpPr bwMode="auto">
            <a:xfrm>
              <a:off x="3288" y="1253"/>
              <a:ext cx="2313" cy="2313"/>
              <a:chOff x="2352" y="3724"/>
              <a:chExt cx="4341" cy="4198"/>
            </a:xfrm>
          </p:grpSpPr>
          <p:sp>
            <p:nvSpPr>
              <p:cNvPr id="14404" name="Text Box 151"/>
              <p:cNvSpPr txBox="1">
                <a:spLocks noChangeArrowheads="1"/>
              </p:cNvSpPr>
              <p:nvPr/>
            </p:nvSpPr>
            <p:spPr bwMode="auto">
              <a:xfrm>
                <a:off x="4574" y="6457"/>
                <a:ext cx="803" cy="391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6</a:t>
                </a:r>
                <a:endParaRPr lang="en-US"/>
              </a:p>
            </p:txBody>
          </p:sp>
          <p:grpSp>
            <p:nvGrpSpPr>
              <p:cNvPr id="14405" name="Group 152"/>
              <p:cNvGrpSpPr>
                <a:grpSpLocks/>
              </p:cNvGrpSpPr>
              <p:nvPr/>
            </p:nvGrpSpPr>
            <p:grpSpPr bwMode="auto">
              <a:xfrm>
                <a:off x="2352" y="3724"/>
                <a:ext cx="4341" cy="4198"/>
                <a:chOff x="2485" y="1237"/>
                <a:chExt cx="6062" cy="4260"/>
              </a:xfrm>
            </p:grpSpPr>
            <p:grpSp>
              <p:nvGrpSpPr>
                <p:cNvPr id="14412" name="Group 153"/>
                <p:cNvGrpSpPr>
                  <a:grpSpLocks/>
                </p:cNvGrpSpPr>
                <p:nvPr/>
              </p:nvGrpSpPr>
              <p:grpSpPr bwMode="auto">
                <a:xfrm>
                  <a:off x="2485" y="1237"/>
                  <a:ext cx="6062" cy="4260"/>
                  <a:chOff x="2485" y="1237"/>
                  <a:chExt cx="6062" cy="4260"/>
                </a:xfrm>
              </p:grpSpPr>
              <p:sp>
                <p:nvSpPr>
                  <p:cNvPr id="14414" name="Text Box 154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6395" y="2844"/>
                    <a:ext cx="634" cy="397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grpSp>
                <p:nvGrpSpPr>
                  <p:cNvPr id="14415" name="Group 155"/>
                  <p:cNvGrpSpPr>
                    <a:grpSpLocks/>
                  </p:cNvGrpSpPr>
                  <p:nvPr/>
                </p:nvGrpSpPr>
                <p:grpSpPr bwMode="auto">
                  <a:xfrm>
                    <a:off x="2485" y="1237"/>
                    <a:ext cx="6062" cy="4260"/>
                    <a:chOff x="2485" y="720"/>
                    <a:chExt cx="6062" cy="4260"/>
                  </a:xfrm>
                </p:grpSpPr>
                <p:grpSp>
                  <p:nvGrpSpPr>
                    <p:cNvPr id="14416" name="Group 156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2485" y="720"/>
                      <a:ext cx="6062" cy="4260"/>
                      <a:chOff x="1995" y="720"/>
                      <a:chExt cx="3300" cy="2415"/>
                    </a:xfrm>
                  </p:grpSpPr>
                  <p:sp>
                    <p:nvSpPr>
                      <p:cNvPr id="14418" name="Text Box 157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4530" y="900"/>
                        <a:ext cx="405" cy="3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14419" name="Group 158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995" y="720"/>
                        <a:ext cx="3300" cy="2415"/>
                        <a:chOff x="1995" y="720"/>
                        <a:chExt cx="3300" cy="2415"/>
                      </a:xfrm>
                    </p:grpSpPr>
                    <p:sp>
                      <p:nvSpPr>
                        <p:cNvPr id="14420" name="Text Box 159"/>
                        <p:cNvSpPr txBox="1"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2400" y="915"/>
                          <a:ext cx="270" cy="375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grpSp>
                      <p:nvGrpSpPr>
                        <p:cNvPr id="14421" name="Group 160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1995" y="720"/>
                          <a:ext cx="3300" cy="2415"/>
                          <a:chOff x="1995" y="720"/>
                          <a:chExt cx="3300" cy="2415"/>
                        </a:xfrm>
                      </p:grpSpPr>
                      <p:sp>
                        <p:nvSpPr>
                          <p:cNvPr id="14422" name="Text Box 161"/>
                          <p:cNvSpPr txBox="1"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2715" y="1425"/>
                            <a:ext cx="480" cy="450"/>
                          </a:xfrm>
                          <a:prstGeom prst="rect">
                            <a:avLst/>
                          </a:prstGeom>
                          <a:solidFill>
                            <a:srgbClr val="FFFFFF"/>
                          </a:solidFill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grpSp>
                        <p:nvGrpSpPr>
                          <p:cNvPr id="14423" name="Group 162"/>
                          <p:cNvGrpSpPr>
                            <a:grpSpLocks/>
                          </p:cNvGrpSpPr>
                          <p:nvPr/>
                        </p:nvGrpSpPr>
                        <p:grpSpPr bwMode="auto">
                          <a:xfrm>
                            <a:off x="1995" y="720"/>
                            <a:ext cx="3300" cy="2415"/>
                            <a:chOff x="1995" y="720"/>
                            <a:chExt cx="3300" cy="2415"/>
                          </a:xfrm>
                        </p:grpSpPr>
                        <p:grpSp>
                          <p:nvGrpSpPr>
                            <p:cNvPr id="14424" name="Group 163"/>
                            <p:cNvGrpSpPr>
                              <a:grpSpLocks/>
                            </p:cNvGrpSpPr>
                            <p:nvPr/>
                          </p:nvGrpSpPr>
                          <p:grpSpPr bwMode="auto">
                            <a:xfrm>
                              <a:off x="1995" y="720"/>
                              <a:ext cx="3300" cy="2415"/>
                              <a:chOff x="1995" y="720"/>
                              <a:chExt cx="3300" cy="2415"/>
                            </a:xfrm>
                          </p:grpSpPr>
                          <p:sp>
                            <p:nvSpPr>
                              <p:cNvPr id="14426" name="Text Box 164"/>
                              <p:cNvSpPr txBox="1">
                                <a:spLocks noChangeArrowheads="1"/>
                              </p:cNvSpPr>
                              <p:nvPr/>
                            </p:nvSpPr>
                            <p:spPr bwMode="auto">
                              <a:xfrm>
                                <a:off x="2190" y="2415"/>
                                <a:ext cx="480" cy="450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  <p:txBody>
                              <a:bodyPr/>
                              <a:lstStyle/>
                              <a:p>
                                <a:endParaRPr lang="en-US"/>
                              </a:p>
                            </p:txBody>
                          </p:sp>
                          <p:grpSp>
                            <p:nvGrpSpPr>
                              <p:cNvPr id="14427" name="Group 165"/>
                              <p:cNvGrpSpPr>
                                <a:grpSpLocks/>
                              </p:cNvGrpSpPr>
                              <p:nvPr/>
                            </p:nvGrpSpPr>
                            <p:grpSpPr bwMode="auto">
                              <a:xfrm>
                                <a:off x="1995" y="720"/>
                                <a:ext cx="3300" cy="2415"/>
                                <a:chOff x="1995" y="720"/>
                                <a:chExt cx="3300" cy="2415"/>
                              </a:xfrm>
                            </p:grpSpPr>
                            <p:grpSp>
                              <p:nvGrpSpPr>
                                <p:cNvPr id="14428" name="Group 166"/>
                                <p:cNvGrpSpPr>
                                  <a:grpSpLocks/>
                                </p:cNvGrpSpPr>
                                <p:nvPr/>
                              </p:nvGrpSpPr>
                              <p:grpSpPr bwMode="auto">
                                <a:xfrm>
                                  <a:off x="1995" y="720"/>
                                  <a:ext cx="3300" cy="2415"/>
                                  <a:chOff x="1995" y="720"/>
                                  <a:chExt cx="3300" cy="2415"/>
                                </a:xfrm>
                              </p:grpSpPr>
                              <p:sp>
                                <p:nvSpPr>
                                  <p:cNvPr id="14430" name="Oval 167"/>
                                  <p:cNvSpPr>
                                    <a:spLocks noChangeArrowheads="1"/>
                                  </p:cNvSpPr>
                                  <p:nvPr/>
                                </p:nvSpPr>
                                <p:spPr bwMode="auto">
                                  <a:xfrm>
                                    <a:off x="4935" y="1725"/>
                                    <a:ext cx="360" cy="270"/>
                                  </a:xfrm>
                                  <a:prstGeom prst="ellipse">
                                    <a:avLst/>
                                  </a:prstGeom>
                                  <a:solidFill>
                                    <a:srgbClr val="FFFFFF"/>
                                  </a:solidFill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  <p:txBody>
                                  <a:bodyPr/>
                                  <a:lstStyle/>
                                  <a:p>
                                    <a:pPr algn="l" rtl="0">
                                      <a:spcAft>
                                        <a:spcPts val="1000"/>
                                      </a:spcAft>
                                    </a:pPr>
                                    <a:r>
                                      <a:rPr lang="en-US" sz="1100">
                                        <a:latin typeface="Calibri" pitchFamily="34" charset="0"/>
                                      </a:rPr>
                                      <a:t>D</a:t>
                                    </a:r>
                                    <a:endParaRPr lang="en-US"/>
                                  </a:p>
                                </p:txBody>
                              </p:sp>
                              <p:grpSp>
                                <p:nvGrpSpPr>
                                  <p:cNvPr id="14431" name="Group 168"/>
                                  <p:cNvGrpSpPr>
                                    <a:grpSpLocks/>
                                  </p:cNvGrpSpPr>
                                  <p:nvPr/>
                                </p:nvGrpSpPr>
                                <p:grpSpPr bwMode="auto">
                                  <a:xfrm>
                                    <a:off x="1995" y="720"/>
                                    <a:ext cx="3105" cy="2415"/>
                                    <a:chOff x="1995" y="720"/>
                                    <a:chExt cx="3105" cy="2415"/>
                                  </a:xfrm>
                                </p:grpSpPr>
                                <p:cxnSp>
                                  <p:nvCxnSpPr>
                                    <p:cNvPr id="14432" name="AutoShape 169"/>
                                    <p:cNvCxnSpPr>
                                      <a:cxnSpLocks noChangeShapeType="1"/>
                                    </p:cNvCxnSpPr>
                                    <p:nvPr/>
                                  </p:nvCxnSpPr>
                                  <p:spPr bwMode="auto">
                                    <a:xfrm flipH="1">
                                      <a:off x="2355" y="1875"/>
                                      <a:ext cx="1095" cy="0"/>
                                    </a:xfrm>
                                    <a:prstGeom prst="straightConnector1">
                                      <a:avLst/>
                                    </a:prstGeom>
                                    <a:noFill/>
                                    <a:ln w="9525">
                                      <a:solidFill>
                                        <a:srgbClr val="000000"/>
                                      </a:solidFill>
                                      <a:round/>
                                      <a:headEnd/>
                                      <a:tailEnd/>
                                    </a:ln>
                                  </p:spPr>
                                </p:cxnSp>
                                <p:grpSp>
                                  <p:nvGrpSpPr>
                                    <p:cNvPr id="14433" name="Group 170"/>
                                    <p:cNvGrpSpPr>
                                      <a:grpSpLocks/>
                                    </p:cNvGrpSpPr>
                                    <p:nvPr/>
                                  </p:nvGrpSpPr>
                                  <p:grpSpPr bwMode="auto">
                                    <a:xfrm>
                                      <a:off x="1995" y="720"/>
                                      <a:ext cx="3105" cy="2415"/>
                                      <a:chOff x="1995" y="720"/>
                                      <a:chExt cx="3105" cy="2415"/>
                                    </a:xfrm>
                                  </p:grpSpPr>
                                  <p:sp>
                                    <p:nvSpPr>
                                      <p:cNvPr id="14434" name="Oval 171"/>
                                      <p:cNvSpPr>
                                        <a:spLocks noChangeArrowheads="1"/>
                                      </p:cNvSpPr>
                                      <p:nvPr/>
                                    </p:nvSpPr>
                                    <p:spPr bwMode="auto">
                                      <a:xfrm>
                                        <a:off x="3450" y="1725"/>
                                        <a:ext cx="360" cy="270"/>
                                      </a:xfrm>
                                      <a:prstGeom prst="ellipse">
                                        <a:avLst/>
                                      </a:prstGeom>
                                      <a:solidFill>
                                        <a:srgbClr val="FFFFFF"/>
                                      </a:solidFill>
                                      <a:ln w="9525">
                                        <a:solidFill>
                                          <a:srgbClr val="000000"/>
                                        </a:solidFill>
                                        <a:round/>
                                        <a:headEnd/>
                                        <a:tailEnd/>
                                      </a:ln>
                                    </p:spPr>
                                    <p:txBody>
                                      <a:bodyPr/>
                                      <a:lstStyle/>
                                      <a:p>
                                        <a:pPr algn="l" rtl="0">
                                          <a:spcAft>
                                            <a:spcPts val="1000"/>
                                          </a:spcAft>
                                        </a:pPr>
                                        <a:r>
                                          <a:rPr lang="en-US" sz="1100">
                                            <a:latin typeface="Calibri" pitchFamily="34" charset="0"/>
                                          </a:rPr>
                                          <a:t>B</a:t>
                                        </a:r>
                                        <a:endParaRPr lang="en-US"/>
                                      </a:p>
                                    </p:txBody>
                                  </p:sp>
                                  <p:cxnSp>
                                    <p:nvCxnSpPr>
                                      <p:cNvPr id="14435" name="AutoShape 172"/>
                                      <p:cNvCxnSpPr>
                                        <a:cxnSpLocks noChangeShapeType="1"/>
                                      </p:cNvCxnSpPr>
                                      <p:nvPr/>
                                    </p:nvCxnSpPr>
                                    <p:spPr bwMode="auto">
                                      <a:xfrm>
                                        <a:off x="3810" y="1875"/>
                                        <a:ext cx="1095" cy="0"/>
                                      </a:xfrm>
                                      <a:prstGeom prst="straightConnector1">
                                        <a:avLst/>
                                      </a:prstGeom>
                                      <a:noFill/>
                                      <a:ln w="9525">
                                        <a:solidFill>
                                          <a:srgbClr val="000000"/>
                                        </a:solidFill>
                                        <a:round/>
                                        <a:headEnd/>
                                        <a:tailEnd/>
                                      </a:ln>
                                    </p:spPr>
                                  </p:cxnSp>
                                  <p:grpSp>
                                    <p:nvGrpSpPr>
                                      <p:cNvPr id="14436" name="Group 173"/>
                                      <p:cNvGrpSpPr>
                                        <a:grpSpLocks/>
                                      </p:cNvGrpSpPr>
                                      <p:nvPr/>
                                    </p:nvGrpSpPr>
                                    <p:grpSpPr bwMode="auto">
                                      <a:xfrm>
                                        <a:off x="1995" y="720"/>
                                        <a:ext cx="3105" cy="2415"/>
                                        <a:chOff x="1995" y="720"/>
                                        <a:chExt cx="3105" cy="2415"/>
                                      </a:xfrm>
                                    </p:grpSpPr>
                                    <p:grpSp>
                                      <p:nvGrpSpPr>
                                        <p:cNvPr id="14437" name="Group 174"/>
                                        <p:cNvGrpSpPr>
                                          <a:grpSpLocks/>
                                        </p:cNvGrpSpPr>
                                        <p:nvPr/>
                                      </p:nvGrpSpPr>
                                      <p:grpSpPr bwMode="auto">
                                        <a:xfrm>
                                          <a:off x="1995" y="720"/>
                                          <a:ext cx="3105" cy="2415"/>
                                          <a:chOff x="1995" y="720"/>
                                          <a:chExt cx="3105" cy="2415"/>
                                        </a:xfrm>
                                      </p:grpSpPr>
                                      <p:cxnSp>
                                        <p:nvCxnSpPr>
                                          <p:cNvPr id="14439" name="AutoShape 175"/>
                                          <p:cNvCxnSpPr>
                                            <a:cxnSpLocks noChangeShapeType="1"/>
                                          </p:cNvCxnSpPr>
                                          <p:nvPr/>
                                        </p:nvCxnSpPr>
                                        <p:spPr bwMode="auto">
                                          <a:xfrm flipH="1" flipV="1">
                                            <a:off x="2280" y="1995"/>
                                            <a:ext cx="1170" cy="960"/>
                                          </a:xfrm>
                                          <a:prstGeom prst="straightConnector1">
                                            <a:avLst/>
                                          </a:prstGeom>
                                          <a:noFill/>
                                          <a:ln w="9525">
                                            <a:solidFill>
                                              <a:srgbClr val="000000"/>
                                            </a:solidFill>
                                            <a:round/>
                                            <a:headEnd/>
                                            <a:tailEnd/>
                                          </a:ln>
                                        </p:spPr>
                                      </p:cxnSp>
                                      <p:grpSp>
                                        <p:nvGrpSpPr>
                                          <p:cNvPr id="14440" name="Group 176"/>
                                          <p:cNvGrpSpPr>
                                            <a:grpSpLocks/>
                                          </p:cNvGrpSpPr>
                                          <p:nvPr/>
                                        </p:nvGrpSpPr>
                                        <p:grpSpPr bwMode="auto">
                                          <a:xfrm>
                                            <a:off x="1995" y="720"/>
                                            <a:ext cx="3105" cy="2415"/>
                                            <a:chOff x="1995" y="720"/>
                                            <a:chExt cx="3105" cy="2415"/>
                                          </a:xfrm>
                                        </p:grpSpPr>
                                        <p:sp>
                                          <p:nvSpPr>
                                            <p:cNvPr id="14441" name="Oval 177"/>
                                            <p:cNvSpPr>
                                              <a:spLocks noChangeArrowheads="1"/>
                                            </p:cNvSpPr>
                                            <p:nvPr/>
                                          </p:nvSpPr>
                                          <p:spPr bwMode="auto">
                                            <a:xfrm>
                                              <a:off x="3450" y="2865"/>
                                              <a:ext cx="360" cy="270"/>
                                            </a:xfrm>
                                            <a:prstGeom prst="ellipse">
                                              <a:avLst/>
                                            </a:prstGeom>
                                            <a:solidFill>
                                              <a:srgbClr val="FFFFFF"/>
                                            </a:solidFill>
                                            <a:ln w="9525">
                                              <a:solidFill>
                                                <a:srgbClr val="000000"/>
                                              </a:solidFill>
                                              <a:round/>
                                              <a:headEnd/>
                                              <a:tailEnd/>
                                            </a:ln>
                                          </p:spPr>
                                          <p:txBody>
                                            <a:bodyPr/>
                                            <a:lstStyle/>
                                            <a:p>
                                              <a:pPr algn="l" rtl="0">
                                                <a:spcAft>
                                                  <a:spcPts val="1000"/>
                                                </a:spcAft>
                                              </a:pPr>
                                              <a:r>
                                                <a:rPr lang="en-US" sz="1100">
                                                  <a:latin typeface="Calibri" pitchFamily="34" charset="0"/>
                                                </a:rPr>
                                                <a:t>C</a:t>
                                              </a:r>
                                              <a:endParaRPr lang="en-US"/>
                                            </a:p>
                                          </p:txBody>
                                        </p:sp>
                                        <p:grpSp>
                                          <p:nvGrpSpPr>
                                            <p:cNvPr id="14442" name="Group 178"/>
                                            <p:cNvGrpSpPr>
                                              <a:grpSpLocks/>
                                            </p:cNvGrpSpPr>
                                            <p:nvPr/>
                                          </p:nvGrpSpPr>
                                          <p:grpSpPr bwMode="auto">
                                            <a:xfrm>
                                              <a:off x="1995" y="720"/>
                                              <a:ext cx="3105" cy="1275"/>
                                              <a:chOff x="1995" y="720"/>
                                              <a:chExt cx="3105" cy="1275"/>
                                            </a:xfrm>
                                          </p:grpSpPr>
                                          <p:sp>
                                            <p:nvSpPr>
                                              <p:cNvPr id="14444" name="Oval 179"/>
                                              <p:cNvSpPr>
                                                <a:spLocks noChangeArrowheads="1"/>
                                              </p:cNvSpPr>
                                              <p:nvPr/>
                                            </p:nvSpPr>
                                            <p:spPr bwMode="auto">
                                              <a:xfrm>
                                                <a:off x="3450" y="720"/>
                                                <a:ext cx="360" cy="270"/>
                                              </a:xfrm>
                                              <a:prstGeom prst="ellipse">
                                                <a:avLst/>
                                              </a:prstGeom>
                                              <a:solidFill>
                                                <a:srgbClr val="FFFFFF"/>
                                              </a:solidFill>
                                              <a:ln w="9525">
                                                <a:solidFill>
                                                  <a:srgbClr val="000000"/>
                                                </a:solidFill>
                                                <a:round/>
                                                <a:headEnd/>
                                                <a:tailEnd/>
                                              </a:ln>
                                            </p:spPr>
                                            <p:txBody>
                                              <a:bodyPr/>
                                              <a:lstStyle/>
                                              <a:p>
                                                <a:pPr algn="l" rtl="0">
                                                  <a:spcAft>
                                                    <a:spcPts val="1000"/>
                                                  </a:spcAft>
                                                </a:pPr>
                                                <a:r>
                                                  <a:rPr lang="en-US" sz="1100">
                                                    <a:latin typeface="Calibri" pitchFamily="34" charset="0"/>
                                                  </a:rPr>
                                                  <a:t>A</a:t>
                                                </a:r>
                                                <a:endParaRPr lang="en-US"/>
                                              </a:p>
                                            </p:txBody>
                                          </p:sp>
                                          <p:grpSp>
                                            <p:nvGrpSpPr>
                                              <p:cNvPr id="14445" name="Group 180"/>
                                              <p:cNvGrpSpPr>
                                                <a:grpSpLocks/>
                                              </p:cNvGrpSpPr>
                                              <p:nvPr/>
                                            </p:nvGrpSpPr>
                                            <p:grpSpPr bwMode="auto">
                                              <a:xfrm>
                                                <a:off x="1995" y="915"/>
                                                <a:ext cx="1455" cy="1080"/>
                                                <a:chOff x="1995" y="915"/>
                                                <a:chExt cx="1455" cy="1080"/>
                                              </a:xfrm>
                                            </p:grpSpPr>
                                            <p:sp>
                                              <p:nvSpPr>
                                                <p:cNvPr id="14447" name="Oval 181"/>
                                                <p:cNvSpPr>
                                                  <a:spLocks noChangeArrowheads="1"/>
                                                </p:cNvSpPr>
                                                <p:nvPr/>
                                              </p:nvSpPr>
                                              <p:spPr bwMode="auto">
                                                <a:xfrm>
                                                  <a:off x="1995" y="1725"/>
                                                  <a:ext cx="360" cy="270"/>
                                                </a:xfrm>
                                                <a:prstGeom prst="ellipse">
                                                  <a:avLst/>
                                                </a:prstGeom>
                                                <a:solidFill>
                                                  <a:srgbClr val="FFFFFF"/>
                                                </a:solidFill>
                                                <a:ln w="9525">
                                                  <a:solidFill>
                                                    <a:srgbClr val="000000"/>
                                                  </a:solidFill>
                                                  <a:round/>
                                                  <a:headEnd/>
                                                  <a:tailEnd/>
                                                </a:ln>
                                              </p:spPr>
                                              <p:txBody>
                                                <a:bodyPr/>
                                                <a:lstStyle/>
                                                <a:p>
                                                  <a:pPr algn="l" rtl="0">
                                                    <a:spcAft>
                                                      <a:spcPts val="1000"/>
                                                    </a:spcAft>
                                                  </a:pPr>
                                                  <a:r>
                                                    <a:rPr lang="en-US" sz="1100">
                                                      <a:latin typeface="Calibri" pitchFamily="34" charset="0"/>
                                                    </a:rPr>
                                                    <a:t>S</a:t>
                                                  </a:r>
                                                  <a:endParaRPr lang="en-US"/>
                                                </a:p>
                                              </p:txBody>
                                            </p:sp>
                                            <p:cxnSp>
                                              <p:nvCxnSpPr>
                                                <p:cNvPr id="14448" name="AutoShape 182"/>
                                                <p:cNvCxnSpPr>
                                                  <a:cxnSpLocks noChangeShapeType="1"/>
                                                </p:cNvCxnSpPr>
                                                <p:nvPr/>
                                              </p:nvCxnSpPr>
                                              <p:spPr bwMode="auto">
                                                <a:xfrm flipV="1">
                                                  <a:off x="2190" y="915"/>
                                                  <a:ext cx="1260" cy="810"/>
                                                </a:xfrm>
                                                <a:prstGeom prst="straightConnector1">
                                                  <a:avLst/>
                                                </a:prstGeom>
                                                <a:noFill/>
                                                <a:ln w="9525">
                                                  <a:solidFill>
                                                    <a:srgbClr val="000000"/>
                                                  </a:solidFill>
                                                  <a:round/>
                                                  <a:headEnd/>
                                                  <a:tailEnd/>
                                                </a:ln>
                                              </p:spPr>
                                            </p:cxnSp>
                                          </p:grpSp>
                                          <p:cxnSp>
                                            <p:nvCxnSpPr>
                                              <p:cNvPr id="14446" name="AutoShape 183"/>
                                              <p:cNvCxnSpPr>
                                                <a:cxnSpLocks noChangeShapeType="1"/>
                                              </p:cNvCxnSpPr>
                                              <p:nvPr/>
                                            </p:nvCxnSpPr>
                                            <p:spPr bwMode="auto">
                                              <a:xfrm>
                                                <a:off x="3810" y="915"/>
                                                <a:ext cx="1290" cy="810"/>
                                              </a:xfrm>
                                              <a:prstGeom prst="straightConnector1">
                                                <a:avLst/>
                                              </a:prstGeom>
                                              <a:noFill/>
                                              <a:ln w="9525">
                                                <a:solidFill>
                                                  <a:srgbClr val="000000"/>
                                                </a:solidFill>
                                                <a:round/>
                                                <a:headEnd/>
                                                <a:tailEnd/>
                                              </a:ln>
                                            </p:spPr>
                                          </p:cxnSp>
                                        </p:grpSp>
                                        <p:cxnSp>
                                          <p:nvCxnSpPr>
                                            <p:cNvPr id="14443" name="AutoShape 184"/>
                                            <p:cNvCxnSpPr>
                                              <a:cxnSpLocks noChangeShapeType="1"/>
                                            </p:cNvCxnSpPr>
                                            <p:nvPr/>
                                          </p:nvCxnSpPr>
                                          <p:spPr bwMode="auto">
                                            <a:xfrm flipV="1">
                                              <a:off x="3810" y="1995"/>
                                              <a:ext cx="1290" cy="960"/>
                                            </a:xfrm>
                                            <a:prstGeom prst="straightConnector1">
                                              <a:avLst/>
                                            </a:prstGeom>
                                            <a:noFill/>
                                            <a:ln w="9525">
                                              <a:solidFill>
                                                <a:srgbClr val="000000"/>
                                              </a:solidFill>
                                              <a:round/>
                                              <a:headEnd/>
                                              <a:tailEnd/>
                                            </a:ln>
                                          </p:spPr>
                                        </p:cxnSp>
                                      </p:grpSp>
                                    </p:grpSp>
                                    <p:cxnSp>
                                      <p:nvCxnSpPr>
                                        <p:cNvPr id="14438" name="AutoShape 185"/>
                                        <p:cNvCxnSpPr>
                                          <a:cxnSpLocks noChangeShapeType="1"/>
                                        </p:cNvCxnSpPr>
                                        <p:nvPr/>
                                      </p:nvCxnSpPr>
                                      <p:spPr bwMode="auto">
                                        <a:xfrm flipV="1">
                                          <a:off x="3585" y="1995"/>
                                          <a:ext cx="1" cy="870"/>
                                        </a:xfrm>
                                        <a:prstGeom prst="straightConnector1">
                                          <a:avLst/>
                                        </a:prstGeom>
                                        <a:noFill/>
                                        <a:ln w="9525">
                                          <a:solidFill>
                                            <a:srgbClr val="000000"/>
                                          </a:solidFill>
                                          <a:round/>
                                          <a:headEnd/>
                                          <a:tailEnd/>
                                        </a:ln>
                                      </p:spPr>
                                    </p:cxnSp>
                                  </p:grpSp>
                                </p:grpSp>
                              </p:grpSp>
                            </p:grpSp>
                            <p:sp>
                              <p:nvSpPr>
                                <p:cNvPr id="14429" name="Text Box 186"/>
                                <p:cNvSpPr txBox="1">
                                  <a:spLocks noChangeArrowheads="1"/>
                                </p:cNvSpPr>
                                <p:nvPr/>
                              </p:nvSpPr>
                              <p:spPr bwMode="auto">
                                <a:xfrm>
                                  <a:off x="4530" y="2505"/>
                                  <a:ext cx="255" cy="360"/>
                                </a:xfrm>
                                <a:prstGeom prst="rect">
                                  <a:avLst/>
                                </a:prstGeom>
                                <a:solidFill>
                                  <a:srgbClr val="FFFFFF"/>
                                </a:solidFill>
                                <a:ln w="9525">
                                  <a:noFill/>
                                  <a:miter lim="800000"/>
                                  <a:headEnd/>
                                  <a:tailEnd/>
                                </a:ln>
                              </p:spPr>
                              <p:txBody>
                                <a:bodyPr/>
                                <a:lstStyle/>
                                <a:p>
                                  <a:endParaRPr lang="en-US"/>
                                </a:p>
                              </p:txBody>
                            </p:sp>
                          </p:grpSp>
                        </p:grpSp>
                        <p:sp>
                          <p:nvSpPr>
                            <p:cNvPr id="14425" name="Text Box 187"/>
                            <p:cNvSpPr txBox="1"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3105" y="2085"/>
                              <a:ext cx="345" cy="420"/>
                            </a:xfrm>
                            <a:prstGeom prst="rect">
                              <a:avLst/>
                            </a:prstGeom>
                            <a:solidFill>
                              <a:srgbClr val="FFFFFF"/>
                            </a:solidFill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  <p:txBody>
                            <a:bodyPr/>
                            <a:lstStyle/>
                            <a:p>
                              <a:endParaRPr lang="en-US"/>
                            </a:p>
                          </p:txBody>
                        </p:sp>
                      </p:grpSp>
                    </p:grpSp>
                  </p:grpSp>
                </p:grpSp>
                <p:sp>
                  <p:nvSpPr>
                    <p:cNvPr id="14417" name="Text Box 188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3563" y="4020"/>
                      <a:ext cx="634" cy="397"/>
                    </a:xfrm>
                    <a:prstGeom prst="rect">
                      <a:avLst/>
                    </a:prstGeom>
                    <a:solidFill>
                      <a:srgbClr val="FFFFFF"/>
                    </a:solidFill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</p:grpSp>
            </p:grpSp>
            <p:sp>
              <p:nvSpPr>
                <p:cNvPr id="14413" name="Text Box 189"/>
                <p:cNvSpPr txBox="1">
                  <a:spLocks noChangeArrowheads="1"/>
                </p:cNvSpPr>
                <p:nvPr/>
              </p:nvSpPr>
              <p:spPr bwMode="auto">
                <a:xfrm>
                  <a:off x="4055" y="2851"/>
                  <a:ext cx="634" cy="397"/>
                </a:xfrm>
                <a:prstGeom prst="rect">
                  <a:avLst/>
                </a:prstGeom>
                <a:solidFill>
                  <a:srgbClr val="FFFFFF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sp>
            <p:nvSpPr>
              <p:cNvPr id="14406" name="Text Box 190"/>
              <p:cNvSpPr txBox="1">
                <a:spLocks noChangeArrowheads="1"/>
              </p:cNvSpPr>
              <p:nvPr/>
            </p:nvSpPr>
            <p:spPr bwMode="auto">
              <a:xfrm>
                <a:off x="2631" y="4297"/>
                <a:ext cx="628" cy="418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1</a:t>
                </a:r>
                <a:endParaRPr lang="en-US"/>
              </a:p>
            </p:txBody>
          </p:sp>
          <p:sp>
            <p:nvSpPr>
              <p:cNvPr id="14407" name="Text Box 191"/>
              <p:cNvSpPr txBox="1">
                <a:spLocks noChangeArrowheads="1"/>
              </p:cNvSpPr>
              <p:nvPr/>
            </p:nvSpPr>
            <p:spPr bwMode="auto">
              <a:xfrm>
                <a:off x="5550" y="4324"/>
                <a:ext cx="803" cy="391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2</a:t>
                </a:r>
                <a:endParaRPr lang="en-US"/>
              </a:p>
            </p:txBody>
          </p:sp>
          <p:sp>
            <p:nvSpPr>
              <p:cNvPr id="14408" name="Text Box 192"/>
              <p:cNvSpPr txBox="1">
                <a:spLocks noChangeArrowheads="1"/>
              </p:cNvSpPr>
              <p:nvPr/>
            </p:nvSpPr>
            <p:spPr bwMode="auto">
              <a:xfrm>
                <a:off x="2496" y="6585"/>
                <a:ext cx="803" cy="391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5</a:t>
                </a:r>
                <a:endParaRPr lang="en-US"/>
              </a:p>
            </p:txBody>
          </p:sp>
          <p:sp>
            <p:nvSpPr>
              <p:cNvPr id="14409" name="Text Box 193"/>
              <p:cNvSpPr txBox="1">
                <a:spLocks noChangeArrowheads="1"/>
              </p:cNvSpPr>
              <p:nvPr/>
            </p:nvSpPr>
            <p:spPr bwMode="auto">
              <a:xfrm>
                <a:off x="4884" y="5308"/>
                <a:ext cx="803" cy="391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4</a:t>
                </a:r>
                <a:endParaRPr lang="en-US"/>
              </a:p>
            </p:txBody>
          </p:sp>
          <p:sp>
            <p:nvSpPr>
              <p:cNvPr id="14410" name="Text Box 194"/>
              <p:cNvSpPr txBox="1">
                <a:spLocks noChangeArrowheads="1"/>
              </p:cNvSpPr>
              <p:nvPr/>
            </p:nvSpPr>
            <p:spPr bwMode="auto">
              <a:xfrm>
                <a:off x="3240" y="5308"/>
                <a:ext cx="803" cy="391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3</a:t>
                </a:r>
                <a:endParaRPr lang="en-US"/>
              </a:p>
            </p:txBody>
          </p:sp>
          <p:sp>
            <p:nvSpPr>
              <p:cNvPr id="14411" name="Text Box 195"/>
              <p:cNvSpPr txBox="1">
                <a:spLocks noChangeArrowheads="1"/>
              </p:cNvSpPr>
              <p:nvPr/>
            </p:nvSpPr>
            <p:spPr bwMode="auto">
              <a:xfrm>
                <a:off x="5718" y="6670"/>
                <a:ext cx="803" cy="391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7</a:t>
                </a:r>
                <a:endParaRPr lang="en-US"/>
              </a:p>
            </p:txBody>
          </p:sp>
        </p:grpSp>
        <p:sp>
          <p:nvSpPr>
            <p:cNvPr id="14403" name="Freeform 112"/>
            <p:cNvSpPr>
              <a:spLocks/>
            </p:cNvSpPr>
            <p:nvPr/>
          </p:nvSpPr>
          <p:spPr bwMode="auto">
            <a:xfrm>
              <a:off x="3243" y="935"/>
              <a:ext cx="2313" cy="1225"/>
            </a:xfrm>
            <a:custGeom>
              <a:avLst/>
              <a:gdLst>
                <a:gd name="T0" fmla="*/ 0 w 2313"/>
                <a:gd name="T1" fmla="*/ 2147468968 h 1225"/>
                <a:gd name="T2" fmla="*/ 2147468917 w 2313"/>
                <a:gd name="T3" fmla="*/ 0 h 1225"/>
                <a:gd name="T4" fmla="*/ 2147468917 w 2313"/>
                <a:gd name="T5" fmla="*/ 2147468968 h 1225"/>
                <a:gd name="T6" fmla="*/ 0 60000 65536"/>
                <a:gd name="T7" fmla="*/ 0 60000 65536"/>
                <a:gd name="T8" fmla="*/ 0 60000 65536"/>
                <a:gd name="T9" fmla="*/ 0 w 2313"/>
                <a:gd name="T10" fmla="*/ 0 h 1225"/>
                <a:gd name="T11" fmla="*/ 2313 w 2313"/>
                <a:gd name="T12" fmla="*/ 1225 h 1225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313" h="1225">
                  <a:moveTo>
                    <a:pt x="0" y="1225"/>
                  </a:moveTo>
                  <a:cubicBezTo>
                    <a:pt x="374" y="612"/>
                    <a:pt x="749" y="0"/>
                    <a:pt x="1134" y="0"/>
                  </a:cubicBezTo>
                  <a:cubicBezTo>
                    <a:pt x="1519" y="0"/>
                    <a:pt x="2117" y="1021"/>
                    <a:pt x="2313" y="1225"/>
                  </a:cubicBezTo>
                </a:path>
              </a:pathLst>
            </a:custGeom>
            <a:noFill/>
            <a:ln w="9525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l-GR"/>
            </a:p>
          </p:txBody>
        </p:sp>
      </p:grpSp>
      <p:sp>
        <p:nvSpPr>
          <p:cNvPr id="14401" name="TextBox 50"/>
          <p:cNvSpPr txBox="1">
            <a:spLocks noChangeArrowheads="1"/>
          </p:cNvSpPr>
          <p:nvPr/>
        </p:nvSpPr>
        <p:spPr bwMode="auto">
          <a:xfrm>
            <a:off x="5795963" y="908050"/>
            <a:ext cx="15128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b="1"/>
              <a:t>Pa1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2337" name="Group 113"/>
          <p:cNvGraphicFramePr>
            <a:graphicFrameLocks noGrp="1"/>
          </p:cNvGraphicFramePr>
          <p:nvPr>
            <p:ph sz="half" idx="4294967295"/>
          </p:nvPr>
        </p:nvGraphicFramePr>
        <p:xfrm>
          <a:off x="323850" y="1412875"/>
          <a:ext cx="4608513" cy="4454525"/>
        </p:xfrm>
        <a:graphic>
          <a:graphicData uri="http://schemas.openxmlformats.org/drawingml/2006/table">
            <a:tbl>
              <a:tblPr rtl="1"/>
              <a:tblGrid>
                <a:gridCol w="960437"/>
                <a:gridCol w="960438"/>
                <a:gridCol w="962025"/>
                <a:gridCol w="930275"/>
                <a:gridCol w="795337"/>
              </a:tblGrid>
              <a:tr h="779463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r>
                        <a:rPr kumimoji="0" lang="en-US" sz="12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th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Period (T4)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3</a:t>
                      </a:r>
                      <a:r>
                        <a:rPr kumimoji="0" lang="en-US" sz="12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rd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Period (T3)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r>
                        <a:rPr kumimoji="0" lang="en-US" sz="12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nd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Period (T2)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r>
                        <a:rPr kumimoji="0" lang="en-US" sz="12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st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Period (T1)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8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7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750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9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9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7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3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750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6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10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750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6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8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6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8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7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9463">
                <a:tc>
                  <a:txBody>
                    <a:bodyPr/>
                    <a:lstStyle/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Pa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short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,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T4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= P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a3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C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min,T4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= 9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Pa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short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,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T3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= P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a4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C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min,T3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= 12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Pa</a:t>
                      </a:r>
                      <a:r>
                        <a:rPr kumimoji="0" lang="en-US" sz="1200" b="0" i="0" u="none" strike="noStrike" cap="none" normalizeH="0" baseline="-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short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,</a:t>
                      </a:r>
                      <a:r>
                        <a:rPr kumimoji="0" lang="en-US" sz="1200" b="0" i="0" u="none" strike="noStrike" cap="none" normalizeH="0" baseline="-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T2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= P</a:t>
                      </a:r>
                      <a:r>
                        <a:rPr kumimoji="0" lang="en-US" sz="1200" b="0" i="0" u="none" strike="noStrike" cap="none" normalizeH="0" baseline="-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a3</a:t>
                      </a:r>
                      <a:endParaRPr kumimoji="0" lang="en-US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C</a:t>
                      </a:r>
                      <a:r>
                        <a:rPr kumimoji="0" lang="en-US" sz="1200" b="0" i="0" u="none" strike="noStrike" cap="none" normalizeH="0" baseline="-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min,T2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= 6</a:t>
                      </a:r>
                      <a:endParaRPr kumimoji="0" lang="en-US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Pa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short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,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T1=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a1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C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min,T1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= 3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15424" name="Group 150"/>
          <p:cNvGrpSpPr>
            <a:grpSpLocks/>
          </p:cNvGrpSpPr>
          <p:nvPr/>
        </p:nvGrpSpPr>
        <p:grpSpPr bwMode="auto">
          <a:xfrm>
            <a:off x="5219700" y="1989138"/>
            <a:ext cx="3671888" cy="3671887"/>
            <a:chOff x="2352" y="3724"/>
            <a:chExt cx="4341" cy="4198"/>
          </a:xfrm>
        </p:grpSpPr>
        <p:sp>
          <p:nvSpPr>
            <p:cNvPr id="15427" name="Text Box 151"/>
            <p:cNvSpPr txBox="1">
              <a:spLocks noChangeArrowheads="1"/>
            </p:cNvSpPr>
            <p:nvPr/>
          </p:nvSpPr>
          <p:spPr bwMode="auto">
            <a:xfrm>
              <a:off x="4574" y="6457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6</a:t>
              </a:r>
              <a:endParaRPr lang="en-US"/>
            </a:p>
          </p:txBody>
        </p:sp>
        <p:grpSp>
          <p:nvGrpSpPr>
            <p:cNvPr id="15428" name="Group 152"/>
            <p:cNvGrpSpPr>
              <a:grpSpLocks/>
            </p:cNvGrpSpPr>
            <p:nvPr/>
          </p:nvGrpSpPr>
          <p:grpSpPr bwMode="auto">
            <a:xfrm>
              <a:off x="2352" y="3724"/>
              <a:ext cx="4341" cy="4198"/>
              <a:chOff x="2485" y="1237"/>
              <a:chExt cx="6062" cy="4260"/>
            </a:xfrm>
          </p:grpSpPr>
          <p:grpSp>
            <p:nvGrpSpPr>
              <p:cNvPr id="15435" name="Group 153"/>
              <p:cNvGrpSpPr>
                <a:grpSpLocks/>
              </p:cNvGrpSpPr>
              <p:nvPr/>
            </p:nvGrpSpPr>
            <p:grpSpPr bwMode="auto">
              <a:xfrm>
                <a:off x="2485" y="1237"/>
                <a:ext cx="6062" cy="4260"/>
                <a:chOff x="2485" y="1237"/>
                <a:chExt cx="6062" cy="4260"/>
              </a:xfrm>
            </p:grpSpPr>
            <p:sp>
              <p:nvSpPr>
                <p:cNvPr id="15437" name="Text Box 154"/>
                <p:cNvSpPr txBox="1">
                  <a:spLocks noChangeArrowheads="1"/>
                </p:cNvSpPr>
                <p:nvPr/>
              </p:nvSpPr>
              <p:spPr bwMode="auto">
                <a:xfrm>
                  <a:off x="6395" y="2844"/>
                  <a:ext cx="634" cy="397"/>
                </a:xfrm>
                <a:prstGeom prst="rect">
                  <a:avLst/>
                </a:prstGeom>
                <a:solidFill>
                  <a:srgbClr val="FFFFFF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grpSp>
              <p:nvGrpSpPr>
                <p:cNvPr id="15438" name="Group 155"/>
                <p:cNvGrpSpPr>
                  <a:grpSpLocks/>
                </p:cNvGrpSpPr>
                <p:nvPr/>
              </p:nvGrpSpPr>
              <p:grpSpPr bwMode="auto">
                <a:xfrm>
                  <a:off x="2485" y="1237"/>
                  <a:ext cx="6062" cy="4260"/>
                  <a:chOff x="2485" y="720"/>
                  <a:chExt cx="6062" cy="4260"/>
                </a:xfrm>
              </p:grpSpPr>
              <p:grpSp>
                <p:nvGrpSpPr>
                  <p:cNvPr id="15439" name="Group 156"/>
                  <p:cNvGrpSpPr>
                    <a:grpSpLocks/>
                  </p:cNvGrpSpPr>
                  <p:nvPr/>
                </p:nvGrpSpPr>
                <p:grpSpPr bwMode="auto">
                  <a:xfrm>
                    <a:off x="2485" y="720"/>
                    <a:ext cx="6062" cy="4260"/>
                    <a:chOff x="1995" y="720"/>
                    <a:chExt cx="3300" cy="2415"/>
                  </a:xfrm>
                </p:grpSpPr>
                <p:sp>
                  <p:nvSpPr>
                    <p:cNvPr id="15441" name="Text Box 157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4530" y="900"/>
                      <a:ext cx="405" cy="390"/>
                    </a:xfrm>
                    <a:prstGeom prst="rect">
                      <a:avLst/>
                    </a:prstGeom>
                    <a:solidFill>
                      <a:srgbClr val="FFFFFF"/>
                    </a:solidFill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grpSp>
                  <p:nvGrpSpPr>
                    <p:cNvPr id="15442" name="Group 158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995" y="720"/>
                      <a:ext cx="3300" cy="2415"/>
                      <a:chOff x="1995" y="720"/>
                      <a:chExt cx="3300" cy="2415"/>
                    </a:xfrm>
                  </p:grpSpPr>
                  <p:sp>
                    <p:nvSpPr>
                      <p:cNvPr id="15443" name="Text Box 159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2400" y="915"/>
                        <a:ext cx="270" cy="375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15444" name="Group 160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995" y="720"/>
                        <a:ext cx="3300" cy="2415"/>
                        <a:chOff x="1995" y="720"/>
                        <a:chExt cx="3300" cy="2415"/>
                      </a:xfrm>
                    </p:grpSpPr>
                    <p:sp>
                      <p:nvSpPr>
                        <p:cNvPr id="15445" name="Text Box 161"/>
                        <p:cNvSpPr txBox="1"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2715" y="1425"/>
                          <a:ext cx="480" cy="450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grpSp>
                      <p:nvGrpSpPr>
                        <p:cNvPr id="15446" name="Group 162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1995" y="720"/>
                          <a:ext cx="3300" cy="2415"/>
                          <a:chOff x="1995" y="720"/>
                          <a:chExt cx="3300" cy="2415"/>
                        </a:xfrm>
                      </p:grpSpPr>
                      <p:grpSp>
                        <p:nvGrpSpPr>
                          <p:cNvPr id="15447" name="Group 163"/>
                          <p:cNvGrpSpPr>
                            <a:grpSpLocks/>
                          </p:cNvGrpSpPr>
                          <p:nvPr/>
                        </p:nvGrpSpPr>
                        <p:grpSpPr bwMode="auto">
                          <a:xfrm>
                            <a:off x="1995" y="720"/>
                            <a:ext cx="3300" cy="2415"/>
                            <a:chOff x="1995" y="720"/>
                            <a:chExt cx="3300" cy="2415"/>
                          </a:xfrm>
                        </p:grpSpPr>
                        <p:sp>
                          <p:nvSpPr>
                            <p:cNvPr id="15449" name="Text Box 164"/>
                            <p:cNvSpPr txBox="1"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2190" y="2415"/>
                              <a:ext cx="480" cy="450"/>
                            </a:xfrm>
                            <a:prstGeom prst="rect">
                              <a:avLst/>
                            </a:prstGeom>
                            <a:solidFill>
                              <a:srgbClr val="FFFFFF"/>
                            </a:solidFill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  <p:txBody>
                            <a:bodyPr/>
                            <a:lstStyle/>
                            <a:p>
                              <a:endParaRPr lang="en-US"/>
                            </a:p>
                          </p:txBody>
                        </p:sp>
                        <p:grpSp>
                          <p:nvGrpSpPr>
                            <p:cNvPr id="15450" name="Group 165"/>
                            <p:cNvGrpSpPr>
                              <a:grpSpLocks/>
                            </p:cNvGrpSpPr>
                            <p:nvPr/>
                          </p:nvGrpSpPr>
                          <p:grpSpPr bwMode="auto">
                            <a:xfrm>
                              <a:off x="1995" y="720"/>
                              <a:ext cx="3300" cy="2415"/>
                              <a:chOff x="1995" y="720"/>
                              <a:chExt cx="3300" cy="2415"/>
                            </a:xfrm>
                          </p:grpSpPr>
                          <p:grpSp>
                            <p:nvGrpSpPr>
                              <p:cNvPr id="15451" name="Group 166"/>
                              <p:cNvGrpSpPr>
                                <a:grpSpLocks/>
                              </p:cNvGrpSpPr>
                              <p:nvPr/>
                            </p:nvGrpSpPr>
                            <p:grpSpPr bwMode="auto">
                              <a:xfrm>
                                <a:off x="1995" y="720"/>
                                <a:ext cx="3300" cy="2415"/>
                                <a:chOff x="1995" y="720"/>
                                <a:chExt cx="3300" cy="2415"/>
                              </a:xfrm>
                            </p:grpSpPr>
                            <p:sp>
                              <p:nvSpPr>
                                <p:cNvPr id="15453" name="Oval 167"/>
                                <p:cNvSpPr>
                                  <a:spLocks noChangeArrowheads="1"/>
                                </p:cNvSpPr>
                                <p:nvPr/>
                              </p:nvSpPr>
                              <p:spPr bwMode="auto">
                                <a:xfrm>
                                  <a:off x="4935" y="1725"/>
                                  <a:ext cx="360" cy="270"/>
                                </a:xfrm>
                                <a:prstGeom prst="ellipse">
                                  <a:avLst/>
                                </a:prstGeom>
                                <a:solidFill>
                                  <a:srgbClr val="FFFFFF"/>
                                </a:solidFill>
                                <a:ln w="9525">
                                  <a:solidFill>
                                    <a:srgbClr val="000000"/>
                                  </a:solidFill>
                                  <a:round/>
                                  <a:headEnd/>
                                  <a:tailEnd/>
                                </a:ln>
                              </p:spPr>
                              <p:txBody>
                                <a:bodyPr/>
                                <a:lstStyle/>
                                <a:p>
                                  <a:pPr algn="l" rtl="0">
                                    <a:spcAft>
                                      <a:spcPts val="1000"/>
                                    </a:spcAft>
                                  </a:pPr>
                                  <a:r>
                                    <a:rPr lang="en-US" sz="1100">
                                      <a:latin typeface="Calibri" pitchFamily="34" charset="0"/>
                                    </a:rPr>
                                    <a:t>D</a:t>
                                  </a:r>
                                  <a:endParaRPr lang="en-US"/>
                                </a:p>
                              </p:txBody>
                            </p:sp>
                            <p:grpSp>
                              <p:nvGrpSpPr>
                                <p:cNvPr id="15454" name="Group 168"/>
                                <p:cNvGrpSpPr>
                                  <a:grpSpLocks/>
                                </p:cNvGrpSpPr>
                                <p:nvPr/>
                              </p:nvGrpSpPr>
                              <p:grpSpPr bwMode="auto">
                                <a:xfrm>
                                  <a:off x="1995" y="720"/>
                                  <a:ext cx="3105" cy="2415"/>
                                  <a:chOff x="1995" y="720"/>
                                  <a:chExt cx="3105" cy="2415"/>
                                </a:xfrm>
                              </p:grpSpPr>
                              <p:cxnSp>
                                <p:nvCxnSpPr>
                                  <p:cNvPr id="15455" name="AutoShape 169"/>
                                  <p:cNvCxnSpPr>
                                    <a:cxnSpLocks noChangeShapeType="1"/>
                                  </p:cNvCxnSpPr>
                                  <p:nvPr/>
                                </p:nvCxnSpPr>
                                <p:spPr bwMode="auto">
                                  <a:xfrm flipH="1">
                                    <a:off x="2355" y="1875"/>
                                    <a:ext cx="1095" cy="0"/>
                                  </a:xfrm>
                                  <a:prstGeom prst="straightConnector1">
                                    <a:avLst/>
                                  </a:prstGeom>
                                  <a:noFill/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</p:cxnSp>
                              <p:grpSp>
                                <p:nvGrpSpPr>
                                  <p:cNvPr id="15456" name="Group 170"/>
                                  <p:cNvGrpSpPr>
                                    <a:grpSpLocks/>
                                  </p:cNvGrpSpPr>
                                  <p:nvPr/>
                                </p:nvGrpSpPr>
                                <p:grpSpPr bwMode="auto">
                                  <a:xfrm>
                                    <a:off x="1995" y="720"/>
                                    <a:ext cx="3105" cy="2415"/>
                                    <a:chOff x="1995" y="720"/>
                                    <a:chExt cx="3105" cy="2415"/>
                                  </a:xfrm>
                                </p:grpSpPr>
                                <p:sp>
                                  <p:nvSpPr>
                                    <p:cNvPr id="15457" name="Oval 171"/>
                                    <p:cNvSpPr>
                                      <a:spLocks noChangeArrowheads="1"/>
                                    </p:cNvSpPr>
                                    <p:nvPr/>
                                  </p:nvSpPr>
                                  <p:spPr bwMode="auto">
                                    <a:xfrm>
                                      <a:off x="3450" y="1725"/>
                                      <a:ext cx="360" cy="270"/>
                                    </a:xfrm>
                                    <a:prstGeom prst="ellipse">
                                      <a:avLst/>
                                    </a:prstGeom>
                                    <a:solidFill>
                                      <a:srgbClr val="FFFFFF"/>
                                    </a:solidFill>
                                    <a:ln w="9525">
                                      <a:solidFill>
                                        <a:srgbClr val="000000"/>
                                      </a:solidFill>
                                      <a:round/>
                                      <a:headEnd/>
                                      <a:tailEnd/>
                                    </a:ln>
                                  </p:spPr>
                                  <p:txBody>
                                    <a:bodyPr/>
                                    <a:lstStyle/>
                                    <a:p>
                                      <a:pPr algn="l" rtl="0">
                                        <a:spcAft>
                                          <a:spcPts val="1000"/>
                                        </a:spcAft>
                                      </a:pPr>
                                      <a:r>
                                        <a:rPr lang="en-US" sz="1100">
                                          <a:latin typeface="Calibri" pitchFamily="34" charset="0"/>
                                        </a:rPr>
                                        <a:t>B</a:t>
                                      </a:r>
                                      <a:endParaRPr lang="en-US"/>
                                    </a:p>
                                  </p:txBody>
                                </p:sp>
                                <p:cxnSp>
                                  <p:nvCxnSpPr>
                                    <p:cNvPr id="15458" name="AutoShape 172"/>
                                    <p:cNvCxnSpPr>
                                      <a:cxnSpLocks noChangeShapeType="1"/>
                                    </p:cNvCxnSpPr>
                                    <p:nvPr/>
                                  </p:nvCxnSpPr>
                                  <p:spPr bwMode="auto">
                                    <a:xfrm>
                                      <a:off x="3810" y="1875"/>
                                      <a:ext cx="1095" cy="0"/>
                                    </a:xfrm>
                                    <a:prstGeom prst="straightConnector1">
                                      <a:avLst/>
                                    </a:prstGeom>
                                    <a:noFill/>
                                    <a:ln w="9525">
                                      <a:solidFill>
                                        <a:srgbClr val="000000"/>
                                      </a:solidFill>
                                      <a:round/>
                                      <a:headEnd/>
                                      <a:tailEnd/>
                                    </a:ln>
                                  </p:spPr>
                                </p:cxnSp>
                                <p:grpSp>
                                  <p:nvGrpSpPr>
                                    <p:cNvPr id="15459" name="Group 173"/>
                                    <p:cNvGrpSpPr>
                                      <a:grpSpLocks/>
                                    </p:cNvGrpSpPr>
                                    <p:nvPr/>
                                  </p:nvGrpSpPr>
                                  <p:grpSpPr bwMode="auto">
                                    <a:xfrm>
                                      <a:off x="1995" y="720"/>
                                      <a:ext cx="3105" cy="2415"/>
                                      <a:chOff x="1995" y="720"/>
                                      <a:chExt cx="3105" cy="2415"/>
                                    </a:xfrm>
                                  </p:grpSpPr>
                                  <p:grpSp>
                                    <p:nvGrpSpPr>
                                      <p:cNvPr id="15460" name="Group 174"/>
                                      <p:cNvGrpSpPr>
                                        <a:grpSpLocks/>
                                      </p:cNvGrpSpPr>
                                      <p:nvPr/>
                                    </p:nvGrpSpPr>
                                    <p:grpSpPr bwMode="auto">
                                      <a:xfrm>
                                        <a:off x="1995" y="720"/>
                                        <a:ext cx="3105" cy="2415"/>
                                        <a:chOff x="1995" y="720"/>
                                        <a:chExt cx="3105" cy="2415"/>
                                      </a:xfrm>
                                    </p:grpSpPr>
                                    <p:cxnSp>
                                      <p:nvCxnSpPr>
                                        <p:cNvPr id="15462" name="AutoShape 175"/>
                                        <p:cNvCxnSpPr>
                                          <a:cxnSpLocks noChangeShapeType="1"/>
                                        </p:cNvCxnSpPr>
                                        <p:nvPr/>
                                      </p:nvCxnSpPr>
                                      <p:spPr bwMode="auto">
                                        <a:xfrm flipH="1" flipV="1">
                                          <a:off x="2280" y="1995"/>
                                          <a:ext cx="1170" cy="960"/>
                                        </a:xfrm>
                                        <a:prstGeom prst="straightConnector1">
                                          <a:avLst/>
                                        </a:prstGeom>
                                        <a:noFill/>
                                        <a:ln w="9525">
                                          <a:solidFill>
                                            <a:srgbClr val="000000"/>
                                          </a:solidFill>
                                          <a:round/>
                                          <a:headEnd/>
                                          <a:tailEnd/>
                                        </a:ln>
                                      </p:spPr>
                                    </p:cxnSp>
                                    <p:grpSp>
                                      <p:nvGrpSpPr>
                                        <p:cNvPr id="15463" name="Group 176"/>
                                        <p:cNvGrpSpPr>
                                          <a:grpSpLocks/>
                                        </p:cNvGrpSpPr>
                                        <p:nvPr/>
                                      </p:nvGrpSpPr>
                                      <p:grpSpPr bwMode="auto">
                                        <a:xfrm>
                                          <a:off x="1995" y="720"/>
                                          <a:ext cx="3105" cy="2415"/>
                                          <a:chOff x="1995" y="720"/>
                                          <a:chExt cx="3105" cy="2415"/>
                                        </a:xfrm>
                                      </p:grpSpPr>
                                      <p:sp>
                                        <p:nvSpPr>
                                          <p:cNvPr id="15464" name="Oval 177"/>
                                          <p:cNvSpPr>
                                            <a:spLocks noChangeArrowheads="1"/>
                                          </p:cNvSpPr>
                                          <p:nvPr/>
                                        </p:nvSpPr>
                                        <p:spPr bwMode="auto">
                                          <a:xfrm>
                                            <a:off x="3450" y="2865"/>
                                            <a:ext cx="360" cy="270"/>
                                          </a:xfrm>
                                          <a:prstGeom prst="ellipse">
                                            <a:avLst/>
                                          </a:prstGeom>
                                          <a:solidFill>
                                            <a:srgbClr val="FFFFFF"/>
                                          </a:solidFill>
                                          <a:ln w="9525">
                                            <a:solidFill>
                                              <a:srgbClr val="000000"/>
                                            </a:solidFill>
                                            <a:round/>
                                            <a:headEnd/>
                                            <a:tailEnd/>
                                          </a:ln>
                                        </p:spPr>
                                        <p:txBody>
                                          <a:bodyPr/>
                                          <a:lstStyle/>
                                          <a:p>
                                            <a:pPr algn="l" rtl="0">
                                              <a:spcAft>
                                                <a:spcPts val="1000"/>
                                              </a:spcAft>
                                            </a:pPr>
                                            <a:r>
                                              <a:rPr lang="en-US" sz="1100">
                                                <a:latin typeface="Calibri" pitchFamily="34" charset="0"/>
                                              </a:rPr>
                                              <a:t>C</a:t>
                                            </a:r>
                                            <a:endParaRPr lang="en-US"/>
                                          </a:p>
                                        </p:txBody>
                                      </p:sp>
                                      <p:grpSp>
                                        <p:nvGrpSpPr>
                                          <p:cNvPr id="15465" name="Group 178"/>
                                          <p:cNvGrpSpPr>
                                            <a:grpSpLocks/>
                                          </p:cNvGrpSpPr>
                                          <p:nvPr/>
                                        </p:nvGrpSpPr>
                                        <p:grpSpPr bwMode="auto">
                                          <a:xfrm>
                                            <a:off x="1995" y="720"/>
                                            <a:ext cx="3105" cy="1275"/>
                                            <a:chOff x="1995" y="720"/>
                                            <a:chExt cx="3105" cy="1275"/>
                                          </a:xfrm>
                                        </p:grpSpPr>
                                        <p:sp>
                                          <p:nvSpPr>
                                            <p:cNvPr id="15467" name="Oval 179"/>
                                            <p:cNvSpPr>
                                              <a:spLocks noChangeArrowheads="1"/>
                                            </p:cNvSpPr>
                                            <p:nvPr/>
                                          </p:nvSpPr>
                                          <p:spPr bwMode="auto">
                                            <a:xfrm>
                                              <a:off x="3450" y="720"/>
                                              <a:ext cx="360" cy="270"/>
                                            </a:xfrm>
                                            <a:prstGeom prst="ellipse">
                                              <a:avLst/>
                                            </a:prstGeom>
                                            <a:solidFill>
                                              <a:srgbClr val="FFFFFF"/>
                                            </a:solidFill>
                                            <a:ln w="9525">
                                              <a:solidFill>
                                                <a:srgbClr val="000000"/>
                                              </a:solidFill>
                                              <a:round/>
                                              <a:headEnd/>
                                              <a:tailEnd/>
                                            </a:ln>
                                          </p:spPr>
                                          <p:txBody>
                                            <a:bodyPr/>
                                            <a:lstStyle/>
                                            <a:p>
                                              <a:pPr algn="l" rtl="0">
                                                <a:spcAft>
                                                  <a:spcPts val="1000"/>
                                                </a:spcAft>
                                              </a:pPr>
                                              <a:r>
                                                <a:rPr lang="en-US" sz="1100">
                                                  <a:latin typeface="Calibri" pitchFamily="34" charset="0"/>
                                                </a:rPr>
                                                <a:t>A</a:t>
                                              </a:r>
                                              <a:endParaRPr lang="en-US"/>
                                            </a:p>
                                          </p:txBody>
                                        </p:sp>
                                        <p:grpSp>
                                          <p:nvGrpSpPr>
                                            <p:cNvPr id="15468" name="Group 180"/>
                                            <p:cNvGrpSpPr>
                                              <a:grpSpLocks/>
                                            </p:cNvGrpSpPr>
                                            <p:nvPr/>
                                          </p:nvGrpSpPr>
                                          <p:grpSpPr bwMode="auto">
                                            <a:xfrm>
                                              <a:off x="1995" y="915"/>
                                              <a:ext cx="1455" cy="1080"/>
                                              <a:chOff x="1995" y="915"/>
                                              <a:chExt cx="1455" cy="1080"/>
                                            </a:xfrm>
                                          </p:grpSpPr>
                                          <p:sp>
                                            <p:nvSpPr>
                                              <p:cNvPr id="15470" name="Oval 181"/>
                                              <p:cNvSpPr>
                                                <a:spLocks noChangeArrowheads="1"/>
                                              </p:cNvSpPr>
                                              <p:nvPr/>
                                            </p:nvSpPr>
                                            <p:spPr bwMode="auto">
                                              <a:xfrm>
                                                <a:off x="1995" y="1725"/>
                                                <a:ext cx="360" cy="270"/>
                                              </a:xfrm>
                                              <a:prstGeom prst="ellipse">
                                                <a:avLst/>
                                              </a:prstGeom>
                                              <a:solidFill>
                                                <a:srgbClr val="FFFFFF"/>
                                              </a:solidFill>
                                              <a:ln w="9525">
                                                <a:solidFill>
                                                  <a:srgbClr val="000000"/>
                                                </a:solidFill>
                                                <a:round/>
                                                <a:headEnd/>
                                                <a:tailEnd/>
                                              </a:ln>
                                            </p:spPr>
                                            <p:txBody>
                                              <a:bodyPr/>
                                              <a:lstStyle/>
                                              <a:p>
                                                <a:pPr algn="l" rtl="0">
                                                  <a:spcAft>
                                                    <a:spcPts val="1000"/>
                                                  </a:spcAft>
                                                </a:pPr>
                                                <a:r>
                                                  <a:rPr lang="en-US" sz="1100">
                                                    <a:latin typeface="Calibri" pitchFamily="34" charset="0"/>
                                                  </a:rPr>
                                                  <a:t>S</a:t>
                                                </a:r>
                                                <a:endParaRPr lang="en-US"/>
                                              </a:p>
                                            </p:txBody>
                                          </p:sp>
                                          <p:cxnSp>
                                            <p:nvCxnSpPr>
                                              <p:cNvPr id="15471" name="AutoShape 182"/>
                                              <p:cNvCxnSpPr>
                                                <a:cxnSpLocks noChangeShapeType="1"/>
                                              </p:cNvCxnSpPr>
                                              <p:nvPr/>
                                            </p:nvCxnSpPr>
                                            <p:spPr bwMode="auto">
                                              <a:xfrm flipV="1">
                                                <a:off x="2190" y="915"/>
                                                <a:ext cx="1260" cy="810"/>
                                              </a:xfrm>
                                              <a:prstGeom prst="straightConnector1">
                                                <a:avLst/>
                                              </a:prstGeom>
                                              <a:noFill/>
                                              <a:ln w="9525">
                                                <a:solidFill>
                                                  <a:srgbClr val="000000"/>
                                                </a:solidFill>
                                                <a:round/>
                                                <a:headEnd/>
                                                <a:tailEnd/>
                                              </a:ln>
                                            </p:spPr>
                                          </p:cxnSp>
                                        </p:grpSp>
                                        <p:cxnSp>
                                          <p:nvCxnSpPr>
                                            <p:cNvPr id="15469" name="AutoShape 183"/>
                                            <p:cNvCxnSpPr>
                                              <a:cxnSpLocks noChangeShapeType="1"/>
                                            </p:cNvCxnSpPr>
                                            <p:nvPr/>
                                          </p:nvCxnSpPr>
                                          <p:spPr bwMode="auto">
                                            <a:xfrm>
                                              <a:off x="3810" y="915"/>
                                              <a:ext cx="1290" cy="810"/>
                                            </a:xfrm>
                                            <a:prstGeom prst="straightConnector1">
                                              <a:avLst/>
                                            </a:prstGeom>
                                            <a:noFill/>
                                            <a:ln w="9525">
                                              <a:solidFill>
                                                <a:srgbClr val="000000"/>
                                              </a:solidFill>
                                              <a:round/>
                                              <a:headEnd/>
                                              <a:tailEnd/>
                                            </a:ln>
                                          </p:spPr>
                                        </p:cxnSp>
                                      </p:grpSp>
                                      <p:cxnSp>
                                        <p:nvCxnSpPr>
                                          <p:cNvPr id="15466" name="AutoShape 184"/>
                                          <p:cNvCxnSpPr>
                                            <a:cxnSpLocks noChangeShapeType="1"/>
                                          </p:cNvCxnSpPr>
                                          <p:nvPr/>
                                        </p:nvCxnSpPr>
                                        <p:spPr bwMode="auto">
                                          <a:xfrm flipV="1">
                                            <a:off x="3810" y="1995"/>
                                            <a:ext cx="1290" cy="960"/>
                                          </a:xfrm>
                                          <a:prstGeom prst="straightConnector1">
                                            <a:avLst/>
                                          </a:prstGeom>
                                          <a:noFill/>
                                          <a:ln w="9525">
                                            <a:solidFill>
                                              <a:srgbClr val="000000"/>
                                            </a:solidFill>
                                            <a:round/>
                                            <a:headEnd/>
                                            <a:tailEnd/>
                                          </a:ln>
                                        </p:spPr>
                                      </p:cxnSp>
                                    </p:grpSp>
                                  </p:grpSp>
                                  <p:cxnSp>
                                    <p:nvCxnSpPr>
                                      <p:cNvPr id="15461" name="AutoShape 185"/>
                                      <p:cNvCxnSpPr>
                                        <a:cxnSpLocks noChangeShapeType="1"/>
                                      </p:cNvCxnSpPr>
                                      <p:nvPr/>
                                    </p:nvCxnSpPr>
                                    <p:spPr bwMode="auto">
                                      <a:xfrm flipV="1">
                                        <a:off x="3585" y="1995"/>
                                        <a:ext cx="1" cy="870"/>
                                      </a:xfrm>
                                      <a:prstGeom prst="straightConnector1">
                                        <a:avLst/>
                                      </a:prstGeom>
                                      <a:noFill/>
                                      <a:ln w="9525">
                                        <a:solidFill>
                                          <a:srgbClr val="000000"/>
                                        </a:solidFill>
                                        <a:round/>
                                        <a:headEnd/>
                                        <a:tailEnd/>
                                      </a:ln>
                                    </p:spPr>
                                  </p:cxnSp>
                                </p:grpSp>
                              </p:grpSp>
                            </p:grpSp>
                          </p:grpSp>
                          <p:sp>
                            <p:nvSpPr>
                              <p:cNvPr id="15452" name="Text Box 186"/>
                              <p:cNvSpPr txBox="1">
                                <a:spLocks noChangeArrowheads="1"/>
                              </p:cNvSpPr>
                              <p:nvPr/>
                            </p:nvSpPr>
                            <p:spPr bwMode="auto">
                              <a:xfrm>
                                <a:off x="4530" y="2505"/>
                                <a:ext cx="255" cy="360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  <p:txBody>
                              <a:bodyPr/>
                              <a:lstStyle/>
                              <a:p>
                                <a:endParaRPr lang="en-US"/>
                              </a:p>
                            </p:txBody>
                          </p:sp>
                        </p:grpSp>
                      </p:grpSp>
                      <p:sp>
                        <p:nvSpPr>
                          <p:cNvPr id="15448" name="Text Box 187"/>
                          <p:cNvSpPr txBox="1"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3105" y="2085"/>
                            <a:ext cx="345" cy="420"/>
                          </a:xfrm>
                          <a:prstGeom prst="rect">
                            <a:avLst/>
                          </a:prstGeom>
                          <a:solidFill>
                            <a:srgbClr val="FFFFFF"/>
                          </a:solidFill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</p:grpSp>
                  </p:grpSp>
                </p:grpSp>
              </p:grpSp>
              <p:sp>
                <p:nvSpPr>
                  <p:cNvPr id="15440" name="Text Box 18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563" y="4020"/>
                    <a:ext cx="634" cy="397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15436" name="Text Box 189"/>
              <p:cNvSpPr txBox="1">
                <a:spLocks noChangeArrowheads="1"/>
              </p:cNvSpPr>
              <p:nvPr/>
            </p:nvSpPr>
            <p:spPr bwMode="auto">
              <a:xfrm>
                <a:off x="4055" y="2851"/>
                <a:ext cx="634" cy="397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5429" name="Text Box 190"/>
            <p:cNvSpPr txBox="1">
              <a:spLocks noChangeArrowheads="1"/>
            </p:cNvSpPr>
            <p:nvPr/>
          </p:nvSpPr>
          <p:spPr bwMode="auto">
            <a:xfrm>
              <a:off x="2631" y="4297"/>
              <a:ext cx="628" cy="41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1</a:t>
              </a:r>
              <a:endParaRPr lang="en-US"/>
            </a:p>
          </p:txBody>
        </p:sp>
        <p:sp>
          <p:nvSpPr>
            <p:cNvPr id="15430" name="Text Box 191"/>
            <p:cNvSpPr txBox="1">
              <a:spLocks noChangeArrowheads="1"/>
            </p:cNvSpPr>
            <p:nvPr/>
          </p:nvSpPr>
          <p:spPr bwMode="auto">
            <a:xfrm>
              <a:off x="5550" y="4324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2</a:t>
              </a:r>
              <a:endParaRPr lang="en-US"/>
            </a:p>
          </p:txBody>
        </p:sp>
        <p:sp>
          <p:nvSpPr>
            <p:cNvPr id="15431" name="Text Box 192"/>
            <p:cNvSpPr txBox="1">
              <a:spLocks noChangeArrowheads="1"/>
            </p:cNvSpPr>
            <p:nvPr/>
          </p:nvSpPr>
          <p:spPr bwMode="auto">
            <a:xfrm>
              <a:off x="2496" y="6585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5</a:t>
              </a:r>
              <a:endParaRPr lang="en-US"/>
            </a:p>
          </p:txBody>
        </p:sp>
        <p:sp>
          <p:nvSpPr>
            <p:cNvPr id="15432" name="Text Box 193"/>
            <p:cNvSpPr txBox="1">
              <a:spLocks noChangeArrowheads="1"/>
            </p:cNvSpPr>
            <p:nvPr/>
          </p:nvSpPr>
          <p:spPr bwMode="auto">
            <a:xfrm>
              <a:off x="4884" y="5308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4</a:t>
              </a:r>
              <a:endParaRPr lang="en-US"/>
            </a:p>
          </p:txBody>
        </p:sp>
        <p:sp>
          <p:nvSpPr>
            <p:cNvPr id="15433" name="Text Box 194"/>
            <p:cNvSpPr txBox="1">
              <a:spLocks noChangeArrowheads="1"/>
            </p:cNvSpPr>
            <p:nvPr/>
          </p:nvSpPr>
          <p:spPr bwMode="auto">
            <a:xfrm>
              <a:off x="3240" y="5308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3</a:t>
              </a:r>
              <a:endParaRPr lang="en-US"/>
            </a:p>
          </p:txBody>
        </p:sp>
        <p:sp>
          <p:nvSpPr>
            <p:cNvPr id="15434" name="Text Box 195"/>
            <p:cNvSpPr txBox="1">
              <a:spLocks noChangeArrowheads="1"/>
            </p:cNvSpPr>
            <p:nvPr/>
          </p:nvSpPr>
          <p:spPr bwMode="auto">
            <a:xfrm>
              <a:off x="5718" y="6670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7</a:t>
              </a:r>
              <a:endParaRPr lang="en-US"/>
            </a:p>
          </p:txBody>
        </p:sp>
      </p:grpSp>
      <p:sp>
        <p:nvSpPr>
          <p:cNvPr id="15425" name="Freeform 111"/>
          <p:cNvSpPr>
            <a:spLocks/>
          </p:cNvSpPr>
          <p:nvPr/>
        </p:nvSpPr>
        <p:spPr bwMode="auto">
          <a:xfrm rot="10800000">
            <a:off x="5148263" y="3933825"/>
            <a:ext cx="3671887" cy="1944688"/>
          </a:xfrm>
          <a:custGeom>
            <a:avLst/>
            <a:gdLst>
              <a:gd name="T0" fmla="*/ 0 w 2313"/>
              <a:gd name="T1" fmla="*/ 2147483647 h 1225"/>
              <a:gd name="T2" fmla="*/ 2147483647 w 2313"/>
              <a:gd name="T3" fmla="*/ 0 h 1225"/>
              <a:gd name="T4" fmla="*/ 2147483647 w 2313"/>
              <a:gd name="T5" fmla="*/ 2147483647 h 1225"/>
              <a:gd name="T6" fmla="*/ 0 60000 65536"/>
              <a:gd name="T7" fmla="*/ 0 60000 65536"/>
              <a:gd name="T8" fmla="*/ 0 60000 65536"/>
              <a:gd name="T9" fmla="*/ 0 w 2313"/>
              <a:gd name="T10" fmla="*/ 0 h 1225"/>
              <a:gd name="T11" fmla="*/ 2313 w 2313"/>
              <a:gd name="T12" fmla="*/ 1225 h 1225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313" h="1225">
                <a:moveTo>
                  <a:pt x="0" y="1225"/>
                </a:moveTo>
                <a:cubicBezTo>
                  <a:pt x="374" y="612"/>
                  <a:pt x="749" y="0"/>
                  <a:pt x="1134" y="0"/>
                </a:cubicBezTo>
                <a:cubicBezTo>
                  <a:pt x="1519" y="0"/>
                  <a:pt x="2117" y="1021"/>
                  <a:pt x="2313" y="1225"/>
                </a:cubicBezTo>
              </a:path>
            </a:pathLst>
          </a:custGeom>
          <a:noFill/>
          <a:ln w="9525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el-GR"/>
          </a:p>
        </p:txBody>
      </p:sp>
      <p:sp>
        <p:nvSpPr>
          <p:cNvPr id="15426" name="TextBox 49"/>
          <p:cNvSpPr txBox="1">
            <a:spLocks noChangeArrowheads="1"/>
          </p:cNvSpPr>
          <p:nvPr/>
        </p:nvSpPr>
        <p:spPr bwMode="auto">
          <a:xfrm>
            <a:off x="5940425" y="6021388"/>
            <a:ext cx="15113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b="1"/>
              <a:t>Pa3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3361" name="Group 113"/>
          <p:cNvGraphicFramePr>
            <a:graphicFrameLocks noGrp="1"/>
          </p:cNvGraphicFramePr>
          <p:nvPr>
            <p:ph sz="half" idx="4294967295"/>
          </p:nvPr>
        </p:nvGraphicFramePr>
        <p:xfrm>
          <a:off x="323850" y="1412875"/>
          <a:ext cx="4608513" cy="4454525"/>
        </p:xfrm>
        <a:graphic>
          <a:graphicData uri="http://schemas.openxmlformats.org/drawingml/2006/table">
            <a:tbl>
              <a:tblPr rtl="1"/>
              <a:tblGrid>
                <a:gridCol w="960437"/>
                <a:gridCol w="960438"/>
                <a:gridCol w="962025"/>
                <a:gridCol w="930275"/>
                <a:gridCol w="795337"/>
              </a:tblGrid>
              <a:tr h="779463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r>
                        <a:rPr kumimoji="0" lang="en-US" sz="12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th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Period (T4)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3</a:t>
                      </a:r>
                      <a:r>
                        <a:rPr kumimoji="0" lang="en-US" sz="12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rd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Period (T3)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r>
                        <a:rPr kumimoji="0" lang="en-US" sz="12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nd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Period (T2)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r>
                        <a:rPr kumimoji="0" lang="en-US" sz="12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st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Period (T1)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8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7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750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9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9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7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3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750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12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6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10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750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6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8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6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8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5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7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9463">
                <a:tc>
                  <a:txBody>
                    <a:bodyPr/>
                    <a:lstStyle/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Pa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short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,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T4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= P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a3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C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min,T4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= 9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Pa</a:t>
                      </a:r>
                      <a:r>
                        <a:rPr kumimoji="0" lang="en-US" sz="1200" b="0" i="0" u="none" strike="noStrike" cap="none" normalizeH="0" baseline="-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short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,</a:t>
                      </a:r>
                      <a:r>
                        <a:rPr kumimoji="0" lang="en-US" sz="1200" b="0" i="0" u="none" strike="noStrike" cap="none" normalizeH="0" baseline="-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T3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= P</a:t>
                      </a:r>
                      <a:r>
                        <a:rPr kumimoji="0" lang="en-US" sz="1200" b="0" i="0" u="none" strike="noStrike" cap="none" normalizeH="0" baseline="-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a4</a:t>
                      </a:r>
                      <a:endParaRPr kumimoji="0" lang="en-US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C</a:t>
                      </a:r>
                      <a:r>
                        <a:rPr kumimoji="0" lang="en-US" sz="1200" b="0" i="0" u="none" strike="noStrike" cap="none" normalizeH="0" baseline="-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min,T3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= 12</a:t>
                      </a:r>
                      <a:endParaRPr kumimoji="0" lang="en-US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Pa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short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,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T2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= P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a3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C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min,T2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= 6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Pa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short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,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T1=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a1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C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min,T1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= 3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16448" name="Group 150"/>
          <p:cNvGrpSpPr>
            <a:grpSpLocks/>
          </p:cNvGrpSpPr>
          <p:nvPr/>
        </p:nvGrpSpPr>
        <p:grpSpPr bwMode="auto">
          <a:xfrm>
            <a:off x="5219700" y="1989138"/>
            <a:ext cx="3671888" cy="3671887"/>
            <a:chOff x="2352" y="3724"/>
            <a:chExt cx="4341" cy="4198"/>
          </a:xfrm>
        </p:grpSpPr>
        <p:sp>
          <p:nvSpPr>
            <p:cNvPr id="16451" name="Text Box 151"/>
            <p:cNvSpPr txBox="1">
              <a:spLocks noChangeArrowheads="1"/>
            </p:cNvSpPr>
            <p:nvPr/>
          </p:nvSpPr>
          <p:spPr bwMode="auto">
            <a:xfrm>
              <a:off x="4574" y="6457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6</a:t>
              </a:r>
              <a:endParaRPr lang="en-US"/>
            </a:p>
          </p:txBody>
        </p:sp>
        <p:grpSp>
          <p:nvGrpSpPr>
            <p:cNvPr id="16452" name="Group 152"/>
            <p:cNvGrpSpPr>
              <a:grpSpLocks/>
            </p:cNvGrpSpPr>
            <p:nvPr/>
          </p:nvGrpSpPr>
          <p:grpSpPr bwMode="auto">
            <a:xfrm>
              <a:off x="2352" y="3724"/>
              <a:ext cx="4341" cy="4198"/>
              <a:chOff x="2485" y="1237"/>
              <a:chExt cx="6062" cy="4260"/>
            </a:xfrm>
          </p:grpSpPr>
          <p:grpSp>
            <p:nvGrpSpPr>
              <p:cNvPr id="16459" name="Group 153"/>
              <p:cNvGrpSpPr>
                <a:grpSpLocks/>
              </p:cNvGrpSpPr>
              <p:nvPr/>
            </p:nvGrpSpPr>
            <p:grpSpPr bwMode="auto">
              <a:xfrm>
                <a:off x="2485" y="1237"/>
                <a:ext cx="6062" cy="4260"/>
                <a:chOff x="2485" y="1237"/>
                <a:chExt cx="6062" cy="4260"/>
              </a:xfrm>
            </p:grpSpPr>
            <p:sp>
              <p:nvSpPr>
                <p:cNvPr id="16461" name="Text Box 154"/>
                <p:cNvSpPr txBox="1">
                  <a:spLocks noChangeArrowheads="1"/>
                </p:cNvSpPr>
                <p:nvPr/>
              </p:nvSpPr>
              <p:spPr bwMode="auto">
                <a:xfrm>
                  <a:off x="6395" y="2844"/>
                  <a:ext cx="634" cy="397"/>
                </a:xfrm>
                <a:prstGeom prst="rect">
                  <a:avLst/>
                </a:prstGeom>
                <a:solidFill>
                  <a:srgbClr val="FFFFFF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grpSp>
              <p:nvGrpSpPr>
                <p:cNvPr id="16462" name="Group 155"/>
                <p:cNvGrpSpPr>
                  <a:grpSpLocks/>
                </p:cNvGrpSpPr>
                <p:nvPr/>
              </p:nvGrpSpPr>
              <p:grpSpPr bwMode="auto">
                <a:xfrm>
                  <a:off x="2485" y="1237"/>
                  <a:ext cx="6062" cy="4260"/>
                  <a:chOff x="2485" y="720"/>
                  <a:chExt cx="6062" cy="4260"/>
                </a:xfrm>
              </p:grpSpPr>
              <p:grpSp>
                <p:nvGrpSpPr>
                  <p:cNvPr id="16463" name="Group 156"/>
                  <p:cNvGrpSpPr>
                    <a:grpSpLocks/>
                  </p:cNvGrpSpPr>
                  <p:nvPr/>
                </p:nvGrpSpPr>
                <p:grpSpPr bwMode="auto">
                  <a:xfrm>
                    <a:off x="2485" y="720"/>
                    <a:ext cx="6062" cy="4260"/>
                    <a:chOff x="1995" y="720"/>
                    <a:chExt cx="3300" cy="2415"/>
                  </a:xfrm>
                </p:grpSpPr>
                <p:sp>
                  <p:nvSpPr>
                    <p:cNvPr id="16465" name="Text Box 157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4530" y="900"/>
                      <a:ext cx="405" cy="390"/>
                    </a:xfrm>
                    <a:prstGeom prst="rect">
                      <a:avLst/>
                    </a:prstGeom>
                    <a:solidFill>
                      <a:srgbClr val="FFFFFF"/>
                    </a:solidFill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grpSp>
                  <p:nvGrpSpPr>
                    <p:cNvPr id="16466" name="Group 158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995" y="720"/>
                      <a:ext cx="3300" cy="2415"/>
                      <a:chOff x="1995" y="720"/>
                      <a:chExt cx="3300" cy="2415"/>
                    </a:xfrm>
                  </p:grpSpPr>
                  <p:sp>
                    <p:nvSpPr>
                      <p:cNvPr id="16467" name="Text Box 159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2400" y="915"/>
                        <a:ext cx="270" cy="375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16468" name="Group 160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995" y="720"/>
                        <a:ext cx="3300" cy="2415"/>
                        <a:chOff x="1995" y="720"/>
                        <a:chExt cx="3300" cy="2415"/>
                      </a:xfrm>
                    </p:grpSpPr>
                    <p:sp>
                      <p:nvSpPr>
                        <p:cNvPr id="16469" name="Text Box 161"/>
                        <p:cNvSpPr txBox="1"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2715" y="1425"/>
                          <a:ext cx="480" cy="450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grpSp>
                      <p:nvGrpSpPr>
                        <p:cNvPr id="16470" name="Group 162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1995" y="720"/>
                          <a:ext cx="3300" cy="2415"/>
                          <a:chOff x="1995" y="720"/>
                          <a:chExt cx="3300" cy="2415"/>
                        </a:xfrm>
                      </p:grpSpPr>
                      <p:grpSp>
                        <p:nvGrpSpPr>
                          <p:cNvPr id="16471" name="Group 163"/>
                          <p:cNvGrpSpPr>
                            <a:grpSpLocks/>
                          </p:cNvGrpSpPr>
                          <p:nvPr/>
                        </p:nvGrpSpPr>
                        <p:grpSpPr bwMode="auto">
                          <a:xfrm>
                            <a:off x="1995" y="720"/>
                            <a:ext cx="3300" cy="2415"/>
                            <a:chOff x="1995" y="720"/>
                            <a:chExt cx="3300" cy="2415"/>
                          </a:xfrm>
                        </p:grpSpPr>
                        <p:sp>
                          <p:nvSpPr>
                            <p:cNvPr id="16473" name="Text Box 164"/>
                            <p:cNvSpPr txBox="1"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2190" y="2415"/>
                              <a:ext cx="480" cy="450"/>
                            </a:xfrm>
                            <a:prstGeom prst="rect">
                              <a:avLst/>
                            </a:prstGeom>
                            <a:solidFill>
                              <a:srgbClr val="FFFFFF"/>
                            </a:solidFill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  <p:txBody>
                            <a:bodyPr/>
                            <a:lstStyle/>
                            <a:p>
                              <a:endParaRPr lang="en-US"/>
                            </a:p>
                          </p:txBody>
                        </p:sp>
                        <p:grpSp>
                          <p:nvGrpSpPr>
                            <p:cNvPr id="16474" name="Group 165"/>
                            <p:cNvGrpSpPr>
                              <a:grpSpLocks/>
                            </p:cNvGrpSpPr>
                            <p:nvPr/>
                          </p:nvGrpSpPr>
                          <p:grpSpPr bwMode="auto">
                            <a:xfrm>
                              <a:off x="1995" y="720"/>
                              <a:ext cx="3300" cy="2415"/>
                              <a:chOff x="1995" y="720"/>
                              <a:chExt cx="3300" cy="2415"/>
                            </a:xfrm>
                          </p:grpSpPr>
                          <p:grpSp>
                            <p:nvGrpSpPr>
                              <p:cNvPr id="16475" name="Group 166"/>
                              <p:cNvGrpSpPr>
                                <a:grpSpLocks/>
                              </p:cNvGrpSpPr>
                              <p:nvPr/>
                            </p:nvGrpSpPr>
                            <p:grpSpPr bwMode="auto">
                              <a:xfrm>
                                <a:off x="1995" y="720"/>
                                <a:ext cx="3300" cy="2415"/>
                                <a:chOff x="1995" y="720"/>
                                <a:chExt cx="3300" cy="2415"/>
                              </a:xfrm>
                            </p:grpSpPr>
                            <p:sp>
                              <p:nvSpPr>
                                <p:cNvPr id="16477" name="Oval 167"/>
                                <p:cNvSpPr>
                                  <a:spLocks noChangeArrowheads="1"/>
                                </p:cNvSpPr>
                                <p:nvPr/>
                              </p:nvSpPr>
                              <p:spPr bwMode="auto">
                                <a:xfrm>
                                  <a:off x="4935" y="1725"/>
                                  <a:ext cx="360" cy="270"/>
                                </a:xfrm>
                                <a:prstGeom prst="ellipse">
                                  <a:avLst/>
                                </a:prstGeom>
                                <a:solidFill>
                                  <a:srgbClr val="FFFFFF"/>
                                </a:solidFill>
                                <a:ln w="9525">
                                  <a:solidFill>
                                    <a:srgbClr val="000000"/>
                                  </a:solidFill>
                                  <a:round/>
                                  <a:headEnd/>
                                  <a:tailEnd/>
                                </a:ln>
                              </p:spPr>
                              <p:txBody>
                                <a:bodyPr/>
                                <a:lstStyle/>
                                <a:p>
                                  <a:pPr algn="l" rtl="0">
                                    <a:spcAft>
                                      <a:spcPts val="1000"/>
                                    </a:spcAft>
                                  </a:pPr>
                                  <a:r>
                                    <a:rPr lang="en-US" sz="1100">
                                      <a:latin typeface="Calibri" pitchFamily="34" charset="0"/>
                                    </a:rPr>
                                    <a:t>D</a:t>
                                  </a:r>
                                  <a:endParaRPr lang="en-US"/>
                                </a:p>
                              </p:txBody>
                            </p:sp>
                            <p:grpSp>
                              <p:nvGrpSpPr>
                                <p:cNvPr id="16478" name="Group 168"/>
                                <p:cNvGrpSpPr>
                                  <a:grpSpLocks/>
                                </p:cNvGrpSpPr>
                                <p:nvPr/>
                              </p:nvGrpSpPr>
                              <p:grpSpPr bwMode="auto">
                                <a:xfrm>
                                  <a:off x="1995" y="720"/>
                                  <a:ext cx="3105" cy="2415"/>
                                  <a:chOff x="1995" y="720"/>
                                  <a:chExt cx="3105" cy="2415"/>
                                </a:xfrm>
                              </p:grpSpPr>
                              <p:cxnSp>
                                <p:nvCxnSpPr>
                                  <p:cNvPr id="16479" name="AutoShape 169"/>
                                  <p:cNvCxnSpPr>
                                    <a:cxnSpLocks noChangeShapeType="1"/>
                                  </p:cNvCxnSpPr>
                                  <p:nvPr/>
                                </p:nvCxnSpPr>
                                <p:spPr bwMode="auto">
                                  <a:xfrm flipH="1">
                                    <a:off x="2355" y="1875"/>
                                    <a:ext cx="1095" cy="0"/>
                                  </a:xfrm>
                                  <a:prstGeom prst="straightConnector1">
                                    <a:avLst/>
                                  </a:prstGeom>
                                  <a:noFill/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</p:cxnSp>
                              <p:grpSp>
                                <p:nvGrpSpPr>
                                  <p:cNvPr id="16480" name="Group 170"/>
                                  <p:cNvGrpSpPr>
                                    <a:grpSpLocks/>
                                  </p:cNvGrpSpPr>
                                  <p:nvPr/>
                                </p:nvGrpSpPr>
                                <p:grpSpPr bwMode="auto">
                                  <a:xfrm>
                                    <a:off x="1995" y="720"/>
                                    <a:ext cx="3105" cy="2415"/>
                                    <a:chOff x="1995" y="720"/>
                                    <a:chExt cx="3105" cy="2415"/>
                                  </a:xfrm>
                                </p:grpSpPr>
                                <p:sp>
                                  <p:nvSpPr>
                                    <p:cNvPr id="16481" name="Oval 171"/>
                                    <p:cNvSpPr>
                                      <a:spLocks noChangeArrowheads="1"/>
                                    </p:cNvSpPr>
                                    <p:nvPr/>
                                  </p:nvSpPr>
                                  <p:spPr bwMode="auto">
                                    <a:xfrm>
                                      <a:off x="3450" y="1725"/>
                                      <a:ext cx="360" cy="270"/>
                                    </a:xfrm>
                                    <a:prstGeom prst="ellipse">
                                      <a:avLst/>
                                    </a:prstGeom>
                                    <a:solidFill>
                                      <a:srgbClr val="FFFFFF"/>
                                    </a:solidFill>
                                    <a:ln w="9525">
                                      <a:solidFill>
                                        <a:srgbClr val="000000"/>
                                      </a:solidFill>
                                      <a:round/>
                                      <a:headEnd/>
                                      <a:tailEnd/>
                                    </a:ln>
                                  </p:spPr>
                                  <p:txBody>
                                    <a:bodyPr/>
                                    <a:lstStyle/>
                                    <a:p>
                                      <a:pPr algn="l" rtl="0">
                                        <a:spcAft>
                                          <a:spcPts val="1000"/>
                                        </a:spcAft>
                                      </a:pPr>
                                      <a:r>
                                        <a:rPr lang="en-US" sz="1100">
                                          <a:latin typeface="Calibri" pitchFamily="34" charset="0"/>
                                        </a:rPr>
                                        <a:t>B</a:t>
                                      </a:r>
                                      <a:endParaRPr lang="en-US"/>
                                    </a:p>
                                  </p:txBody>
                                </p:sp>
                                <p:cxnSp>
                                  <p:nvCxnSpPr>
                                    <p:cNvPr id="16482" name="AutoShape 172"/>
                                    <p:cNvCxnSpPr>
                                      <a:cxnSpLocks noChangeShapeType="1"/>
                                    </p:cNvCxnSpPr>
                                    <p:nvPr/>
                                  </p:nvCxnSpPr>
                                  <p:spPr bwMode="auto">
                                    <a:xfrm>
                                      <a:off x="3810" y="1875"/>
                                      <a:ext cx="1095" cy="0"/>
                                    </a:xfrm>
                                    <a:prstGeom prst="straightConnector1">
                                      <a:avLst/>
                                    </a:prstGeom>
                                    <a:noFill/>
                                    <a:ln w="9525">
                                      <a:solidFill>
                                        <a:srgbClr val="000000"/>
                                      </a:solidFill>
                                      <a:round/>
                                      <a:headEnd/>
                                      <a:tailEnd/>
                                    </a:ln>
                                  </p:spPr>
                                </p:cxnSp>
                                <p:grpSp>
                                  <p:nvGrpSpPr>
                                    <p:cNvPr id="16483" name="Group 173"/>
                                    <p:cNvGrpSpPr>
                                      <a:grpSpLocks/>
                                    </p:cNvGrpSpPr>
                                    <p:nvPr/>
                                  </p:nvGrpSpPr>
                                  <p:grpSpPr bwMode="auto">
                                    <a:xfrm>
                                      <a:off x="1995" y="720"/>
                                      <a:ext cx="3105" cy="2415"/>
                                      <a:chOff x="1995" y="720"/>
                                      <a:chExt cx="3105" cy="2415"/>
                                    </a:xfrm>
                                  </p:grpSpPr>
                                  <p:grpSp>
                                    <p:nvGrpSpPr>
                                      <p:cNvPr id="16484" name="Group 174"/>
                                      <p:cNvGrpSpPr>
                                        <a:grpSpLocks/>
                                      </p:cNvGrpSpPr>
                                      <p:nvPr/>
                                    </p:nvGrpSpPr>
                                    <p:grpSpPr bwMode="auto">
                                      <a:xfrm>
                                        <a:off x="1995" y="720"/>
                                        <a:ext cx="3105" cy="2415"/>
                                        <a:chOff x="1995" y="720"/>
                                        <a:chExt cx="3105" cy="2415"/>
                                      </a:xfrm>
                                    </p:grpSpPr>
                                    <p:cxnSp>
                                      <p:nvCxnSpPr>
                                        <p:cNvPr id="16486" name="AutoShape 175"/>
                                        <p:cNvCxnSpPr>
                                          <a:cxnSpLocks noChangeShapeType="1"/>
                                        </p:cNvCxnSpPr>
                                        <p:nvPr/>
                                      </p:nvCxnSpPr>
                                      <p:spPr bwMode="auto">
                                        <a:xfrm flipH="1" flipV="1">
                                          <a:off x="2280" y="1995"/>
                                          <a:ext cx="1170" cy="960"/>
                                        </a:xfrm>
                                        <a:prstGeom prst="straightConnector1">
                                          <a:avLst/>
                                        </a:prstGeom>
                                        <a:noFill/>
                                        <a:ln w="9525">
                                          <a:solidFill>
                                            <a:srgbClr val="000000"/>
                                          </a:solidFill>
                                          <a:round/>
                                          <a:headEnd/>
                                          <a:tailEnd/>
                                        </a:ln>
                                      </p:spPr>
                                    </p:cxnSp>
                                    <p:grpSp>
                                      <p:nvGrpSpPr>
                                        <p:cNvPr id="16487" name="Group 176"/>
                                        <p:cNvGrpSpPr>
                                          <a:grpSpLocks/>
                                        </p:cNvGrpSpPr>
                                        <p:nvPr/>
                                      </p:nvGrpSpPr>
                                      <p:grpSpPr bwMode="auto">
                                        <a:xfrm>
                                          <a:off x="1995" y="720"/>
                                          <a:ext cx="3105" cy="2415"/>
                                          <a:chOff x="1995" y="720"/>
                                          <a:chExt cx="3105" cy="2415"/>
                                        </a:xfrm>
                                      </p:grpSpPr>
                                      <p:sp>
                                        <p:nvSpPr>
                                          <p:cNvPr id="16488" name="Oval 177"/>
                                          <p:cNvSpPr>
                                            <a:spLocks noChangeArrowheads="1"/>
                                          </p:cNvSpPr>
                                          <p:nvPr/>
                                        </p:nvSpPr>
                                        <p:spPr bwMode="auto">
                                          <a:xfrm>
                                            <a:off x="3450" y="2865"/>
                                            <a:ext cx="360" cy="270"/>
                                          </a:xfrm>
                                          <a:prstGeom prst="ellipse">
                                            <a:avLst/>
                                          </a:prstGeom>
                                          <a:solidFill>
                                            <a:srgbClr val="FFFFFF"/>
                                          </a:solidFill>
                                          <a:ln w="9525">
                                            <a:solidFill>
                                              <a:srgbClr val="000000"/>
                                            </a:solidFill>
                                            <a:round/>
                                            <a:headEnd/>
                                            <a:tailEnd/>
                                          </a:ln>
                                        </p:spPr>
                                        <p:txBody>
                                          <a:bodyPr/>
                                          <a:lstStyle/>
                                          <a:p>
                                            <a:pPr algn="l" rtl="0">
                                              <a:spcAft>
                                                <a:spcPts val="1000"/>
                                              </a:spcAft>
                                            </a:pPr>
                                            <a:r>
                                              <a:rPr lang="en-US" sz="1100">
                                                <a:latin typeface="Calibri" pitchFamily="34" charset="0"/>
                                              </a:rPr>
                                              <a:t>C</a:t>
                                            </a:r>
                                            <a:endParaRPr lang="en-US"/>
                                          </a:p>
                                        </p:txBody>
                                      </p:sp>
                                      <p:grpSp>
                                        <p:nvGrpSpPr>
                                          <p:cNvPr id="16489" name="Group 178"/>
                                          <p:cNvGrpSpPr>
                                            <a:grpSpLocks/>
                                          </p:cNvGrpSpPr>
                                          <p:nvPr/>
                                        </p:nvGrpSpPr>
                                        <p:grpSpPr bwMode="auto">
                                          <a:xfrm>
                                            <a:off x="1995" y="720"/>
                                            <a:ext cx="3105" cy="1275"/>
                                            <a:chOff x="1995" y="720"/>
                                            <a:chExt cx="3105" cy="1275"/>
                                          </a:xfrm>
                                        </p:grpSpPr>
                                        <p:sp>
                                          <p:nvSpPr>
                                            <p:cNvPr id="16491" name="Oval 179"/>
                                            <p:cNvSpPr>
                                              <a:spLocks noChangeArrowheads="1"/>
                                            </p:cNvSpPr>
                                            <p:nvPr/>
                                          </p:nvSpPr>
                                          <p:spPr bwMode="auto">
                                            <a:xfrm>
                                              <a:off x="3450" y="720"/>
                                              <a:ext cx="360" cy="270"/>
                                            </a:xfrm>
                                            <a:prstGeom prst="ellipse">
                                              <a:avLst/>
                                            </a:prstGeom>
                                            <a:solidFill>
                                              <a:srgbClr val="FFFFFF"/>
                                            </a:solidFill>
                                            <a:ln w="9525">
                                              <a:solidFill>
                                                <a:srgbClr val="000000"/>
                                              </a:solidFill>
                                              <a:round/>
                                              <a:headEnd/>
                                              <a:tailEnd/>
                                            </a:ln>
                                          </p:spPr>
                                          <p:txBody>
                                            <a:bodyPr/>
                                            <a:lstStyle/>
                                            <a:p>
                                              <a:pPr algn="l" rtl="0">
                                                <a:spcAft>
                                                  <a:spcPts val="1000"/>
                                                </a:spcAft>
                                              </a:pPr>
                                              <a:r>
                                                <a:rPr lang="en-US" sz="1100">
                                                  <a:latin typeface="Calibri" pitchFamily="34" charset="0"/>
                                                </a:rPr>
                                                <a:t>A</a:t>
                                              </a:r>
                                              <a:endParaRPr lang="en-US"/>
                                            </a:p>
                                          </p:txBody>
                                        </p:sp>
                                        <p:grpSp>
                                          <p:nvGrpSpPr>
                                            <p:cNvPr id="16492" name="Group 180"/>
                                            <p:cNvGrpSpPr>
                                              <a:grpSpLocks/>
                                            </p:cNvGrpSpPr>
                                            <p:nvPr/>
                                          </p:nvGrpSpPr>
                                          <p:grpSpPr bwMode="auto">
                                            <a:xfrm>
                                              <a:off x="1995" y="915"/>
                                              <a:ext cx="1455" cy="1080"/>
                                              <a:chOff x="1995" y="915"/>
                                              <a:chExt cx="1455" cy="1080"/>
                                            </a:xfrm>
                                          </p:grpSpPr>
                                          <p:sp>
                                            <p:nvSpPr>
                                              <p:cNvPr id="16494" name="Oval 181"/>
                                              <p:cNvSpPr>
                                                <a:spLocks noChangeArrowheads="1"/>
                                              </p:cNvSpPr>
                                              <p:nvPr/>
                                            </p:nvSpPr>
                                            <p:spPr bwMode="auto">
                                              <a:xfrm>
                                                <a:off x="1995" y="1725"/>
                                                <a:ext cx="360" cy="270"/>
                                              </a:xfrm>
                                              <a:prstGeom prst="ellipse">
                                                <a:avLst/>
                                              </a:prstGeom>
                                              <a:solidFill>
                                                <a:srgbClr val="FFFFFF"/>
                                              </a:solidFill>
                                              <a:ln w="9525">
                                                <a:solidFill>
                                                  <a:srgbClr val="000000"/>
                                                </a:solidFill>
                                                <a:round/>
                                                <a:headEnd/>
                                                <a:tailEnd/>
                                              </a:ln>
                                            </p:spPr>
                                            <p:txBody>
                                              <a:bodyPr/>
                                              <a:lstStyle/>
                                              <a:p>
                                                <a:pPr algn="l" rtl="0">
                                                  <a:spcAft>
                                                    <a:spcPts val="1000"/>
                                                  </a:spcAft>
                                                </a:pPr>
                                                <a:r>
                                                  <a:rPr lang="en-US" sz="1100">
                                                    <a:latin typeface="Calibri" pitchFamily="34" charset="0"/>
                                                  </a:rPr>
                                                  <a:t>S</a:t>
                                                </a:r>
                                                <a:endParaRPr lang="en-US"/>
                                              </a:p>
                                            </p:txBody>
                                          </p:sp>
                                          <p:cxnSp>
                                            <p:nvCxnSpPr>
                                              <p:cNvPr id="16495" name="AutoShape 182"/>
                                              <p:cNvCxnSpPr>
                                                <a:cxnSpLocks noChangeShapeType="1"/>
                                              </p:cNvCxnSpPr>
                                              <p:nvPr/>
                                            </p:nvCxnSpPr>
                                            <p:spPr bwMode="auto">
                                              <a:xfrm flipV="1">
                                                <a:off x="2190" y="915"/>
                                                <a:ext cx="1260" cy="810"/>
                                              </a:xfrm>
                                              <a:prstGeom prst="straightConnector1">
                                                <a:avLst/>
                                              </a:prstGeom>
                                              <a:noFill/>
                                              <a:ln w="9525">
                                                <a:solidFill>
                                                  <a:srgbClr val="000000"/>
                                                </a:solidFill>
                                                <a:round/>
                                                <a:headEnd/>
                                                <a:tailEnd/>
                                              </a:ln>
                                            </p:spPr>
                                          </p:cxnSp>
                                        </p:grpSp>
                                        <p:cxnSp>
                                          <p:nvCxnSpPr>
                                            <p:cNvPr id="16493" name="AutoShape 183"/>
                                            <p:cNvCxnSpPr>
                                              <a:cxnSpLocks noChangeShapeType="1"/>
                                            </p:cNvCxnSpPr>
                                            <p:nvPr/>
                                          </p:nvCxnSpPr>
                                          <p:spPr bwMode="auto">
                                            <a:xfrm>
                                              <a:off x="3810" y="915"/>
                                              <a:ext cx="1290" cy="810"/>
                                            </a:xfrm>
                                            <a:prstGeom prst="straightConnector1">
                                              <a:avLst/>
                                            </a:prstGeom>
                                            <a:noFill/>
                                            <a:ln w="9525">
                                              <a:solidFill>
                                                <a:srgbClr val="000000"/>
                                              </a:solidFill>
                                              <a:round/>
                                              <a:headEnd/>
                                              <a:tailEnd/>
                                            </a:ln>
                                          </p:spPr>
                                        </p:cxnSp>
                                      </p:grpSp>
                                      <p:cxnSp>
                                        <p:nvCxnSpPr>
                                          <p:cNvPr id="16490" name="AutoShape 184"/>
                                          <p:cNvCxnSpPr>
                                            <a:cxnSpLocks noChangeShapeType="1"/>
                                          </p:cNvCxnSpPr>
                                          <p:nvPr/>
                                        </p:nvCxnSpPr>
                                        <p:spPr bwMode="auto">
                                          <a:xfrm flipV="1">
                                            <a:off x="3810" y="1995"/>
                                            <a:ext cx="1290" cy="960"/>
                                          </a:xfrm>
                                          <a:prstGeom prst="straightConnector1">
                                            <a:avLst/>
                                          </a:prstGeom>
                                          <a:noFill/>
                                          <a:ln w="9525">
                                            <a:solidFill>
                                              <a:srgbClr val="000000"/>
                                            </a:solidFill>
                                            <a:round/>
                                            <a:headEnd/>
                                            <a:tailEnd/>
                                          </a:ln>
                                        </p:spPr>
                                      </p:cxnSp>
                                    </p:grpSp>
                                  </p:grpSp>
                                  <p:cxnSp>
                                    <p:nvCxnSpPr>
                                      <p:cNvPr id="16485" name="AutoShape 185"/>
                                      <p:cNvCxnSpPr>
                                        <a:cxnSpLocks noChangeShapeType="1"/>
                                      </p:cNvCxnSpPr>
                                      <p:nvPr/>
                                    </p:nvCxnSpPr>
                                    <p:spPr bwMode="auto">
                                      <a:xfrm flipV="1">
                                        <a:off x="3585" y="1995"/>
                                        <a:ext cx="1" cy="870"/>
                                      </a:xfrm>
                                      <a:prstGeom prst="straightConnector1">
                                        <a:avLst/>
                                      </a:prstGeom>
                                      <a:noFill/>
                                      <a:ln w="9525">
                                        <a:solidFill>
                                          <a:srgbClr val="000000"/>
                                        </a:solidFill>
                                        <a:round/>
                                        <a:headEnd/>
                                        <a:tailEnd/>
                                      </a:ln>
                                    </p:spPr>
                                  </p:cxnSp>
                                </p:grpSp>
                              </p:grpSp>
                            </p:grpSp>
                          </p:grpSp>
                          <p:sp>
                            <p:nvSpPr>
                              <p:cNvPr id="16476" name="Text Box 186"/>
                              <p:cNvSpPr txBox="1">
                                <a:spLocks noChangeArrowheads="1"/>
                              </p:cNvSpPr>
                              <p:nvPr/>
                            </p:nvSpPr>
                            <p:spPr bwMode="auto">
                              <a:xfrm>
                                <a:off x="4530" y="2505"/>
                                <a:ext cx="255" cy="360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  <p:txBody>
                              <a:bodyPr/>
                              <a:lstStyle/>
                              <a:p>
                                <a:endParaRPr lang="en-US"/>
                              </a:p>
                            </p:txBody>
                          </p:sp>
                        </p:grpSp>
                      </p:grpSp>
                      <p:sp>
                        <p:nvSpPr>
                          <p:cNvPr id="16472" name="Text Box 187"/>
                          <p:cNvSpPr txBox="1"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3105" y="2085"/>
                            <a:ext cx="345" cy="420"/>
                          </a:xfrm>
                          <a:prstGeom prst="rect">
                            <a:avLst/>
                          </a:prstGeom>
                          <a:solidFill>
                            <a:srgbClr val="FFFFFF"/>
                          </a:solidFill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</p:grpSp>
                  </p:grpSp>
                </p:grpSp>
              </p:grpSp>
              <p:sp>
                <p:nvSpPr>
                  <p:cNvPr id="16464" name="Text Box 18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563" y="4020"/>
                    <a:ext cx="634" cy="397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16460" name="Text Box 189"/>
              <p:cNvSpPr txBox="1">
                <a:spLocks noChangeArrowheads="1"/>
              </p:cNvSpPr>
              <p:nvPr/>
            </p:nvSpPr>
            <p:spPr bwMode="auto">
              <a:xfrm>
                <a:off x="4055" y="2851"/>
                <a:ext cx="634" cy="397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6453" name="Text Box 190"/>
            <p:cNvSpPr txBox="1">
              <a:spLocks noChangeArrowheads="1"/>
            </p:cNvSpPr>
            <p:nvPr/>
          </p:nvSpPr>
          <p:spPr bwMode="auto">
            <a:xfrm>
              <a:off x="2631" y="4297"/>
              <a:ext cx="628" cy="41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1</a:t>
              </a:r>
              <a:endParaRPr lang="en-US"/>
            </a:p>
          </p:txBody>
        </p:sp>
        <p:sp>
          <p:nvSpPr>
            <p:cNvPr id="16454" name="Text Box 191"/>
            <p:cNvSpPr txBox="1">
              <a:spLocks noChangeArrowheads="1"/>
            </p:cNvSpPr>
            <p:nvPr/>
          </p:nvSpPr>
          <p:spPr bwMode="auto">
            <a:xfrm>
              <a:off x="5550" y="4324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2</a:t>
              </a:r>
              <a:endParaRPr lang="en-US"/>
            </a:p>
          </p:txBody>
        </p:sp>
        <p:sp>
          <p:nvSpPr>
            <p:cNvPr id="16455" name="Text Box 192"/>
            <p:cNvSpPr txBox="1">
              <a:spLocks noChangeArrowheads="1"/>
            </p:cNvSpPr>
            <p:nvPr/>
          </p:nvSpPr>
          <p:spPr bwMode="auto">
            <a:xfrm>
              <a:off x="2496" y="6585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5</a:t>
              </a:r>
              <a:endParaRPr lang="en-US"/>
            </a:p>
          </p:txBody>
        </p:sp>
        <p:sp>
          <p:nvSpPr>
            <p:cNvPr id="16456" name="Text Box 193"/>
            <p:cNvSpPr txBox="1">
              <a:spLocks noChangeArrowheads="1"/>
            </p:cNvSpPr>
            <p:nvPr/>
          </p:nvSpPr>
          <p:spPr bwMode="auto">
            <a:xfrm>
              <a:off x="4884" y="5308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4</a:t>
              </a:r>
              <a:endParaRPr lang="en-US"/>
            </a:p>
          </p:txBody>
        </p:sp>
        <p:sp>
          <p:nvSpPr>
            <p:cNvPr id="16457" name="Text Box 194"/>
            <p:cNvSpPr txBox="1">
              <a:spLocks noChangeArrowheads="1"/>
            </p:cNvSpPr>
            <p:nvPr/>
          </p:nvSpPr>
          <p:spPr bwMode="auto">
            <a:xfrm>
              <a:off x="3240" y="5308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3</a:t>
              </a:r>
              <a:endParaRPr lang="en-US"/>
            </a:p>
          </p:txBody>
        </p:sp>
        <p:sp>
          <p:nvSpPr>
            <p:cNvPr id="16458" name="Text Box 195"/>
            <p:cNvSpPr txBox="1">
              <a:spLocks noChangeArrowheads="1"/>
            </p:cNvSpPr>
            <p:nvPr/>
          </p:nvSpPr>
          <p:spPr bwMode="auto">
            <a:xfrm>
              <a:off x="5718" y="6670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7</a:t>
              </a:r>
              <a:endParaRPr lang="en-US"/>
            </a:p>
          </p:txBody>
        </p:sp>
      </p:grpSp>
      <p:sp>
        <p:nvSpPr>
          <p:cNvPr id="16449" name="Freeform 114"/>
          <p:cNvSpPr>
            <a:spLocks/>
          </p:cNvSpPr>
          <p:nvPr/>
        </p:nvSpPr>
        <p:spPr bwMode="auto">
          <a:xfrm>
            <a:off x="5651500" y="3694113"/>
            <a:ext cx="2736850" cy="1547812"/>
          </a:xfrm>
          <a:custGeom>
            <a:avLst/>
            <a:gdLst>
              <a:gd name="T0" fmla="*/ 0 w 1724"/>
              <a:gd name="T1" fmla="*/ 2147483647 h 975"/>
              <a:gd name="T2" fmla="*/ 2147483647 w 1724"/>
              <a:gd name="T3" fmla="*/ 2147483647 h 975"/>
              <a:gd name="T4" fmla="*/ 2147483647 w 1724"/>
              <a:gd name="T5" fmla="*/ 2147483647 h 975"/>
              <a:gd name="T6" fmla="*/ 2147483647 w 1724"/>
              <a:gd name="T7" fmla="*/ 2147483647 h 975"/>
              <a:gd name="T8" fmla="*/ 0 60000 65536"/>
              <a:gd name="T9" fmla="*/ 0 60000 65536"/>
              <a:gd name="T10" fmla="*/ 0 60000 65536"/>
              <a:gd name="T11" fmla="*/ 0 60000 65536"/>
              <a:gd name="T12" fmla="*/ 0 w 1724"/>
              <a:gd name="T13" fmla="*/ 0 h 975"/>
              <a:gd name="T14" fmla="*/ 1724 w 1724"/>
              <a:gd name="T15" fmla="*/ 975 h 975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724" h="975">
                <a:moveTo>
                  <a:pt x="0" y="60"/>
                </a:moveTo>
                <a:cubicBezTo>
                  <a:pt x="333" y="30"/>
                  <a:pt x="666" y="0"/>
                  <a:pt x="817" y="151"/>
                </a:cubicBezTo>
                <a:cubicBezTo>
                  <a:pt x="968" y="302"/>
                  <a:pt x="757" y="975"/>
                  <a:pt x="908" y="967"/>
                </a:cubicBezTo>
                <a:cubicBezTo>
                  <a:pt x="1059" y="959"/>
                  <a:pt x="1588" y="249"/>
                  <a:pt x="1724" y="105"/>
                </a:cubicBezTo>
              </a:path>
            </a:pathLst>
          </a:custGeom>
          <a:noFill/>
          <a:ln w="9525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el-GR"/>
          </a:p>
        </p:txBody>
      </p:sp>
      <p:sp>
        <p:nvSpPr>
          <p:cNvPr id="16450" name="TextBox 49"/>
          <p:cNvSpPr txBox="1">
            <a:spLocks noChangeArrowheads="1"/>
          </p:cNvSpPr>
          <p:nvPr/>
        </p:nvSpPr>
        <p:spPr bwMode="auto">
          <a:xfrm>
            <a:off x="5435600" y="4076700"/>
            <a:ext cx="15128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b="1"/>
              <a:t>Pa4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4385" name="Group 113"/>
          <p:cNvGraphicFramePr>
            <a:graphicFrameLocks noGrp="1"/>
          </p:cNvGraphicFramePr>
          <p:nvPr>
            <p:ph sz="half" idx="4294967295"/>
          </p:nvPr>
        </p:nvGraphicFramePr>
        <p:xfrm>
          <a:off x="323850" y="1412875"/>
          <a:ext cx="4608513" cy="4454525"/>
        </p:xfrm>
        <a:graphic>
          <a:graphicData uri="http://schemas.openxmlformats.org/drawingml/2006/table">
            <a:tbl>
              <a:tblPr rtl="1"/>
              <a:tblGrid>
                <a:gridCol w="960437"/>
                <a:gridCol w="960438"/>
                <a:gridCol w="962025"/>
                <a:gridCol w="930275"/>
                <a:gridCol w="795337"/>
              </a:tblGrid>
              <a:tr h="779463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r>
                        <a:rPr kumimoji="0" lang="en-US" sz="12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th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Period (T4)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3</a:t>
                      </a:r>
                      <a:r>
                        <a:rPr kumimoji="0" lang="en-US" sz="12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rd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Period (T3)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r>
                        <a:rPr kumimoji="0" lang="en-US" sz="12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nd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Period (T2)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r>
                        <a:rPr kumimoji="0" lang="en-US" sz="12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st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Period (T1)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8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7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750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9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9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7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3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750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11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12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6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10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5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750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6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8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6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8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5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7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raditional Arabic" pitchFamily="2" charset="-78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9463">
                <a:tc>
                  <a:txBody>
                    <a:bodyPr/>
                    <a:lstStyle/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Pa</a:t>
                      </a:r>
                      <a:r>
                        <a:rPr kumimoji="0" lang="en-US" sz="1200" b="0" i="0" u="none" strike="noStrike" cap="none" normalizeH="0" baseline="-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short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,</a:t>
                      </a:r>
                      <a:r>
                        <a:rPr kumimoji="0" lang="en-US" sz="1200" b="0" i="0" u="none" strike="noStrike" cap="none" normalizeH="0" baseline="-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T4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= P</a:t>
                      </a:r>
                      <a:r>
                        <a:rPr kumimoji="0" lang="en-US" sz="1200" b="0" i="0" u="none" strike="noStrike" cap="none" normalizeH="0" baseline="-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a3</a:t>
                      </a:r>
                      <a:endParaRPr kumimoji="0" lang="en-US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C</a:t>
                      </a:r>
                      <a:r>
                        <a:rPr kumimoji="0" lang="en-US" sz="1200" b="0" i="0" u="none" strike="noStrike" cap="none" normalizeH="0" baseline="-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min,T4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= 9</a:t>
                      </a:r>
                      <a:endParaRPr kumimoji="0" lang="en-US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Pa</a:t>
                      </a:r>
                      <a:r>
                        <a:rPr kumimoji="0" lang="en-US" sz="1200" b="0" i="0" u="none" strike="noStrike" cap="none" normalizeH="0" baseline="-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short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,</a:t>
                      </a:r>
                      <a:r>
                        <a:rPr kumimoji="0" lang="en-US" sz="1200" b="0" i="0" u="none" strike="noStrike" cap="none" normalizeH="0" baseline="-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T3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= P</a:t>
                      </a:r>
                      <a:r>
                        <a:rPr kumimoji="0" lang="en-US" sz="1200" b="0" i="0" u="none" strike="noStrike" cap="none" normalizeH="0" baseline="-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a4</a:t>
                      </a:r>
                      <a:endParaRPr kumimoji="0" lang="en-US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C</a:t>
                      </a:r>
                      <a:r>
                        <a:rPr kumimoji="0" lang="en-US" sz="1200" b="0" i="0" u="none" strike="noStrike" cap="none" normalizeH="0" baseline="-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min,T3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= 12</a:t>
                      </a:r>
                      <a:endParaRPr kumimoji="0" lang="en-US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Pa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short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,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T2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= P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a3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C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min,T2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= 6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Pa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short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,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T1=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a1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C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min,T1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= 3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17472" name="Group 150"/>
          <p:cNvGrpSpPr>
            <a:grpSpLocks/>
          </p:cNvGrpSpPr>
          <p:nvPr/>
        </p:nvGrpSpPr>
        <p:grpSpPr bwMode="auto">
          <a:xfrm>
            <a:off x="5219700" y="1989138"/>
            <a:ext cx="3671888" cy="3671887"/>
            <a:chOff x="2352" y="3724"/>
            <a:chExt cx="4341" cy="4198"/>
          </a:xfrm>
        </p:grpSpPr>
        <p:sp>
          <p:nvSpPr>
            <p:cNvPr id="17475" name="Text Box 151"/>
            <p:cNvSpPr txBox="1">
              <a:spLocks noChangeArrowheads="1"/>
            </p:cNvSpPr>
            <p:nvPr/>
          </p:nvSpPr>
          <p:spPr bwMode="auto">
            <a:xfrm>
              <a:off x="4574" y="6457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6</a:t>
              </a:r>
              <a:endParaRPr lang="en-US"/>
            </a:p>
          </p:txBody>
        </p:sp>
        <p:grpSp>
          <p:nvGrpSpPr>
            <p:cNvPr id="17476" name="Group 152"/>
            <p:cNvGrpSpPr>
              <a:grpSpLocks/>
            </p:cNvGrpSpPr>
            <p:nvPr/>
          </p:nvGrpSpPr>
          <p:grpSpPr bwMode="auto">
            <a:xfrm>
              <a:off x="2352" y="3724"/>
              <a:ext cx="4341" cy="4198"/>
              <a:chOff x="2485" y="1237"/>
              <a:chExt cx="6062" cy="4260"/>
            </a:xfrm>
          </p:grpSpPr>
          <p:grpSp>
            <p:nvGrpSpPr>
              <p:cNvPr id="17483" name="Group 153"/>
              <p:cNvGrpSpPr>
                <a:grpSpLocks/>
              </p:cNvGrpSpPr>
              <p:nvPr/>
            </p:nvGrpSpPr>
            <p:grpSpPr bwMode="auto">
              <a:xfrm>
                <a:off x="2485" y="1237"/>
                <a:ext cx="6062" cy="4260"/>
                <a:chOff x="2485" y="1237"/>
                <a:chExt cx="6062" cy="4260"/>
              </a:xfrm>
            </p:grpSpPr>
            <p:sp>
              <p:nvSpPr>
                <p:cNvPr id="17485" name="Text Box 154"/>
                <p:cNvSpPr txBox="1">
                  <a:spLocks noChangeArrowheads="1"/>
                </p:cNvSpPr>
                <p:nvPr/>
              </p:nvSpPr>
              <p:spPr bwMode="auto">
                <a:xfrm>
                  <a:off x="6395" y="2844"/>
                  <a:ext cx="634" cy="397"/>
                </a:xfrm>
                <a:prstGeom prst="rect">
                  <a:avLst/>
                </a:prstGeom>
                <a:solidFill>
                  <a:srgbClr val="FFFFFF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grpSp>
              <p:nvGrpSpPr>
                <p:cNvPr id="17486" name="Group 155"/>
                <p:cNvGrpSpPr>
                  <a:grpSpLocks/>
                </p:cNvGrpSpPr>
                <p:nvPr/>
              </p:nvGrpSpPr>
              <p:grpSpPr bwMode="auto">
                <a:xfrm>
                  <a:off x="2485" y="1237"/>
                  <a:ext cx="6062" cy="4260"/>
                  <a:chOff x="2485" y="720"/>
                  <a:chExt cx="6062" cy="4260"/>
                </a:xfrm>
              </p:grpSpPr>
              <p:grpSp>
                <p:nvGrpSpPr>
                  <p:cNvPr id="17487" name="Group 156"/>
                  <p:cNvGrpSpPr>
                    <a:grpSpLocks/>
                  </p:cNvGrpSpPr>
                  <p:nvPr/>
                </p:nvGrpSpPr>
                <p:grpSpPr bwMode="auto">
                  <a:xfrm>
                    <a:off x="2485" y="720"/>
                    <a:ext cx="6062" cy="4260"/>
                    <a:chOff x="1995" y="720"/>
                    <a:chExt cx="3300" cy="2415"/>
                  </a:xfrm>
                </p:grpSpPr>
                <p:sp>
                  <p:nvSpPr>
                    <p:cNvPr id="17489" name="Text Box 157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4530" y="900"/>
                      <a:ext cx="405" cy="390"/>
                    </a:xfrm>
                    <a:prstGeom prst="rect">
                      <a:avLst/>
                    </a:prstGeom>
                    <a:solidFill>
                      <a:srgbClr val="FFFFFF"/>
                    </a:solidFill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grpSp>
                  <p:nvGrpSpPr>
                    <p:cNvPr id="17490" name="Group 158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995" y="720"/>
                      <a:ext cx="3300" cy="2415"/>
                      <a:chOff x="1995" y="720"/>
                      <a:chExt cx="3300" cy="2415"/>
                    </a:xfrm>
                  </p:grpSpPr>
                  <p:sp>
                    <p:nvSpPr>
                      <p:cNvPr id="17491" name="Text Box 159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2400" y="915"/>
                        <a:ext cx="270" cy="375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17492" name="Group 160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995" y="720"/>
                        <a:ext cx="3300" cy="2415"/>
                        <a:chOff x="1995" y="720"/>
                        <a:chExt cx="3300" cy="2415"/>
                      </a:xfrm>
                    </p:grpSpPr>
                    <p:sp>
                      <p:nvSpPr>
                        <p:cNvPr id="17493" name="Text Box 161"/>
                        <p:cNvSpPr txBox="1"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2715" y="1425"/>
                          <a:ext cx="480" cy="450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grpSp>
                      <p:nvGrpSpPr>
                        <p:cNvPr id="17494" name="Group 162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1995" y="720"/>
                          <a:ext cx="3300" cy="2415"/>
                          <a:chOff x="1995" y="720"/>
                          <a:chExt cx="3300" cy="2415"/>
                        </a:xfrm>
                      </p:grpSpPr>
                      <p:grpSp>
                        <p:nvGrpSpPr>
                          <p:cNvPr id="17495" name="Group 163"/>
                          <p:cNvGrpSpPr>
                            <a:grpSpLocks/>
                          </p:cNvGrpSpPr>
                          <p:nvPr/>
                        </p:nvGrpSpPr>
                        <p:grpSpPr bwMode="auto">
                          <a:xfrm>
                            <a:off x="1995" y="720"/>
                            <a:ext cx="3300" cy="2415"/>
                            <a:chOff x="1995" y="720"/>
                            <a:chExt cx="3300" cy="2415"/>
                          </a:xfrm>
                        </p:grpSpPr>
                        <p:sp>
                          <p:nvSpPr>
                            <p:cNvPr id="17497" name="Text Box 164"/>
                            <p:cNvSpPr txBox="1"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2190" y="2415"/>
                              <a:ext cx="480" cy="450"/>
                            </a:xfrm>
                            <a:prstGeom prst="rect">
                              <a:avLst/>
                            </a:prstGeom>
                            <a:solidFill>
                              <a:srgbClr val="FFFFFF"/>
                            </a:solidFill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  <p:txBody>
                            <a:bodyPr/>
                            <a:lstStyle/>
                            <a:p>
                              <a:endParaRPr lang="en-US"/>
                            </a:p>
                          </p:txBody>
                        </p:sp>
                        <p:grpSp>
                          <p:nvGrpSpPr>
                            <p:cNvPr id="17498" name="Group 165"/>
                            <p:cNvGrpSpPr>
                              <a:grpSpLocks/>
                            </p:cNvGrpSpPr>
                            <p:nvPr/>
                          </p:nvGrpSpPr>
                          <p:grpSpPr bwMode="auto">
                            <a:xfrm>
                              <a:off x="1995" y="720"/>
                              <a:ext cx="3300" cy="2415"/>
                              <a:chOff x="1995" y="720"/>
                              <a:chExt cx="3300" cy="2415"/>
                            </a:xfrm>
                          </p:grpSpPr>
                          <p:grpSp>
                            <p:nvGrpSpPr>
                              <p:cNvPr id="17499" name="Group 166"/>
                              <p:cNvGrpSpPr>
                                <a:grpSpLocks/>
                              </p:cNvGrpSpPr>
                              <p:nvPr/>
                            </p:nvGrpSpPr>
                            <p:grpSpPr bwMode="auto">
                              <a:xfrm>
                                <a:off x="1995" y="720"/>
                                <a:ext cx="3300" cy="2415"/>
                                <a:chOff x="1995" y="720"/>
                                <a:chExt cx="3300" cy="2415"/>
                              </a:xfrm>
                            </p:grpSpPr>
                            <p:sp>
                              <p:nvSpPr>
                                <p:cNvPr id="17501" name="Oval 167"/>
                                <p:cNvSpPr>
                                  <a:spLocks noChangeArrowheads="1"/>
                                </p:cNvSpPr>
                                <p:nvPr/>
                              </p:nvSpPr>
                              <p:spPr bwMode="auto">
                                <a:xfrm>
                                  <a:off x="4935" y="1725"/>
                                  <a:ext cx="360" cy="270"/>
                                </a:xfrm>
                                <a:prstGeom prst="ellipse">
                                  <a:avLst/>
                                </a:prstGeom>
                                <a:solidFill>
                                  <a:srgbClr val="FFFFFF"/>
                                </a:solidFill>
                                <a:ln w="9525">
                                  <a:solidFill>
                                    <a:srgbClr val="000000"/>
                                  </a:solidFill>
                                  <a:round/>
                                  <a:headEnd/>
                                  <a:tailEnd/>
                                </a:ln>
                              </p:spPr>
                              <p:txBody>
                                <a:bodyPr/>
                                <a:lstStyle/>
                                <a:p>
                                  <a:pPr algn="l" rtl="0">
                                    <a:spcAft>
                                      <a:spcPts val="1000"/>
                                    </a:spcAft>
                                  </a:pPr>
                                  <a:r>
                                    <a:rPr lang="en-US" sz="1100">
                                      <a:latin typeface="Calibri" pitchFamily="34" charset="0"/>
                                    </a:rPr>
                                    <a:t>D</a:t>
                                  </a:r>
                                  <a:endParaRPr lang="en-US"/>
                                </a:p>
                              </p:txBody>
                            </p:sp>
                            <p:grpSp>
                              <p:nvGrpSpPr>
                                <p:cNvPr id="17502" name="Group 168"/>
                                <p:cNvGrpSpPr>
                                  <a:grpSpLocks/>
                                </p:cNvGrpSpPr>
                                <p:nvPr/>
                              </p:nvGrpSpPr>
                              <p:grpSpPr bwMode="auto">
                                <a:xfrm>
                                  <a:off x="1995" y="720"/>
                                  <a:ext cx="3105" cy="2415"/>
                                  <a:chOff x="1995" y="720"/>
                                  <a:chExt cx="3105" cy="2415"/>
                                </a:xfrm>
                              </p:grpSpPr>
                              <p:cxnSp>
                                <p:nvCxnSpPr>
                                  <p:cNvPr id="17503" name="AutoShape 169"/>
                                  <p:cNvCxnSpPr>
                                    <a:cxnSpLocks noChangeShapeType="1"/>
                                  </p:cNvCxnSpPr>
                                  <p:nvPr/>
                                </p:nvCxnSpPr>
                                <p:spPr bwMode="auto">
                                  <a:xfrm flipH="1">
                                    <a:off x="2355" y="1875"/>
                                    <a:ext cx="1095" cy="0"/>
                                  </a:xfrm>
                                  <a:prstGeom prst="straightConnector1">
                                    <a:avLst/>
                                  </a:prstGeom>
                                  <a:noFill/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</p:cxnSp>
                              <p:grpSp>
                                <p:nvGrpSpPr>
                                  <p:cNvPr id="17504" name="Group 170"/>
                                  <p:cNvGrpSpPr>
                                    <a:grpSpLocks/>
                                  </p:cNvGrpSpPr>
                                  <p:nvPr/>
                                </p:nvGrpSpPr>
                                <p:grpSpPr bwMode="auto">
                                  <a:xfrm>
                                    <a:off x="1995" y="720"/>
                                    <a:ext cx="3105" cy="2415"/>
                                    <a:chOff x="1995" y="720"/>
                                    <a:chExt cx="3105" cy="2415"/>
                                  </a:xfrm>
                                </p:grpSpPr>
                                <p:sp>
                                  <p:nvSpPr>
                                    <p:cNvPr id="17505" name="Oval 171"/>
                                    <p:cNvSpPr>
                                      <a:spLocks noChangeArrowheads="1"/>
                                    </p:cNvSpPr>
                                    <p:nvPr/>
                                  </p:nvSpPr>
                                  <p:spPr bwMode="auto">
                                    <a:xfrm>
                                      <a:off x="3450" y="1725"/>
                                      <a:ext cx="360" cy="270"/>
                                    </a:xfrm>
                                    <a:prstGeom prst="ellipse">
                                      <a:avLst/>
                                    </a:prstGeom>
                                    <a:solidFill>
                                      <a:srgbClr val="FFFFFF"/>
                                    </a:solidFill>
                                    <a:ln w="9525">
                                      <a:solidFill>
                                        <a:srgbClr val="000000"/>
                                      </a:solidFill>
                                      <a:round/>
                                      <a:headEnd/>
                                      <a:tailEnd/>
                                    </a:ln>
                                  </p:spPr>
                                  <p:txBody>
                                    <a:bodyPr/>
                                    <a:lstStyle/>
                                    <a:p>
                                      <a:pPr algn="l" rtl="0">
                                        <a:spcAft>
                                          <a:spcPts val="1000"/>
                                        </a:spcAft>
                                      </a:pPr>
                                      <a:r>
                                        <a:rPr lang="en-US" sz="1100">
                                          <a:latin typeface="Calibri" pitchFamily="34" charset="0"/>
                                        </a:rPr>
                                        <a:t>B</a:t>
                                      </a:r>
                                      <a:endParaRPr lang="en-US"/>
                                    </a:p>
                                  </p:txBody>
                                </p:sp>
                                <p:cxnSp>
                                  <p:nvCxnSpPr>
                                    <p:cNvPr id="17506" name="AutoShape 172"/>
                                    <p:cNvCxnSpPr>
                                      <a:cxnSpLocks noChangeShapeType="1"/>
                                    </p:cNvCxnSpPr>
                                    <p:nvPr/>
                                  </p:nvCxnSpPr>
                                  <p:spPr bwMode="auto">
                                    <a:xfrm>
                                      <a:off x="3810" y="1875"/>
                                      <a:ext cx="1095" cy="0"/>
                                    </a:xfrm>
                                    <a:prstGeom prst="straightConnector1">
                                      <a:avLst/>
                                    </a:prstGeom>
                                    <a:noFill/>
                                    <a:ln w="9525">
                                      <a:solidFill>
                                        <a:srgbClr val="000000"/>
                                      </a:solidFill>
                                      <a:round/>
                                      <a:headEnd/>
                                      <a:tailEnd/>
                                    </a:ln>
                                  </p:spPr>
                                </p:cxnSp>
                                <p:grpSp>
                                  <p:nvGrpSpPr>
                                    <p:cNvPr id="17507" name="Group 173"/>
                                    <p:cNvGrpSpPr>
                                      <a:grpSpLocks/>
                                    </p:cNvGrpSpPr>
                                    <p:nvPr/>
                                  </p:nvGrpSpPr>
                                  <p:grpSpPr bwMode="auto">
                                    <a:xfrm>
                                      <a:off x="1995" y="720"/>
                                      <a:ext cx="3105" cy="2415"/>
                                      <a:chOff x="1995" y="720"/>
                                      <a:chExt cx="3105" cy="2415"/>
                                    </a:xfrm>
                                  </p:grpSpPr>
                                  <p:grpSp>
                                    <p:nvGrpSpPr>
                                      <p:cNvPr id="17508" name="Group 174"/>
                                      <p:cNvGrpSpPr>
                                        <a:grpSpLocks/>
                                      </p:cNvGrpSpPr>
                                      <p:nvPr/>
                                    </p:nvGrpSpPr>
                                    <p:grpSpPr bwMode="auto">
                                      <a:xfrm>
                                        <a:off x="1995" y="720"/>
                                        <a:ext cx="3105" cy="2415"/>
                                        <a:chOff x="1995" y="720"/>
                                        <a:chExt cx="3105" cy="2415"/>
                                      </a:xfrm>
                                    </p:grpSpPr>
                                    <p:cxnSp>
                                      <p:nvCxnSpPr>
                                        <p:cNvPr id="17510" name="AutoShape 175"/>
                                        <p:cNvCxnSpPr>
                                          <a:cxnSpLocks noChangeShapeType="1"/>
                                        </p:cNvCxnSpPr>
                                        <p:nvPr/>
                                      </p:nvCxnSpPr>
                                      <p:spPr bwMode="auto">
                                        <a:xfrm flipH="1" flipV="1">
                                          <a:off x="2280" y="1995"/>
                                          <a:ext cx="1170" cy="960"/>
                                        </a:xfrm>
                                        <a:prstGeom prst="straightConnector1">
                                          <a:avLst/>
                                        </a:prstGeom>
                                        <a:noFill/>
                                        <a:ln w="9525">
                                          <a:solidFill>
                                            <a:srgbClr val="000000"/>
                                          </a:solidFill>
                                          <a:round/>
                                          <a:headEnd/>
                                          <a:tailEnd/>
                                        </a:ln>
                                      </p:spPr>
                                    </p:cxnSp>
                                    <p:grpSp>
                                      <p:nvGrpSpPr>
                                        <p:cNvPr id="17511" name="Group 176"/>
                                        <p:cNvGrpSpPr>
                                          <a:grpSpLocks/>
                                        </p:cNvGrpSpPr>
                                        <p:nvPr/>
                                      </p:nvGrpSpPr>
                                      <p:grpSpPr bwMode="auto">
                                        <a:xfrm>
                                          <a:off x="1995" y="720"/>
                                          <a:ext cx="3105" cy="2415"/>
                                          <a:chOff x="1995" y="720"/>
                                          <a:chExt cx="3105" cy="2415"/>
                                        </a:xfrm>
                                      </p:grpSpPr>
                                      <p:sp>
                                        <p:nvSpPr>
                                          <p:cNvPr id="17512" name="Oval 177"/>
                                          <p:cNvSpPr>
                                            <a:spLocks noChangeArrowheads="1"/>
                                          </p:cNvSpPr>
                                          <p:nvPr/>
                                        </p:nvSpPr>
                                        <p:spPr bwMode="auto">
                                          <a:xfrm>
                                            <a:off x="3450" y="2865"/>
                                            <a:ext cx="360" cy="270"/>
                                          </a:xfrm>
                                          <a:prstGeom prst="ellipse">
                                            <a:avLst/>
                                          </a:prstGeom>
                                          <a:solidFill>
                                            <a:srgbClr val="FFFFFF"/>
                                          </a:solidFill>
                                          <a:ln w="9525">
                                            <a:solidFill>
                                              <a:srgbClr val="000000"/>
                                            </a:solidFill>
                                            <a:round/>
                                            <a:headEnd/>
                                            <a:tailEnd/>
                                          </a:ln>
                                        </p:spPr>
                                        <p:txBody>
                                          <a:bodyPr/>
                                          <a:lstStyle/>
                                          <a:p>
                                            <a:pPr algn="l" rtl="0">
                                              <a:spcAft>
                                                <a:spcPts val="1000"/>
                                              </a:spcAft>
                                            </a:pPr>
                                            <a:r>
                                              <a:rPr lang="en-US" sz="1100">
                                                <a:latin typeface="Calibri" pitchFamily="34" charset="0"/>
                                              </a:rPr>
                                              <a:t>C</a:t>
                                            </a:r>
                                            <a:endParaRPr lang="en-US"/>
                                          </a:p>
                                        </p:txBody>
                                      </p:sp>
                                      <p:grpSp>
                                        <p:nvGrpSpPr>
                                          <p:cNvPr id="17513" name="Group 178"/>
                                          <p:cNvGrpSpPr>
                                            <a:grpSpLocks/>
                                          </p:cNvGrpSpPr>
                                          <p:nvPr/>
                                        </p:nvGrpSpPr>
                                        <p:grpSpPr bwMode="auto">
                                          <a:xfrm>
                                            <a:off x="1995" y="720"/>
                                            <a:ext cx="3105" cy="1275"/>
                                            <a:chOff x="1995" y="720"/>
                                            <a:chExt cx="3105" cy="1275"/>
                                          </a:xfrm>
                                        </p:grpSpPr>
                                        <p:sp>
                                          <p:nvSpPr>
                                            <p:cNvPr id="17515" name="Oval 179"/>
                                            <p:cNvSpPr>
                                              <a:spLocks noChangeArrowheads="1"/>
                                            </p:cNvSpPr>
                                            <p:nvPr/>
                                          </p:nvSpPr>
                                          <p:spPr bwMode="auto">
                                            <a:xfrm>
                                              <a:off x="3450" y="720"/>
                                              <a:ext cx="360" cy="270"/>
                                            </a:xfrm>
                                            <a:prstGeom prst="ellipse">
                                              <a:avLst/>
                                            </a:prstGeom>
                                            <a:solidFill>
                                              <a:srgbClr val="FFFFFF"/>
                                            </a:solidFill>
                                            <a:ln w="9525">
                                              <a:solidFill>
                                                <a:srgbClr val="000000"/>
                                              </a:solidFill>
                                              <a:round/>
                                              <a:headEnd/>
                                              <a:tailEnd/>
                                            </a:ln>
                                          </p:spPr>
                                          <p:txBody>
                                            <a:bodyPr/>
                                            <a:lstStyle/>
                                            <a:p>
                                              <a:pPr algn="l" rtl="0">
                                                <a:spcAft>
                                                  <a:spcPts val="1000"/>
                                                </a:spcAft>
                                              </a:pPr>
                                              <a:r>
                                                <a:rPr lang="en-US" sz="1100">
                                                  <a:latin typeface="Calibri" pitchFamily="34" charset="0"/>
                                                </a:rPr>
                                                <a:t>A</a:t>
                                              </a:r>
                                              <a:endParaRPr lang="en-US"/>
                                            </a:p>
                                          </p:txBody>
                                        </p:sp>
                                        <p:grpSp>
                                          <p:nvGrpSpPr>
                                            <p:cNvPr id="17516" name="Group 180"/>
                                            <p:cNvGrpSpPr>
                                              <a:grpSpLocks/>
                                            </p:cNvGrpSpPr>
                                            <p:nvPr/>
                                          </p:nvGrpSpPr>
                                          <p:grpSpPr bwMode="auto">
                                            <a:xfrm>
                                              <a:off x="1995" y="915"/>
                                              <a:ext cx="1455" cy="1080"/>
                                              <a:chOff x="1995" y="915"/>
                                              <a:chExt cx="1455" cy="1080"/>
                                            </a:xfrm>
                                          </p:grpSpPr>
                                          <p:sp>
                                            <p:nvSpPr>
                                              <p:cNvPr id="17518" name="Oval 181"/>
                                              <p:cNvSpPr>
                                                <a:spLocks noChangeArrowheads="1"/>
                                              </p:cNvSpPr>
                                              <p:nvPr/>
                                            </p:nvSpPr>
                                            <p:spPr bwMode="auto">
                                              <a:xfrm>
                                                <a:off x="1995" y="1725"/>
                                                <a:ext cx="360" cy="270"/>
                                              </a:xfrm>
                                              <a:prstGeom prst="ellipse">
                                                <a:avLst/>
                                              </a:prstGeom>
                                              <a:solidFill>
                                                <a:srgbClr val="FFFFFF"/>
                                              </a:solidFill>
                                              <a:ln w="9525">
                                                <a:solidFill>
                                                  <a:srgbClr val="000000"/>
                                                </a:solidFill>
                                                <a:round/>
                                                <a:headEnd/>
                                                <a:tailEnd/>
                                              </a:ln>
                                            </p:spPr>
                                            <p:txBody>
                                              <a:bodyPr/>
                                              <a:lstStyle/>
                                              <a:p>
                                                <a:pPr algn="l" rtl="0">
                                                  <a:spcAft>
                                                    <a:spcPts val="1000"/>
                                                  </a:spcAft>
                                                </a:pPr>
                                                <a:r>
                                                  <a:rPr lang="en-US" sz="1100">
                                                    <a:latin typeface="Calibri" pitchFamily="34" charset="0"/>
                                                  </a:rPr>
                                                  <a:t>S</a:t>
                                                </a:r>
                                                <a:endParaRPr lang="en-US"/>
                                              </a:p>
                                            </p:txBody>
                                          </p:sp>
                                          <p:cxnSp>
                                            <p:nvCxnSpPr>
                                              <p:cNvPr id="17519" name="AutoShape 182"/>
                                              <p:cNvCxnSpPr>
                                                <a:cxnSpLocks noChangeShapeType="1"/>
                                              </p:cNvCxnSpPr>
                                              <p:nvPr/>
                                            </p:nvCxnSpPr>
                                            <p:spPr bwMode="auto">
                                              <a:xfrm flipV="1">
                                                <a:off x="2190" y="915"/>
                                                <a:ext cx="1260" cy="810"/>
                                              </a:xfrm>
                                              <a:prstGeom prst="straightConnector1">
                                                <a:avLst/>
                                              </a:prstGeom>
                                              <a:noFill/>
                                              <a:ln w="9525">
                                                <a:solidFill>
                                                  <a:srgbClr val="000000"/>
                                                </a:solidFill>
                                                <a:round/>
                                                <a:headEnd/>
                                                <a:tailEnd/>
                                              </a:ln>
                                            </p:spPr>
                                          </p:cxnSp>
                                        </p:grpSp>
                                        <p:cxnSp>
                                          <p:nvCxnSpPr>
                                            <p:cNvPr id="17517" name="AutoShape 183"/>
                                            <p:cNvCxnSpPr>
                                              <a:cxnSpLocks noChangeShapeType="1"/>
                                            </p:cNvCxnSpPr>
                                            <p:nvPr/>
                                          </p:nvCxnSpPr>
                                          <p:spPr bwMode="auto">
                                            <a:xfrm>
                                              <a:off x="3810" y="915"/>
                                              <a:ext cx="1290" cy="810"/>
                                            </a:xfrm>
                                            <a:prstGeom prst="straightConnector1">
                                              <a:avLst/>
                                            </a:prstGeom>
                                            <a:noFill/>
                                            <a:ln w="9525">
                                              <a:solidFill>
                                                <a:srgbClr val="000000"/>
                                              </a:solidFill>
                                              <a:round/>
                                              <a:headEnd/>
                                              <a:tailEnd/>
                                            </a:ln>
                                          </p:spPr>
                                        </p:cxnSp>
                                      </p:grpSp>
                                      <p:cxnSp>
                                        <p:nvCxnSpPr>
                                          <p:cNvPr id="17514" name="AutoShape 184"/>
                                          <p:cNvCxnSpPr>
                                            <a:cxnSpLocks noChangeShapeType="1"/>
                                          </p:cNvCxnSpPr>
                                          <p:nvPr/>
                                        </p:nvCxnSpPr>
                                        <p:spPr bwMode="auto">
                                          <a:xfrm flipV="1">
                                            <a:off x="3810" y="1995"/>
                                            <a:ext cx="1290" cy="960"/>
                                          </a:xfrm>
                                          <a:prstGeom prst="straightConnector1">
                                            <a:avLst/>
                                          </a:prstGeom>
                                          <a:noFill/>
                                          <a:ln w="9525">
                                            <a:solidFill>
                                              <a:srgbClr val="000000"/>
                                            </a:solidFill>
                                            <a:round/>
                                            <a:headEnd/>
                                            <a:tailEnd/>
                                          </a:ln>
                                        </p:spPr>
                                      </p:cxnSp>
                                    </p:grpSp>
                                  </p:grpSp>
                                  <p:cxnSp>
                                    <p:nvCxnSpPr>
                                      <p:cNvPr id="17509" name="AutoShape 185"/>
                                      <p:cNvCxnSpPr>
                                        <a:cxnSpLocks noChangeShapeType="1"/>
                                      </p:cNvCxnSpPr>
                                      <p:nvPr/>
                                    </p:nvCxnSpPr>
                                    <p:spPr bwMode="auto">
                                      <a:xfrm flipV="1">
                                        <a:off x="3585" y="1995"/>
                                        <a:ext cx="1" cy="870"/>
                                      </a:xfrm>
                                      <a:prstGeom prst="straightConnector1">
                                        <a:avLst/>
                                      </a:prstGeom>
                                      <a:noFill/>
                                      <a:ln w="9525">
                                        <a:solidFill>
                                          <a:srgbClr val="000000"/>
                                        </a:solidFill>
                                        <a:round/>
                                        <a:headEnd/>
                                        <a:tailEnd/>
                                      </a:ln>
                                    </p:spPr>
                                  </p:cxnSp>
                                </p:grpSp>
                              </p:grpSp>
                            </p:grpSp>
                          </p:grpSp>
                          <p:sp>
                            <p:nvSpPr>
                              <p:cNvPr id="17500" name="Text Box 186"/>
                              <p:cNvSpPr txBox="1">
                                <a:spLocks noChangeArrowheads="1"/>
                              </p:cNvSpPr>
                              <p:nvPr/>
                            </p:nvSpPr>
                            <p:spPr bwMode="auto">
                              <a:xfrm>
                                <a:off x="4530" y="2505"/>
                                <a:ext cx="255" cy="360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  <p:txBody>
                              <a:bodyPr/>
                              <a:lstStyle/>
                              <a:p>
                                <a:endParaRPr lang="en-US"/>
                              </a:p>
                            </p:txBody>
                          </p:sp>
                        </p:grpSp>
                      </p:grpSp>
                      <p:sp>
                        <p:nvSpPr>
                          <p:cNvPr id="17496" name="Text Box 187"/>
                          <p:cNvSpPr txBox="1"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3105" y="2085"/>
                            <a:ext cx="345" cy="420"/>
                          </a:xfrm>
                          <a:prstGeom prst="rect">
                            <a:avLst/>
                          </a:prstGeom>
                          <a:solidFill>
                            <a:srgbClr val="FFFFFF"/>
                          </a:solidFill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</p:grpSp>
                  </p:grpSp>
                </p:grpSp>
              </p:grpSp>
              <p:sp>
                <p:nvSpPr>
                  <p:cNvPr id="17488" name="Text Box 18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563" y="4020"/>
                    <a:ext cx="634" cy="397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17484" name="Text Box 189"/>
              <p:cNvSpPr txBox="1">
                <a:spLocks noChangeArrowheads="1"/>
              </p:cNvSpPr>
              <p:nvPr/>
            </p:nvSpPr>
            <p:spPr bwMode="auto">
              <a:xfrm>
                <a:off x="4055" y="2851"/>
                <a:ext cx="634" cy="397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7477" name="Text Box 190"/>
            <p:cNvSpPr txBox="1">
              <a:spLocks noChangeArrowheads="1"/>
            </p:cNvSpPr>
            <p:nvPr/>
          </p:nvSpPr>
          <p:spPr bwMode="auto">
            <a:xfrm>
              <a:off x="2631" y="4297"/>
              <a:ext cx="628" cy="41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1</a:t>
              </a:r>
              <a:endParaRPr lang="en-US"/>
            </a:p>
          </p:txBody>
        </p:sp>
        <p:sp>
          <p:nvSpPr>
            <p:cNvPr id="17478" name="Text Box 191"/>
            <p:cNvSpPr txBox="1">
              <a:spLocks noChangeArrowheads="1"/>
            </p:cNvSpPr>
            <p:nvPr/>
          </p:nvSpPr>
          <p:spPr bwMode="auto">
            <a:xfrm>
              <a:off x="5550" y="4324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2</a:t>
              </a:r>
              <a:endParaRPr lang="en-US"/>
            </a:p>
          </p:txBody>
        </p:sp>
        <p:sp>
          <p:nvSpPr>
            <p:cNvPr id="17479" name="Text Box 192"/>
            <p:cNvSpPr txBox="1">
              <a:spLocks noChangeArrowheads="1"/>
            </p:cNvSpPr>
            <p:nvPr/>
          </p:nvSpPr>
          <p:spPr bwMode="auto">
            <a:xfrm>
              <a:off x="2496" y="6585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5</a:t>
              </a:r>
              <a:endParaRPr lang="en-US"/>
            </a:p>
          </p:txBody>
        </p:sp>
        <p:sp>
          <p:nvSpPr>
            <p:cNvPr id="17480" name="Text Box 193"/>
            <p:cNvSpPr txBox="1">
              <a:spLocks noChangeArrowheads="1"/>
            </p:cNvSpPr>
            <p:nvPr/>
          </p:nvSpPr>
          <p:spPr bwMode="auto">
            <a:xfrm>
              <a:off x="4884" y="5308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4</a:t>
              </a:r>
              <a:endParaRPr lang="en-US"/>
            </a:p>
          </p:txBody>
        </p:sp>
        <p:sp>
          <p:nvSpPr>
            <p:cNvPr id="17481" name="Text Box 194"/>
            <p:cNvSpPr txBox="1">
              <a:spLocks noChangeArrowheads="1"/>
            </p:cNvSpPr>
            <p:nvPr/>
          </p:nvSpPr>
          <p:spPr bwMode="auto">
            <a:xfrm>
              <a:off x="3240" y="5308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3</a:t>
              </a:r>
              <a:endParaRPr lang="en-US"/>
            </a:p>
          </p:txBody>
        </p:sp>
        <p:sp>
          <p:nvSpPr>
            <p:cNvPr id="17482" name="Text Box 195"/>
            <p:cNvSpPr txBox="1">
              <a:spLocks noChangeArrowheads="1"/>
            </p:cNvSpPr>
            <p:nvPr/>
          </p:nvSpPr>
          <p:spPr bwMode="auto">
            <a:xfrm>
              <a:off x="5718" y="6670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7</a:t>
              </a:r>
              <a:endParaRPr lang="en-US"/>
            </a:p>
          </p:txBody>
        </p:sp>
      </p:grpSp>
      <p:sp>
        <p:nvSpPr>
          <p:cNvPr id="17473" name="Freeform 111"/>
          <p:cNvSpPr>
            <a:spLocks/>
          </p:cNvSpPr>
          <p:nvPr/>
        </p:nvSpPr>
        <p:spPr bwMode="auto">
          <a:xfrm rot="10800000">
            <a:off x="5148263" y="3933825"/>
            <a:ext cx="3671887" cy="1944688"/>
          </a:xfrm>
          <a:custGeom>
            <a:avLst/>
            <a:gdLst>
              <a:gd name="T0" fmla="*/ 0 w 2313"/>
              <a:gd name="T1" fmla="*/ 2147483647 h 1225"/>
              <a:gd name="T2" fmla="*/ 2147483647 w 2313"/>
              <a:gd name="T3" fmla="*/ 0 h 1225"/>
              <a:gd name="T4" fmla="*/ 2147483647 w 2313"/>
              <a:gd name="T5" fmla="*/ 2147483647 h 1225"/>
              <a:gd name="T6" fmla="*/ 0 60000 65536"/>
              <a:gd name="T7" fmla="*/ 0 60000 65536"/>
              <a:gd name="T8" fmla="*/ 0 60000 65536"/>
              <a:gd name="T9" fmla="*/ 0 w 2313"/>
              <a:gd name="T10" fmla="*/ 0 h 1225"/>
              <a:gd name="T11" fmla="*/ 2313 w 2313"/>
              <a:gd name="T12" fmla="*/ 1225 h 1225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313" h="1225">
                <a:moveTo>
                  <a:pt x="0" y="1225"/>
                </a:moveTo>
                <a:cubicBezTo>
                  <a:pt x="374" y="612"/>
                  <a:pt x="749" y="0"/>
                  <a:pt x="1134" y="0"/>
                </a:cubicBezTo>
                <a:cubicBezTo>
                  <a:pt x="1519" y="0"/>
                  <a:pt x="2117" y="1021"/>
                  <a:pt x="2313" y="1225"/>
                </a:cubicBezTo>
              </a:path>
            </a:pathLst>
          </a:custGeom>
          <a:noFill/>
          <a:ln w="9525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el-GR"/>
          </a:p>
        </p:txBody>
      </p:sp>
      <p:sp>
        <p:nvSpPr>
          <p:cNvPr id="17474" name="TextBox 49"/>
          <p:cNvSpPr txBox="1">
            <a:spLocks noChangeArrowheads="1"/>
          </p:cNvSpPr>
          <p:nvPr/>
        </p:nvSpPr>
        <p:spPr bwMode="auto">
          <a:xfrm>
            <a:off x="6227763" y="5949950"/>
            <a:ext cx="15128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b="1"/>
              <a:t>Pa3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620713"/>
            <a:ext cx="8064500" cy="2303462"/>
          </a:xfrm>
        </p:spPr>
        <p:txBody>
          <a:bodyPr/>
          <a:lstStyle/>
          <a:p>
            <a:pPr eaLnBrk="1" hangingPunct="1"/>
            <a:r>
              <a:rPr lang="en-US" sz="2800" smtClean="0">
                <a:cs typeface="Arial" charset="0"/>
              </a:rPr>
              <a:t>Using the optimal path for each period, the Optimal Total Cost for the whole interval T1+T2+T3+T4 is:</a:t>
            </a:r>
            <a:endParaRPr lang="en-US" sz="1600" smtClean="0">
              <a:solidFill>
                <a:schemeClr val="accent2"/>
              </a:solidFill>
              <a:cs typeface="Arial" charset="0"/>
            </a:endParaRPr>
          </a:p>
          <a:p>
            <a:pPr algn="ctr" eaLnBrk="1" hangingPunct="1">
              <a:buFontTx/>
              <a:buNone/>
            </a:pPr>
            <a:r>
              <a:rPr lang="en-US" sz="2800" smtClean="0">
                <a:solidFill>
                  <a:schemeClr val="accent2"/>
                </a:solidFill>
                <a:cs typeface="Arial" charset="0"/>
              </a:rPr>
              <a:t>Optimal Total cost = </a:t>
            </a:r>
            <a:r>
              <a:rPr lang="en-US" sz="2800" smtClean="0">
                <a:cs typeface="Arial" charset="0"/>
              </a:rPr>
              <a:t>Pa1,T1*T1+ Pa3,T2*T2 + Pa4,T3*T3 + Pa3,T4*T4 </a:t>
            </a:r>
            <a:r>
              <a:rPr lang="en-US" sz="2800" smtClean="0">
                <a:solidFill>
                  <a:schemeClr val="accent2"/>
                </a:solidFill>
                <a:cs typeface="Arial" charset="0"/>
              </a:rPr>
              <a:t>= </a:t>
            </a:r>
            <a:r>
              <a:rPr lang="en-US" sz="2800" b="1" smtClean="0">
                <a:solidFill>
                  <a:schemeClr val="accent2"/>
                </a:solidFill>
                <a:cs typeface="Arial" charset="0"/>
              </a:rPr>
              <a:t>30 </a:t>
            </a:r>
          </a:p>
        </p:txBody>
      </p:sp>
      <p:graphicFrame>
        <p:nvGraphicFramePr>
          <p:cNvPr id="32836" name="Group 68"/>
          <p:cNvGraphicFramePr>
            <a:graphicFrameLocks noGrp="1"/>
          </p:cNvGraphicFramePr>
          <p:nvPr>
            <p:ph sz="half" idx="2"/>
          </p:nvPr>
        </p:nvGraphicFramePr>
        <p:xfrm>
          <a:off x="900113" y="3068638"/>
          <a:ext cx="7272337" cy="2955925"/>
        </p:xfrm>
        <a:graphic>
          <a:graphicData uri="http://schemas.openxmlformats.org/drawingml/2006/table">
            <a:tbl>
              <a:tblPr rtl="1"/>
              <a:tblGrid>
                <a:gridCol w="1516062"/>
                <a:gridCol w="1517650"/>
                <a:gridCol w="1514475"/>
                <a:gridCol w="1470025"/>
                <a:gridCol w="1254125"/>
              </a:tblGrid>
              <a:tr h="257175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r>
                        <a:rPr kumimoji="0" lang="en-US" sz="12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th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Period (T4)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3</a:t>
                      </a:r>
                      <a:r>
                        <a:rPr kumimoji="0" lang="en-US" sz="12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rd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Period (T3)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r>
                        <a:rPr kumimoji="0" lang="en-US" sz="12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nd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Period (T2)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r>
                        <a:rPr kumimoji="0" lang="en-US" sz="1200" b="0" i="0" u="none" strike="noStrike" cap="none" normalizeH="0" baseline="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st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Period (T1)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8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7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9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9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7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3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6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4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10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6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2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8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6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8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1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5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w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7</a:t>
                      </a:r>
                      <a:endParaRPr kumimoji="0" lang="en-US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Pa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short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,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T4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= P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a3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C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min,T4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= 9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Pa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short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,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T3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= P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a4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C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min,T3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= 12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Pa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short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,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T2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= P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a3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C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min,T2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= 6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Pa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short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,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T1=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P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a1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1266825" algn="l"/>
                        </a:tabLst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C</a:t>
                      </a:r>
                      <a:r>
                        <a:rPr kumimoji="0" lang="en-US" sz="1200" b="0" i="0" u="none" strike="noStrike" cap="none" normalizeH="0" baseline="-30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min,T1</a:t>
                      </a: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raditional Arabic" pitchFamily="2" charset="-78"/>
                        </a:rPr>
                        <a:t> = 3</a:t>
                      </a:r>
                      <a:endParaRPr kumimoji="0" lang="en-US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914400" rtl="1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260350"/>
            <a:ext cx="8229600" cy="6048375"/>
          </a:xfrm>
        </p:spPr>
        <p:txBody>
          <a:bodyPr>
            <a:normAutofit lnSpcReduction="10000"/>
          </a:bodyPr>
          <a:lstStyle/>
          <a:p>
            <a:pPr marL="365760" indent="-256032" algn="ctr" eaLnBrk="1" fontAlgn="auto" hangingPunct="1">
              <a:spcAft>
                <a:spcPts val="0"/>
              </a:spcAft>
              <a:buFontTx/>
              <a:buNone/>
              <a:defRPr/>
            </a:pPr>
            <a:endParaRPr lang="en-US" sz="4000" dirty="0" smtClean="0"/>
          </a:p>
          <a:p>
            <a:pPr marL="365760" indent="-256032" algn="ctr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US" sz="4000" dirty="0" smtClean="0"/>
              <a:t>The question is: What will be the </a:t>
            </a:r>
            <a:r>
              <a:rPr lang="en-US" sz="4000" dirty="0" smtClean="0">
                <a:solidFill>
                  <a:schemeClr val="accent2"/>
                </a:solidFill>
              </a:rPr>
              <a:t>best optimal path</a:t>
            </a:r>
            <a:r>
              <a:rPr lang="en-US" sz="4000" dirty="0" smtClean="0"/>
              <a:t> between S, D if we want to use just </a:t>
            </a:r>
            <a:r>
              <a:rPr lang="en-US" sz="4000" dirty="0" smtClean="0">
                <a:solidFill>
                  <a:schemeClr val="accent2"/>
                </a:solidFill>
              </a:rPr>
              <a:t>one route</a:t>
            </a:r>
            <a:r>
              <a:rPr lang="en-US" sz="4000" dirty="0" smtClean="0"/>
              <a:t> for all periods T1, T2, T3, T4?</a:t>
            </a:r>
            <a:endParaRPr lang="ar-LB" sz="4000" dirty="0" smtClean="0"/>
          </a:p>
          <a:p>
            <a:pPr marL="365760" indent="-256032" algn="ctr" eaLnBrk="1" fontAlgn="auto" hangingPunct="1">
              <a:spcAft>
                <a:spcPts val="0"/>
              </a:spcAft>
              <a:buFontTx/>
              <a:buNone/>
              <a:defRPr/>
            </a:pPr>
            <a:endParaRPr lang="en-US" dirty="0" smtClean="0"/>
          </a:p>
          <a:p>
            <a:pPr marL="365760" indent="-256032" algn="ctr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US" sz="4000" dirty="0" smtClean="0"/>
              <a:t>To find the optimal path, the </a:t>
            </a:r>
            <a:r>
              <a:rPr lang="en-US" sz="4000" dirty="0" smtClean="0">
                <a:solidFill>
                  <a:schemeClr val="accent2"/>
                </a:solidFill>
              </a:rPr>
              <a:t>average weight network has to be calculated</a:t>
            </a:r>
            <a:r>
              <a:rPr lang="en-US" sz="4000" dirty="0" smtClean="0"/>
              <a:t>.</a:t>
            </a:r>
            <a:endParaRPr lang="en-US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4"/>
          <p:cNvSpPr>
            <a:spLocks noGrp="1" noChangeArrowheads="1"/>
          </p:cNvSpPr>
          <p:nvPr>
            <p:ph type="title"/>
          </p:nvPr>
        </p:nvSpPr>
        <p:spPr>
          <a:xfrm>
            <a:off x="971550" y="203200"/>
            <a:ext cx="7570788" cy="56197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smtClean="0"/>
              <a:t>Average weight network</a:t>
            </a:r>
          </a:p>
        </p:txBody>
      </p:sp>
      <p:sp>
        <p:nvSpPr>
          <p:cNvPr id="2048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595438"/>
            <a:ext cx="4186238" cy="4497387"/>
          </a:xfrm>
        </p:spPr>
        <p:txBody>
          <a:bodyPr/>
          <a:lstStyle/>
          <a:p>
            <a:pPr algn="just" eaLnBrk="1" hangingPunct="1"/>
            <a:r>
              <a:rPr lang="en-US" sz="2400" smtClean="0">
                <a:cs typeface="Arial" charset="0"/>
              </a:rPr>
              <a:t>These average weights are calculated as follows:</a:t>
            </a:r>
          </a:p>
        </p:txBody>
      </p:sp>
      <p:grpSp>
        <p:nvGrpSpPr>
          <p:cNvPr id="20484" name="Group 7"/>
          <p:cNvGrpSpPr>
            <a:grpSpLocks/>
          </p:cNvGrpSpPr>
          <p:nvPr/>
        </p:nvGrpSpPr>
        <p:grpSpPr bwMode="auto">
          <a:xfrm>
            <a:off x="4679950" y="1341438"/>
            <a:ext cx="4464050" cy="2736850"/>
            <a:chOff x="1182" y="3962"/>
            <a:chExt cx="4578" cy="4198"/>
          </a:xfrm>
        </p:grpSpPr>
        <p:grpSp>
          <p:nvGrpSpPr>
            <p:cNvPr id="20500" name="Group 8"/>
            <p:cNvGrpSpPr>
              <a:grpSpLocks/>
            </p:cNvGrpSpPr>
            <p:nvPr/>
          </p:nvGrpSpPr>
          <p:grpSpPr bwMode="auto">
            <a:xfrm>
              <a:off x="1182" y="3962"/>
              <a:ext cx="4341" cy="4198"/>
              <a:chOff x="2485" y="1237"/>
              <a:chExt cx="6062" cy="4260"/>
            </a:xfrm>
          </p:grpSpPr>
          <p:grpSp>
            <p:nvGrpSpPr>
              <p:cNvPr id="20508" name="Group 9"/>
              <p:cNvGrpSpPr>
                <a:grpSpLocks/>
              </p:cNvGrpSpPr>
              <p:nvPr/>
            </p:nvGrpSpPr>
            <p:grpSpPr bwMode="auto">
              <a:xfrm>
                <a:off x="2485" y="1237"/>
                <a:ext cx="6062" cy="4260"/>
                <a:chOff x="2485" y="1237"/>
                <a:chExt cx="6062" cy="4260"/>
              </a:xfrm>
            </p:grpSpPr>
            <p:sp>
              <p:nvSpPr>
                <p:cNvPr id="20510" name="Text Box 10"/>
                <p:cNvSpPr txBox="1">
                  <a:spLocks noChangeArrowheads="1"/>
                </p:cNvSpPr>
                <p:nvPr/>
              </p:nvSpPr>
              <p:spPr bwMode="auto">
                <a:xfrm>
                  <a:off x="6395" y="2844"/>
                  <a:ext cx="634" cy="397"/>
                </a:xfrm>
                <a:prstGeom prst="rect">
                  <a:avLst/>
                </a:prstGeom>
                <a:solidFill>
                  <a:srgbClr val="FFFFFF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grpSp>
              <p:nvGrpSpPr>
                <p:cNvPr id="20511" name="Group 11"/>
                <p:cNvGrpSpPr>
                  <a:grpSpLocks/>
                </p:cNvGrpSpPr>
                <p:nvPr/>
              </p:nvGrpSpPr>
              <p:grpSpPr bwMode="auto">
                <a:xfrm>
                  <a:off x="2485" y="1237"/>
                  <a:ext cx="6062" cy="4260"/>
                  <a:chOff x="2485" y="720"/>
                  <a:chExt cx="6062" cy="4260"/>
                </a:xfrm>
              </p:grpSpPr>
              <p:grpSp>
                <p:nvGrpSpPr>
                  <p:cNvPr id="20512" name="Group 12"/>
                  <p:cNvGrpSpPr>
                    <a:grpSpLocks/>
                  </p:cNvGrpSpPr>
                  <p:nvPr/>
                </p:nvGrpSpPr>
                <p:grpSpPr bwMode="auto">
                  <a:xfrm>
                    <a:off x="2485" y="720"/>
                    <a:ext cx="6062" cy="4260"/>
                    <a:chOff x="1995" y="720"/>
                    <a:chExt cx="3300" cy="2415"/>
                  </a:xfrm>
                </p:grpSpPr>
                <p:sp>
                  <p:nvSpPr>
                    <p:cNvPr id="20514" name="Text Box 13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4530" y="900"/>
                      <a:ext cx="405" cy="390"/>
                    </a:xfrm>
                    <a:prstGeom prst="rect">
                      <a:avLst/>
                    </a:prstGeom>
                    <a:solidFill>
                      <a:srgbClr val="FFFFFF"/>
                    </a:solidFill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grpSp>
                  <p:nvGrpSpPr>
                    <p:cNvPr id="20515" name="Group 14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995" y="720"/>
                      <a:ext cx="3300" cy="2415"/>
                      <a:chOff x="1995" y="720"/>
                      <a:chExt cx="3300" cy="2415"/>
                    </a:xfrm>
                  </p:grpSpPr>
                  <p:sp>
                    <p:nvSpPr>
                      <p:cNvPr id="20516" name="Text Box 15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2400" y="915"/>
                        <a:ext cx="270" cy="375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20517" name="Group 16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995" y="720"/>
                        <a:ext cx="3300" cy="2415"/>
                        <a:chOff x="1995" y="720"/>
                        <a:chExt cx="3300" cy="2415"/>
                      </a:xfrm>
                    </p:grpSpPr>
                    <p:sp>
                      <p:nvSpPr>
                        <p:cNvPr id="20518" name="Text Box 17"/>
                        <p:cNvSpPr txBox="1"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2715" y="1425"/>
                          <a:ext cx="480" cy="450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grpSp>
                      <p:nvGrpSpPr>
                        <p:cNvPr id="20519" name="Group 18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1995" y="720"/>
                          <a:ext cx="3300" cy="2415"/>
                          <a:chOff x="1995" y="720"/>
                          <a:chExt cx="3300" cy="2415"/>
                        </a:xfrm>
                      </p:grpSpPr>
                      <p:grpSp>
                        <p:nvGrpSpPr>
                          <p:cNvPr id="20520" name="Group 19"/>
                          <p:cNvGrpSpPr>
                            <a:grpSpLocks/>
                          </p:cNvGrpSpPr>
                          <p:nvPr/>
                        </p:nvGrpSpPr>
                        <p:grpSpPr bwMode="auto">
                          <a:xfrm>
                            <a:off x="1995" y="720"/>
                            <a:ext cx="3300" cy="2415"/>
                            <a:chOff x="1995" y="720"/>
                            <a:chExt cx="3300" cy="2415"/>
                          </a:xfrm>
                        </p:grpSpPr>
                        <p:sp>
                          <p:nvSpPr>
                            <p:cNvPr id="20522" name="Text Box 20"/>
                            <p:cNvSpPr txBox="1"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2190" y="2415"/>
                              <a:ext cx="480" cy="450"/>
                            </a:xfrm>
                            <a:prstGeom prst="rect">
                              <a:avLst/>
                            </a:prstGeom>
                            <a:solidFill>
                              <a:srgbClr val="FFFFFF"/>
                            </a:solidFill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  <p:txBody>
                            <a:bodyPr/>
                            <a:lstStyle/>
                            <a:p>
                              <a:endParaRPr lang="en-US"/>
                            </a:p>
                          </p:txBody>
                        </p:sp>
                        <p:grpSp>
                          <p:nvGrpSpPr>
                            <p:cNvPr id="20523" name="Group 21"/>
                            <p:cNvGrpSpPr>
                              <a:grpSpLocks/>
                            </p:cNvGrpSpPr>
                            <p:nvPr/>
                          </p:nvGrpSpPr>
                          <p:grpSpPr bwMode="auto">
                            <a:xfrm>
                              <a:off x="1995" y="720"/>
                              <a:ext cx="3300" cy="2415"/>
                              <a:chOff x="1995" y="720"/>
                              <a:chExt cx="3300" cy="2415"/>
                            </a:xfrm>
                          </p:grpSpPr>
                          <p:grpSp>
                            <p:nvGrpSpPr>
                              <p:cNvPr id="20524" name="Group 22"/>
                              <p:cNvGrpSpPr>
                                <a:grpSpLocks/>
                              </p:cNvGrpSpPr>
                              <p:nvPr/>
                            </p:nvGrpSpPr>
                            <p:grpSpPr bwMode="auto">
                              <a:xfrm>
                                <a:off x="1995" y="720"/>
                                <a:ext cx="3300" cy="2415"/>
                                <a:chOff x="1995" y="720"/>
                                <a:chExt cx="3300" cy="2415"/>
                              </a:xfrm>
                            </p:grpSpPr>
                            <p:sp>
                              <p:nvSpPr>
                                <p:cNvPr id="20526" name="Oval 23"/>
                                <p:cNvSpPr>
                                  <a:spLocks noChangeArrowheads="1"/>
                                </p:cNvSpPr>
                                <p:nvPr/>
                              </p:nvSpPr>
                              <p:spPr bwMode="auto">
                                <a:xfrm>
                                  <a:off x="4935" y="1725"/>
                                  <a:ext cx="360" cy="270"/>
                                </a:xfrm>
                                <a:prstGeom prst="ellipse">
                                  <a:avLst/>
                                </a:prstGeom>
                                <a:solidFill>
                                  <a:srgbClr val="FFFFFF"/>
                                </a:solidFill>
                                <a:ln w="9525">
                                  <a:solidFill>
                                    <a:srgbClr val="000000"/>
                                  </a:solidFill>
                                  <a:round/>
                                  <a:headEnd/>
                                  <a:tailEnd/>
                                </a:ln>
                              </p:spPr>
                              <p:txBody>
                                <a:bodyPr/>
                                <a:lstStyle/>
                                <a:p>
                                  <a:pPr algn="l" rtl="0">
                                    <a:spcAft>
                                      <a:spcPts val="1000"/>
                                    </a:spcAft>
                                  </a:pPr>
                                  <a:r>
                                    <a:rPr lang="en-US" sz="1100">
                                      <a:latin typeface="Calibri" pitchFamily="34" charset="0"/>
                                    </a:rPr>
                                    <a:t>D</a:t>
                                  </a:r>
                                  <a:endParaRPr lang="en-US"/>
                                </a:p>
                              </p:txBody>
                            </p:sp>
                            <p:grpSp>
                              <p:nvGrpSpPr>
                                <p:cNvPr id="20527" name="Group 24"/>
                                <p:cNvGrpSpPr>
                                  <a:grpSpLocks/>
                                </p:cNvGrpSpPr>
                                <p:nvPr/>
                              </p:nvGrpSpPr>
                              <p:grpSpPr bwMode="auto">
                                <a:xfrm>
                                  <a:off x="1995" y="720"/>
                                  <a:ext cx="3105" cy="2415"/>
                                  <a:chOff x="1995" y="720"/>
                                  <a:chExt cx="3105" cy="2415"/>
                                </a:xfrm>
                              </p:grpSpPr>
                              <p:cxnSp>
                                <p:nvCxnSpPr>
                                  <p:cNvPr id="20528" name="AutoShape 25"/>
                                  <p:cNvCxnSpPr>
                                    <a:cxnSpLocks noChangeShapeType="1"/>
                                  </p:cNvCxnSpPr>
                                  <p:nvPr/>
                                </p:nvCxnSpPr>
                                <p:spPr bwMode="auto">
                                  <a:xfrm flipH="1">
                                    <a:off x="2355" y="1875"/>
                                    <a:ext cx="1095" cy="0"/>
                                  </a:xfrm>
                                  <a:prstGeom prst="straightConnector1">
                                    <a:avLst/>
                                  </a:prstGeom>
                                  <a:noFill/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</p:cxnSp>
                              <p:grpSp>
                                <p:nvGrpSpPr>
                                  <p:cNvPr id="20529" name="Group 26"/>
                                  <p:cNvGrpSpPr>
                                    <a:grpSpLocks/>
                                  </p:cNvGrpSpPr>
                                  <p:nvPr/>
                                </p:nvGrpSpPr>
                                <p:grpSpPr bwMode="auto">
                                  <a:xfrm>
                                    <a:off x="1995" y="720"/>
                                    <a:ext cx="3105" cy="2415"/>
                                    <a:chOff x="1995" y="720"/>
                                    <a:chExt cx="3105" cy="2415"/>
                                  </a:xfrm>
                                </p:grpSpPr>
                                <p:sp>
                                  <p:nvSpPr>
                                    <p:cNvPr id="20530" name="Oval 27"/>
                                    <p:cNvSpPr>
                                      <a:spLocks noChangeArrowheads="1"/>
                                    </p:cNvSpPr>
                                    <p:nvPr/>
                                  </p:nvSpPr>
                                  <p:spPr bwMode="auto">
                                    <a:xfrm>
                                      <a:off x="3450" y="1725"/>
                                      <a:ext cx="360" cy="270"/>
                                    </a:xfrm>
                                    <a:prstGeom prst="ellipse">
                                      <a:avLst/>
                                    </a:prstGeom>
                                    <a:solidFill>
                                      <a:srgbClr val="FFFFFF"/>
                                    </a:solidFill>
                                    <a:ln w="9525">
                                      <a:solidFill>
                                        <a:srgbClr val="000000"/>
                                      </a:solidFill>
                                      <a:round/>
                                      <a:headEnd/>
                                      <a:tailEnd/>
                                    </a:ln>
                                  </p:spPr>
                                  <p:txBody>
                                    <a:bodyPr/>
                                    <a:lstStyle/>
                                    <a:p>
                                      <a:pPr algn="l" rtl="0">
                                        <a:spcAft>
                                          <a:spcPts val="1000"/>
                                        </a:spcAft>
                                      </a:pPr>
                                      <a:r>
                                        <a:rPr lang="en-US" sz="1100">
                                          <a:latin typeface="Calibri" pitchFamily="34" charset="0"/>
                                        </a:rPr>
                                        <a:t>B</a:t>
                                      </a:r>
                                      <a:endParaRPr lang="en-US"/>
                                    </a:p>
                                  </p:txBody>
                                </p:sp>
                                <p:cxnSp>
                                  <p:nvCxnSpPr>
                                    <p:cNvPr id="20531" name="AutoShape 28"/>
                                    <p:cNvCxnSpPr>
                                      <a:cxnSpLocks noChangeShapeType="1"/>
                                    </p:cNvCxnSpPr>
                                    <p:nvPr/>
                                  </p:nvCxnSpPr>
                                  <p:spPr bwMode="auto">
                                    <a:xfrm>
                                      <a:off x="3810" y="1875"/>
                                      <a:ext cx="1095" cy="0"/>
                                    </a:xfrm>
                                    <a:prstGeom prst="straightConnector1">
                                      <a:avLst/>
                                    </a:prstGeom>
                                    <a:noFill/>
                                    <a:ln w="9525">
                                      <a:solidFill>
                                        <a:srgbClr val="000000"/>
                                      </a:solidFill>
                                      <a:round/>
                                      <a:headEnd/>
                                      <a:tailEnd/>
                                    </a:ln>
                                  </p:spPr>
                                </p:cxnSp>
                                <p:grpSp>
                                  <p:nvGrpSpPr>
                                    <p:cNvPr id="20532" name="Group 29"/>
                                    <p:cNvGrpSpPr>
                                      <a:grpSpLocks/>
                                    </p:cNvGrpSpPr>
                                    <p:nvPr/>
                                  </p:nvGrpSpPr>
                                  <p:grpSpPr bwMode="auto">
                                    <a:xfrm>
                                      <a:off x="1995" y="720"/>
                                      <a:ext cx="3105" cy="2415"/>
                                      <a:chOff x="1995" y="720"/>
                                      <a:chExt cx="3105" cy="2415"/>
                                    </a:xfrm>
                                  </p:grpSpPr>
                                  <p:grpSp>
                                    <p:nvGrpSpPr>
                                      <p:cNvPr id="20533" name="Group 30"/>
                                      <p:cNvGrpSpPr>
                                        <a:grpSpLocks/>
                                      </p:cNvGrpSpPr>
                                      <p:nvPr/>
                                    </p:nvGrpSpPr>
                                    <p:grpSpPr bwMode="auto">
                                      <a:xfrm>
                                        <a:off x="1995" y="720"/>
                                        <a:ext cx="3105" cy="2415"/>
                                        <a:chOff x="1995" y="720"/>
                                        <a:chExt cx="3105" cy="2415"/>
                                      </a:xfrm>
                                    </p:grpSpPr>
                                    <p:cxnSp>
                                      <p:nvCxnSpPr>
                                        <p:cNvPr id="20535" name="AutoShape 31"/>
                                        <p:cNvCxnSpPr>
                                          <a:cxnSpLocks noChangeShapeType="1"/>
                                        </p:cNvCxnSpPr>
                                        <p:nvPr/>
                                      </p:nvCxnSpPr>
                                      <p:spPr bwMode="auto">
                                        <a:xfrm flipH="1" flipV="1">
                                          <a:off x="2280" y="1995"/>
                                          <a:ext cx="1170" cy="960"/>
                                        </a:xfrm>
                                        <a:prstGeom prst="straightConnector1">
                                          <a:avLst/>
                                        </a:prstGeom>
                                        <a:noFill/>
                                        <a:ln w="9525">
                                          <a:solidFill>
                                            <a:srgbClr val="000000"/>
                                          </a:solidFill>
                                          <a:round/>
                                          <a:headEnd/>
                                          <a:tailEnd/>
                                        </a:ln>
                                      </p:spPr>
                                    </p:cxnSp>
                                    <p:grpSp>
                                      <p:nvGrpSpPr>
                                        <p:cNvPr id="20536" name="Group 32"/>
                                        <p:cNvGrpSpPr>
                                          <a:grpSpLocks/>
                                        </p:cNvGrpSpPr>
                                        <p:nvPr/>
                                      </p:nvGrpSpPr>
                                      <p:grpSpPr bwMode="auto">
                                        <a:xfrm>
                                          <a:off x="1995" y="720"/>
                                          <a:ext cx="3105" cy="2415"/>
                                          <a:chOff x="1995" y="720"/>
                                          <a:chExt cx="3105" cy="2415"/>
                                        </a:xfrm>
                                      </p:grpSpPr>
                                      <p:sp>
                                        <p:nvSpPr>
                                          <p:cNvPr id="20537" name="Oval 33"/>
                                          <p:cNvSpPr>
                                            <a:spLocks noChangeArrowheads="1"/>
                                          </p:cNvSpPr>
                                          <p:nvPr/>
                                        </p:nvSpPr>
                                        <p:spPr bwMode="auto">
                                          <a:xfrm>
                                            <a:off x="3450" y="2865"/>
                                            <a:ext cx="360" cy="270"/>
                                          </a:xfrm>
                                          <a:prstGeom prst="ellipse">
                                            <a:avLst/>
                                          </a:prstGeom>
                                          <a:solidFill>
                                            <a:srgbClr val="FFFFFF"/>
                                          </a:solidFill>
                                          <a:ln w="9525">
                                            <a:solidFill>
                                              <a:srgbClr val="000000"/>
                                            </a:solidFill>
                                            <a:round/>
                                            <a:headEnd/>
                                            <a:tailEnd/>
                                          </a:ln>
                                        </p:spPr>
                                        <p:txBody>
                                          <a:bodyPr/>
                                          <a:lstStyle/>
                                          <a:p>
                                            <a:pPr algn="l" rtl="0">
                                              <a:spcAft>
                                                <a:spcPts val="1000"/>
                                              </a:spcAft>
                                            </a:pPr>
                                            <a:r>
                                              <a:rPr lang="en-US" sz="1100">
                                                <a:latin typeface="Calibri" pitchFamily="34" charset="0"/>
                                              </a:rPr>
                                              <a:t>C</a:t>
                                            </a:r>
                                            <a:endParaRPr lang="en-US"/>
                                          </a:p>
                                        </p:txBody>
                                      </p:sp>
                                      <p:grpSp>
                                        <p:nvGrpSpPr>
                                          <p:cNvPr id="20538" name="Group 34"/>
                                          <p:cNvGrpSpPr>
                                            <a:grpSpLocks/>
                                          </p:cNvGrpSpPr>
                                          <p:nvPr/>
                                        </p:nvGrpSpPr>
                                        <p:grpSpPr bwMode="auto">
                                          <a:xfrm>
                                            <a:off x="1995" y="720"/>
                                            <a:ext cx="3105" cy="1275"/>
                                            <a:chOff x="1995" y="720"/>
                                            <a:chExt cx="3105" cy="1275"/>
                                          </a:xfrm>
                                        </p:grpSpPr>
                                        <p:sp>
                                          <p:nvSpPr>
                                            <p:cNvPr id="20540" name="Oval 35"/>
                                            <p:cNvSpPr>
                                              <a:spLocks noChangeArrowheads="1"/>
                                            </p:cNvSpPr>
                                            <p:nvPr/>
                                          </p:nvSpPr>
                                          <p:spPr bwMode="auto">
                                            <a:xfrm>
                                              <a:off x="3450" y="720"/>
                                              <a:ext cx="360" cy="270"/>
                                            </a:xfrm>
                                            <a:prstGeom prst="ellipse">
                                              <a:avLst/>
                                            </a:prstGeom>
                                            <a:solidFill>
                                              <a:srgbClr val="FFFFFF"/>
                                            </a:solidFill>
                                            <a:ln w="9525">
                                              <a:solidFill>
                                                <a:srgbClr val="000000"/>
                                              </a:solidFill>
                                              <a:round/>
                                              <a:headEnd/>
                                              <a:tailEnd/>
                                            </a:ln>
                                          </p:spPr>
                                          <p:txBody>
                                            <a:bodyPr/>
                                            <a:lstStyle/>
                                            <a:p>
                                              <a:pPr algn="l" rtl="0">
                                                <a:spcAft>
                                                  <a:spcPts val="1000"/>
                                                </a:spcAft>
                                              </a:pPr>
                                              <a:r>
                                                <a:rPr lang="en-US" sz="1100">
                                                  <a:latin typeface="Calibri" pitchFamily="34" charset="0"/>
                                                </a:rPr>
                                                <a:t>A</a:t>
                                              </a:r>
                                              <a:endParaRPr lang="en-US"/>
                                            </a:p>
                                          </p:txBody>
                                        </p:sp>
                                        <p:grpSp>
                                          <p:nvGrpSpPr>
                                            <p:cNvPr id="20541" name="Group 36"/>
                                            <p:cNvGrpSpPr>
                                              <a:grpSpLocks/>
                                            </p:cNvGrpSpPr>
                                            <p:nvPr/>
                                          </p:nvGrpSpPr>
                                          <p:grpSpPr bwMode="auto">
                                            <a:xfrm>
                                              <a:off x="1995" y="915"/>
                                              <a:ext cx="1455" cy="1080"/>
                                              <a:chOff x="1995" y="915"/>
                                              <a:chExt cx="1455" cy="1080"/>
                                            </a:xfrm>
                                          </p:grpSpPr>
                                          <p:sp>
                                            <p:nvSpPr>
                                              <p:cNvPr id="20543" name="Oval 37"/>
                                              <p:cNvSpPr>
                                                <a:spLocks noChangeArrowheads="1"/>
                                              </p:cNvSpPr>
                                              <p:nvPr/>
                                            </p:nvSpPr>
                                            <p:spPr bwMode="auto">
                                              <a:xfrm>
                                                <a:off x="1995" y="1725"/>
                                                <a:ext cx="360" cy="270"/>
                                              </a:xfrm>
                                              <a:prstGeom prst="ellipse">
                                                <a:avLst/>
                                              </a:prstGeom>
                                              <a:solidFill>
                                                <a:srgbClr val="FFFFFF"/>
                                              </a:solidFill>
                                              <a:ln w="9525">
                                                <a:solidFill>
                                                  <a:srgbClr val="000000"/>
                                                </a:solidFill>
                                                <a:round/>
                                                <a:headEnd/>
                                                <a:tailEnd/>
                                              </a:ln>
                                            </p:spPr>
                                            <p:txBody>
                                              <a:bodyPr/>
                                              <a:lstStyle/>
                                              <a:p>
                                                <a:pPr algn="l" rtl="0">
                                                  <a:spcAft>
                                                    <a:spcPts val="1000"/>
                                                  </a:spcAft>
                                                </a:pPr>
                                                <a:r>
                                                  <a:rPr lang="en-US" sz="1100">
                                                    <a:latin typeface="Calibri" pitchFamily="34" charset="0"/>
                                                  </a:rPr>
                                                  <a:t>S</a:t>
                                                </a:r>
                                                <a:endParaRPr lang="en-US"/>
                                              </a:p>
                                            </p:txBody>
                                          </p:sp>
                                          <p:cxnSp>
                                            <p:nvCxnSpPr>
                                              <p:cNvPr id="20544" name="AutoShape 38"/>
                                              <p:cNvCxnSpPr>
                                                <a:cxnSpLocks noChangeShapeType="1"/>
                                              </p:cNvCxnSpPr>
                                              <p:nvPr/>
                                            </p:nvCxnSpPr>
                                            <p:spPr bwMode="auto">
                                              <a:xfrm flipV="1">
                                                <a:off x="2190" y="915"/>
                                                <a:ext cx="1260" cy="810"/>
                                              </a:xfrm>
                                              <a:prstGeom prst="straightConnector1">
                                                <a:avLst/>
                                              </a:prstGeom>
                                              <a:noFill/>
                                              <a:ln w="9525">
                                                <a:solidFill>
                                                  <a:srgbClr val="000000"/>
                                                </a:solidFill>
                                                <a:round/>
                                                <a:headEnd/>
                                                <a:tailEnd/>
                                              </a:ln>
                                            </p:spPr>
                                          </p:cxnSp>
                                        </p:grpSp>
                                        <p:cxnSp>
                                          <p:nvCxnSpPr>
                                            <p:cNvPr id="20542" name="AutoShape 39"/>
                                            <p:cNvCxnSpPr>
                                              <a:cxnSpLocks noChangeShapeType="1"/>
                                            </p:cNvCxnSpPr>
                                            <p:nvPr/>
                                          </p:nvCxnSpPr>
                                          <p:spPr bwMode="auto">
                                            <a:xfrm>
                                              <a:off x="3810" y="915"/>
                                              <a:ext cx="1290" cy="810"/>
                                            </a:xfrm>
                                            <a:prstGeom prst="straightConnector1">
                                              <a:avLst/>
                                            </a:prstGeom>
                                            <a:noFill/>
                                            <a:ln w="9525">
                                              <a:solidFill>
                                                <a:srgbClr val="000000"/>
                                              </a:solidFill>
                                              <a:round/>
                                              <a:headEnd/>
                                              <a:tailEnd/>
                                            </a:ln>
                                          </p:spPr>
                                        </p:cxnSp>
                                      </p:grpSp>
                                      <p:cxnSp>
                                        <p:nvCxnSpPr>
                                          <p:cNvPr id="20539" name="AutoShape 40"/>
                                          <p:cNvCxnSpPr>
                                            <a:cxnSpLocks noChangeShapeType="1"/>
                                          </p:cNvCxnSpPr>
                                          <p:nvPr/>
                                        </p:nvCxnSpPr>
                                        <p:spPr bwMode="auto">
                                          <a:xfrm flipV="1">
                                            <a:off x="3810" y="1995"/>
                                            <a:ext cx="1290" cy="960"/>
                                          </a:xfrm>
                                          <a:prstGeom prst="straightConnector1">
                                            <a:avLst/>
                                          </a:prstGeom>
                                          <a:noFill/>
                                          <a:ln w="9525">
                                            <a:solidFill>
                                              <a:srgbClr val="000000"/>
                                            </a:solidFill>
                                            <a:round/>
                                            <a:headEnd/>
                                            <a:tailEnd/>
                                          </a:ln>
                                        </p:spPr>
                                      </p:cxnSp>
                                    </p:grpSp>
                                  </p:grpSp>
                                  <p:cxnSp>
                                    <p:nvCxnSpPr>
                                      <p:cNvPr id="20534" name="AutoShape 41"/>
                                      <p:cNvCxnSpPr>
                                        <a:cxnSpLocks noChangeShapeType="1"/>
                                      </p:cNvCxnSpPr>
                                      <p:nvPr/>
                                    </p:nvCxnSpPr>
                                    <p:spPr bwMode="auto">
                                      <a:xfrm flipV="1">
                                        <a:off x="3585" y="1995"/>
                                        <a:ext cx="1" cy="870"/>
                                      </a:xfrm>
                                      <a:prstGeom prst="straightConnector1">
                                        <a:avLst/>
                                      </a:prstGeom>
                                      <a:noFill/>
                                      <a:ln w="9525">
                                        <a:solidFill>
                                          <a:srgbClr val="000000"/>
                                        </a:solidFill>
                                        <a:round/>
                                        <a:headEnd/>
                                        <a:tailEnd/>
                                      </a:ln>
                                    </p:spPr>
                                  </p:cxnSp>
                                </p:grpSp>
                              </p:grpSp>
                            </p:grpSp>
                          </p:grpSp>
                          <p:sp>
                            <p:nvSpPr>
                              <p:cNvPr id="20525" name="Text Box 42"/>
                              <p:cNvSpPr txBox="1">
                                <a:spLocks noChangeArrowheads="1"/>
                              </p:cNvSpPr>
                              <p:nvPr/>
                            </p:nvSpPr>
                            <p:spPr bwMode="auto">
                              <a:xfrm>
                                <a:off x="4530" y="2505"/>
                                <a:ext cx="255" cy="360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  <p:txBody>
                              <a:bodyPr/>
                              <a:lstStyle/>
                              <a:p>
                                <a:endParaRPr lang="en-US"/>
                              </a:p>
                            </p:txBody>
                          </p:sp>
                        </p:grpSp>
                      </p:grpSp>
                      <p:sp>
                        <p:nvSpPr>
                          <p:cNvPr id="20521" name="Text Box 43"/>
                          <p:cNvSpPr txBox="1"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3105" y="2085"/>
                            <a:ext cx="345" cy="420"/>
                          </a:xfrm>
                          <a:prstGeom prst="rect">
                            <a:avLst/>
                          </a:prstGeom>
                          <a:solidFill>
                            <a:srgbClr val="FFFFFF"/>
                          </a:solidFill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</p:grpSp>
                  </p:grpSp>
                </p:grpSp>
              </p:grpSp>
              <p:sp>
                <p:nvSpPr>
                  <p:cNvPr id="20513" name="Text Box 44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563" y="4020"/>
                    <a:ext cx="634" cy="397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20509" name="Text Box 45"/>
              <p:cNvSpPr txBox="1">
                <a:spLocks noChangeArrowheads="1"/>
              </p:cNvSpPr>
              <p:nvPr/>
            </p:nvSpPr>
            <p:spPr bwMode="auto">
              <a:xfrm>
                <a:off x="4055" y="2851"/>
                <a:ext cx="634" cy="397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20501" name="Text Box 46"/>
            <p:cNvSpPr txBox="1">
              <a:spLocks noChangeArrowheads="1"/>
            </p:cNvSpPr>
            <p:nvPr/>
          </p:nvSpPr>
          <p:spPr bwMode="auto">
            <a:xfrm>
              <a:off x="4396" y="4562"/>
              <a:ext cx="1127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2,avg</a:t>
              </a:r>
              <a:endParaRPr lang="en-US"/>
            </a:p>
          </p:txBody>
        </p:sp>
        <p:sp>
          <p:nvSpPr>
            <p:cNvPr id="20502" name="Text Box 47"/>
            <p:cNvSpPr txBox="1">
              <a:spLocks noChangeArrowheads="1"/>
            </p:cNvSpPr>
            <p:nvPr/>
          </p:nvSpPr>
          <p:spPr bwMode="auto">
            <a:xfrm>
              <a:off x="1275" y="4562"/>
              <a:ext cx="1031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1,avg</a:t>
              </a:r>
              <a:endParaRPr lang="en-US"/>
            </a:p>
          </p:txBody>
        </p:sp>
        <p:sp>
          <p:nvSpPr>
            <p:cNvPr id="20503" name="Text Box 48"/>
            <p:cNvSpPr txBox="1">
              <a:spLocks noChangeArrowheads="1"/>
            </p:cNvSpPr>
            <p:nvPr/>
          </p:nvSpPr>
          <p:spPr bwMode="auto">
            <a:xfrm>
              <a:off x="2070" y="5346"/>
              <a:ext cx="1026" cy="5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3,avg</a:t>
              </a:r>
              <a:endParaRPr lang="en-US"/>
            </a:p>
          </p:txBody>
        </p:sp>
        <p:sp>
          <p:nvSpPr>
            <p:cNvPr id="20504" name="Text Box 49"/>
            <p:cNvSpPr txBox="1">
              <a:spLocks noChangeArrowheads="1"/>
            </p:cNvSpPr>
            <p:nvPr/>
          </p:nvSpPr>
          <p:spPr bwMode="auto">
            <a:xfrm>
              <a:off x="3862" y="5426"/>
              <a:ext cx="990" cy="51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4,avg</a:t>
              </a:r>
              <a:endParaRPr lang="en-US"/>
            </a:p>
          </p:txBody>
        </p:sp>
        <p:sp>
          <p:nvSpPr>
            <p:cNvPr id="20505" name="Text Box 50"/>
            <p:cNvSpPr txBox="1">
              <a:spLocks noChangeArrowheads="1"/>
            </p:cNvSpPr>
            <p:nvPr/>
          </p:nvSpPr>
          <p:spPr bwMode="auto">
            <a:xfrm>
              <a:off x="3320" y="6674"/>
              <a:ext cx="923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6,avg</a:t>
              </a:r>
              <a:endParaRPr lang="en-US"/>
            </a:p>
          </p:txBody>
        </p:sp>
        <p:sp>
          <p:nvSpPr>
            <p:cNvPr id="20506" name="Text Box 51"/>
            <p:cNvSpPr txBox="1">
              <a:spLocks noChangeArrowheads="1"/>
            </p:cNvSpPr>
            <p:nvPr/>
          </p:nvSpPr>
          <p:spPr bwMode="auto">
            <a:xfrm>
              <a:off x="1275" y="7065"/>
              <a:ext cx="967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5,avg</a:t>
              </a:r>
              <a:endParaRPr lang="en-US"/>
            </a:p>
          </p:txBody>
        </p:sp>
        <p:sp>
          <p:nvSpPr>
            <p:cNvPr id="20507" name="Text Box 52"/>
            <p:cNvSpPr txBox="1">
              <a:spLocks noChangeArrowheads="1"/>
            </p:cNvSpPr>
            <p:nvPr/>
          </p:nvSpPr>
          <p:spPr bwMode="auto">
            <a:xfrm>
              <a:off x="4561" y="7065"/>
              <a:ext cx="1199" cy="54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7,avg</a:t>
              </a:r>
              <a:endParaRPr lang="en-US"/>
            </a:p>
          </p:txBody>
        </p:sp>
      </p:grpSp>
      <p:cxnSp>
        <p:nvCxnSpPr>
          <p:cNvPr id="20485" name="AutoShape 56"/>
          <p:cNvCxnSpPr>
            <a:cxnSpLocks noChangeShapeType="1"/>
          </p:cNvCxnSpPr>
          <p:nvPr/>
        </p:nvCxnSpPr>
        <p:spPr bwMode="auto">
          <a:xfrm>
            <a:off x="2771775" y="4149725"/>
            <a:ext cx="9525" cy="714375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</p:cxnSp>
      <p:sp>
        <p:nvSpPr>
          <p:cNvPr id="20486" name="Text Box 57"/>
          <p:cNvSpPr txBox="1">
            <a:spLocks noChangeArrowheads="1"/>
          </p:cNvSpPr>
          <p:nvPr/>
        </p:nvSpPr>
        <p:spPr bwMode="auto">
          <a:xfrm>
            <a:off x="611188" y="908050"/>
            <a:ext cx="77057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rtl="0">
              <a:spcBef>
                <a:spcPct val="50000"/>
              </a:spcBef>
            </a:pPr>
            <a:r>
              <a:rPr lang="en-US" b="1">
                <a:solidFill>
                  <a:srgbClr val="FF0000"/>
                </a:solidFill>
              </a:rPr>
              <a:t>For simplicity, the following assumes T1 = T2 = T3 = T4 = 1</a:t>
            </a:r>
          </a:p>
        </p:txBody>
      </p:sp>
      <p:sp>
        <p:nvSpPr>
          <p:cNvPr id="20487" name="Text Box 58"/>
          <p:cNvSpPr txBox="1">
            <a:spLocks noChangeArrowheads="1"/>
          </p:cNvSpPr>
          <p:nvPr/>
        </p:nvSpPr>
        <p:spPr bwMode="auto">
          <a:xfrm>
            <a:off x="5292725" y="4149725"/>
            <a:ext cx="3024188" cy="14509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rtl="0">
              <a:spcAft>
                <a:spcPts val="1000"/>
              </a:spcAft>
            </a:pPr>
            <a:r>
              <a:rPr lang="en-US" sz="1600">
                <a:latin typeface="Calibri" pitchFamily="34" charset="0"/>
              </a:rPr>
              <a:t>w</a:t>
            </a:r>
            <a:r>
              <a:rPr lang="en-US" sz="1600" baseline="-25000">
                <a:latin typeface="Calibri" pitchFamily="34" charset="0"/>
              </a:rPr>
              <a:t>1,avg </a:t>
            </a:r>
            <a:r>
              <a:rPr lang="en-US" sz="1600">
                <a:latin typeface="Calibri" pitchFamily="34" charset="0"/>
              </a:rPr>
              <a:t>= 4.5</a:t>
            </a:r>
            <a:r>
              <a:rPr lang="en-US" sz="1600"/>
              <a:t>		</a:t>
            </a:r>
            <a:r>
              <a:rPr lang="en-US" sz="1600">
                <a:latin typeface="Calibri" pitchFamily="34" charset="0"/>
              </a:rPr>
              <a:t>w</a:t>
            </a:r>
            <a:r>
              <a:rPr lang="en-US" sz="1600" baseline="-25000">
                <a:latin typeface="Calibri" pitchFamily="34" charset="0"/>
              </a:rPr>
              <a:t>2,avg </a:t>
            </a:r>
            <a:r>
              <a:rPr lang="en-US" sz="1600">
                <a:latin typeface="Calibri" pitchFamily="34" charset="0"/>
              </a:rPr>
              <a:t>= 5.75</a:t>
            </a:r>
          </a:p>
          <a:p>
            <a:pPr algn="l" rtl="0">
              <a:spcAft>
                <a:spcPts val="1000"/>
              </a:spcAft>
            </a:pPr>
            <a:r>
              <a:rPr lang="en-US" sz="1600">
                <a:latin typeface="Calibri" pitchFamily="34" charset="0"/>
              </a:rPr>
              <a:t>w</a:t>
            </a:r>
            <a:r>
              <a:rPr lang="en-US" sz="1600" baseline="-25000">
                <a:latin typeface="Calibri" pitchFamily="34" charset="0"/>
              </a:rPr>
              <a:t>3,avg </a:t>
            </a:r>
            <a:r>
              <a:rPr lang="en-US" sz="1600">
                <a:latin typeface="Calibri" pitchFamily="34" charset="0"/>
              </a:rPr>
              <a:t>= 4</a:t>
            </a:r>
            <a:r>
              <a:rPr lang="en-US" sz="1600"/>
              <a:t> 		</a:t>
            </a:r>
            <a:r>
              <a:rPr lang="en-US" sz="1600">
                <a:latin typeface="Calibri" pitchFamily="34" charset="0"/>
              </a:rPr>
              <a:t>w</a:t>
            </a:r>
            <a:r>
              <a:rPr lang="en-US" sz="1600" baseline="-25000">
                <a:latin typeface="Calibri" pitchFamily="34" charset="0"/>
              </a:rPr>
              <a:t>4,avg </a:t>
            </a:r>
            <a:r>
              <a:rPr lang="en-US" sz="1600">
                <a:latin typeface="Calibri" pitchFamily="34" charset="0"/>
              </a:rPr>
              <a:t>= 7.75</a:t>
            </a:r>
            <a:endParaRPr lang="en-US" sz="1600"/>
          </a:p>
          <a:p>
            <a:pPr algn="l" rtl="0">
              <a:spcAft>
                <a:spcPts val="1000"/>
              </a:spcAft>
            </a:pPr>
            <a:r>
              <a:rPr lang="en-US" sz="1600">
                <a:latin typeface="Calibri" pitchFamily="34" charset="0"/>
              </a:rPr>
              <a:t>w</a:t>
            </a:r>
            <a:r>
              <a:rPr lang="en-US" sz="1600" baseline="-25000">
                <a:latin typeface="Calibri" pitchFamily="34" charset="0"/>
              </a:rPr>
              <a:t>5,avg </a:t>
            </a:r>
            <a:r>
              <a:rPr lang="en-US" sz="1600">
                <a:latin typeface="Calibri" pitchFamily="34" charset="0"/>
              </a:rPr>
              <a:t>= 4.25</a:t>
            </a:r>
            <a:r>
              <a:rPr lang="en-US" sz="1600"/>
              <a:t>	</a:t>
            </a:r>
            <a:r>
              <a:rPr lang="en-US" sz="1600">
                <a:latin typeface="Calibri" pitchFamily="34" charset="0"/>
              </a:rPr>
              <a:t>w</a:t>
            </a:r>
            <a:r>
              <a:rPr lang="en-US" sz="1600" baseline="-25000">
                <a:latin typeface="Calibri" pitchFamily="34" charset="0"/>
              </a:rPr>
              <a:t>6,avg </a:t>
            </a:r>
            <a:r>
              <a:rPr lang="en-US" sz="1600">
                <a:latin typeface="Calibri" pitchFamily="34" charset="0"/>
              </a:rPr>
              <a:t>= 4.5</a:t>
            </a:r>
            <a:endParaRPr lang="en-US" sz="1600"/>
          </a:p>
          <a:p>
            <a:pPr algn="l" rtl="0">
              <a:spcAft>
                <a:spcPts val="1000"/>
              </a:spcAft>
            </a:pPr>
            <a:r>
              <a:rPr lang="en-US" sz="1600">
                <a:latin typeface="Calibri" pitchFamily="34" charset="0"/>
              </a:rPr>
              <a:t>w</a:t>
            </a:r>
            <a:r>
              <a:rPr lang="en-US" sz="1600" baseline="-25000">
                <a:latin typeface="Calibri" pitchFamily="34" charset="0"/>
              </a:rPr>
              <a:t>7,avg </a:t>
            </a:r>
            <a:r>
              <a:rPr lang="en-US" sz="1600">
                <a:latin typeface="Calibri" pitchFamily="34" charset="0"/>
              </a:rPr>
              <a:t>= 4.75</a:t>
            </a:r>
            <a:endParaRPr lang="en-US" sz="1600"/>
          </a:p>
        </p:txBody>
      </p:sp>
      <p:sp>
        <p:nvSpPr>
          <p:cNvPr id="20488" name="Text Box 61"/>
          <p:cNvSpPr txBox="1">
            <a:spLocks noChangeArrowheads="1"/>
          </p:cNvSpPr>
          <p:nvPr/>
        </p:nvSpPr>
        <p:spPr bwMode="auto">
          <a:xfrm>
            <a:off x="827088" y="5732463"/>
            <a:ext cx="79930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rtl="0">
              <a:spcBef>
                <a:spcPct val="50000"/>
              </a:spcBef>
            </a:pPr>
            <a:r>
              <a:rPr lang="en-US">
                <a:latin typeface="Calibri" pitchFamily="34" charset="0"/>
              </a:rPr>
              <a:t>By applying Dijkstra’s algorithm on the above data network the optimal route will be </a:t>
            </a:r>
            <a:r>
              <a:rPr lang="en-US" b="1">
                <a:latin typeface="Calibri" pitchFamily="34" charset="0"/>
              </a:rPr>
              <a:t>Pa3</a:t>
            </a:r>
            <a:r>
              <a:rPr lang="en-US">
                <a:latin typeface="Calibri" pitchFamily="34" charset="0"/>
              </a:rPr>
              <a:t> with a minimum average cost </a:t>
            </a:r>
            <a:r>
              <a:rPr lang="en-US" b="1">
                <a:latin typeface="Calibri" pitchFamily="34" charset="0"/>
              </a:rPr>
              <a:t>Cmin,avg = 9</a:t>
            </a:r>
          </a:p>
        </p:txBody>
      </p:sp>
      <p:sp>
        <p:nvSpPr>
          <p:cNvPr id="20489" name="Rectangle 5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20490" name="Rectangle 59"/>
          <p:cNvSpPr>
            <a:spLocks noChangeArrowheads="1"/>
          </p:cNvSpPr>
          <p:nvPr/>
        </p:nvSpPr>
        <p:spPr bwMode="auto">
          <a:xfrm>
            <a:off x="0" y="828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en-US"/>
          </a:p>
        </p:txBody>
      </p:sp>
      <p:sp>
        <p:nvSpPr>
          <p:cNvPr id="20491" name="Rectangle 6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/>
          </a:p>
        </p:txBody>
      </p:sp>
      <p:pic>
        <p:nvPicPr>
          <p:cNvPr id="20492" name="Picture 60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0063" y="3643313"/>
            <a:ext cx="4308475" cy="42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93" name="Rectangle 62"/>
          <p:cNvSpPr>
            <a:spLocks noChangeArrowheads="1"/>
          </p:cNvSpPr>
          <p:nvPr/>
        </p:nvSpPr>
        <p:spPr bwMode="auto">
          <a:xfrm>
            <a:off x="0" y="828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en-US"/>
          </a:p>
        </p:txBody>
      </p:sp>
      <p:sp>
        <p:nvSpPr>
          <p:cNvPr id="20494" name="Rectangle 6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/>
          </a:p>
        </p:txBody>
      </p:sp>
      <p:pic>
        <p:nvPicPr>
          <p:cNvPr id="20495" name="Picture 6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3088" y="2781300"/>
            <a:ext cx="4214812" cy="420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96" name="Rectangle 65"/>
          <p:cNvSpPr>
            <a:spLocks noChangeArrowheads="1"/>
          </p:cNvSpPr>
          <p:nvPr/>
        </p:nvSpPr>
        <p:spPr bwMode="auto">
          <a:xfrm>
            <a:off x="0" y="828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en-US"/>
          </a:p>
        </p:txBody>
      </p:sp>
      <p:sp>
        <p:nvSpPr>
          <p:cNvPr id="20497" name="Rectangle 6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/>
          </a:p>
        </p:txBody>
      </p:sp>
      <p:pic>
        <p:nvPicPr>
          <p:cNvPr id="20498" name="Picture 66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1500" y="5013325"/>
            <a:ext cx="4286250" cy="42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99" name="Rectangle 68"/>
          <p:cNvSpPr>
            <a:spLocks noChangeArrowheads="1"/>
          </p:cNvSpPr>
          <p:nvPr/>
        </p:nvSpPr>
        <p:spPr bwMode="auto">
          <a:xfrm>
            <a:off x="0" y="828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39750" y="692150"/>
            <a:ext cx="7848600" cy="863600"/>
          </a:xfrm>
        </p:spPr>
        <p:txBody>
          <a:bodyPr/>
          <a:lstStyle/>
          <a:p>
            <a:pPr algn="justLow" eaLnBrk="1" hangingPunct="1">
              <a:lnSpc>
                <a:spcPct val="90000"/>
              </a:lnSpc>
              <a:buFontTx/>
              <a:buNone/>
            </a:pPr>
            <a:r>
              <a:rPr lang="en-US" sz="2800" smtClean="0">
                <a:cs typeface="Arial" charset="0"/>
              </a:rPr>
              <a:t>The optimal route to be used for total interval T1,…, T4 is </a:t>
            </a:r>
            <a:r>
              <a:rPr lang="en-US" sz="2800" b="1" smtClean="0">
                <a:cs typeface="Arial" charset="0"/>
              </a:rPr>
              <a:t>Pa3</a:t>
            </a:r>
          </a:p>
        </p:txBody>
      </p:sp>
      <p:sp>
        <p:nvSpPr>
          <p:cNvPr id="21507" name="Text Box 51"/>
          <p:cNvSpPr txBox="1">
            <a:spLocks noChangeArrowheads="1"/>
          </p:cNvSpPr>
          <p:nvPr/>
        </p:nvSpPr>
        <p:spPr bwMode="auto">
          <a:xfrm>
            <a:off x="755650" y="1844675"/>
            <a:ext cx="396081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 rtl="0">
              <a:spcBef>
                <a:spcPct val="50000"/>
              </a:spcBef>
              <a:buFontTx/>
              <a:buChar char="•"/>
            </a:pPr>
            <a:r>
              <a:rPr lang="en-US" sz="2000"/>
              <a:t> By computing total costs for total intervals T1, …, T4 it is emphasize that </a:t>
            </a:r>
            <a:r>
              <a:rPr lang="en-US" sz="2000" b="1"/>
              <a:t>Pa3</a:t>
            </a:r>
            <a:r>
              <a:rPr lang="en-US" sz="2000"/>
              <a:t> will be the optimal path</a:t>
            </a:r>
          </a:p>
        </p:txBody>
      </p:sp>
      <p:sp>
        <p:nvSpPr>
          <p:cNvPr id="21508" name="Text Box 53"/>
          <p:cNvSpPr txBox="1">
            <a:spLocks noChangeArrowheads="1"/>
          </p:cNvSpPr>
          <p:nvPr/>
        </p:nvSpPr>
        <p:spPr bwMode="auto">
          <a:xfrm>
            <a:off x="6372225" y="6021388"/>
            <a:ext cx="4318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grpSp>
        <p:nvGrpSpPr>
          <p:cNvPr id="21509" name="Group 56"/>
          <p:cNvGrpSpPr>
            <a:grpSpLocks/>
          </p:cNvGrpSpPr>
          <p:nvPr/>
        </p:nvGrpSpPr>
        <p:grpSpPr bwMode="auto">
          <a:xfrm>
            <a:off x="5148263" y="1557338"/>
            <a:ext cx="3529012" cy="3165475"/>
            <a:chOff x="3016" y="890"/>
            <a:chExt cx="2313" cy="3112"/>
          </a:xfrm>
        </p:grpSpPr>
        <p:grpSp>
          <p:nvGrpSpPr>
            <p:cNvPr id="21511" name="Group 4"/>
            <p:cNvGrpSpPr>
              <a:grpSpLocks/>
            </p:cNvGrpSpPr>
            <p:nvPr/>
          </p:nvGrpSpPr>
          <p:grpSpPr bwMode="auto">
            <a:xfrm>
              <a:off x="3016" y="890"/>
              <a:ext cx="2313" cy="2313"/>
              <a:chOff x="2352" y="3724"/>
              <a:chExt cx="4341" cy="4198"/>
            </a:xfrm>
          </p:grpSpPr>
          <p:sp>
            <p:nvSpPr>
              <p:cNvPr id="21514" name="Text Box 5"/>
              <p:cNvSpPr txBox="1">
                <a:spLocks noChangeArrowheads="1"/>
              </p:cNvSpPr>
              <p:nvPr/>
            </p:nvSpPr>
            <p:spPr bwMode="auto">
              <a:xfrm>
                <a:off x="4574" y="6457"/>
                <a:ext cx="803" cy="391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6</a:t>
                </a:r>
                <a:endParaRPr lang="en-US"/>
              </a:p>
            </p:txBody>
          </p:sp>
          <p:grpSp>
            <p:nvGrpSpPr>
              <p:cNvPr id="21515" name="Group 6"/>
              <p:cNvGrpSpPr>
                <a:grpSpLocks/>
              </p:cNvGrpSpPr>
              <p:nvPr/>
            </p:nvGrpSpPr>
            <p:grpSpPr bwMode="auto">
              <a:xfrm>
                <a:off x="2352" y="3724"/>
                <a:ext cx="4341" cy="4198"/>
                <a:chOff x="2485" y="1237"/>
                <a:chExt cx="6062" cy="4260"/>
              </a:xfrm>
            </p:grpSpPr>
            <p:grpSp>
              <p:nvGrpSpPr>
                <p:cNvPr id="21522" name="Group 7"/>
                <p:cNvGrpSpPr>
                  <a:grpSpLocks/>
                </p:cNvGrpSpPr>
                <p:nvPr/>
              </p:nvGrpSpPr>
              <p:grpSpPr bwMode="auto">
                <a:xfrm>
                  <a:off x="2485" y="1237"/>
                  <a:ext cx="6062" cy="4260"/>
                  <a:chOff x="2485" y="1237"/>
                  <a:chExt cx="6062" cy="4260"/>
                </a:xfrm>
              </p:grpSpPr>
              <p:sp>
                <p:nvSpPr>
                  <p:cNvPr id="21524" name="Text Box 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6395" y="2844"/>
                    <a:ext cx="634" cy="397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grpSp>
                <p:nvGrpSpPr>
                  <p:cNvPr id="21525" name="Group 9"/>
                  <p:cNvGrpSpPr>
                    <a:grpSpLocks/>
                  </p:cNvGrpSpPr>
                  <p:nvPr/>
                </p:nvGrpSpPr>
                <p:grpSpPr bwMode="auto">
                  <a:xfrm>
                    <a:off x="2485" y="1237"/>
                    <a:ext cx="6062" cy="4260"/>
                    <a:chOff x="2485" y="720"/>
                    <a:chExt cx="6062" cy="4260"/>
                  </a:xfrm>
                </p:grpSpPr>
                <p:grpSp>
                  <p:nvGrpSpPr>
                    <p:cNvPr id="21526" name="Group 10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2485" y="720"/>
                      <a:ext cx="6062" cy="4260"/>
                      <a:chOff x="1995" y="720"/>
                      <a:chExt cx="3300" cy="2415"/>
                    </a:xfrm>
                  </p:grpSpPr>
                  <p:sp>
                    <p:nvSpPr>
                      <p:cNvPr id="21528" name="Text Box 11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4530" y="900"/>
                        <a:ext cx="405" cy="3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21529" name="Group 12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995" y="720"/>
                        <a:ext cx="3300" cy="2415"/>
                        <a:chOff x="1995" y="720"/>
                        <a:chExt cx="3300" cy="2415"/>
                      </a:xfrm>
                    </p:grpSpPr>
                    <p:sp>
                      <p:nvSpPr>
                        <p:cNvPr id="21530" name="Text Box 13"/>
                        <p:cNvSpPr txBox="1"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2400" y="915"/>
                          <a:ext cx="270" cy="375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grpSp>
                      <p:nvGrpSpPr>
                        <p:cNvPr id="21531" name="Group 14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1995" y="720"/>
                          <a:ext cx="3300" cy="2415"/>
                          <a:chOff x="1995" y="720"/>
                          <a:chExt cx="3300" cy="2415"/>
                        </a:xfrm>
                      </p:grpSpPr>
                      <p:sp>
                        <p:nvSpPr>
                          <p:cNvPr id="21532" name="Text Box 15"/>
                          <p:cNvSpPr txBox="1"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2715" y="1425"/>
                            <a:ext cx="480" cy="450"/>
                          </a:xfrm>
                          <a:prstGeom prst="rect">
                            <a:avLst/>
                          </a:prstGeom>
                          <a:solidFill>
                            <a:srgbClr val="FFFFFF"/>
                          </a:solidFill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grpSp>
                        <p:nvGrpSpPr>
                          <p:cNvPr id="21533" name="Group 16"/>
                          <p:cNvGrpSpPr>
                            <a:grpSpLocks/>
                          </p:cNvGrpSpPr>
                          <p:nvPr/>
                        </p:nvGrpSpPr>
                        <p:grpSpPr bwMode="auto">
                          <a:xfrm>
                            <a:off x="1995" y="720"/>
                            <a:ext cx="3300" cy="2415"/>
                            <a:chOff x="1995" y="720"/>
                            <a:chExt cx="3300" cy="2415"/>
                          </a:xfrm>
                        </p:grpSpPr>
                        <p:grpSp>
                          <p:nvGrpSpPr>
                            <p:cNvPr id="21534" name="Group 17"/>
                            <p:cNvGrpSpPr>
                              <a:grpSpLocks/>
                            </p:cNvGrpSpPr>
                            <p:nvPr/>
                          </p:nvGrpSpPr>
                          <p:grpSpPr bwMode="auto">
                            <a:xfrm>
                              <a:off x="1995" y="720"/>
                              <a:ext cx="3300" cy="2415"/>
                              <a:chOff x="1995" y="720"/>
                              <a:chExt cx="3300" cy="2415"/>
                            </a:xfrm>
                          </p:grpSpPr>
                          <p:sp>
                            <p:nvSpPr>
                              <p:cNvPr id="21536" name="Text Box 18"/>
                              <p:cNvSpPr txBox="1">
                                <a:spLocks noChangeArrowheads="1"/>
                              </p:cNvSpPr>
                              <p:nvPr/>
                            </p:nvSpPr>
                            <p:spPr bwMode="auto">
                              <a:xfrm>
                                <a:off x="2190" y="2415"/>
                                <a:ext cx="480" cy="450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  <p:txBody>
                              <a:bodyPr/>
                              <a:lstStyle/>
                              <a:p>
                                <a:endParaRPr lang="en-US"/>
                              </a:p>
                            </p:txBody>
                          </p:sp>
                          <p:grpSp>
                            <p:nvGrpSpPr>
                              <p:cNvPr id="21537" name="Group 19"/>
                              <p:cNvGrpSpPr>
                                <a:grpSpLocks/>
                              </p:cNvGrpSpPr>
                              <p:nvPr/>
                            </p:nvGrpSpPr>
                            <p:grpSpPr bwMode="auto">
                              <a:xfrm>
                                <a:off x="1995" y="720"/>
                                <a:ext cx="3300" cy="2415"/>
                                <a:chOff x="1995" y="720"/>
                                <a:chExt cx="3300" cy="2415"/>
                              </a:xfrm>
                            </p:grpSpPr>
                            <p:grpSp>
                              <p:nvGrpSpPr>
                                <p:cNvPr id="21538" name="Group 20"/>
                                <p:cNvGrpSpPr>
                                  <a:grpSpLocks/>
                                </p:cNvGrpSpPr>
                                <p:nvPr/>
                              </p:nvGrpSpPr>
                              <p:grpSpPr bwMode="auto">
                                <a:xfrm>
                                  <a:off x="1995" y="720"/>
                                  <a:ext cx="3300" cy="2415"/>
                                  <a:chOff x="1995" y="720"/>
                                  <a:chExt cx="3300" cy="2415"/>
                                </a:xfrm>
                              </p:grpSpPr>
                              <p:sp>
                                <p:nvSpPr>
                                  <p:cNvPr id="21540" name="Oval 21"/>
                                  <p:cNvSpPr>
                                    <a:spLocks noChangeArrowheads="1"/>
                                  </p:cNvSpPr>
                                  <p:nvPr/>
                                </p:nvSpPr>
                                <p:spPr bwMode="auto">
                                  <a:xfrm>
                                    <a:off x="4935" y="1725"/>
                                    <a:ext cx="360" cy="270"/>
                                  </a:xfrm>
                                  <a:prstGeom prst="ellipse">
                                    <a:avLst/>
                                  </a:prstGeom>
                                  <a:solidFill>
                                    <a:srgbClr val="FFFFFF"/>
                                  </a:solidFill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  <p:txBody>
                                  <a:bodyPr/>
                                  <a:lstStyle/>
                                  <a:p>
                                    <a:pPr algn="l" rtl="0">
                                      <a:spcAft>
                                        <a:spcPts val="1000"/>
                                      </a:spcAft>
                                    </a:pPr>
                                    <a:r>
                                      <a:rPr lang="en-US" sz="1100">
                                        <a:latin typeface="Calibri" pitchFamily="34" charset="0"/>
                                      </a:rPr>
                                      <a:t>D</a:t>
                                    </a:r>
                                    <a:endParaRPr lang="en-US"/>
                                  </a:p>
                                </p:txBody>
                              </p:sp>
                              <p:grpSp>
                                <p:nvGrpSpPr>
                                  <p:cNvPr id="21541" name="Group 22"/>
                                  <p:cNvGrpSpPr>
                                    <a:grpSpLocks/>
                                  </p:cNvGrpSpPr>
                                  <p:nvPr/>
                                </p:nvGrpSpPr>
                                <p:grpSpPr bwMode="auto">
                                  <a:xfrm>
                                    <a:off x="1995" y="720"/>
                                    <a:ext cx="3105" cy="2415"/>
                                    <a:chOff x="1995" y="720"/>
                                    <a:chExt cx="3105" cy="2415"/>
                                  </a:xfrm>
                                </p:grpSpPr>
                                <p:cxnSp>
                                  <p:nvCxnSpPr>
                                    <p:cNvPr id="21542" name="AutoShape 23"/>
                                    <p:cNvCxnSpPr>
                                      <a:cxnSpLocks noChangeShapeType="1"/>
                                    </p:cNvCxnSpPr>
                                    <p:nvPr/>
                                  </p:nvCxnSpPr>
                                  <p:spPr bwMode="auto">
                                    <a:xfrm flipH="1">
                                      <a:off x="2355" y="1875"/>
                                      <a:ext cx="1095" cy="0"/>
                                    </a:xfrm>
                                    <a:prstGeom prst="straightConnector1">
                                      <a:avLst/>
                                    </a:prstGeom>
                                    <a:noFill/>
                                    <a:ln w="9525">
                                      <a:solidFill>
                                        <a:srgbClr val="000000"/>
                                      </a:solidFill>
                                      <a:round/>
                                      <a:headEnd/>
                                      <a:tailEnd/>
                                    </a:ln>
                                  </p:spPr>
                                </p:cxnSp>
                                <p:grpSp>
                                  <p:nvGrpSpPr>
                                    <p:cNvPr id="21543" name="Group 24"/>
                                    <p:cNvGrpSpPr>
                                      <a:grpSpLocks/>
                                    </p:cNvGrpSpPr>
                                    <p:nvPr/>
                                  </p:nvGrpSpPr>
                                  <p:grpSpPr bwMode="auto">
                                    <a:xfrm>
                                      <a:off x="1995" y="720"/>
                                      <a:ext cx="3105" cy="2415"/>
                                      <a:chOff x="1995" y="720"/>
                                      <a:chExt cx="3105" cy="2415"/>
                                    </a:xfrm>
                                  </p:grpSpPr>
                                  <p:sp>
                                    <p:nvSpPr>
                                      <p:cNvPr id="21544" name="Oval 25"/>
                                      <p:cNvSpPr>
                                        <a:spLocks noChangeArrowheads="1"/>
                                      </p:cNvSpPr>
                                      <p:nvPr/>
                                    </p:nvSpPr>
                                    <p:spPr bwMode="auto">
                                      <a:xfrm>
                                        <a:off x="3450" y="1725"/>
                                        <a:ext cx="360" cy="270"/>
                                      </a:xfrm>
                                      <a:prstGeom prst="ellipse">
                                        <a:avLst/>
                                      </a:prstGeom>
                                      <a:solidFill>
                                        <a:srgbClr val="FFFFFF"/>
                                      </a:solidFill>
                                      <a:ln w="9525">
                                        <a:solidFill>
                                          <a:srgbClr val="000000"/>
                                        </a:solidFill>
                                        <a:round/>
                                        <a:headEnd/>
                                        <a:tailEnd/>
                                      </a:ln>
                                    </p:spPr>
                                    <p:txBody>
                                      <a:bodyPr/>
                                      <a:lstStyle/>
                                      <a:p>
                                        <a:pPr algn="l" rtl="0">
                                          <a:spcAft>
                                            <a:spcPts val="1000"/>
                                          </a:spcAft>
                                        </a:pPr>
                                        <a:r>
                                          <a:rPr lang="en-US" sz="1100">
                                            <a:latin typeface="Calibri" pitchFamily="34" charset="0"/>
                                          </a:rPr>
                                          <a:t>B</a:t>
                                        </a:r>
                                        <a:endParaRPr lang="en-US"/>
                                      </a:p>
                                    </p:txBody>
                                  </p:sp>
                                  <p:cxnSp>
                                    <p:nvCxnSpPr>
                                      <p:cNvPr id="21545" name="AutoShape 26"/>
                                      <p:cNvCxnSpPr>
                                        <a:cxnSpLocks noChangeShapeType="1"/>
                                      </p:cNvCxnSpPr>
                                      <p:nvPr/>
                                    </p:nvCxnSpPr>
                                    <p:spPr bwMode="auto">
                                      <a:xfrm>
                                        <a:off x="3810" y="1875"/>
                                        <a:ext cx="1095" cy="0"/>
                                      </a:xfrm>
                                      <a:prstGeom prst="straightConnector1">
                                        <a:avLst/>
                                      </a:prstGeom>
                                      <a:noFill/>
                                      <a:ln w="9525">
                                        <a:solidFill>
                                          <a:srgbClr val="000000"/>
                                        </a:solidFill>
                                        <a:round/>
                                        <a:headEnd/>
                                        <a:tailEnd/>
                                      </a:ln>
                                    </p:spPr>
                                  </p:cxnSp>
                                  <p:grpSp>
                                    <p:nvGrpSpPr>
                                      <p:cNvPr id="21546" name="Group 27"/>
                                      <p:cNvGrpSpPr>
                                        <a:grpSpLocks/>
                                      </p:cNvGrpSpPr>
                                      <p:nvPr/>
                                    </p:nvGrpSpPr>
                                    <p:grpSpPr bwMode="auto">
                                      <a:xfrm>
                                        <a:off x="1995" y="720"/>
                                        <a:ext cx="3105" cy="2415"/>
                                        <a:chOff x="1995" y="720"/>
                                        <a:chExt cx="3105" cy="2415"/>
                                      </a:xfrm>
                                    </p:grpSpPr>
                                    <p:grpSp>
                                      <p:nvGrpSpPr>
                                        <p:cNvPr id="21547" name="Group 28"/>
                                        <p:cNvGrpSpPr>
                                          <a:grpSpLocks/>
                                        </p:cNvGrpSpPr>
                                        <p:nvPr/>
                                      </p:nvGrpSpPr>
                                      <p:grpSpPr bwMode="auto">
                                        <a:xfrm>
                                          <a:off x="1995" y="720"/>
                                          <a:ext cx="3105" cy="2415"/>
                                          <a:chOff x="1995" y="720"/>
                                          <a:chExt cx="3105" cy="2415"/>
                                        </a:xfrm>
                                      </p:grpSpPr>
                                      <p:cxnSp>
                                        <p:nvCxnSpPr>
                                          <p:cNvPr id="21549" name="AutoShape 29"/>
                                          <p:cNvCxnSpPr>
                                            <a:cxnSpLocks noChangeShapeType="1"/>
                                          </p:cNvCxnSpPr>
                                          <p:nvPr/>
                                        </p:nvCxnSpPr>
                                        <p:spPr bwMode="auto">
                                          <a:xfrm flipH="1" flipV="1">
                                            <a:off x="2280" y="1995"/>
                                            <a:ext cx="1170" cy="960"/>
                                          </a:xfrm>
                                          <a:prstGeom prst="straightConnector1">
                                            <a:avLst/>
                                          </a:prstGeom>
                                          <a:noFill/>
                                          <a:ln w="9525">
                                            <a:solidFill>
                                              <a:srgbClr val="000000"/>
                                            </a:solidFill>
                                            <a:round/>
                                            <a:headEnd/>
                                            <a:tailEnd/>
                                          </a:ln>
                                        </p:spPr>
                                      </p:cxnSp>
                                      <p:grpSp>
                                        <p:nvGrpSpPr>
                                          <p:cNvPr id="21550" name="Group 30"/>
                                          <p:cNvGrpSpPr>
                                            <a:grpSpLocks/>
                                          </p:cNvGrpSpPr>
                                          <p:nvPr/>
                                        </p:nvGrpSpPr>
                                        <p:grpSpPr bwMode="auto">
                                          <a:xfrm>
                                            <a:off x="1995" y="720"/>
                                            <a:ext cx="3105" cy="2415"/>
                                            <a:chOff x="1995" y="720"/>
                                            <a:chExt cx="3105" cy="2415"/>
                                          </a:xfrm>
                                        </p:grpSpPr>
                                        <p:sp>
                                          <p:nvSpPr>
                                            <p:cNvPr id="21551" name="Oval 31"/>
                                            <p:cNvSpPr>
                                              <a:spLocks noChangeArrowheads="1"/>
                                            </p:cNvSpPr>
                                            <p:nvPr/>
                                          </p:nvSpPr>
                                          <p:spPr bwMode="auto">
                                            <a:xfrm>
                                              <a:off x="3450" y="2865"/>
                                              <a:ext cx="360" cy="270"/>
                                            </a:xfrm>
                                            <a:prstGeom prst="ellipse">
                                              <a:avLst/>
                                            </a:prstGeom>
                                            <a:solidFill>
                                              <a:srgbClr val="FFFFFF"/>
                                            </a:solidFill>
                                            <a:ln w="9525">
                                              <a:solidFill>
                                                <a:srgbClr val="000000"/>
                                              </a:solidFill>
                                              <a:round/>
                                              <a:headEnd/>
                                              <a:tailEnd/>
                                            </a:ln>
                                          </p:spPr>
                                          <p:txBody>
                                            <a:bodyPr/>
                                            <a:lstStyle/>
                                            <a:p>
                                              <a:pPr algn="l" rtl="0">
                                                <a:spcAft>
                                                  <a:spcPts val="1000"/>
                                                </a:spcAft>
                                              </a:pPr>
                                              <a:r>
                                                <a:rPr lang="en-US" sz="1100">
                                                  <a:latin typeface="Calibri" pitchFamily="34" charset="0"/>
                                                </a:rPr>
                                                <a:t>C</a:t>
                                              </a:r>
                                              <a:endParaRPr lang="en-US"/>
                                            </a:p>
                                          </p:txBody>
                                        </p:sp>
                                        <p:grpSp>
                                          <p:nvGrpSpPr>
                                            <p:cNvPr id="21552" name="Group 32"/>
                                            <p:cNvGrpSpPr>
                                              <a:grpSpLocks/>
                                            </p:cNvGrpSpPr>
                                            <p:nvPr/>
                                          </p:nvGrpSpPr>
                                          <p:grpSpPr bwMode="auto">
                                            <a:xfrm>
                                              <a:off x="1995" y="720"/>
                                              <a:ext cx="3105" cy="1275"/>
                                              <a:chOff x="1995" y="720"/>
                                              <a:chExt cx="3105" cy="1275"/>
                                            </a:xfrm>
                                          </p:grpSpPr>
                                          <p:sp>
                                            <p:nvSpPr>
                                              <p:cNvPr id="21554" name="Oval 33"/>
                                              <p:cNvSpPr>
                                                <a:spLocks noChangeArrowheads="1"/>
                                              </p:cNvSpPr>
                                              <p:nvPr/>
                                            </p:nvSpPr>
                                            <p:spPr bwMode="auto">
                                              <a:xfrm>
                                                <a:off x="3450" y="720"/>
                                                <a:ext cx="360" cy="270"/>
                                              </a:xfrm>
                                              <a:prstGeom prst="ellipse">
                                                <a:avLst/>
                                              </a:prstGeom>
                                              <a:solidFill>
                                                <a:srgbClr val="FFFFFF"/>
                                              </a:solidFill>
                                              <a:ln w="9525">
                                                <a:solidFill>
                                                  <a:srgbClr val="000000"/>
                                                </a:solidFill>
                                                <a:round/>
                                                <a:headEnd/>
                                                <a:tailEnd/>
                                              </a:ln>
                                            </p:spPr>
                                            <p:txBody>
                                              <a:bodyPr/>
                                              <a:lstStyle/>
                                              <a:p>
                                                <a:pPr algn="l" rtl="0">
                                                  <a:spcAft>
                                                    <a:spcPts val="1000"/>
                                                  </a:spcAft>
                                                </a:pPr>
                                                <a:r>
                                                  <a:rPr lang="en-US" sz="1100">
                                                    <a:latin typeface="Calibri" pitchFamily="34" charset="0"/>
                                                  </a:rPr>
                                                  <a:t>A</a:t>
                                                </a:r>
                                                <a:endParaRPr lang="en-US"/>
                                              </a:p>
                                            </p:txBody>
                                          </p:sp>
                                          <p:grpSp>
                                            <p:nvGrpSpPr>
                                              <p:cNvPr id="21555" name="Group 34"/>
                                              <p:cNvGrpSpPr>
                                                <a:grpSpLocks/>
                                              </p:cNvGrpSpPr>
                                              <p:nvPr/>
                                            </p:nvGrpSpPr>
                                            <p:grpSpPr bwMode="auto">
                                              <a:xfrm>
                                                <a:off x="1995" y="915"/>
                                                <a:ext cx="1455" cy="1080"/>
                                                <a:chOff x="1995" y="915"/>
                                                <a:chExt cx="1455" cy="1080"/>
                                              </a:xfrm>
                                            </p:grpSpPr>
                                            <p:sp>
                                              <p:nvSpPr>
                                                <p:cNvPr id="21557" name="Oval 35"/>
                                                <p:cNvSpPr>
                                                  <a:spLocks noChangeArrowheads="1"/>
                                                </p:cNvSpPr>
                                                <p:nvPr/>
                                              </p:nvSpPr>
                                              <p:spPr bwMode="auto">
                                                <a:xfrm>
                                                  <a:off x="1995" y="1725"/>
                                                  <a:ext cx="360" cy="270"/>
                                                </a:xfrm>
                                                <a:prstGeom prst="ellipse">
                                                  <a:avLst/>
                                                </a:prstGeom>
                                                <a:solidFill>
                                                  <a:srgbClr val="FFFFFF"/>
                                                </a:solidFill>
                                                <a:ln w="9525">
                                                  <a:solidFill>
                                                    <a:srgbClr val="000000"/>
                                                  </a:solidFill>
                                                  <a:round/>
                                                  <a:headEnd/>
                                                  <a:tailEnd/>
                                                </a:ln>
                                              </p:spPr>
                                              <p:txBody>
                                                <a:bodyPr/>
                                                <a:lstStyle/>
                                                <a:p>
                                                  <a:pPr algn="l" rtl="0">
                                                    <a:spcAft>
                                                      <a:spcPts val="1000"/>
                                                    </a:spcAft>
                                                  </a:pPr>
                                                  <a:r>
                                                    <a:rPr lang="en-US" sz="1100">
                                                      <a:latin typeface="Calibri" pitchFamily="34" charset="0"/>
                                                    </a:rPr>
                                                    <a:t>S</a:t>
                                                  </a:r>
                                                  <a:endParaRPr lang="en-US"/>
                                                </a:p>
                                              </p:txBody>
                                            </p:sp>
                                            <p:cxnSp>
                                              <p:nvCxnSpPr>
                                                <p:cNvPr id="21558" name="AutoShape 36"/>
                                                <p:cNvCxnSpPr>
                                                  <a:cxnSpLocks noChangeShapeType="1"/>
                                                </p:cNvCxnSpPr>
                                                <p:nvPr/>
                                              </p:nvCxnSpPr>
                                              <p:spPr bwMode="auto">
                                                <a:xfrm flipV="1">
                                                  <a:off x="2190" y="915"/>
                                                  <a:ext cx="1260" cy="810"/>
                                                </a:xfrm>
                                                <a:prstGeom prst="straightConnector1">
                                                  <a:avLst/>
                                                </a:prstGeom>
                                                <a:noFill/>
                                                <a:ln w="9525">
                                                  <a:solidFill>
                                                    <a:srgbClr val="000000"/>
                                                  </a:solidFill>
                                                  <a:round/>
                                                  <a:headEnd/>
                                                  <a:tailEnd/>
                                                </a:ln>
                                              </p:spPr>
                                            </p:cxnSp>
                                          </p:grpSp>
                                          <p:cxnSp>
                                            <p:nvCxnSpPr>
                                              <p:cNvPr id="21556" name="AutoShape 37"/>
                                              <p:cNvCxnSpPr>
                                                <a:cxnSpLocks noChangeShapeType="1"/>
                                              </p:cNvCxnSpPr>
                                              <p:nvPr/>
                                            </p:nvCxnSpPr>
                                            <p:spPr bwMode="auto">
                                              <a:xfrm>
                                                <a:off x="3810" y="915"/>
                                                <a:ext cx="1290" cy="810"/>
                                              </a:xfrm>
                                              <a:prstGeom prst="straightConnector1">
                                                <a:avLst/>
                                              </a:prstGeom>
                                              <a:noFill/>
                                              <a:ln w="9525">
                                                <a:solidFill>
                                                  <a:srgbClr val="000000"/>
                                                </a:solidFill>
                                                <a:round/>
                                                <a:headEnd/>
                                                <a:tailEnd/>
                                              </a:ln>
                                            </p:spPr>
                                          </p:cxnSp>
                                        </p:grpSp>
                                        <p:cxnSp>
                                          <p:nvCxnSpPr>
                                            <p:cNvPr id="21553" name="AutoShape 38"/>
                                            <p:cNvCxnSpPr>
                                              <a:cxnSpLocks noChangeShapeType="1"/>
                                            </p:cNvCxnSpPr>
                                            <p:nvPr/>
                                          </p:nvCxnSpPr>
                                          <p:spPr bwMode="auto">
                                            <a:xfrm flipV="1">
                                              <a:off x="3810" y="1995"/>
                                              <a:ext cx="1290" cy="960"/>
                                            </a:xfrm>
                                            <a:prstGeom prst="straightConnector1">
                                              <a:avLst/>
                                            </a:prstGeom>
                                            <a:noFill/>
                                            <a:ln w="9525">
                                              <a:solidFill>
                                                <a:srgbClr val="000000"/>
                                              </a:solidFill>
                                              <a:round/>
                                              <a:headEnd/>
                                              <a:tailEnd/>
                                            </a:ln>
                                          </p:spPr>
                                        </p:cxnSp>
                                      </p:grpSp>
                                    </p:grpSp>
                                    <p:cxnSp>
                                      <p:nvCxnSpPr>
                                        <p:cNvPr id="21548" name="AutoShape 39"/>
                                        <p:cNvCxnSpPr>
                                          <a:cxnSpLocks noChangeShapeType="1"/>
                                        </p:cNvCxnSpPr>
                                        <p:nvPr/>
                                      </p:nvCxnSpPr>
                                      <p:spPr bwMode="auto">
                                        <a:xfrm flipV="1">
                                          <a:off x="3585" y="1995"/>
                                          <a:ext cx="1" cy="870"/>
                                        </a:xfrm>
                                        <a:prstGeom prst="straightConnector1">
                                          <a:avLst/>
                                        </a:prstGeom>
                                        <a:noFill/>
                                        <a:ln w="9525">
                                          <a:solidFill>
                                            <a:srgbClr val="000000"/>
                                          </a:solidFill>
                                          <a:round/>
                                          <a:headEnd/>
                                          <a:tailEnd/>
                                        </a:ln>
                                      </p:spPr>
                                    </p:cxnSp>
                                  </p:grpSp>
                                </p:grpSp>
                              </p:grpSp>
                            </p:grpSp>
                            <p:sp>
                              <p:nvSpPr>
                                <p:cNvPr id="21539" name="Text Box 40"/>
                                <p:cNvSpPr txBox="1">
                                  <a:spLocks noChangeArrowheads="1"/>
                                </p:cNvSpPr>
                                <p:nvPr/>
                              </p:nvSpPr>
                              <p:spPr bwMode="auto">
                                <a:xfrm>
                                  <a:off x="4530" y="2505"/>
                                  <a:ext cx="255" cy="360"/>
                                </a:xfrm>
                                <a:prstGeom prst="rect">
                                  <a:avLst/>
                                </a:prstGeom>
                                <a:solidFill>
                                  <a:srgbClr val="FFFFFF"/>
                                </a:solidFill>
                                <a:ln w="9525">
                                  <a:noFill/>
                                  <a:miter lim="800000"/>
                                  <a:headEnd/>
                                  <a:tailEnd/>
                                </a:ln>
                              </p:spPr>
                              <p:txBody>
                                <a:bodyPr/>
                                <a:lstStyle/>
                                <a:p>
                                  <a:endParaRPr lang="en-US"/>
                                </a:p>
                              </p:txBody>
                            </p:sp>
                          </p:grpSp>
                        </p:grpSp>
                        <p:sp>
                          <p:nvSpPr>
                            <p:cNvPr id="21535" name="Text Box 41"/>
                            <p:cNvSpPr txBox="1"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3105" y="2085"/>
                              <a:ext cx="345" cy="420"/>
                            </a:xfrm>
                            <a:prstGeom prst="rect">
                              <a:avLst/>
                            </a:prstGeom>
                            <a:solidFill>
                              <a:srgbClr val="FFFFFF"/>
                            </a:solidFill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  <p:txBody>
                            <a:bodyPr/>
                            <a:lstStyle/>
                            <a:p>
                              <a:endParaRPr lang="en-US"/>
                            </a:p>
                          </p:txBody>
                        </p:sp>
                      </p:grpSp>
                    </p:grpSp>
                  </p:grpSp>
                </p:grpSp>
                <p:sp>
                  <p:nvSpPr>
                    <p:cNvPr id="21527" name="Text Box 42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3563" y="4020"/>
                      <a:ext cx="634" cy="397"/>
                    </a:xfrm>
                    <a:prstGeom prst="rect">
                      <a:avLst/>
                    </a:prstGeom>
                    <a:solidFill>
                      <a:srgbClr val="FFFFFF"/>
                    </a:solidFill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</p:grpSp>
            </p:grpSp>
            <p:sp>
              <p:nvSpPr>
                <p:cNvPr id="21523" name="Text Box 43"/>
                <p:cNvSpPr txBox="1">
                  <a:spLocks noChangeArrowheads="1"/>
                </p:cNvSpPr>
                <p:nvPr/>
              </p:nvSpPr>
              <p:spPr bwMode="auto">
                <a:xfrm>
                  <a:off x="4055" y="2851"/>
                  <a:ext cx="634" cy="397"/>
                </a:xfrm>
                <a:prstGeom prst="rect">
                  <a:avLst/>
                </a:prstGeom>
                <a:solidFill>
                  <a:srgbClr val="FFFFFF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sp>
            <p:nvSpPr>
              <p:cNvPr id="21516" name="Text Box 44"/>
              <p:cNvSpPr txBox="1">
                <a:spLocks noChangeArrowheads="1"/>
              </p:cNvSpPr>
              <p:nvPr/>
            </p:nvSpPr>
            <p:spPr bwMode="auto">
              <a:xfrm>
                <a:off x="2631" y="4297"/>
                <a:ext cx="628" cy="418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1</a:t>
                </a:r>
                <a:endParaRPr lang="en-US"/>
              </a:p>
            </p:txBody>
          </p:sp>
          <p:sp>
            <p:nvSpPr>
              <p:cNvPr id="21517" name="Text Box 45"/>
              <p:cNvSpPr txBox="1">
                <a:spLocks noChangeArrowheads="1"/>
              </p:cNvSpPr>
              <p:nvPr/>
            </p:nvSpPr>
            <p:spPr bwMode="auto">
              <a:xfrm>
                <a:off x="5550" y="4324"/>
                <a:ext cx="803" cy="391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2</a:t>
                </a:r>
                <a:endParaRPr lang="en-US"/>
              </a:p>
            </p:txBody>
          </p:sp>
          <p:sp>
            <p:nvSpPr>
              <p:cNvPr id="21518" name="Text Box 46"/>
              <p:cNvSpPr txBox="1">
                <a:spLocks noChangeArrowheads="1"/>
              </p:cNvSpPr>
              <p:nvPr/>
            </p:nvSpPr>
            <p:spPr bwMode="auto">
              <a:xfrm>
                <a:off x="2496" y="6585"/>
                <a:ext cx="803" cy="391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5</a:t>
                </a:r>
                <a:endParaRPr lang="en-US"/>
              </a:p>
            </p:txBody>
          </p:sp>
          <p:sp>
            <p:nvSpPr>
              <p:cNvPr id="21519" name="Text Box 47"/>
              <p:cNvSpPr txBox="1">
                <a:spLocks noChangeArrowheads="1"/>
              </p:cNvSpPr>
              <p:nvPr/>
            </p:nvSpPr>
            <p:spPr bwMode="auto">
              <a:xfrm>
                <a:off x="4884" y="5308"/>
                <a:ext cx="803" cy="391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4</a:t>
                </a:r>
                <a:endParaRPr lang="en-US"/>
              </a:p>
            </p:txBody>
          </p:sp>
          <p:sp>
            <p:nvSpPr>
              <p:cNvPr id="21520" name="Text Box 48"/>
              <p:cNvSpPr txBox="1">
                <a:spLocks noChangeArrowheads="1"/>
              </p:cNvSpPr>
              <p:nvPr/>
            </p:nvSpPr>
            <p:spPr bwMode="auto">
              <a:xfrm>
                <a:off x="3240" y="5308"/>
                <a:ext cx="803" cy="391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3</a:t>
                </a:r>
                <a:endParaRPr lang="en-US"/>
              </a:p>
            </p:txBody>
          </p:sp>
          <p:sp>
            <p:nvSpPr>
              <p:cNvPr id="21521" name="Text Box 49"/>
              <p:cNvSpPr txBox="1">
                <a:spLocks noChangeArrowheads="1"/>
              </p:cNvSpPr>
              <p:nvPr/>
            </p:nvSpPr>
            <p:spPr bwMode="auto">
              <a:xfrm>
                <a:off x="5718" y="6670"/>
                <a:ext cx="803" cy="391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7</a:t>
                </a:r>
                <a:endParaRPr lang="en-US"/>
              </a:p>
            </p:txBody>
          </p:sp>
        </p:grpSp>
        <p:sp>
          <p:nvSpPr>
            <p:cNvPr id="21512" name="Freeform 52"/>
            <p:cNvSpPr>
              <a:spLocks/>
            </p:cNvSpPr>
            <p:nvPr/>
          </p:nvSpPr>
          <p:spPr bwMode="auto">
            <a:xfrm>
              <a:off x="3107" y="2115"/>
              <a:ext cx="2132" cy="1595"/>
            </a:xfrm>
            <a:custGeom>
              <a:avLst/>
              <a:gdLst>
                <a:gd name="T0" fmla="*/ 0 w 2132"/>
                <a:gd name="T1" fmla="*/ 0 h 1595"/>
                <a:gd name="T2" fmla="*/ 998 w 2132"/>
                <a:gd name="T3" fmla="*/ 1587 h 1595"/>
                <a:gd name="T4" fmla="*/ 2132 w 2132"/>
                <a:gd name="T5" fmla="*/ 45 h 1595"/>
                <a:gd name="T6" fmla="*/ 0 60000 65536"/>
                <a:gd name="T7" fmla="*/ 0 60000 65536"/>
                <a:gd name="T8" fmla="*/ 0 60000 65536"/>
                <a:gd name="T9" fmla="*/ 0 w 2132"/>
                <a:gd name="T10" fmla="*/ 0 h 1595"/>
                <a:gd name="T11" fmla="*/ 2132 w 2132"/>
                <a:gd name="T12" fmla="*/ 1595 h 1595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32" h="1595">
                  <a:moveTo>
                    <a:pt x="0" y="0"/>
                  </a:moveTo>
                  <a:cubicBezTo>
                    <a:pt x="321" y="789"/>
                    <a:pt x="643" y="1579"/>
                    <a:pt x="998" y="1587"/>
                  </a:cubicBezTo>
                  <a:cubicBezTo>
                    <a:pt x="1353" y="1595"/>
                    <a:pt x="1943" y="302"/>
                    <a:pt x="2132" y="45"/>
                  </a:cubicBezTo>
                </a:path>
              </a:pathLst>
            </a:custGeom>
            <a:noFill/>
            <a:ln w="9525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l-GR"/>
            </a:p>
          </p:txBody>
        </p:sp>
        <p:sp>
          <p:nvSpPr>
            <p:cNvPr id="21513" name="Text Box 54"/>
            <p:cNvSpPr txBox="1">
              <a:spLocks noChangeArrowheads="1"/>
            </p:cNvSpPr>
            <p:nvPr/>
          </p:nvSpPr>
          <p:spPr bwMode="auto">
            <a:xfrm>
              <a:off x="3742" y="3702"/>
              <a:ext cx="771" cy="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1400" b="1"/>
                <a:t>Pa3</a:t>
              </a:r>
            </a:p>
          </p:txBody>
        </p:sp>
      </p:grpSp>
      <p:sp>
        <p:nvSpPr>
          <p:cNvPr id="21510" name="Text Box 55"/>
          <p:cNvSpPr txBox="1">
            <a:spLocks noChangeArrowheads="1"/>
          </p:cNvSpPr>
          <p:nvPr/>
        </p:nvSpPr>
        <p:spPr bwMode="auto">
          <a:xfrm>
            <a:off x="468313" y="3068638"/>
            <a:ext cx="8137525" cy="323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rtl="0"/>
            <a:endParaRPr lang="en-US" sz="1200"/>
          </a:p>
          <a:p>
            <a:pPr algn="l" rtl="0"/>
            <a:r>
              <a:rPr lang="en-US" sz="1200"/>
              <a:t>The Optimal Total Cost </a:t>
            </a:r>
            <a:r>
              <a:rPr lang="en-US" sz="1200" b="1"/>
              <a:t>Pa3 = Pa3,T1*T1 + Pa3,T2*T2 + Pa3,T3*T3 + Pa3,T4*T4</a:t>
            </a:r>
          </a:p>
          <a:p>
            <a:pPr algn="l" rtl="0"/>
            <a:r>
              <a:rPr lang="en-US" sz="1200" b="1"/>
              <a:t>		 = </a:t>
            </a:r>
            <a:r>
              <a:rPr lang="en-US" sz="2000" b="1">
                <a:solidFill>
                  <a:srgbClr val="FF0000"/>
                </a:solidFill>
              </a:rPr>
              <a:t>36</a:t>
            </a:r>
            <a:r>
              <a:rPr lang="en-US" sz="1200" b="1"/>
              <a:t> (minimum)</a:t>
            </a:r>
          </a:p>
          <a:p>
            <a:pPr algn="l" rtl="0"/>
            <a:endParaRPr lang="en-US" sz="1200" b="1"/>
          </a:p>
          <a:p>
            <a:pPr algn="l" rtl="0"/>
            <a:r>
              <a:rPr lang="en-US" sz="1200"/>
              <a:t>If another route is chosen the total cost will be:</a:t>
            </a:r>
          </a:p>
          <a:p>
            <a:pPr algn="l" rtl="0"/>
            <a:endParaRPr lang="en-US" sz="1200"/>
          </a:p>
          <a:p>
            <a:pPr algn="l" rtl="0"/>
            <a:r>
              <a:rPr lang="en-US" sz="1200"/>
              <a:t>Total Cost using Pa1 = Pa1,T1*T1 + Pa1,T2*T2 + Pa1,T3*T3+ Pa1,T4*T4 = </a:t>
            </a:r>
            <a:r>
              <a:rPr lang="en-US" sz="1200" b="1"/>
              <a:t>41</a:t>
            </a:r>
          </a:p>
          <a:p>
            <a:pPr algn="l" rtl="0"/>
            <a:endParaRPr lang="en-US" sz="1200"/>
          </a:p>
          <a:p>
            <a:pPr algn="l" rtl="0"/>
            <a:r>
              <a:rPr lang="en-US" sz="1200"/>
              <a:t>Total Cost using Pa2 = Pa2,T2*T1 + Pa2,T2*T2 + Pa2,T3*T3 + Pa2,T4*T4 = </a:t>
            </a:r>
            <a:r>
              <a:rPr lang="en-US" sz="1200" b="1"/>
              <a:t>48</a:t>
            </a:r>
          </a:p>
          <a:p>
            <a:pPr algn="l" rtl="0"/>
            <a:endParaRPr lang="en-US" sz="1200"/>
          </a:p>
          <a:p>
            <a:pPr algn="l" rtl="0"/>
            <a:r>
              <a:rPr lang="en-US" sz="1200"/>
              <a:t>Total Cost using Pa4 = Pa4,T1*T1 + Pa4,T2*T2 + Pa4,T3*T3 + Pa4,T4*T4 = </a:t>
            </a:r>
            <a:r>
              <a:rPr lang="en-US" sz="1200" b="1"/>
              <a:t>49</a:t>
            </a:r>
          </a:p>
          <a:p>
            <a:pPr algn="l" rtl="0"/>
            <a:endParaRPr lang="en-US" sz="1200"/>
          </a:p>
          <a:p>
            <a:pPr algn="l" rtl="0"/>
            <a:r>
              <a:rPr lang="en-US" sz="1200"/>
              <a:t>Total Cost using Pa5 = Pa5,T1*T1 + Pa5,T2*T2 + Pa5,T3*T3 + Pa5,T4*T4 = </a:t>
            </a:r>
            <a:r>
              <a:rPr lang="en-US" sz="1200" b="1"/>
              <a:t>66</a:t>
            </a:r>
          </a:p>
          <a:p>
            <a:pPr algn="l" rtl="0"/>
            <a:r>
              <a:rPr lang="en-US" sz="1200">
                <a:sym typeface="Wingdings" pitchFamily="2" charset="2"/>
              </a:rPr>
              <a:t>		</a:t>
            </a:r>
            <a:r>
              <a:rPr lang="en-US" sz="2000">
                <a:sym typeface="Wingdings" pitchFamily="2" charset="2"/>
              </a:rPr>
              <a:t></a:t>
            </a:r>
            <a:r>
              <a:rPr lang="en-US" sz="2000"/>
              <a:t> the optimal path is the one obtained by </a:t>
            </a:r>
            <a:r>
              <a:rPr lang="en-US" sz="2000">
                <a:solidFill>
                  <a:schemeClr val="accent2"/>
                </a:solidFill>
              </a:rPr>
              <a:t>calculating 			the average weighted data network</a:t>
            </a:r>
            <a:r>
              <a:rPr lang="en-US" sz="1200">
                <a:solidFill>
                  <a:schemeClr val="accent2"/>
                </a:solidFill>
              </a:rPr>
              <a:t>.	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US" sz="2400" b="1" smtClean="0">
                <a:cs typeface="Arial" charset="0"/>
              </a:rPr>
              <a:t>Result 1</a:t>
            </a:r>
            <a:r>
              <a:rPr lang="en-US" sz="2400" smtClean="0">
                <a:cs typeface="Arial" charset="0"/>
              </a:rPr>
              <a:t>: If one route is fixed between S, D (source and destination) for all q periods, then the best route (minimum cost) is the one obtained by finding the shortest path of the average weight network.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endParaRPr lang="en-US" sz="2400" smtClean="0">
              <a:cs typeface="Arial" charset="0"/>
            </a:endParaRPr>
          </a:p>
          <a:p>
            <a:pPr algn="just" eaLnBrk="1" hangingPunct="1">
              <a:lnSpc>
                <a:spcPct val="90000"/>
              </a:lnSpc>
              <a:buFontTx/>
              <a:buNone/>
            </a:pPr>
            <a:r>
              <a:rPr lang="en-US" sz="2400" smtClean="0">
                <a:cs typeface="Arial" charset="0"/>
              </a:rPr>
              <a:t>To find the optimal route, the following steps have to be considered:</a:t>
            </a:r>
          </a:p>
          <a:p>
            <a:pPr algn="just" eaLnBrk="1" hangingPunct="1">
              <a:lnSpc>
                <a:spcPct val="90000"/>
              </a:lnSpc>
            </a:pPr>
            <a:r>
              <a:rPr lang="en-US" sz="2400" smtClean="0">
                <a:cs typeface="Arial" charset="0"/>
              </a:rPr>
              <a:t>Finding the average weight network over all periods.</a:t>
            </a:r>
          </a:p>
          <a:p>
            <a:pPr algn="just" eaLnBrk="1" hangingPunct="1">
              <a:lnSpc>
                <a:spcPct val="90000"/>
              </a:lnSpc>
            </a:pPr>
            <a:r>
              <a:rPr lang="en-US" sz="2400" smtClean="0">
                <a:cs typeface="Arial" charset="0"/>
              </a:rPr>
              <a:t>Applying Dijkstra’s algorithm on the average weight network.</a:t>
            </a:r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Best Route for q Periods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Example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330700" cy="4525963"/>
          </a:xfrm>
        </p:spPr>
        <p:txBody>
          <a:bodyPr>
            <a:normAutofit fontScale="92500" lnSpcReduction="10000"/>
          </a:bodyPr>
          <a:lstStyle/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US" sz="2400" smtClean="0"/>
              <a:t>weighted data- network with source S and destination D</a:t>
            </a:r>
            <a:endParaRPr lang="ar-LB" sz="2400" smtClean="0"/>
          </a:p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US" sz="2400" smtClean="0"/>
              <a:t>The different routes between S, D are: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US" sz="1400" smtClean="0"/>
              <a:t>Pa1= S-A-D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US" sz="1400" smtClean="0"/>
              <a:t>Pa2= S-B-D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US" sz="1400" smtClean="0"/>
              <a:t>Pa3= S-C-D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US" sz="1400" smtClean="0"/>
              <a:t>Pa4= S-B-C-D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US" sz="1400" smtClean="0"/>
              <a:t>Pa5= S-C-B-D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US" sz="1400" smtClean="0"/>
              <a:t>Pa6= S-E-D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US" sz="1400" smtClean="0"/>
              <a:t>Pa7=S-E-B-D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US" sz="1400" smtClean="0"/>
              <a:t>Pa8=S-B-E-D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US" sz="1400" smtClean="0"/>
              <a:t>Pa9=S-E-B-C-D</a:t>
            </a:r>
          </a:p>
          <a:p>
            <a:pPr marL="621792" lvl="1" eaLnBrk="1" fontAlgn="auto" hangingPunct="1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US" sz="1400" smtClean="0"/>
              <a:t>Pa10=S-C-B-E-D</a:t>
            </a:r>
          </a:p>
          <a:p>
            <a:pPr marL="859536" lvl="2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US" sz="1600" b="1" smtClean="0"/>
              <a:t>.</a:t>
            </a:r>
          </a:p>
          <a:p>
            <a:pPr marL="859536" lvl="2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US" sz="1600" b="1" smtClean="0"/>
              <a:t>.</a:t>
            </a:r>
          </a:p>
          <a:p>
            <a:pPr marL="859536" lvl="2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US" sz="1600" b="1" smtClean="0"/>
              <a:t>.</a:t>
            </a:r>
          </a:p>
        </p:txBody>
      </p:sp>
      <p:grpSp>
        <p:nvGrpSpPr>
          <p:cNvPr id="23556" name="Group 50"/>
          <p:cNvGrpSpPr>
            <a:grpSpLocks/>
          </p:cNvGrpSpPr>
          <p:nvPr/>
        </p:nvGrpSpPr>
        <p:grpSpPr bwMode="auto">
          <a:xfrm>
            <a:off x="4643438" y="2060575"/>
            <a:ext cx="4329112" cy="3384550"/>
            <a:chOff x="1815" y="9624"/>
            <a:chExt cx="6135" cy="5010"/>
          </a:xfrm>
        </p:grpSpPr>
        <p:pic>
          <p:nvPicPr>
            <p:cNvPr id="23557" name="Object 1"/>
            <p:cNvPicPr>
              <a:picLocks noChangeArrowheads="1"/>
            </p:cNvPicPr>
            <p:nvPr/>
          </p:nvPicPr>
          <p:blipFill>
            <a:blip r:embed="rId2" cstate="print"/>
            <a:srcRect t="-201" r="-82" b="-362"/>
            <a:stretch>
              <a:fillRect/>
            </a:stretch>
          </p:blipFill>
          <p:spPr bwMode="auto">
            <a:xfrm>
              <a:off x="1815" y="9624"/>
              <a:ext cx="6135" cy="50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558" name="Text Box 52"/>
            <p:cNvSpPr txBox="1">
              <a:spLocks noChangeArrowheads="1"/>
            </p:cNvSpPr>
            <p:nvPr/>
          </p:nvSpPr>
          <p:spPr bwMode="auto">
            <a:xfrm>
              <a:off x="3615" y="10785"/>
              <a:ext cx="525" cy="33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800">
                  <a:latin typeface="Calibri" pitchFamily="34" charset="0"/>
                </a:rPr>
                <a:t>W8</a:t>
              </a:r>
              <a:endParaRPr lang="en-US"/>
            </a:p>
          </p:txBody>
        </p:sp>
        <p:sp>
          <p:nvSpPr>
            <p:cNvPr id="23559" name="Text Box 53"/>
            <p:cNvSpPr txBox="1">
              <a:spLocks noChangeArrowheads="1"/>
            </p:cNvSpPr>
            <p:nvPr/>
          </p:nvSpPr>
          <p:spPr bwMode="auto">
            <a:xfrm>
              <a:off x="4845" y="11250"/>
              <a:ext cx="837" cy="40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000">
                  <a:latin typeface="Calibri" pitchFamily="34" charset="0"/>
                </a:rPr>
                <a:t>W10</a:t>
              </a:r>
              <a:endParaRPr lang="en-US"/>
            </a:p>
          </p:txBody>
        </p:sp>
        <p:sp>
          <p:nvSpPr>
            <p:cNvPr id="23560" name="Text Box 54"/>
            <p:cNvSpPr txBox="1">
              <a:spLocks noChangeArrowheads="1"/>
            </p:cNvSpPr>
            <p:nvPr/>
          </p:nvSpPr>
          <p:spPr bwMode="auto">
            <a:xfrm>
              <a:off x="5565" y="10755"/>
              <a:ext cx="525" cy="40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800">
                  <a:latin typeface="Calibri" pitchFamily="34" charset="0"/>
                </a:rPr>
                <a:t>W9</a:t>
              </a:r>
              <a:endParaRPr lang="en-US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8" name="Group 50"/>
          <p:cNvGrpSpPr>
            <a:grpSpLocks/>
          </p:cNvGrpSpPr>
          <p:nvPr/>
        </p:nvGrpSpPr>
        <p:grpSpPr bwMode="auto">
          <a:xfrm>
            <a:off x="5795963" y="115888"/>
            <a:ext cx="3240087" cy="2376487"/>
            <a:chOff x="1815" y="9624"/>
            <a:chExt cx="6135" cy="5010"/>
          </a:xfrm>
        </p:grpSpPr>
        <p:pic>
          <p:nvPicPr>
            <p:cNvPr id="24933" name="Object 1"/>
            <p:cNvPicPr>
              <a:picLocks noChangeArrowheads="1"/>
            </p:cNvPicPr>
            <p:nvPr/>
          </p:nvPicPr>
          <p:blipFill>
            <a:blip r:embed="rId2" cstate="print"/>
            <a:srcRect t="-201" r="-82" b="-362"/>
            <a:stretch>
              <a:fillRect/>
            </a:stretch>
          </p:blipFill>
          <p:spPr bwMode="auto">
            <a:xfrm>
              <a:off x="1815" y="9624"/>
              <a:ext cx="6135" cy="50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4934" name="Text Box 52"/>
            <p:cNvSpPr txBox="1">
              <a:spLocks noChangeArrowheads="1"/>
            </p:cNvSpPr>
            <p:nvPr/>
          </p:nvSpPr>
          <p:spPr bwMode="auto">
            <a:xfrm>
              <a:off x="3615" y="10785"/>
              <a:ext cx="525" cy="33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800">
                  <a:latin typeface="Calibri" pitchFamily="34" charset="0"/>
                </a:rPr>
                <a:t>W8</a:t>
              </a:r>
              <a:endParaRPr lang="en-US"/>
            </a:p>
          </p:txBody>
        </p:sp>
        <p:sp>
          <p:nvSpPr>
            <p:cNvPr id="24935" name="Text Box 53"/>
            <p:cNvSpPr txBox="1">
              <a:spLocks noChangeArrowheads="1"/>
            </p:cNvSpPr>
            <p:nvPr/>
          </p:nvSpPr>
          <p:spPr bwMode="auto">
            <a:xfrm>
              <a:off x="4845" y="11250"/>
              <a:ext cx="837" cy="40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000">
                  <a:latin typeface="Calibri" pitchFamily="34" charset="0"/>
                </a:rPr>
                <a:t>W10</a:t>
              </a:r>
              <a:endParaRPr lang="en-US"/>
            </a:p>
          </p:txBody>
        </p:sp>
        <p:sp>
          <p:nvSpPr>
            <p:cNvPr id="24936" name="Text Box 54"/>
            <p:cNvSpPr txBox="1">
              <a:spLocks noChangeArrowheads="1"/>
            </p:cNvSpPr>
            <p:nvPr/>
          </p:nvSpPr>
          <p:spPr bwMode="auto">
            <a:xfrm>
              <a:off x="5565" y="10755"/>
              <a:ext cx="525" cy="405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800">
                  <a:latin typeface="Calibri" pitchFamily="34" charset="0"/>
                </a:rPr>
                <a:t>W9</a:t>
              </a:r>
              <a:endParaRPr lang="en-US"/>
            </a:p>
          </p:txBody>
        </p:sp>
      </p:grpSp>
      <p:sp>
        <p:nvSpPr>
          <p:cNvPr id="286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827088" y="549275"/>
            <a:ext cx="5473700" cy="2087563"/>
          </a:xfrm>
        </p:spPr>
        <p:txBody>
          <a:bodyPr>
            <a:normAutofit fontScale="92500"/>
          </a:bodyPr>
          <a:lstStyle/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US" sz="1400" dirty="0" smtClean="0"/>
              <a:t>weights change according to the following table</a:t>
            </a:r>
          </a:p>
          <a:p>
            <a:pPr marL="365760" indent="-256032" eaLnBrk="1" fontAlgn="auto" hangingPunct="1">
              <a:lnSpc>
                <a:spcPct val="80000"/>
              </a:lnSpc>
              <a:spcBef>
                <a:spcPct val="50000"/>
              </a:spcBef>
              <a:spcAft>
                <a:spcPts val="0"/>
              </a:spcAft>
              <a:buFontTx/>
              <a:buNone/>
              <a:defRPr/>
            </a:pPr>
            <a:r>
              <a:rPr lang="en-US" sz="1400" dirty="0" smtClean="0">
                <a:solidFill>
                  <a:srgbClr val="FF0000"/>
                </a:solidFill>
              </a:rPr>
              <a:t>For simplicity, the following assumes T1 = T2 = …= T20 = 1</a:t>
            </a:r>
            <a:endParaRPr lang="en-US" sz="1400" dirty="0" smtClean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US" sz="1400" dirty="0" smtClean="0"/>
              <a:t>Using the optimal path for each period, the total cost for the 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en-US" sz="1400" dirty="0" smtClean="0"/>
              <a:t>        total period T1+T2+…+T20 is: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en-US" sz="1900" dirty="0" smtClean="0">
                <a:solidFill>
                  <a:srgbClr val="FF0000"/>
                </a:solidFill>
              </a:rPr>
              <a:t> Optimal Total cost = </a:t>
            </a:r>
            <a:r>
              <a:rPr lang="en-US" sz="1900" b="1" dirty="0" smtClean="0">
                <a:solidFill>
                  <a:srgbClr val="FF0000"/>
                </a:solidFill>
              </a:rPr>
              <a:t>173 </a:t>
            </a:r>
            <a:endParaRPr lang="ar-LB" sz="1900" b="1" dirty="0" smtClean="0">
              <a:solidFill>
                <a:srgbClr val="FF0000"/>
              </a:solidFill>
            </a:endParaRPr>
          </a:p>
          <a:p>
            <a:pPr marL="365760" indent="-256032" eaLnBrk="1" fontAlgn="auto" hangingPunct="1">
              <a:lnSpc>
                <a:spcPct val="80000"/>
              </a:lnSpc>
              <a:spcBef>
                <a:spcPct val="50000"/>
              </a:spcBef>
              <a:spcAft>
                <a:spcPts val="0"/>
              </a:spcAft>
              <a:buFont typeface="Wingdings 3"/>
              <a:buChar char=""/>
              <a:defRPr/>
            </a:pPr>
            <a:r>
              <a:rPr lang="en-US" sz="1400" dirty="0" smtClean="0"/>
              <a:t>Applying Result 1,</a:t>
            </a:r>
            <a:r>
              <a:rPr lang="en-US" sz="1400" b="1" dirty="0" smtClean="0"/>
              <a:t> p1</a:t>
            </a:r>
            <a:r>
              <a:rPr lang="en-US" sz="1400" dirty="0" smtClean="0"/>
              <a:t> will be the optimal path with </a:t>
            </a:r>
            <a:r>
              <a:rPr lang="en-US" sz="1400" b="1" dirty="0" smtClean="0"/>
              <a:t>minimum </a:t>
            </a:r>
          </a:p>
          <a:p>
            <a:pPr marL="365760" indent="-256032" eaLnBrk="1" fontAlgn="auto" hangingPunct="1">
              <a:lnSpc>
                <a:spcPct val="80000"/>
              </a:lnSpc>
              <a:spcBef>
                <a:spcPct val="50000"/>
              </a:spcBef>
              <a:spcAft>
                <a:spcPts val="0"/>
              </a:spcAft>
              <a:buFontTx/>
              <a:buNone/>
              <a:defRPr/>
            </a:pPr>
            <a:r>
              <a:rPr lang="en-US" sz="1400" b="1" dirty="0" smtClean="0"/>
              <a:t>       cost =315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US" sz="1400" b="1" dirty="0" smtClean="0"/>
          </a:p>
        </p:txBody>
      </p:sp>
      <p:graphicFrame>
        <p:nvGraphicFramePr>
          <p:cNvPr id="24940" name="Group 364"/>
          <p:cNvGraphicFramePr>
            <a:graphicFrameLocks noGrp="1"/>
          </p:cNvGraphicFramePr>
          <p:nvPr>
            <p:ph sz="half" idx="2"/>
          </p:nvPr>
        </p:nvGraphicFramePr>
        <p:xfrm>
          <a:off x="179388" y="2492375"/>
          <a:ext cx="8794750" cy="3600450"/>
        </p:xfrm>
        <a:graphic>
          <a:graphicData uri="http://schemas.openxmlformats.org/drawingml/2006/table">
            <a:tbl>
              <a:tblPr/>
              <a:tblGrid>
                <a:gridCol w="852488"/>
                <a:gridCol w="349622"/>
                <a:gridCol w="360363"/>
                <a:gridCol w="349622"/>
                <a:gridCol w="349622"/>
                <a:gridCol w="349622"/>
                <a:gridCol w="331787"/>
                <a:gridCol w="336550"/>
                <a:gridCol w="355600"/>
                <a:gridCol w="331788"/>
                <a:gridCol w="354012"/>
                <a:gridCol w="331788"/>
                <a:gridCol w="331787"/>
                <a:gridCol w="336550"/>
                <a:gridCol w="355600"/>
                <a:gridCol w="338138"/>
                <a:gridCol w="373062"/>
                <a:gridCol w="371475"/>
                <a:gridCol w="333375"/>
                <a:gridCol w="339725"/>
                <a:gridCol w="357188"/>
                <a:gridCol w="355600"/>
                <a:gridCol w="649287"/>
              </a:tblGrid>
              <a:tr h="5032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average weight network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6.33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206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8.67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7.86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190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8.76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206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7.90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10.48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206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7.48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190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11.14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13.19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301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5.10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190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Min Cost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460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Optimal Path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683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total cost for T0,T1,..,T20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542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549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525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525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570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511</a:t>
                      </a:r>
                      <a:endParaRPr kumimoji="0" lang="en-US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24932" name="Freeform 361"/>
          <p:cNvSpPr>
            <a:spLocks/>
          </p:cNvSpPr>
          <p:nvPr/>
        </p:nvSpPr>
        <p:spPr bwMode="auto">
          <a:xfrm>
            <a:off x="5867400" y="44450"/>
            <a:ext cx="3025775" cy="1009650"/>
          </a:xfrm>
          <a:custGeom>
            <a:avLst/>
            <a:gdLst>
              <a:gd name="T0" fmla="*/ 0 w 1906"/>
              <a:gd name="T1" fmla="*/ 2147483647 h 636"/>
              <a:gd name="T2" fmla="*/ 2147483647 w 1906"/>
              <a:gd name="T3" fmla="*/ 0 h 636"/>
              <a:gd name="T4" fmla="*/ 2147483647 w 1906"/>
              <a:gd name="T5" fmla="*/ 2147483647 h 636"/>
              <a:gd name="T6" fmla="*/ 0 60000 65536"/>
              <a:gd name="T7" fmla="*/ 0 60000 65536"/>
              <a:gd name="T8" fmla="*/ 0 60000 65536"/>
              <a:gd name="T9" fmla="*/ 0 w 1906"/>
              <a:gd name="T10" fmla="*/ 0 h 636"/>
              <a:gd name="T11" fmla="*/ 1906 w 1906"/>
              <a:gd name="T12" fmla="*/ 636 h 6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906" h="636">
                <a:moveTo>
                  <a:pt x="0" y="636"/>
                </a:moveTo>
                <a:cubicBezTo>
                  <a:pt x="340" y="318"/>
                  <a:pt x="680" y="0"/>
                  <a:pt x="998" y="0"/>
                </a:cubicBezTo>
                <a:cubicBezTo>
                  <a:pt x="1316" y="0"/>
                  <a:pt x="1611" y="318"/>
                  <a:pt x="1906" y="636"/>
                </a:cubicBezTo>
              </a:path>
            </a:pathLst>
          </a:custGeom>
          <a:noFill/>
          <a:ln w="9525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el-GR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justLow" eaLnBrk="1" hangingPunct="1">
              <a:buFontTx/>
              <a:buNone/>
            </a:pPr>
            <a:r>
              <a:rPr lang="en-US" smtClean="0">
                <a:cs typeface="Arial" charset="0"/>
              </a:rPr>
              <a:t>   In a given weighted data network, when the link costs are known over a specified period [0, T], the optimal route between a pair of routers S, D will constantly change with time. We ask the question: If the number of </a:t>
            </a:r>
            <a:r>
              <a:rPr lang="en-US" smtClean="0">
                <a:solidFill>
                  <a:schemeClr val="accent2"/>
                </a:solidFill>
                <a:cs typeface="Arial" charset="0"/>
              </a:rPr>
              <a:t>route changes is limited</a:t>
            </a:r>
            <a:r>
              <a:rPr lang="en-US" smtClean="0">
                <a:cs typeface="Arial" charset="0"/>
              </a:rPr>
              <a:t> between S, D to k changes only, </a:t>
            </a:r>
            <a:r>
              <a:rPr lang="en-US" smtClean="0">
                <a:solidFill>
                  <a:schemeClr val="accent2"/>
                </a:solidFill>
                <a:cs typeface="Arial" charset="0"/>
              </a:rPr>
              <a:t>When should these changes be made?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mtClean="0"/>
              <a:t>One Route Change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147050" cy="1684338"/>
          </a:xfrm>
        </p:spPr>
        <p:txBody>
          <a:bodyPr/>
          <a:lstStyle/>
          <a:p>
            <a:pPr algn="just" eaLnBrk="1" hangingPunct="1"/>
            <a:r>
              <a:rPr lang="en-US" sz="2800" smtClean="0">
                <a:cs typeface="Arial" charset="0"/>
              </a:rPr>
              <a:t>2 average weight networks have to be found where the total cost is minimum. </a:t>
            </a:r>
          </a:p>
        </p:txBody>
      </p:sp>
      <p:graphicFrame>
        <p:nvGraphicFramePr>
          <p:cNvPr id="39623" name="Group 711"/>
          <p:cNvGraphicFramePr>
            <a:graphicFrameLocks noGrp="1"/>
          </p:cNvGraphicFramePr>
          <p:nvPr>
            <p:ph sz="half" idx="2"/>
          </p:nvPr>
        </p:nvGraphicFramePr>
        <p:xfrm>
          <a:off x="395288" y="2636838"/>
          <a:ext cx="8320087" cy="3509962"/>
        </p:xfrm>
        <a:graphic>
          <a:graphicData uri="http://schemas.openxmlformats.org/drawingml/2006/table">
            <a:tbl>
              <a:tblPr/>
              <a:tblGrid>
                <a:gridCol w="887300"/>
                <a:gridCol w="312572"/>
                <a:gridCol w="374749"/>
                <a:gridCol w="299128"/>
                <a:gridCol w="317614"/>
                <a:gridCol w="368027"/>
                <a:gridCol w="346181"/>
                <a:gridCol w="349542"/>
                <a:gridCol w="371389"/>
                <a:gridCol w="344500"/>
                <a:gridCol w="369708"/>
                <a:gridCol w="342820"/>
                <a:gridCol w="346181"/>
                <a:gridCol w="351223"/>
                <a:gridCol w="368027"/>
                <a:gridCol w="354584"/>
                <a:gridCol w="386513"/>
                <a:gridCol w="388193"/>
                <a:gridCol w="346181"/>
                <a:gridCol w="354584"/>
                <a:gridCol w="371388"/>
                <a:gridCol w="369708"/>
              </a:tblGrid>
              <a:tr h="5095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11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11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95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14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3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Min Cost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65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Optimal Path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total cost for T0,T1,..,T20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542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525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525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570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511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84313"/>
            <a:ext cx="8229600" cy="4525962"/>
          </a:xfrm>
        </p:spPr>
        <p:txBody>
          <a:bodyPr/>
          <a:lstStyle/>
          <a:p>
            <a:pPr algn="just" eaLnBrk="1" hangingPunct="1"/>
            <a:r>
              <a:rPr lang="en-US" sz="2400" smtClean="0">
                <a:cs typeface="Arial" charset="0"/>
              </a:rPr>
              <a:t>Result 2: Two or more consecutive intervals of time with the same short optimal path can be replaced by one time interval.</a:t>
            </a:r>
          </a:p>
        </p:txBody>
      </p:sp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dirty="0" smtClean="0"/>
              <a:t>Consecutive Intervals with Identical Optimal Route</a:t>
            </a:r>
          </a:p>
        </p:txBody>
      </p:sp>
      <p:graphicFrame>
        <p:nvGraphicFramePr>
          <p:cNvPr id="4" name="Group 711"/>
          <p:cNvGraphicFramePr>
            <a:graphicFrameLocks/>
          </p:cNvGraphicFramePr>
          <p:nvPr/>
        </p:nvGraphicFramePr>
        <p:xfrm>
          <a:off x="395288" y="2636838"/>
          <a:ext cx="8497887" cy="3509962"/>
        </p:xfrm>
        <a:graphic>
          <a:graphicData uri="http://schemas.openxmlformats.org/drawingml/2006/table">
            <a:tbl>
              <a:tblPr/>
              <a:tblGrid>
                <a:gridCol w="838200"/>
                <a:gridCol w="295275"/>
                <a:gridCol w="354012"/>
                <a:gridCol w="282575"/>
                <a:gridCol w="300038"/>
                <a:gridCol w="347662"/>
                <a:gridCol w="327025"/>
                <a:gridCol w="330200"/>
                <a:gridCol w="350838"/>
                <a:gridCol w="325437"/>
                <a:gridCol w="349250"/>
                <a:gridCol w="323850"/>
                <a:gridCol w="327025"/>
                <a:gridCol w="331788"/>
                <a:gridCol w="347662"/>
                <a:gridCol w="334963"/>
                <a:gridCol w="365125"/>
                <a:gridCol w="366712"/>
                <a:gridCol w="327025"/>
                <a:gridCol w="334963"/>
                <a:gridCol w="350837"/>
                <a:gridCol w="349250"/>
                <a:gridCol w="638175"/>
              </a:tblGrid>
              <a:tr h="5095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average weight network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6.33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111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8.67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111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7.86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8.76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7.90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095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10.48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7.48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11.14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714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13.19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23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5.10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Min Cost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365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Optimal Path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571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total cost for T0,T1,..,T20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542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525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525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570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230832" y="2746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One Route Change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268413"/>
            <a:ext cx="8147050" cy="1684337"/>
          </a:xfrm>
        </p:spPr>
        <p:txBody>
          <a:bodyPr/>
          <a:lstStyle/>
          <a:p>
            <a:pPr algn="just" eaLnBrk="1" hangingPunct="1"/>
            <a:r>
              <a:rPr lang="en-US" sz="2800" smtClean="0">
                <a:cs typeface="Arial" charset="0"/>
              </a:rPr>
              <a:t>2 average weight networks have to be found where the total cost is minimum. </a:t>
            </a:r>
          </a:p>
        </p:txBody>
      </p:sp>
      <p:graphicFrame>
        <p:nvGraphicFramePr>
          <p:cNvPr id="55694" name="Group 398"/>
          <p:cNvGraphicFramePr>
            <a:graphicFrameLocks noGrp="1"/>
          </p:cNvGraphicFramePr>
          <p:nvPr>
            <p:ph sz="half" idx="4294967295"/>
          </p:nvPr>
        </p:nvGraphicFramePr>
        <p:xfrm>
          <a:off x="395288" y="2363788"/>
          <a:ext cx="8424862" cy="3513137"/>
        </p:xfrm>
        <a:graphic>
          <a:graphicData uri="http://schemas.openxmlformats.org/drawingml/2006/table">
            <a:tbl>
              <a:tblPr/>
              <a:tblGrid>
                <a:gridCol w="898525"/>
                <a:gridCol w="315912"/>
                <a:gridCol w="379413"/>
                <a:gridCol w="303212"/>
                <a:gridCol w="322263"/>
                <a:gridCol w="373062"/>
                <a:gridCol w="349250"/>
                <a:gridCol w="354013"/>
                <a:gridCol w="376237"/>
                <a:gridCol w="349250"/>
                <a:gridCol w="374650"/>
                <a:gridCol w="346075"/>
                <a:gridCol w="350838"/>
                <a:gridCol w="355600"/>
                <a:gridCol w="373062"/>
                <a:gridCol w="358775"/>
                <a:gridCol w="392113"/>
                <a:gridCol w="392112"/>
                <a:gridCol w="350838"/>
                <a:gridCol w="358775"/>
                <a:gridCol w="376237"/>
                <a:gridCol w="374650"/>
              </a:tblGrid>
              <a:tr h="5095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11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95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14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3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Min Cost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65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Optimal Path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total cost for T0,T1,..,T20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542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525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525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570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511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9013" name="AutoShape 388"/>
          <p:cNvSpPr>
            <a:spLocks/>
          </p:cNvSpPr>
          <p:nvPr/>
        </p:nvSpPr>
        <p:spPr bwMode="auto">
          <a:xfrm rot="-5400000">
            <a:off x="4248150" y="2239963"/>
            <a:ext cx="358775" cy="720725"/>
          </a:xfrm>
          <a:prstGeom prst="rightBrace">
            <a:avLst>
              <a:gd name="adj1" fmla="val 16740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9014" name="AutoShape 389"/>
          <p:cNvSpPr>
            <a:spLocks/>
          </p:cNvSpPr>
          <p:nvPr/>
        </p:nvSpPr>
        <p:spPr bwMode="auto">
          <a:xfrm rot="-5400000">
            <a:off x="6049169" y="2240757"/>
            <a:ext cx="358775" cy="719137"/>
          </a:xfrm>
          <a:prstGeom prst="rightBrace">
            <a:avLst>
              <a:gd name="adj1" fmla="val 16704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9015" name="Text Box 399"/>
          <p:cNvSpPr txBox="1">
            <a:spLocks noChangeArrowheads="1"/>
          </p:cNvSpPr>
          <p:nvPr/>
        </p:nvSpPr>
        <p:spPr bwMode="auto">
          <a:xfrm>
            <a:off x="6443663" y="6165850"/>
            <a:ext cx="223361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b="1"/>
              <a:t>Total Cost = 310</a:t>
            </a:r>
          </a:p>
        </p:txBody>
      </p:sp>
      <p:sp>
        <p:nvSpPr>
          <p:cNvPr id="29016" name="TextBox 7"/>
          <p:cNvSpPr txBox="1">
            <a:spLocks noChangeArrowheads="1"/>
          </p:cNvSpPr>
          <p:nvPr/>
        </p:nvSpPr>
        <p:spPr bwMode="auto">
          <a:xfrm>
            <a:off x="1187450" y="5876925"/>
            <a:ext cx="5762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/>
              <a:t>P3</a:t>
            </a:r>
          </a:p>
          <a:p>
            <a:pPr algn="ctr"/>
            <a:r>
              <a:rPr lang="en-US"/>
              <a:t>7</a:t>
            </a:r>
          </a:p>
          <a:p>
            <a:pPr algn="ctr"/>
            <a:endParaRPr lang="en-US"/>
          </a:p>
        </p:txBody>
      </p:sp>
      <p:sp>
        <p:nvSpPr>
          <p:cNvPr id="29017" name="TextBox 7"/>
          <p:cNvSpPr txBox="1">
            <a:spLocks noChangeArrowheads="1"/>
          </p:cNvSpPr>
          <p:nvPr/>
        </p:nvSpPr>
        <p:spPr bwMode="auto">
          <a:xfrm>
            <a:off x="4932363" y="5934075"/>
            <a:ext cx="57626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/>
              <a:t>P1</a:t>
            </a:r>
          </a:p>
          <a:p>
            <a:pPr algn="ctr"/>
            <a:r>
              <a:rPr lang="en-US"/>
              <a:t>303</a:t>
            </a:r>
          </a:p>
          <a:p>
            <a:pPr algn="ctr"/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230832" y="2746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One Route Change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268413"/>
            <a:ext cx="8147050" cy="1684337"/>
          </a:xfrm>
        </p:spPr>
        <p:txBody>
          <a:bodyPr/>
          <a:lstStyle/>
          <a:p>
            <a:pPr algn="just" eaLnBrk="1" hangingPunct="1"/>
            <a:r>
              <a:rPr lang="en-US" sz="2800" smtClean="0">
                <a:cs typeface="Arial" charset="0"/>
              </a:rPr>
              <a:t>2 average weight networks have to be found where the total cost is minimum. </a:t>
            </a:r>
          </a:p>
        </p:txBody>
      </p:sp>
      <p:graphicFrame>
        <p:nvGraphicFramePr>
          <p:cNvPr id="58805" name="Group 437"/>
          <p:cNvGraphicFramePr>
            <a:graphicFrameLocks noGrp="1"/>
          </p:cNvGraphicFramePr>
          <p:nvPr>
            <p:ph sz="half" idx="4294967295"/>
          </p:nvPr>
        </p:nvGraphicFramePr>
        <p:xfrm>
          <a:off x="395288" y="2363788"/>
          <a:ext cx="8424862" cy="3513137"/>
        </p:xfrm>
        <a:graphic>
          <a:graphicData uri="http://schemas.openxmlformats.org/drawingml/2006/table">
            <a:tbl>
              <a:tblPr/>
              <a:tblGrid>
                <a:gridCol w="898525"/>
                <a:gridCol w="315912"/>
                <a:gridCol w="379413"/>
                <a:gridCol w="303212"/>
                <a:gridCol w="334963"/>
                <a:gridCol w="360362"/>
                <a:gridCol w="349250"/>
                <a:gridCol w="354013"/>
                <a:gridCol w="376237"/>
                <a:gridCol w="349250"/>
                <a:gridCol w="374650"/>
                <a:gridCol w="346075"/>
                <a:gridCol w="350838"/>
                <a:gridCol w="355600"/>
                <a:gridCol w="373062"/>
                <a:gridCol w="358775"/>
                <a:gridCol w="392113"/>
                <a:gridCol w="392112"/>
                <a:gridCol w="350838"/>
                <a:gridCol w="358775"/>
                <a:gridCol w="376237"/>
                <a:gridCol w="374650"/>
              </a:tblGrid>
              <a:tr h="5095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11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95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14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3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Min Cost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65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Optimal Path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total cost for T0,T1,..,T20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542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525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525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570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511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0039" name="AutoShape 345"/>
          <p:cNvSpPr>
            <a:spLocks/>
          </p:cNvSpPr>
          <p:nvPr/>
        </p:nvSpPr>
        <p:spPr bwMode="auto">
          <a:xfrm rot="-5400000">
            <a:off x="4248150" y="2239963"/>
            <a:ext cx="358775" cy="720725"/>
          </a:xfrm>
          <a:prstGeom prst="rightBrace">
            <a:avLst>
              <a:gd name="adj1" fmla="val 16740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040" name="AutoShape 346"/>
          <p:cNvSpPr>
            <a:spLocks/>
          </p:cNvSpPr>
          <p:nvPr/>
        </p:nvSpPr>
        <p:spPr bwMode="auto">
          <a:xfrm rot="-5400000">
            <a:off x="6049169" y="2240757"/>
            <a:ext cx="358775" cy="719137"/>
          </a:xfrm>
          <a:prstGeom prst="rightBrace">
            <a:avLst>
              <a:gd name="adj1" fmla="val 16704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0041" name="Text Box 347"/>
          <p:cNvSpPr txBox="1">
            <a:spLocks noChangeArrowheads="1"/>
          </p:cNvSpPr>
          <p:nvPr/>
        </p:nvSpPr>
        <p:spPr bwMode="auto">
          <a:xfrm>
            <a:off x="6659563" y="6165850"/>
            <a:ext cx="2089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b="1"/>
              <a:t>Total Cost = 315</a:t>
            </a:r>
          </a:p>
        </p:txBody>
      </p:sp>
      <p:sp>
        <p:nvSpPr>
          <p:cNvPr id="30042" name="TextBox 7"/>
          <p:cNvSpPr txBox="1">
            <a:spLocks noChangeArrowheads="1"/>
          </p:cNvSpPr>
          <p:nvPr/>
        </p:nvSpPr>
        <p:spPr bwMode="auto">
          <a:xfrm>
            <a:off x="1331913" y="5876925"/>
            <a:ext cx="57626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/>
              <a:t>P1</a:t>
            </a:r>
          </a:p>
          <a:p>
            <a:pPr algn="ctr"/>
            <a:r>
              <a:rPr lang="en-US"/>
              <a:t>18</a:t>
            </a:r>
          </a:p>
          <a:p>
            <a:pPr algn="ctr"/>
            <a:endParaRPr lang="en-US"/>
          </a:p>
        </p:txBody>
      </p:sp>
      <p:sp>
        <p:nvSpPr>
          <p:cNvPr id="30043" name="TextBox 7"/>
          <p:cNvSpPr txBox="1">
            <a:spLocks noChangeArrowheads="1"/>
          </p:cNvSpPr>
          <p:nvPr/>
        </p:nvSpPr>
        <p:spPr bwMode="auto">
          <a:xfrm>
            <a:off x="5076825" y="5934075"/>
            <a:ext cx="5746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/>
              <a:t>P1</a:t>
            </a:r>
          </a:p>
          <a:p>
            <a:pPr algn="ctr"/>
            <a:r>
              <a:rPr lang="en-US"/>
              <a:t>297</a:t>
            </a:r>
          </a:p>
          <a:p>
            <a:pPr algn="ctr"/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230832" y="2746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One Route Change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268413"/>
            <a:ext cx="8147050" cy="1684337"/>
          </a:xfrm>
        </p:spPr>
        <p:txBody>
          <a:bodyPr/>
          <a:lstStyle/>
          <a:p>
            <a:pPr algn="just" eaLnBrk="1" hangingPunct="1"/>
            <a:r>
              <a:rPr lang="en-US" sz="2800" smtClean="0">
                <a:cs typeface="Arial" charset="0"/>
              </a:rPr>
              <a:t>2 average weight networks have to be found where the total cost is minimum. </a:t>
            </a:r>
          </a:p>
        </p:txBody>
      </p:sp>
      <p:graphicFrame>
        <p:nvGraphicFramePr>
          <p:cNvPr id="59807" name="Group 415"/>
          <p:cNvGraphicFramePr>
            <a:graphicFrameLocks noGrp="1"/>
          </p:cNvGraphicFramePr>
          <p:nvPr>
            <p:ph sz="half" idx="4294967295"/>
          </p:nvPr>
        </p:nvGraphicFramePr>
        <p:xfrm>
          <a:off x="395288" y="2363788"/>
          <a:ext cx="8424862" cy="3513137"/>
        </p:xfrm>
        <a:graphic>
          <a:graphicData uri="http://schemas.openxmlformats.org/drawingml/2006/table">
            <a:tbl>
              <a:tblPr/>
              <a:tblGrid>
                <a:gridCol w="898525"/>
                <a:gridCol w="315912"/>
                <a:gridCol w="379413"/>
                <a:gridCol w="303212"/>
                <a:gridCol w="334963"/>
                <a:gridCol w="360362"/>
                <a:gridCol w="349250"/>
                <a:gridCol w="354013"/>
                <a:gridCol w="376237"/>
                <a:gridCol w="349250"/>
                <a:gridCol w="374650"/>
                <a:gridCol w="346075"/>
                <a:gridCol w="350838"/>
                <a:gridCol w="355600"/>
                <a:gridCol w="373062"/>
                <a:gridCol w="358775"/>
                <a:gridCol w="392113"/>
                <a:gridCol w="392112"/>
                <a:gridCol w="350838"/>
                <a:gridCol w="358775"/>
                <a:gridCol w="376237"/>
                <a:gridCol w="374650"/>
              </a:tblGrid>
              <a:tr h="5095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11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95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14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3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Min Cost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65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Optimal Path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total cost for T0,T1,..,T20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542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525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525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570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511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063" name="AutoShape 347"/>
          <p:cNvSpPr>
            <a:spLocks/>
          </p:cNvSpPr>
          <p:nvPr/>
        </p:nvSpPr>
        <p:spPr bwMode="auto">
          <a:xfrm rot="-5400000">
            <a:off x="4248150" y="2239963"/>
            <a:ext cx="358775" cy="720725"/>
          </a:xfrm>
          <a:prstGeom prst="rightBrace">
            <a:avLst>
              <a:gd name="adj1" fmla="val 16740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1064" name="AutoShape 348"/>
          <p:cNvSpPr>
            <a:spLocks/>
          </p:cNvSpPr>
          <p:nvPr/>
        </p:nvSpPr>
        <p:spPr bwMode="auto">
          <a:xfrm rot="-5400000">
            <a:off x="6049169" y="2240757"/>
            <a:ext cx="358775" cy="719137"/>
          </a:xfrm>
          <a:prstGeom prst="rightBrace">
            <a:avLst>
              <a:gd name="adj1" fmla="val 16704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1065" name="Text Box 349"/>
          <p:cNvSpPr txBox="1">
            <a:spLocks noChangeArrowheads="1"/>
          </p:cNvSpPr>
          <p:nvPr/>
        </p:nvSpPr>
        <p:spPr bwMode="auto">
          <a:xfrm>
            <a:off x="6659563" y="6165850"/>
            <a:ext cx="2089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b="1"/>
              <a:t>Total Cost = 315</a:t>
            </a:r>
          </a:p>
        </p:txBody>
      </p:sp>
      <p:sp>
        <p:nvSpPr>
          <p:cNvPr id="31066" name="TextBox 7"/>
          <p:cNvSpPr txBox="1">
            <a:spLocks noChangeArrowheads="1"/>
          </p:cNvSpPr>
          <p:nvPr/>
        </p:nvSpPr>
        <p:spPr bwMode="auto">
          <a:xfrm>
            <a:off x="1908175" y="5876925"/>
            <a:ext cx="5762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/>
              <a:t>P1</a:t>
            </a:r>
          </a:p>
          <a:p>
            <a:pPr algn="ctr"/>
            <a:r>
              <a:rPr lang="en-US"/>
              <a:t>102</a:t>
            </a:r>
          </a:p>
        </p:txBody>
      </p:sp>
      <p:sp>
        <p:nvSpPr>
          <p:cNvPr id="31067" name="TextBox 7"/>
          <p:cNvSpPr txBox="1">
            <a:spLocks noChangeArrowheads="1"/>
          </p:cNvSpPr>
          <p:nvPr/>
        </p:nvSpPr>
        <p:spPr bwMode="auto">
          <a:xfrm>
            <a:off x="5651500" y="5934075"/>
            <a:ext cx="5762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/>
              <a:t>P1</a:t>
            </a:r>
          </a:p>
          <a:p>
            <a:pPr algn="ctr"/>
            <a:r>
              <a:rPr lang="en-US"/>
              <a:t>213</a:t>
            </a:r>
          </a:p>
          <a:p>
            <a:pPr algn="ctr"/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230832" y="2746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One Route Change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268413"/>
            <a:ext cx="8147050" cy="1684337"/>
          </a:xfrm>
        </p:spPr>
        <p:txBody>
          <a:bodyPr/>
          <a:lstStyle/>
          <a:p>
            <a:pPr algn="just" eaLnBrk="1" hangingPunct="1"/>
            <a:r>
              <a:rPr lang="en-US" sz="2800" smtClean="0">
                <a:cs typeface="Arial" charset="0"/>
              </a:rPr>
              <a:t>2 average weight networks have to be found where the total cost is minimum. </a:t>
            </a:r>
          </a:p>
        </p:txBody>
      </p:sp>
      <p:graphicFrame>
        <p:nvGraphicFramePr>
          <p:cNvPr id="60815" name="Group 399"/>
          <p:cNvGraphicFramePr>
            <a:graphicFrameLocks noGrp="1"/>
          </p:cNvGraphicFramePr>
          <p:nvPr>
            <p:ph sz="half" idx="4294967295"/>
          </p:nvPr>
        </p:nvGraphicFramePr>
        <p:xfrm>
          <a:off x="395288" y="2363788"/>
          <a:ext cx="8424862" cy="3513137"/>
        </p:xfrm>
        <a:graphic>
          <a:graphicData uri="http://schemas.openxmlformats.org/drawingml/2006/table">
            <a:tbl>
              <a:tblPr/>
              <a:tblGrid>
                <a:gridCol w="898525"/>
                <a:gridCol w="315912"/>
                <a:gridCol w="379413"/>
                <a:gridCol w="303212"/>
                <a:gridCol w="334963"/>
                <a:gridCol w="360362"/>
                <a:gridCol w="349250"/>
                <a:gridCol w="354013"/>
                <a:gridCol w="376237"/>
                <a:gridCol w="349250"/>
                <a:gridCol w="374650"/>
                <a:gridCol w="346075"/>
                <a:gridCol w="350838"/>
                <a:gridCol w="355600"/>
                <a:gridCol w="373062"/>
                <a:gridCol w="358775"/>
                <a:gridCol w="392113"/>
                <a:gridCol w="392112"/>
                <a:gridCol w="350838"/>
                <a:gridCol w="358775"/>
                <a:gridCol w="376237"/>
                <a:gridCol w="374650"/>
              </a:tblGrid>
              <a:tr h="5095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11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95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14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3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Min Cost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65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Optimal Path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total cost for T0,T1,..,T20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542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525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525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570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511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2091" name="AutoShape 352"/>
          <p:cNvSpPr>
            <a:spLocks/>
          </p:cNvSpPr>
          <p:nvPr/>
        </p:nvSpPr>
        <p:spPr bwMode="auto">
          <a:xfrm rot="-5400000">
            <a:off x="4248150" y="2239963"/>
            <a:ext cx="358775" cy="720725"/>
          </a:xfrm>
          <a:prstGeom prst="rightBrace">
            <a:avLst>
              <a:gd name="adj1" fmla="val 16740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2092" name="AutoShape 353"/>
          <p:cNvSpPr>
            <a:spLocks/>
          </p:cNvSpPr>
          <p:nvPr/>
        </p:nvSpPr>
        <p:spPr bwMode="auto">
          <a:xfrm rot="-5400000">
            <a:off x="6049169" y="2240757"/>
            <a:ext cx="358775" cy="719137"/>
          </a:xfrm>
          <a:prstGeom prst="rightBrace">
            <a:avLst>
              <a:gd name="adj1" fmla="val 16704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2093" name="Text Box 354"/>
          <p:cNvSpPr txBox="1">
            <a:spLocks noChangeArrowheads="1"/>
          </p:cNvSpPr>
          <p:nvPr/>
        </p:nvSpPr>
        <p:spPr bwMode="auto">
          <a:xfrm>
            <a:off x="6299200" y="6165850"/>
            <a:ext cx="2089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b="1"/>
              <a:t>Total Cost = 295</a:t>
            </a:r>
          </a:p>
        </p:txBody>
      </p:sp>
      <p:sp>
        <p:nvSpPr>
          <p:cNvPr id="32094" name="TextBox 7"/>
          <p:cNvSpPr txBox="1">
            <a:spLocks noChangeArrowheads="1"/>
          </p:cNvSpPr>
          <p:nvPr/>
        </p:nvSpPr>
        <p:spPr bwMode="auto">
          <a:xfrm>
            <a:off x="2051050" y="5876925"/>
            <a:ext cx="5762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/>
              <a:t>P1</a:t>
            </a:r>
          </a:p>
          <a:p>
            <a:pPr algn="ctr"/>
            <a:r>
              <a:rPr lang="en-US"/>
              <a:t>124</a:t>
            </a:r>
          </a:p>
          <a:p>
            <a:pPr algn="ctr"/>
            <a:endParaRPr lang="en-US"/>
          </a:p>
        </p:txBody>
      </p:sp>
      <p:sp>
        <p:nvSpPr>
          <p:cNvPr id="32095" name="TextBox 7"/>
          <p:cNvSpPr txBox="1">
            <a:spLocks noChangeArrowheads="1"/>
          </p:cNvSpPr>
          <p:nvPr/>
        </p:nvSpPr>
        <p:spPr bwMode="auto">
          <a:xfrm>
            <a:off x="5795963" y="5934075"/>
            <a:ext cx="57626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/>
              <a:t>P3</a:t>
            </a:r>
          </a:p>
          <a:p>
            <a:pPr algn="ctr"/>
            <a:r>
              <a:rPr lang="en-US"/>
              <a:t>171</a:t>
            </a:r>
          </a:p>
          <a:p>
            <a:pPr algn="ctr"/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230832" y="2746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One Route Change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268413"/>
            <a:ext cx="8147050" cy="1684337"/>
          </a:xfrm>
        </p:spPr>
        <p:txBody>
          <a:bodyPr/>
          <a:lstStyle/>
          <a:p>
            <a:pPr algn="just" eaLnBrk="1" hangingPunct="1"/>
            <a:r>
              <a:rPr lang="en-US" sz="2800" smtClean="0">
                <a:cs typeface="Arial" charset="0"/>
              </a:rPr>
              <a:t>2 average weight networks have to be found where the total cost is minimum. </a:t>
            </a:r>
          </a:p>
        </p:txBody>
      </p:sp>
      <p:graphicFrame>
        <p:nvGraphicFramePr>
          <p:cNvPr id="61842" name="Group 402"/>
          <p:cNvGraphicFramePr>
            <a:graphicFrameLocks noGrp="1"/>
          </p:cNvGraphicFramePr>
          <p:nvPr>
            <p:ph sz="half" idx="4294967295"/>
          </p:nvPr>
        </p:nvGraphicFramePr>
        <p:xfrm>
          <a:off x="395288" y="2363788"/>
          <a:ext cx="8424862" cy="3513137"/>
        </p:xfrm>
        <a:graphic>
          <a:graphicData uri="http://schemas.openxmlformats.org/drawingml/2006/table">
            <a:tbl>
              <a:tblPr/>
              <a:tblGrid>
                <a:gridCol w="898525"/>
                <a:gridCol w="315912"/>
                <a:gridCol w="379413"/>
                <a:gridCol w="303212"/>
                <a:gridCol w="334963"/>
                <a:gridCol w="360362"/>
                <a:gridCol w="349250"/>
                <a:gridCol w="354013"/>
                <a:gridCol w="376237"/>
                <a:gridCol w="349250"/>
                <a:gridCol w="374650"/>
                <a:gridCol w="346075"/>
                <a:gridCol w="350838"/>
                <a:gridCol w="355600"/>
                <a:gridCol w="373062"/>
                <a:gridCol w="358775"/>
                <a:gridCol w="392113"/>
                <a:gridCol w="392112"/>
                <a:gridCol w="350838"/>
                <a:gridCol w="358775"/>
                <a:gridCol w="376237"/>
                <a:gridCol w="374650"/>
              </a:tblGrid>
              <a:tr h="5095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11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95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14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3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Min Cost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65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Optimal Path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total cost for T0,T1,..,T20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542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525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525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570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511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381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3117" name="AutoShape 361"/>
          <p:cNvSpPr>
            <a:spLocks/>
          </p:cNvSpPr>
          <p:nvPr/>
        </p:nvSpPr>
        <p:spPr bwMode="auto">
          <a:xfrm rot="-5400000">
            <a:off x="4248150" y="2239963"/>
            <a:ext cx="358775" cy="720725"/>
          </a:xfrm>
          <a:prstGeom prst="rightBrace">
            <a:avLst>
              <a:gd name="adj1" fmla="val 16740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3118" name="AutoShape 362"/>
          <p:cNvSpPr>
            <a:spLocks/>
          </p:cNvSpPr>
          <p:nvPr/>
        </p:nvSpPr>
        <p:spPr bwMode="auto">
          <a:xfrm rot="-5400000">
            <a:off x="6049169" y="2240757"/>
            <a:ext cx="358775" cy="719137"/>
          </a:xfrm>
          <a:prstGeom prst="rightBrace">
            <a:avLst>
              <a:gd name="adj1" fmla="val 16704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3119" name="Text Box 363"/>
          <p:cNvSpPr txBox="1">
            <a:spLocks noChangeArrowheads="1"/>
          </p:cNvSpPr>
          <p:nvPr/>
        </p:nvSpPr>
        <p:spPr bwMode="auto">
          <a:xfrm>
            <a:off x="4122738" y="6165850"/>
            <a:ext cx="2592387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b="1"/>
              <a:t>Total Cost = </a:t>
            </a:r>
            <a:r>
              <a:rPr lang="en-US" sz="3200" b="1"/>
              <a:t>267</a:t>
            </a:r>
          </a:p>
        </p:txBody>
      </p:sp>
      <p:sp>
        <p:nvSpPr>
          <p:cNvPr id="33120" name="TextBox 7"/>
          <p:cNvSpPr txBox="1">
            <a:spLocks noChangeArrowheads="1"/>
          </p:cNvSpPr>
          <p:nvPr/>
        </p:nvSpPr>
        <p:spPr bwMode="auto">
          <a:xfrm>
            <a:off x="3059113" y="5934075"/>
            <a:ext cx="57626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/>
              <a:t>P2</a:t>
            </a:r>
          </a:p>
          <a:p>
            <a:pPr algn="ctr"/>
            <a:r>
              <a:rPr lang="en-US"/>
              <a:t>264</a:t>
            </a:r>
          </a:p>
          <a:p>
            <a:pPr algn="ctr"/>
            <a:endParaRPr lang="en-US"/>
          </a:p>
        </p:txBody>
      </p:sp>
      <p:sp>
        <p:nvSpPr>
          <p:cNvPr id="33121" name="TextBox 7"/>
          <p:cNvSpPr txBox="1">
            <a:spLocks noChangeArrowheads="1"/>
          </p:cNvSpPr>
          <p:nvPr/>
        </p:nvSpPr>
        <p:spPr bwMode="auto">
          <a:xfrm>
            <a:off x="8316913" y="5934075"/>
            <a:ext cx="57626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/>
              <a:t>P6</a:t>
            </a:r>
          </a:p>
          <a:p>
            <a:pPr algn="ctr"/>
            <a:r>
              <a:rPr lang="en-US"/>
              <a:t>3</a:t>
            </a:r>
          </a:p>
          <a:p>
            <a:pPr algn="ctr"/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230832" y="2746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Two route changes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196975"/>
            <a:ext cx="8147050" cy="1684338"/>
          </a:xfrm>
        </p:spPr>
        <p:txBody>
          <a:bodyPr/>
          <a:lstStyle/>
          <a:p>
            <a:pPr algn="just" eaLnBrk="1" hangingPunct="1"/>
            <a:r>
              <a:rPr lang="en-US" sz="1800" smtClean="0">
                <a:cs typeface="Arial" charset="0"/>
              </a:rPr>
              <a:t>3 average weight networks have to be found where the total cost is minimum.</a:t>
            </a:r>
            <a:endParaRPr lang="ar-LB" sz="1800" smtClean="0"/>
          </a:p>
        </p:txBody>
      </p:sp>
      <p:graphicFrame>
        <p:nvGraphicFramePr>
          <p:cNvPr id="63923" name="Group 435"/>
          <p:cNvGraphicFramePr>
            <a:graphicFrameLocks noGrp="1"/>
          </p:cNvGraphicFramePr>
          <p:nvPr>
            <p:ph sz="half" idx="4294967295"/>
          </p:nvPr>
        </p:nvGraphicFramePr>
        <p:xfrm>
          <a:off x="395288" y="2363788"/>
          <a:ext cx="8424862" cy="3513137"/>
        </p:xfrm>
        <a:graphic>
          <a:graphicData uri="http://schemas.openxmlformats.org/drawingml/2006/table">
            <a:tbl>
              <a:tblPr/>
              <a:tblGrid>
                <a:gridCol w="898525"/>
                <a:gridCol w="315912"/>
                <a:gridCol w="379413"/>
                <a:gridCol w="303212"/>
                <a:gridCol w="334963"/>
                <a:gridCol w="360362"/>
                <a:gridCol w="349250"/>
                <a:gridCol w="354013"/>
                <a:gridCol w="376237"/>
                <a:gridCol w="349250"/>
                <a:gridCol w="374650"/>
                <a:gridCol w="346075"/>
                <a:gridCol w="350838"/>
                <a:gridCol w="355600"/>
                <a:gridCol w="373062"/>
                <a:gridCol w="358775"/>
                <a:gridCol w="392113"/>
                <a:gridCol w="392112"/>
                <a:gridCol w="350838"/>
                <a:gridCol w="358775"/>
                <a:gridCol w="376237"/>
                <a:gridCol w="374650"/>
              </a:tblGrid>
              <a:tr h="5095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11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95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14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3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Min Cost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65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Optimal Path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total cost for T0,T1,..,T20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542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525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525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570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511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4141" name="AutoShape 370"/>
          <p:cNvSpPr>
            <a:spLocks/>
          </p:cNvSpPr>
          <p:nvPr/>
        </p:nvSpPr>
        <p:spPr bwMode="auto">
          <a:xfrm rot="-5400000">
            <a:off x="4248150" y="2239963"/>
            <a:ext cx="358775" cy="720725"/>
          </a:xfrm>
          <a:prstGeom prst="rightBrace">
            <a:avLst>
              <a:gd name="adj1" fmla="val 16740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4142" name="AutoShape 371"/>
          <p:cNvSpPr>
            <a:spLocks/>
          </p:cNvSpPr>
          <p:nvPr/>
        </p:nvSpPr>
        <p:spPr bwMode="auto">
          <a:xfrm rot="-5400000">
            <a:off x="6049169" y="2240757"/>
            <a:ext cx="358775" cy="719137"/>
          </a:xfrm>
          <a:prstGeom prst="rightBrace">
            <a:avLst>
              <a:gd name="adj1" fmla="val 16704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230832" y="2746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Two route changes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196975"/>
            <a:ext cx="8147050" cy="1684338"/>
          </a:xfrm>
        </p:spPr>
        <p:txBody>
          <a:bodyPr/>
          <a:lstStyle/>
          <a:p>
            <a:pPr algn="just" eaLnBrk="1" hangingPunct="1"/>
            <a:r>
              <a:rPr lang="en-US" sz="1800" smtClean="0">
                <a:cs typeface="Arial" charset="0"/>
              </a:rPr>
              <a:t>3 average weight networks have to be found where the total cost is minimum.</a:t>
            </a:r>
          </a:p>
          <a:p>
            <a:pPr algn="just" eaLnBrk="1" hangingPunct="1"/>
            <a:r>
              <a:rPr lang="en-US" sz="1600" smtClean="0">
                <a:solidFill>
                  <a:schemeClr val="accent2"/>
                </a:solidFill>
                <a:cs typeface="Arial" charset="0"/>
              </a:rPr>
              <a:t>Optimal Total cost = Pa3,T1 *T1+ Pa1,T2*T2 + … + Pa6,T20*T20 = 173</a:t>
            </a:r>
            <a:endParaRPr lang="ar-LB" sz="1600" smtClean="0"/>
          </a:p>
        </p:txBody>
      </p:sp>
      <p:graphicFrame>
        <p:nvGraphicFramePr>
          <p:cNvPr id="62936" name="Group 472"/>
          <p:cNvGraphicFramePr>
            <a:graphicFrameLocks noGrp="1"/>
          </p:cNvGraphicFramePr>
          <p:nvPr>
            <p:ph sz="half" idx="4294967295"/>
          </p:nvPr>
        </p:nvGraphicFramePr>
        <p:xfrm>
          <a:off x="395288" y="2363788"/>
          <a:ext cx="8424862" cy="3513137"/>
        </p:xfrm>
        <a:graphic>
          <a:graphicData uri="http://schemas.openxmlformats.org/drawingml/2006/table">
            <a:tbl>
              <a:tblPr/>
              <a:tblGrid>
                <a:gridCol w="898525"/>
                <a:gridCol w="315912"/>
                <a:gridCol w="379413"/>
                <a:gridCol w="303212"/>
                <a:gridCol w="334963"/>
                <a:gridCol w="360362"/>
                <a:gridCol w="349250"/>
                <a:gridCol w="354013"/>
                <a:gridCol w="376237"/>
                <a:gridCol w="349250"/>
                <a:gridCol w="374650"/>
                <a:gridCol w="346075"/>
                <a:gridCol w="350838"/>
                <a:gridCol w="355600"/>
                <a:gridCol w="373062"/>
                <a:gridCol w="358775"/>
                <a:gridCol w="392113"/>
                <a:gridCol w="392112"/>
                <a:gridCol w="350838"/>
                <a:gridCol w="358775"/>
                <a:gridCol w="376237"/>
                <a:gridCol w="374650"/>
              </a:tblGrid>
              <a:tr h="5095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11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95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14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3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Min Cost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65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Optimal Path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total cost for T0,T1,..,T20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542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525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525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570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511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5165" name="AutoShape 368"/>
          <p:cNvSpPr>
            <a:spLocks/>
          </p:cNvSpPr>
          <p:nvPr/>
        </p:nvSpPr>
        <p:spPr bwMode="auto">
          <a:xfrm rot="-5400000">
            <a:off x="4248150" y="2239963"/>
            <a:ext cx="358775" cy="720725"/>
          </a:xfrm>
          <a:prstGeom prst="rightBrace">
            <a:avLst>
              <a:gd name="adj1" fmla="val 16740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5166" name="AutoShape 369"/>
          <p:cNvSpPr>
            <a:spLocks/>
          </p:cNvSpPr>
          <p:nvPr/>
        </p:nvSpPr>
        <p:spPr bwMode="auto">
          <a:xfrm rot="-5400000">
            <a:off x="6049169" y="2240757"/>
            <a:ext cx="358775" cy="719137"/>
          </a:xfrm>
          <a:prstGeom prst="rightBrace">
            <a:avLst>
              <a:gd name="adj1" fmla="val 16704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5167" name="Text Box 473"/>
          <p:cNvSpPr txBox="1">
            <a:spLocks noChangeArrowheads="1"/>
          </p:cNvSpPr>
          <p:nvPr/>
        </p:nvSpPr>
        <p:spPr bwMode="auto">
          <a:xfrm>
            <a:off x="3851275" y="6165850"/>
            <a:ext cx="2089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b="1"/>
              <a:t>Total Cost = 310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230832" y="2746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Two route changes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196975"/>
            <a:ext cx="8147050" cy="1684338"/>
          </a:xfrm>
        </p:spPr>
        <p:txBody>
          <a:bodyPr/>
          <a:lstStyle/>
          <a:p>
            <a:pPr algn="just" eaLnBrk="1" hangingPunct="1"/>
            <a:r>
              <a:rPr lang="en-US" sz="1800" smtClean="0">
                <a:cs typeface="Arial" charset="0"/>
              </a:rPr>
              <a:t>3 average weight networks have to be found where the total cost is minimum.</a:t>
            </a:r>
          </a:p>
          <a:p>
            <a:pPr algn="just" eaLnBrk="1" hangingPunct="1"/>
            <a:r>
              <a:rPr lang="en-US" sz="1600" smtClean="0">
                <a:solidFill>
                  <a:schemeClr val="accent2"/>
                </a:solidFill>
                <a:cs typeface="Arial" charset="0"/>
              </a:rPr>
              <a:t>Optimal Total cost = Pa3,T1 *T1+ Pa1,T2*T2 + … + Pa6,T20*T20 = 173</a:t>
            </a:r>
            <a:endParaRPr lang="ar-LB" sz="1600" smtClean="0"/>
          </a:p>
          <a:p>
            <a:pPr algn="just" eaLnBrk="1" hangingPunct="1"/>
            <a:endParaRPr lang="ar-LB" sz="1800" smtClean="0"/>
          </a:p>
        </p:txBody>
      </p:sp>
      <p:graphicFrame>
        <p:nvGraphicFramePr>
          <p:cNvPr id="64985" name="Group 473"/>
          <p:cNvGraphicFramePr>
            <a:graphicFrameLocks noGrp="1"/>
          </p:cNvGraphicFramePr>
          <p:nvPr>
            <p:ph sz="half" idx="4294967295"/>
          </p:nvPr>
        </p:nvGraphicFramePr>
        <p:xfrm>
          <a:off x="395288" y="2363788"/>
          <a:ext cx="8424862" cy="3513137"/>
        </p:xfrm>
        <a:graphic>
          <a:graphicData uri="http://schemas.openxmlformats.org/drawingml/2006/table">
            <a:tbl>
              <a:tblPr/>
              <a:tblGrid>
                <a:gridCol w="898525"/>
                <a:gridCol w="315912"/>
                <a:gridCol w="379413"/>
                <a:gridCol w="303212"/>
                <a:gridCol w="334963"/>
                <a:gridCol w="360362"/>
                <a:gridCol w="349250"/>
                <a:gridCol w="354013"/>
                <a:gridCol w="376237"/>
                <a:gridCol w="349250"/>
                <a:gridCol w="374650"/>
                <a:gridCol w="346075"/>
                <a:gridCol w="350838"/>
                <a:gridCol w="355600"/>
                <a:gridCol w="373062"/>
                <a:gridCol w="358775"/>
                <a:gridCol w="392113"/>
                <a:gridCol w="392112"/>
                <a:gridCol w="350838"/>
                <a:gridCol w="358775"/>
                <a:gridCol w="376237"/>
                <a:gridCol w="374650"/>
              </a:tblGrid>
              <a:tr h="5095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11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95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14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3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Min Cost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65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Optimal Path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total cost for T0,T1,..,T20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542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525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525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570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511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6193" name="AutoShape 370"/>
          <p:cNvSpPr>
            <a:spLocks/>
          </p:cNvSpPr>
          <p:nvPr/>
        </p:nvSpPr>
        <p:spPr bwMode="auto">
          <a:xfrm rot="-5400000">
            <a:off x="4248150" y="2239963"/>
            <a:ext cx="358775" cy="720725"/>
          </a:xfrm>
          <a:prstGeom prst="rightBrace">
            <a:avLst>
              <a:gd name="adj1" fmla="val 16740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6194" name="AutoShape 371"/>
          <p:cNvSpPr>
            <a:spLocks/>
          </p:cNvSpPr>
          <p:nvPr/>
        </p:nvSpPr>
        <p:spPr bwMode="auto">
          <a:xfrm rot="-5400000">
            <a:off x="6049169" y="2240757"/>
            <a:ext cx="358775" cy="719137"/>
          </a:xfrm>
          <a:prstGeom prst="rightBrace">
            <a:avLst>
              <a:gd name="adj1" fmla="val 16704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6195" name="Text Box 372"/>
          <p:cNvSpPr txBox="1">
            <a:spLocks noChangeArrowheads="1"/>
          </p:cNvSpPr>
          <p:nvPr/>
        </p:nvSpPr>
        <p:spPr bwMode="auto">
          <a:xfrm>
            <a:off x="3851275" y="6165850"/>
            <a:ext cx="2089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b="1"/>
              <a:t>Total Cost = 315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230832" y="2746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Two route changes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196975"/>
            <a:ext cx="8147050" cy="1684338"/>
          </a:xfrm>
        </p:spPr>
        <p:txBody>
          <a:bodyPr/>
          <a:lstStyle/>
          <a:p>
            <a:pPr algn="just" eaLnBrk="1" hangingPunct="1"/>
            <a:r>
              <a:rPr lang="en-US" sz="1800" smtClean="0">
                <a:cs typeface="Arial" charset="0"/>
              </a:rPr>
              <a:t>3 average weight networks have to be found where the total cost is minimum.</a:t>
            </a:r>
            <a:endParaRPr lang="ar-LB" sz="1800" smtClean="0"/>
          </a:p>
          <a:p>
            <a:pPr algn="just" eaLnBrk="1" hangingPunct="1"/>
            <a:r>
              <a:rPr lang="en-US" sz="1600" smtClean="0">
                <a:solidFill>
                  <a:schemeClr val="accent2"/>
                </a:solidFill>
                <a:cs typeface="Arial" charset="0"/>
              </a:rPr>
              <a:t>Optimal Total cost = Pa3,T1 *T1+ Pa1,T2*T2 + … + Pa6,T20*T20 = 173</a:t>
            </a:r>
            <a:endParaRPr lang="ar-LB" sz="1600" smtClean="0"/>
          </a:p>
        </p:txBody>
      </p:sp>
      <p:graphicFrame>
        <p:nvGraphicFramePr>
          <p:cNvPr id="66009" name="Group 473"/>
          <p:cNvGraphicFramePr>
            <a:graphicFrameLocks noGrp="1"/>
          </p:cNvGraphicFramePr>
          <p:nvPr>
            <p:ph sz="half" idx="4294967295"/>
          </p:nvPr>
        </p:nvGraphicFramePr>
        <p:xfrm>
          <a:off x="395288" y="2363788"/>
          <a:ext cx="8424862" cy="3513137"/>
        </p:xfrm>
        <a:graphic>
          <a:graphicData uri="http://schemas.openxmlformats.org/drawingml/2006/table">
            <a:tbl>
              <a:tblPr/>
              <a:tblGrid>
                <a:gridCol w="898525"/>
                <a:gridCol w="315912"/>
                <a:gridCol w="379413"/>
                <a:gridCol w="303212"/>
                <a:gridCol w="334963"/>
                <a:gridCol w="360362"/>
                <a:gridCol w="349250"/>
                <a:gridCol w="354013"/>
                <a:gridCol w="376237"/>
                <a:gridCol w="349250"/>
                <a:gridCol w="374650"/>
                <a:gridCol w="346075"/>
                <a:gridCol w="350838"/>
                <a:gridCol w="355600"/>
                <a:gridCol w="373062"/>
                <a:gridCol w="358775"/>
                <a:gridCol w="392113"/>
                <a:gridCol w="392112"/>
                <a:gridCol w="350838"/>
                <a:gridCol w="358775"/>
                <a:gridCol w="376237"/>
                <a:gridCol w="374650"/>
              </a:tblGrid>
              <a:tr h="5095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11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95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14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3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Min Cost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65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Optimal Path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total cost for T0,T1,..,T20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542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525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525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570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511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7219" name="AutoShape 374"/>
          <p:cNvSpPr>
            <a:spLocks/>
          </p:cNvSpPr>
          <p:nvPr/>
        </p:nvSpPr>
        <p:spPr bwMode="auto">
          <a:xfrm rot="-5400000">
            <a:off x="4248150" y="2239963"/>
            <a:ext cx="358775" cy="720725"/>
          </a:xfrm>
          <a:prstGeom prst="rightBrace">
            <a:avLst>
              <a:gd name="adj1" fmla="val 16740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7220" name="AutoShape 375"/>
          <p:cNvSpPr>
            <a:spLocks/>
          </p:cNvSpPr>
          <p:nvPr/>
        </p:nvSpPr>
        <p:spPr bwMode="auto">
          <a:xfrm rot="-5400000">
            <a:off x="6049169" y="2240757"/>
            <a:ext cx="358775" cy="719137"/>
          </a:xfrm>
          <a:prstGeom prst="rightBrace">
            <a:avLst>
              <a:gd name="adj1" fmla="val 16704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7221" name="Text Box 376"/>
          <p:cNvSpPr txBox="1">
            <a:spLocks noChangeArrowheads="1"/>
          </p:cNvSpPr>
          <p:nvPr/>
        </p:nvSpPr>
        <p:spPr bwMode="auto">
          <a:xfrm>
            <a:off x="3851275" y="6165850"/>
            <a:ext cx="2089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b="1"/>
              <a:t>Total Cost = 381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230832" y="2746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Two route changes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1196975"/>
            <a:ext cx="8147050" cy="1684338"/>
          </a:xfrm>
        </p:spPr>
        <p:txBody>
          <a:bodyPr/>
          <a:lstStyle/>
          <a:p>
            <a:pPr algn="just" eaLnBrk="1" hangingPunct="1"/>
            <a:r>
              <a:rPr lang="en-US" sz="1600" smtClean="0">
                <a:cs typeface="Arial" charset="0"/>
              </a:rPr>
              <a:t>3 average weight networks have to be found where the total cost is minimum.</a:t>
            </a:r>
          </a:p>
          <a:p>
            <a:pPr algn="just" eaLnBrk="1" hangingPunct="1"/>
            <a:r>
              <a:rPr lang="en-US" sz="1600" smtClean="0">
                <a:solidFill>
                  <a:schemeClr val="accent2"/>
                </a:solidFill>
                <a:cs typeface="Arial" charset="0"/>
              </a:rPr>
              <a:t>Optimal Total cost = Pa3,T1 *T1+ Pa1,T2*T2 + … + Pa6,T20*T20 = 173</a:t>
            </a:r>
            <a:endParaRPr lang="ar-LB" sz="1600" smtClean="0"/>
          </a:p>
          <a:p>
            <a:pPr algn="just" eaLnBrk="1" hangingPunct="1"/>
            <a:r>
              <a:rPr lang="en-US" sz="1600" smtClean="0">
                <a:cs typeface="Arial" charset="0"/>
              </a:rPr>
              <a:t>136 three average weighted data networks.</a:t>
            </a:r>
          </a:p>
        </p:txBody>
      </p:sp>
      <p:graphicFrame>
        <p:nvGraphicFramePr>
          <p:cNvPr id="67009" name="Group 449"/>
          <p:cNvGraphicFramePr>
            <a:graphicFrameLocks noGrp="1"/>
          </p:cNvGraphicFramePr>
          <p:nvPr>
            <p:ph sz="half" idx="4294967295"/>
          </p:nvPr>
        </p:nvGraphicFramePr>
        <p:xfrm>
          <a:off x="395288" y="2363788"/>
          <a:ext cx="8424862" cy="3513137"/>
        </p:xfrm>
        <a:graphic>
          <a:graphicData uri="http://schemas.openxmlformats.org/drawingml/2006/table">
            <a:tbl>
              <a:tblPr/>
              <a:tblGrid>
                <a:gridCol w="898525"/>
                <a:gridCol w="315912"/>
                <a:gridCol w="379413"/>
                <a:gridCol w="303212"/>
                <a:gridCol w="334963"/>
                <a:gridCol w="360362"/>
                <a:gridCol w="349250"/>
                <a:gridCol w="354013"/>
                <a:gridCol w="376237"/>
                <a:gridCol w="349250"/>
                <a:gridCol w="374650"/>
                <a:gridCol w="346075"/>
                <a:gridCol w="350838"/>
                <a:gridCol w="355600"/>
                <a:gridCol w="373062"/>
                <a:gridCol w="358775"/>
                <a:gridCol w="392113"/>
                <a:gridCol w="392112"/>
                <a:gridCol w="350838"/>
                <a:gridCol w="358775"/>
                <a:gridCol w="376237"/>
                <a:gridCol w="374650"/>
              </a:tblGrid>
              <a:tr h="5095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11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95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43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14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38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w10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Min Cost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65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Optimal Path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p4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p8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p7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p1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p6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total cost for T0,T1,..,T20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542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525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AE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323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349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525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570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315</a:t>
                      </a:r>
                      <a:endParaRPr kumimoji="0" lang="en-US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>
                      <a:noFill/>
                    </a:lnL>
                    <a:lnR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511</a:t>
                      </a:r>
                      <a:endParaRPr kumimoji="0" lang="en-US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9080" marR="39080" marT="0" marB="0" anchor="b" horzOverflow="overflow">
                    <a:lnL w="285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8245" name="AutoShape 375"/>
          <p:cNvSpPr>
            <a:spLocks/>
          </p:cNvSpPr>
          <p:nvPr/>
        </p:nvSpPr>
        <p:spPr bwMode="auto">
          <a:xfrm rot="-5400000">
            <a:off x="4248150" y="2239963"/>
            <a:ext cx="358775" cy="720725"/>
          </a:xfrm>
          <a:prstGeom prst="rightBrace">
            <a:avLst>
              <a:gd name="adj1" fmla="val 16740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246" name="AutoShape 376"/>
          <p:cNvSpPr>
            <a:spLocks/>
          </p:cNvSpPr>
          <p:nvPr/>
        </p:nvSpPr>
        <p:spPr bwMode="auto">
          <a:xfrm rot="-5400000">
            <a:off x="6049169" y="2240757"/>
            <a:ext cx="358775" cy="719137"/>
          </a:xfrm>
          <a:prstGeom prst="rightBrace">
            <a:avLst>
              <a:gd name="adj1" fmla="val 16704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247" name="Text Box 377"/>
          <p:cNvSpPr txBox="1">
            <a:spLocks noChangeArrowheads="1"/>
          </p:cNvSpPr>
          <p:nvPr/>
        </p:nvSpPr>
        <p:spPr bwMode="auto">
          <a:xfrm>
            <a:off x="3851275" y="6165850"/>
            <a:ext cx="20891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b="1"/>
              <a:t>Total Cost = </a:t>
            </a:r>
            <a:r>
              <a:rPr lang="en-US" sz="2400" b="1"/>
              <a:t>231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01050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400" smtClean="0">
                <a:cs typeface="Arial" charset="0"/>
              </a:rPr>
              <a:t>For weighted data network with varying weights intervals T [0, 20] where actual number of periods T’ = 18.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>
                <a:cs typeface="Arial" charset="0"/>
              </a:rPr>
              <a:t>For k=0, the total number of calculations needed is 1.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>
                <a:cs typeface="Arial" charset="0"/>
              </a:rPr>
              <a:t>For k=1, the total number of calculations needed is 18.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>
                <a:cs typeface="Arial" charset="0"/>
              </a:rPr>
              <a:t>For k=2, the total number of calculations needed is 136.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US" sz="2400" smtClean="0">
                <a:cs typeface="Arial" charset="0"/>
              </a:rPr>
              <a:t>			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US" sz="2400" smtClean="0">
                <a:solidFill>
                  <a:schemeClr val="accent2"/>
                </a:solidFill>
                <a:cs typeface="Arial" charset="0"/>
              </a:rPr>
              <a:t>		The total number of calculations</a:t>
            </a:r>
            <a:r>
              <a:rPr lang="en-US" sz="2400" smtClean="0">
                <a:cs typeface="Arial" charset="0"/>
              </a:rPr>
              <a:t> </a:t>
            </a:r>
            <a:r>
              <a:rPr lang="en-US" sz="2400" smtClean="0">
                <a:solidFill>
                  <a:schemeClr val="accent2"/>
                </a:solidFill>
                <a:cs typeface="Arial" charset="0"/>
              </a:rPr>
              <a:t>is  </a:t>
            </a:r>
            <a:r>
              <a:rPr lang="en-US" sz="2400" baseline="-25000" smtClean="0">
                <a:solidFill>
                  <a:schemeClr val="accent2"/>
                </a:solidFill>
                <a:cs typeface="Arial" charset="0"/>
              </a:rPr>
              <a:t>(T’-1)</a:t>
            </a:r>
            <a:r>
              <a:rPr lang="en-US" sz="2400" smtClean="0">
                <a:solidFill>
                  <a:schemeClr val="accent2"/>
                </a:solidFill>
                <a:cs typeface="Arial" charset="0"/>
              </a:rPr>
              <a:t>C</a:t>
            </a:r>
            <a:r>
              <a:rPr lang="en-US" sz="2400" baseline="-25000" smtClean="0">
                <a:solidFill>
                  <a:schemeClr val="accent2"/>
                </a:solidFill>
                <a:cs typeface="Arial" charset="0"/>
              </a:rPr>
              <a:t>k</a:t>
            </a:r>
            <a:endParaRPr lang="en-US" sz="2400" smtClean="0">
              <a:solidFill>
                <a:schemeClr val="accent2"/>
              </a:solidFill>
              <a:cs typeface="Arial" charset="0"/>
            </a:endParaRPr>
          </a:p>
          <a:p>
            <a:pPr eaLnBrk="1" hangingPunct="1"/>
            <a:endParaRPr lang="en-US" sz="2400" smtClean="0"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>
          <a:xfrm>
            <a:off x="518864" y="2746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Link Failure</a:t>
            </a:r>
          </a:p>
        </p:txBody>
      </p:sp>
      <p:grpSp>
        <p:nvGrpSpPr>
          <p:cNvPr id="39939" name="Group 54"/>
          <p:cNvGrpSpPr>
            <a:grpSpLocks/>
          </p:cNvGrpSpPr>
          <p:nvPr/>
        </p:nvGrpSpPr>
        <p:grpSpPr bwMode="auto">
          <a:xfrm>
            <a:off x="5148263" y="1484313"/>
            <a:ext cx="3743325" cy="4176712"/>
            <a:chOff x="3243" y="935"/>
            <a:chExt cx="2358" cy="2631"/>
          </a:xfrm>
        </p:grpSpPr>
        <p:grpSp>
          <p:nvGrpSpPr>
            <p:cNvPr id="39946" name="Group 150"/>
            <p:cNvGrpSpPr>
              <a:grpSpLocks/>
            </p:cNvGrpSpPr>
            <p:nvPr/>
          </p:nvGrpSpPr>
          <p:grpSpPr bwMode="auto">
            <a:xfrm>
              <a:off x="3288" y="1253"/>
              <a:ext cx="2313" cy="2313"/>
              <a:chOff x="2352" y="3724"/>
              <a:chExt cx="4341" cy="4198"/>
            </a:xfrm>
          </p:grpSpPr>
          <p:sp>
            <p:nvSpPr>
              <p:cNvPr id="39948" name="Text Box 151"/>
              <p:cNvSpPr txBox="1">
                <a:spLocks noChangeArrowheads="1"/>
              </p:cNvSpPr>
              <p:nvPr/>
            </p:nvSpPr>
            <p:spPr bwMode="auto">
              <a:xfrm>
                <a:off x="4574" y="6457"/>
                <a:ext cx="803" cy="391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6</a:t>
                </a:r>
                <a:endParaRPr lang="en-US"/>
              </a:p>
            </p:txBody>
          </p:sp>
          <p:grpSp>
            <p:nvGrpSpPr>
              <p:cNvPr id="39949" name="Group 152"/>
              <p:cNvGrpSpPr>
                <a:grpSpLocks/>
              </p:cNvGrpSpPr>
              <p:nvPr/>
            </p:nvGrpSpPr>
            <p:grpSpPr bwMode="auto">
              <a:xfrm>
                <a:off x="2352" y="3724"/>
                <a:ext cx="4341" cy="4198"/>
                <a:chOff x="2485" y="1237"/>
                <a:chExt cx="6062" cy="4260"/>
              </a:xfrm>
            </p:grpSpPr>
            <p:grpSp>
              <p:nvGrpSpPr>
                <p:cNvPr id="39956" name="Group 153"/>
                <p:cNvGrpSpPr>
                  <a:grpSpLocks/>
                </p:cNvGrpSpPr>
                <p:nvPr/>
              </p:nvGrpSpPr>
              <p:grpSpPr bwMode="auto">
                <a:xfrm>
                  <a:off x="2485" y="1237"/>
                  <a:ext cx="6062" cy="4260"/>
                  <a:chOff x="2485" y="1237"/>
                  <a:chExt cx="6062" cy="4260"/>
                </a:xfrm>
              </p:grpSpPr>
              <p:sp>
                <p:nvSpPr>
                  <p:cNvPr id="39958" name="Text Box 154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6395" y="2844"/>
                    <a:ext cx="634" cy="397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grpSp>
                <p:nvGrpSpPr>
                  <p:cNvPr id="39959" name="Group 155"/>
                  <p:cNvGrpSpPr>
                    <a:grpSpLocks/>
                  </p:cNvGrpSpPr>
                  <p:nvPr/>
                </p:nvGrpSpPr>
                <p:grpSpPr bwMode="auto">
                  <a:xfrm>
                    <a:off x="2485" y="1237"/>
                    <a:ext cx="6062" cy="4260"/>
                    <a:chOff x="2485" y="720"/>
                    <a:chExt cx="6062" cy="4260"/>
                  </a:xfrm>
                </p:grpSpPr>
                <p:grpSp>
                  <p:nvGrpSpPr>
                    <p:cNvPr id="39960" name="Group 156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2485" y="720"/>
                      <a:ext cx="6062" cy="4260"/>
                      <a:chOff x="1995" y="720"/>
                      <a:chExt cx="3300" cy="2415"/>
                    </a:xfrm>
                  </p:grpSpPr>
                  <p:sp>
                    <p:nvSpPr>
                      <p:cNvPr id="39962" name="Text Box 157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4530" y="900"/>
                        <a:ext cx="405" cy="3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39963" name="Group 158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995" y="720"/>
                        <a:ext cx="3300" cy="2415"/>
                        <a:chOff x="1995" y="720"/>
                        <a:chExt cx="3300" cy="2415"/>
                      </a:xfrm>
                    </p:grpSpPr>
                    <p:sp>
                      <p:nvSpPr>
                        <p:cNvPr id="39964" name="Text Box 159"/>
                        <p:cNvSpPr txBox="1"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2400" y="915"/>
                          <a:ext cx="270" cy="375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grpSp>
                      <p:nvGrpSpPr>
                        <p:cNvPr id="39965" name="Group 160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1995" y="720"/>
                          <a:ext cx="3300" cy="2415"/>
                          <a:chOff x="1995" y="720"/>
                          <a:chExt cx="3300" cy="2415"/>
                        </a:xfrm>
                      </p:grpSpPr>
                      <p:sp>
                        <p:nvSpPr>
                          <p:cNvPr id="39966" name="Text Box 161"/>
                          <p:cNvSpPr txBox="1"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2715" y="1425"/>
                            <a:ext cx="480" cy="450"/>
                          </a:xfrm>
                          <a:prstGeom prst="rect">
                            <a:avLst/>
                          </a:prstGeom>
                          <a:solidFill>
                            <a:srgbClr val="FFFFFF"/>
                          </a:solidFill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grpSp>
                        <p:nvGrpSpPr>
                          <p:cNvPr id="39967" name="Group 162"/>
                          <p:cNvGrpSpPr>
                            <a:grpSpLocks/>
                          </p:cNvGrpSpPr>
                          <p:nvPr/>
                        </p:nvGrpSpPr>
                        <p:grpSpPr bwMode="auto">
                          <a:xfrm>
                            <a:off x="1995" y="720"/>
                            <a:ext cx="3300" cy="2415"/>
                            <a:chOff x="1995" y="720"/>
                            <a:chExt cx="3300" cy="2415"/>
                          </a:xfrm>
                        </p:grpSpPr>
                        <p:grpSp>
                          <p:nvGrpSpPr>
                            <p:cNvPr id="39968" name="Group 163"/>
                            <p:cNvGrpSpPr>
                              <a:grpSpLocks/>
                            </p:cNvGrpSpPr>
                            <p:nvPr/>
                          </p:nvGrpSpPr>
                          <p:grpSpPr bwMode="auto">
                            <a:xfrm>
                              <a:off x="1995" y="720"/>
                              <a:ext cx="3300" cy="2415"/>
                              <a:chOff x="1995" y="720"/>
                              <a:chExt cx="3300" cy="2415"/>
                            </a:xfrm>
                          </p:grpSpPr>
                          <p:sp>
                            <p:nvSpPr>
                              <p:cNvPr id="39970" name="Text Box 164"/>
                              <p:cNvSpPr txBox="1">
                                <a:spLocks noChangeArrowheads="1"/>
                              </p:cNvSpPr>
                              <p:nvPr/>
                            </p:nvSpPr>
                            <p:spPr bwMode="auto">
                              <a:xfrm>
                                <a:off x="2190" y="2415"/>
                                <a:ext cx="480" cy="450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  <p:txBody>
                              <a:bodyPr/>
                              <a:lstStyle/>
                              <a:p>
                                <a:endParaRPr lang="en-US"/>
                              </a:p>
                            </p:txBody>
                          </p:sp>
                          <p:grpSp>
                            <p:nvGrpSpPr>
                              <p:cNvPr id="39971" name="Group 165"/>
                              <p:cNvGrpSpPr>
                                <a:grpSpLocks/>
                              </p:cNvGrpSpPr>
                              <p:nvPr/>
                            </p:nvGrpSpPr>
                            <p:grpSpPr bwMode="auto">
                              <a:xfrm>
                                <a:off x="1995" y="720"/>
                                <a:ext cx="3300" cy="2415"/>
                                <a:chOff x="1995" y="720"/>
                                <a:chExt cx="3300" cy="2415"/>
                              </a:xfrm>
                            </p:grpSpPr>
                            <p:grpSp>
                              <p:nvGrpSpPr>
                                <p:cNvPr id="39972" name="Group 166"/>
                                <p:cNvGrpSpPr>
                                  <a:grpSpLocks/>
                                </p:cNvGrpSpPr>
                                <p:nvPr/>
                              </p:nvGrpSpPr>
                              <p:grpSpPr bwMode="auto">
                                <a:xfrm>
                                  <a:off x="1995" y="720"/>
                                  <a:ext cx="3300" cy="2415"/>
                                  <a:chOff x="1995" y="720"/>
                                  <a:chExt cx="3300" cy="2415"/>
                                </a:xfrm>
                              </p:grpSpPr>
                              <p:sp>
                                <p:nvSpPr>
                                  <p:cNvPr id="39974" name="Oval 167"/>
                                  <p:cNvSpPr>
                                    <a:spLocks noChangeArrowheads="1"/>
                                  </p:cNvSpPr>
                                  <p:nvPr/>
                                </p:nvSpPr>
                                <p:spPr bwMode="auto">
                                  <a:xfrm>
                                    <a:off x="4935" y="1725"/>
                                    <a:ext cx="360" cy="270"/>
                                  </a:xfrm>
                                  <a:prstGeom prst="ellipse">
                                    <a:avLst/>
                                  </a:prstGeom>
                                  <a:solidFill>
                                    <a:srgbClr val="FFFFFF"/>
                                  </a:solidFill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  <p:txBody>
                                  <a:bodyPr/>
                                  <a:lstStyle/>
                                  <a:p>
                                    <a:pPr algn="l" rtl="0">
                                      <a:spcAft>
                                        <a:spcPts val="1000"/>
                                      </a:spcAft>
                                    </a:pPr>
                                    <a:r>
                                      <a:rPr lang="en-US" sz="1100">
                                        <a:latin typeface="Calibri" pitchFamily="34" charset="0"/>
                                      </a:rPr>
                                      <a:t>D</a:t>
                                    </a:r>
                                    <a:endParaRPr lang="en-US"/>
                                  </a:p>
                                </p:txBody>
                              </p:sp>
                              <p:grpSp>
                                <p:nvGrpSpPr>
                                  <p:cNvPr id="39975" name="Group 168"/>
                                  <p:cNvGrpSpPr>
                                    <a:grpSpLocks/>
                                  </p:cNvGrpSpPr>
                                  <p:nvPr/>
                                </p:nvGrpSpPr>
                                <p:grpSpPr bwMode="auto">
                                  <a:xfrm>
                                    <a:off x="1995" y="720"/>
                                    <a:ext cx="3105" cy="2415"/>
                                    <a:chOff x="1995" y="720"/>
                                    <a:chExt cx="3105" cy="2415"/>
                                  </a:xfrm>
                                </p:grpSpPr>
                                <p:cxnSp>
                                  <p:nvCxnSpPr>
                                    <p:cNvPr id="39976" name="AutoShape 169"/>
                                    <p:cNvCxnSpPr>
                                      <a:cxnSpLocks noChangeShapeType="1"/>
                                    </p:cNvCxnSpPr>
                                    <p:nvPr/>
                                  </p:nvCxnSpPr>
                                  <p:spPr bwMode="auto">
                                    <a:xfrm flipH="1">
                                      <a:off x="2355" y="1875"/>
                                      <a:ext cx="1095" cy="0"/>
                                    </a:xfrm>
                                    <a:prstGeom prst="straightConnector1">
                                      <a:avLst/>
                                    </a:prstGeom>
                                    <a:noFill/>
                                    <a:ln w="9525">
                                      <a:solidFill>
                                        <a:srgbClr val="000000"/>
                                      </a:solidFill>
                                      <a:round/>
                                      <a:headEnd/>
                                      <a:tailEnd/>
                                    </a:ln>
                                  </p:spPr>
                                </p:cxnSp>
                                <p:grpSp>
                                  <p:nvGrpSpPr>
                                    <p:cNvPr id="39977" name="Group 170"/>
                                    <p:cNvGrpSpPr>
                                      <a:grpSpLocks/>
                                    </p:cNvGrpSpPr>
                                    <p:nvPr/>
                                  </p:nvGrpSpPr>
                                  <p:grpSpPr bwMode="auto">
                                    <a:xfrm>
                                      <a:off x="1995" y="720"/>
                                      <a:ext cx="3105" cy="2415"/>
                                      <a:chOff x="1995" y="720"/>
                                      <a:chExt cx="3105" cy="2415"/>
                                    </a:xfrm>
                                  </p:grpSpPr>
                                  <p:sp>
                                    <p:nvSpPr>
                                      <p:cNvPr id="39978" name="Oval 171"/>
                                      <p:cNvSpPr>
                                        <a:spLocks noChangeArrowheads="1"/>
                                      </p:cNvSpPr>
                                      <p:nvPr/>
                                    </p:nvSpPr>
                                    <p:spPr bwMode="auto">
                                      <a:xfrm>
                                        <a:off x="3450" y="1725"/>
                                        <a:ext cx="360" cy="270"/>
                                      </a:xfrm>
                                      <a:prstGeom prst="ellipse">
                                        <a:avLst/>
                                      </a:prstGeom>
                                      <a:solidFill>
                                        <a:srgbClr val="FFFFFF"/>
                                      </a:solidFill>
                                      <a:ln w="9525">
                                        <a:solidFill>
                                          <a:srgbClr val="000000"/>
                                        </a:solidFill>
                                        <a:round/>
                                        <a:headEnd/>
                                        <a:tailEnd/>
                                      </a:ln>
                                    </p:spPr>
                                    <p:txBody>
                                      <a:bodyPr/>
                                      <a:lstStyle/>
                                      <a:p>
                                        <a:pPr algn="l" rtl="0">
                                          <a:spcAft>
                                            <a:spcPts val="1000"/>
                                          </a:spcAft>
                                        </a:pPr>
                                        <a:r>
                                          <a:rPr lang="en-US" sz="1100">
                                            <a:latin typeface="Calibri" pitchFamily="34" charset="0"/>
                                          </a:rPr>
                                          <a:t>B</a:t>
                                        </a:r>
                                        <a:endParaRPr lang="en-US"/>
                                      </a:p>
                                    </p:txBody>
                                  </p:sp>
                                  <p:cxnSp>
                                    <p:nvCxnSpPr>
                                      <p:cNvPr id="39979" name="AutoShape 172"/>
                                      <p:cNvCxnSpPr>
                                        <a:cxnSpLocks noChangeShapeType="1"/>
                                      </p:cNvCxnSpPr>
                                      <p:nvPr/>
                                    </p:nvCxnSpPr>
                                    <p:spPr bwMode="auto">
                                      <a:xfrm>
                                        <a:off x="3810" y="1875"/>
                                        <a:ext cx="1095" cy="0"/>
                                      </a:xfrm>
                                      <a:prstGeom prst="straightConnector1">
                                        <a:avLst/>
                                      </a:prstGeom>
                                      <a:noFill/>
                                      <a:ln w="9525">
                                        <a:solidFill>
                                          <a:srgbClr val="000000"/>
                                        </a:solidFill>
                                        <a:round/>
                                        <a:headEnd/>
                                        <a:tailEnd/>
                                      </a:ln>
                                    </p:spPr>
                                  </p:cxnSp>
                                  <p:grpSp>
                                    <p:nvGrpSpPr>
                                      <p:cNvPr id="39980" name="Group 173"/>
                                      <p:cNvGrpSpPr>
                                        <a:grpSpLocks/>
                                      </p:cNvGrpSpPr>
                                      <p:nvPr/>
                                    </p:nvGrpSpPr>
                                    <p:grpSpPr bwMode="auto">
                                      <a:xfrm>
                                        <a:off x="1995" y="720"/>
                                        <a:ext cx="3105" cy="2415"/>
                                        <a:chOff x="1995" y="720"/>
                                        <a:chExt cx="3105" cy="2415"/>
                                      </a:xfrm>
                                    </p:grpSpPr>
                                    <p:grpSp>
                                      <p:nvGrpSpPr>
                                        <p:cNvPr id="39981" name="Group 174"/>
                                        <p:cNvGrpSpPr>
                                          <a:grpSpLocks/>
                                        </p:cNvGrpSpPr>
                                        <p:nvPr/>
                                      </p:nvGrpSpPr>
                                      <p:grpSpPr bwMode="auto">
                                        <a:xfrm>
                                          <a:off x="1995" y="720"/>
                                          <a:ext cx="3105" cy="2415"/>
                                          <a:chOff x="1995" y="720"/>
                                          <a:chExt cx="3105" cy="2415"/>
                                        </a:xfrm>
                                      </p:grpSpPr>
                                      <p:cxnSp>
                                        <p:nvCxnSpPr>
                                          <p:cNvPr id="39983" name="AutoShape 175"/>
                                          <p:cNvCxnSpPr>
                                            <a:cxnSpLocks noChangeShapeType="1"/>
                                          </p:cNvCxnSpPr>
                                          <p:nvPr/>
                                        </p:nvCxnSpPr>
                                        <p:spPr bwMode="auto">
                                          <a:xfrm flipH="1" flipV="1">
                                            <a:off x="2280" y="1995"/>
                                            <a:ext cx="1170" cy="960"/>
                                          </a:xfrm>
                                          <a:prstGeom prst="straightConnector1">
                                            <a:avLst/>
                                          </a:prstGeom>
                                          <a:noFill/>
                                          <a:ln w="9525">
                                            <a:solidFill>
                                              <a:srgbClr val="000000"/>
                                            </a:solidFill>
                                            <a:round/>
                                            <a:headEnd/>
                                            <a:tailEnd/>
                                          </a:ln>
                                        </p:spPr>
                                      </p:cxnSp>
                                      <p:grpSp>
                                        <p:nvGrpSpPr>
                                          <p:cNvPr id="39984" name="Group 176"/>
                                          <p:cNvGrpSpPr>
                                            <a:grpSpLocks/>
                                          </p:cNvGrpSpPr>
                                          <p:nvPr/>
                                        </p:nvGrpSpPr>
                                        <p:grpSpPr bwMode="auto">
                                          <a:xfrm>
                                            <a:off x="1995" y="720"/>
                                            <a:ext cx="3105" cy="2415"/>
                                            <a:chOff x="1995" y="720"/>
                                            <a:chExt cx="3105" cy="2415"/>
                                          </a:xfrm>
                                        </p:grpSpPr>
                                        <p:sp>
                                          <p:nvSpPr>
                                            <p:cNvPr id="39985" name="Oval 177"/>
                                            <p:cNvSpPr>
                                              <a:spLocks noChangeArrowheads="1"/>
                                            </p:cNvSpPr>
                                            <p:nvPr/>
                                          </p:nvSpPr>
                                          <p:spPr bwMode="auto">
                                            <a:xfrm>
                                              <a:off x="3450" y="2865"/>
                                              <a:ext cx="360" cy="270"/>
                                            </a:xfrm>
                                            <a:prstGeom prst="ellipse">
                                              <a:avLst/>
                                            </a:prstGeom>
                                            <a:solidFill>
                                              <a:srgbClr val="FFFFFF"/>
                                            </a:solidFill>
                                            <a:ln w="9525">
                                              <a:solidFill>
                                                <a:srgbClr val="000000"/>
                                              </a:solidFill>
                                              <a:round/>
                                              <a:headEnd/>
                                              <a:tailEnd/>
                                            </a:ln>
                                          </p:spPr>
                                          <p:txBody>
                                            <a:bodyPr/>
                                            <a:lstStyle/>
                                            <a:p>
                                              <a:pPr algn="l" rtl="0">
                                                <a:spcAft>
                                                  <a:spcPts val="1000"/>
                                                </a:spcAft>
                                              </a:pPr>
                                              <a:r>
                                                <a:rPr lang="en-US" sz="1100">
                                                  <a:latin typeface="Calibri" pitchFamily="34" charset="0"/>
                                                </a:rPr>
                                                <a:t>C</a:t>
                                              </a:r>
                                              <a:endParaRPr lang="en-US"/>
                                            </a:p>
                                          </p:txBody>
                                        </p:sp>
                                        <p:grpSp>
                                          <p:nvGrpSpPr>
                                            <p:cNvPr id="39986" name="Group 178"/>
                                            <p:cNvGrpSpPr>
                                              <a:grpSpLocks/>
                                            </p:cNvGrpSpPr>
                                            <p:nvPr/>
                                          </p:nvGrpSpPr>
                                          <p:grpSpPr bwMode="auto">
                                            <a:xfrm>
                                              <a:off x="1995" y="720"/>
                                              <a:ext cx="3105" cy="1275"/>
                                              <a:chOff x="1995" y="720"/>
                                              <a:chExt cx="3105" cy="1275"/>
                                            </a:xfrm>
                                          </p:grpSpPr>
                                          <p:sp>
                                            <p:nvSpPr>
                                              <p:cNvPr id="39988" name="Oval 179"/>
                                              <p:cNvSpPr>
                                                <a:spLocks noChangeArrowheads="1"/>
                                              </p:cNvSpPr>
                                              <p:nvPr/>
                                            </p:nvSpPr>
                                            <p:spPr bwMode="auto">
                                              <a:xfrm>
                                                <a:off x="3450" y="720"/>
                                                <a:ext cx="360" cy="270"/>
                                              </a:xfrm>
                                              <a:prstGeom prst="ellipse">
                                                <a:avLst/>
                                              </a:prstGeom>
                                              <a:solidFill>
                                                <a:srgbClr val="FFFFFF"/>
                                              </a:solidFill>
                                              <a:ln w="9525">
                                                <a:solidFill>
                                                  <a:srgbClr val="000000"/>
                                                </a:solidFill>
                                                <a:round/>
                                                <a:headEnd/>
                                                <a:tailEnd/>
                                              </a:ln>
                                            </p:spPr>
                                            <p:txBody>
                                              <a:bodyPr/>
                                              <a:lstStyle/>
                                              <a:p>
                                                <a:pPr algn="l" rtl="0">
                                                  <a:spcAft>
                                                    <a:spcPts val="1000"/>
                                                  </a:spcAft>
                                                </a:pPr>
                                                <a:r>
                                                  <a:rPr lang="en-US" sz="1100">
                                                    <a:latin typeface="Calibri" pitchFamily="34" charset="0"/>
                                                  </a:rPr>
                                                  <a:t>A</a:t>
                                                </a:r>
                                                <a:endParaRPr lang="en-US"/>
                                              </a:p>
                                            </p:txBody>
                                          </p:sp>
                                          <p:grpSp>
                                            <p:nvGrpSpPr>
                                              <p:cNvPr id="39989" name="Group 180"/>
                                              <p:cNvGrpSpPr>
                                                <a:grpSpLocks/>
                                              </p:cNvGrpSpPr>
                                              <p:nvPr/>
                                            </p:nvGrpSpPr>
                                            <p:grpSpPr bwMode="auto">
                                              <a:xfrm>
                                                <a:off x="1995" y="915"/>
                                                <a:ext cx="1455" cy="1080"/>
                                                <a:chOff x="1995" y="915"/>
                                                <a:chExt cx="1455" cy="1080"/>
                                              </a:xfrm>
                                            </p:grpSpPr>
                                            <p:sp>
                                              <p:nvSpPr>
                                                <p:cNvPr id="39991" name="Oval 181"/>
                                                <p:cNvSpPr>
                                                  <a:spLocks noChangeArrowheads="1"/>
                                                </p:cNvSpPr>
                                                <p:nvPr/>
                                              </p:nvSpPr>
                                              <p:spPr bwMode="auto">
                                                <a:xfrm>
                                                  <a:off x="1995" y="1725"/>
                                                  <a:ext cx="360" cy="270"/>
                                                </a:xfrm>
                                                <a:prstGeom prst="ellipse">
                                                  <a:avLst/>
                                                </a:prstGeom>
                                                <a:solidFill>
                                                  <a:srgbClr val="FFFFFF"/>
                                                </a:solidFill>
                                                <a:ln w="9525">
                                                  <a:solidFill>
                                                    <a:srgbClr val="000000"/>
                                                  </a:solidFill>
                                                  <a:round/>
                                                  <a:headEnd/>
                                                  <a:tailEnd/>
                                                </a:ln>
                                              </p:spPr>
                                              <p:txBody>
                                                <a:bodyPr/>
                                                <a:lstStyle/>
                                                <a:p>
                                                  <a:pPr algn="l" rtl="0">
                                                    <a:spcAft>
                                                      <a:spcPts val="1000"/>
                                                    </a:spcAft>
                                                  </a:pPr>
                                                  <a:r>
                                                    <a:rPr lang="en-US" sz="1100">
                                                      <a:latin typeface="Calibri" pitchFamily="34" charset="0"/>
                                                    </a:rPr>
                                                    <a:t>S</a:t>
                                                  </a:r>
                                                  <a:endParaRPr lang="en-US"/>
                                                </a:p>
                                              </p:txBody>
                                            </p:sp>
                                            <p:cxnSp>
                                              <p:nvCxnSpPr>
                                                <p:cNvPr id="39992" name="AutoShape 182"/>
                                                <p:cNvCxnSpPr>
                                                  <a:cxnSpLocks noChangeShapeType="1"/>
                                                </p:cNvCxnSpPr>
                                                <p:nvPr/>
                                              </p:nvCxnSpPr>
                                              <p:spPr bwMode="auto">
                                                <a:xfrm flipV="1">
                                                  <a:off x="2190" y="915"/>
                                                  <a:ext cx="1260" cy="810"/>
                                                </a:xfrm>
                                                <a:prstGeom prst="straightConnector1">
                                                  <a:avLst/>
                                                </a:prstGeom>
                                                <a:noFill/>
                                                <a:ln w="9525">
                                                  <a:solidFill>
                                                    <a:srgbClr val="000000"/>
                                                  </a:solidFill>
                                                  <a:round/>
                                                  <a:headEnd/>
                                                  <a:tailEnd/>
                                                </a:ln>
                                              </p:spPr>
                                            </p:cxnSp>
                                          </p:grpSp>
                                          <p:cxnSp>
                                            <p:nvCxnSpPr>
                                              <p:cNvPr id="39990" name="AutoShape 183"/>
                                              <p:cNvCxnSpPr>
                                                <a:cxnSpLocks noChangeShapeType="1"/>
                                              </p:cNvCxnSpPr>
                                              <p:nvPr/>
                                            </p:nvCxnSpPr>
                                            <p:spPr bwMode="auto">
                                              <a:xfrm>
                                                <a:off x="3810" y="915"/>
                                                <a:ext cx="1290" cy="810"/>
                                              </a:xfrm>
                                              <a:prstGeom prst="straightConnector1">
                                                <a:avLst/>
                                              </a:prstGeom>
                                              <a:noFill/>
                                              <a:ln w="9525">
                                                <a:solidFill>
                                                  <a:srgbClr val="000000"/>
                                                </a:solidFill>
                                                <a:round/>
                                                <a:headEnd/>
                                                <a:tailEnd/>
                                              </a:ln>
                                            </p:spPr>
                                          </p:cxnSp>
                                        </p:grpSp>
                                        <p:cxnSp>
                                          <p:nvCxnSpPr>
                                            <p:cNvPr id="39987" name="AutoShape 184"/>
                                            <p:cNvCxnSpPr>
                                              <a:cxnSpLocks noChangeShapeType="1"/>
                                            </p:cNvCxnSpPr>
                                            <p:nvPr/>
                                          </p:nvCxnSpPr>
                                          <p:spPr bwMode="auto">
                                            <a:xfrm flipV="1">
                                              <a:off x="3810" y="1995"/>
                                              <a:ext cx="1290" cy="960"/>
                                            </a:xfrm>
                                            <a:prstGeom prst="straightConnector1">
                                              <a:avLst/>
                                            </a:prstGeom>
                                            <a:noFill/>
                                            <a:ln w="9525">
                                              <a:solidFill>
                                                <a:srgbClr val="000000"/>
                                              </a:solidFill>
                                              <a:round/>
                                              <a:headEnd/>
                                              <a:tailEnd/>
                                            </a:ln>
                                          </p:spPr>
                                        </p:cxnSp>
                                      </p:grpSp>
                                    </p:grpSp>
                                    <p:cxnSp>
                                      <p:nvCxnSpPr>
                                        <p:cNvPr id="39982" name="AutoShape 185"/>
                                        <p:cNvCxnSpPr>
                                          <a:cxnSpLocks noChangeShapeType="1"/>
                                        </p:cNvCxnSpPr>
                                        <p:nvPr/>
                                      </p:nvCxnSpPr>
                                      <p:spPr bwMode="auto">
                                        <a:xfrm flipV="1">
                                          <a:off x="3585" y="1995"/>
                                          <a:ext cx="1" cy="870"/>
                                        </a:xfrm>
                                        <a:prstGeom prst="straightConnector1">
                                          <a:avLst/>
                                        </a:prstGeom>
                                        <a:noFill/>
                                        <a:ln w="9525">
                                          <a:solidFill>
                                            <a:srgbClr val="000000"/>
                                          </a:solidFill>
                                          <a:round/>
                                          <a:headEnd/>
                                          <a:tailEnd/>
                                        </a:ln>
                                      </p:spPr>
                                    </p:cxnSp>
                                  </p:grpSp>
                                </p:grpSp>
                              </p:grpSp>
                            </p:grpSp>
                            <p:sp>
                              <p:nvSpPr>
                                <p:cNvPr id="39973" name="Text Box 186"/>
                                <p:cNvSpPr txBox="1">
                                  <a:spLocks noChangeArrowheads="1"/>
                                </p:cNvSpPr>
                                <p:nvPr/>
                              </p:nvSpPr>
                              <p:spPr bwMode="auto">
                                <a:xfrm>
                                  <a:off x="4530" y="2505"/>
                                  <a:ext cx="255" cy="360"/>
                                </a:xfrm>
                                <a:prstGeom prst="rect">
                                  <a:avLst/>
                                </a:prstGeom>
                                <a:solidFill>
                                  <a:srgbClr val="FFFFFF"/>
                                </a:solidFill>
                                <a:ln w="9525">
                                  <a:noFill/>
                                  <a:miter lim="800000"/>
                                  <a:headEnd/>
                                  <a:tailEnd/>
                                </a:ln>
                              </p:spPr>
                              <p:txBody>
                                <a:bodyPr/>
                                <a:lstStyle/>
                                <a:p>
                                  <a:endParaRPr lang="en-US"/>
                                </a:p>
                              </p:txBody>
                            </p:sp>
                          </p:grpSp>
                        </p:grpSp>
                        <p:sp>
                          <p:nvSpPr>
                            <p:cNvPr id="39969" name="Text Box 187"/>
                            <p:cNvSpPr txBox="1"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3105" y="2085"/>
                              <a:ext cx="345" cy="420"/>
                            </a:xfrm>
                            <a:prstGeom prst="rect">
                              <a:avLst/>
                            </a:prstGeom>
                            <a:solidFill>
                              <a:srgbClr val="FFFFFF"/>
                            </a:solidFill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  <p:txBody>
                            <a:bodyPr/>
                            <a:lstStyle/>
                            <a:p>
                              <a:endParaRPr lang="en-US"/>
                            </a:p>
                          </p:txBody>
                        </p:sp>
                      </p:grpSp>
                    </p:grpSp>
                  </p:grpSp>
                </p:grpSp>
                <p:sp>
                  <p:nvSpPr>
                    <p:cNvPr id="39961" name="Text Box 188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3563" y="4020"/>
                      <a:ext cx="634" cy="397"/>
                    </a:xfrm>
                    <a:prstGeom prst="rect">
                      <a:avLst/>
                    </a:prstGeom>
                    <a:solidFill>
                      <a:srgbClr val="FFFFFF"/>
                    </a:solidFill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</p:grpSp>
            </p:grpSp>
            <p:sp>
              <p:nvSpPr>
                <p:cNvPr id="39957" name="Text Box 189"/>
                <p:cNvSpPr txBox="1">
                  <a:spLocks noChangeArrowheads="1"/>
                </p:cNvSpPr>
                <p:nvPr/>
              </p:nvSpPr>
              <p:spPr bwMode="auto">
                <a:xfrm>
                  <a:off x="4055" y="2851"/>
                  <a:ext cx="634" cy="397"/>
                </a:xfrm>
                <a:prstGeom prst="rect">
                  <a:avLst/>
                </a:prstGeom>
                <a:solidFill>
                  <a:srgbClr val="FFFFFF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sp>
            <p:nvSpPr>
              <p:cNvPr id="39950" name="Text Box 190"/>
              <p:cNvSpPr txBox="1">
                <a:spLocks noChangeArrowheads="1"/>
              </p:cNvSpPr>
              <p:nvPr/>
            </p:nvSpPr>
            <p:spPr bwMode="auto">
              <a:xfrm>
                <a:off x="2631" y="4297"/>
                <a:ext cx="628" cy="418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1</a:t>
                </a:r>
                <a:endParaRPr lang="en-US"/>
              </a:p>
            </p:txBody>
          </p:sp>
          <p:sp>
            <p:nvSpPr>
              <p:cNvPr id="39951" name="Text Box 191"/>
              <p:cNvSpPr txBox="1">
                <a:spLocks noChangeArrowheads="1"/>
              </p:cNvSpPr>
              <p:nvPr/>
            </p:nvSpPr>
            <p:spPr bwMode="auto">
              <a:xfrm>
                <a:off x="5550" y="4324"/>
                <a:ext cx="803" cy="391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2</a:t>
                </a:r>
                <a:endParaRPr lang="en-US"/>
              </a:p>
            </p:txBody>
          </p:sp>
          <p:sp>
            <p:nvSpPr>
              <p:cNvPr id="39952" name="Text Box 192"/>
              <p:cNvSpPr txBox="1">
                <a:spLocks noChangeArrowheads="1"/>
              </p:cNvSpPr>
              <p:nvPr/>
            </p:nvSpPr>
            <p:spPr bwMode="auto">
              <a:xfrm>
                <a:off x="2496" y="6585"/>
                <a:ext cx="803" cy="391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5</a:t>
                </a:r>
                <a:endParaRPr lang="en-US"/>
              </a:p>
            </p:txBody>
          </p:sp>
          <p:sp>
            <p:nvSpPr>
              <p:cNvPr id="39953" name="Text Box 193"/>
              <p:cNvSpPr txBox="1">
                <a:spLocks noChangeArrowheads="1"/>
              </p:cNvSpPr>
              <p:nvPr/>
            </p:nvSpPr>
            <p:spPr bwMode="auto">
              <a:xfrm>
                <a:off x="4884" y="5308"/>
                <a:ext cx="803" cy="391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4</a:t>
                </a:r>
                <a:endParaRPr lang="en-US"/>
              </a:p>
            </p:txBody>
          </p:sp>
          <p:sp>
            <p:nvSpPr>
              <p:cNvPr id="39954" name="Text Box 194"/>
              <p:cNvSpPr txBox="1">
                <a:spLocks noChangeArrowheads="1"/>
              </p:cNvSpPr>
              <p:nvPr/>
            </p:nvSpPr>
            <p:spPr bwMode="auto">
              <a:xfrm>
                <a:off x="3240" y="5308"/>
                <a:ext cx="803" cy="391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3</a:t>
                </a:r>
                <a:endParaRPr lang="en-US"/>
              </a:p>
            </p:txBody>
          </p:sp>
          <p:sp>
            <p:nvSpPr>
              <p:cNvPr id="39955" name="Text Box 195"/>
              <p:cNvSpPr txBox="1">
                <a:spLocks noChangeArrowheads="1"/>
              </p:cNvSpPr>
              <p:nvPr/>
            </p:nvSpPr>
            <p:spPr bwMode="auto">
              <a:xfrm>
                <a:off x="5718" y="6670"/>
                <a:ext cx="803" cy="391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7</a:t>
                </a:r>
                <a:endParaRPr lang="en-US"/>
              </a:p>
            </p:txBody>
          </p:sp>
        </p:grpSp>
        <p:sp>
          <p:nvSpPr>
            <p:cNvPr id="39947" name="Freeform 112"/>
            <p:cNvSpPr>
              <a:spLocks/>
            </p:cNvSpPr>
            <p:nvPr/>
          </p:nvSpPr>
          <p:spPr bwMode="auto">
            <a:xfrm>
              <a:off x="3243" y="935"/>
              <a:ext cx="2313" cy="1225"/>
            </a:xfrm>
            <a:custGeom>
              <a:avLst/>
              <a:gdLst>
                <a:gd name="T0" fmla="*/ 0 w 2313"/>
                <a:gd name="T1" fmla="*/ 2147468968 h 1225"/>
                <a:gd name="T2" fmla="*/ 2147468917 w 2313"/>
                <a:gd name="T3" fmla="*/ 0 h 1225"/>
                <a:gd name="T4" fmla="*/ 2147468917 w 2313"/>
                <a:gd name="T5" fmla="*/ 2147468968 h 1225"/>
                <a:gd name="T6" fmla="*/ 0 60000 65536"/>
                <a:gd name="T7" fmla="*/ 0 60000 65536"/>
                <a:gd name="T8" fmla="*/ 0 60000 65536"/>
                <a:gd name="T9" fmla="*/ 0 w 2313"/>
                <a:gd name="T10" fmla="*/ 0 h 1225"/>
                <a:gd name="T11" fmla="*/ 2313 w 2313"/>
                <a:gd name="T12" fmla="*/ 1225 h 1225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313" h="1225">
                  <a:moveTo>
                    <a:pt x="0" y="1225"/>
                  </a:moveTo>
                  <a:cubicBezTo>
                    <a:pt x="374" y="612"/>
                    <a:pt x="749" y="0"/>
                    <a:pt x="1134" y="0"/>
                  </a:cubicBezTo>
                  <a:cubicBezTo>
                    <a:pt x="1519" y="0"/>
                    <a:pt x="2117" y="1021"/>
                    <a:pt x="2313" y="1225"/>
                  </a:cubicBezTo>
                </a:path>
              </a:pathLst>
            </a:custGeom>
            <a:noFill/>
            <a:ln w="9525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l-GR"/>
            </a:p>
          </p:txBody>
        </p:sp>
      </p:grpSp>
      <p:grpSp>
        <p:nvGrpSpPr>
          <p:cNvPr id="39940" name="Group 53"/>
          <p:cNvGrpSpPr>
            <a:grpSpLocks/>
          </p:cNvGrpSpPr>
          <p:nvPr/>
        </p:nvGrpSpPr>
        <p:grpSpPr bwMode="auto">
          <a:xfrm>
            <a:off x="5795963" y="2565400"/>
            <a:ext cx="719137" cy="647700"/>
            <a:chOff x="3379" y="1434"/>
            <a:chExt cx="453" cy="408"/>
          </a:xfrm>
        </p:grpSpPr>
        <p:sp>
          <p:nvSpPr>
            <p:cNvPr id="39944" name="Line 51"/>
            <p:cNvSpPr>
              <a:spLocks noChangeShapeType="1"/>
            </p:cNvSpPr>
            <p:nvPr/>
          </p:nvSpPr>
          <p:spPr bwMode="auto">
            <a:xfrm flipH="1">
              <a:off x="3560" y="1434"/>
              <a:ext cx="136" cy="408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l-GR"/>
            </a:p>
          </p:txBody>
        </p:sp>
        <p:sp>
          <p:nvSpPr>
            <p:cNvPr id="39945" name="Line 52"/>
            <p:cNvSpPr>
              <a:spLocks noChangeShapeType="1"/>
            </p:cNvSpPr>
            <p:nvPr/>
          </p:nvSpPr>
          <p:spPr bwMode="auto">
            <a:xfrm>
              <a:off x="3379" y="1615"/>
              <a:ext cx="453" cy="0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l-GR"/>
            </a:p>
          </p:txBody>
        </p:sp>
      </p:grpSp>
      <p:grpSp>
        <p:nvGrpSpPr>
          <p:cNvPr id="39941" name="Group 53"/>
          <p:cNvGrpSpPr>
            <a:grpSpLocks/>
          </p:cNvGrpSpPr>
          <p:nvPr/>
        </p:nvGrpSpPr>
        <p:grpSpPr bwMode="auto">
          <a:xfrm>
            <a:off x="6300788" y="1268413"/>
            <a:ext cx="719137" cy="647700"/>
            <a:chOff x="3379" y="1434"/>
            <a:chExt cx="453" cy="408"/>
          </a:xfrm>
        </p:grpSpPr>
        <p:sp>
          <p:nvSpPr>
            <p:cNvPr id="39942" name="Line 51"/>
            <p:cNvSpPr>
              <a:spLocks noChangeShapeType="1"/>
            </p:cNvSpPr>
            <p:nvPr/>
          </p:nvSpPr>
          <p:spPr bwMode="auto">
            <a:xfrm flipH="1">
              <a:off x="3560" y="1434"/>
              <a:ext cx="136" cy="408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l-GR"/>
            </a:p>
          </p:txBody>
        </p:sp>
        <p:sp>
          <p:nvSpPr>
            <p:cNvPr id="39943" name="Line 52"/>
            <p:cNvSpPr>
              <a:spLocks noChangeShapeType="1"/>
            </p:cNvSpPr>
            <p:nvPr/>
          </p:nvSpPr>
          <p:spPr bwMode="auto">
            <a:xfrm>
              <a:off x="3379" y="1615"/>
              <a:ext cx="453" cy="0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l-GR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 idx="4294967295"/>
          </p:nvPr>
        </p:nvSpPr>
        <p:spPr>
          <a:xfrm>
            <a:off x="518864" y="2746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Link Failure</a:t>
            </a:r>
          </a:p>
        </p:txBody>
      </p:sp>
      <p:grpSp>
        <p:nvGrpSpPr>
          <p:cNvPr id="40963" name="Group 4"/>
          <p:cNvGrpSpPr>
            <a:grpSpLocks/>
          </p:cNvGrpSpPr>
          <p:nvPr/>
        </p:nvGrpSpPr>
        <p:grpSpPr bwMode="auto">
          <a:xfrm>
            <a:off x="5148263" y="1484313"/>
            <a:ext cx="3743325" cy="4176712"/>
            <a:chOff x="3243" y="935"/>
            <a:chExt cx="2358" cy="2631"/>
          </a:xfrm>
        </p:grpSpPr>
        <p:grpSp>
          <p:nvGrpSpPr>
            <p:cNvPr id="40967" name="Group 150"/>
            <p:cNvGrpSpPr>
              <a:grpSpLocks/>
            </p:cNvGrpSpPr>
            <p:nvPr/>
          </p:nvGrpSpPr>
          <p:grpSpPr bwMode="auto">
            <a:xfrm>
              <a:off x="3288" y="1253"/>
              <a:ext cx="2313" cy="2313"/>
              <a:chOff x="2352" y="3724"/>
              <a:chExt cx="4341" cy="4198"/>
            </a:xfrm>
          </p:grpSpPr>
          <p:sp>
            <p:nvSpPr>
              <p:cNvPr id="40969" name="Text Box 151"/>
              <p:cNvSpPr txBox="1">
                <a:spLocks noChangeArrowheads="1"/>
              </p:cNvSpPr>
              <p:nvPr/>
            </p:nvSpPr>
            <p:spPr bwMode="auto">
              <a:xfrm>
                <a:off x="4574" y="6457"/>
                <a:ext cx="803" cy="391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6</a:t>
                </a:r>
                <a:endParaRPr lang="en-US"/>
              </a:p>
            </p:txBody>
          </p:sp>
          <p:grpSp>
            <p:nvGrpSpPr>
              <p:cNvPr id="40970" name="Group 152"/>
              <p:cNvGrpSpPr>
                <a:grpSpLocks/>
              </p:cNvGrpSpPr>
              <p:nvPr/>
            </p:nvGrpSpPr>
            <p:grpSpPr bwMode="auto">
              <a:xfrm>
                <a:off x="2352" y="3724"/>
                <a:ext cx="4341" cy="4198"/>
                <a:chOff x="2485" y="1237"/>
                <a:chExt cx="6062" cy="4260"/>
              </a:xfrm>
            </p:grpSpPr>
            <p:grpSp>
              <p:nvGrpSpPr>
                <p:cNvPr id="40977" name="Group 153"/>
                <p:cNvGrpSpPr>
                  <a:grpSpLocks/>
                </p:cNvGrpSpPr>
                <p:nvPr/>
              </p:nvGrpSpPr>
              <p:grpSpPr bwMode="auto">
                <a:xfrm>
                  <a:off x="2485" y="1237"/>
                  <a:ext cx="6062" cy="4260"/>
                  <a:chOff x="2485" y="1237"/>
                  <a:chExt cx="6062" cy="4260"/>
                </a:xfrm>
              </p:grpSpPr>
              <p:sp>
                <p:nvSpPr>
                  <p:cNvPr id="40979" name="Text Box 154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6395" y="2844"/>
                    <a:ext cx="634" cy="397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  <p:grpSp>
                <p:nvGrpSpPr>
                  <p:cNvPr id="40980" name="Group 155"/>
                  <p:cNvGrpSpPr>
                    <a:grpSpLocks/>
                  </p:cNvGrpSpPr>
                  <p:nvPr/>
                </p:nvGrpSpPr>
                <p:grpSpPr bwMode="auto">
                  <a:xfrm>
                    <a:off x="2485" y="1237"/>
                    <a:ext cx="6062" cy="4260"/>
                    <a:chOff x="2485" y="720"/>
                    <a:chExt cx="6062" cy="4260"/>
                  </a:xfrm>
                </p:grpSpPr>
                <p:grpSp>
                  <p:nvGrpSpPr>
                    <p:cNvPr id="40981" name="Group 156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2485" y="720"/>
                      <a:ext cx="6062" cy="4260"/>
                      <a:chOff x="1995" y="720"/>
                      <a:chExt cx="3300" cy="2415"/>
                    </a:xfrm>
                  </p:grpSpPr>
                  <p:sp>
                    <p:nvSpPr>
                      <p:cNvPr id="40983" name="Text Box 157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4530" y="900"/>
                        <a:ext cx="405" cy="3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40984" name="Group 158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995" y="720"/>
                        <a:ext cx="3300" cy="2415"/>
                        <a:chOff x="1995" y="720"/>
                        <a:chExt cx="3300" cy="2415"/>
                      </a:xfrm>
                    </p:grpSpPr>
                    <p:sp>
                      <p:nvSpPr>
                        <p:cNvPr id="40985" name="Text Box 159"/>
                        <p:cNvSpPr txBox="1"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2400" y="915"/>
                          <a:ext cx="270" cy="375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grpSp>
                      <p:nvGrpSpPr>
                        <p:cNvPr id="40986" name="Group 160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1995" y="720"/>
                          <a:ext cx="3300" cy="2415"/>
                          <a:chOff x="1995" y="720"/>
                          <a:chExt cx="3300" cy="2415"/>
                        </a:xfrm>
                      </p:grpSpPr>
                      <p:sp>
                        <p:nvSpPr>
                          <p:cNvPr id="40987" name="Text Box 161"/>
                          <p:cNvSpPr txBox="1"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2715" y="1425"/>
                            <a:ext cx="480" cy="450"/>
                          </a:xfrm>
                          <a:prstGeom prst="rect">
                            <a:avLst/>
                          </a:prstGeom>
                          <a:solidFill>
                            <a:srgbClr val="FFFFFF"/>
                          </a:solidFill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  <p:grpSp>
                        <p:nvGrpSpPr>
                          <p:cNvPr id="40988" name="Group 162"/>
                          <p:cNvGrpSpPr>
                            <a:grpSpLocks/>
                          </p:cNvGrpSpPr>
                          <p:nvPr/>
                        </p:nvGrpSpPr>
                        <p:grpSpPr bwMode="auto">
                          <a:xfrm>
                            <a:off x="1995" y="720"/>
                            <a:ext cx="3300" cy="2415"/>
                            <a:chOff x="1995" y="720"/>
                            <a:chExt cx="3300" cy="2415"/>
                          </a:xfrm>
                        </p:grpSpPr>
                        <p:grpSp>
                          <p:nvGrpSpPr>
                            <p:cNvPr id="40989" name="Group 163"/>
                            <p:cNvGrpSpPr>
                              <a:grpSpLocks/>
                            </p:cNvGrpSpPr>
                            <p:nvPr/>
                          </p:nvGrpSpPr>
                          <p:grpSpPr bwMode="auto">
                            <a:xfrm>
                              <a:off x="1995" y="720"/>
                              <a:ext cx="3300" cy="2415"/>
                              <a:chOff x="1995" y="720"/>
                              <a:chExt cx="3300" cy="2415"/>
                            </a:xfrm>
                          </p:grpSpPr>
                          <p:sp>
                            <p:nvSpPr>
                              <p:cNvPr id="40991" name="Text Box 164"/>
                              <p:cNvSpPr txBox="1">
                                <a:spLocks noChangeArrowheads="1"/>
                              </p:cNvSpPr>
                              <p:nvPr/>
                            </p:nvSpPr>
                            <p:spPr bwMode="auto">
                              <a:xfrm>
                                <a:off x="2190" y="2415"/>
                                <a:ext cx="480" cy="450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  <p:txBody>
                              <a:bodyPr/>
                              <a:lstStyle/>
                              <a:p>
                                <a:endParaRPr lang="en-US"/>
                              </a:p>
                            </p:txBody>
                          </p:sp>
                          <p:grpSp>
                            <p:nvGrpSpPr>
                              <p:cNvPr id="40992" name="Group 165"/>
                              <p:cNvGrpSpPr>
                                <a:grpSpLocks/>
                              </p:cNvGrpSpPr>
                              <p:nvPr/>
                            </p:nvGrpSpPr>
                            <p:grpSpPr bwMode="auto">
                              <a:xfrm>
                                <a:off x="1995" y="720"/>
                                <a:ext cx="3300" cy="2415"/>
                                <a:chOff x="1995" y="720"/>
                                <a:chExt cx="3300" cy="2415"/>
                              </a:xfrm>
                            </p:grpSpPr>
                            <p:grpSp>
                              <p:nvGrpSpPr>
                                <p:cNvPr id="40993" name="Group 166"/>
                                <p:cNvGrpSpPr>
                                  <a:grpSpLocks/>
                                </p:cNvGrpSpPr>
                                <p:nvPr/>
                              </p:nvGrpSpPr>
                              <p:grpSpPr bwMode="auto">
                                <a:xfrm>
                                  <a:off x="1995" y="720"/>
                                  <a:ext cx="3300" cy="2415"/>
                                  <a:chOff x="1995" y="720"/>
                                  <a:chExt cx="3300" cy="2415"/>
                                </a:xfrm>
                              </p:grpSpPr>
                              <p:sp>
                                <p:nvSpPr>
                                  <p:cNvPr id="40995" name="Oval 167"/>
                                  <p:cNvSpPr>
                                    <a:spLocks noChangeArrowheads="1"/>
                                  </p:cNvSpPr>
                                  <p:nvPr/>
                                </p:nvSpPr>
                                <p:spPr bwMode="auto">
                                  <a:xfrm>
                                    <a:off x="4935" y="1725"/>
                                    <a:ext cx="360" cy="270"/>
                                  </a:xfrm>
                                  <a:prstGeom prst="ellipse">
                                    <a:avLst/>
                                  </a:prstGeom>
                                  <a:solidFill>
                                    <a:srgbClr val="FFFFFF"/>
                                  </a:solidFill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  <p:txBody>
                                  <a:bodyPr/>
                                  <a:lstStyle/>
                                  <a:p>
                                    <a:pPr algn="l" rtl="0">
                                      <a:spcAft>
                                        <a:spcPts val="1000"/>
                                      </a:spcAft>
                                    </a:pPr>
                                    <a:r>
                                      <a:rPr lang="en-US" sz="1100">
                                        <a:latin typeface="Calibri" pitchFamily="34" charset="0"/>
                                      </a:rPr>
                                      <a:t>D</a:t>
                                    </a:r>
                                    <a:endParaRPr lang="en-US"/>
                                  </a:p>
                                </p:txBody>
                              </p:sp>
                              <p:grpSp>
                                <p:nvGrpSpPr>
                                  <p:cNvPr id="40996" name="Group 168"/>
                                  <p:cNvGrpSpPr>
                                    <a:grpSpLocks/>
                                  </p:cNvGrpSpPr>
                                  <p:nvPr/>
                                </p:nvGrpSpPr>
                                <p:grpSpPr bwMode="auto">
                                  <a:xfrm>
                                    <a:off x="1995" y="720"/>
                                    <a:ext cx="3105" cy="2415"/>
                                    <a:chOff x="1995" y="720"/>
                                    <a:chExt cx="3105" cy="2415"/>
                                  </a:xfrm>
                                </p:grpSpPr>
                                <p:cxnSp>
                                  <p:nvCxnSpPr>
                                    <p:cNvPr id="40997" name="AutoShape 169"/>
                                    <p:cNvCxnSpPr>
                                      <a:cxnSpLocks noChangeShapeType="1"/>
                                    </p:cNvCxnSpPr>
                                    <p:nvPr/>
                                  </p:nvCxnSpPr>
                                  <p:spPr bwMode="auto">
                                    <a:xfrm flipH="1">
                                      <a:off x="2355" y="1875"/>
                                      <a:ext cx="1095" cy="0"/>
                                    </a:xfrm>
                                    <a:prstGeom prst="straightConnector1">
                                      <a:avLst/>
                                    </a:prstGeom>
                                    <a:noFill/>
                                    <a:ln w="9525">
                                      <a:solidFill>
                                        <a:srgbClr val="000000"/>
                                      </a:solidFill>
                                      <a:round/>
                                      <a:headEnd/>
                                      <a:tailEnd/>
                                    </a:ln>
                                  </p:spPr>
                                </p:cxnSp>
                                <p:grpSp>
                                  <p:nvGrpSpPr>
                                    <p:cNvPr id="40998" name="Group 170"/>
                                    <p:cNvGrpSpPr>
                                      <a:grpSpLocks/>
                                    </p:cNvGrpSpPr>
                                    <p:nvPr/>
                                  </p:nvGrpSpPr>
                                  <p:grpSpPr bwMode="auto">
                                    <a:xfrm>
                                      <a:off x="1995" y="720"/>
                                      <a:ext cx="3105" cy="2415"/>
                                      <a:chOff x="1995" y="720"/>
                                      <a:chExt cx="3105" cy="2415"/>
                                    </a:xfrm>
                                  </p:grpSpPr>
                                  <p:sp>
                                    <p:nvSpPr>
                                      <p:cNvPr id="40999" name="Oval 171"/>
                                      <p:cNvSpPr>
                                        <a:spLocks noChangeArrowheads="1"/>
                                      </p:cNvSpPr>
                                      <p:nvPr/>
                                    </p:nvSpPr>
                                    <p:spPr bwMode="auto">
                                      <a:xfrm>
                                        <a:off x="3450" y="1725"/>
                                        <a:ext cx="360" cy="270"/>
                                      </a:xfrm>
                                      <a:prstGeom prst="ellipse">
                                        <a:avLst/>
                                      </a:prstGeom>
                                      <a:solidFill>
                                        <a:srgbClr val="FFFFFF"/>
                                      </a:solidFill>
                                      <a:ln w="9525">
                                        <a:solidFill>
                                          <a:srgbClr val="000000"/>
                                        </a:solidFill>
                                        <a:round/>
                                        <a:headEnd/>
                                        <a:tailEnd/>
                                      </a:ln>
                                    </p:spPr>
                                    <p:txBody>
                                      <a:bodyPr/>
                                      <a:lstStyle/>
                                      <a:p>
                                        <a:pPr algn="l" rtl="0">
                                          <a:spcAft>
                                            <a:spcPts val="1000"/>
                                          </a:spcAft>
                                        </a:pPr>
                                        <a:r>
                                          <a:rPr lang="en-US" sz="1100">
                                            <a:latin typeface="Calibri" pitchFamily="34" charset="0"/>
                                          </a:rPr>
                                          <a:t>B</a:t>
                                        </a:r>
                                        <a:endParaRPr lang="en-US"/>
                                      </a:p>
                                    </p:txBody>
                                  </p:sp>
                                  <p:cxnSp>
                                    <p:nvCxnSpPr>
                                      <p:cNvPr id="41000" name="AutoShape 172"/>
                                      <p:cNvCxnSpPr>
                                        <a:cxnSpLocks noChangeShapeType="1"/>
                                      </p:cNvCxnSpPr>
                                      <p:nvPr/>
                                    </p:nvCxnSpPr>
                                    <p:spPr bwMode="auto">
                                      <a:xfrm>
                                        <a:off x="3810" y="1875"/>
                                        <a:ext cx="1095" cy="0"/>
                                      </a:xfrm>
                                      <a:prstGeom prst="straightConnector1">
                                        <a:avLst/>
                                      </a:prstGeom>
                                      <a:noFill/>
                                      <a:ln w="9525">
                                        <a:solidFill>
                                          <a:srgbClr val="000000"/>
                                        </a:solidFill>
                                        <a:round/>
                                        <a:headEnd/>
                                        <a:tailEnd/>
                                      </a:ln>
                                    </p:spPr>
                                  </p:cxnSp>
                                  <p:grpSp>
                                    <p:nvGrpSpPr>
                                      <p:cNvPr id="41001" name="Group 173"/>
                                      <p:cNvGrpSpPr>
                                        <a:grpSpLocks/>
                                      </p:cNvGrpSpPr>
                                      <p:nvPr/>
                                    </p:nvGrpSpPr>
                                    <p:grpSpPr bwMode="auto">
                                      <a:xfrm>
                                        <a:off x="1995" y="720"/>
                                        <a:ext cx="3105" cy="2415"/>
                                        <a:chOff x="1995" y="720"/>
                                        <a:chExt cx="3105" cy="2415"/>
                                      </a:xfrm>
                                    </p:grpSpPr>
                                    <p:grpSp>
                                      <p:nvGrpSpPr>
                                        <p:cNvPr id="41002" name="Group 174"/>
                                        <p:cNvGrpSpPr>
                                          <a:grpSpLocks/>
                                        </p:cNvGrpSpPr>
                                        <p:nvPr/>
                                      </p:nvGrpSpPr>
                                      <p:grpSpPr bwMode="auto">
                                        <a:xfrm>
                                          <a:off x="1995" y="720"/>
                                          <a:ext cx="3105" cy="2415"/>
                                          <a:chOff x="1995" y="720"/>
                                          <a:chExt cx="3105" cy="2415"/>
                                        </a:xfrm>
                                      </p:grpSpPr>
                                      <p:cxnSp>
                                        <p:nvCxnSpPr>
                                          <p:cNvPr id="41004" name="AutoShape 175"/>
                                          <p:cNvCxnSpPr>
                                            <a:cxnSpLocks noChangeShapeType="1"/>
                                          </p:cNvCxnSpPr>
                                          <p:nvPr/>
                                        </p:nvCxnSpPr>
                                        <p:spPr bwMode="auto">
                                          <a:xfrm flipH="1" flipV="1">
                                            <a:off x="2280" y="1995"/>
                                            <a:ext cx="1170" cy="960"/>
                                          </a:xfrm>
                                          <a:prstGeom prst="straightConnector1">
                                            <a:avLst/>
                                          </a:prstGeom>
                                          <a:noFill/>
                                          <a:ln w="9525">
                                            <a:solidFill>
                                              <a:srgbClr val="000000"/>
                                            </a:solidFill>
                                            <a:round/>
                                            <a:headEnd/>
                                            <a:tailEnd/>
                                          </a:ln>
                                        </p:spPr>
                                      </p:cxnSp>
                                      <p:grpSp>
                                        <p:nvGrpSpPr>
                                          <p:cNvPr id="41005" name="Group 176"/>
                                          <p:cNvGrpSpPr>
                                            <a:grpSpLocks/>
                                          </p:cNvGrpSpPr>
                                          <p:nvPr/>
                                        </p:nvGrpSpPr>
                                        <p:grpSpPr bwMode="auto">
                                          <a:xfrm>
                                            <a:off x="1995" y="720"/>
                                            <a:ext cx="3105" cy="2415"/>
                                            <a:chOff x="1995" y="720"/>
                                            <a:chExt cx="3105" cy="2415"/>
                                          </a:xfrm>
                                        </p:grpSpPr>
                                        <p:sp>
                                          <p:nvSpPr>
                                            <p:cNvPr id="41006" name="Oval 177"/>
                                            <p:cNvSpPr>
                                              <a:spLocks noChangeArrowheads="1"/>
                                            </p:cNvSpPr>
                                            <p:nvPr/>
                                          </p:nvSpPr>
                                          <p:spPr bwMode="auto">
                                            <a:xfrm>
                                              <a:off x="3450" y="2865"/>
                                              <a:ext cx="360" cy="270"/>
                                            </a:xfrm>
                                            <a:prstGeom prst="ellipse">
                                              <a:avLst/>
                                            </a:prstGeom>
                                            <a:solidFill>
                                              <a:srgbClr val="FFFFFF"/>
                                            </a:solidFill>
                                            <a:ln w="9525">
                                              <a:solidFill>
                                                <a:srgbClr val="000000"/>
                                              </a:solidFill>
                                              <a:round/>
                                              <a:headEnd/>
                                              <a:tailEnd/>
                                            </a:ln>
                                          </p:spPr>
                                          <p:txBody>
                                            <a:bodyPr/>
                                            <a:lstStyle/>
                                            <a:p>
                                              <a:pPr algn="l" rtl="0">
                                                <a:spcAft>
                                                  <a:spcPts val="1000"/>
                                                </a:spcAft>
                                              </a:pPr>
                                              <a:r>
                                                <a:rPr lang="en-US" sz="1100">
                                                  <a:latin typeface="Calibri" pitchFamily="34" charset="0"/>
                                                </a:rPr>
                                                <a:t>C</a:t>
                                              </a:r>
                                              <a:endParaRPr lang="en-US"/>
                                            </a:p>
                                          </p:txBody>
                                        </p:sp>
                                        <p:grpSp>
                                          <p:nvGrpSpPr>
                                            <p:cNvPr id="41007" name="Group 178"/>
                                            <p:cNvGrpSpPr>
                                              <a:grpSpLocks/>
                                            </p:cNvGrpSpPr>
                                            <p:nvPr/>
                                          </p:nvGrpSpPr>
                                          <p:grpSpPr bwMode="auto">
                                            <a:xfrm>
                                              <a:off x="1995" y="720"/>
                                              <a:ext cx="3105" cy="1275"/>
                                              <a:chOff x="1995" y="720"/>
                                              <a:chExt cx="3105" cy="1275"/>
                                            </a:xfrm>
                                          </p:grpSpPr>
                                          <p:sp>
                                            <p:nvSpPr>
                                              <p:cNvPr id="41009" name="Oval 179"/>
                                              <p:cNvSpPr>
                                                <a:spLocks noChangeArrowheads="1"/>
                                              </p:cNvSpPr>
                                              <p:nvPr/>
                                            </p:nvSpPr>
                                            <p:spPr bwMode="auto">
                                              <a:xfrm>
                                                <a:off x="3450" y="720"/>
                                                <a:ext cx="360" cy="270"/>
                                              </a:xfrm>
                                              <a:prstGeom prst="ellipse">
                                                <a:avLst/>
                                              </a:prstGeom>
                                              <a:solidFill>
                                                <a:srgbClr val="FFFFFF"/>
                                              </a:solidFill>
                                              <a:ln w="9525">
                                                <a:solidFill>
                                                  <a:srgbClr val="000000"/>
                                                </a:solidFill>
                                                <a:round/>
                                                <a:headEnd/>
                                                <a:tailEnd/>
                                              </a:ln>
                                            </p:spPr>
                                            <p:txBody>
                                              <a:bodyPr/>
                                              <a:lstStyle/>
                                              <a:p>
                                                <a:pPr algn="l" rtl="0">
                                                  <a:spcAft>
                                                    <a:spcPts val="1000"/>
                                                  </a:spcAft>
                                                </a:pPr>
                                                <a:r>
                                                  <a:rPr lang="en-US" sz="1100">
                                                    <a:latin typeface="Calibri" pitchFamily="34" charset="0"/>
                                                  </a:rPr>
                                                  <a:t>A</a:t>
                                                </a:r>
                                                <a:endParaRPr lang="en-US"/>
                                              </a:p>
                                            </p:txBody>
                                          </p:sp>
                                          <p:grpSp>
                                            <p:nvGrpSpPr>
                                              <p:cNvPr id="41010" name="Group 180"/>
                                              <p:cNvGrpSpPr>
                                                <a:grpSpLocks/>
                                              </p:cNvGrpSpPr>
                                              <p:nvPr/>
                                            </p:nvGrpSpPr>
                                            <p:grpSpPr bwMode="auto">
                                              <a:xfrm>
                                                <a:off x="1995" y="915"/>
                                                <a:ext cx="1455" cy="1080"/>
                                                <a:chOff x="1995" y="915"/>
                                                <a:chExt cx="1455" cy="1080"/>
                                              </a:xfrm>
                                            </p:grpSpPr>
                                            <p:sp>
                                              <p:nvSpPr>
                                                <p:cNvPr id="41012" name="Oval 181"/>
                                                <p:cNvSpPr>
                                                  <a:spLocks noChangeArrowheads="1"/>
                                                </p:cNvSpPr>
                                                <p:nvPr/>
                                              </p:nvSpPr>
                                              <p:spPr bwMode="auto">
                                                <a:xfrm>
                                                  <a:off x="1995" y="1725"/>
                                                  <a:ext cx="360" cy="270"/>
                                                </a:xfrm>
                                                <a:prstGeom prst="ellipse">
                                                  <a:avLst/>
                                                </a:prstGeom>
                                                <a:solidFill>
                                                  <a:srgbClr val="FFFFFF"/>
                                                </a:solidFill>
                                                <a:ln w="9525">
                                                  <a:solidFill>
                                                    <a:srgbClr val="000000"/>
                                                  </a:solidFill>
                                                  <a:round/>
                                                  <a:headEnd/>
                                                  <a:tailEnd/>
                                                </a:ln>
                                              </p:spPr>
                                              <p:txBody>
                                                <a:bodyPr/>
                                                <a:lstStyle/>
                                                <a:p>
                                                  <a:pPr algn="l" rtl="0">
                                                    <a:spcAft>
                                                      <a:spcPts val="1000"/>
                                                    </a:spcAft>
                                                  </a:pPr>
                                                  <a:r>
                                                    <a:rPr lang="en-US" sz="1100">
                                                      <a:latin typeface="Calibri" pitchFamily="34" charset="0"/>
                                                    </a:rPr>
                                                    <a:t>S</a:t>
                                                  </a:r>
                                                  <a:endParaRPr lang="en-US"/>
                                                </a:p>
                                              </p:txBody>
                                            </p:sp>
                                            <p:cxnSp>
                                              <p:nvCxnSpPr>
                                                <p:cNvPr id="41013" name="AutoShape 182"/>
                                                <p:cNvCxnSpPr>
                                                  <a:cxnSpLocks noChangeShapeType="1"/>
                                                </p:cNvCxnSpPr>
                                                <p:nvPr/>
                                              </p:nvCxnSpPr>
                                              <p:spPr bwMode="auto">
                                                <a:xfrm flipV="1">
                                                  <a:off x="2190" y="915"/>
                                                  <a:ext cx="1260" cy="810"/>
                                                </a:xfrm>
                                                <a:prstGeom prst="straightConnector1">
                                                  <a:avLst/>
                                                </a:prstGeom>
                                                <a:noFill/>
                                                <a:ln w="9525">
                                                  <a:solidFill>
                                                    <a:srgbClr val="000000"/>
                                                  </a:solidFill>
                                                  <a:round/>
                                                  <a:headEnd/>
                                                  <a:tailEnd/>
                                                </a:ln>
                                              </p:spPr>
                                            </p:cxnSp>
                                          </p:grpSp>
                                          <p:cxnSp>
                                            <p:nvCxnSpPr>
                                              <p:cNvPr id="41011" name="AutoShape 183"/>
                                              <p:cNvCxnSpPr>
                                                <a:cxnSpLocks noChangeShapeType="1"/>
                                              </p:cNvCxnSpPr>
                                              <p:nvPr/>
                                            </p:nvCxnSpPr>
                                            <p:spPr bwMode="auto">
                                              <a:xfrm>
                                                <a:off x="3810" y="915"/>
                                                <a:ext cx="1290" cy="810"/>
                                              </a:xfrm>
                                              <a:prstGeom prst="straightConnector1">
                                                <a:avLst/>
                                              </a:prstGeom>
                                              <a:noFill/>
                                              <a:ln w="9525">
                                                <a:solidFill>
                                                  <a:srgbClr val="000000"/>
                                                </a:solidFill>
                                                <a:round/>
                                                <a:headEnd/>
                                                <a:tailEnd/>
                                              </a:ln>
                                            </p:spPr>
                                          </p:cxnSp>
                                        </p:grpSp>
                                        <p:cxnSp>
                                          <p:nvCxnSpPr>
                                            <p:cNvPr id="41008" name="AutoShape 184"/>
                                            <p:cNvCxnSpPr>
                                              <a:cxnSpLocks noChangeShapeType="1"/>
                                            </p:cNvCxnSpPr>
                                            <p:nvPr/>
                                          </p:nvCxnSpPr>
                                          <p:spPr bwMode="auto">
                                            <a:xfrm flipV="1">
                                              <a:off x="3810" y="1995"/>
                                              <a:ext cx="1290" cy="960"/>
                                            </a:xfrm>
                                            <a:prstGeom prst="straightConnector1">
                                              <a:avLst/>
                                            </a:prstGeom>
                                            <a:noFill/>
                                            <a:ln w="9525">
                                              <a:solidFill>
                                                <a:srgbClr val="000000"/>
                                              </a:solidFill>
                                              <a:round/>
                                              <a:headEnd/>
                                              <a:tailEnd/>
                                            </a:ln>
                                          </p:spPr>
                                        </p:cxnSp>
                                      </p:grpSp>
                                    </p:grpSp>
                                    <p:cxnSp>
                                      <p:nvCxnSpPr>
                                        <p:cNvPr id="41003" name="AutoShape 185"/>
                                        <p:cNvCxnSpPr>
                                          <a:cxnSpLocks noChangeShapeType="1"/>
                                        </p:cNvCxnSpPr>
                                        <p:nvPr/>
                                      </p:nvCxnSpPr>
                                      <p:spPr bwMode="auto">
                                        <a:xfrm flipV="1">
                                          <a:off x="3585" y="1995"/>
                                          <a:ext cx="1" cy="870"/>
                                        </a:xfrm>
                                        <a:prstGeom prst="straightConnector1">
                                          <a:avLst/>
                                        </a:prstGeom>
                                        <a:noFill/>
                                        <a:ln w="9525">
                                          <a:solidFill>
                                            <a:srgbClr val="000000"/>
                                          </a:solidFill>
                                          <a:round/>
                                          <a:headEnd/>
                                          <a:tailEnd/>
                                        </a:ln>
                                      </p:spPr>
                                    </p:cxnSp>
                                  </p:grpSp>
                                </p:grpSp>
                              </p:grpSp>
                            </p:grpSp>
                            <p:sp>
                              <p:nvSpPr>
                                <p:cNvPr id="40994" name="Text Box 186"/>
                                <p:cNvSpPr txBox="1">
                                  <a:spLocks noChangeArrowheads="1"/>
                                </p:cNvSpPr>
                                <p:nvPr/>
                              </p:nvSpPr>
                              <p:spPr bwMode="auto">
                                <a:xfrm>
                                  <a:off x="4530" y="2505"/>
                                  <a:ext cx="255" cy="360"/>
                                </a:xfrm>
                                <a:prstGeom prst="rect">
                                  <a:avLst/>
                                </a:prstGeom>
                                <a:solidFill>
                                  <a:srgbClr val="FFFFFF"/>
                                </a:solidFill>
                                <a:ln w="9525">
                                  <a:noFill/>
                                  <a:miter lim="800000"/>
                                  <a:headEnd/>
                                  <a:tailEnd/>
                                </a:ln>
                              </p:spPr>
                              <p:txBody>
                                <a:bodyPr/>
                                <a:lstStyle/>
                                <a:p>
                                  <a:endParaRPr lang="en-US"/>
                                </a:p>
                              </p:txBody>
                            </p:sp>
                          </p:grpSp>
                        </p:grpSp>
                        <p:sp>
                          <p:nvSpPr>
                            <p:cNvPr id="40990" name="Text Box 187"/>
                            <p:cNvSpPr txBox="1"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3105" y="2085"/>
                              <a:ext cx="345" cy="420"/>
                            </a:xfrm>
                            <a:prstGeom prst="rect">
                              <a:avLst/>
                            </a:prstGeom>
                            <a:solidFill>
                              <a:srgbClr val="FFFFFF"/>
                            </a:solidFill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  <p:txBody>
                            <a:bodyPr/>
                            <a:lstStyle/>
                            <a:p>
                              <a:endParaRPr lang="en-US"/>
                            </a:p>
                          </p:txBody>
                        </p:sp>
                      </p:grpSp>
                    </p:grpSp>
                  </p:grpSp>
                </p:grpSp>
                <p:sp>
                  <p:nvSpPr>
                    <p:cNvPr id="40982" name="Text Box 188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3563" y="4020"/>
                      <a:ext cx="634" cy="397"/>
                    </a:xfrm>
                    <a:prstGeom prst="rect">
                      <a:avLst/>
                    </a:prstGeom>
                    <a:solidFill>
                      <a:srgbClr val="FFFFFF"/>
                    </a:solidFill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</p:grpSp>
            </p:grpSp>
            <p:sp>
              <p:nvSpPr>
                <p:cNvPr id="40978" name="Text Box 189"/>
                <p:cNvSpPr txBox="1">
                  <a:spLocks noChangeArrowheads="1"/>
                </p:cNvSpPr>
                <p:nvPr/>
              </p:nvSpPr>
              <p:spPr bwMode="auto">
                <a:xfrm>
                  <a:off x="4055" y="2851"/>
                  <a:ext cx="634" cy="397"/>
                </a:xfrm>
                <a:prstGeom prst="rect">
                  <a:avLst/>
                </a:prstGeom>
                <a:solidFill>
                  <a:srgbClr val="FFFFFF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sp>
            <p:nvSpPr>
              <p:cNvPr id="40971" name="Text Box 190"/>
              <p:cNvSpPr txBox="1">
                <a:spLocks noChangeArrowheads="1"/>
              </p:cNvSpPr>
              <p:nvPr/>
            </p:nvSpPr>
            <p:spPr bwMode="auto">
              <a:xfrm>
                <a:off x="2631" y="4297"/>
                <a:ext cx="628" cy="418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1</a:t>
                </a:r>
                <a:endParaRPr lang="en-US"/>
              </a:p>
            </p:txBody>
          </p:sp>
          <p:sp>
            <p:nvSpPr>
              <p:cNvPr id="40972" name="Text Box 191"/>
              <p:cNvSpPr txBox="1">
                <a:spLocks noChangeArrowheads="1"/>
              </p:cNvSpPr>
              <p:nvPr/>
            </p:nvSpPr>
            <p:spPr bwMode="auto">
              <a:xfrm>
                <a:off x="5550" y="4324"/>
                <a:ext cx="803" cy="391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2</a:t>
                </a:r>
                <a:endParaRPr lang="en-US"/>
              </a:p>
            </p:txBody>
          </p:sp>
          <p:sp>
            <p:nvSpPr>
              <p:cNvPr id="40973" name="Text Box 192"/>
              <p:cNvSpPr txBox="1">
                <a:spLocks noChangeArrowheads="1"/>
              </p:cNvSpPr>
              <p:nvPr/>
            </p:nvSpPr>
            <p:spPr bwMode="auto">
              <a:xfrm>
                <a:off x="2496" y="6585"/>
                <a:ext cx="803" cy="391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5</a:t>
                </a:r>
                <a:endParaRPr lang="en-US"/>
              </a:p>
            </p:txBody>
          </p:sp>
          <p:sp>
            <p:nvSpPr>
              <p:cNvPr id="40974" name="Text Box 193"/>
              <p:cNvSpPr txBox="1">
                <a:spLocks noChangeArrowheads="1"/>
              </p:cNvSpPr>
              <p:nvPr/>
            </p:nvSpPr>
            <p:spPr bwMode="auto">
              <a:xfrm>
                <a:off x="4884" y="5308"/>
                <a:ext cx="803" cy="391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4</a:t>
                </a:r>
                <a:endParaRPr lang="en-US"/>
              </a:p>
            </p:txBody>
          </p:sp>
          <p:sp>
            <p:nvSpPr>
              <p:cNvPr id="40975" name="Text Box 194"/>
              <p:cNvSpPr txBox="1">
                <a:spLocks noChangeArrowheads="1"/>
              </p:cNvSpPr>
              <p:nvPr/>
            </p:nvSpPr>
            <p:spPr bwMode="auto">
              <a:xfrm>
                <a:off x="3240" y="5308"/>
                <a:ext cx="803" cy="391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3</a:t>
                </a:r>
                <a:endParaRPr lang="en-US"/>
              </a:p>
            </p:txBody>
          </p:sp>
          <p:sp>
            <p:nvSpPr>
              <p:cNvPr id="40976" name="Text Box 195"/>
              <p:cNvSpPr txBox="1">
                <a:spLocks noChangeArrowheads="1"/>
              </p:cNvSpPr>
              <p:nvPr/>
            </p:nvSpPr>
            <p:spPr bwMode="auto">
              <a:xfrm>
                <a:off x="5718" y="6670"/>
                <a:ext cx="803" cy="391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algn="l" rtl="0">
                  <a:spcAft>
                    <a:spcPts val="1000"/>
                  </a:spcAft>
                </a:pPr>
                <a:r>
                  <a:rPr lang="en-US" sz="1100">
                    <a:latin typeface="Calibri" pitchFamily="34" charset="0"/>
                  </a:rPr>
                  <a:t>w</a:t>
                </a:r>
                <a:r>
                  <a:rPr lang="en-US" sz="1100" baseline="-25000">
                    <a:latin typeface="Calibri" pitchFamily="34" charset="0"/>
                  </a:rPr>
                  <a:t>7</a:t>
                </a:r>
                <a:endParaRPr lang="en-US"/>
              </a:p>
            </p:txBody>
          </p:sp>
        </p:grpSp>
        <p:sp>
          <p:nvSpPr>
            <p:cNvPr id="40968" name="Freeform 112"/>
            <p:cNvSpPr>
              <a:spLocks/>
            </p:cNvSpPr>
            <p:nvPr/>
          </p:nvSpPr>
          <p:spPr bwMode="auto">
            <a:xfrm>
              <a:off x="3243" y="935"/>
              <a:ext cx="2313" cy="1225"/>
            </a:xfrm>
            <a:custGeom>
              <a:avLst/>
              <a:gdLst>
                <a:gd name="T0" fmla="*/ 0 w 2313"/>
                <a:gd name="T1" fmla="*/ 2147468968 h 1225"/>
                <a:gd name="T2" fmla="*/ 2147468917 w 2313"/>
                <a:gd name="T3" fmla="*/ 0 h 1225"/>
                <a:gd name="T4" fmla="*/ 2147468917 w 2313"/>
                <a:gd name="T5" fmla="*/ 2147468968 h 1225"/>
                <a:gd name="T6" fmla="*/ 0 60000 65536"/>
                <a:gd name="T7" fmla="*/ 0 60000 65536"/>
                <a:gd name="T8" fmla="*/ 0 60000 65536"/>
                <a:gd name="T9" fmla="*/ 0 w 2313"/>
                <a:gd name="T10" fmla="*/ 0 h 1225"/>
                <a:gd name="T11" fmla="*/ 2313 w 2313"/>
                <a:gd name="T12" fmla="*/ 1225 h 1225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313" h="1225">
                  <a:moveTo>
                    <a:pt x="0" y="1225"/>
                  </a:moveTo>
                  <a:cubicBezTo>
                    <a:pt x="374" y="612"/>
                    <a:pt x="749" y="0"/>
                    <a:pt x="1134" y="0"/>
                  </a:cubicBezTo>
                  <a:cubicBezTo>
                    <a:pt x="1519" y="0"/>
                    <a:pt x="2117" y="1021"/>
                    <a:pt x="2313" y="1225"/>
                  </a:cubicBezTo>
                </a:path>
              </a:pathLst>
            </a:custGeom>
            <a:noFill/>
            <a:ln w="9525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l-GR"/>
            </a:p>
          </p:txBody>
        </p:sp>
      </p:grpSp>
      <p:grpSp>
        <p:nvGrpSpPr>
          <p:cNvPr id="40964" name="Group 53"/>
          <p:cNvGrpSpPr>
            <a:grpSpLocks/>
          </p:cNvGrpSpPr>
          <p:nvPr/>
        </p:nvGrpSpPr>
        <p:grpSpPr bwMode="auto">
          <a:xfrm>
            <a:off x="6588125" y="4221163"/>
            <a:ext cx="719138" cy="647700"/>
            <a:chOff x="3379" y="1434"/>
            <a:chExt cx="453" cy="408"/>
          </a:xfrm>
        </p:grpSpPr>
        <p:sp>
          <p:nvSpPr>
            <p:cNvPr id="40965" name="Line 51"/>
            <p:cNvSpPr>
              <a:spLocks noChangeShapeType="1"/>
            </p:cNvSpPr>
            <p:nvPr/>
          </p:nvSpPr>
          <p:spPr bwMode="auto">
            <a:xfrm flipH="1">
              <a:off x="3560" y="1434"/>
              <a:ext cx="136" cy="408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l-GR"/>
            </a:p>
          </p:txBody>
        </p:sp>
        <p:sp>
          <p:nvSpPr>
            <p:cNvPr id="40966" name="Line 52"/>
            <p:cNvSpPr>
              <a:spLocks noChangeShapeType="1"/>
            </p:cNvSpPr>
            <p:nvPr/>
          </p:nvSpPr>
          <p:spPr bwMode="auto">
            <a:xfrm>
              <a:off x="3379" y="1615"/>
              <a:ext cx="453" cy="0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l-GR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 idx="4294967295"/>
          </p:nvPr>
        </p:nvSpPr>
        <p:spPr>
          <a:xfrm>
            <a:off x="518864" y="2746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Link Failure</a:t>
            </a:r>
          </a:p>
        </p:txBody>
      </p:sp>
      <p:grpSp>
        <p:nvGrpSpPr>
          <p:cNvPr id="41987" name="Group 150"/>
          <p:cNvGrpSpPr>
            <a:grpSpLocks/>
          </p:cNvGrpSpPr>
          <p:nvPr/>
        </p:nvGrpSpPr>
        <p:grpSpPr bwMode="auto">
          <a:xfrm>
            <a:off x="5219700" y="1989138"/>
            <a:ext cx="3671888" cy="3671887"/>
            <a:chOff x="2352" y="3724"/>
            <a:chExt cx="4341" cy="4198"/>
          </a:xfrm>
        </p:grpSpPr>
        <p:sp>
          <p:nvSpPr>
            <p:cNvPr id="41992" name="Text Box 151"/>
            <p:cNvSpPr txBox="1">
              <a:spLocks noChangeArrowheads="1"/>
            </p:cNvSpPr>
            <p:nvPr/>
          </p:nvSpPr>
          <p:spPr bwMode="auto">
            <a:xfrm>
              <a:off x="4574" y="6457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6</a:t>
              </a:r>
              <a:endParaRPr lang="en-US"/>
            </a:p>
          </p:txBody>
        </p:sp>
        <p:grpSp>
          <p:nvGrpSpPr>
            <p:cNvPr id="41993" name="Group 152"/>
            <p:cNvGrpSpPr>
              <a:grpSpLocks/>
            </p:cNvGrpSpPr>
            <p:nvPr/>
          </p:nvGrpSpPr>
          <p:grpSpPr bwMode="auto">
            <a:xfrm>
              <a:off x="2352" y="3724"/>
              <a:ext cx="4341" cy="4198"/>
              <a:chOff x="2485" y="1237"/>
              <a:chExt cx="6062" cy="4260"/>
            </a:xfrm>
          </p:grpSpPr>
          <p:grpSp>
            <p:nvGrpSpPr>
              <p:cNvPr id="42000" name="Group 153"/>
              <p:cNvGrpSpPr>
                <a:grpSpLocks/>
              </p:cNvGrpSpPr>
              <p:nvPr/>
            </p:nvGrpSpPr>
            <p:grpSpPr bwMode="auto">
              <a:xfrm>
                <a:off x="2485" y="1237"/>
                <a:ext cx="6062" cy="4260"/>
                <a:chOff x="2485" y="1237"/>
                <a:chExt cx="6062" cy="4260"/>
              </a:xfrm>
            </p:grpSpPr>
            <p:sp>
              <p:nvSpPr>
                <p:cNvPr id="42002" name="Text Box 154"/>
                <p:cNvSpPr txBox="1">
                  <a:spLocks noChangeArrowheads="1"/>
                </p:cNvSpPr>
                <p:nvPr/>
              </p:nvSpPr>
              <p:spPr bwMode="auto">
                <a:xfrm>
                  <a:off x="6395" y="2844"/>
                  <a:ext cx="634" cy="397"/>
                </a:xfrm>
                <a:prstGeom prst="rect">
                  <a:avLst/>
                </a:prstGeom>
                <a:solidFill>
                  <a:srgbClr val="FFFFFF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grpSp>
              <p:nvGrpSpPr>
                <p:cNvPr id="42003" name="Group 155"/>
                <p:cNvGrpSpPr>
                  <a:grpSpLocks/>
                </p:cNvGrpSpPr>
                <p:nvPr/>
              </p:nvGrpSpPr>
              <p:grpSpPr bwMode="auto">
                <a:xfrm>
                  <a:off x="2485" y="1237"/>
                  <a:ext cx="6062" cy="4260"/>
                  <a:chOff x="2485" y="720"/>
                  <a:chExt cx="6062" cy="4260"/>
                </a:xfrm>
              </p:grpSpPr>
              <p:grpSp>
                <p:nvGrpSpPr>
                  <p:cNvPr id="42004" name="Group 156"/>
                  <p:cNvGrpSpPr>
                    <a:grpSpLocks/>
                  </p:cNvGrpSpPr>
                  <p:nvPr/>
                </p:nvGrpSpPr>
                <p:grpSpPr bwMode="auto">
                  <a:xfrm>
                    <a:off x="2485" y="720"/>
                    <a:ext cx="6062" cy="4260"/>
                    <a:chOff x="1995" y="720"/>
                    <a:chExt cx="3300" cy="2415"/>
                  </a:xfrm>
                </p:grpSpPr>
                <p:sp>
                  <p:nvSpPr>
                    <p:cNvPr id="42006" name="Text Box 157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4530" y="900"/>
                      <a:ext cx="405" cy="390"/>
                    </a:xfrm>
                    <a:prstGeom prst="rect">
                      <a:avLst/>
                    </a:prstGeom>
                    <a:solidFill>
                      <a:srgbClr val="FFFFFF"/>
                    </a:solidFill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grpSp>
                  <p:nvGrpSpPr>
                    <p:cNvPr id="42007" name="Group 158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995" y="720"/>
                      <a:ext cx="3300" cy="2415"/>
                      <a:chOff x="1995" y="720"/>
                      <a:chExt cx="3300" cy="2415"/>
                    </a:xfrm>
                  </p:grpSpPr>
                  <p:sp>
                    <p:nvSpPr>
                      <p:cNvPr id="42008" name="Text Box 159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2400" y="915"/>
                        <a:ext cx="270" cy="375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42009" name="Group 160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995" y="720"/>
                        <a:ext cx="3300" cy="2415"/>
                        <a:chOff x="1995" y="720"/>
                        <a:chExt cx="3300" cy="2415"/>
                      </a:xfrm>
                    </p:grpSpPr>
                    <p:sp>
                      <p:nvSpPr>
                        <p:cNvPr id="42010" name="Text Box 161"/>
                        <p:cNvSpPr txBox="1"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2715" y="1425"/>
                          <a:ext cx="480" cy="450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grpSp>
                      <p:nvGrpSpPr>
                        <p:cNvPr id="42011" name="Group 162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1995" y="720"/>
                          <a:ext cx="3300" cy="2415"/>
                          <a:chOff x="1995" y="720"/>
                          <a:chExt cx="3300" cy="2415"/>
                        </a:xfrm>
                      </p:grpSpPr>
                      <p:grpSp>
                        <p:nvGrpSpPr>
                          <p:cNvPr id="42012" name="Group 163"/>
                          <p:cNvGrpSpPr>
                            <a:grpSpLocks/>
                          </p:cNvGrpSpPr>
                          <p:nvPr/>
                        </p:nvGrpSpPr>
                        <p:grpSpPr bwMode="auto">
                          <a:xfrm>
                            <a:off x="1995" y="720"/>
                            <a:ext cx="3300" cy="2415"/>
                            <a:chOff x="1995" y="720"/>
                            <a:chExt cx="3300" cy="2415"/>
                          </a:xfrm>
                        </p:grpSpPr>
                        <p:sp>
                          <p:nvSpPr>
                            <p:cNvPr id="42014" name="Text Box 164"/>
                            <p:cNvSpPr txBox="1"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2190" y="2415"/>
                              <a:ext cx="480" cy="450"/>
                            </a:xfrm>
                            <a:prstGeom prst="rect">
                              <a:avLst/>
                            </a:prstGeom>
                            <a:solidFill>
                              <a:srgbClr val="FFFFFF"/>
                            </a:solidFill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  <p:txBody>
                            <a:bodyPr/>
                            <a:lstStyle/>
                            <a:p>
                              <a:endParaRPr lang="en-US"/>
                            </a:p>
                          </p:txBody>
                        </p:sp>
                        <p:grpSp>
                          <p:nvGrpSpPr>
                            <p:cNvPr id="42015" name="Group 165"/>
                            <p:cNvGrpSpPr>
                              <a:grpSpLocks/>
                            </p:cNvGrpSpPr>
                            <p:nvPr/>
                          </p:nvGrpSpPr>
                          <p:grpSpPr bwMode="auto">
                            <a:xfrm>
                              <a:off x="1995" y="720"/>
                              <a:ext cx="3300" cy="2415"/>
                              <a:chOff x="1995" y="720"/>
                              <a:chExt cx="3300" cy="2415"/>
                            </a:xfrm>
                          </p:grpSpPr>
                          <p:grpSp>
                            <p:nvGrpSpPr>
                              <p:cNvPr id="42016" name="Group 166"/>
                              <p:cNvGrpSpPr>
                                <a:grpSpLocks/>
                              </p:cNvGrpSpPr>
                              <p:nvPr/>
                            </p:nvGrpSpPr>
                            <p:grpSpPr bwMode="auto">
                              <a:xfrm>
                                <a:off x="1995" y="720"/>
                                <a:ext cx="3300" cy="2415"/>
                                <a:chOff x="1995" y="720"/>
                                <a:chExt cx="3300" cy="2415"/>
                              </a:xfrm>
                            </p:grpSpPr>
                            <p:sp>
                              <p:nvSpPr>
                                <p:cNvPr id="42018" name="Oval 167"/>
                                <p:cNvSpPr>
                                  <a:spLocks noChangeArrowheads="1"/>
                                </p:cNvSpPr>
                                <p:nvPr/>
                              </p:nvSpPr>
                              <p:spPr bwMode="auto">
                                <a:xfrm>
                                  <a:off x="4935" y="1725"/>
                                  <a:ext cx="360" cy="270"/>
                                </a:xfrm>
                                <a:prstGeom prst="ellipse">
                                  <a:avLst/>
                                </a:prstGeom>
                                <a:solidFill>
                                  <a:srgbClr val="FFFFFF"/>
                                </a:solidFill>
                                <a:ln w="9525">
                                  <a:solidFill>
                                    <a:srgbClr val="000000"/>
                                  </a:solidFill>
                                  <a:round/>
                                  <a:headEnd/>
                                  <a:tailEnd/>
                                </a:ln>
                              </p:spPr>
                              <p:txBody>
                                <a:bodyPr/>
                                <a:lstStyle/>
                                <a:p>
                                  <a:pPr algn="l" rtl="0">
                                    <a:spcAft>
                                      <a:spcPts val="1000"/>
                                    </a:spcAft>
                                  </a:pPr>
                                  <a:r>
                                    <a:rPr lang="en-US" sz="1100">
                                      <a:latin typeface="Calibri" pitchFamily="34" charset="0"/>
                                    </a:rPr>
                                    <a:t>D</a:t>
                                  </a:r>
                                  <a:endParaRPr lang="en-US"/>
                                </a:p>
                              </p:txBody>
                            </p:sp>
                            <p:grpSp>
                              <p:nvGrpSpPr>
                                <p:cNvPr id="42019" name="Group 168"/>
                                <p:cNvGrpSpPr>
                                  <a:grpSpLocks/>
                                </p:cNvGrpSpPr>
                                <p:nvPr/>
                              </p:nvGrpSpPr>
                              <p:grpSpPr bwMode="auto">
                                <a:xfrm>
                                  <a:off x="1995" y="720"/>
                                  <a:ext cx="3105" cy="2415"/>
                                  <a:chOff x="1995" y="720"/>
                                  <a:chExt cx="3105" cy="2415"/>
                                </a:xfrm>
                              </p:grpSpPr>
                              <p:cxnSp>
                                <p:nvCxnSpPr>
                                  <p:cNvPr id="42020" name="AutoShape 169"/>
                                  <p:cNvCxnSpPr>
                                    <a:cxnSpLocks noChangeShapeType="1"/>
                                  </p:cNvCxnSpPr>
                                  <p:nvPr/>
                                </p:nvCxnSpPr>
                                <p:spPr bwMode="auto">
                                  <a:xfrm flipH="1">
                                    <a:off x="2355" y="1875"/>
                                    <a:ext cx="1095" cy="0"/>
                                  </a:xfrm>
                                  <a:prstGeom prst="straightConnector1">
                                    <a:avLst/>
                                  </a:prstGeom>
                                  <a:noFill/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</p:cxnSp>
                              <p:grpSp>
                                <p:nvGrpSpPr>
                                  <p:cNvPr id="42021" name="Group 170"/>
                                  <p:cNvGrpSpPr>
                                    <a:grpSpLocks/>
                                  </p:cNvGrpSpPr>
                                  <p:nvPr/>
                                </p:nvGrpSpPr>
                                <p:grpSpPr bwMode="auto">
                                  <a:xfrm>
                                    <a:off x="1995" y="720"/>
                                    <a:ext cx="3105" cy="2415"/>
                                    <a:chOff x="1995" y="720"/>
                                    <a:chExt cx="3105" cy="2415"/>
                                  </a:xfrm>
                                </p:grpSpPr>
                                <p:sp>
                                  <p:nvSpPr>
                                    <p:cNvPr id="42022" name="Oval 171"/>
                                    <p:cNvSpPr>
                                      <a:spLocks noChangeArrowheads="1"/>
                                    </p:cNvSpPr>
                                    <p:nvPr/>
                                  </p:nvSpPr>
                                  <p:spPr bwMode="auto">
                                    <a:xfrm>
                                      <a:off x="3450" y="1725"/>
                                      <a:ext cx="360" cy="270"/>
                                    </a:xfrm>
                                    <a:prstGeom prst="ellipse">
                                      <a:avLst/>
                                    </a:prstGeom>
                                    <a:solidFill>
                                      <a:srgbClr val="FFFFFF"/>
                                    </a:solidFill>
                                    <a:ln w="9525">
                                      <a:solidFill>
                                        <a:srgbClr val="000000"/>
                                      </a:solidFill>
                                      <a:round/>
                                      <a:headEnd/>
                                      <a:tailEnd/>
                                    </a:ln>
                                  </p:spPr>
                                  <p:txBody>
                                    <a:bodyPr/>
                                    <a:lstStyle/>
                                    <a:p>
                                      <a:pPr algn="l" rtl="0">
                                        <a:spcAft>
                                          <a:spcPts val="1000"/>
                                        </a:spcAft>
                                      </a:pPr>
                                      <a:r>
                                        <a:rPr lang="en-US" sz="1100">
                                          <a:latin typeface="Calibri" pitchFamily="34" charset="0"/>
                                        </a:rPr>
                                        <a:t>B</a:t>
                                      </a:r>
                                      <a:endParaRPr lang="en-US"/>
                                    </a:p>
                                  </p:txBody>
                                </p:sp>
                                <p:cxnSp>
                                  <p:nvCxnSpPr>
                                    <p:cNvPr id="42023" name="AutoShape 172"/>
                                    <p:cNvCxnSpPr>
                                      <a:cxnSpLocks noChangeShapeType="1"/>
                                    </p:cNvCxnSpPr>
                                    <p:nvPr/>
                                  </p:nvCxnSpPr>
                                  <p:spPr bwMode="auto">
                                    <a:xfrm>
                                      <a:off x="3810" y="1875"/>
                                      <a:ext cx="1095" cy="0"/>
                                    </a:xfrm>
                                    <a:prstGeom prst="straightConnector1">
                                      <a:avLst/>
                                    </a:prstGeom>
                                    <a:noFill/>
                                    <a:ln w="9525">
                                      <a:solidFill>
                                        <a:srgbClr val="000000"/>
                                      </a:solidFill>
                                      <a:round/>
                                      <a:headEnd/>
                                      <a:tailEnd/>
                                    </a:ln>
                                  </p:spPr>
                                </p:cxnSp>
                                <p:grpSp>
                                  <p:nvGrpSpPr>
                                    <p:cNvPr id="42024" name="Group 173"/>
                                    <p:cNvGrpSpPr>
                                      <a:grpSpLocks/>
                                    </p:cNvGrpSpPr>
                                    <p:nvPr/>
                                  </p:nvGrpSpPr>
                                  <p:grpSpPr bwMode="auto">
                                    <a:xfrm>
                                      <a:off x="1995" y="720"/>
                                      <a:ext cx="3105" cy="2415"/>
                                      <a:chOff x="1995" y="720"/>
                                      <a:chExt cx="3105" cy="2415"/>
                                    </a:xfrm>
                                  </p:grpSpPr>
                                  <p:grpSp>
                                    <p:nvGrpSpPr>
                                      <p:cNvPr id="42025" name="Group 174"/>
                                      <p:cNvGrpSpPr>
                                        <a:grpSpLocks/>
                                      </p:cNvGrpSpPr>
                                      <p:nvPr/>
                                    </p:nvGrpSpPr>
                                    <p:grpSpPr bwMode="auto">
                                      <a:xfrm>
                                        <a:off x="1995" y="720"/>
                                        <a:ext cx="3105" cy="2415"/>
                                        <a:chOff x="1995" y="720"/>
                                        <a:chExt cx="3105" cy="2415"/>
                                      </a:xfrm>
                                    </p:grpSpPr>
                                    <p:cxnSp>
                                      <p:nvCxnSpPr>
                                        <p:cNvPr id="42027" name="AutoShape 175"/>
                                        <p:cNvCxnSpPr>
                                          <a:cxnSpLocks noChangeShapeType="1"/>
                                        </p:cNvCxnSpPr>
                                        <p:nvPr/>
                                      </p:nvCxnSpPr>
                                      <p:spPr bwMode="auto">
                                        <a:xfrm flipH="1" flipV="1">
                                          <a:off x="2280" y="1995"/>
                                          <a:ext cx="1170" cy="960"/>
                                        </a:xfrm>
                                        <a:prstGeom prst="straightConnector1">
                                          <a:avLst/>
                                        </a:prstGeom>
                                        <a:noFill/>
                                        <a:ln w="9525">
                                          <a:solidFill>
                                            <a:srgbClr val="000000"/>
                                          </a:solidFill>
                                          <a:round/>
                                          <a:headEnd/>
                                          <a:tailEnd/>
                                        </a:ln>
                                      </p:spPr>
                                    </p:cxnSp>
                                    <p:grpSp>
                                      <p:nvGrpSpPr>
                                        <p:cNvPr id="42028" name="Group 176"/>
                                        <p:cNvGrpSpPr>
                                          <a:grpSpLocks/>
                                        </p:cNvGrpSpPr>
                                        <p:nvPr/>
                                      </p:nvGrpSpPr>
                                      <p:grpSpPr bwMode="auto">
                                        <a:xfrm>
                                          <a:off x="1995" y="720"/>
                                          <a:ext cx="3105" cy="2415"/>
                                          <a:chOff x="1995" y="720"/>
                                          <a:chExt cx="3105" cy="2415"/>
                                        </a:xfrm>
                                      </p:grpSpPr>
                                      <p:sp>
                                        <p:nvSpPr>
                                          <p:cNvPr id="42029" name="Oval 177"/>
                                          <p:cNvSpPr>
                                            <a:spLocks noChangeArrowheads="1"/>
                                          </p:cNvSpPr>
                                          <p:nvPr/>
                                        </p:nvSpPr>
                                        <p:spPr bwMode="auto">
                                          <a:xfrm>
                                            <a:off x="3450" y="2865"/>
                                            <a:ext cx="360" cy="270"/>
                                          </a:xfrm>
                                          <a:prstGeom prst="ellipse">
                                            <a:avLst/>
                                          </a:prstGeom>
                                          <a:solidFill>
                                            <a:srgbClr val="FFFFFF"/>
                                          </a:solidFill>
                                          <a:ln w="9525">
                                            <a:solidFill>
                                              <a:srgbClr val="000000"/>
                                            </a:solidFill>
                                            <a:round/>
                                            <a:headEnd/>
                                            <a:tailEnd/>
                                          </a:ln>
                                        </p:spPr>
                                        <p:txBody>
                                          <a:bodyPr/>
                                          <a:lstStyle/>
                                          <a:p>
                                            <a:pPr algn="l" rtl="0">
                                              <a:spcAft>
                                                <a:spcPts val="1000"/>
                                              </a:spcAft>
                                            </a:pPr>
                                            <a:r>
                                              <a:rPr lang="en-US" sz="1100">
                                                <a:latin typeface="Calibri" pitchFamily="34" charset="0"/>
                                              </a:rPr>
                                              <a:t>C</a:t>
                                            </a:r>
                                            <a:endParaRPr lang="en-US"/>
                                          </a:p>
                                        </p:txBody>
                                      </p:sp>
                                      <p:grpSp>
                                        <p:nvGrpSpPr>
                                          <p:cNvPr id="42030" name="Group 178"/>
                                          <p:cNvGrpSpPr>
                                            <a:grpSpLocks/>
                                          </p:cNvGrpSpPr>
                                          <p:nvPr/>
                                        </p:nvGrpSpPr>
                                        <p:grpSpPr bwMode="auto">
                                          <a:xfrm>
                                            <a:off x="1995" y="720"/>
                                            <a:ext cx="3105" cy="1275"/>
                                            <a:chOff x="1995" y="720"/>
                                            <a:chExt cx="3105" cy="1275"/>
                                          </a:xfrm>
                                        </p:grpSpPr>
                                        <p:sp>
                                          <p:nvSpPr>
                                            <p:cNvPr id="42032" name="Oval 179"/>
                                            <p:cNvSpPr>
                                              <a:spLocks noChangeArrowheads="1"/>
                                            </p:cNvSpPr>
                                            <p:nvPr/>
                                          </p:nvSpPr>
                                          <p:spPr bwMode="auto">
                                            <a:xfrm>
                                              <a:off x="3450" y="720"/>
                                              <a:ext cx="360" cy="270"/>
                                            </a:xfrm>
                                            <a:prstGeom prst="ellipse">
                                              <a:avLst/>
                                            </a:prstGeom>
                                            <a:solidFill>
                                              <a:srgbClr val="FFFFFF"/>
                                            </a:solidFill>
                                            <a:ln w="9525">
                                              <a:solidFill>
                                                <a:srgbClr val="000000"/>
                                              </a:solidFill>
                                              <a:round/>
                                              <a:headEnd/>
                                              <a:tailEnd/>
                                            </a:ln>
                                          </p:spPr>
                                          <p:txBody>
                                            <a:bodyPr/>
                                            <a:lstStyle/>
                                            <a:p>
                                              <a:pPr algn="l" rtl="0">
                                                <a:spcAft>
                                                  <a:spcPts val="1000"/>
                                                </a:spcAft>
                                              </a:pPr>
                                              <a:r>
                                                <a:rPr lang="en-US" sz="1100">
                                                  <a:latin typeface="Calibri" pitchFamily="34" charset="0"/>
                                                </a:rPr>
                                                <a:t>A</a:t>
                                              </a:r>
                                              <a:endParaRPr lang="en-US"/>
                                            </a:p>
                                          </p:txBody>
                                        </p:sp>
                                        <p:grpSp>
                                          <p:nvGrpSpPr>
                                            <p:cNvPr id="42033" name="Group 180"/>
                                            <p:cNvGrpSpPr>
                                              <a:grpSpLocks/>
                                            </p:cNvGrpSpPr>
                                            <p:nvPr/>
                                          </p:nvGrpSpPr>
                                          <p:grpSpPr bwMode="auto">
                                            <a:xfrm>
                                              <a:off x="1995" y="915"/>
                                              <a:ext cx="1455" cy="1080"/>
                                              <a:chOff x="1995" y="915"/>
                                              <a:chExt cx="1455" cy="1080"/>
                                            </a:xfrm>
                                          </p:grpSpPr>
                                          <p:sp>
                                            <p:nvSpPr>
                                              <p:cNvPr id="42035" name="Oval 181"/>
                                              <p:cNvSpPr>
                                                <a:spLocks noChangeArrowheads="1"/>
                                              </p:cNvSpPr>
                                              <p:nvPr/>
                                            </p:nvSpPr>
                                            <p:spPr bwMode="auto">
                                              <a:xfrm>
                                                <a:off x="1995" y="1725"/>
                                                <a:ext cx="360" cy="270"/>
                                              </a:xfrm>
                                              <a:prstGeom prst="ellipse">
                                                <a:avLst/>
                                              </a:prstGeom>
                                              <a:solidFill>
                                                <a:srgbClr val="FFFFFF"/>
                                              </a:solidFill>
                                              <a:ln w="9525">
                                                <a:solidFill>
                                                  <a:srgbClr val="000000"/>
                                                </a:solidFill>
                                                <a:round/>
                                                <a:headEnd/>
                                                <a:tailEnd/>
                                              </a:ln>
                                            </p:spPr>
                                            <p:txBody>
                                              <a:bodyPr/>
                                              <a:lstStyle/>
                                              <a:p>
                                                <a:pPr algn="l" rtl="0">
                                                  <a:spcAft>
                                                    <a:spcPts val="1000"/>
                                                  </a:spcAft>
                                                </a:pPr>
                                                <a:r>
                                                  <a:rPr lang="en-US" sz="1100">
                                                    <a:latin typeface="Calibri" pitchFamily="34" charset="0"/>
                                                  </a:rPr>
                                                  <a:t>S</a:t>
                                                </a:r>
                                                <a:endParaRPr lang="en-US"/>
                                              </a:p>
                                            </p:txBody>
                                          </p:sp>
                                          <p:cxnSp>
                                            <p:nvCxnSpPr>
                                              <p:cNvPr id="42036" name="AutoShape 182"/>
                                              <p:cNvCxnSpPr>
                                                <a:cxnSpLocks noChangeShapeType="1"/>
                                              </p:cNvCxnSpPr>
                                              <p:nvPr/>
                                            </p:nvCxnSpPr>
                                            <p:spPr bwMode="auto">
                                              <a:xfrm flipV="1">
                                                <a:off x="2190" y="915"/>
                                                <a:ext cx="1260" cy="810"/>
                                              </a:xfrm>
                                              <a:prstGeom prst="straightConnector1">
                                                <a:avLst/>
                                              </a:prstGeom>
                                              <a:noFill/>
                                              <a:ln w="9525">
                                                <a:solidFill>
                                                  <a:srgbClr val="000000"/>
                                                </a:solidFill>
                                                <a:round/>
                                                <a:headEnd/>
                                                <a:tailEnd/>
                                              </a:ln>
                                            </p:spPr>
                                          </p:cxnSp>
                                        </p:grpSp>
                                        <p:cxnSp>
                                          <p:nvCxnSpPr>
                                            <p:cNvPr id="42034" name="AutoShape 183"/>
                                            <p:cNvCxnSpPr>
                                              <a:cxnSpLocks noChangeShapeType="1"/>
                                            </p:cNvCxnSpPr>
                                            <p:nvPr/>
                                          </p:nvCxnSpPr>
                                          <p:spPr bwMode="auto">
                                            <a:xfrm>
                                              <a:off x="3810" y="915"/>
                                              <a:ext cx="1290" cy="810"/>
                                            </a:xfrm>
                                            <a:prstGeom prst="straightConnector1">
                                              <a:avLst/>
                                            </a:prstGeom>
                                            <a:noFill/>
                                            <a:ln w="9525">
                                              <a:solidFill>
                                                <a:srgbClr val="000000"/>
                                              </a:solidFill>
                                              <a:round/>
                                              <a:headEnd/>
                                              <a:tailEnd/>
                                            </a:ln>
                                          </p:spPr>
                                        </p:cxnSp>
                                      </p:grpSp>
                                      <p:cxnSp>
                                        <p:nvCxnSpPr>
                                          <p:cNvPr id="42031" name="AutoShape 184"/>
                                          <p:cNvCxnSpPr>
                                            <a:cxnSpLocks noChangeShapeType="1"/>
                                          </p:cNvCxnSpPr>
                                          <p:nvPr/>
                                        </p:nvCxnSpPr>
                                        <p:spPr bwMode="auto">
                                          <a:xfrm flipV="1">
                                            <a:off x="3810" y="1995"/>
                                            <a:ext cx="1290" cy="960"/>
                                          </a:xfrm>
                                          <a:prstGeom prst="straightConnector1">
                                            <a:avLst/>
                                          </a:prstGeom>
                                          <a:noFill/>
                                          <a:ln w="9525">
                                            <a:solidFill>
                                              <a:srgbClr val="000000"/>
                                            </a:solidFill>
                                            <a:round/>
                                            <a:headEnd/>
                                            <a:tailEnd/>
                                          </a:ln>
                                        </p:spPr>
                                      </p:cxnSp>
                                    </p:grpSp>
                                  </p:grpSp>
                                  <p:cxnSp>
                                    <p:nvCxnSpPr>
                                      <p:cNvPr id="42026" name="AutoShape 185"/>
                                      <p:cNvCxnSpPr>
                                        <a:cxnSpLocks noChangeShapeType="1"/>
                                      </p:cNvCxnSpPr>
                                      <p:nvPr/>
                                    </p:nvCxnSpPr>
                                    <p:spPr bwMode="auto">
                                      <a:xfrm flipV="1">
                                        <a:off x="3585" y="1995"/>
                                        <a:ext cx="1" cy="870"/>
                                      </a:xfrm>
                                      <a:prstGeom prst="straightConnector1">
                                        <a:avLst/>
                                      </a:prstGeom>
                                      <a:noFill/>
                                      <a:ln w="9525">
                                        <a:solidFill>
                                          <a:srgbClr val="000000"/>
                                        </a:solidFill>
                                        <a:round/>
                                        <a:headEnd/>
                                        <a:tailEnd/>
                                      </a:ln>
                                    </p:spPr>
                                  </p:cxnSp>
                                </p:grpSp>
                              </p:grpSp>
                            </p:grpSp>
                          </p:grpSp>
                          <p:sp>
                            <p:nvSpPr>
                              <p:cNvPr id="42017" name="Text Box 186"/>
                              <p:cNvSpPr txBox="1">
                                <a:spLocks noChangeArrowheads="1"/>
                              </p:cNvSpPr>
                              <p:nvPr/>
                            </p:nvSpPr>
                            <p:spPr bwMode="auto">
                              <a:xfrm>
                                <a:off x="4530" y="2505"/>
                                <a:ext cx="255" cy="360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  <p:txBody>
                              <a:bodyPr/>
                              <a:lstStyle/>
                              <a:p>
                                <a:endParaRPr lang="en-US"/>
                              </a:p>
                            </p:txBody>
                          </p:sp>
                        </p:grpSp>
                      </p:grpSp>
                      <p:sp>
                        <p:nvSpPr>
                          <p:cNvPr id="42013" name="Text Box 187"/>
                          <p:cNvSpPr txBox="1"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3105" y="2085"/>
                            <a:ext cx="345" cy="420"/>
                          </a:xfrm>
                          <a:prstGeom prst="rect">
                            <a:avLst/>
                          </a:prstGeom>
                          <a:solidFill>
                            <a:srgbClr val="FFFFFF"/>
                          </a:solidFill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</p:grpSp>
                  </p:grpSp>
                </p:grpSp>
              </p:grpSp>
              <p:sp>
                <p:nvSpPr>
                  <p:cNvPr id="42005" name="Text Box 18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563" y="4020"/>
                    <a:ext cx="634" cy="397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42001" name="Text Box 189"/>
              <p:cNvSpPr txBox="1">
                <a:spLocks noChangeArrowheads="1"/>
              </p:cNvSpPr>
              <p:nvPr/>
            </p:nvSpPr>
            <p:spPr bwMode="auto">
              <a:xfrm>
                <a:off x="4055" y="2851"/>
                <a:ext cx="634" cy="397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41994" name="Text Box 190"/>
            <p:cNvSpPr txBox="1">
              <a:spLocks noChangeArrowheads="1"/>
            </p:cNvSpPr>
            <p:nvPr/>
          </p:nvSpPr>
          <p:spPr bwMode="auto">
            <a:xfrm>
              <a:off x="2631" y="4297"/>
              <a:ext cx="628" cy="41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1</a:t>
              </a:r>
              <a:endParaRPr lang="en-US"/>
            </a:p>
          </p:txBody>
        </p:sp>
        <p:sp>
          <p:nvSpPr>
            <p:cNvPr id="41995" name="Text Box 191"/>
            <p:cNvSpPr txBox="1">
              <a:spLocks noChangeArrowheads="1"/>
            </p:cNvSpPr>
            <p:nvPr/>
          </p:nvSpPr>
          <p:spPr bwMode="auto">
            <a:xfrm>
              <a:off x="5550" y="4324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2</a:t>
              </a:r>
              <a:endParaRPr lang="en-US"/>
            </a:p>
          </p:txBody>
        </p:sp>
        <p:sp>
          <p:nvSpPr>
            <p:cNvPr id="41996" name="Text Box 192"/>
            <p:cNvSpPr txBox="1">
              <a:spLocks noChangeArrowheads="1"/>
            </p:cNvSpPr>
            <p:nvPr/>
          </p:nvSpPr>
          <p:spPr bwMode="auto">
            <a:xfrm>
              <a:off x="2496" y="6585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5</a:t>
              </a:r>
              <a:endParaRPr lang="en-US"/>
            </a:p>
          </p:txBody>
        </p:sp>
        <p:sp>
          <p:nvSpPr>
            <p:cNvPr id="41997" name="Text Box 193"/>
            <p:cNvSpPr txBox="1">
              <a:spLocks noChangeArrowheads="1"/>
            </p:cNvSpPr>
            <p:nvPr/>
          </p:nvSpPr>
          <p:spPr bwMode="auto">
            <a:xfrm>
              <a:off x="4884" y="5308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4</a:t>
              </a:r>
              <a:endParaRPr lang="en-US"/>
            </a:p>
          </p:txBody>
        </p:sp>
        <p:sp>
          <p:nvSpPr>
            <p:cNvPr id="41998" name="Text Box 194"/>
            <p:cNvSpPr txBox="1">
              <a:spLocks noChangeArrowheads="1"/>
            </p:cNvSpPr>
            <p:nvPr/>
          </p:nvSpPr>
          <p:spPr bwMode="auto">
            <a:xfrm>
              <a:off x="3240" y="5308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3</a:t>
              </a:r>
              <a:endParaRPr lang="en-US"/>
            </a:p>
          </p:txBody>
        </p:sp>
        <p:sp>
          <p:nvSpPr>
            <p:cNvPr id="41999" name="Text Box 195"/>
            <p:cNvSpPr txBox="1">
              <a:spLocks noChangeArrowheads="1"/>
            </p:cNvSpPr>
            <p:nvPr/>
          </p:nvSpPr>
          <p:spPr bwMode="auto">
            <a:xfrm>
              <a:off x="5718" y="6670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7</a:t>
              </a:r>
              <a:endParaRPr lang="en-US"/>
            </a:p>
          </p:txBody>
        </p:sp>
      </p:grpSp>
      <p:grpSp>
        <p:nvGrpSpPr>
          <p:cNvPr id="41988" name="Group 53"/>
          <p:cNvGrpSpPr>
            <a:grpSpLocks/>
          </p:cNvGrpSpPr>
          <p:nvPr/>
        </p:nvGrpSpPr>
        <p:grpSpPr bwMode="auto">
          <a:xfrm>
            <a:off x="6588125" y="4221163"/>
            <a:ext cx="719138" cy="647700"/>
            <a:chOff x="3379" y="1434"/>
            <a:chExt cx="453" cy="408"/>
          </a:xfrm>
        </p:grpSpPr>
        <p:sp>
          <p:nvSpPr>
            <p:cNvPr id="41990" name="Line 51"/>
            <p:cNvSpPr>
              <a:spLocks noChangeShapeType="1"/>
            </p:cNvSpPr>
            <p:nvPr/>
          </p:nvSpPr>
          <p:spPr bwMode="auto">
            <a:xfrm flipH="1">
              <a:off x="3560" y="1434"/>
              <a:ext cx="136" cy="408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l-GR"/>
            </a:p>
          </p:txBody>
        </p:sp>
        <p:sp>
          <p:nvSpPr>
            <p:cNvPr id="41991" name="Line 52"/>
            <p:cNvSpPr>
              <a:spLocks noChangeShapeType="1"/>
            </p:cNvSpPr>
            <p:nvPr/>
          </p:nvSpPr>
          <p:spPr bwMode="auto">
            <a:xfrm>
              <a:off x="3379" y="1615"/>
              <a:ext cx="453" cy="0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l-GR"/>
            </a:p>
          </p:txBody>
        </p:sp>
      </p:grpSp>
      <p:sp>
        <p:nvSpPr>
          <p:cNvPr id="41989" name="Content Placeholder 2"/>
          <p:cNvSpPr>
            <a:spLocks/>
          </p:cNvSpPr>
          <p:nvPr/>
        </p:nvSpPr>
        <p:spPr bwMode="auto">
          <a:xfrm>
            <a:off x="817563" y="1816100"/>
            <a:ext cx="4259262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just" rtl="0" eaLnBrk="0" hangingPunct="0">
              <a:spcBef>
                <a:spcPct val="20000"/>
              </a:spcBef>
              <a:buFontTx/>
              <a:buChar char="•"/>
            </a:pPr>
            <a:r>
              <a:rPr lang="en-US" sz="3200"/>
              <a:t>Remove a link</a:t>
            </a:r>
          </a:p>
          <a:p>
            <a:pPr marL="342900" indent="-342900" algn="just" rtl="0" eaLnBrk="0" hangingPunct="0">
              <a:spcBef>
                <a:spcPct val="20000"/>
              </a:spcBef>
              <a:buFontTx/>
              <a:buChar char="•"/>
            </a:pPr>
            <a:r>
              <a:rPr lang="en-US" sz="3200"/>
              <a:t>Calculate one route by using average weight data network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 idx="4294967295"/>
          </p:nvPr>
        </p:nvSpPr>
        <p:spPr>
          <a:xfrm>
            <a:off x="518864" y="2746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Link Failure</a:t>
            </a:r>
          </a:p>
        </p:txBody>
      </p:sp>
      <p:grpSp>
        <p:nvGrpSpPr>
          <p:cNvPr id="43011" name="Group 150"/>
          <p:cNvGrpSpPr>
            <a:grpSpLocks/>
          </p:cNvGrpSpPr>
          <p:nvPr/>
        </p:nvGrpSpPr>
        <p:grpSpPr bwMode="auto">
          <a:xfrm>
            <a:off x="5219700" y="1989138"/>
            <a:ext cx="3671888" cy="3671887"/>
            <a:chOff x="2352" y="3724"/>
            <a:chExt cx="4341" cy="4198"/>
          </a:xfrm>
        </p:grpSpPr>
        <p:sp>
          <p:nvSpPr>
            <p:cNvPr id="43016" name="Text Box 151"/>
            <p:cNvSpPr txBox="1">
              <a:spLocks noChangeArrowheads="1"/>
            </p:cNvSpPr>
            <p:nvPr/>
          </p:nvSpPr>
          <p:spPr bwMode="auto">
            <a:xfrm>
              <a:off x="4574" y="6457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6</a:t>
              </a:r>
              <a:endParaRPr lang="en-US"/>
            </a:p>
          </p:txBody>
        </p:sp>
        <p:grpSp>
          <p:nvGrpSpPr>
            <p:cNvPr id="43017" name="Group 152"/>
            <p:cNvGrpSpPr>
              <a:grpSpLocks/>
            </p:cNvGrpSpPr>
            <p:nvPr/>
          </p:nvGrpSpPr>
          <p:grpSpPr bwMode="auto">
            <a:xfrm>
              <a:off x="2352" y="3724"/>
              <a:ext cx="4341" cy="4198"/>
              <a:chOff x="2485" y="1237"/>
              <a:chExt cx="6062" cy="4260"/>
            </a:xfrm>
          </p:grpSpPr>
          <p:grpSp>
            <p:nvGrpSpPr>
              <p:cNvPr id="43024" name="Group 153"/>
              <p:cNvGrpSpPr>
                <a:grpSpLocks/>
              </p:cNvGrpSpPr>
              <p:nvPr/>
            </p:nvGrpSpPr>
            <p:grpSpPr bwMode="auto">
              <a:xfrm>
                <a:off x="2485" y="1237"/>
                <a:ext cx="6062" cy="4260"/>
                <a:chOff x="2485" y="1237"/>
                <a:chExt cx="6062" cy="4260"/>
              </a:xfrm>
            </p:grpSpPr>
            <p:sp>
              <p:nvSpPr>
                <p:cNvPr id="43026" name="Text Box 154"/>
                <p:cNvSpPr txBox="1">
                  <a:spLocks noChangeArrowheads="1"/>
                </p:cNvSpPr>
                <p:nvPr/>
              </p:nvSpPr>
              <p:spPr bwMode="auto">
                <a:xfrm>
                  <a:off x="6395" y="2844"/>
                  <a:ext cx="634" cy="397"/>
                </a:xfrm>
                <a:prstGeom prst="rect">
                  <a:avLst/>
                </a:prstGeom>
                <a:solidFill>
                  <a:srgbClr val="FFFFFF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grpSp>
              <p:nvGrpSpPr>
                <p:cNvPr id="43027" name="Group 155"/>
                <p:cNvGrpSpPr>
                  <a:grpSpLocks/>
                </p:cNvGrpSpPr>
                <p:nvPr/>
              </p:nvGrpSpPr>
              <p:grpSpPr bwMode="auto">
                <a:xfrm>
                  <a:off x="2485" y="1237"/>
                  <a:ext cx="6062" cy="4260"/>
                  <a:chOff x="2485" y="720"/>
                  <a:chExt cx="6062" cy="4260"/>
                </a:xfrm>
              </p:grpSpPr>
              <p:grpSp>
                <p:nvGrpSpPr>
                  <p:cNvPr id="43028" name="Group 156"/>
                  <p:cNvGrpSpPr>
                    <a:grpSpLocks/>
                  </p:cNvGrpSpPr>
                  <p:nvPr/>
                </p:nvGrpSpPr>
                <p:grpSpPr bwMode="auto">
                  <a:xfrm>
                    <a:off x="2485" y="720"/>
                    <a:ext cx="6062" cy="4260"/>
                    <a:chOff x="1995" y="720"/>
                    <a:chExt cx="3300" cy="2415"/>
                  </a:xfrm>
                </p:grpSpPr>
                <p:sp>
                  <p:nvSpPr>
                    <p:cNvPr id="43030" name="Text Box 157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4530" y="900"/>
                      <a:ext cx="405" cy="390"/>
                    </a:xfrm>
                    <a:prstGeom prst="rect">
                      <a:avLst/>
                    </a:prstGeom>
                    <a:solidFill>
                      <a:srgbClr val="FFFFFF"/>
                    </a:solidFill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grpSp>
                  <p:nvGrpSpPr>
                    <p:cNvPr id="43031" name="Group 158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995" y="720"/>
                      <a:ext cx="3300" cy="2415"/>
                      <a:chOff x="1995" y="720"/>
                      <a:chExt cx="3300" cy="2415"/>
                    </a:xfrm>
                  </p:grpSpPr>
                  <p:sp>
                    <p:nvSpPr>
                      <p:cNvPr id="43032" name="Text Box 159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2400" y="915"/>
                        <a:ext cx="270" cy="375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43033" name="Group 160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995" y="720"/>
                        <a:ext cx="3300" cy="2415"/>
                        <a:chOff x="1995" y="720"/>
                        <a:chExt cx="3300" cy="2415"/>
                      </a:xfrm>
                    </p:grpSpPr>
                    <p:sp>
                      <p:nvSpPr>
                        <p:cNvPr id="43034" name="Text Box 161"/>
                        <p:cNvSpPr txBox="1"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2715" y="1425"/>
                          <a:ext cx="480" cy="450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grpSp>
                      <p:nvGrpSpPr>
                        <p:cNvPr id="43035" name="Group 162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1995" y="720"/>
                          <a:ext cx="3300" cy="2415"/>
                          <a:chOff x="1995" y="720"/>
                          <a:chExt cx="3300" cy="2415"/>
                        </a:xfrm>
                      </p:grpSpPr>
                      <p:grpSp>
                        <p:nvGrpSpPr>
                          <p:cNvPr id="43036" name="Group 163"/>
                          <p:cNvGrpSpPr>
                            <a:grpSpLocks/>
                          </p:cNvGrpSpPr>
                          <p:nvPr/>
                        </p:nvGrpSpPr>
                        <p:grpSpPr bwMode="auto">
                          <a:xfrm>
                            <a:off x="1995" y="720"/>
                            <a:ext cx="3300" cy="2415"/>
                            <a:chOff x="1995" y="720"/>
                            <a:chExt cx="3300" cy="2415"/>
                          </a:xfrm>
                        </p:grpSpPr>
                        <p:sp>
                          <p:nvSpPr>
                            <p:cNvPr id="43038" name="Text Box 164"/>
                            <p:cNvSpPr txBox="1"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2190" y="2415"/>
                              <a:ext cx="480" cy="450"/>
                            </a:xfrm>
                            <a:prstGeom prst="rect">
                              <a:avLst/>
                            </a:prstGeom>
                            <a:solidFill>
                              <a:srgbClr val="FFFFFF"/>
                            </a:solidFill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  <p:txBody>
                            <a:bodyPr/>
                            <a:lstStyle/>
                            <a:p>
                              <a:endParaRPr lang="en-US"/>
                            </a:p>
                          </p:txBody>
                        </p:sp>
                        <p:grpSp>
                          <p:nvGrpSpPr>
                            <p:cNvPr id="43039" name="Group 165"/>
                            <p:cNvGrpSpPr>
                              <a:grpSpLocks/>
                            </p:cNvGrpSpPr>
                            <p:nvPr/>
                          </p:nvGrpSpPr>
                          <p:grpSpPr bwMode="auto">
                            <a:xfrm>
                              <a:off x="1995" y="720"/>
                              <a:ext cx="3300" cy="2415"/>
                              <a:chOff x="1995" y="720"/>
                              <a:chExt cx="3300" cy="2415"/>
                            </a:xfrm>
                          </p:grpSpPr>
                          <p:grpSp>
                            <p:nvGrpSpPr>
                              <p:cNvPr id="43040" name="Group 166"/>
                              <p:cNvGrpSpPr>
                                <a:grpSpLocks/>
                              </p:cNvGrpSpPr>
                              <p:nvPr/>
                            </p:nvGrpSpPr>
                            <p:grpSpPr bwMode="auto">
                              <a:xfrm>
                                <a:off x="1995" y="720"/>
                                <a:ext cx="3300" cy="2415"/>
                                <a:chOff x="1995" y="720"/>
                                <a:chExt cx="3300" cy="2415"/>
                              </a:xfrm>
                            </p:grpSpPr>
                            <p:sp>
                              <p:nvSpPr>
                                <p:cNvPr id="43042" name="Oval 167"/>
                                <p:cNvSpPr>
                                  <a:spLocks noChangeArrowheads="1"/>
                                </p:cNvSpPr>
                                <p:nvPr/>
                              </p:nvSpPr>
                              <p:spPr bwMode="auto">
                                <a:xfrm>
                                  <a:off x="4935" y="1725"/>
                                  <a:ext cx="360" cy="270"/>
                                </a:xfrm>
                                <a:prstGeom prst="ellipse">
                                  <a:avLst/>
                                </a:prstGeom>
                                <a:solidFill>
                                  <a:srgbClr val="FFFFFF"/>
                                </a:solidFill>
                                <a:ln w="9525">
                                  <a:solidFill>
                                    <a:srgbClr val="000000"/>
                                  </a:solidFill>
                                  <a:round/>
                                  <a:headEnd/>
                                  <a:tailEnd/>
                                </a:ln>
                              </p:spPr>
                              <p:txBody>
                                <a:bodyPr/>
                                <a:lstStyle/>
                                <a:p>
                                  <a:pPr algn="l" rtl="0">
                                    <a:spcAft>
                                      <a:spcPts val="1000"/>
                                    </a:spcAft>
                                  </a:pPr>
                                  <a:r>
                                    <a:rPr lang="en-US" sz="1100">
                                      <a:latin typeface="Calibri" pitchFamily="34" charset="0"/>
                                    </a:rPr>
                                    <a:t>D</a:t>
                                  </a:r>
                                  <a:endParaRPr lang="en-US"/>
                                </a:p>
                              </p:txBody>
                            </p:sp>
                            <p:grpSp>
                              <p:nvGrpSpPr>
                                <p:cNvPr id="43043" name="Group 168"/>
                                <p:cNvGrpSpPr>
                                  <a:grpSpLocks/>
                                </p:cNvGrpSpPr>
                                <p:nvPr/>
                              </p:nvGrpSpPr>
                              <p:grpSpPr bwMode="auto">
                                <a:xfrm>
                                  <a:off x="1995" y="720"/>
                                  <a:ext cx="3105" cy="2415"/>
                                  <a:chOff x="1995" y="720"/>
                                  <a:chExt cx="3105" cy="2415"/>
                                </a:xfrm>
                              </p:grpSpPr>
                              <p:cxnSp>
                                <p:nvCxnSpPr>
                                  <p:cNvPr id="43044" name="AutoShape 169"/>
                                  <p:cNvCxnSpPr>
                                    <a:cxnSpLocks noChangeShapeType="1"/>
                                  </p:cNvCxnSpPr>
                                  <p:nvPr/>
                                </p:nvCxnSpPr>
                                <p:spPr bwMode="auto">
                                  <a:xfrm flipH="1">
                                    <a:off x="2355" y="1875"/>
                                    <a:ext cx="1095" cy="0"/>
                                  </a:xfrm>
                                  <a:prstGeom prst="straightConnector1">
                                    <a:avLst/>
                                  </a:prstGeom>
                                  <a:noFill/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</p:cxnSp>
                              <p:grpSp>
                                <p:nvGrpSpPr>
                                  <p:cNvPr id="43045" name="Group 170"/>
                                  <p:cNvGrpSpPr>
                                    <a:grpSpLocks/>
                                  </p:cNvGrpSpPr>
                                  <p:nvPr/>
                                </p:nvGrpSpPr>
                                <p:grpSpPr bwMode="auto">
                                  <a:xfrm>
                                    <a:off x="1995" y="720"/>
                                    <a:ext cx="3105" cy="2415"/>
                                    <a:chOff x="1995" y="720"/>
                                    <a:chExt cx="3105" cy="2415"/>
                                  </a:xfrm>
                                </p:grpSpPr>
                                <p:sp>
                                  <p:nvSpPr>
                                    <p:cNvPr id="43046" name="Oval 171"/>
                                    <p:cNvSpPr>
                                      <a:spLocks noChangeArrowheads="1"/>
                                    </p:cNvSpPr>
                                    <p:nvPr/>
                                  </p:nvSpPr>
                                  <p:spPr bwMode="auto">
                                    <a:xfrm>
                                      <a:off x="3450" y="1725"/>
                                      <a:ext cx="360" cy="270"/>
                                    </a:xfrm>
                                    <a:prstGeom prst="ellipse">
                                      <a:avLst/>
                                    </a:prstGeom>
                                    <a:solidFill>
                                      <a:srgbClr val="FFFFFF"/>
                                    </a:solidFill>
                                    <a:ln w="9525">
                                      <a:solidFill>
                                        <a:srgbClr val="000000"/>
                                      </a:solidFill>
                                      <a:round/>
                                      <a:headEnd/>
                                      <a:tailEnd/>
                                    </a:ln>
                                  </p:spPr>
                                  <p:txBody>
                                    <a:bodyPr/>
                                    <a:lstStyle/>
                                    <a:p>
                                      <a:pPr algn="l" rtl="0">
                                        <a:spcAft>
                                          <a:spcPts val="1000"/>
                                        </a:spcAft>
                                      </a:pPr>
                                      <a:r>
                                        <a:rPr lang="en-US" sz="1100">
                                          <a:latin typeface="Calibri" pitchFamily="34" charset="0"/>
                                        </a:rPr>
                                        <a:t>B</a:t>
                                      </a:r>
                                      <a:endParaRPr lang="en-US"/>
                                    </a:p>
                                  </p:txBody>
                                </p:sp>
                                <p:cxnSp>
                                  <p:nvCxnSpPr>
                                    <p:cNvPr id="43047" name="AutoShape 172"/>
                                    <p:cNvCxnSpPr>
                                      <a:cxnSpLocks noChangeShapeType="1"/>
                                    </p:cNvCxnSpPr>
                                    <p:nvPr/>
                                  </p:nvCxnSpPr>
                                  <p:spPr bwMode="auto">
                                    <a:xfrm>
                                      <a:off x="3810" y="1875"/>
                                      <a:ext cx="1095" cy="0"/>
                                    </a:xfrm>
                                    <a:prstGeom prst="straightConnector1">
                                      <a:avLst/>
                                    </a:prstGeom>
                                    <a:noFill/>
                                    <a:ln w="9525">
                                      <a:solidFill>
                                        <a:srgbClr val="000000"/>
                                      </a:solidFill>
                                      <a:round/>
                                      <a:headEnd/>
                                      <a:tailEnd/>
                                    </a:ln>
                                  </p:spPr>
                                </p:cxnSp>
                                <p:grpSp>
                                  <p:nvGrpSpPr>
                                    <p:cNvPr id="43048" name="Group 173"/>
                                    <p:cNvGrpSpPr>
                                      <a:grpSpLocks/>
                                    </p:cNvGrpSpPr>
                                    <p:nvPr/>
                                  </p:nvGrpSpPr>
                                  <p:grpSpPr bwMode="auto">
                                    <a:xfrm>
                                      <a:off x="1995" y="720"/>
                                      <a:ext cx="3105" cy="2415"/>
                                      <a:chOff x="1995" y="720"/>
                                      <a:chExt cx="3105" cy="2415"/>
                                    </a:xfrm>
                                  </p:grpSpPr>
                                  <p:grpSp>
                                    <p:nvGrpSpPr>
                                      <p:cNvPr id="43049" name="Group 174"/>
                                      <p:cNvGrpSpPr>
                                        <a:grpSpLocks/>
                                      </p:cNvGrpSpPr>
                                      <p:nvPr/>
                                    </p:nvGrpSpPr>
                                    <p:grpSpPr bwMode="auto">
                                      <a:xfrm>
                                        <a:off x="1995" y="720"/>
                                        <a:ext cx="3105" cy="2415"/>
                                        <a:chOff x="1995" y="720"/>
                                        <a:chExt cx="3105" cy="2415"/>
                                      </a:xfrm>
                                    </p:grpSpPr>
                                    <p:cxnSp>
                                      <p:nvCxnSpPr>
                                        <p:cNvPr id="43051" name="AutoShape 175"/>
                                        <p:cNvCxnSpPr>
                                          <a:cxnSpLocks noChangeShapeType="1"/>
                                        </p:cNvCxnSpPr>
                                        <p:nvPr/>
                                      </p:nvCxnSpPr>
                                      <p:spPr bwMode="auto">
                                        <a:xfrm flipH="1" flipV="1">
                                          <a:off x="2280" y="1995"/>
                                          <a:ext cx="1170" cy="960"/>
                                        </a:xfrm>
                                        <a:prstGeom prst="straightConnector1">
                                          <a:avLst/>
                                        </a:prstGeom>
                                        <a:noFill/>
                                        <a:ln w="9525">
                                          <a:solidFill>
                                            <a:srgbClr val="000000"/>
                                          </a:solidFill>
                                          <a:round/>
                                          <a:headEnd/>
                                          <a:tailEnd/>
                                        </a:ln>
                                      </p:spPr>
                                    </p:cxnSp>
                                    <p:grpSp>
                                      <p:nvGrpSpPr>
                                        <p:cNvPr id="43052" name="Group 176"/>
                                        <p:cNvGrpSpPr>
                                          <a:grpSpLocks/>
                                        </p:cNvGrpSpPr>
                                        <p:nvPr/>
                                      </p:nvGrpSpPr>
                                      <p:grpSpPr bwMode="auto">
                                        <a:xfrm>
                                          <a:off x="1995" y="720"/>
                                          <a:ext cx="3105" cy="2415"/>
                                          <a:chOff x="1995" y="720"/>
                                          <a:chExt cx="3105" cy="2415"/>
                                        </a:xfrm>
                                      </p:grpSpPr>
                                      <p:sp>
                                        <p:nvSpPr>
                                          <p:cNvPr id="43053" name="Oval 177"/>
                                          <p:cNvSpPr>
                                            <a:spLocks noChangeArrowheads="1"/>
                                          </p:cNvSpPr>
                                          <p:nvPr/>
                                        </p:nvSpPr>
                                        <p:spPr bwMode="auto">
                                          <a:xfrm>
                                            <a:off x="3450" y="2865"/>
                                            <a:ext cx="360" cy="270"/>
                                          </a:xfrm>
                                          <a:prstGeom prst="ellipse">
                                            <a:avLst/>
                                          </a:prstGeom>
                                          <a:solidFill>
                                            <a:srgbClr val="FFFFFF"/>
                                          </a:solidFill>
                                          <a:ln w="9525">
                                            <a:solidFill>
                                              <a:srgbClr val="000000"/>
                                            </a:solidFill>
                                            <a:round/>
                                            <a:headEnd/>
                                            <a:tailEnd/>
                                          </a:ln>
                                        </p:spPr>
                                        <p:txBody>
                                          <a:bodyPr/>
                                          <a:lstStyle/>
                                          <a:p>
                                            <a:pPr algn="l" rtl="0">
                                              <a:spcAft>
                                                <a:spcPts val="1000"/>
                                              </a:spcAft>
                                            </a:pPr>
                                            <a:r>
                                              <a:rPr lang="en-US" sz="1100">
                                                <a:latin typeface="Calibri" pitchFamily="34" charset="0"/>
                                              </a:rPr>
                                              <a:t>C</a:t>
                                            </a:r>
                                            <a:endParaRPr lang="en-US"/>
                                          </a:p>
                                        </p:txBody>
                                      </p:sp>
                                      <p:grpSp>
                                        <p:nvGrpSpPr>
                                          <p:cNvPr id="43054" name="Group 178"/>
                                          <p:cNvGrpSpPr>
                                            <a:grpSpLocks/>
                                          </p:cNvGrpSpPr>
                                          <p:nvPr/>
                                        </p:nvGrpSpPr>
                                        <p:grpSpPr bwMode="auto">
                                          <a:xfrm>
                                            <a:off x="1995" y="720"/>
                                            <a:ext cx="3105" cy="1275"/>
                                            <a:chOff x="1995" y="720"/>
                                            <a:chExt cx="3105" cy="1275"/>
                                          </a:xfrm>
                                        </p:grpSpPr>
                                        <p:sp>
                                          <p:nvSpPr>
                                            <p:cNvPr id="43056" name="Oval 179"/>
                                            <p:cNvSpPr>
                                              <a:spLocks noChangeArrowheads="1"/>
                                            </p:cNvSpPr>
                                            <p:nvPr/>
                                          </p:nvSpPr>
                                          <p:spPr bwMode="auto">
                                            <a:xfrm>
                                              <a:off x="3450" y="720"/>
                                              <a:ext cx="360" cy="270"/>
                                            </a:xfrm>
                                            <a:prstGeom prst="ellipse">
                                              <a:avLst/>
                                            </a:prstGeom>
                                            <a:solidFill>
                                              <a:srgbClr val="FFFFFF"/>
                                            </a:solidFill>
                                            <a:ln w="9525">
                                              <a:solidFill>
                                                <a:srgbClr val="000000"/>
                                              </a:solidFill>
                                              <a:round/>
                                              <a:headEnd/>
                                              <a:tailEnd/>
                                            </a:ln>
                                          </p:spPr>
                                          <p:txBody>
                                            <a:bodyPr/>
                                            <a:lstStyle/>
                                            <a:p>
                                              <a:pPr algn="l" rtl="0">
                                                <a:spcAft>
                                                  <a:spcPts val="1000"/>
                                                </a:spcAft>
                                              </a:pPr>
                                              <a:r>
                                                <a:rPr lang="en-US" sz="1100">
                                                  <a:latin typeface="Calibri" pitchFamily="34" charset="0"/>
                                                </a:rPr>
                                                <a:t>A</a:t>
                                              </a:r>
                                              <a:endParaRPr lang="en-US"/>
                                            </a:p>
                                          </p:txBody>
                                        </p:sp>
                                        <p:grpSp>
                                          <p:nvGrpSpPr>
                                            <p:cNvPr id="43057" name="Group 180"/>
                                            <p:cNvGrpSpPr>
                                              <a:grpSpLocks/>
                                            </p:cNvGrpSpPr>
                                            <p:nvPr/>
                                          </p:nvGrpSpPr>
                                          <p:grpSpPr bwMode="auto">
                                            <a:xfrm>
                                              <a:off x="1995" y="915"/>
                                              <a:ext cx="1455" cy="1080"/>
                                              <a:chOff x="1995" y="915"/>
                                              <a:chExt cx="1455" cy="1080"/>
                                            </a:xfrm>
                                          </p:grpSpPr>
                                          <p:sp>
                                            <p:nvSpPr>
                                              <p:cNvPr id="43059" name="Oval 181"/>
                                              <p:cNvSpPr>
                                                <a:spLocks noChangeArrowheads="1"/>
                                              </p:cNvSpPr>
                                              <p:nvPr/>
                                            </p:nvSpPr>
                                            <p:spPr bwMode="auto">
                                              <a:xfrm>
                                                <a:off x="1995" y="1725"/>
                                                <a:ext cx="360" cy="270"/>
                                              </a:xfrm>
                                              <a:prstGeom prst="ellipse">
                                                <a:avLst/>
                                              </a:prstGeom>
                                              <a:solidFill>
                                                <a:srgbClr val="FFFFFF"/>
                                              </a:solidFill>
                                              <a:ln w="9525">
                                                <a:solidFill>
                                                  <a:srgbClr val="000000"/>
                                                </a:solidFill>
                                                <a:round/>
                                                <a:headEnd/>
                                                <a:tailEnd/>
                                              </a:ln>
                                            </p:spPr>
                                            <p:txBody>
                                              <a:bodyPr/>
                                              <a:lstStyle/>
                                              <a:p>
                                                <a:pPr algn="l" rtl="0">
                                                  <a:spcAft>
                                                    <a:spcPts val="1000"/>
                                                  </a:spcAft>
                                                </a:pPr>
                                                <a:r>
                                                  <a:rPr lang="en-US" sz="1100">
                                                    <a:latin typeface="Calibri" pitchFamily="34" charset="0"/>
                                                  </a:rPr>
                                                  <a:t>S</a:t>
                                                </a:r>
                                                <a:endParaRPr lang="en-US"/>
                                              </a:p>
                                            </p:txBody>
                                          </p:sp>
                                          <p:cxnSp>
                                            <p:nvCxnSpPr>
                                              <p:cNvPr id="43060" name="AutoShape 182"/>
                                              <p:cNvCxnSpPr>
                                                <a:cxnSpLocks noChangeShapeType="1"/>
                                              </p:cNvCxnSpPr>
                                              <p:nvPr/>
                                            </p:nvCxnSpPr>
                                            <p:spPr bwMode="auto">
                                              <a:xfrm flipV="1">
                                                <a:off x="2190" y="915"/>
                                                <a:ext cx="1260" cy="810"/>
                                              </a:xfrm>
                                              <a:prstGeom prst="straightConnector1">
                                                <a:avLst/>
                                              </a:prstGeom>
                                              <a:noFill/>
                                              <a:ln w="9525">
                                                <a:solidFill>
                                                  <a:srgbClr val="000000"/>
                                                </a:solidFill>
                                                <a:round/>
                                                <a:headEnd/>
                                                <a:tailEnd/>
                                              </a:ln>
                                            </p:spPr>
                                          </p:cxnSp>
                                        </p:grpSp>
                                        <p:cxnSp>
                                          <p:nvCxnSpPr>
                                            <p:cNvPr id="43058" name="AutoShape 183"/>
                                            <p:cNvCxnSpPr>
                                              <a:cxnSpLocks noChangeShapeType="1"/>
                                            </p:cNvCxnSpPr>
                                            <p:nvPr/>
                                          </p:nvCxnSpPr>
                                          <p:spPr bwMode="auto">
                                            <a:xfrm>
                                              <a:off x="3810" y="915"/>
                                              <a:ext cx="1290" cy="810"/>
                                            </a:xfrm>
                                            <a:prstGeom prst="straightConnector1">
                                              <a:avLst/>
                                            </a:prstGeom>
                                            <a:noFill/>
                                            <a:ln w="9525">
                                              <a:solidFill>
                                                <a:srgbClr val="000000"/>
                                              </a:solidFill>
                                              <a:round/>
                                              <a:headEnd/>
                                              <a:tailEnd/>
                                            </a:ln>
                                          </p:spPr>
                                        </p:cxnSp>
                                      </p:grpSp>
                                      <p:cxnSp>
                                        <p:nvCxnSpPr>
                                          <p:cNvPr id="43055" name="AutoShape 184"/>
                                          <p:cNvCxnSpPr>
                                            <a:cxnSpLocks noChangeShapeType="1"/>
                                          </p:cNvCxnSpPr>
                                          <p:nvPr/>
                                        </p:nvCxnSpPr>
                                        <p:spPr bwMode="auto">
                                          <a:xfrm flipV="1">
                                            <a:off x="3810" y="1995"/>
                                            <a:ext cx="1290" cy="960"/>
                                          </a:xfrm>
                                          <a:prstGeom prst="straightConnector1">
                                            <a:avLst/>
                                          </a:prstGeom>
                                          <a:noFill/>
                                          <a:ln w="9525">
                                            <a:solidFill>
                                              <a:srgbClr val="000000"/>
                                            </a:solidFill>
                                            <a:round/>
                                            <a:headEnd/>
                                            <a:tailEnd/>
                                          </a:ln>
                                        </p:spPr>
                                      </p:cxnSp>
                                    </p:grpSp>
                                  </p:grpSp>
                                  <p:cxnSp>
                                    <p:nvCxnSpPr>
                                      <p:cNvPr id="43050" name="AutoShape 185"/>
                                      <p:cNvCxnSpPr>
                                        <a:cxnSpLocks noChangeShapeType="1"/>
                                      </p:cNvCxnSpPr>
                                      <p:nvPr/>
                                    </p:nvCxnSpPr>
                                    <p:spPr bwMode="auto">
                                      <a:xfrm flipV="1">
                                        <a:off x="3585" y="1995"/>
                                        <a:ext cx="1" cy="870"/>
                                      </a:xfrm>
                                      <a:prstGeom prst="straightConnector1">
                                        <a:avLst/>
                                      </a:prstGeom>
                                      <a:noFill/>
                                      <a:ln w="9525">
                                        <a:solidFill>
                                          <a:srgbClr val="000000"/>
                                        </a:solidFill>
                                        <a:round/>
                                        <a:headEnd/>
                                        <a:tailEnd/>
                                      </a:ln>
                                    </p:spPr>
                                  </p:cxnSp>
                                </p:grpSp>
                              </p:grpSp>
                            </p:grpSp>
                          </p:grpSp>
                          <p:sp>
                            <p:nvSpPr>
                              <p:cNvPr id="43041" name="Text Box 186"/>
                              <p:cNvSpPr txBox="1">
                                <a:spLocks noChangeArrowheads="1"/>
                              </p:cNvSpPr>
                              <p:nvPr/>
                            </p:nvSpPr>
                            <p:spPr bwMode="auto">
                              <a:xfrm>
                                <a:off x="4530" y="2505"/>
                                <a:ext cx="255" cy="360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  <p:txBody>
                              <a:bodyPr/>
                              <a:lstStyle/>
                              <a:p>
                                <a:endParaRPr lang="en-US"/>
                              </a:p>
                            </p:txBody>
                          </p:sp>
                        </p:grpSp>
                      </p:grpSp>
                      <p:sp>
                        <p:nvSpPr>
                          <p:cNvPr id="43037" name="Text Box 187"/>
                          <p:cNvSpPr txBox="1"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3105" y="2085"/>
                            <a:ext cx="345" cy="420"/>
                          </a:xfrm>
                          <a:prstGeom prst="rect">
                            <a:avLst/>
                          </a:prstGeom>
                          <a:solidFill>
                            <a:srgbClr val="FFFFFF"/>
                          </a:solidFill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</p:grpSp>
                  </p:grpSp>
                </p:grpSp>
              </p:grpSp>
              <p:sp>
                <p:nvSpPr>
                  <p:cNvPr id="43029" name="Text Box 18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563" y="4020"/>
                    <a:ext cx="634" cy="397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43025" name="Text Box 189"/>
              <p:cNvSpPr txBox="1">
                <a:spLocks noChangeArrowheads="1"/>
              </p:cNvSpPr>
              <p:nvPr/>
            </p:nvSpPr>
            <p:spPr bwMode="auto">
              <a:xfrm>
                <a:off x="4055" y="2851"/>
                <a:ext cx="634" cy="397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43018" name="Text Box 190"/>
            <p:cNvSpPr txBox="1">
              <a:spLocks noChangeArrowheads="1"/>
            </p:cNvSpPr>
            <p:nvPr/>
          </p:nvSpPr>
          <p:spPr bwMode="auto">
            <a:xfrm>
              <a:off x="2631" y="4297"/>
              <a:ext cx="628" cy="41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1</a:t>
              </a:r>
              <a:endParaRPr lang="en-US"/>
            </a:p>
          </p:txBody>
        </p:sp>
        <p:sp>
          <p:nvSpPr>
            <p:cNvPr id="43019" name="Text Box 191"/>
            <p:cNvSpPr txBox="1">
              <a:spLocks noChangeArrowheads="1"/>
            </p:cNvSpPr>
            <p:nvPr/>
          </p:nvSpPr>
          <p:spPr bwMode="auto">
            <a:xfrm>
              <a:off x="5550" y="4324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2</a:t>
              </a:r>
              <a:endParaRPr lang="en-US"/>
            </a:p>
          </p:txBody>
        </p:sp>
        <p:sp>
          <p:nvSpPr>
            <p:cNvPr id="43020" name="Text Box 192"/>
            <p:cNvSpPr txBox="1">
              <a:spLocks noChangeArrowheads="1"/>
            </p:cNvSpPr>
            <p:nvPr/>
          </p:nvSpPr>
          <p:spPr bwMode="auto">
            <a:xfrm>
              <a:off x="2496" y="6585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5</a:t>
              </a:r>
              <a:endParaRPr lang="en-US"/>
            </a:p>
          </p:txBody>
        </p:sp>
        <p:sp>
          <p:nvSpPr>
            <p:cNvPr id="43021" name="Text Box 193"/>
            <p:cNvSpPr txBox="1">
              <a:spLocks noChangeArrowheads="1"/>
            </p:cNvSpPr>
            <p:nvPr/>
          </p:nvSpPr>
          <p:spPr bwMode="auto">
            <a:xfrm>
              <a:off x="4884" y="5308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4</a:t>
              </a:r>
              <a:endParaRPr lang="en-US"/>
            </a:p>
          </p:txBody>
        </p:sp>
        <p:sp>
          <p:nvSpPr>
            <p:cNvPr id="43022" name="Text Box 194"/>
            <p:cNvSpPr txBox="1">
              <a:spLocks noChangeArrowheads="1"/>
            </p:cNvSpPr>
            <p:nvPr/>
          </p:nvSpPr>
          <p:spPr bwMode="auto">
            <a:xfrm>
              <a:off x="3240" y="5308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3</a:t>
              </a:r>
              <a:endParaRPr lang="en-US"/>
            </a:p>
          </p:txBody>
        </p:sp>
        <p:sp>
          <p:nvSpPr>
            <p:cNvPr id="43023" name="Text Box 195"/>
            <p:cNvSpPr txBox="1">
              <a:spLocks noChangeArrowheads="1"/>
            </p:cNvSpPr>
            <p:nvPr/>
          </p:nvSpPr>
          <p:spPr bwMode="auto">
            <a:xfrm>
              <a:off x="5718" y="6670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7</a:t>
              </a:r>
              <a:endParaRPr lang="en-US"/>
            </a:p>
          </p:txBody>
        </p:sp>
      </p:grpSp>
      <p:grpSp>
        <p:nvGrpSpPr>
          <p:cNvPr id="43012" name="Group 53"/>
          <p:cNvGrpSpPr>
            <a:grpSpLocks/>
          </p:cNvGrpSpPr>
          <p:nvPr/>
        </p:nvGrpSpPr>
        <p:grpSpPr bwMode="auto">
          <a:xfrm>
            <a:off x="7524750" y="2636838"/>
            <a:ext cx="719138" cy="647700"/>
            <a:chOff x="3379" y="1434"/>
            <a:chExt cx="453" cy="408"/>
          </a:xfrm>
        </p:grpSpPr>
        <p:sp>
          <p:nvSpPr>
            <p:cNvPr id="43014" name="Line 51"/>
            <p:cNvSpPr>
              <a:spLocks noChangeShapeType="1"/>
            </p:cNvSpPr>
            <p:nvPr/>
          </p:nvSpPr>
          <p:spPr bwMode="auto">
            <a:xfrm flipH="1">
              <a:off x="3560" y="1434"/>
              <a:ext cx="136" cy="408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l-GR"/>
            </a:p>
          </p:txBody>
        </p:sp>
        <p:sp>
          <p:nvSpPr>
            <p:cNvPr id="43015" name="Line 52"/>
            <p:cNvSpPr>
              <a:spLocks noChangeShapeType="1"/>
            </p:cNvSpPr>
            <p:nvPr/>
          </p:nvSpPr>
          <p:spPr bwMode="auto">
            <a:xfrm>
              <a:off x="3379" y="1615"/>
              <a:ext cx="453" cy="0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l-GR"/>
            </a:p>
          </p:txBody>
        </p:sp>
      </p:grpSp>
      <p:sp>
        <p:nvSpPr>
          <p:cNvPr id="43013" name="Content Placeholder 2"/>
          <p:cNvSpPr>
            <a:spLocks/>
          </p:cNvSpPr>
          <p:nvPr/>
        </p:nvSpPr>
        <p:spPr bwMode="auto">
          <a:xfrm>
            <a:off x="817563" y="1816100"/>
            <a:ext cx="4259262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just" rtl="0" eaLnBrk="0" hangingPunct="0">
              <a:spcBef>
                <a:spcPct val="20000"/>
              </a:spcBef>
              <a:buFontTx/>
              <a:buChar char="•"/>
            </a:pPr>
            <a:r>
              <a:rPr lang="en-US" sz="3200"/>
              <a:t>Remove a link</a:t>
            </a:r>
          </a:p>
          <a:p>
            <a:pPr marL="342900" indent="-342900" algn="just" rtl="0" eaLnBrk="0" hangingPunct="0">
              <a:spcBef>
                <a:spcPct val="20000"/>
              </a:spcBef>
              <a:buFontTx/>
              <a:buChar char="•"/>
            </a:pPr>
            <a:r>
              <a:rPr lang="en-US" sz="3200"/>
              <a:t>Calculate one route by using average weight data network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 idx="4294967295"/>
          </p:nvPr>
        </p:nvSpPr>
        <p:spPr>
          <a:xfrm>
            <a:off x="518864" y="2746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Link Failure</a:t>
            </a:r>
          </a:p>
        </p:txBody>
      </p:sp>
      <p:grpSp>
        <p:nvGrpSpPr>
          <p:cNvPr id="44035" name="Group 150"/>
          <p:cNvGrpSpPr>
            <a:grpSpLocks/>
          </p:cNvGrpSpPr>
          <p:nvPr/>
        </p:nvGrpSpPr>
        <p:grpSpPr bwMode="auto">
          <a:xfrm>
            <a:off x="5219700" y="1989138"/>
            <a:ext cx="3671888" cy="3671887"/>
            <a:chOff x="2352" y="3724"/>
            <a:chExt cx="4341" cy="4198"/>
          </a:xfrm>
        </p:grpSpPr>
        <p:sp>
          <p:nvSpPr>
            <p:cNvPr id="44040" name="Text Box 151"/>
            <p:cNvSpPr txBox="1">
              <a:spLocks noChangeArrowheads="1"/>
            </p:cNvSpPr>
            <p:nvPr/>
          </p:nvSpPr>
          <p:spPr bwMode="auto">
            <a:xfrm>
              <a:off x="4574" y="6457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6</a:t>
              </a:r>
              <a:endParaRPr lang="en-US"/>
            </a:p>
          </p:txBody>
        </p:sp>
        <p:grpSp>
          <p:nvGrpSpPr>
            <p:cNvPr id="44041" name="Group 152"/>
            <p:cNvGrpSpPr>
              <a:grpSpLocks/>
            </p:cNvGrpSpPr>
            <p:nvPr/>
          </p:nvGrpSpPr>
          <p:grpSpPr bwMode="auto">
            <a:xfrm>
              <a:off x="2352" y="3724"/>
              <a:ext cx="4341" cy="4198"/>
              <a:chOff x="2485" y="1237"/>
              <a:chExt cx="6062" cy="4260"/>
            </a:xfrm>
          </p:grpSpPr>
          <p:grpSp>
            <p:nvGrpSpPr>
              <p:cNvPr id="44048" name="Group 153"/>
              <p:cNvGrpSpPr>
                <a:grpSpLocks/>
              </p:cNvGrpSpPr>
              <p:nvPr/>
            </p:nvGrpSpPr>
            <p:grpSpPr bwMode="auto">
              <a:xfrm>
                <a:off x="2485" y="1237"/>
                <a:ext cx="6062" cy="4260"/>
                <a:chOff x="2485" y="1237"/>
                <a:chExt cx="6062" cy="4260"/>
              </a:xfrm>
            </p:grpSpPr>
            <p:sp>
              <p:nvSpPr>
                <p:cNvPr id="44050" name="Text Box 154"/>
                <p:cNvSpPr txBox="1">
                  <a:spLocks noChangeArrowheads="1"/>
                </p:cNvSpPr>
                <p:nvPr/>
              </p:nvSpPr>
              <p:spPr bwMode="auto">
                <a:xfrm>
                  <a:off x="6395" y="2844"/>
                  <a:ext cx="634" cy="397"/>
                </a:xfrm>
                <a:prstGeom prst="rect">
                  <a:avLst/>
                </a:prstGeom>
                <a:solidFill>
                  <a:srgbClr val="FFFFFF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grpSp>
              <p:nvGrpSpPr>
                <p:cNvPr id="44051" name="Group 155"/>
                <p:cNvGrpSpPr>
                  <a:grpSpLocks/>
                </p:cNvGrpSpPr>
                <p:nvPr/>
              </p:nvGrpSpPr>
              <p:grpSpPr bwMode="auto">
                <a:xfrm>
                  <a:off x="2485" y="1237"/>
                  <a:ext cx="6062" cy="4260"/>
                  <a:chOff x="2485" y="720"/>
                  <a:chExt cx="6062" cy="4260"/>
                </a:xfrm>
              </p:grpSpPr>
              <p:grpSp>
                <p:nvGrpSpPr>
                  <p:cNvPr id="44052" name="Group 156"/>
                  <p:cNvGrpSpPr>
                    <a:grpSpLocks/>
                  </p:cNvGrpSpPr>
                  <p:nvPr/>
                </p:nvGrpSpPr>
                <p:grpSpPr bwMode="auto">
                  <a:xfrm>
                    <a:off x="2485" y="720"/>
                    <a:ext cx="6062" cy="4260"/>
                    <a:chOff x="1995" y="720"/>
                    <a:chExt cx="3300" cy="2415"/>
                  </a:xfrm>
                </p:grpSpPr>
                <p:sp>
                  <p:nvSpPr>
                    <p:cNvPr id="44054" name="Text Box 157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4530" y="900"/>
                      <a:ext cx="405" cy="390"/>
                    </a:xfrm>
                    <a:prstGeom prst="rect">
                      <a:avLst/>
                    </a:prstGeom>
                    <a:solidFill>
                      <a:srgbClr val="FFFFFF"/>
                    </a:solidFill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US"/>
                    </a:p>
                  </p:txBody>
                </p:sp>
                <p:grpSp>
                  <p:nvGrpSpPr>
                    <p:cNvPr id="44055" name="Group 158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995" y="720"/>
                      <a:ext cx="3300" cy="2415"/>
                      <a:chOff x="1995" y="720"/>
                      <a:chExt cx="3300" cy="2415"/>
                    </a:xfrm>
                  </p:grpSpPr>
                  <p:sp>
                    <p:nvSpPr>
                      <p:cNvPr id="44056" name="Text Box 159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2400" y="915"/>
                        <a:ext cx="270" cy="375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en-US"/>
                      </a:p>
                    </p:txBody>
                  </p:sp>
                  <p:grpSp>
                    <p:nvGrpSpPr>
                      <p:cNvPr id="44057" name="Group 160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995" y="720"/>
                        <a:ext cx="3300" cy="2415"/>
                        <a:chOff x="1995" y="720"/>
                        <a:chExt cx="3300" cy="2415"/>
                      </a:xfrm>
                    </p:grpSpPr>
                    <p:sp>
                      <p:nvSpPr>
                        <p:cNvPr id="44058" name="Text Box 161"/>
                        <p:cNvSpPr txBox="1"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2715" y="1425"/>
                          <a:ext cx="480" cy="450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en-US"/>
                        </a:p>
                      </p:txBody>
                    </p:sp>
                    <p:grpSp>
                      <p:nvGrpSpPr>
                        <p:cNvPr id="44059" name="Group 162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1995" y="720"/>
                          <a:ext cx="3300" cy="2415"/>
                          <a:chOff x="1995" y="720"/>
                          <a:chExt cx="3300" cy="2415"/>
                        </a:xfrm>
                      </p:grpSpPr>
                      <p:grpSp>
                        <p:nvGrpSpPr>
                          <p:cNvPr id="44060" name="Group 163"/>
                          <p:cNvGrpSpPr>
                            <a:grpSpLocks/>
                          </p:cNvGrpSpPr>
                          <p:nvPr/>
                        </p:nvGrpSpPr>
                        <p:grpSpPr bwMode="auto">
                          <a:xfrm>
                            <a:off x="1995" y="720"/>
                            <a:ext cx="3300" cy="2415"/>
                            <a:chOff x="1995" y="720"/>
                            <a:chExt cx="3300" cy="2415"/>
                          </a:xfrm>
                        </p:grpSpPr>
                        <p:sp>
                          <p:nvSpPr>
                            <p:cNvPr id="44062" name="Text Box 164"/>
                            <p:cNvSpPr txBox="1"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2190" y="2415"/>
                              <a:ext cx="480" cy="450"/>
                            </a:xfrm>
                            <a:prstGeom prst="rect">
                              <a:avLst/>
                            </a:prstGeom>
                            <a:solidFill>
                              <a:srgbClr val="FFFFFF"/>
                            </a:solidFill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  <p:txBody>
                            <a:bodyPr/>
                            <a:lstStyle/>
                            <a:p>
                              <a:endParaRPr lang="en-US"/>
                            </a:p>
                          </p:txBody>
                        </p:sp>
                        <p:grpSp>
                          <p:nvGrpSpPr>
                            <p:cNvPr id="44063" name="Group 165"/>
                            <p:cNvGrpSpPr>
                              <a:grpSpLocks/>
                            </p:cNvGrpSpPr>
                            <p:nvPr/>
                          </p:nvGrpSpPr>
                          <p:grpSpPr bwMode="auto">
                            <a:xfrm>
                              <a:off x="1995" y="720"/>
                              <a:ext cx="3300" cy="2415"/>
                              <a:chOff x="1995" y="720"/>
                              <a:chExt cx="3300" cy="2415"/>
                            </a:xfrm>
                          </p:grpSpPr>
                          <p:grpSp>
                            <p:nvGrpSpPr>
                              <p:cNvPr id="44064" name="Group 166"/>
                              <p:cNvGrpSpPr>
                                <a:grpSpLocks/>
                              </p:cNvGrpSpPr>
                              <p:nvPr/>
                            </p:nvGrpSpPr>
                            <p:grpSpPr bwMode="auto">
                              <a:xfrm>
                                <a:off x="1995" y="720"/>
                                <a:ext cx="3300" cy="2415"/>
                                <a:chOff x="1995" y="720"/>
                                <a:chExt cx="3300" cy="2415"/>
                              </a:xfrm>
                            </p:grpSpPr>
                            <p:sp>
                              <p:nvSpPr>
                                <p:cNvPr id="44066" name="Oval 167"/>
                                <p:cNvSpPr>
                                  <a:spLocks noChangeArrowheads="1"/>
                                </p:cNvSpPr>
                                <p:nvPr/>
                              </p:nvSpPr>
                              <p:spPr bwMode="auto">
                                <a:xfrm>
                                  <a:off x="4935" y="1725"/>
                                  <a:ext cx="360" cy="270"/>
                                </a:xfrm>
                                <a:prstGeom prst="ellipse">
                                  <a:avLst/>
                                </a:prstGeom>
                                <a:solidFill>
                                  <a:srgbClr val="FFFFFF"/>
                                </a:solidFill>
                                <a:ln w="9525">
                                  <a:solidFill>
                                    <a:srgbClr val="000000"/>
                                  </a:solidFill>
                                  <a:round/>
                                  <a:headEnd/>
                                  <a:tailEnd/>
                                </a:ln>
                              </p:spPr>
                              <p:txBody>
                                <a:bodyPr/>
                                <a:lstStyle/>
                                <a:p>
                                  <a:pPr algn="l" rtl="0">
                                    <a:spcAft>
                                      <a:spcPts val="1000"/>
                                    </a:spcAft>
                                  </a:pPr>
                                  <a:r>
                                    <a:rPr lang="en-US" sz="1100">
                                      <a:latin typeface="Calibri" pitchFamily="34" charset="0"/>
                                    </a:rPr>
                                    <a:t>D</a:t>
                                  </a:r>
                                  <a:endParaRPr lang="en-US"/>
                                </a:p>
                              </p:txBody>
                            </p:sp>
                            <p:grpSp>
                              <p:nvGrpSpPr>
                                <p:cNvPr id="44067" name="Group 168"/>
                                <p:cNvGrpSpPr>
                                  <a:grpSpLocks/>
                                </p:cNvGrpSpPr>
                                <p:nvPr/>
                              </p:nvGrpSpPr>
                              <p:grpSpPr bwMode="auto">
                                <a:xfrm>
                                  <a:off x="1995" y="720"/>
                                  <a:ext cx="3105" cy="2415"/>
                                  <a:chOff x="1995" y="720"/>
                                  <a:chExt cx="3105" cy="2415"/>
                                </a:xfrm>
                              </p:grpSpPr>
                              <p:cxnSp>
                                <p:nvCxnSpPr>
                                  <p:cNvPr id="44068" name="AutoShape 169"/>
                                  <p:cNvCxnSpPr>
                                    <a:cxnSpLocks noChangeShapeType="1"/>
                                  </p:cNvCxnSpPr>
                                  <p:nvPr/>
                                </p:nvCxnSpPr>
                                <p:spPr bwMode="auto">
                                  <a:xfrm flipH="1">
                                    <a:off x="2355" y="1875"/>
                                    <a:ext cx="1095" cy="0"/>
                                  </a:xfrm>
                                  <a:prstGeom prst="straightConnector1">
                                    <a:avLst/>
                                  </a:prstGeom>
                                  <a:noFill/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</p:cxnSp>
                              <p:grpSp>
                                <p:nvGrpSpPr>
                                  <p:cNvPr id="44069" name="Group 170"/>
                                  <p:cNvGrpSpPr>
                                    <a:grpSpLocks/>
                                  </p:cNvGrpSpPr>
                                  <p:nvPr/>
                                </p:nvGrpSpPr>
                                <p:grpSpPr bwMode="auto">
                                  <a:xfrm>
                                    <a:off x="1995" y="720"/>
                                    <a:ext cx="3105" cy="2415"/>
                                    <a:chOff x="1995" y="720"/>
                                    <a:chExt cx="3105" cy="2415"/>
                                  </a:xfrm>
                                </p:grpSpPr>
                                <p:sp>
                                  <p:nvSpPr>
                                    <p:cNvPr id="44070" name="Oval 171"/>
                                    <p:cNvSpPr>
                                      <a:spLocks noChangeArrowheads="1"/>
                                    </p:cNvSpPr>
                                    <p:nvPr/>
                                  </p:nvSpPr>
                                  <p:spPr bwMode="auto">
                                    <a:xfrm>
                                      <a:off x="3450" y="1725"/>
                                      <a:ext cx="360" cy="270"/>
                                    </a:xfrm>
                                    <a:prstGeom prst="ellipse">
                                      <a:avLst/>
                                    </a:prstGeom>
                                    <a:solidFill>
                                      <a:srgbClr val="FFFFFF"/>
                                    </a:solidFill>
                                    <a:ln w="9525">
                                      <a:solidFill>
                                        <a:srgbClr val="000000"/>
                                      </a:solidFill>
                                      <a:round/>
                                      <a:headEnd/>
                                      <a:tailEnd/>
                                    </a:ln>
                                  </p:spPr>
                                  <p:txBody>
                                    <a:bodyPr/>
                                    <a:lstStyle/>
                                    <a:p>
                                      <a:pPr algn="l" rtl="0">
                                        <a:spcAft>
                                          <a:spcPts val="1000"/>
                                        </a:spcAft>
                                      </a:pPr>
                                      <a:r>
                                        <a:rPr lang="en-US" sz="1100">
                                          <a:latin typeface="Calibri" pitchFamily="34" charset="0"/>
                                        </a:rPr>
                                        <a:t>B</a:t>
                                      </a:r>
                                      <a:endParaRPr lang="en-US"/>
                                    </a:p>
                                  </p:txBody>
                                </p:sp>
                                <p:cxnSp>
                                  <p:nvCxnSpPr>
                                    <p:cNvPr id="44071" name="AutoShape 172"/>
                                    <p:cNvCxnSpPr>
                                      <a:cxnSpLocks noChangeShapeType="1"/>
                                    </p:cNvCxnSpPr>
                                    <p:nvPr/>
                                  </p:nvCxnSpPr>
                                  <p:spPr bwMode="auto">
                                    <a:xfrm>
                                      <a:off x="3810" y="1875"/>
                                      <a:ext cx="1095" cy="0"/>
                                    </a:xfrm>
                                    <a:prstGeom prst="straightConnector1">
                                      <a:avLst/>
                                    </a:prstGeom>
                                    <a:noFill/>
                                    <a:ln w="9525">
                                      <a:solidFill>
                                        <a:srgbClr val="000000"/>
                                      </a:solidFill>
                                      <a:round/>
                                      <a:headEnd/>
                                      <a:tailEnd/>
                                    </a:ln>
                                  </p:spPr>
                                </p:cxnSp>
                                <p:grpSp>
                                  <p:nvGrpSpPr>
                                    <p:cNvPr id="44072" name="Group 173"/>
                                    <p:cNvGrpSpPr>
                                      <a:grpSpLocks/>
                                    </p:cNvGrpSpPr>
                                    <p:nvPr/>
                                  </p:nvGrpSpPr>
                                  <p:grpSpPr bwMode="auto">
                                    <a:xfrm>
                                      <a:off x="1995" y="720"/>
                                      <a:ext cx="3105" cy="2415"/>
                                      <a:chOff x="1995" y="720"/>
                                      <a:chExt cx="3105" cy="2415"/>
                                    </a:xfrm>
                                  </p:grpSpPr>
                                  <p:grpSp>
                                    <p:nvGrpSpPr>
                                      <p:cNvPr id="44073" name="Group 174"/>
                                      <p:cNvGrpSpPr>
                                        <a:grpSpLocks/>
                                      </p:cNvGrpSpPr>
                                      <p:nvPr/>
                                    </p:nvGrpSpPr>
                                    <p:grpSpPr bwMode="auto">
                                      <a:xfrm>
                                        <a:off x="1995" y="720"/>
                                        <a:ext cx="3105" cy="2415"/>
                                        <a:chOff x="1995" y="720"/>
                                        <a:chExt cx="3105" cy="2415"/>
                                      </a:xfrm>
                                    </p:grpSpPr>
                                    <p:cxnSp>
                                      <p:nvCxnSpPr>
                                        <p:cNvPr id="44075" name="AutoShape 175"/>
                                        <p:cNvCxnSpPr>
                                          <a:cxnSpLocks noChangeShapeType="1"/>
                                        </p:cNvCxnSpPr>
                                        <p:nvPr/>
                                      </p:nvCxnSpPr>
                                      <p:spPr bwMode="auto">
                                        <a:xfrm flipH="1" flipV="1">
                                          <a:off x="2280" y="1995"/>
                                          <a:ext cx="1170" cy="960"/>
                                        </a:xfrm>
                                        <a:prstGeom prst="straightConnector1">
                                          <a:avLst/>
                                        </a:prstGeom>
                                        <a:noFill/>
                                        <a:ln w="9525">
                                          <a:solidFill>
                                            <a:srgbClr val="000000"/>
                                          </a:solidFill>
                                          <a:round/>
                                          <a:headEnd/>
                                          <a:tailEnd/>
                                        </a:ln>
                                      </p:spPr>
                                    </p:cxnSp>
                                    <p:grpSp>
                                      <p:nvGrpSpPr>
                                        <p:cNvPr id="44076" name="Group 176"/>
                                        <p:cNvGrpSpPr>
                                          <a:grpSpLocks/>
                                        </p:cNvGrpSpPr>
                                        <p:nvPr/>
                                      </p:nvGrpSpPr>
                                      <p:grpSpPr bwMode="auto">
                                        <a:xfrm>
                                          <a:off x="1995" y="720"/>
                                          <a:ext cx="3105" cy="2415"/>
                                          <a:chOff x="1995" y="720"/>
                                          <a:chExt cx="3105" cy="2415"/>
                                        </a:xfrm>
                                      </p:grpSpPr>
                                      <p:sp>
                                        <p:nvSpPr>
                                          <p:cNvPr id="44077" name="Oval 177"/>
                                          <p:cNvSpPr>
                                            <a:spLocks noChangeArrowheads="1"/>
                                          </p:cNvSpPr>
                                          <p:nvPr/>
                                        </p:nvSpPr>
                                        <p:spPr bwMode="auto">
                                          <a:xfrm>
                                            <a:off x="3450" y="2865"/>
                                            <a:ext cx="360" cy="270"/>
                                          </a:xfrm>
                                          <a:prstGeom prst="ellipse">
                                            <a:avLst/>
                                          </a:prstGeom>
                                          <a:solidFill>
                                            <a:srgbClr val="FFFFFF"/>
                                          </a:solidFill>
                                          <a:ln w="9525">
                                            <a:solidFill>
                                              <a:srgbClr val="000000"/>
                                            </a:solidFill>
                                            <a:round/>
                                            <a:headEnd/>
                                            <a:tailEnd/>
                                          </a:ln>
                                        </p:spPr>
                                        <p:txBody>
                                          <a:bodyPr/>
                                          <a:lstStyle/>
                                          <a:p>
                                            <a:pPr algn="l" rtl="0">
                                              <a:spcAft>
                                                <a:spcPts val="1000"/>
                                              </a:spcAft>
                                            </a:pPr>
                                            <a:r>
                                              <a:rPr lang="en-US" sz="1100">
                                                <a:latin typeface="Calibri" pitchFamily="34" charset="0"/>
                                              </a:rPr>
                                              <a:t>C</a:t>
                                            </a:r>
                                            <a:endParaRPr lang="en-US"/>
                                          </a:p>
                                        </p:txBody>
                                      </p:sp>
                                      <p:grpSp>
                                        <p:nvGrpSpPr>
                                          <p:cNvPr id="44078" name="Group 178"/>
                                          <p:cNvGrpSpPr>
                                            <a:grpSpLocks/>
                                          </p:cNvGrpSpPr>
                                          <p:nvPr/>
                                        </p:nvGrpSpPr>
                                        <p:grpSpPr bwMode="auto">
                                          <a:xfrm>
                                            <a:off x="1995" y="720"/>
                                            <a:ext cx="3105" cy="1275"/>
                                            <a:chOff x="1995" y="720"/>
                                            <a:chExt cx="3105" cy="1275"/>
                                          </a:xfrm>
                                        </p:grpSpPr>
                                        <p:sp>
                                          <p:nvSpPr>
                                            <p:cNvPr id="44080" name="Oval 179"/>
                                            <p:cNvSpPr>
                                              <a:spLocks noChangeArrowheads="1"/>
                                            </p:cNvSpPr>
                                            <p:nvPr/>
                                          </p:nvSpPr>
                                          <p:spPr bwMode="auto">
                                            <a:xfrm>
                                              <a:off x="3450" y="720"/>
                                              <a:ext cx="360" cy="270"/>
                                            </a:xfrm>
                                            <a:prstGeom prst="ellipse">
                                              <a:avLst/>
                                            </a:prstGeom>
                                            <a:solidFill>
                                              <a:srgbClr val="FFFFFF"/>
                                            </a:solidFill>
                                            <a:ln w="9525">
                                              <a:solidFill>
                                                <a:srgbClr val="000000"/>
                                              </a:solidFill>
                                              <a:round/>
                                              <a:headEnd/>
                                              <a:tailEnd/>
                                            </a:ln>
                                          </p:spPr>
                                          <p:txBody>
                                            <a:bodyPr/>
                                            <a:lstStyle/>
                                            <a:p>
                                              <a:pPr algn="l" rtl="0">
                                                <a:spcAft>
                                                  <a:spcPts val="1000"/>
                                                </a:spcAft>
                                              </a:pPr>
                                              <a:r>
                                                <a:rPr lang="en-US" sz="1100">
                                                  <a:latin typeface="Calibri" pitchFamily="34" charset="0"/>
                                                </a:rPr>
                                                <a:t>A</a:t>
                                              </a:r>
                                              <a:endParaRPr lang="en-US"/>
                                            </a:p>
                                          </p:txBody>
                                        </p:sp>
                                        <p:grpSp>
                                          <p:nvGrpSpPr>
                                            <p:cNvPr id="44081" name="Group 180"/>
                                            <p:cNvGrpSpPr>
                                              <a:grpSpLocks/>
                                            </p:cNvGrpSpPr>
                                            <p:nvPr/>
                                          </p:nvGrpSpPr>
                                          <p:grpSpPr bwMode="auto">
                                            <a:xfrm>
                                              <a:off x="1995" y="915"/>
                                              <a:ext cx="1455" cy="1080"/>
                                              <a:chOff x="1995" y="915"/>
                                              <a:chExt cx="1455" cy="1080"/>
                                            </a:xfrm>
                                          </p:grpSpPr>
                                          <p:sp>
                                            <p:nvSpPr>
                                              <p:cNvPr id="44083" name="Oval 181"/>
                                              <p:cNvSpPr>
                                                <a:spLocks noChangeArrowheads="1"/>
                                              </p:cNvSpPr>
                                              <p:nvPr/>
                                            </p:nvSpPr>
                                            <p:spPr bwMode="auto">
                                              <a:xfrm>
                                                <a:off x="1995" y="1725"/>
                                                <a:ext cx="360" cy="270"/>
                                              </a:xfrm>
                                              <a:prstGeom prst="ellipse">
                                                <a:avLst/>
                                              </a:prstGeom>
                                              <a:solidFill>
                                                <a:srgbClr val="FFFFFF"/>
                                              </a:solidFill>
                                              <a:ln w="9525">
                                                <a:solidFill>
                                                  <a:srgbClr val="000000"/>
                                                </a:solidFill>
                                                <a:round/>
                                                <a:headEnd/>
                                                <a:tailEnd/>
                                              </a:ln>
                                            </p:spPr>
                                            <p:txBody>
                                              <a:bodyPr/>
                                              <a:lstStyle/>
                                              <a:p>
                                                <a:pPr algn="l" rtl="0">
                                                  <a:spcAft>
                                                    <a:spcPts val="1000"/>
                                                  </a:spcAft>
                                                </a:pPr>
                                                <a:r>
                                                  <a:rPr lang="en-US" sz="1100">
                                                    <a:latin typeface="Calibri" pitchFamily="34" charset="0"/>
                                                  </a:rPr>
                                                  <a:t>S</a:t>
                                                </a:r>
                                                <a:endParaRPr lang="en-US"/>
                                              </a:p>
                                            </p:txBody>
                                          </p:sp>
                                          <p:cxnSp>
                                            <p:nvCxnSpPr>
                                              <p:cNvPr id="44084" name="AutoShape 182"/>
                                              <p:cNvCxnSpPr>
                                                <a:cxnSpLocks noChangeShapeType="1"/>
                                              </p:cNvCxnSpPr>
                                              <p:nvPr/>
                                            </p:nvCxnSpPr>
                                            <p:spPr bwMode="auto">
                                              <a:xfrm flipV="1">
                                                <a:off x="2190" y="915"/>
                                                <a:ext cx="1260" cy="810"/>
                                              </a:xfrm>
                                              <a:prstGeom prst="straightConnector1">
                                                <a:avLst/>
                                              </a:prstGeom>
                                              <a:noFill/>
                                              <a:ln w="9525">
                                                <a:solidFill>
                                                  <a:srgbClr val="000000"/>
                                                </a:solidFill>
                                                <a:round/>
                                                <a:headEnd/>
                                                <a:tailEnd/>
                                              </a:ln>
                                            </p:spPr>
                                          </p:cxnSp>
                                        </p:grpSp>
                                        <p:cxnSp>
                                          <p:nvCxnSpPr>
                                            <p:cNvPr id="44082" name="AutoShape 183"/>
                                            <p:cNvCxnSpPr>
                                              <a:cxnSpLocks noChangeShapeType="1"/>
                                            </p:cNvCxnSpPr>
                                            <p:nvPr/>
                                          </p:nvCxnSpPr>
                                          <p:spPr bwMode="auto">
                                            <a:xfrm>
                                              <a:off x="3810" y="915"/>
                                              <a:ext cx="1290" cy="810"/>
                                            </a:xfrm>
                                            <a:prstGeom prst="straightConnector1">
                                              <a:avLst/>
                                            </a:prstGeom>
                                            <a:noFill/>
                                            <a:ln w="9525">
                                              <a:solidFill>
                                                <a:srgbClr val="000000"/>
                                              </a:solidFill>
                                              <a:round/>
                                              <a:headEnd/>
                                              <a:tailEnd/>
                                            </a:ln>
                                          </p:spPr>
                                        </p:cxnSp>
                                      </p:grpSp>
                                      <p:cxnSp>
                                        <p:nvCxnSpPr>
                                          <p:cNvPr id="44079" name="AutoShape 184"/>
                                          <p:cNvCxnSpPr>
                                            <a:cxnSpLocks noChangeShapeType="1"/>
                                          </p:cNvCxnSpPr>
                                          <p:nvPr/>
                                        </p:nvCxnSpPr>
                                        <p:spPr bwMode="auto">
                                          <a:xfrm flipV="1">
                                            <a:off x="3810" y="1995"/>
                                            <a:ext cx="1290" cy="960"/>
                                          </a:xfrm>
                                          <a:prstGeom prst="straightConnector1">
                                            <a:avLst/>
                                          </a:prstGeom>
                                          <a:noFill/>
                                          <a:ln w="9525">
                                            <a:solidFill>
                                              <a:srgbClr val="000000"/>
                                            </a:solidFill>
                                            <a:round/>
                                            <a:headEnd/>
                                            <a:tailEnd/>
                                          </a:ln>
                                        </p:spPr>
                                      </p:cxnSp>
                                    </p:grpSp>
                                  </p:grpSp>
                                  <p:cxnSp>
                                    <p:nvCxnSpPr>
                                      <p:cNvPr id="44074" name="AutoShape 185"/>
                                      <p:cNvCxnSpPr>
                                        <a:cxnSpLocks noChangeShapeType="1"/>
                                      </p:cNvCxnSpPr>
                                      <p:nvPr/>
                                    </p:nvCxnSpPr>
                                    <p:spPr bwMode="auto">
                                      <a:xfrm flipV="1">
                                        <a:off x="3585" y="1995"/>
                                        <a:ext cx="1" cy="870"/>
                                      </a:xfrm>
                                      <a:prstGeom prst="straightConnector1">
                                        <a:avLst/>
                                      </a:prstGeom>
                                      <a:noFill/>
                                      <a:ln w="9525">
                                        <a:solidFill>
                                          <a:srgbClr val="000000"/>
                                        </a:solidFill>
                                        <a:round/>
                                        <a:headEnd/>
                                        <a:tailEnd/>
                                      </a:ln>
                                    </p:spPr>
                                  </p:cxnSp>
                                </p:grpSp>
                              </p:grpSp>
                            </p:grpSp>
                          </p:grpSp>
                          <p:sp>
                            <p:nvSpPr>
                              <p:cNvPr id="44065" name="Text Box 186"/>
                              <p:cNvSpPr txBox="1">
                                <a:spLocks noChangeArrowheads="1"/>
                              </p:cNvSpPr>
                              <p:nvPr/>
                            </p:nvSpPr>
                            <p:spPr bwMode="auto">
                              <a:xfrm>
                                <a:off x="4530" y="2505"/>
                                <a:ext cx="255" cy="360"/>
                              </a:xfrm>
                              <a:prstGeom prst="rect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  <p:txBody>
                              <a:bodyPr/>
                              <a:lstStyle/>
                              <a:p>
                                <a:endParaRPr lang="en-US"/>
                              </a:p>
                            </p:txBody>
                          </p:sp>
                        </p:grpSp>
                      </p:grpSp>
                      <p:sp>
                        <p:nvSpPr>
                          <p:cNvPr id="44061" name="Text Box 187"/>
                          <p:cNvSpPr txBox="1"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3105" y="2085"/>
                            <a:ext cx="345" cy="420"/>
                          </a:xfrm>
                          <a:prstGeom prst="rect">
                            <a:avLst/>
                          </a:prstGeom>
                          <a:solidFill>
                            <a:srgbClr val="FFFFFF"/>
                          </a:solidFill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  <p:txBody>
                          <a:bodyPr/>
                          <a:lstStyle/>
                          <a:p>
                            <a:endParaRPr lang="en-US"/>
                          </a:p>
                        </p:txBody>
                      </p:sp>
                    </p:grpSp>
                  </p:grpSp>
                </p:grpSp>
              </p:grpSp>
              <p:sp>
                <p:nvSpPr>
                  <p:cNvPr id="44053" name="Text Box 18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563" y="4020"/>
                    <a:ext cx="634" cy="397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44049" name="Text Box 189"/>
              <p:cNvSpPr txBox="1">
                <a:spLocks noChangeArrowheads="1"/>
              </p:cNvSpPr>
              <p:nvPr/>
            </p:nvSpPr>
            <p:spPr bwMode="auto">
              <a:xfrm>
                <a:off x="4055" y="2851"/>
                <a:ext cx="634" cy="397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44042" name="Text Box 190"/>
            <p:cNvSpPr txBox="1">
              <a:spLocks noChangeArrowheads="1"/>
            </p:cNvSpPr>
            <p:nvPr/>
          </p:nvSpPr>
          <p:spPr bwMode="auto">
            <a:xfrm>
              <a:off x="2631" y="4297"/>
              <a:ext cx="628" cy="41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1</a:t>
              </a:r>
              <a:endParaRPr lang="en-US"/>
            </a:p>
          </p:txBody>
        </p:sp>
        <p:sp>
          <p:nvSpPr>
            <p:cNvPr id="44043" name="Text Box 191"/>
            <p:cNvSpPr txBox="1">
              <a:spLocks noChangeArrowheads="1"/>
            </p:cNvSpPr>
            <p:nvPr/>
          </p:nvSpPr>
          <p:spPr bwMode="auto">
            <a:xfrm>
              <a:off x="5550" y="4324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2</a:t>
              </a:r>
              <a:endParaRPr lang="en-US"/>
            </a:p>
          </p:txBody>
        </p:sp>
        <p:sp>
          <p:nvSpPr>
            <p:cNvPr id="44044" name="Text Box 192"/>
            <p:cNvSpPr txBox="1">
              <a:spLocks noChangeArrowheads="1"/>
            </p:cNvSpPr>
            <p:nvPr/>
          </p:nvSpPr>
          <p:spPr bwMode="auto">
            <a:xfrm>
              <a:off x="2496" y="6585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5</a:t>
              </a:r>
              <a:endParaRPr lang="en-US"/>
            </a:p>
          </p:txBody>
        </p:sp>
        <p:sp>
          <p:nvSpPr>
            <p:cNvPr id="44045" name="Text Box 193"/>
            <p:cNvSpPr txBox="1">
              <a:spLocks noChangeArrowheads="1"/>
            </p:cNvSpPr>
            <p:nvPr/>
          </p:nvSpPr>
          <p:spPr bwMode="auto">
            <a:xfrm>
              <a:off x="4884" y="5308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4</a:t>
              </a:r>
              <a:endParaRPr lang="en-US"/>
            </a:p>
          </p:txBody>
        </p:sp>
        <p:sp>
          <p:nvSpPr>
            <p:cNvPr id="44046" name="Text Box 194"/>
            <p:cNvSpPr txBox="1">
              <a:spLocks noChangeArrowheads="1"/>
            </p:cNvSpPr>
            <p:nvPr/>
          </p:nvSpPr>
          <p:spPr bwMode="auto">
            <a:xfrm>
              <a:off x="3240" y="5308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3</a:t>
              </a:r>
              <a:endParaRPr lang="en-US"/>
            </a:p>
          </p:txBody>
        </p:sp>
        <p:sp>
          <p:nvSpPr>
            <p:cNvPr id="44047" name="Text Box 195"/>
            <p:cNvSpPr txBox="1">
              <a:spLocks noChangeArrowheads="1"/>
            </p:cNvSpPr>
            <p:nvPr/>
          </p:nvSpPr>
          <p:spPr bwMode="auto">
            <a:xfrm>
              <a:off x="5718" y="6670"/>
              <a:ext cx="803" cy="391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 rtl="0">
                <a:spcAft>
                  <a:spcPts val="1000"/>
                </a:spcAft>
              </a:pPr>
              <a:r>
                <a:rPr lang="en-US" sz="1100">
                  <a:latin typeface="Calibri" pitchFamily="34" charset="0"/>
                </a:rPr>
                <a:t>w</a:t>
              </a:r>
              <a:r>
                <a:rPr lang="en-US" sz="1100" baseline="-25000">
                  <a:latin typeface="Calibri" pitchFamily="34" charset="0"/>
                </a:rPr>
                <a:t>7</a:t>
              </a:r>
              <a:endParaRPr lang="en-US"/>
            </a:p>
          </p:txBody>
        </p:sp>
      </p:grpSp>
      <p:grpSp>
        <p:nvGrpSpPr>
          <p:cNvPr id="44036" name="Group 53"/>
          <p:cNvGrpSpPr>
            <a:grpSpLocks/>
          </p:cNvGrpSpPr>
          <p:nvPr/>
        </p:nvGrpSpPr>
        <p:grpSpPr bwMode="auto">
          <a:xfrm>
            <a:off x="5651500" y="4221163"/>
            <a:ext cx="719138" cy="647700"/>
            <a:chOff x="3379" y="1434"/>
            <a:chExt cx="453" cy="408"/>
          </a:xfrm>
        </p:grpSpPr>
        <p:sp>
          <p:nvSpPr>
            <p:cNvPr id="44038" name="Line 51"/>
            <p:cNvSpPr>
              <a:spLocks noChangeShapeType="1"/>
            </p:cNvSpPr>
            <p:nvPr/>
          </p:nvSpPr>
          <p:spPr bwMode="auto">
            <a:xfrm flipH="1">
              <a:off x="3560" y="1434"/>
              <a:ext cx="136" cy="408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l-GR"/>
            </a:p>
          </p:txBody>
        </p:sp>
        <p:sp>
          <p:nvSpPr>
            <p:cNvPr id="44039" name="Line 52"/>
            <p:cNvSpPr>
              <a:spLocks noChangeShapeType="1"/>
            </p:cNvSpPr>
            <p:nvPr/>
          </p:nvSpPr>
          <p:spPr bwMode="auto">
            <a:xfrm>
              <a:off x="3379" y="1615"/>
              <a:ext cx="453" cy="0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l-GR"/>
            </a:p>
          </p:txBody>
        </p:sp>
      </p:grpSp>
      <p:sp>
        <p:nvSpPr>
          <p:cNvPr id="44037" name="Content Placeholder 2"/>
          <p:cNvSpPr>
            <a:spLocks/>
          </p:cNvSpPr>
          <p:nvPr/>
        </p:nvSpPr>
        <p:spPr bwMode="auto">
          <a:xfrm>
            <a:off x="817563" y="1816100"/>
            <a:ext cx="4259262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just" rtl="0" eaLnBrk="0" hangingPunct="0">
              <a:spcBef>
                <a:spcPct val="20000"/>
              </a:spcBef>
              <a:buFontTx/>
              <a:buChar char="•"/>
            </a:pPr>
            <a:r>
              <a:rPr lang="en-US" sz="3200"/>
              <a:t>Remove a link</a:t>
            </a:r>
          </a:p>
          <a:p>
            <a:pPr marL="342900" indent="-342900" algn="just" rtl="0" eaLnBrk="0" hangingPunct="0">
              <a:spcBef>
                <a:spcPct val="20000"/>
              </a:spcBef>
              <a:buFontTx/>
              <a:buChar char="•"/>
            </a:pPr>
            <a:r>
              <a:rPr lang="en-US" sz="3200"/>
              <a:t>Calculate one route by using average weight data network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41438"/>
            <a:ext cx="8229600" cy="4525962"/>
          </a:xfrm>
        </p:spPr>
        <p:txBody>
          <a:bodyPr/>
          <a:lstStyle/>
          <a:p>
            <a:pPr algn="just" eaLnBrk="1" hangingPunct="1">
              <a:lnSpc>
                <a:spcPct val="80000"/>
              </a:lnSpc>
            </a:pPr>
            <a:r>
              <a:rPr lang="en-US" sz="2400" smtClean="0">
                <a:cs typeface="Arial" charset="0"/>
              </a:rPr>
              <a:t>Affect the network performance</a:t>
            </a:r>
          </a:p>
          <a:p>
            <a:pPr algn="just" eaLnBrk="1" hangingPunct="1">
              <a:lnSpc>
                <a:spcPct val="80000"/>
              </a:lnSpc>
            </a:pPr>
            <a:r>
              <a:rPr lang="en-US" sz="2400" smtClean="0">
                <a:cs typeface="Arial" charset="0"/>
              </a:rPr>
              <a:t>The router have the job to detect link failures</a:t>
            </a:r>
          </a:p>
          <a:p>
            <a:pPr algn="just" eaLnBrk="1" hangingPunct="1">
              <a:lnSpc>
                <a:spcPct val="80000"/>
              </a:lnSpc>
            </a:pPr>
            <a:r>
              <a:rPr lang="en-US" sz="2400" smtClean="0">
                <a:cs typeface="Arial" charset="0"/>
              </a:rPr>
              <a:t>Using the average weight data network optimal path in a </a:t>
            </a:r>
            <a:r>
              <a:rPr lang="en-US" sz="2400" b="1" smtClean="0">
                <a:cs typeface="Arial" charset="0"/>
              </a:rPr>
              <a:t>static route </a:t>
            </a:r>
            <a:r>
              <a:rPr lang="en-US" sz="2400" smtClean="0">
                <a:cs typeface="Arial" charset="0"/>
              </a:rPr>
              <a:t>is better than using a random path.</a:t>
            </a:r>
          </a:p>
          <a:p>
            <a:pPr algn="just" eaLnBrk="1" hangingPunct="1"/>
            <a:r>
              <a:rPr lang="en-US" sz="2400" smtClean="0">
                <a:cs typeface="Arial" charset="0"/>
              </a:rPr>
              <a:t>This method is a good technique when number of route changes is bounded</a:t>
            </a:r>
          </a:p>
          <a:p>
            <a:pPr algn="just" eaLnBrk="1" hangingPunct="1">
              <a:buFontTx/>
              <a:buNone/>
            </a:pPr>
            <a:r>
              <a:rPr lang="en-US" sz="2400" smtClean="0">
                <a:cs typeface="Arial" charset="0"/>
              </a:rPr>
              <a:t>  for T = 21 &amp; k= T/2 </a:t>
            </a:r>
          </a:p>
          <a:p>
            <a:pPr algn="just" eaLnBrk="1" hangingPunct="1">
              <a:buFontTx/>
              <a:buNone/>
            </a:pPr>
            <a:r>
              <a:rPr lang="en-US" sz="2400" smtClean="0">
                <a:cs typeface="Arial" charset="0"/>
              </a:rPr>
              <a:t>  the number of calculations will be  </a:t>
            </a:r>
          </a:p>
          <a:p>
            <a:pPr algn="just" eaLnBrk="1" hangingPunct="1">
              <a:buFontTx/>
              <a:buNone/>
            </a:pPr>
            <a:r>
              <a:rPr lang="en-US" sz="2400" smtClean="0">
                <a:cs typeface="Arial" charset="0"/>
              </a:rPr>
              <a:t>		</a:t>
            </a:r>
            <a:r>
              <a:rPr lang="en-US" sz="2400" baseline="-25000" smtClean="0">
                <a:cs typeface="Arial" charset="0"/>
              </a:rPr>
              <a:t>20</a:t>
            </a:r>
            <a:r>
              <a:rPr lang="en-US" sz="2400" smtClean="0">
                <a:cs typeface="Arial" charset="0"/>
              </a:rPr>
              <a:t>C</a:t>
            </a:r>
            <a:r>
              <a:rPr lang="en-US" sz="2400" baseline="-25000" smtClean="0">
                <a:cs typeface="Arial" charset="0"/>
              </a:rPr>
              <a:t>10</a:t>
            </a:r>
            <a:r>
              <a:rPr lang="en-US" sz="2400" smtClean="0">
                <a:cs typeface="Arial" charset="0"/>
              </a:rPr>
              <a:t> = 10,240,000,000,000</a:t>
            </a:r>
            <a:endParaRPr lang="en-US" sz="2400" baseline="30000" smtClean="0">
              <a:cs typeface="Arial" charset="0"/>
            </a:endParaRPr>
          </a:p>
          <a:p>
            <a:pPr algn="just" eaLnBrk="1" hangingPunct="1"/>
            <a:r>
              <a:rPr lang="en-US" sz="2400" smtClean="0">
                <a:cs typeface="Arial" charset="0"/>
              </a:rPr>
              <a:t>How many route changes are needed to stay within a certain bound from the optimal total cost. </a:t>
            </a:r>
          </a:p>
          <a:p>
            <a:pPr algn="just" eaLnBrk="1" hangingPunct="1">
              <a:buFontTx/>
              <a:buNone/>
            </a:pPr>
            <a:endParaRPr lang="en-US" sz="2400" smtClean="0">
              <a:cs typeface="Arial" charset="0"/>
            </a:endParaRPr>
          </a:p>
        </p:txBody>
      </p:sp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Conclusion &amp; Future Work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Concourse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1224</TotalTime>
  <Words>5822</Words>
  <Application>Microsoft Office PowerPoint</Application>
  <PresentationFormat>Προβολή στην οθόνη (4:3)</PresentationFormat>
  <Paragraphs>4637</Paragraphs>
  <Slides>36</Slides>
  <Notes>1</Notes>
  <HiddenSlides>0</HiddenSlides>
  <MMClips>0</MMClips>
  <ScaleCrop>false</ScaleCrop>
  <HeadingPairs>
    <vt:vector size="6" baseType="variant">
      <vt:variant>
        <vt:lpstr>Γραμματοσειρές που χρησιμοποιούνται</vt:lpstr>
      </vt:variant>
      <vt:variant>
        <vt:i4>9</vt:i4>
      </vt:variant>
      <vt:variant>
        <vt:lpstr>Θέμα</vt:lpstr>
      </vt:variant>
      <vt:variant>
        <vt:i4>1</vt:i4>
      </vt:variant>
      <vt:variant>
        <vt:lpstr>Τίτλοι διαφανειών</vt:lpstr>
      </vt:variant>
      <vt:variant>
        <vt:i4>36</vt:i4>
      </vt:variant>
    </vt:vector>
  </HeadingPairs>
  <TitlesOfParts>
    <vt:vector size="46" baseType="lpstr">
      <vt:lpstr>Arial</vt:lpstr>
      <vt:lpstr>Lucida Sans Unicode</vt:lpstr>
      <vt:lpstr>Wingdings 3</vt:lpstr>
      <vt:lpstr>Verdana</vt:lpstr>
      <vt:lpstr>Wingdings 2</vt:lpstr>
      <vt:lpstr>Calibri</vt:lpstr>
      <vt:lpstr>Traditional Arabic</vt:lpstr>
      <vt:lpstr>Times New Roman</vt:lpstr>
      <vt:lpstr>Wingdings</vt:lpstr>
      <vt:lpstr>Concourse</vt:lpstr>
      <vt:lpstr>Limiting the Number of Route  Changes in Data Networks</vt:lpstr>
      <vt:lpstr>Outline</vt:lpstr>
      <vt:lpstr>One Optimal Route</vt:lpstr>
      <vt:lpstr>Example</vt:lpstr>
      <vt:lpstr>Διαφάνεια 5</vt:lpstr>
      <vt:lpstr>Διαφάνεια 6</vt:lpstr>
      <vt:lpstr>Διαφάνεια 7</vt:lpstr>
      <vt:lpstr>Διαφάνεια 8</vt:lpstr>
      <vt:lpstr>Διαφάνεια 9</vt:lpstr>
      <vt:lpstr>Διαφάνεια 10</vt:lpstr>
      <vt:lpstr>Διαφάνεια 11</vt:lpstr>
      <vt:lpstr>Average weight network</vt:lpstr>
      <vt:lpstr>Διαφάνεια 13</vt:lpstr>
      <vt:lpstr>Best Route for q Periods</vt:lpstr>
      <vt:lpstr>Example</vt:lpstr>
      <vt:lpstr>Διαφάνεια 16</vt:lpstr>
      <vt:lpstr>Διαφάνεια 17</vt:lpstr>
      <vt:lpstr>One Route Change</vt:lpstr>
      <vt:lpstr>Consecutive Intervals with Identical Optimal Route</vt:lpstr>
      <vt:lpstr>One Route Change</vt:lpstr>
      <vt:lpstr>One Route Change</vt:lpstr>
      <vt:lpstr>One Route Change</vt:lpstr>
      <vt:lpstr>One Route Change</vt:lpstr>
      <vt:lpstr>One Route Change</vt:lpstr>
      <vt:lpstr>Two route changes</vt:lpstr>
      <vt:lpstr>Two route changes</vt:lpstr>
      <vt:lpstr>Two route changes</vt:lpstr>
      <vt:lpstr>Two route changes</vt:lpstr>
      <vt:lpstr>Two route changes</vt:lpstr>
      <vt:lpstr>Διαφάνεια 30</vt:lpstr>
      <vt:lpstr>Link Failure</vt:lpstr>
      <vt:lpstr>Link Failure</vt:lpstr>
      <vt:lpstr>Link Failure</vt:lpstr>
      <vt:lpstr>Link Failure</vt:lpstr>
      <vt:lpstr>Link Failure</vt:lpstr>
      <vt:lpstr>Conclusion &amp; Future Work</vt:lpstr>
    </vt:vector>
  </TitlesOfParts>
  <Company>BAU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Analysis of Distance  Vector &amp; Link State Routing Algorithms</dc:title>
  <dc:creator>BAU</dc:creator>
  <cp:lastModifiedBy>ΑΤΙΝΕΡ</cp:lastModifiedBy>
  <cp:revision>130</cp:revision>
  <dcterms:created xsi:type="dcterms:W3CDTF">2011-03-19T07:52:34Z</dcterms:created>
  <dcterms:modified xsi:type="dcterms:W3CDTF">2011-06-10T13:12:39Z</dcterms:modified>
</cp:coreProperties>
</file>