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3" r:id="rId1"/>
  </p:sldMasterIdLst>
  <p:sldIdLst>
    <p:sldId id="256" r:id="rId2"/>
    <p:sldId id="257" r:id="rId3"/>
    <p:sldId id="258" r:id="rId4"/>
    <p:sldId id="259" r:id="rId5"/>
    <p:sldId id="260" r:id="rId6"/>
    <p:sldId id="261" r:id="rId7"/>
    <p:sldId id="263" r:id="rId8"/>
    <p:sldId id="264" r:id="rId9"/>
    <p:sldId id="265" r:id="rId10"/>
    <p:sldId id="266" r:id="rId11"/>
    <p:sldId id="267"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7" d="100"/>
          <a:sy n="67" d="100"/>
        </p:scale>
        <p:origin x="64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US"/>
              <a:t>Click to edit Master title style</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E3FC7936-6037-47FA-A9A9-5EA395B847FA}" type="datetimeFigureOut">
              <a:rPr lang="en-GB" smtClean="0"/>
              <a:t>26/10/2020</a:t>
            </a:fld>
            <a:endParaRPr lang="en-GB"/>
          </a:p>
        </p:txBody>
      </p:sp>
      <p:sp>
        <p:nvSpPr>
          <p:cNvPr id="5" name="Footer Placeholder 4"/>
          <p:cNvSpPr>
            <a:spLocks noGrp="1"/>
          </p:cNvSpPr>
          <p:nvPr>
            <p:ph type="ftr" sz="quarter" idx="11"/>
          </p:nvPr>
        </p:nvSpPr>
        <p:spPr>
          <a:xfrm>
            <a:off x="1876424" y="5410201"/>
            <a:ext cx="5124886" cy="365125"/>
          </a:xfrm>
        </p:spPr>
        <p:txBody>
          <a:bodyPr/>
          <a:lstStyle/>
          <a:p>
            <a:endParaRPr lang="en-GB"/>
          </a:p>
        </p:txBody>
      </p:sp>
      <p:sp>
        <p:nvSpPr>
          <p:cNvPr id="6" name="Slide Number Placeholder 5"/>
          <p:cNvSpPr>
            <a:spLocks noGrp="1"/>
          </p:cNvSpPr>
          <p:nvPr>
            <p:ph type="sldNum" sz="quarter" idx="12"/>
          </p:nvPr>
        </p:nvSpPr>
        <p:spPr>
          <a:xfrm>
            <a:off x="9896911" y="5410199"/>
            <a:ext cx="771089" cy="365125"/>
          </a:xfrm>
        </p:spPr>
        <p:txBody>
          <a:bodyPr/>
          <a:lstStyle/>
          <a:p>
            <a:fld id="{771E1EC8-D90E-4231-8B26-57581312A088}" type="slidenum">
              <a:rPr lang="en-GB" smtClean="0"/>
              <a:t>‹#›</a:t>
            </a:fld>
            <a:endParaRPr lang="en-GB"/>
          </a:p>
        </p:txBody>
      </p:sp>
    </p:spTree>
    <p:extLst>
      <p:ext uri="{BB962C8B-B14F-4D97-AF65-F5344CB8AC3E}">
        <p14:creationId xmlns:p14="http://schemas.microsoft.com/office/powerpoint/2010/main" val="31143986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3FC7936-6037-47FA-A9A9-5EA395B847FA}" type="datetimeFigureOut">
              <a:rPr lang="en-GB" smtClean="0"/>
              <a:t>26/10/2020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1E1EC8-D90E-4231-8B26-57581312A088}" type="slidenum">
              <a:rPr lang="en-GB" smtClean="0"/>
              <a:t>‹#›</a:t>
            </a:fld>
            <a:endParaRPr lang="en-GB"/>
          </a:p>
        </p:txBody>
      </p:sp>
    </p:spTree>
    <p:extLst>
      <p:ext uri="{BB962C8B-B14F-4D97-AF65-F5344CB8AC3E}">
        <p14:creationId xmlns:p14="http://schemas.microsoft.com/office/powerpoint/2010/main" val="38497693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3FC7936-6037-47FA-A9A9-5EA395B847FA}" type="datetimeFigureOut">
              <a:rPr lang="en-GB" smtClean="0"/>
              <a:t>26/10/2020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1E1EC8-D90E-4231-8B26-57581312A088}" type="slidenum">
              <a:rPr lang="en-GB" smtClean="0"/>
              <a:t>‹#›</a:t>
            </a:fld>
            <a:endParaRPr lang="en-GB"/>
          </a:p>
        </p:txBody>
      </p:sp>
    </p:spTree>
    <p:extLst>
      <p:ext uri="{BB962C8B-B14F-4D97-AF65-F5344CB8AC3E}">
        <p14:creationId xmlns:p14="http://schemas.microsoft.com/office/powerpoint/2010/main" val="19234857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3FC7936-6037-47FA-A9A9-5EA395B847FA}" type="datetimeFigureOut">
              <a:rPr lang="en-GB" smtClean="0"/>
              <a:t>26/10/2020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71E1EC8-D90E-4231-8B26-57581312A088}" type="slidenum">
              <a:rPr lang="en-GB" smtClean="0"/>
              <a:t>‹#›</a:t>
            </a:fld>
            <a:endParaRPr lang="en-GB"/>
          </a:p>
        </p:txBody>
      </p:sp>
    </p:spTree>
    <p:extLst>
      <p:ext uri="{BB962C8B-B14F-4D97-AF65-F5344CB8AC3E}">
        <p14:creationId xmlns:p14="http://schemas.microsoft.com/office/powerpoint/2010/main" val="13654416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US"/>
              <a:t>Click to edit Master title style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3FC7936-6037-47FA-A9A9-5EA395B847FA}" type="datetimeFigureOut">
              <a:rPr lang="en-GB" smtClean="0"/>
              <a:t>26/10/2020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71E1EC8-D90E-4231-8B26-57581312A088}" type="slidenum">
              <a:rPr lang="en-GB" smtClean="0"/>
              <a:t>‹#›</a:t>
            </a:fld>
            <a:endParaRPr lang="en-GB"/>
          </a:p>
        </p:txBody>
      </p:sp>
    </p:spTree>
    <p:extLst>
      <p:ext uri="{BB962C8B-B14F-4D97-AF65-F5344CB8AC3E}">
        <p14:creationId xmlns:p14="http://schemas.microsoft.com/office/powerpoint/2010/main" val="38021037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3FC7936-6037-47FA-A9A9-5EA395B847FA}" type="datetimeFigureOut">
              <a:rPr lang="en-GB" smtClean="0"/>
              <a:t>26/10/2020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71E1EC8-D90E-4231-8B26-57581312A088}" type="slidenum">
              <a:rPr lang="en-GB" smtClean="0"/>
              <a:t>‹#›</a:t>
            </a:fld>
            <a:endParaRPr lang="en-GB"/>
          </a:p>
        </p:txBody>
      </p:sp>
    </p:spTree>
    <p:extLst>
      <p:ext uri="{BB962C8B-B14F-4D97-AF65-F5344CB8AC3E}">
        <p14:creationId xmlns:p14="http://schemas.microsoft.com/office/powerpoint/2010/main" val="22820451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3FC7936-6037-47FA-A9A9-5EA395B847FA}" type="datetimeFigureOut">
              <a:rPr lang="en-GB" smtClean="0"/>
              <a:t>26/10/2020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71E1EC8-D90E-4231-8B26-57581312A088}" type="slidenum">
              <a:rPr lang="en-GB" smtClean="0"/>
              <a:t>‹#›</a:t>
            </a:fld>
            <a:endParaRPr lang="en-GB"/>
          </a:p>
        </p:txBody>
      </p:sp>
    </p:spTree>
    <p:extLst>
      <p:ext uri="{BB962C8B-B14F-4D97-AF65-F5344CB8AC3E}">
        <p14:creationId xmlns:p14="http://schemas.microsoft.com/office/powerpoint/2010/main" val="16419988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3FC7936-6037-47FA-A9A9-5EA395B847FA}" type="datetimeFigureOut">
              <a:rPr lang="en-GB" smtClean="0"/>
              <a:t>26/10/2020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71E1EC8-D90E-4231-8B26-57581312A088}" type="slidenum">
              <a:rPr lang="en-GB" smtClean="0"/>
              <a:t>‹#›</a:t>
            </a:fld>
            <a:endParaRPr lang="en-GB"/>
          </a:p>
        </p:txBody>
      </p:sp>
    </p:spTree>
    <p:extLst>
      <p:ext uri="{BB962C8B-B14F-4D97-AF65-F5344CB8AC3E}">
        <p14:creationId xmlns:p14="http://schemas.microsoft.com/office/powerpoint/2010/main" val="26067870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3FC7936-6037-47FA-A9A9-5EA395B847FA}" type="datetimeFigureOut">
              <a:rPr lang="en-GB" smtClean="0"/>
              <a:t>26/10/2020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71E1EC8-D90E-4231-8B26-57581312A088}" type="slidenum">
              <a:rPr lang="en-GB" smtClean="0"/>
              <a:t>‹#›</a:t>
            </a:fld>
            <a:endParaRPr lang="en-GB"/>
          </a:p>
        </p:txBody>
      </p:sp>
    </p:spTree>
    <p:extLst>
      <p:ext uri="{BB962C8B-B14F-4D97-AF65-F5344CB8AC3E}">
        <p14:creationId xmlns:p14="http://schemas.microsoft.com/office/powerpoint/2010/main" val="4317914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US"/>
              <a:t>Click icon to add picture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3FC7936-6037-47FA-A9A9-5EA395B847FA}" type="datetimeFigureOut">
              <a:rPr lang="en-GB" smtClean="0"/>
              <a:t>26/10/2020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71E1EC8-D90E-4231-8B26-57581312A088}" type="slidenum">
              <a:rPr lang="en-GB" smtClean="0"/>
              <a:t>‹#›</a:t>
            </a:fld>
            <a:endParaRPr lang="en-GB"/>
          </a:p>
        </p:txBody>
      </p:sp>
    </p:spTree>
    <p:extLst>
      <p:ext uri="{BB962C8B-B14F-4D97-AF65-F5344CB8AC3E}">
        <p14:creationId xmlns:p14="http://schemas.microsoft.com/office/powerpoint/2010/main" val="17444528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3FC7936-6037-47FA-A9A9-5EA395B847FA}" type="datetimeFigureOut">
              <a:rPr lang="en-GB" smtClean="0"/>
              <a:t>26/10/2020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71E1EC8-D90E-4231-8B26-57581312A088}" type="slidenum">
              <a:rPr lang="en-GB" smtClean="0"/>
              <a:t>‹#›</a:t>
            </a:fld>
            <a:endParaRPr lang="en-GB"/>
          </a:p>
        </p:txBody>
      </p:sp>
    </p:spTree>
    <p:extLst>
      <p:ext uri="{BB962C8B-B14F-4D97-AF65-F5344CB8AC3E}">
        <p14:creationId xmlns:p14="http://schemas.microsoft.com/office/powerpoint/2010/main" val="129924777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3FC7936-6037-47FA-A9A9-5EA395B847FA}" type="datetimeFigureOut">
              <a:rPr lang="en-GB" smtClean="0"/>
              <a:t>26/10/2020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71E1EC8-D90E-4231-8B26-57581312A088}" type="slidenum">
              <a:rPr lang="en-GB" smtClean="0"/>
              <a:t>‹#›</a:t>
            </a:fld>
            <a:endParaRPr lang="en-GB"/>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3128249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3FC7936-6037-47FA-A9A9-5EA395B847FA}" type="datetimeFigureOut">
              <a:rPr lang="en-GB" smtClean="0"/>
              <a:t>26/10/2020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71E1EC8-D90E-4231-8B26-57581312A088}" type="slidenum">
              <a:rPr lang="en-GB" smtClean="0"/>
              <a:t>‹#›</a:t>
            </a:fld>
            <a:endParaRPr lang="en-GB"/>
          </a:p>
        </p:txBody>
      </p:sp>
    </p:spTree>
    <p:extLst>
      <p:ext uri="{BB962C8B-B14F-4D97-AF65-F5344CB8AC3E}">
        <p14:creationId xmlns:p14="http://schemas.microsoft.com/office/powerpoint/2010/main" val="260910374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US"/>
              <a:t>Click to edit Master title style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E3FC7936-6037-47FA-A9A9-5EA395B847FA}" type="datetimeFigureOut">
              <a:rPr lang="en-GB" smtClean="0"/>
              <a:t>26/10/2020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71E1EC8-D90E-4231-8B26-57581312A088}" type="slidenum">
              <a:rPr lang="en-GB" smtClean="0"/>
              <a:t>‹#›</a:t>
            </a:fld>
            <a:endParaRPr lang="en-GB"/>
          </a:p>
        </p:txBody>
      </p:sp>
    </p:spTree>
    <p:extLst>
      <p:ext uri="{BB962C8B-B14F-4D97-AF65-F5344CB8AC3E}">
        <p14:creationId xmlns:p14="http://schemas.microsoft.com/office/powerpoint/2010/main" val="205221160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E3FC7936-6037-47FA-A9A9-5EA395B847FA}" type="datetimeFigureOut">
              <a:rPr lang="en-GB" smtClean="0"/>
              <a:t>26/10/2020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71E1EC8-D90E-4231-8B26-57581312A088}" type="slidenum">
              <a:rPr lang="en-GB" smtClean="0"/>
              <a:t>‹#›</a:t>
            </a:fld>
            <a:endParaRPr lang="en-GB"/>
          </a:p>
        </p:txBody>
      </p:sp>
    </p:spTree>
    <p:extLst>
      <p:ext uri="{BB962C8B-B14F-4D97-AF65-F5344CB8AC3E}">
        <p14:creationId xmlns:p14="http://schemas.microsoft.com/office/powerpoint/2010/main" val="2518281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3FC7936-6037-47FA-A9A9-5EA395B847FA}" type="datetimeFigureOut">
              <a:rPr lang="en-GB" smtClean="0"/>
              <a:t>26/10/2020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1E1EC8-D90E-4231-8B26-57581312A088}" type="slidenum">
              <a:rPr lang="en-GB" smtClean="0"/>
              <a:t>‹#›</a:t>
            </a:fld>
            <a:endParaRPr lang="en-GB"/>
          </a:p>
        </p:txBody>
      </p:sp>
    </p:spTree>
    <p:extLst>
      <p:ext uri="{BB962C8B-B14F-4D97-AF65-F5344CB8AC3E}">
        <p14:creationId xmlns:p14="http://schemas.microsoft.com/office/powerpoint/2010/main" val="86737326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3FC7936-6037-47FA-A9A9-5EA395B847FA}" type="datetimeFigureOut">
              <a:rPr lang="en-GB" smtClean="0"/>
              <a:t>26/10/2020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1E1EC8-D90E-4231-8B26-57581312A088}" type="slidenum">
              <a:rPr lang="en-GB" smtClean="0"/>
              <a:t>‹#›</a:t>
            </a:fld>
            <a:endParaRPr lang="en-GB"/>
          </a:p>
        </p:txBody>
      </p:sp>
    </p:spTree>
    <p:extLst>
      <p:ext uri="{BB962C8B-B14F-4D97-AF65-F5344CB8AC3E}">
        <p14:creationId xmlns:p14="http://schemas.microsoft.com/office/powerpoint/2010/main" val="28239472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E3FC7936-6037-47FA-A9A9-5EA395B847FA}" type="datetimeFigureOut">
              <a:rPr lang="en-GB" smtClean="0"/>
              <a:t>26/10/2020</a:t>
            </a:fld>
            <a:endParaRPr lang="en-GB"/>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771E1EC8-D90E-4231-8B26-57581312A088}" type="slidenum">
              <a:rPr lang="en-GB" smtClean="0"/>
              <a:t>‹#›</a:t>
            </a:fld>
            <a:endParaRPr lang="en-GB"/>
          </a:p>
        </p:txBody>
      </p:sp>
    </p:spTree>
    <p:extLst>
      <p:ext uri="{BB962C8B-B14F-4D97-AF65-F5344CB8AC3E}">
        <p14:creationId xmlns:p14="http://schemas.microsoft.com/office/powerpoint/2010/main" val="1369785188"/>
      </p:ext>
    </p:extLst>
  </p:cSld>
  <p:clrMap bg1="lt1" tx1="dk1" bg2="lt2" tx2="dk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19" r:id="rId6"/>
    <p:sldLayoutId id="2147483720" r:id="rId7"/>
    <p:sldLayoutId id="2147483721" r:id="rId8"/>
    <p:sldLayoutId id="2147483722" r:id="rId9"/>
    <p:sldLayoutId id="2147483723" r:id="rId10"/>
    <p:sldLayoutId id="2147483724" r:id="rId11"/>
    <p:sldLayoutId id="2147483725" r:id="rId12"/>
    <p:sldLayoutId id="2147483726" r:id="rId13"/>
    <p:sldLayoutId id="2147483727" r:id="rId14"/>
    <p:sldLayoutId id="2147483728" r:id="rId15"/>
    <p:sldLayoutId id="2147483729" r:id="rId16"/>
    <p:sldLayoutId id="2147483730" r:id="rId17"/>
  </p:sldLayoutIdLs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4.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hyperlink" Target="https://creativecommons.org/licenses/by-sa/3.0/" TargetMode="External"/><Relationship Id="rId5" Type="http://schemas.openxmlformats.org/officeDocument/2006/relationships/hyperlink" Target="https://en.wikipedia.org/wiki/Samsung_iMarketKorea" TargetMode="Externa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slideLayout" Target="../slideLayouts/slideLayout2.xml"/><Relationship Id="rId7" Type="http://schemas.openxmlformats.org/officeDocument/2006/relationships/image" Target="../media/image7.png"/><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6.svg"/><Relationship Id="rId11" Type="http://schemas.openxmlformats.org/officeDocument/2006/relationships/image" Target="../media/image4.png"/><Relationship Id="rId5" Type="http://schemas.openxmlformats.org/officeDocument/2006/relationships/image" Target="../media/image5.png"/><Relationship Id="rId10" Type="http://schemas.openxmlformats.org/officeDocument/2006/relationships/image" Target="../media/image10.svg"/><Relationship Id="rId4" Type="http://schemas.openxmlformats.org/officeDocument/2006/relationships/image" Target="../media/image1.jpeg"/><Relationship Id="rId9"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4.png"/><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4.png"/><Relationship Id="rId5" Type="http://schemas.openxmlformats.org/officeDocument/2006/relationships/image" Target="../media/image12.png"/><Relationship Id="rId4" Type="http://schemas.openxmlformats.org/officeDocument/2006/relationships/image" Target="../media/image1.jpe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4.png"/><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8" Type="http://schemas.openxmlformats.org/officeDocument/2006/relationships/image" Target="../media/image17.svg"/><Relationship Id="rId3" Type="http://schemas.openxmlformats.org/officeDocument/2006/relationships/slideLayout" Target="../slideLayouts/slideLayout2.xml"/><Relationship Id="rId7" Type="http://schemas.openxmlformats.org/officeDocument/2006/relationships/image" Target="../media/image16.png"/><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jpeg"/><Relationship Id="rId9" Type="http://schemas.openxmlformats.org/officeDocument/2006/relationships/image" Target="../media/image4.png"/></Relationships>
</file>

<file path=ppt/slides/_rels/slide9.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2.xml"/><Relationship Id="rId7" Type="http://schemas.openxmlformats.org/officeDocument/2006/relationships/image" Target="../media/image21.svg"/><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20.png"/><Relationship Id="rId5" Type="http://schemas.openxmlformats.org/officeDocument/2006/relationships/image" Target="../media/image19.svg"/><Relationship Id="rId4" Type="http://schemas.openxmlformats.org/officeDocument/2006/relationships/image" Target="../media/image18.png"/></Relationships>
</file>

<file path=ppt/slides/_rels/slide10.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2.xml"/><Relationship Id="rId7" Type="http://schemas.openxmlformats.org/officeDocument/2006/relationships/image" Target="../media/image25.svg"/><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24.png"/><Relationship Id="rId5" Type="http://schemas.openxmlformats.org/officeDocument/2006/relationships/image" Target="../media/image23.svg"/><Relationship Id="rId4" Type="http://schemas.openxmlformats.org/officeDocument/2006/relationships/image" Target="../media/image22.png"/></Relationships>
</file>

<file path=ppt/slides/_rels/slide11.xml.rels><?xml version="1.0" encoding="UTF-8" standalone="yes"?>
<Relationships xmlns="http://schemas.openxmlformats.org/package/2006/relationships"><Relationship Id="rId2" Type="http://schemas.openxmlformats.org/officeDocument/2006/relationships/hyperlink" Target="https://pestleanalysis.com/swot-an"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BD03F7-222B-4776-B93C-2664B86DD3BB}"/>
              </a:ext>
            </a:extLst>
          </p:cNvPr>
          <p:cNvSpPr>
            <a:spLocks noGrp="1"/>
          </p:cNvSpPr>
          <p:nvPr>
            <p:ph type="ctrTitle"/>
          </p:nvPr>
        </p:nvSpPr>
        <p:spPr/>
        <p:txBody>
          <a:bodyPr/>
          <a:lstStyle/>
          <a:p>
            <a:r>
              <a:rPr lang="en-GB" dirty="0"/>
              <a:t>Strategies for resilience and prosperity – BMSP6006</a:t>
            </a:r>
          </a:p>
        </p:txBody>
      </p:sp>
      <p:sp>
        <p:nvSpPr>
          <p:cNvPr id="3" name="Subtitle 2">
            <a:extLst>
              <a:ext uri="{FF2B5EF4-FFF2-40B4-BE49-F238E27FC236}">
                <a16:creationId xmlns:a16="http://schemas.microsoft.com/office/drawing/2014/main" id="{0288F56E-E046-4031-AE6F-316191167EB0}"/>
              </a:ext>
            </a:extLst>
          </p:cNvPr>
          <p:cNvSpPr>
            <a:spLocks noGrp="1"/>
          </p:cNvSpPr>
          <p:nvPr>
            <p:ph type="subTitle" idx="1"/>
          </p:nvPr>
        </p:nvSpPr>
        <p:spPr/>
        <p:txBody>
          <a:bodyPr>
            <a:normAutofit/>
          </a:bodyPr>
          <a:lstStyle/>
          <a:p>
            <a:r>
              <a:rPr lang="en-GB" dirty="0"/>
              <a:t>HANNAH KILBURN </a:t>
            </a:r>
          </a:p>
          <a:p>
            <a:r>
              <a:rPr lang="en-GB" dirty="0"/>
              <a:t>1805552</a:t>
            </a:r>
          </a:p>
          <a:p>
            <a:r>
              <a:rPr lang="en-GB" dirty="0"/>
              <a:t>TOTAL TIME - </a:t>
            </a:r>
          </a:p>
        </p:txBody>
      </p:sp>
      <p:pic>
        <p:nvPicPr>
          <p:cNvPr id="5" name="Picture 4" descr="A picture containing drawing&#10;&#10;Description automatically generated">
            <a:extLst>
              <a:ext uri="{FF2B5EF4-FFF2-40B4-BE49-F238E27FC236}">
                <a16:creationId xmlns:a16="http://schemas.microsoft.com/office/drawing/2014/main" id="{6D4D0FED-F001-4C16-A651-97E183059358}"/>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4733925" y="3618674"/>
            <a:ext cx="5219700" cy="1731201"/>
          </a:xfrm>
          <a:prstGeom prst="rect">
            <a:avLst/>
          </a:prstGeom>
        </p:spPr>
      </p:pic>
      <p:sp>
        <p:nvSpPr>
          <p:cNvPr id="6" name="TextBox 5">
            <a:extLst>
              <a:ext uri="{FF2B5EF4-FFF2-40B4-BE49-F238E27FC236}">
                <a16:creationId xmlns:a16="http://schemas.microsoft.com/office/drawing/2014/main" id="{D4694A54-1616-4C99-9F67-A5EB73A2CF8A}"/>
              </a:ext>
            </a:extLst>
          </p:cNvPr>
          <p:cNvSpPr txBox="1"/>
          <p:nvPr/>
        </p:nvSpPr>
        <p:spPr>
          <a:xfrm>
            <a:off x="4733925" y="5523870"/>
            <a:ext cx="5219700" cy="230832"/>
          </a:xfrm>
          <a:prstGeom prst="rect">
            <a:avLst/>
          </a:prstGeom>
          <a:noFill/>
        </p:spPr>
        <p:txBody>
          <a:bodyPr wrap="square" rtlCol="0">
            <a:spAutoFit/>
          </a:bodyPr>
          <a:lstStyle/>
          <a:p>
            <a:r>
              <a:rPr lang="en-GB" sz="900">
                <a:hlinkClick r:id="rId5" tooltip="https://en.wikipedia.org/wiki/Samsung_iMarketKorea"/>
              </a:rPr>
              <a:t>This Photo</a:t>
            </a:r>
            <a:r>
              <a:rPr lang="en-GB" sz="900"/>
              <a:t> by Unknown Author is licensed under </a:t>
            </a:r>
            <a:r>
              <a:rPr lang="en-GB" sz="900">
                <a:hlinkClick r:id="rId6" tooltip="https://creativecommons.org/licenses/by-sa/3.0/"/>
              </a:rPr>
              <a:t>CC BY-SA</a:t>
            </a:r>
            <a:endParaRPr lang="en-GB" sz="900"/>
          </a:p>
        </p:txBody>
      </p:sp>
      <p:pic>
        <p:nvPicPr>
          <p:cNvPr id="4" name="Audio 3">
            <a:hlinkClick r:id="" action="ppaction://media"/>
            <a:extLst>
              <a:ext uri="{FF2B5EF4-FFF2-40B4-BE49-F238E27FC236}">
                <a16:creationId xmlns:a16="http://schemas.microsoft.com/office/drawing/2014/main" id="{CBCCB308-C0F6-4DC8-B814-480664881947}"/>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0410825" y="5076825"/>
            <a:ext cx="1565275" cy="1565275"/>
          </a:xfrm>
          <a:prstGeom prst="rect">
            <a:avLst/>
          </a:prstGeom>
        </p:spPr>
      </p:pic>
    </p:spTree>
    <p:extLst>
      <p:ext uri="{BB962C8B-B14F-4D97-AF65-F5344CB8AC3E}">
        <p14:creationId xmlns:p14="http://schemas.microsoft.com/office/powerpoint/2010/main" val="210093986"/>
      </p:ext>
    </p:extLst>
  </p:cSld>
  <p:clrMapOvr>
    <a:masterClrMapping/>
  </p:clrMapOvr>
  <mc:AlternateContent xmlns:mc="http://schemas.openxmlformats.org/markup-compatibility/2006">
    <mc:Choice xmlns:p14="http://schemas.microsoft.com/office/powerpoint/2010/main" Requires="p14">
      <p:transition spd="slow" p14:dur="2000" advTm="5854"/>
    </mc:Choice>
    <mc:Fallback>
      <p:transition spd="slow" advTm="585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E54066-A5AF-4A0A-B063-6CF764DBEB2C}"/>
              </a:ext>
            </a:extLst>
          </p:cNvPr>
          <p:cNvSpPr>
            <a:spLocks noGrp="1"/>
          </p:cNvSpPr>
          <p:nvPr>
            <p:ph type="title"/>
          </p:nvPr>
        </p:nvSpPr>
        <p:spPr/>
        <p:txBody>
          <a:bodyPr/>
          <a:lstStyle/>
          <a:p>
            <a:r>
              <a:rPr lang="en-GB" dirty="0"/>
              <a:t>Definitions </a:t>
            </a:r>
          </a:p>
        </p:txBody>
      </p:sp>
      <p:sp>
        <p:nvSpPr>
          <p:cNvPr id="3" name="Content Placeholder 2">
            <a:extLst>
              <a:ext uri="{FF2B5EF4-FFF2-40B4-BE49-F238E27FC236}">
                <a16:creationId xmlns:a16="http://schemas.microsoft.com/office/drawing/2014/main" id="{487FD225-DD76-445E-995B-A71C461846A3}"/>
              </a:ext>
            </a:extLst>
          </p:cNvPr>
          <p:cNvSpPr>
            <a:spLocks noGrp="1"/>
          </p:cNvSpPr>
          <p:nvPr>
            <p:ph idx="1"/>
          </p:nvPr>
        </p:nvSpPr>
        <p:spPr>
          <a:xfrm>
            <a:off x="1141413" y="2106614"/>
            <a:ext cx="9905999" cy="4541836"/>
          </a:xfrm>
        </p:spPr>
        <p:txBody>
          <a:bodyPr>
            <a:normAutofit fontScale="85000" lnSpcReduction="20000"/>
          </a:bodyPr>
          <a:lstStyle/>
          <a:p>
            <a:r>
              <a:rPr lang="en-GB" b="1" dirty="0"/>
              <a:t>What is strategy?</a:t>
            </a:r>
          </a:p>
          <a:p>
            <a:r>
              <a:rPr lang="en-GB" dirty="0"/>
              <a:t>Johnson and Scholes say that “strategy determines the direction and scope of an organization over the long term, and they say that it should determine how resources should be configured to meet the needs of markets and stakeholders.” (Mindtools, 2020)</a:t>
            </a:r>
          </a:p>
          <a:p>
            <a:r>
              <a:rPr lang="en-GB" dirty="0"/>
              <a:t>According to Forbes “A strategy is a framework for making decisions about how you will play the game of business.” (Forbes, 2017)</a:t>
            </a:r>
          </a:p>
          <a:p>
            <a:r>
              <a:rPr lang="en-GB" b="1" dirty="0"/>
              <a:t>What is strategic management?</a:t>
            </a:r>
          </a:p>
          <a:p>
            <a:r>
              <a:rPr lang="en-GB" dirty="0"/>
              <a:t>According to Will Kenton “Strategic management is the management of an organization’s resources to achieve its goals and objectives.” (Kenton, 2020)</a:t>
            </a:r>
          </a:p>
          <a:p>
            <a:r>
              <a:rPr lang="en-GB" dirty="0"/>
              <a:t>“The strategic management process helps organizations take stock of their present situation, chalk out strategies, deploy them and analyse the effectiveness of the implemented management strategies.” (Rouse, 2020)</a:t>
            </a:r>
          </a:p>
        </p:txBody>
      </p:sp>
      <p:pic>
        <p:nvPicPr>
          <p:cNvPr id="5" name="Audio 4">
            <a:hlinkClick r:id="" action="ppaction://media"/>
            <a:extLst>
              <a:ext uri="{FF2B5EF4-FFF2-40B4-BE49-F238E27FC236}">
                <a16:creationId xmlns:a16="http://schemas.microsoft.com/office/drawing/2014/main" id="{A7DF2747-C486-4B75-B628-D397ED4FD068}"/>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791825" y="5457825"/>
            <a:ext cx="1184275" cy="1184275"/>
          </a:xfrm>
          <a:prstGeom prst="rect">
            <a:avLst/>
          </a:prstGeom>
        </p:spPr>
      </p:pic>
    </p:spTree>
    <p:extLst>
      <p:ext uri="{BB962C8B-B14F-4D97-AF65-F5344CB8AC3E}">
        <p14:creationId xmlns:p14="http://schemas.microsoft.com/office/powerpoint/2010/main" val="2887576291"/>
      </p:ext>
    </p:extLst>
  </p:cSld>
  <p:clrMapOvr>
    <a:masterClrMapping/>
  </p:clrMapOvr>
  <mc:AlternateContent xmlns:mc="http://schemas.openxmlformats.org/markup-compatibility/2006">
    <mc:Choice xmlns:p14="http://schemas.microsoft.com/office/powerpoint/2010/main" Requires="p14">
      <p:transition spd="slow" p14:dur="2000" advTm="85224"/>
    </mc:Choice>
    <mc:Fallback>
      <p:transition spd="slow" advTm="8522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C9FA53-4259-4A95-B02D-FF5689BFBD93}"/>
              </a:ext>
            </a:extLst>
          </p:cNvPr>
          <p:cNvSpPr>
            <a:spLocks noGrp="1"/>
          </p:cNvSpPr>
          <p:nvPr>
            <p:ph type="title"/>
          </p:nvPr>
        </p:nvSpPr>
        <p:spPr/>
        <p:txBody>
          <a:bodyPr/>
          <a:lstStyle/>
          <a:p>
            <a:r>
              <a:rPr lang="en-GB" dirty="0"/>
              <a:t>Overview of Samsung </a:t>
            </a:r>
          </a:p>
        </p:txBody>
      </p:sp>
      <p:sp>
        <p:nvSpPr>
          <p:cNvPr id="3" name="Content Placeholder 2">
            <a:extLst>
              <a:ext uri="{FF2B5EF4-FFF2-40B4-BE49-F238E27FC236}">
                <a16:creationId xmlns:a16="http://schemas.microsoft.com/office/drawing/2014/main" id="{62799812-CC39-4DB8-B2C6-B8222AD8E36A}"/>
              </a:ext>
            </a:extLst>
          </p:cNvPr>
          <p:cNvSpPr>
            <a:spLocks noGrp="1"/>
          </p:cNvSpPr>
          <p:nvPr>
            <p:ph idx="1"/>
          </p:nvPr>
        </p:nvSpPr>
        <p:spPr/>
        <p:txBody>
          <a:bodyPr>
            <a:normAutofit fontScale="92500" lnSpcReduction="20000"/>
          </a:bodyPr>
          <a:lstStyle/>
          <a:p>
            <a:r>
              <a:rPr lang="en-GB" b="1" dirty="0"/>
              <a:t>Who are Samsung?</a:t>
            </a:r>
          </a:p>
          <a:p>
            <a:r>
              <a:rPr lang="en-GB" dirty="0"/>
              <a:t>Samsung are a technology company that provide systems such as mobiles, tablets, televisions and home tech systems. They were first established in 1969 and in 1970 released their first television. </a:t>
            </a:r>
          </a:p>
          <a:p>
            <a:r>
              <a:rPr lang="en-GB" b="1" dirty="0"/>
              <a:t>What do they do?</a:t>
            </a:r>
          </a:p>
          <a:p>
            <a:r>
              <a:rPr lang="en-GB" dirty="0"/>
              <a:t>Samsung have a vision, mission and core values and they want to focus on a sustainable and secure future for our technology systems. They want to build trust with their stakeholders and provide the best quality products and services at a standard price for their systems. (Samsung, 2020)</a:t>
            </a:r>
          </a:p>
        </p:txBody>
      </p:sp>
      <p:pic>
        <p:nvPicPr>
          <p:cNvPr id="4" name="Audio 3">
            <a:hlinkClick r:id="" action="ppaction://media"/>
            <a:extLst>
              <a:ext uri="{FF2B5EF4-FFF2-40B4-BE49-F238E27FC236}">
                <a16:creationId xmlns:a16="http://schemas.microsoft.com/office/drawing/2014/main" id="{A9CFD4A4-D7F1-455B-B4B9-183C71BAB580}"/>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820400" y="5486400"/>
            <a:ext cx="1155700" cy="1155700"/>
          </a:xfrm>
          <a:prstGeom prst="rect">
            <a:avLst/>
          </a:prstGeom>
        </p:spPr>
      </p:pic>
    </p:spTree>
    <p:extLst>
      <p:ext uri="{BB962C8B-B14F-4D97-AF65-F5344CB8AC3E}">
        <p14:creationId xmlns:p14="http://schemas.microsoft.com/office/powerpoint/2010/main" val="18139282"/>
      </p:ext>
    </p:extLst>
  </p:cSld>
  <p:clrMapOvr>
    <a:masterClrMapping/>
  </p:clrMapOvr>
  <mc:AlternateContent xmlns:mc="http://schemas.openxmlformats.org/markup-compatibility/2006">
    <mc:Choice xmlns:p14="http://schemas.microsoft.com/office/powerpoint/2010/main" Requires="p14">
      <p:transition spd="slow" p14:dur="2000" advTm="104739"/>
    </mc:Choice>
    <mc:Fallback>
      <p:transition spd="slow" advTm="10473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4">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2379FB-3ACC-4B37-89A6-8E43B706D070}"/>
              </a:ext>
            </a:extLst>
          </p:cNvPr>
          <p:cNvSpPr>
            <a:spLocks noGrp="1"/>
          </p:cNvSpPr>
          <p:nvPr>
            <p:ph type="title"/>
          </p:nvPr>
        </p:nvSpPr>
        <p:spPr>
          <a:xfrm>
            <a:off x="3657599" y="618518"/>
            <a:ext cx="7389811" cy="1478570"/>
          </a:xfrm>
        </p:spPr>
        <p:txBody>
          <a:bodyPr>
            <a:normAutofit/>
          </a:bodyPr>
          <a:lstStyle/>
          <a:p>
            <a:r>
              <a:rPr lang="en-GB" dirty="0"/>
              <a:t>Samsung's strategic management </a:t>
            </a:r>
          </a:p>
        </p:txBody>
      </p:sp>
      <p:sp>
        <p:nvSpPr>
          <p:cNvPr id="20" name="Round Single Corner Rectangle 16">
            <a:extLst>
              <a:ext uri="{FF2B5EF4-FFF2-40B4-BE49-F238E27FC236}">
                <a16:creationId xmlns:a16="http://schemas.microsoft.com/office/drawing/2014/main" id="{04B7EA48-2154-4E59-9F36-6BC72DA8F3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04973" y="643467"/>
            <a:ext cx="2559744" cy="1706538"/>
          </a:xfrm>
          <a:prstGeom prst="round1Rect">
            <a:avLst>
              <a:gd name="adj" fmla="val 14792"/>
            </a:avLst>
          </a:prstGeom>
          <a:solidFill>
            <a:srgbClr val="FFFFFF"/>
          </a:solidFill>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10" descr="Group success">
            <a:extLst>
              <a:ext uri="{FF2B5EF4-FFF2-40B4-BE49-F238E27FC236}">
                <a16:creationId xmlns:a16="http://schemas.microsoft.com/office/drawing/2014/main" id="{335C9AB5-D122-4F9C-B311-4003A679E562}"/>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391463" y="808396"/>
            <a:ext cx="1380744" cy="1380744"/>
          </a:xfrm>
          <a:prstGeom prst="rect">
            <a:avLst/>
          </a:prstGeom>
        </p:spPr>
      </p:pic>
      <p:sp>
        <p:nvSpPr>
          <p:cNvPr id="22" name="Round Diagonal Corner Rectangle 12">
            <a:extLst>
              <a:ext uri="{FF2B5EF4-FFF2-40B4-BE49-F238E27FC236}">
                <a16:creationId xmlns:a16="http://schemas.microsoft.com/office/drawing/2014/main" id="{50CB2E6E-5C9B-4D63-A7B7-EB4BDD2C7F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8953" y="2554110"/>
            <a:ext cx="2565764" cy="1710603"/>
          </a:xfrm>
          <a:prstGeom prst="round2DiagRect">
            <a:avLst>
              <a:gd name="adj1" fmla="val 0"/>
              <a:gd name="adj2" fmla="val 0"/>
            </a:avLst>
          </a:prstGeom>
          <a:solidFill>
            <a:srgbClr val="FFFFFF"/>
          </a:solidFill>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12" descr="Transfer">
            <a:extLst>
              <a:ext uri="{FF2B5EF4-FFF2-40B4-BE49-F238E27FC236}">
                <a16:creationId xmlns:a16="http://schemas.microsoft.com/office/drawing/2014/main" id="{CA83D52C-49F8-4989-9489-8401C0B3AA39}"/>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1391463" y="2719039"/>
            <a:ext cx="1380744" cy="1380744"/>
          </a:xfrm>
          <a:prstGeom prst="rect">
            <a:avLst/>
          </a:prstGeom>
        </p:spPr>
      </p:pic>
      <p:sp>
        <p:nvSpPr>
          <p:cNvPr id="24" name="Round Single Corner Rectangle 18">
            <a:extLst>
              <a:ext uri="{FF2B5EF4-FFF2-40B4-BE49-F238E27FC236}">
                <a16:creationId xmlns:a16="http://schemas.microsoft.com/office/drawing/2014/main" id="{D9F3B175-D9A0-4272-8A14-1E8E1F83A1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804973" y="4472883"/>
            <a:ext cx="2559744" cy="1706538"/>
          </a:xfrm>
          <a:prstGeom prst="round1Rect">
            <a:avLst>
              <a:gd name="adj" fmla="val 14792"/>
            </a:avLst>
          </a:prstGeom>
          <a:solidFill>
            <a:srgbClr val="FFFFFF"/>
          </a:solidFill>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Graphic 14" descr="Bullseye">
            <a:extLst>
              <a:ext uri="{FF2B5EF4-FFF2-40B4-BE49-F238E27FC236}">
                <a16:creationId xmlns:a16="http://schemas.microsoft.com/office/drawing/2014/main" id="{A5F482FE-46EF-4728-BDB1-0336863ECC3B}"/>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1391463" y="4633747"/>
            <a:ext cx="1380744" cy="1380744"/>
          </a:xfrm>
          <a:prstGeom prst="rect">
            <a:avLst/>
          </a:prstGeom>
        </p:spPr>
      </p:pic>
      <p:sp>
        <p:nvSpPr>
          <p:cNvPr id="3" name="Content Placeholder 2">
            <a:extLst>
              <a:ext uri="{FF2B5EF4-FFF2-40B4-BE49-F238E27FC236}">
                <a16:creationId xmlns:a16="http://schemas.microsoft.com/office/drawing/2014/main" id="{0D4C8254-B8C7-4C68-82DD-0E7995DAD261}"/>
              </a:ext>
            </a:extLst>
          </p:cNvPr>
          <p:cNvSpPr>
            <a:spLocks noGrp="1"/>
          </p:cNvSpPr>
          <p:nvPr>
            <p:ph idx="1"/>
          </p:nvPr>
        </p:nvSpPr>
        <p:spPr>
          <a:xfrm>
            <a:off x="3657599" y="2249487"/>
            <a:ext cx="7389812" cy="3541714"/>
          </a:xfrm>
        </p:spPr>
        <p:txBody>
          <a:bodyPr>
            <a:normAutofit/>
          </a:bodyPr>
          <a:lstStyle/>
          <a:p>
            <a:pPr>
              <a:lnSpc>
                <a:spcPct val="110000"/>
              </a:lnSpc>
            </a:pPr>
            <a:r>
              <a:rPr lang="en-GB" sz="2200" b="1"/>
              <a:t>Core values </a:t>
            </a:r>
          </a:p>
          <a:p>
            <a:pPr>
              <a:lnSpc>
                <a:spcPct val="110000"/>
              </a:lnSpc>
            </a:pPr>
            <a:r>
              <a:rPr lang="en-GB" sz="2200"/>
              <a:t>People </a:t>
            </a:r>
          </a:p>
          <a:p>
            <a:pPr>
              <a:lnSpc>
                <a:spcPct val="110000"/>
              </a:lnSpc>
            </a:pPr>
            <a:r>
              <a:rPr lang="en-GB" sz="2200"/>
              <a:t>Excellence</a:t>
            </a:r>
          </a:p>
          <a:p>
            <a:pPr>
              <a:lnSpc>
                <a:spcPct val="110000"/>
              </a:lnSpc>
            </a:pPr>
            <a:r>
              <a:rPr lang="en-GB" sz="2200"/>
              <a:t>Change </a:t>
            </a:r>
          </a:p>
          <a:p>
            <a:pPr>
              <a:lnSpc>
                <a:spcPct val="110000"/>
              </a:lnSpc>
            </a:pPr>
            <a:r>
              <a:rPr lang="en-GB" sz="2200"/>
              <a:t>Integrity </a:t>
            </a:r>
          </a:p>
          <a:p>
            <a:pPr>
              <a:lnSpc>
                <a:spcPct val="110000"/>
              </a:lnSpc>
            </a:pPr>
            <a:r>
              <a:rPr lang="en-GB" sz="2200"/>
              <a:t>Co-prosperity</a:t>
            </a:r>
          </a:p>
          <a:p>
            <a:pPr marL="0" indent="0">
              <a:lnSpc>
                <a:spcPct val="110000"/>
              </a:lnSpc>
              <a:buNone/>
            </a:pPr>
            <a:r>
              <a:rPr lang="en-GB" sz="2200"/>
              <a:t>(Samsung, Samsung.com, 2020)</a:t>
            </a:r>
          </a:p>
          <a:p>
            <a:pPr>
              <a:lnSpc>
                <a:spcPct val="110000"/>
              </a:lnSpc>
            </a:pPr>
            <a:endParaRPr lang="en-GB" sz="2200"/>
          </a:p>
        </p:txBody>
      </p:sp>
      <p:pic>
        <p:nvPicPr>
          <p:cNvPr id="4" name="Audio 3">
            <a:hlinkClick r:id="" action="ppaction://media"/>
            <a:extLst>
              <a:ext uri="{FF2B5EF4-FFF2-40B4-BE49-F238E27FC236}">
                <a16:creationId xmlns:a16="http://schemas.microsoft.com/office/drawing/2014/main" id="{77357805-4E98-4A88-8FC0-81A84585F958}"/>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10344150" y="5010150"/>
            <a:ext cx="1631950" cy="1631950"/>
          </a:xfrm>
          <a:prstGeom prst="rect">
            <a:avLst/>
          </a:prstGeom>
        </p:spPr>
      </p:pic>
    </p:spTree>
    <p:extLst>
      <p:ext uri="{BB962C8B-B14F-4D97-AF65-F5344CB8AC3E}">
        <p14:creationId xmlns:p14="http://schemas.microsoft.com/office/powerpoint/2010/main" val="1559379163"/>
      </p:ext>
    </p:extLst>
  </p:cSld>
  <p:clrMapOvr>
    <a:masterClrMapping/>
  </p:clrMapOvr>
  <mc:AlternateContent xmlns:mc="http://schemas.openxmlformats.org/markup-compatibility/2006">
    <mc:Choice xmlns:p14="http://schemas.microsoft.com/office/powerpoint/2010/main" Requires="p14">
      <p:transition spd="slow" p14:dur="2000" advTm="115998"/>
    </mc:Choice>
    <mc:Fallback>
      <p:transition spd="slow" advTm="11599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C09FD0-C00C-4901-BCD1-E787732017E6}"/>
              </a:ext>
            </a:extLst>
          </p:cNvPr>
          <p:cNvSpPr>
            <a:spLocks noGrp="1"/>
          </p:cNvSpPr>
          <p:nvPr>
            <p:ph type="title"/>
          </p:nvPr>
        </p:nvSpPr>
        <p:spPr/>
        <p:txBody>
          <a:bodyPr/>
          <a:lstStyle/>
          <a:p>
            <a:r>
              <a:rPr lang="en-GB" dirty="0"/>
              <a:t>Swot &amp; pestle analysis </a:t>
            </a:r>
          </a:p>
        </p:txBody>
      </p:sp>
      <p:graphicFrame>
        <p:nvGraphicFramePr>
          <p:cNvPr id="4" name="Table 4">
            <a:extLst>
              <a:ext uri="{FF2B5EF4-FFF2-40B4-BE49-F238E27FC236}">
                <a16:creationId xmlns:a16="http://schemas.microsoft.com/office/drawing/2014/main" id="{E2252F97-F3ED-461A-8223-696DDB14FEF1}"/>
              </a:ext>
            </a:extLst>
          </p:cNvPr>
          <p:cNvGraphicFramePr>
            <a:graphicFrameLocks noGrp="1"/>
          </p:cNvGraphicFramePr>
          <p:nvPr>
            <p:ph idx="1"/>
            <p:extLst>
              <p:ext uri="{D42A27DB-BD31-4B8C-83A1-F6EECF244321}">
                <p14:modId xmlns:p14="http://schemas.microsoft.com/office/powerpoint/2010/main" val="1574023636"/>
              </p:ext>
            </p:extLst>
          </p:nvPr>
        </p:nvGraphicFramePr>
        <p:xfrm>
          <a:off x="904874" y="1572470"/>
          <a:ext cx="6943726" cy="4297680"/>
        </p:xfrm>
        <a:graphic>
          <a:graphicData uri="http://schemas.openxmlformats.org/drawingml/2006/table">
            <a:tbl>
              <a:tblPr firstRow="1" bandRow="1">
                <a:tableStyleId>{5C22544A-7EE6-4342-B048-85BDC9FD1C3A}</a:tableStyleId>
              </a:tblPr>
              <a:tblGrid>
                <a:gridCol w="3471863">
                  <a:extLst>
                    <a:ext uri="{9D8B030D-6E8A-4147-A177-3AD203B41FA5}">
                      <a16:colId xmlns:a16="http://schemas.microsoft.com/office/drawing/2014/main" val="2582398610"/>
                    </a:ext>
                  </a:extLst>
                </a:gridCol>
                <a:gridCol w="3471863">
                  <a:extLst>
                    <a:ext uri="{9D8B030D-6E8A-4147-A177-3AD203B41FA5}">
                      <a16:colId xmlns:a16="http://schemas.microsoft.com/office/drawing/2014/main" val="3179700506"/>
                    </a:ext>
                  </a:extLst>
                </a:gridCol>
              </a:tblGrid>
              <a:tr h="1552019">
                <a:tc>
                  <a:txBody>
                    <a:bodyPr/>
                    <a:lstStyle/>
                    <a:p>
                      <a:r>
                        <a:rPr lang="en-GB" dirty="0"/>
                        <a:t>STRENGTHS </a:t>
                      </a:r>
                    </a:p>
                    <a:p>
                      <a:pPr marL="285750" indent="-285750">
                        <a:buFont typeface="Arial" panose="020B0604020202020204" pitchFamily="34" charset="0"/>
                        <a:buChar char="•"/>
                      </a:pPr>
                      <a:r>
                        <a:rPr lang="en-GB" dirty="0"/>
                        <a:t>VERY SUCCESSFUL TECHNOLGY COMPANY </a:t>
                      </a:r>
                    </a:p>
                    <a:p>
                      <a:pPr marL="285750" indent="-285750">
                        <a:buFont typeface="Arial" panose="020B0604020202020204" pitchFamily="34" charset="0"/>
                        <a:buChar char="•"/>
                      </a:pPr>
                      <a:r>
                        <a:rPr lang="en-GB" dirty="0"/>
                        <a:t>NUMBER 1 MARKETER OF MOBILE PHONES</a:t>
                      </a:r>
                    </a:p>
                    <a:p>
                      <a:pPr marL="285750" indent="-285750">
                        <a:buFont typeface="Arial" panose="020B0604020202020204" pitchFamily="34" charset="0"/>
                        <a:buChar char="•"/>
                      </a:pPr>
                      <a:r>
                        <a:rPr lang="en-GB" dirty="0"/>
                        <a:t>STRONG RESEARCH AND DESIGN CAPABILITIES </a:t>
                      </a:r>
                    </a:p>
                  </a:txBody>
                  <a:tcPr/>
                </a:tc>
                <a:tc>
                  <a:txBody>
                    <a:bodyPr/>
                    <a:lstStyle/>
                    <a:p>
                      <a:r>
                        <a:rPr lang="en-GB" dirty="0"/>
                        <a:t>WEAKNESSES</a:t>
                      </a:r>
                    </a:p>
                    <a:p>
                      <a:pPr marL="285750" indent="-285750">
                        <a:buFont typeface="Arial" panose="020B0604020202020204" pitchFamily="34" charset="0"/>
                        <a:buChar char="•"/>
                      </a:pPr>
                      <a:r>
                        <a:rPr lang="en-GB" dirty="0"/>
                        <a:t>STRUGGLE TO COMPETE WITH OTHER BRANDS SUCH AS APPLE </a:t>
                      </a:r>
                    </a:p>
                    <a:p>
                      <a:pPr marL="285750" indent="-285750">
                        <a:buFont typeface="Arial" panose="020B0604020202020204" pitchFamily="34" charset="0"/>
                        <a:buChar char="•"/>
                      </a:pPr>
                      <a:r>
                        <a:rPr lang="en-GB" dirty="0"/>
                        <a:t>VERY DEPENDANT ON TECHNOLOGY FOR SALES </a:t>
                      </a:r>
                    </a:p>
                    <a:p>
                      <a:pPr marL="285750" indent="-285750">
                        <a:buFont typeface="Arial" panose="020B0604020202020204" pitchFamily="34" charset="0"/>
                        <a:buChar char="•"/>
                      </a:pPr>
                      <a:r>
                        <a:rPr lang="en-GB" dirty="0"/>
                        <a:t>SAMSUNGS MARKETING IS NOT AS STRONG AS APPLE. </a:t>
                      </a:r>
                    </a:p>
                  </a:txBody>
                  <a:tcPr/>
                </a:tc>
                <a:extLst>
                  <a:ext uri="{0D108BD9-81ED-4DB2-BD59-A6C34878D82A}">
                    <a16:rowId xmlns:a16="http://schemas.microsoft.com/office/drawing/2014/main" val="3929482832"/>
                  </a:ext>
                </a:extLst>
              </a:tr>
              <a:tr h="1552019">
                <a:tc>
                  <a:txBody>
                    <a:bodyPr/>
                    <a:lstStyle/>
                    <a:p>
                      <a:r>
                        <a:rPr lang="en-GB" dirty="0"/>
                        <a:t>OPPORTUNITIES</a:t>
                      </a:r>
                    </a:p>
                    <a:p>
                      <a:pPr marL="285750" indent="-285750">
                        <a:buFont typeface="Arial" panose="020B0604020202020204" pitchFamily="34" charset="0"/>
                        <a:buChar char="•"/>
                      </a:pPr>
                      <a:r>
                        <a:rPr lang="en-GB" dirty="0"/>
                        <a:t>INCREASED DEMAND FOR SAMSUNG PAY</a:t>
                      </a:r>
                    </a:p>
                    <a:p>
                      <a:pPr marL="285750" indent="-285750">
                        <a:buFont typeface="Arial" panose="020B0604020202020204" pitchFamily="34" charset="0"/>
                        <a:buChar char="•"/>
                      </a:pPr>
                      <a:r>
                        <a:rPr lang="en-GB" dirty="0"/>
                        <a:t>NEW TECHNOLOGIES THAT ARE WEARABLE </a:t>
                      </a:r>
                    </a:p>
                    <a:p>
                      <a:pPr marL="285750" indent="-285750">
                        <a:buFont typeface="Arial" panose="020B0604020202020204" pitchFamily="34" charset="0"/>
                        <a:buChar char="•"/>
                      </a:pPr>
                      <a:r>
                        <a:rPr lang="en-GB" dirty="0"/>
                        <a:t>GROWING MARKET ONLINE SUCH AS SALES ON AMAZON</a:t>
                      </a:r>
                    </a:p>
                  </a:txBody>
                  <a:tcPr/>
                </a:tc>
                <a:tc>
                  <a:txBody>
                    <a:bodyPr/>
                    <a:lstStyle/>
                    <a:p>
                      <a:r>
                        <a:rPr lang="en-GB" dirty="0"/>
                        <a:t>THREATS </a:t>
                      </a:r>
                    </a:p>
                    <a:p>
                      <a:pPr marL="285750" indent="-285750">
                        <a:buFont typeface="Arial" panose="020B0604020202020204" pitchFamily="34" charset="0"/>
                        <a:buChar char="•"/>
                      </a:pPr>
                      <a:r>
                        <a:rPr lang="en-GB" dirty="0"/>
                        <a:t>CANNOT OVERTAKE APPLE</a:t>
                      </a:r>
                    </a:p>
                    <a:p>
                      <a:pPr marL="285750" indent="-285750">
                        <a:buFont typeface="Arial" panose="020B0604020202020204" pitchFamily="34" charset="0"/>
                        <a:buChar char="•"/>
                      </a:pPr>
                      <a:r>
                        <a:rPr lang="en-GB" dirty="0"/>
                        <a:t>THE NEW GOOGLE SYSTEM IS GROWING AND BECOMING MORE POPULAR</a:t>
                      </a:r>
                    </a:p>
                  </a:txBody>
                  <a:tcPr/>
                </a:tc>
                <a:extLst>
                  <a:ext uri="{0D108BD9-81ED-4DB2-BD59-A6C34878D82A}">
                    <a16:rowId xmlns:a16="http://schemas.microsoft.com/office/drawing/2014/main" val="1107405993"/>
                  </a:ext>
                </a:extLst>
              </a:tr>
            </a:tbl>
          </a:graphicData>
        </a:graphic>
      </p:graphicFrame>
      <p:sp>
        <p:nvSpPr>
          <p:cNvPr id="5" name="TextBox 4">
            <a:extLst>
              <a:ext uri="{FF2B5EF4-FFF2-40B4-BE49-F238E27FC236}">
                <a16:creationId xmlns:a16="http://schemas.microsoft.com/office/drawing/2014/main" id="{1CF7CF61-B5DE-42D7-B2BB-75BE8A61666B}"/>
              </a:ext>
            </a:extLst>
          </p:cNvPr>
          <p:cNvSpPr txBox="1"/>
          <p:nvPr/>
        </p:nvSpPr>
        <p:spPr>
          <a:xfrm>
            <a:off x="1141413" y="5870150"/>
            <a:ext cx="2176365" cy="369332"/>
          </a:xfrm>
          <a:prstGeom prst="rect">
            <a:avLst/>
          </a:prstGeom>
          <a:noFill/>
        </p:spPr>
        <p:txBody>
          <a:bodyPr wrap="none" rtlCol="0">
            <a:spAutoFit/>
          </a:bodyPr>
          <a:lstStyle/>
          <a:p>
            <a:r>
              <a:rPr lang="en-GB"/>
              <a:t>(Pestleanalysis, 2015)</a:t>
            </a:r>
            <a:endParaRPr lang="en-GB" dirty="0"/>
          </a:p>
        </p:txBody>
      </p:sp>
      <p:pic>
        <p:nvPicPr>
          <p:cNvPr id="6" name="Picture 5">
            <a:extLst>
              <a:ext uri="{FF2B5EF4-FFF2-40B4-BE49-F238E27FC236}">
                <a16:creationId xmlns:a16="http://schemas.microsoft.com/office/drawing/2014/main" id="{04916030-29A6-4BB1-9B09-E7B83C04ABE1}"/>
              </a:ext>
            </a:extLst>
          </p:cNvPr>
          <p:cNvPicPr>
            <a:picLocks noChangeAspect="1"/>
          </p:cNvPicPr>
          <p:nvPr/>
        </p:nvPicPr>
        <p:blipFill>
          <a:blip r:embed="rId4"/>
          <a:stretch>
            <a:fillRect/>
          </a:stretch>
        </p:blipFill>
        <p:spPr>
          <a:xfrm>
            <a:off x="8210249" y="1839169"/>
            <a:ext cx="3424797" cy="2247055"/>
          </a:xfrm>
          <a:prstGeom prst="rect">
            <a:avLst/>
          </a:prstGeom>
        </p:spPr>
      </p:pic>
      <p:sp>
        <p:nvSpPr>
          <p:cNvPr id="3" name="TextBox 2">
            <a:extLst>
              <a:ext uri="{FF2B5EF4-FFF2-40B4-BE49-F238E27FC236}">
                <a16:creationId xmlns:a16="http://schemas.microsoft.com/office/drawing/2014/main" id="{F9EA7D49-390A-4652-A149-0738BA1F7192}"/>
              </a:ext>
            </a:extLst>
          </p:cNvPr>
          <p:cNvSpPr txBox="1"/>
          <p:nvPr/>
        </p:nvSpPr>
        <p:spPr>
          <a:xfrm>
            <a:off x="8142350" y="4086224"/>
            <a:ext cx="2352311" cy="369332"/>
          </a:xfrm>
          <a:prstGeom prst="rect">
            <a:avLst/>
          </a:prstGeom>
          <a:noFill/>
        </p:spPr>
        <p:txBody>
          <a:bodyPr wrap="none" rtlCol="0">
            <a:spAutoFit/>
          </a:bodyPr>
          <a:lstStyle/>
          <a:p>
            <a:r>
              <a:rPr lang="en-GB" dirty="0"/>
              <a:t>(Google-Images, 2020)</a:t>
            </a:r>
          </a:p>
        </p:txBody>
      </p:sp>
      <p:pic>
        <p:nvPicPr>
          <p:cNvPr id="7" name="Audio 6">
            <a:hlinkClick r:id="" action="ppaction://media"/>
            <a:extLst>
              <a:ext uri="{FF2B5EF4-FFF2-40B4-BE49-F238E27FC236}">
                <a16:creationId xmlns:a16="http://schemas.microsoft.com/office/drawing/2014/main" id="{AA169907-F536-4D06-9425-73EE7414B600}"/>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610850" y="5276850"/>
            <a:ext cx="1365250" cy="1365250"/>
          </a:xfrm>
          <a:prstGeom prst="rect">
            <a:avLst/>
          </a:prstGeom>
        </p:spPr>
      </p:pic>
    </p:spTree>
    <p:extLst>
      <p:ext uri="{BB962C8B-B14F-4D97-AF65-F5344CB8AC3E}">
        <p14:creationId xmlns:p14="http://schemas.microsoft.com/office/powerpoint/2010/main" val="3192793917"/>
      </p:ext>
    </p:extLst>
  </p:cSld>
  <p:clrMapOvr>
    <a:masterClrMapping/>
  </p:clrMapOvr>
  <mc:AlternateContent xmlns:mc="http://schemas.openxmlformats.org/markup-compatibility/2006">
    <mc:Choice xmlns:p14="http://schemas.microsoft.com/office/powerpoint/2010/main" Requires="p14">
      <p:transition spd="slow" p14:dur="2000" advTm="108284"/>
    </mc:Choice>
    <mc:Fallback>
      <p:transition spd="slow" advTm="10828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4">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D19B0B-664D-4C10-A81D-4F2111F27CAA}"/>
              </a:ext>
            </a:extLst>
          </p:cNvPr>
          <p:cNvSpPr>
            <a:spLocks noGrp="1"/>
          </p:cNvSpPr>
          <p:nvPr>
            <p:ph type="title"/>
          </p:nvPr>
        </p:nvSpPr>
        <p:spPr>
          <a:xfrm>
            <a:off x="1141413" y="618518"/>
            <a:ext cx="9905998" cy="1478570"/>
          </a:xfrm>
        </p:spPr>
        <p:txBody>
          <a:bodyPr>
            <a:normAutofit/>
          </a:bodyPr>
          <a:lstStyle/>
          <a:p>
            <a:r>
              <a:rPr lang="en-GB" dirty="0" err="1"/>
              <a:t>Mendelows</a:t>
            </a:r>
            <a:r>
              <a:rPr lang="en-GB" dirty="0"/>
              <a:t> power and interest </a:t>
            </a:r>
          </a:p>
        </p:txBody>
      </p:sp>
      <p:pic>
        <p:nvPicPr>
          <p:cNvPr id="4" name="Picture 3">
            <a:extLst>
              <a:ext uri="{FF2B5EF4-FFF2-40B4-BE49-F238E27FC236}">
                <a16:creationId xmlns:a16="http://schemas.microsoft.com/office/drawing/2014/main" id="{5E94579F-26A4-4511-872C-5F8474B920FB}"/>
              </a:ext>
            </a:extLst>
          </p:cNvPr>
          <p:cNvPicPr>
            <a:picLocks noChangeAspect="1"/>
          </p:cNvPicPr>
          <p:nvPr/>
        </p:nvPicPr>
        <p:blipFill rotWithShape="1">
          <a:blip r:embed="rId5"/>
          <a:srcRect l="34686" t="33889" r="33673" b="29445"/>
          <a:stretch/>
        </p:blipFill>
        <p:spPr>
          <a:xfrm>
            <a:off x="1141411" y="2885366"/>
            <a:ext cx="3494597" cy="2277892"/>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pic>
      <p:sp>
        <p:nvSpPr>
          <p:cNvPr id="3" name="Content Placeholder 2">
            <a:extLst>
              <a:ext uri="{FF2B5EF4-FFF2-40B4-BE49-F238E27FC236}">
                <a16:creationId xmlns:a16="http://schemas.microsoft.com/office/drawing/2014/main" id="{37A3A137-9CEF-4941-B4E3-295EC54F3BDA}"/>
              </a:ext>
            </a:extLst>
          </p:cNvPr>
          <p:cNvSpPr>
            <a:spLocks noGrp="1"/>
          </p:cNvSpPr>
          <p:nvPr>
            <p:ph idx="1"/>
          </p:nvPr>
        </p:nvSpPr>
        <p:spPr>
          <a:xfrm>
            <a:off x="5034579" y="2249487"/>
            <a:ext cx="6012832" cy="3541714"/>
          </a:xfrm>
        </p:spPr>
        <p:txBody>
          <a:bodyPr>
            <a:normAutofit/>
          </a:bodyPr>
          <a:lstStyle/>
          <a:p>
            <a:r>
              <a:rPr lang="en-GB" dirty="0" err="1"/>
              <a:t>Mendelow</a:t>
            </a:r>
            <a:r>
              <a:rPr lang="en-GB" dirty="0"/>
              <a:t> came up with the power and interest graph to show how much power and how much interest stakeholders have in a company. Stakeholders are important to identify as they can establish the success of a company and who they should be focusing on for the future. (</a:t>
            </a:r>
            <a:r>
              <a:rPr lang="en-GB" dirty="0" err="1"/>
              <a:t>Mendelow</a:t>
            </a:r>
            <a:r>
              <a:rPr lang="en-GB" dirty="0"/>
              <a:t>, 2018)</a:t>
            </a:r>
          </a:p>
        </p:txBody>
      </p:sp>
      <p:sp>
        <p:nvSpPr>
          <p:cNvPr id="5" name="TextBox 4">
            <a:extLst>
              <a:ext uri="{FF2B5EF4-FFF2-40B4-BE49-F238E27FC236}">
                <a16:creationId xmlns:a16="http://schemas.microsoft.com/office/drawing/2014/main" id="{7CBBBC34-25DD-4D28-8466-7751B3B93AD4}"/>
              </a:ext>
            </a:extLst>
          </p:cNvPr>
          <p:cNvSpPr txBox="1"/>
          <p:nvPr/>
        </p:nvSpPr>
        <p:spPr>
          <a:xfrm>
            <a:off x="1141411" y="5421869"/>
            <a:ext cx="5395003" cy="369332"/>
          </a:xfrm>
          <a:prstGeom prst="rect">
            <a:avLst/>
          </a:prstGeom>
          <a:noFill/>
        </p:spPr>
        <p:txBody>
          <a:bodyPr wrap="none" rtlCol="0">
            <a:spAutoFit/>
          </a:bodyPr>
          <a:lstStyle/>
          <a:p>
            <a:pPr>
              <a:spcAft>
                <a:spcPts val="600"/>
              </a:spcAft>
            </a:pPr>
            <a:r>
              <a:rPr lang="en-GB" dirty="0"/>
              <a:t>Here I have created a stakeholder analysis for Samsung </a:t>
            </a:r>
            <a:endParaRPr lang="en-GB"/>
          </a:p>
        </p:txBody>
      </p:sp>
      <p:pic>
        <p:nvPicPr>
          <p:cNvPr id="6" name="Audio 5">
            <a:hlinkClick r:id="" action="ppaction://media"/>
            <a:extLst>
              <a:ext uri="{FF2B5EF4-FFF2-40B4-BE49-F238E27FC236}">
                <a16:creationId xmlns:a16="http://schemas.microsoft.com/office/drawing/2014/main" id="{51BFFB90-7451-4005-9430-93B7A764C759}"/>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601325" y="5267325"/>
            <a:ext cx="1374775" cy="1374775"/>
          </a:xfrm>
          <a:prstGeom prst="rect">
            <a:avLst/>
          </a:prstGeom>
        </p:spPr>
      </p:pic>
    </p:spTree>
    <p:extLst>
      <p:ext uri="{BB962C8B-B14F-4D97-AF65-F5344CB8AC3E}">
        <p14:creationId xmlns:p14="http://schemas.microsoft.com/office/powerpoint/2010/main" val="929995086"/>
      </p:ext>
    </p:extLst>
  </p:cSld>
  <p:clrMapOvr>
    <a:masterClrMapping/>
  </p:clrMapOvr>
  <mc:AlternateContent xmlns:mc="http://schemas.openxmlformats.org/markup-compatibility/2006">
    <mc:Choice xmlns:p14="http://schemas.microsoft.com/office/powerpoint/2010/main" Requires="p14">
      <p:transition spd="slow" p14:dur="2000" advTm="80638"/>
    </mc:Choice>
    <mc:Fallback>
      <p:transition spd="slow" advTm="8063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10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0ECF8D-3B07-4CCC-8E77-D02EE8330D6C}"/>
              </a:ext>
            </a:extLst>
          </p:cNvPr>
          <p:cNvSpPr>
            <a:spLocks noGrp="1"/>
          </p:cNvSpPr>
          <p:nvPr>
            <p:ph type="title"/>
          </p:nvPr>
        </p:nvSpPr>
        <p:spPr/>
        <p:txBody>
          <a:bodyPr/>
          <a:lstStyle/>
          <a:p>
            <a:r>
              <a:rPr lang="en-GB" dirty="0"/>
              <a:t>Bowmans strategy clock </a:t>
            </a:r>
          </a:p>
        </p:txBody>
      </p:sp>
      <p:pic>
        <p:nvPicPr>
          <p:cNvPr id="4" name="Content Placeholder 3">
            <a:extLst>
              <a:ext uri="{FF2B5EF4-FFF2-40B4-BE49-F238E27FC236}">
                <a16:creationId xmlns:a16="http://schemas.microsoft.com/office/drawing/2014/main" id="{ED36D174-4F11-4F19-BD44-EBF331ED3B68}"/>
              </a:ext>
            </a:extLst>
          </p:cNvPr>
          <p:cNvPicPr>
            <a:picLocks noGrp="1" noChangeAspect="1"/>
          </p:cNvPicPr>
          <p:nvPr>
            <p:ph idx="1"/>
          </p:nvPr>
        </p:nvPicPr>
        <p:blipFill>
          <a:blip r:embed="rId4"/>
          <a:stretch>
            <a:fillRect/>
          </a:stretch>
        </p:blipFill>
        <p:spPr>
          <a:xfrm>
            <a:off x="1141413" y="2097088"/>
            <a:ext cx="6069120" cy="3408045"/>
          </a:xfrm>
          <a:prstGeom prst="rect">
            <a:avLst/>
          </a:prstGeom>
        </p:spPr>
      </p:pic>
      <p:sp>
        <p:nvSpPr>
          <p:cNvPr id="5" name="TextBox 4">
            <a:extLst>
              <a:ext uri="{FF2B5EF4-FFF2-40B4-BE49-F238E27FC236}">
                <a16:creationId xmlns:a16="http://schemas.microsoft.com/office/drawing/2014/main" id="{D73C7A5A-FE05-4243-9F47-E5075896CF74}"/>
              </a:ext>
            </a:extLst>
          </p:cNvPr>
          <p:cNvSpPr txBox="1"/>
          <p:nvPr/>
        </p:nvSpPr>
        <p:spPr>
          <a:xfrm>
            <a:off x="7477125" y="2285999"/>
            <a:ext cx="3570286" cy="2308324"/>
          </a:xfrm>
          <a:prstGeom prst="rect">
            <a:avLst/>
          </a:prstGeom>
          <a:noFill/>
        </p:spPr>
        <p:txBody>
          <a:bodyPr wrap="square" rtlCol="0">
            <a:spAutoFit/>
          </a:bodyPr>
          <a:lstStyle/>
          <a:p>
            <a:r>
              <a:rPr lang="en-GB" dirty="0"/>
              <a:t>Bowmans clock was created by Cliff Bowman and David Faulkner which was first published in 1997.</a:t>
            </a:r>
          </a:p>
          <a:p>
            <a:endParaRPr lang="en-GB" dirty="0"/>
          </a:p>
          <a:p>
            <a:endParaRPr lang="en-GB" dirty="0"/>
          </a:p>
          <a:p>
            <a:endParaRPr lang="en-GB" dirty="0"/>
          </a:p>
          <a:p>
            <a:r>
              <a:rPr lang="en-GB" dirty="0"/>
              <a:t>I would place Samsung between 4 and 5. </a:t>
            </a:r>
          </a:p>
        </p:txBody>
      </p:sp>
      <p:pic>
        <p:nvPicPr>
          <p:cNvPr id="3" name="Audio 2">
            <a:hlinkClick r:id="" action="ppaction://media"/>
            <a:extLst>
              <a:ext uri="{FF2B5EF4-FFF2-40B4-BE49-F238E27FC236}">
                <a16:creationId xmlns:a16="http://schemas.microsoft.com/office/drawing/2014/main" id="{36DF142B-3384-40FA-8843-6817CD2B1064}"/>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210800" y="4876800"/>
            <a:ext cx="1765300" cy="1765300"/>
          </a:xfrm>
          <a:prstGeom prst="rect">
            <a:avLst/>
          </a:prstGeom>
        </p:spPr>
      </p:pic>
    </p:spTree>
    <p:extLst>
      <p:ext uri="{BB962C8B-B14F-4D97-AF65-F5344CB8AC3E}">
        <p14:creationId xmlns:p14="http://schemas.microsoft.com/office/powerpoint/2010/main" val="1226782980"/>
      </p:ext>
    </p:extLst>
  </p:cSld>
  <p:clrMapOvr>
    <a:masterClrMapping/>
  </p:clrMapOvr>
  <mc:AlternateContent xmlns:mc="http://schemas.openxmlformats.org/markup-compatibility/2006">
    <mc:Choice xmlns:p14="http://schemas.microsoft.com/office/powerpoint/2010/main" Requires="p14">
      <p:transition spd="slow" p14:dur="2000" advTm="47540"/>
    </mc:Choice>
    <mc:Fallback>
      <p:transition spd="slow" advTm="4754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4">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02C3BC-07F1-49E9-841B-F99E1324FC39}"/>
              </a:ext>
            </a:extLst>
          </p:cNvPr>
          <p:cNvSpPr>
            <a:spLocks noGrp="1"/>
          </p:cNvSpPr>
          <p:nvPr>
            <p:ph type="title"/>
          </p:nvPr>
        </p:nvSpPr>
        <p:spPr>
          <a:xfrm>
            <a:off x="1141413" y="618518"/>
            <a:ext cx="9905998" cy="1478570"/>
          </a:xfrm>
        </p:spPr>
        <p:txBody>
          <a:bodyPr>
            <a:normAutofit/>
          </a:bodyPr>
          <a:lstStyle/>
          <a:p>
            <a:r>
              <a:rPr lang="en-GB" dirty="0"/>
              <a:t>Recommendation 1</a:t>
            </a:r>
          </a:p>
        </p:txBody>
      </p:sp>
      <p:pic>
        <p:nvPicPr>
          <p:cNvPr id="5" name="Graphic 4" descr="Credit card">
            <a:extLst>
              <a:ext uri="{FF2B5EF4-FFF2-40B4-BE49-F238E27FC236}">
                <a16:creationId xmlns:a16="http://schemas.microsoft.com/office/drawing/2014/main" id="{9D790172-538D-4891-87BA-F7BBF56EF68B}"/>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2042445" y="2249487"/>
            <a:ext cx="1692529" cy="169252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pic>
      <p:pic>
        <p:nvPicPr>
          <p:cNvPr id="7" name="Graphic 6" descr="Coins">
            <a:extLst>
              <a:ext uri="{FF2B5EF4-FFF2-40B4-BE49-F238E27FC236}">
                <a16:creationId xmlns:a16="http://schemas.microsoft.com/office/drawing/2014/main" id="{18E8FE8E-1672-4E7C-AAC5-CB5670FDCF46}"/>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2042444" y="4106607"/>
            <a:ext cx="1692529" cy="169252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pic>
      <p:sp>
        <p:nvSpPr>
          <p:cNvPr id="3" name="Content Placeholder 2">
            <a:extLst>
              <a:ext uri="{FF2B5EF4-FFF2-40B4-BE49-F238E27FC236}">
                <a16:creationId xmlns:a16="http://schemas.microsoft.com/office/drawing/2014/main" id="{90A98789-6895-4AB5-B190-68ACD4B8C200}"/>
              </a:ext>
            </a:extLst>
          </p:cNvPr>
          <p:cNvSpPr>
            <a:spLocks noGrp="1"/>
          </p:cNvSpPr>
          <p:nvPr>
            <p:ph idx="1"/>
          </p:nvPr>
        </p:nvSpPr>
        <p:spPr>
          <a:xfrm>
            <a:off x="5034579" y="2249487"/>
            <a:ext cx="6012832" cy="3541714"/>
          </a:xfrm>
        </p:spPr>
        <p:txBody>
          <a:bodyPr>
            <a:normAutofit/>
          </a:bodyPr>
          <a:lstStyle/>
          <a:p>
            <a:r>
              <a:rPr lang="en-GB" b="1" dirty="0"/>
              <a:t>Samsung Pay </a:t>
            </a:r>
            <a:r>
              <a:rPr lang="en-GB" dirty="0"/>
              <a:t>– this would be similar to apple pay and it should entice people to want to buy this product which has an easy way to pay through their phones. This would be a simple add on feature which many apple users already use. </a:t>
            </a:r>
          </a:p>
        </p:txBody>
      </p:sp>
      <p:pic>
        <p:nvPicPr>
          <p:cNvPr id="4" name="Audio 3">
            <a:hlinkClick r:id="" action="ppaction://media"/>
            <a:extLst>
              <a:ext uri="{FF2B5EF4-FFF2-40B4-BE49-F238E27FC236}">
                <a16:creationId xmlns:a16="http://schemas.microsoft.com/office/drawing/2014/main" id="{4E132DCE-EB79-4AF5-B00F-28E2A1194808}"/>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0544175" y="5210175"/>
            <a:ext cx="1431925" cy="1431925"/>
          </a:xfrm>
          <a:prstGeom prst="rect">
            <a:avLst/>
          </a:prstGeom>
        </p:spPr>
      </p:pic>
    </p:spTree>
    <p:extLst>
      <p:ext uri="{BB962C8B-B14F-4D97-AF65-F5344CB8AC3E}">
        <p14:creationId xmlns:p14="http://schemas.microsoft.com/office/powerpoint/2010/main" val="251778981"/>
      </p:ext>
    </p:extLst>
  </p:cSld>
  <p:clrMapOvr>
    <a:masterClrMapping/>
  </p:clrMapOvr>
  <mc:AlternateContent xmlns:mc="http://schemas.openxmlformats.org/markup-compatibility/2006">
    <mc:Choice xmlns:p14="http://schemas.microsoft.com/office/powerpoint/2010/main" Requires="p14">
      <p:transition spd="slow" p14:dur="2000" advTm="56358"/>
    </mc:Choice>
    <mc:Fallback>
      <p:transition spd="slow" advTm="5635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F534C0-68A2-43DF-B7CC-46078D560B17}"/>
              </a:ext>
            </a:extLst>
          </p:cNvPr>
          <p:cNvSpPr>
            <a:spLocks noGrp="1"/>
          </p:cNvSpPr>
          <p:nvPr>
            <p:ph type="title"/>
          </p:nvPr>
        </p:nvSpPr>
        <p:spPr/>
        <p:txBody>
          <a:bodyPr/>
          <a:lstStyle/>
          <a:p>
            <a:r>
              <a:rPr lang="en-GB" dirty="0"/>
              <a:t>Recommendation 2 </a:t>
            </a:r>
          </a:p>
        </p:txBody>
      </p:sp>
      <p:sp>
        <p:nvSpPr>
          <p:cNvPr id="3" name="Content Placeholder 2">
            <a:extLst>
              <a:ext uri="{FF2B5EF4-FFF2-40B4-BE49-F238E27FC236}">
                <a16:creationId xmlns:a16="http://schemas.microsoft.com/office/drawing/2014/main" id="{3C6DDCC3-1709-48D5-8BC9-5042420D6C65}"/>
              </a:ext>
            </a:extLst>
          </p:cNvPr>
          <p:cNvSpPr>
            <a:spLocks noGrp="1"/>
          </p:cNvSpPr>
          <p:nvPr>
            <p:ph idx="1"/>
          </p:nvPr>
        </p:nvSpPr>
        <p:spPr/>
        <p:txBody>
          <a:bodyPr/>
          <a:lstStyle/>
          <a:p>
            <a:r>
              <a:rPr lang="en-GB" b="1" dirty="0"/>
              <a:t>Look and analyse their pricing strategy </a:t>
            </a:r>
            <a:r>
              <a:rPr lang="en-GB" dirty="0"/>
              <a:t>– some of Samsung's products are quite pricey and not affordable to everyone which could put people off, so having some technologies that are cheaper but have a similar style may be more appealing. </a:t>
            </a:r>
            <a:endParaRPr lang="en-GB" b="1" dirty="0"/>
          </a:p>
          <a:p>
            <a:endParaRPr lang="en-GB" b="1" dirty="0"/>
          </a:p>
        </p:txBody>
      </p:sp>
      <p:pic>
        <p:nvPicPr>
          <p:cNvPr id="9" name="Graphic 8" descr="Smart Phone">
            <a:extLst>
              <a:ext uri="{FF2B5EF4-FFF2-40B4-BE49-F238E27FC236}">
                <a16:creationId xmlns:a16="http://schemas.microsoft.com/office/drawing/2014/main" id="{3B9D9CA0-5E33-4B24-919D-069A55BC072E}"/>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3516630" y="3763010"/>
            <a:ext cx="1899920" cy="1899920"/>
          </a:xfrm>
          <a:prstGeom prst="rect">
            <a:avLst/>
          </a:prstGeom>
        </p:spPr>
      </p:pic>
      <p:pic>
        <p:nvPicPr>
          <p:cNvPr id="11" name="Graphic 10" descr="Speaker Phone">
            <a:extLst>
              <a:ext uri="{FF2B5EF4-FFF2-40B4-BE49-F238E27FC236}">
                <a16:creationId xmlns:a16="http://schemas.microsoft.com/office/drawing/2014/main" id="{5E6A9D4E-F296-4E26-94AC-1EF1AEA80481}"/>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6094411" y="3625215"/>
            <a:ext cx="1935480" cy="1935480"/>
          </a:xfrm>
          <a:prstGeom prst="rect">
            <a:avLst/>
          </a:prstGeom>
        </p:spPr>
      </p:pic>
      <p:pic>
        <p:nvPicPr>
          <p:cNvPr id="4" name="Audio 3">
            <a:hlinkClick r:id="" action="ppaction://media"/>
            <a:extLst>
              <a:ext uri="{FF2B5EF4-FFF2-40B4-BE49-F238E27FC236}">
                <a16:creationId xmlns:a16="http://schemas.microsoft.com/office/drawing/2014/main" id="{B14BA7D7-2F28-40B2-8993-7836558234AD}"/>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0497530" y="5163530"/>
            <a:ext cx="1478570" cy="1478570"/>
          </a:xfrm>
          <a:prstGeom prst="rect">
            <a:avLst/>
          </a:prstGeom>
        </p:spPr>
      </p:pic>
    </p:spTree>
    <p:extLst>
      <p:ext uri="{BB962C8B-B14F-4D97-AF65-F5344CB8AC3E}">
        <p14:creationId xmlns:p14="http://schemas.microsoft.com/office/powerpoint/2010/main" val="892760225"/>
      </p:ext>
    </p:extLst>
  </p:cSld>
  <p:clrMapOvr>
    <a:masterClrMapping/>
  </p:clrMapOvr>
  <mc:AlternateContent xmlns:mc="http://schemas.openxmlformats.org/markup-compatibility/2006">
    <mc:Choice xmlns:p14="http://schemas.microsoft.com/office/powerpoint/2010/main" Requires="p14">
      <p:transition spd="slow" p14:dur="2000" advTm="23729"/>
    </mc:Choice>
    <mc:Fallback>
      <p:transition spd="slow" advTm="2372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B5A796-554A-4848-B6C3-BE4E467CCF4C}"/>
              </a:ext>
            </a:extLst>
          </p:cNvPr>
          <p:cNvSpPr>
            <a:spLocks noGrp="1"/>
          </p:cNvSpPr>
          <p:nvPr>
            <p:ph type="title"/>
          </p:nvPr>
        </p:nvSpPr>
        <p:spPr/>
        <p:txBody>
          <a:bodyPr/>
          <a:lstStyle/>
          <a:p>
            <a:r>
              <a:rPr lang="en-GB" dirty="0"/>
              <a:t>Recommendation 3 </a:t>
            </a:r>
          </a:p>
        </p:txBody>
      </p:sp>
      <p:sp>
        <p:nvSpPr>
          <p:cNvPr id="3" name="Content Placeholder 2">
            <a:extLst>
              <a:ext uri="{FF2B5EF4-FFF2-40B4-BE49-F238E27FC236}">
                <a16:creationId xmlns:a16="http://schemas.microsoft.com/office/drawing/2014/main" id="{7EAA4712-D9C0-4D78-8D59-C5BFFEB58C08}"/>
              </a:ext>
            </a:extLst>
          </p:cNvPr>
          <p:cNvSpPr>
            <a:spLocks noGrp="1"/>
          </p:cNvSpPr>
          <p:nvPr>
            <p:ph idx="1"/>
          </p:nvPr>
        </p:nvSpPr>
        <p:spPr/>
        <p:txBody>
          <a:bodyPr/>
          <a:lstStyle/>
          <a:p>
            <a:r>
              <a:rPr lang="en-GB" b="1" dirty="0"/>
              <a:t>Samsung could focus more on their home technology systems – </a:t>
            </a:r>
            <a:r>
              <a:rPr lang="en-GB" dirty="0"/>
              <a:t>instead of focusing just on their mobile phones and tablets, they have been successful in making televisions and should focus on different products and wearable items such as watches and invest in better earphones as accessories. </a:t>
            </a:r>
            <a:endParaRPr lang="en-GB" b="1" dirty="0"/>
          </a:p>
        </p:txBody>
      </p:sp>
      <p:pic>
        <p:nvPicPr>
          <p:cNvPr id="5" name="Graphic 4" descr="Television">
            <a:extLst>
              <a:ext uri="{FF2B5EF4-FFF2-40B4-BE49-F238E27FC236}">
                <a16:creationId xmlns:a16="http://schemas.microsoft.com/office/drawing/2014/main" id="{C41200E9-9728-4B80-B6C4-D864C6A3E460}"/>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581275" y="3905857"/>
            <a:ext cx="2333625" cy="2333625"/>
          </a:xfrm>
          <a:prstGeom prst="rect">
            <a:avLst/>
          </a:prstGeom>
        </p:spPr>
      </p:pic>
      <p:pic>
        <p:nvPicPr>
          <p:cNvPr id="7" name="Graphic 6" descr="Watch">
            <a:extLst>
              <a:ext uri="{FF2B5EF4-FFF2-40B4-BE49-F238E27FC236}">
                <a16:creationId xmlns:a16="http://schemas.microsoft.com/office/drawing/2014/main" id="{91F649B9-AD1E-49F1-85B4-9AA671CFB6D8}"/>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5542942" y="4095750"/>
            <a:ext cx="1962757" cy="1962757"/>
          </a:xfrm>
          <a:prstGeom prst="rect">
            <a:avLst/>
          </a:prstGeom>
        </p:spPr>
      </p:pic>
      <p:pic>
        <p:nvPicPr>
          <p:cNvPr id="4" name="Audio 3">
            <a:hlinkClick r:id="" action="ppaction://media"/>
            <a:extLst>
              <a:ext uri="{FF2B5EF4-FFF2-40B4-BE49-F238E27FC236}">
                <a16:creationId xmlns:a16="http://schemas.microsoft.com/office/drawing/2014/main" id="{5B06B57B-8BAE-426A-BEC1-5D343CE56493}"/>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0420350" y="5086350"/>
            <a:ext cx="1555750" cy="1555750"/>
          </a:xfrm>
          <a:prstGeom prst="rect">
            <a:avLst/>
          </a:prstGeom>
        </p:spPr>
      </p:pic>
    </p:spTree>
    <p:extLst>
      <p:ext uri="{BB962C8B-B14F-4D97-AF65-F5344CB8AC3E}">
        <p14:creationId xmlns:p14="http://schemas.microsoft.com/office/powerpoint/2010/main" val="3493616165"/>
      </p:ext>
    </p:extLst>
  </p:cSld>
  <p:clrMapOvr>
    <a:masterClrMapping/>
  </p:clrMapOvr>
  <mc:AlternateContent xmlns:mc="http://schemas.openxmlformats.org/markup-compatibility/2006">
    <mc:Choice xmlns:p14="http://schemas.microsoft.com/office/powerpoint/2010/main" Requires="p14">
      <p:transition spd="slow" p14:dur="2000" advTm="30932"/>
    </mc:Choice>
    <mc:Fallback>
      <p:transition spd="slow" advTm="309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05458A-949B-4776-8F04-59D9B5A7A1EB}"/>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6D1F4FA0-6510-4896-AF3A-99CF34D80A78}"/>
              </a:ext>
            </a:extLst>
          </p:cNvPr>
          <p:cNvSpPr>
            <a:spLocks noGrp="1"/>
          </p:cNvSpPr>
          <p:nvPr>
            <p:ph idx="1"/>
          </p:nvPr>
        </p:nvSpPr>
        <p:spPr>
          <a:xfrm>
            <a:off x="1141412" y="1628774"/>
            <a:ext cx="10945813" cy="5057775"/>
          </a:xfrm>
        </p:spPr>
        <p:txBody>
          <a:bodyPr>
            <a:normAutofit fontScale="62500" lnSpcReduction="20000"/>
          </a:bodyPr>
          <a:lstStyle/>
          <a:p>
            <a:r>
              <a:rPr lang="en-GB" dirty="0"/>
              <a:t>Mindtools. (2020, October). Retrieved from Mindtools.com: https://www.mindtools.com/pages/article/what-is-strategy.htm</a:t>
            </a:r>
          </a:p>
          <a:p>
            <a:r>
              <a:rPr lang="en-GB" dirty="0"/>
              <a:t>Forbes. (2017, October). Retrieved from Forbes.com: https://www.forbes.com/sites/annlatham/2017/10/29/what-the-heck-is-a-strategy-anyway/#367051d57ed8</a:t>
            </a:r>
          </a:p>
          <a:p>
            <a:r>
              <a:rPr lang="en-GB" dirty="0"/>
              <a:t>Kenton, W. (2020, July 28). Retrieved from Investopedia.com: https://www.investopedia.com/terms/s/strategic-management.asp</a:t>
            </a:r>
          </a:p>
          <a:p>
            <a:r>
              <a:rPr lang="en-GB" dirty="0"/>
              <a:t>Rouse, M. (2020, April). Retrieved from searchio.techtarget.com: https://searchcio.techtarget.com/definition/strategic-management</a:t>
            </a:r>
          </a:p>
          <a:p>
            <a:r>
              <a:rPr lang="en-GB" dirty="0"/>
              <a:t>Samsung. (2020, October). Retrieved from Samsung.com: https://www.samsung.com/uk/aboutsamsung/vision/philosophy/philosophy-goals/</a:t>
            </a:r>
          </a:p>
          <a:p>
            <a:r>
              <a:rPr lang="en-GB" dirty="0"/>
              <a:t>Samsung. (2020, October). Retrieved from Samsung.com: https://www.samsung.com/uk/aboutsamsung/vision/philosophy/samsung-spirit/</a:t>
            </a:r>
          </a:p>
          <a:p>
            <a:r>
              <a:rPr lang="en-GB" dirty="0" err="1"/>
              <a:t>Pestleanalysis</a:t>
            </a:r>
            <a:r>
              <a:rPr lang="en-GB" dirty="0"/>
              <a:t>. (2015, October 21). Retrieved from Pestleanalysis.com: </a:t>
            </a:r>
            <a:r>
              <a:rPr lang="en-GB" dirty="0">
                <a:hlinkClick r:id="rId2"/>
              </a:rPr>
              <a:t>https://pestleanalysis.com/swot-an</a:t>
            </a:r>
            <a:endParaRPr lang="en-GB" dirty="0"/>
          </a:p>
          <a:p>
            <a:r>
              <a:rPr lang="en-GB" dirty="0"/>
              <a:t>Google-Images. (2020, October). Retrieved from Google.com: https://www.google.com/search?q=samsung+pestle+analysis+2020&amp;safe=active&amp;sxsrf=ALeKk03u93b44in3xgxeOoBBlyzM9UP3IA:1603456576125&amp;source=lnms&amp;tbm=isch&amp;sa=X&amp;ved=2ahUKEwiDs4ed3crsAhWPUMAKHTZDB_UQ_AUoA3oECAYQBQ&amp;biw=1280&amp;bih=610&amp;safe=active#imgrc=XYjq6WQwnn1MLMalysis-of-samsung/</a:t>
            </a:r>
          </a:p>
          <a:p>
            <a:r>
              <a:rPr lang="en-GB" dirty="0" err="1"/>
              <a:t>Mendelow</a:t>
            </a:r>
            <a:r>
              <a:rPr lang="en-GB" dirty="0"/>
              <a:t>. (2018, April 23). Retrieved from blog.oxfordcollegeofmarketing.com: https://blog.oxfordcollegeofmarketing.com/2018/04/23/what-is-mendelows-matrix-and-how-is-it-useful/#:~:text=Introducing%20Mendelow%27s%20Matrix,the%20organisation%20or%20project%20succeeding).</a:t>
            </a:r>
          </a:p>
        </p:txBody>
      </p:sp>
    </p:spTree>
    <p:extLst>
      <p:ext uri="{BB962C8B-B14F-4D97-AF65-F5344CB8AC3E}">
        <p14:creationId xmlns:p14="http://schemas.microsoft.com/office/powerpoint/2010/main" val="397871938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ircuit">
  <a:themeElements>
    <a:clrScheme name="Blue Warm">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0911B802-464C-4241-8DD9-B60FF88E379F}"/>
    </a:ext>
  </a:extLst>
</a:theme>
</file>

<file path=docProps/app.xml><?xml version="1.0" encoding="utf-8"?>
<Properties xmlns="http://schemas.openxmlformats.org/officeDocument/2006/extended-properties" xmlns:vt="http://schemas.openxmlformats.org/officeDocument/2006/docPropsVTypes">
  <TotalTime>96</TotalTime>
  <Words>941</Words>
  <Application>Microsoft Office PowerPoint</Application>
  <PresentationFormat>Widescreen</PresentationFormat>
  <Paragraphs>68</Paragraphs>
  <Slides>11</Slides>
  <Notes>0</Notes>
  <HiddenSlides>0</HiddenSlides>
  <MMClips>10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11</vt:i4>
      </vt:variant>
    </vt:vector>
  </HeadingPairs>
  <TitlesOfParts>
    <vt:vector size="14" baseType="lpstr">
      <vt:lpstr>Arial</vt:lpstr>
      <vt:lpstr>Tw Cen MT</vt:lpstr>
      <vt:lpstr>Circuit</vt:lpstr>
      <vt:lpstr>Strategies for resilience and prosperity – BMSP6006</vt:lpstr>
      <vt:lpstr>Definitions </vt:lpstr>
      <vt:lpstr>Overview of Samsung </vt:lpstr>
      <vt:lpstr>Samsung's strategic management </vt:lpstr>
      <vt:lpstr>Swot &amp; pestle analysis </vt:lpstr>
      <vt:lpstr>Mendelows power and interest </vt:lpstr>
      <vt:lpstr>Bowmans strategy clock </vt:lpstr>
      <vt:lpstr>Recommendation 1</vt:lpstr>
      <vt:lpstr>Recommendation 2 </vt:lpstr>
      <vt:lpstr>Recommendation 3 </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Strategies for resilience and prosperity – BMSP6006</dc:title>
  <dc:creator>hannah23 kilburn</dc:creator>
  <cp:lastModifiedBy>hannah23 kilburn</cp:lastModifiedBy>
  <cp:revision>10</cp:revision>
  <dcterms:created xsi:type="dcterms:W3CDTF">2020-10-24T10:34:46Z</dcterms:created>
  <dcterms:modified xsi:type="dcterms:W3CDTF">2020-10-26T11:44:16Z</dcterms:modified>
</cp:coreProperties>
</file>