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311" r:id="rId4"/>
    <p:sldId id="312" r:id="rId5"/>
    <p:sldId id="313" r:id="rId6"/>
    <p:sldId id="314" r:id="rId7"/>
    <p:sldId id="315" r:id="rId8"/>
    <p:sldId id="316" r:id="rId9"/>
    <p:sldId id="317" r:id="rId10"/>
    <p:sldId id="318" r:id="rId11"/>
    <p:sldId id="321" r:id="rId12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912" autoAdjust="0"/>
    <p:restoredTop sz="94660"/>
  </p:normalViewPr>
  <p:slideViewPr>
    <p:cSldViewPr snapToGrid="0">
      <p:cViewPr varScale="1">
        <p:scale>
          <a:sx n="82" d="100"/>
          <a:sy n="82" d="100"/>
        </p:scale>
        <p:origin x="63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9DBCAB-4D4A-47FE-85BC-30358B79601E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</dgm:pt>
    <dgm:pt modelId="{67EA5ABF-1205-44D9-B32B-216423C76E06}">
      <dgm:prSet phldrT="[Text]" custT="1"/>
      <dgm:spPr/>
      <dgm:t>
        <a:bodyPr/>
        <a:lstStyle/>
        <a:p>
          <a:r>
            <a:rPr lang="de-DE" sz="1300" dirty="0"/>
            <a:t>STRONG DRUG VIOLENCES 1980th/1990th</a:t>
          </a:r>
        </a:p>
      </dgm:t>
    </dgm:pt>
    <dgm:pt modelId="{F2DB0BF6-CC7A-43F7-931C-34CA7FC4A793}" type="parTrans" cxnId="{AC7B2225-4484-44DF-9776-A9272A926511}">
      <dgm:prSet/>
      <dgm:spPr/>
      <dgm:t>
        <a:bodyPr/>
        <a:lstStyle/>
        <a:p>
          <a:endParaRPr lang="de-DE" sz="1300"/>
        </a:p>
      </dgm:t>
    </dgm:pt>
    <dgm:pt modelId="{3ED31534-96B1-4B2F-B14D-4714055F2ECD}" type="sibTrans" cxnId="{AC7B2225-4484-44DF-9776-A9272A926511}">
      <dgm:prSet/>
      <dgm:spPr/>
      <dgm:t>
        <a:bodyPr/>
        <a:lstStyle/>
        <a:p>
          <a:endParaRPr lang="de-DE" sz="1300"/>
        </a:p>
      </dgm:t>
    </dgm:pt>
    <dgm:pt modelId="{04612BB5-D8C4-49CA-9432-80406A01035C}">
      <dgm:prSet phldrT="[Text]" custT="1"/>
      <dgm:spPr/>
      <dgm:t>
        <a:bodyPr/>
        <a:lstStyle/>
        <a:p>
          <a:r>
            <a:rPr lang="de-DE" sz="1300" dirty="0"/>
            <a:t>ECONOMIC RECOVERY START 2002</a:t>
          </a:r>
        </a:p>
      </dgm:t>
    </dgm:pt>
    <dgm:pt modelId="{868CEBB0-E853-4D0E-A4A5-7646A9CB2254}" type="parTrans" cxnId="{F2AC2DB6-9ABF-471C-ADE2-58281CC99C53}">
      <dgm:prSet/>
      <dgm:spPr/>
      <dgm:t>
        <a:bodyPr/>
        <a:lstStyle/>
        <a:p>
          <a:endParaRPr lang="de-DE" sz="1300"/>
        </a:p>
      </dgm:t>
    </dgm:pt>
    <dgm:pt modelId="{D96A526A-2940-448C-B6E9-06D507089980}" type="sibTrans" cxnId="{F2AC2DB6-9ABF-471C-ADE2-58281CC99C53}">
      <dgm:prSet/>
      <dgm:spPr/>
      <dgm:t>
        <a:bodyPr/>
        <a:lstStyle/>
        <a:p>
          <a:endParaRPr lang="de-DE" sz="1300"/>
        </a:p>
      </dgm:t>
    </dgm:pt>
    <dgm:pt modelId="{3B896F24-08FF-4145-88D4-08D1B1F9A257}">
      <dgm:prSet phldrT="[Text]" custT="1"/>
      <dgm:spPr/>
      <dgm:t>
        <a:bodyPr/>
        <a:lstStyle/>
        <a:p>
          <a:r>
            <a:rPr lang="de-DE" sz="1300" dirty="0"/>
            <a:t>FARC PEACE PROCESS 2012-2017</a:t>
          </a:r>
        </a:p>
      </dgm:t>
    </dgm:pt>
    <dgm:pt modelId="{A8193B3B-4EC1-4929-B356-AB90D5D33238}" type="parTrans" cxnId="{A65D407B-0ACE-4297-B062-3818DD217BCE}">
      <dgm:prSet/>
      <dgm:spPr/>
      <dgm:t>
        <a:bodyPr/>
        <a:lstStyle/>
        <a:p>
          <a:endParaRPr lang="de-DE" sz="1300"/>
        </a:p>
      </dgm:t>
    </dgm:pt>
    <dgm:pt modelId="{D3C51BD5-28FB-4110-9532-9233DBE30C0F}" type="sibTrans" cxnId="{A65D407B-0ACE-4297-B062-3818DD217BCE}">
      <dgm:prSet/>
      <dgm:spPr/>
      <dgm:t>
        <a:bodyPr/>
        <a:lstStyle/>
        <a:p>
          <a:endParaRPr lang="de-DE" sz="1300"/>
        </a:p>
      </dgm:t>
    </dgm:pt>
    <dgm:pt modelId="{549666E9-9062-44DD-8FA1-523558DE01EC}">
      <dgm:prSet phldrT="[Text]" custT="1"/>
      <dgm:spPr/>
      <dgm:t>
        <a:bodyPr/>
        <a:lstStyle/>
        <a:p>
          <a:r>
            <a:rPr lang="de-DE" sz="1300" dirty="0"/>
            <a:t>CORRUPTION INDEX IMPROVEMENT SINCE 2015</a:t>
          </a:r>
        </a:p>
      </dgm:t>
    </dgm:pt>
    <dgm:pt modelId="{0655670F-BBAF-4A10-BE55-429D7BF1DDB3}" type="parTrans" cxnId="{1507E983-4F86-489E-89CB-F085DCDAC541}">
      <dgm:prSet/>
      <dgm:spPr/>
      <dgm:t>
        <a:bodyPr/>
        <a:lstStyle/>
        <a:p>
          <a:endParaRPr lang="de-DE" sz="1300"/>
        </a:p>
      </dgm:t>
    </dgm:pt>
    <dgm:pt modelId="{BEFC9712-DBDB-44F6-ABC7-783ABB345345}" type="sibTrans" cxnId="{1507E983-4F86-489E-89CB-F085DCDAC541}">
      <dgm:prSet/>
      <dgm:spPr/>
      <dgm:t>
        <a:bodyPr/>
        <a:lstStyle/>
        <a:p>
          <a:endParaRPr lang="de-DE" sz="1300"/>
        </a:p>
      </dgm:t>
    </dgm:pt>
    <dgm:pt modelId="{6103A22B-75D2-4684-8C65-99521C2F1C2D}">
      <dgm:prSet phldrT="[Text]" custT="1"/>
      <dgm:spPr/>
      <dgm:t>
        <a:bodyPr/>
        <a:lstStyle/>
        <a:p>
          <a:r>
            <a:rPr lang="de-DE" sz="1300" dirty="0"/>
            <a:t>POST-CONFLICT TIME  START 2017</a:t>
          </a:r>
        </a:p>
      </dgm:t>
    </dgm:pt>
    <dgm:pt modelId="{317FBCF0-02BA-40B6-AB60-EBFF68F1A7C8}" type="parTrans" cxnId="{7F884F14-9FBE-4174-88BA-6F918EAC30B1}">
      <dgm:prSet/>
      <dgm:spPr/>
      <dgm:t>
        <a:bodyPr/>
        <a:lstStyle/>
        <a:p>
          <a:endParaRPr lang="de-DE" sz="1300"/>
        </a:p>
      </dgm:t>
    </dgm:pt>
    <dgm:pt modelId="{858807E6-B6F4-432D-BD89-67B5528FE4C2}" type="sibTrans" cxnId="{7F884F14-9FBE-4174-88BA-6F918EAC30B1}">
      <dgm:prSet/>
      <dgm:spPr/>
      <dgm:t>
        <a:bodyPr/>
        <a:lstStyle/>
        <a:p>
          <a:endParaRPr lang="de-DE" sz="1300"/>
        </a:p>
      </dgm:t>
    </dgm:pt>
    <dgm:pt modelId="{38FA68CB-6B86-4203-902E-E9853AB86ED6}">
      <dgm:prSet phldrT="[Text]" custT="1"/>
      <dgm:spPr/>
      <dgm:t>
        <a:bodyPr/>
        <a:lstStyle/>
        <a:p>
          <a:r>
            <a:rPr lang="de-DE" sz="1300" dirty="0"/>
            <a:t>GOVERNMENT ENTREPRENEUR SUPPORT PROGRAMS -SINCE 2017</a:t>
          </a:r>
        </a:p>
      </dgm:t>
    </dgm:pt>
    <dgm:pt modelId="{37EA26DB-2E2B-4C31-AF22-DFB5F2B5E095}" type="parTrans" cxnId="{F5FB3A17-02A4-4C1B-AFA1-4790435F96AE}">
      <dgm:prSet/>
      <dgm:spPr/>
      <dgm:t>
        <a:bodyPr/>
        <a:lstStyle/>
        <a:p>
          <a:endParaRPr lang="de-DE" sz="1300"/>
        </a:p>
      </dgm:t>
    </dgm:pt>
    <dgm:pt modelId="{98319DA7-79C3-4D07-9863-E88C7A544B2C}" type="sibTrans" cxnId="{F5FB3A17-02A4-4C1B-AFA1-4790435F96AE}">
      <dgm:prSet/>
      <dgm:spPr/>
      <dgm:t>
        <a:bodyPr/>
        <a:lstStyle/>
        <a:p>
          <a:endParaRPr lang="de-DE" sz="1300"/>
        </a:p>
      </dgm:t>
    </dgm:pt>
    <dgm:pt modelId="{CB08F58A-DE52-4EF3-92F7-2B89959A1DD4}" type="pres">
      <dgm:prSet presAssocID="{CA9DBCAB-4D4A-47FE-85BC-30358B79601E}" presName="Name0" presStyleCnt="0">
        <dgm:presLayoutVars>
          <dgm:dir/>
          <dgm:resizeHandles val="exact"/>
        </dgm:presLayoutVars>
      </dgm:prSet>
      <dgm:spPr/>
    </dgm:pt>
    <dgm:pt modelId="{984219D6-4198-4F36-AB6B-8FFC2329CC97}" type="pres">
      <dgm:prSet presAssocID="{CA9DBCAB-4D4A-47FE-85BC-30358B79601E}" presName="arrow" presStyleLbl="bgShp" presStyleIdx="0" presStyleCnt="1"/>
      <dgm:spPr/>
    </dgm:pt>
    <dgm:pt modelId="{7DE7490E-B2A1-4BEA-AD87-43DF7BA72197}" type="pres">
      <dgm:prSet presAssocID="{CA9DBCAB-4D4A-47FE-85BC-30358B79601E}" presName="points" presStyleCnt="0"/>
      <dgm:spPr/>
    </dgm:pt>
    <dgm:pt modelId="{482C203F-1992-4260-B95C-CD6CCA76D9DC}" type="pres">
      <dgm:prSet presAssocID="{67EA5ABF-1205-44D9-B32B-216423C76E06}" presName="compositeA" presStyleCnt="0"/>
      <dgm:spPr/>
    </dgm:pt>
    <dgm:pt modelId="{46B96DB4-900A-406D-B89D-8A1CFA04A9CE}" type="pres">
      <dgm:prSet presAssocID="{67EA5ABF-1205-44D9-B32B-216423C76E06}" presName="textA" presStyleLbl="revTx" presStyleIdx="0" presStyleCnt="6">
        <dgm:presLayoutVars>
          <dgm:bulletEnabled val="1"/>
        </dgm:presLayoutVars>
      </dgm:prSet>
      <dgm:spPr/>
    </dgm:pt>
    <dgm:pt modelId="{13400C7C-381E-45CA-8DC7-82CEFA449C8B}" type="pres">
      <dgm:prSet presAssocID="{67EA5ABF-1205-44D9-B32B-216423C76E06}" presName="circleA" presStyleLbl="node1" presStyleIdx="0" presStyleCnt="6"/>
      <dgm:spPr/>
    </dgm:pt>
    <dgm:pt modelId="{2045FC01-21FA-4C97-8C7E-7A2695ADBD50}" type="pres">
      <dgm:prSet presAssocID="{67EA5ABF-1205-44D9-B32B-216423C76E06}" presName="spaceA" presStyleCnt="0"/>
      <dgm:spPr/>
    </dgm:pt>
    <dgm:pt modelId="{7CEB70BF-0BD1-4272-83AD-FBFCB51ED992}" type="pres">
      <dgm:prSet presAssocID="{3ED31534-96B1-4B2F-B14D-4714055F2ECD}" presName="space" presStyleCnt="0"/>
      <dgm:spPr/>
    </dgm:pt>
    <dgm:pt modelId="{1FF4689C-7413-4159-B25C-7241D473B050}" type="pres">
      <dgm:prSet presAssocID="{04612BB5-D8C4-49CA-9432-80406A01035C}" presName="compositeB" presStyleCnt="0"/>
      <dgm:spPr/>
    </dgm:pt>
    <dgm:pt modelId="{F1AC17C2-9E45-4A0F-9914-ABD6093149CB}" type="pres">
      <dgm:prSet presAssocID="{04612BB5-D8C4-49CA-9432-80406A01035C}" presName="textB" presStyleLbl="revTx" presStyleIdx="1" presStyleCnt="6">
        <dgm:presLayoutVars>
          <dgm:bulletEnabled val="1"/>
        </dgm:presLayoutVars>
      </dgm:prSet>
      <dgm:spPr/>
    </dgm:pt>
    <dgm:pt modelId="{B881DFE2-4D67-4AB9-A954-E17C0CEE6B29}" type="pres">
      <dgm:prSet presAssocID="{04612BB5-D8C4-49CA-9432-80406A01035C}" presName="circleB" presStyleLbl="node1" presStyleIdx="1" presStyleCnt="6"/>
      <dgm:spPr/>
    </dgm:pt>
    <dgm:pt modelId="{80146E7A-F5DE-42FA-A984-80362686BFD0}" type="pres">
      <dgm:prSet presAssocID="{04612BB5-D8C4-49CA-9432-80406A01035C}" presName="spaceB" presStyleCnt="0"/>
      <dgm:spPr/>
    </dgm:pt>
    <dgm:pt modelId="{C6E0C171-0CE4-434F-BE8E-38639FC7ED16}" type="pres">
      <dgm:prSet presAssocID="{D96A526A-2940-448C-B6E9-06D507089980}" presName="space" presStyleCnt="0"/>
      <dgm:spPr/>
    </dgm:pt>
    <dgm:pt modelId="{0CBE092C-392D-466A-8D76-0A444111B7DB}" type="pres">
      <dgm:prSet presAssocID="{3B896F24-08FF-4145-88D4-08D1B1F9A257}" presName="compositeA" presStyleCnt="0"/>
      <dgm:spPr/>
    </dgm:pt>
    <dgm:pt modelId="{DCCA3D23-D814-4290-9986-C7F376118C4C}" type="pres">
      <dgm:prSet presAssocID="{3B896F24-08FF-4145-88D4-08D1B1F9A257}" presName="textA" presStyleLbl="revTx" presStyleIdx="2" presStyleCnt="6">
        <dgm:presLayoutVars>
          <dgm:bulletEnabled val="1"/>
        </dgm:presLayoutVars>
      </dgm:prSet>
      <dgm:spPr/>
    </dgm:pt>
    <dgm:pt modelId="{663B6476-425E-4FB9-99A9-7A62E803EF64}" type="pres">
      <dgm:prSet presAssocID="{3B896F24-08FF-4145-88D4-08D1B1F9A257}" presName="circleA" presStyleLbl="node1" presStyleIdx="2" presStyleCnt="6"/>
      <dgm:spPr/>
    </dgm:pt>
    <dgm:pt modelId="{DFA82B9A-6AE4-4D9F-9A62-09A02F3DEA73}" type="pres">
      <dgm:prSet presAssocID="{3B896F24-08FF-4145-88D4-08D1B1F9A257}" presName="spaceA" presStyleCnt="0"/>
      <dgm:spPr/>
    </dgm:pt>
    <dgm:pt modelId="{89FF9FE8-F31A-4824-A563-A3F0CDFC61AD}" type="pres">
      <dgm:prSet presAssocID="{D3C51BD5-28FB-4110-9532-9233DBE30C0F}" presName="space" presStyleCnt="0"/>
      <dgm:spPr/>
    </dgm:pt>
    <dgm:pt modelId="{95F91326-5066-4D7D-BEB0-5939FB975648}" type="pres">
      <dgm:prSet presAssocID="{549666E9-9062-44DD-8FA1-523558DE01EC}" presName="compositeB" presStyleCnt="0"/>
      <dgm:spPr/>
    </dgm:pt>
    <dgm:pt modelId="{005EABE6-0ACA-4ED6-90B2-567069A7BA58}" type="pres">
      <dgm:prSet presAssocID="{549666E9-9062-44DD-8FA1-523558DE01EC}" presName="textB" presStyleLbl="revTx" presStyleIdx="3" presStyleCnt="6" custScaleX="91593">
        <dgm:presLayoutVars>
          <dgm:bulletEnabled val="1"/>
        </dgm:presLayoutVars>
      </dgm:prSet>
      <dgm:spPr/>
    </dgm:pt>
    <dgm:pt modelId="{DABADF41-E461-44F3-9B12-4048216628D9}" type="pres">
      <dgm:prSet presAssocID="{549666E9-9062-44DD-8FA1-523558DE01EC}" presName="circleB" presStyleLbl="node1" presStyleIdx="3" presStyleCnt="6"/>
      <dgm:spPr/>
    </dgm:pt>
    <dgm:pt modelId="{CEFB3B92-91B5-47E0-90FC-707189698A8E}" type="pres">
      <dgm:prSet presAssocID="{549666E9-9062-44DD-8FA1-523558DE01EC}" presName="spaceB" presStyleCnt="0"/>
      <dgm:spPr/>
    </dgm:pt>
    <dgm:pt modelId="{346E5979-3885-4734-A499-FBEF349BFECF}" type="pres">
      <dgm:prSet presAssocID="{BEFC9712-DBDB-44F6-ABC7-783ABB345345}" presName="space" presStyleCnt="0"/>
      <dgm:spPr/>
    </dgm:pt>
    <dgm:pt modelId="{DF365C0B-D6C0-4777-8953-F0900C1BF289}" type="pres">
      <dgm:prSet presAssocID="{6103A22B-75D2-4684-8C65-99521C2F1C2D}" presName="compositeA" presStyleCnt="0"/>
      <dgm:spPr/>
    </dgm:pt>
    <dgm:pt modelId="{B45A92E8-701A-4B07-A5E5-0FC225E80BD1}" type="pres">
      <dgm:prSet presAssocID="{6103A22B-75D2-4684-8C65-99521C2F1C2D}" presName="textA" presStyleLbl="revTx" presStyleIdx="4" presStyleCnt="6">
        <dgm:presLayoutVars>
          <dgm:bulletEnabled val="1"/>
        </dgm:presLayoutVars>
      </dgm:prSet>
      <dgm:spPr/>
    </dgm:pt>
    <dgm:pt modelId="{BFA3BAD7-BCAB-4292-A59B-B88A3C3AE5E5}" type="pres">
      <dgm:prSet presAssocID="{6103A22B-75D2-4684-8C65-99521C2F1C2D}" presName="circleA" presStyleLbl="node1" presStyleIdx="4" presStyleCnt="6"/>
      <dgm:spPr/>
    </dgm:pt>
    <dgm:pt modelId="{44DBCFAA-7166-4A07-870C-CECBA0A6DF61}" type="pres">
      <dgm:prSet presAssocID="{6103A22B-75D2-4684-8C65-99521C2F1C2D}" presName="spaceA" presStyleCnt="0"/>
      <dgm:spPr/>
    </dgm:pt>
    <dgm:pt modelId="{19F024FE-FE95-4353-8A54-AB2CACC8BB76}" type="pres">
      <dgm:prSet presAssocID="{858807E6-B6F4-432D-BD89-67B5528FE4C2}" presName="space" presStyleCnt="0"/>
      <dgm:spPr/>
    </dgm:pt>
    <dgm:pt modelId="{278C73C3-8158-4A89-9227-EF921CD7DEE4}" type="pres">
      <dgm:prSet presAssocID="{38FA68CB-6B86-4203-902E-E9853AB86ED6}" presName="compositeB" presStyleCnt="0"/>
      <dgm:spPr/>
    </dgm:pt>
    <dgm:pt modelId="{AAE79E52-DD16-4232-9845-C2B4C34B58DC}" type="pres">
      <dgm:prSet presAssocID="{38FA68CB-6B86-4203-902E-E9853AB86ED6}" presName="textB" presStyleLbl="revTx" presStyleIdx="5" presStyleCnt="6" custScaleX="83569">
        <dgm:presLayoutVars>
          <dgm:bulletEnabled val="1"/>
        </dgm:presLayoutVars>
      </dgm:prSet>
      <dgm:spPr/>
    </dgm:pt>
    <dgm:pt modelId="{9CD977F8-46DA-4CDD-B046-23083E3FCDB0}" type="pres">
      <dgm:prSet presAssocID="{38FA68CB-6B86-4203-902E-E9853AB86ED6}" presName="circleB" presStyleLbl="node1" presStyleIdx="5" presStyleCnt="6"/>
      <dgm:spPr/>
    </dgm:pt>
    <dgm:pt modelId="{46E12D9B-563B-4E47-9906-649FE3DF9EEF}" type="pres">
      <dgm:prSet presAssocID="{38FA68CB-6B86-4203-902E-E9853AB86ED6}" presName="spaceB" presStyleCnt="0"/>
      <dgm:spPr/>
    </dgm:pt>
  </dgm:ptLst>
  <dgm:cxnLst>
    <dgm:cxn modelId="{7F884F14-9FBE-4174-88BA-6F918EAC30B1}" srcId="{CA9DBCAB-4D4A-47FE-85BC-30358B79601E}" destId="{6103A22B-75D2-4684-8C65-99521C2F1C2D}" srcOrd="4" destOrd="0" parTransId="{317FBCF0-02BA-40B6-AB60-EBFF68F1A7C8}" sibTransId="{858807E6-B6F4-432D-BD89-67B5528FE4C2}"/>
    <dgm:cxn modelId="{F5FB3A17-02A4-4C1B-AFA1-4790435F96AE}" srcId="{CA9DBCAB-4D4A-47FE-85BC-30358B79601E}" destId="{38FA68CB-6B86-4203-902E-E9853AB86ED6}" srcOrd="5" destOrd="0" parTransId="{37EA26DB-2E2B-4C31-AF22-DFB5F2B5E095}" sibTransId="{98319DA7-79C3-4D07-9863-E88C7A544B2C}"/>
    <dgm:cxn modelId="{AC7B2225-4484-44DF-9776-A9272A926511}" srcId="{CA9DBCAB-4D4A-47FE-85BC-30358B79601E}" destId="{67EA5ABF-1205-44D9-B32B-216423C76E06}" srcOrd="0" destOrd="0" parTransId="{F2DB0BF6-CC7A-43F7-931C-34CA7FC4A793}" sibTransId="{3ED31534-96B1-4B2F-B14D-4714055F2ECD}"/>
    <dgm:cxn modelId="{87440E61-4069-496B-A291-2B5614F769CF}" type="presOf" srcId="{04612BB5-D8C4-49CA-9432-80406A01035C}" destId="{F1AC17C2-9E45-4A0F-9914-ABD6093149CB}" srcOrd="0" destOrd="0" presId="urn:microsoft.com/office/officeart/2005/8/layout/hProcess11"/>
    <dgm:cxn modelId="{00B2BB74-7DDE-4B7E-B282-38CC4733D5DF}" type="presOf" srcId="{67EA5ABF-1205-44D9-B32B-216423C76E06}" destId="{46B96DB4-900A-406D-B89D-8A1CFA04A9CE}" srcOrd="0" destOrd="0" presId="urn:microsoft.com/office/officeart/2005/8/layout/hProcess11"/>
    <dgm:cxn modelId="{A65D407B-0ACE-4297-B062-3818DD217BCE}" srcId="{CA9DBCAB-4D4A-47FE-85BC-30358B79601E}" destId="{3B896F24-08FF-4145-88D4-08D1B1F9A257}" srcOrd="2" destOrd="0" parTransId="{A8193B3B-4EC1-4929-B356-AB90D5D33238}" sibTransId="{D3C51BD5-28FB-4110-9532-9233DBE30C0F}"/>
    <dgm:cxn modelId="{1507E983-4F86-489E-89CB-F085DCDAC541}" srcId="{CA9DBCAB-4D4A-47FE-85BC-30358B79601E}" destId="{549666E9-9062-44DD-8FA1-523558DE01EC}" srcOrd="3" destOrd="0" parTransId="{0655670F-BBAF-4A10-BE55-429D7BF1DDB3}" sibTransId="{BEFC9712-DBDB-44F6-ABC7-783ABB345345}"/>
    <dgm:cxn modelId="{B1597A96-AD46-4640-A417-5EB42A16C182}" type="presOf" srcId="{CA9DBCAB-4D4A-47FE-85BC-30358B79601E}" destId="{CB08F58A-DE52-4EF3-92F7-2B89959A1DD4}" srcOrd="0" destOrd="0" presId="urn:microsoft.com/office/officeart/2005/8/layout/hProcess11"/>
    <dgm:cxn modelId="{7925CFB0-EA2E-4974-975C-08D2179DDC84}" type="presOf" srcId="{549666E9-9062-44DD-8FA1-523558DE01EC}" destId="{005EABE6-0ACA-4ED6-90B2-567069A7BA58}" srcOrd="0" destOrd="0" presId="urn:microsoft.com/office/officeart/2005/8/layout/hProcess11"/>
    <dgm:cxn modelId="{742F8AB4-FBF7-45B6-8733-E5714E53A432}" type="presOf" srcId="{3B896F24-08FF-4145-88D4-08D1B1F9A257}" destId="{DCCA3D23-D814-4290-9986-C7F376118C4C}" srcOrd="0" destOrd="0" presId="urn:microsoft.com/office/officeart/2005/8/layout/hProcess11"/>
    <dgm:cxn modelId="{F2AC2DB6-9ABF-471C-ADE2-58281CC99C53}" srcId="{CA9DBCAB-4D4A-47FE-85BC-30358B79601E}" destId="{04612BB5-D8C4-49CA-9432-80406A01035C}" srcOrd="1" destOrd="0" parTransId="{868CEBB0-E853-4D0E-A4A5-7646A9CB2254}" sibTransId="{D96A526A-2940-448C-B6E9-06D507089980}"/>
    <dgm:cxn modelId="{488917BA-E6E6-44B0-A4BB-8C11D49C688C}" type="presOf" srcId="{38FA68CB-6B86-4203-902E-E9853AB86ED6}" destId="{AAE79E52-DD16-4232-9845-C2B4C34B58DC}" srcOrd="0" destOrd="0" presId="urn:microsoft.com/office/officeart/2005/8/layout/hProcess11"/>
    <dgm:cxn modelId="{76808CBD-E5FB-4B79-9A86-826F1063D102}" type="presOf" srcId="{6103A22B-75D2-4684-8C65-99521C2F1C2D}" destId="{B45A92E8-701A-4B07-A5E5-0FC225E80BD1}" srcOrd="0" destOrd="0" presId="urn:microsoft.com/office/officeart/2005/8/layout/hProcess11"/>
    <dgm:cxn modelId="{3D4AC7A3-2464-4EB6-9738-644103AE9304}" type="presParOf" srcId="{CB08F58A-DE52-4EF3-92F7-2B89959A1DD4}" destId="{984219D6-4198-4F36-AB6B-8FFC2329CC97}" srcOrd="0" destOrd="0" presId="urn:microsoft.com/office/officeart/2005/8/layout/hProcess11"/>
    <dgm:cxn modelId="{677C7D0F-1CCF-4AC7-9BD3-2F0ACC82E51E}" type="presParOf" srcId="{CB08F58A-DE52-4EF3-92F7-2B89959A1DD4}" destId="{7DE7490E-B2A1-4BEA-AD87-43DF7BA72197}" srcOrd="1" destOrd="0" presId="urn:microsoft.com/office/officeart/2005/8/layout/hProcess11"/>
    <dgm:cxn modelId="{4067FD36-D341-4E1D-8C5D-04E4E47BCEE6}" type="presParOf" srcId="{7DE7490E-B2A1-4BEA-AD87-43DF7BA72197}" destId="{482C203F-1992-4260-B95C-CD6CCA76D9DC}" srcOrd="0" destOrd="0" presId="urn:microsoft.com/office/officeart/2005/8/layout/hProcess11"/>
    <dgm:cxn modelId="{1D5D2B05-2F78-4466-84AF-EE3C57E7401A}" type="presParOf" srcId="{482C203F-1992-4260-B95C-CD6CCA76D9DC}" destId="{46B96DB4-900A-406D-B89D-8A1CFA04A9CE}" srcOrd="0" destOrd="0" presId="urn:microsoft.com/office/officeart/2005/8/layout/hProcess11"/>
    <dgm:cxn modelId="{5A0A2729-ECA1-490B-939A-D4A25F885570}" type="presParOf" srcId="{482C203F-1992-4260-B95C-CD6CCA76D9DC}" destId="{13400C7C-381E-45CA-8DC7-82CEFA449C8B}" srcOrd="1" destOrd="0" presId="urn:microsoft.com/office/officeart/2005/8/layout/hProcess11"/>
    <dgm:cxn modelId="{E62394B4-1D6E-4811-B8CF-FECB667C0B6B}" type="presParOf" srcId="{482C203F-1992-4260-B95C-CD6CCA76D9DC}" destId="{2045FC01-21FA-4C97-8C7E-7A2695ADBD50}" srcOrd="2" destOrd="0" presId="urn:microsoft.com/office/officeart/2005/8/layout/hProcess11"/>
    <dgm:cxn modelId="{B926D5AF-1BF4-4C6A-A56A-94E2D108AC21}" type="presParOf" srcId="{7DE7490E-B2A1-4BEA-AD87-43DF7BA72197}" destId="{7CEB70BF-0BD1-4272-83AD-FBFCB51ED992}" srcOrd="1" destOrd="0" presId="urn:microsoft.com/office/officeart/2005/8/layout/hProcess11"/>
    <dgm:cxn modelId="{854F0F14-6C0D-4583-A03F-E02A23FEE0C2}" type="presParOf" srcId="{7DE7490E-B2A1-4BEA-AD87-43DF7BA72197}" destId="{1FF4689C-7413-4159-B25C-7241D473B050}" srcOrd="2" destOrd="0" presId="urn:microsoft.com/office/officeart/2005/8/layout/hProcess11"/>
    <dgm:cxn modelId="{C7E9A8C1-B54D-4876-ADFC-1F8CCF7B2F8A}" type="presParOf" srcId="{1FF4689C-7413-4159-B25C-7241D473B050}" destId="{F1AC17C2-9E45-4A0F-9914-ABD6093149CB}" srcOrd="0" destOrd="0" presId="urn:microsoft.com/office/officeart/2005/8/layout/hProcess11"/>
    <dgm:cxn modelId="{838CC102-AFF5-48A7-80C1-8EACA65D03B7}" type="presParOf" srcId="{1FF4689C-7413-4159-B25C-7241D473B050}" destId="{B881DFE2-4D67-4AB9-A954-E17C0CEE6B29}" srcOrd="1" destOrd="0" presId="urn:microsoft.com/office/officeart/2005/8/layout/hProcess11"/>
    <dgm:cxn modelId="{3A8F34F2-924A-4C82-8EA4-1C577B1A4D43}" type="presParOf" srcId="{1FF4689C-7413-4159-B25C-7241D473B050}" destId="{80146E7A-F5DE-42FA-A984-80362686BFD0}" srcOrd="2" destOrd="0" presId="urn:microsoft.com/office/officeart/2005/8/layout/hProcess11"/>
    <dgm:cxn modelId="{41CF332C-149B-4AF0-9F3A-4262ED44F801}" type="presParOf" srcId="{7DE7490E-B2A1-4BEA-AD87-43DF7BA72197}" destId="{C6E0C171-0CE4-434F-BE8E-38639FC7ED16}" srcOrd="3" destOrd="0" presId="urn:microsoft.com/office/officeart/2005/8/layout/hProcess11"/>
    <dgm:cxn modelId="{DCE302A7-B6B3-4AD0-8152-47E13B67843C}" type="presParOf" srcId="{7DE7490E-B2A1-4BEA-AD87-43DF7BA72197}" destId="{0CBE092C-392D-466A-8D76-0A444111B7DB}" srcOrd="4" destOrd="0" presId="urn:microsoft.com/office/officeart/2005/8/layout/hProcess11"/>
    <dgm:cxn modelId="{52960113-0FD2-46CD-9A7E-4F01E82D4622}" type="presParOf" srcId="{0CBE092C-392D-466A-8D76-0A444111B7DB}" destId="{DCCA3D23-D814-4290-9986-C7F376118C4C}" srcOrd="0" destOrd="0" presId="urn:microsoft.com/office/officeart/2005/8/layout/hProcess11"/>
    <dgm:cxn modelId="{94D3AB4E-D689-4DE0-8833-5E65AEDD5EE3}" type="presParOf" srcId="{0CBE092C-392D-466A-8D76-0A444111B7DB}" destId="{663B6476-425E-4FB9-99A9-7A62E803EF64}" srcOrd="1" destOrd="0" presId="urn:microsoft.com/office/officeart/2005/8/layout/hProcess11"/>
    <dgm:cxn modelId="{5F12B421-7153-4A82-B6CA-D5531CC02826}" type="presParOf" srcId="{0CBE092C-392D-466A-8D76-0A444111B7DB}" destId="{DFA82B9A-6AE4-4D9F-9A62-09A02F3DEA73}" srcOrd="2" destOrd="0" presId="urn:microsoft.com/office/officeart/2005/8/layout/hProcess11"/>
    <dgm:cxn modelId="{7E1ADA02-CC05-4B2D-A72E-E1D9A6C2A628}" type="presParOf" srcId="{7DE7490E-B2A1-4BEA-AD87-43DF7BA72197}" destId="{89FF9FE8-F31A-4824-A563-A3F0CDFC61AD}" srcOrd="5" destOrd="0" presId="urn:microsoft.com/office/officeart/2005/8/layout/hProcess11"/>
    <dgm:cxn modelId="{3035B843-170C-46CA-BD2D-11F9D1D628AA}" type="presParOf" srcId="{7DE7490E-B2A1-4BEA-AD87-43DF7BA72197}" destId="{95F91326-5066-4D7D-BEB0-5939FB975648}" srcOrd="6" destOrd="0" presId="urn:microsoft.com/office/officeart/2005/8/layout/hProcess11"/>
    <dgm:cxn modelId="{211C5484-BD97-4E90-BA1D-CEC381EB28CA}" type="presParOf" srcId="{95F91326-5066-4D7D-BEB0-5939FB975648}" destId="{005EABE6-0ACA-4ED6-90B2-567069A7BA58}" srcOrd="0" destOrd="0" presId="urn:microsoft.com/office/officeart/2005/8/layout/hProcess11"/>
    <dgm:cxn modelId="{AF487B56-246D-4AE6-B726-64462772B9DD}" type="presParOf" srcId="{95F91326-5066-4D7D-BEB0-5939FB975648}" destId="{DABADF41-E461-44F3-9B12-4048216628D9}" srcOrd="1" destOrd="0" presId="urn:microsoft.com/office/officeart/2005/8/layout/hProcess11"/>
    <dgm:cxn modelId="{5F28045F-FC99-4C3E-B546-084018484475}" type="presParOf" srcId="{95F91326-5066-4D7D-BEB0-5939FB975648}" destId="{CEFB3B92-91B5-47E0-90FC-707189698A8E}" srcOrd="2" destOrd="0" presId="urn:microsoft.com/office/officeart/2005/8/layout/hProcess11"/>
    <dgm:cxn modelId="{ABBEBF9E-C9F4-4E39-80FB-32E46F8DE2B0}" type="presParOf" srcId="{7DE7490E-B2A1-4BEA-AD87-43DF7BA72197}" destId="{346E5979-3885-4734-A499-FBEF349BFECF}" srcOrd="7" destOrd="0" presId="urn:microsoft.com/office/officeart/2005/8/layout/hProcess11"/>
    <dgm:cxn modelId="{B52DB85F-0477-40C7-8906-93D03E12D2E7}" type="presParOf" srcId="{7DE7490E-B2A1-4BEA-AD87-43DF7BA72197}" destId="{DF365C0B-D6C0-4777-8953-F0900C1BF289}" srcOrd="8" destOrd="0" presId="urn:microsoft.com/office/officeart/2005/8/layout/hProcess11"/>
    <dgm:cxn modelId="{3AC5D68D-A7EA-4C41-879F-36DAA0D43E71}" type="presParOf" srcId="{DF365C0B-D6C0-4777-8953-F0900C1BF289}" destId="{B45A92E8-701A-4B07-A5E5-0FC225E80BD1}" srcOrd="0" destOrd="0" presId="urn:microsoft.com/office/officeart/2005/8/layout/hProcess11"/>
    <dgm:cxn modelId="{6CD08025-D58D-44A6-A806-08F94680E7D6}" type="presParOf" srcId="{DF365C0B-D6C0-4777-8953-F0900C1BF289}" destId="{BFA3BAD7-BCAB-4292-A59B-B88A3C3AE5E5}" srcOrd="1" destOrd="0" presId="urn:microsoft.com/office/officeart/2005/8/layout/hProcess11"/>
    <dgm:cxn modelId="{75BC2128-88CE-4C8D-8342-DF89D4CFA4BD}" type="presParOf" srcId="{DF365C0B-D6C0-4777-8953-F0900C1BF289}" destId="{44DBCFAA-7166-4A07-870C-CECBA0A6DF61}" srcOrd="2" destOrd="0" presId="urn:microsoft.com/office/officeart/2005/8/layout/hProcess11"/>
    <dgm:cxn modelId="{78520E30-E9C2-4361-8091-379F9F84A940}" type="presParOf" srcId="{7DE7490E-B2A1-4BEA-AD87-43DF7BA72197}" destId="{19F024FE-FE95-4353-8A54-AB2CACC8BB76}" srcOrd="9" destOrd="0" presId="urn:microsoft.com/office/officeart/2005/8/layout/hProcess11"/>
    <dgm:cxn modelId="{8B472BE7-656B-4767-9A21-456850674505}" type="presParOf" srcId="{7DE7490E-B2A1-4BEA-AD87-43DF7BA72197}" destId="{278C73C3-8158-4A89-9227-EF921CD7DEE4}" srcOrd="10" destOrd="0" presId="urn:microsoft.com/office/officeart/2005/8/layout/hProcess11"/>
    <dgm:cxn modelId="{B29ECA19-D78D-46FB-AA9C-6B41D48E700E}" type="presParOf" srcId="{278C73C3-8158-4A89-9227-EF921CD7DEE4}" destId="{AAE79E52-DD16-4232-9845-C2B4C34B58DC}" srcOrd="0" destOrd="0" presId="urn:microsoft.com/office/officeart/2005/8/layout/hProcess11"/>
    <dgm:cxn modelId="{A128B716-6E94-4EB8-A6FE-FD6DACC8BF50}" type="presParOf" srcId="{278C73C3-8158-4A89-9227-EF921CD7DEE4}" destId="{9CD977F8-46DA-4CDD-B046-23083E3FCDB0}" srcOrd="1" destOrd="0" presId="urn:microsoft.com/office/officeart/2005/8/layout/hProcess11"/>
    <dgm:cxn modelId="{2E87CF25-7616-40FE-8EA6-333B873EBEC2}" type="presParOf" srcId="{278C73C3-8158-4A89-9227-EF921CD7DEE4}" destId="{46E12D9B-563B-4E47-9906-649FE3DF9EEF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4219D6-4198-4F36-AB6B-8FFC2329CC97}">
      <dsp:nvSpPr>
        <dsp:cNvPr id="0" name=""/>
        <dsp:cNvSpPr/>
      </dsp:nvSpPr>
      <dsp:spPr>
        <a:xfrm>
          <a:off x="0" y="785739"/>
          <a:ext cx="11336234" cy="1047652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B96DB4-900A-406D-B89D-8A1CFA04A9CE}">
      <dsp:nvSpPr>
        <dsp:cNvPr id="0" name=""/>
        <dsp:cNvSpPr/>
      </dsp:nvSpPr>
      <dsp:spPr>
        <a:xfrm>
          <a:off x="2802" y="0"/>
          <a:ext cx="1631520" cy="10476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b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300" kern="1200" dirty="0"/>
            <a:t>STRONG DRUG VIOLENCES 1980th/1990th</a:t>
          </a:r>
        </a:p>
      </dsp:txBody>
      <dsp:txXfrm>
        <a:off x="2802" y="0"/>
        <a:ext cx="1631520" cy="1047652"/>
      </dsp:txXfrm>
    </dsp:sp>
    <dsp:sp modelId="{13400C7C-381E-45CA-8DC7-82CEFA449C8B}">
      <dsp:nvSpPr>
        <dsp:cNvPr id="0" name=""/>
        <dsp:cNvSpPr/>
      </dsp:nvSpPr>
      <dsp:spPr>
        <a:xfrm>
          <a:off x="687606" y="1178609"/>
          <a:ext cx="261913" cy="2619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AC17C2-9E45-4A0F-9914-ABD6093149CB}">
      <dsp:nvSpPr>
        <dsp:cNvPr id="0" name=""/>
        <dsp:cNvSpPr/>
      </dsp:nvSpPr>
      <dsp:spPr>
        <a:xfrm>
          <a:off x="1715899" y="1571479"/>
          <a:ext cx="1631520" cy="10476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300" kern="1200" dirty="0"/>
            <a:t>ECONOMIC RECOVERY START 2002</a:t>
          </a:r>
        </a:p>
      </dsp:txBody>
      <dsp:txXfrm>
        <a:off x="1715899" y="1571479"/>
        <a:ext cx="1631520" cy="1047652"/>
      </dsp:txXfrm>
    </dsp:sp>
    <dsp:sp modelId="{B881DFE2-4D67-4AB9-A954-E17C0CEE6B29}">
      <dsp:nvSpPr>
        <dsp:cNvPr id="0" name=""/>
        <dsp:cNvSpPr/>
      </dsp:nvSpPr>
      <dsp:spPr>
        <a:xfrm>
          <a:off x="2400703" y="1178609"/>
          <a:ext cx="261913" cy="2619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CA3D23-D814-4290-9986-C7F376118C4C}">
      <dsp:nvSpPr>
        <dsp:cNvPr id="0" name=""/>
        <dsp:cNvSpPr/>
      </dsp:nvSpPr>
      <dsp:spPr>
        <a:xfrm>
          <a:off x="3428996" y="0"/>
          <a:ext cx="1631520" cy="10476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b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300" kern="1200" dirty="0"/>
            <a:t>FARC PEACE PROCESS 2012-2017</a:t>
          </a:r>
        </a:p>
      </dsp:txBody>
      <dsp:txXfrm>
        <a:off x="3428996" y="0"/>
        <a:ext cx="1631520" cy="1047652"/>
      </dsp:txXfrm>
    </dsp:sp>
    <dsp:sp modelId="{663B6476-425E-4FB9-99A9-7A62E803EF64}">
      <dsp:nvSpPr>
        <dsp:cNvPr id="0" name=""/>
        <dsp:cNvSpPr/>
      </dsp:nvSpPr>
      <dsp:spPr>
        <a:xfrm>
          <a:off x="4113800" y="1178609"/>
          <a:ext cx="261913" cy="2619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5EABE6-0ACA-4ED6-90B2-567069A7BA58}">
      <dsp:nvSpPr>
        <dsp:cNvPr id="0" name=""/>
        <dsp:cNvSpPr/>
      </dsp:nvSpPr>
      <dsp:spPr>
        <a:xfrm>
          <a:off x="5210674" y="1571479"/>
          <a:ext cx="1494359" cy="10476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300" kern="1200" dirty="0"/>
            <a:t>CORRUPTION INDEX IMPROVEMENT SINCE 2015</a:t>
          </a:r>
        </a:p>
      </dsp:txBody>
      <dsp:txXfrm>
        <a:off x="5210674" y="1571479"/>
        <a:ext cx="1494359" cy="1047652"/>
      </dsp:txXfrm>
    </dsp:sp>
    <dsp:sp modelId="{DABADF41-E461-44F3-9B12-4048216628D9}">
      <dsp:nvSpPr>
        <dsp:cNvPr id="0" name=""/>
        <dsp:cNvSpPr/>
      </dsp:nvSpPr>
      <dsp:spPr>
        <a:xfrm>
          <a:off x="5826897" y="1178609"/>
          <a:ext cx="261913" cy="2619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5A92E8-701A-4B07-A5E5-0FC225E80BD1}">
      <dsp:nvSpPr>
        <dsp:cNvPr id="0" name=""/>
        <dsp:cNvSpPr/>
      </dsp:nvSpPr>
      <dsp:spPr>
        <a:xfrm>
          <a:off x="6855190" y="0"/>
          <a:ext cx="1631520" cy="10476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b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300" kern="1200" dirty="0"/>
            <a:t>POST-CONFLICT TIME  START 2017</a:t>
          </a:r>
        </a:p>
      </dsp:txBody>
      <dsp:txXfrm>
        <a:off x="6855190" y="0"/>
        <a:ext cx="1631520" cy="1047652"/>
      </dsp:txXfrm>
    </dsp:sp>
    <dsp:sp modelId="{BFA3BAD7-BCAB-4292-A59B-B88A3C3AE5E5}">
      <dsp:nvSpPr>
        <dsp:cNvPr id="0" name=""/>
        <dsp:cNvSpPr/>
      </dsp:nvSpPr>
      <dsp:spPr>
        <a:xfrm>
          <a:off x="7539994" y="1178609"/>
          <a:ext cx="261913" cy="2619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E79E52-DD16-4232-9845-C2B4C34B58DC}">
      <dsp:nvSpPr>
        <dsp:cNvPr id="0" name=""/>
        <dsp:cNvSpPr/>
      </dsp:nvSpPr>
      <dsp:spPr>
        <a:xfrm>
          <a:off x="8702324" y="1571479"/>
          <a:ext cx="1363445" cy="10476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300" kern="1200" dirty="0"/>
            <a:t>GOVERNMENT ENTREPRENEUR SUPPORT PROGRAMS -SINCE 2017</a:t>
          </a:r>
        </a:p>
      </dsp:txBody>
      <dsp:txXfrm>
        <a:off x="8702324" y="1571479"/>
        <a:ext cx="1363445" cy="1047652"/>
      </dsp:txXfrm>
    </dsp:sp>
    <dsp:sp modelId="{9CD977F8-46DA-4CDD-B046-23083E3FCDB0}">
      <dsp:nvSpPr>
        <dsp:cNvPr id="0" name=""/>
        <dsp:cNvSpPr/>
      </dsp:nvSpPr>
      <dsp:spPr>
        <a:xfrm>
          <a:off x="9253091" y="1178609"/>
          <a:ext cx="261913" cy="2619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8966B3-040E-48F0-A5F3-1AB2EB22BF2F}" type="datetimeFigureOut">
              <a:rPr lang="de-DE" smtClean="0"/>
              <a:t>31.12.2018</a:t>
            </a:fld>
            <a:endParaRPr lang="de-D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36F5DC-AF95-4196-A850-2D7E65E9995C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90284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36F5DC-AF95-4196-A850-2D7E65E9995C}" type="slidenum">
              <a:rPr lang="de-DE" smtClean="0"/>
              <a:t>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884536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Marcador de número de diapositiva 8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vert="horz" wrap="square" lIns="0" tIns="0" rIns="0" bIns="0" anchor="b" anchorCtr="0" compatLnSpc="1">
            <a:noAutofit/>
          </a:bodyPr>
          <a:lstStyle/>
          <a:p>
            <a:pPr lvl="0"/>
            <a:fld id="{4A6ADAB1-0BD6-4D13-BAD0-D4EAB4F398A6}" type="slidenum">
              <a:t>3</a:t>
            </a:fld>
            <a:endParaRPr lang="de-DE"/>
          </a:p>
        </p:txBody>
      </p:sp>
      <p:sp>
        <p:nvSpPr>
          <p:cNvPr id="2" name="Marcador de imagen de diapositiva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3112" cy="4008438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Forma libre 2"/>
          <p:cNvSpPr/>
          <p:nvPr/>
        </p:nvSpPr>
        <p:spPr>
          <a:xfrm>
            <a:off x="755639" y="5078520"/>
            <a:ext cx="6048360" cy="481176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>
            <a:noAutofit/>
          </a:bodyPr>
          <a:lstStyle/>
          <a:p>
            <a:pPr marL="0" marR="0" lvl="0" indent="0" algn="l" rtl="0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de-DE" sz="1800" b="0" i="0" u="none" strike="noStrike" cap="none" baseline="0">
              <a:ln>
                <a:noFill/>
              </a:ln>
              <a:solidFill>
                <a:srgbClr val="000000"/>
              </a:solidFill>
              <a:latin typeface="Arial" pitchFamily="18"/>
              <a:ea typeface="Source Han Sans CN Regular" pitchFamily="2"/>
              <a:cs typeface="Source Han Sans CN Regular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41514836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Marcador de número de diapositiva 8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vert="horz" wrap="square" lIns="0" tIns="0" rIns="0" bIns="0" anchor="b" anchorCtr="0" compatLnSpc="1">
            <a:noAutofit/>
          </a:bodyPr>
          <a:lstStyle/>
          <a:p>
            <a:pPr lvl="0"/>
            <a:fld id="{4A6ADAB1-0BD6-4D13-BAD0-D4EAB4F398A6}" type="slidenum">
              <a:t>4</a:t>
            </a:fld>
            <a:endParaRPr lang="de-DE"/>
          </a:p>
        </p:txBody>
      </p:sp>
      <p:sp>
        <p:nvSpPr>
          <p:cNvPr id="2" name="Marcador de imagen de diapositiva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3112" cy="4008438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Forma libre 2"/>
          <p:cNvSpPr/>
          <p:nvPr/>
        </p:nvSpPr>
        <p:spPr>
          <a:xfrm>
            <a:off x="755639" y="5078520"/>
            <a:ext cx="6048360" cy="481176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>
            <a:noAutofit/>
          </a:bodyPr>
          <a:lstStyle/>
          <a:p>
            <a:pPr marL="0" marR="0" lvl="0" indent="0" algn="l" rtl="0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de-DE" sz="1800" b="0" i="0" u="none" strike="noStrike" cap="none" baseline="0">
              <a:ln>
                <a:noFill/>
              </a:ln>
              <a:solidFill>
                <a:srgbClr val="000000"/>
              </a:solidFill>
              <a:latin typeface="Arial" pitchFamily="18"/>
              <a:ea typeface="Source Han Sans CN Regular" pitchFamily="2"/>
              <a:cs typeface="Source Han Sans CN Regular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0403017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Marcador de número de diapositiva 8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vert="horz" wrap="square" lIns="0" tIns="0" rIns="0" bIns="0" anchor="b" anchorCtr="0" compatLnSpc="1">
            <a:noAutofit/>
          </a:bodyPr>
          <a:lstStyle/>
          <a:p>
            <a:pPr lvl="0"/>
            <a:fld id="{4A6ADAB1-0BD6-4D13-BAD0-D4EAB4F398A6}" type="slidenum">
              <a:t>5</a:t>
            </a:fld>
            <a:endParaRPr lang="de-DE"/>
          </a:p>
        </p:txBody>
      </p:sp>
      <p:sp>
        <p:nvSpPr>
          <p:cNvPr id="2" name="Marcador de imagen de diapositiva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3112" cy="4008438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Forma libre 2"/>
          <p:cNvSpPr/>
          <p:nvPr/>
        </p:nvSpPr>
        <p:spPr>
          <a:xfrm>
            <a:off x="755639" y="5078520"/>
            <a:ext cx="6048360" cy="481176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>
            <a:noAutofit/>
          </a:bodyPr>
          <a:lstStyle/>
          <a:p>
            <a:pPr marL="0" marR="0" lvl="0" indent="0" algn="l" rtl="0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de-DE" sz="1800" b="0" i="0" u="none" strike="noStrike" cap="none" baseline="0">
              <a:ln>
                <a:noFill/>
              </a:ln>
              <a:solidFill>
                <a:srgbClr val="000000"/>
              </a:solidFill>
              <a:latin typeface="Arial" pitchFamily="18"/>
              <a:ea typeface="Source Han Sans CN Regular" pitchFamily="2"/>
              <a:cs typeface="Source Han Sans CN Regular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1865733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Marcador de número de diapositiva 8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vert="horz" wrap="square" lIns="0" tIns="0" rIns="0" bIns="0" anchor="b" anchorCtr="0" compatLnSpc="1">
            <a:noAutofit/>
          </a:bodyPr>
          <a:lstStyle/>
          <a:p>
            <a:pPr lvl="0"/>
            <a:fld id="{4A6ADAB1-0BD6-4D13-BAD0-D4EAB4F398A6}" type="slidenum">
              <a:t>6</a:t>
            </a:fld>
            <a:endParaRPr lang="de-DE"/>
          </a:p>
        </p:txBody>
      </p:sp>
      <p:sp>
        <p:nvSpPr>
          <p:cNvPr id="2" name="Marcador de imagen de diapositiva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3112" cy="4008438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Forma libre 2"/>
          <p:cNvSpPr/>
          <p:nvPr/>
        </p:nvSpPr>
        <p:spPr>
          <a:xfrm>
            <a:off x="755639" y="5078520"/>
            <a:ext cx="6048360" cy="481176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>
            <a:noAutofit/>
          </a:bodyPr>
          <a:lstStyle/>
          <a:p>
            <a:pPr marL="0" marR="0" lvl="0" indent="0" algn="l" rtl="0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de-DE" sz="1800" b="0" i="0" u="none" strike="noStrike" cap="none" baseline="0">
              <a:ln>
                <a:noFill/>
              </a:ln>
              <a:solidFill>
                <a:srgbClr val="000000"/>
              </a:solidFill>
              <a:latin typeface="Arial" pitchFamily="18"/>
              <a:ea typeface="Source Han Sans CN Regular" pitchFamily="2"/>
              <a:cs typeface="Source Han Sans CN Regular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0568662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Marcador de número de diapositiva 8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vert="horz" wrap="square" lIns="0" tIns="0" rIns="0" bIns="0" anchor="b" anchorCtr="0" compatLnSpc="1">
            <a:noAutofit/>
          </a:bodyPr>
          <a:lstStyle/>
          <a:p>
            <a:pPr lvl="0"/>
            <a:fld id="{4A6ADAB1-0BD6-4D13-BAD0-D4EAB4F398A6}" type="slidenum">
              <a:t>7</a:t>
            </a:fld>
            <a:endParaRPr lang="de-DE"/>
          </a:p>
        </p:txBody>
      </p:sp>
      <p:sp>
        <p:nvSpPr>
          <p:cNvPr id="2" name="Marcador de imagen de diapositiva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3112" cy="4008438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Forma libre 2"/>
          <p:cNvSpPr/>
          <p:nvPr/>
        </p:nvSpPr>
        <p:spPr>
          <a:xfrm>
            <a:off x="755639" y="5078520"/>
            <a:ext cx="6048360" cy="481176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>
            <a:noAutofit/>
          </a:bodyPr>
          <a:lstStyle/>
          <a:p>
            <a:pPr marL="0" marR="0" lvl="0" indent="0" algn="l" rtl="0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de-DE" sz="1800" b="0" i="0" u="none" strike="noStrike" cap="none" baseline="0">
              <a:ln>
                <a:noFill/>
              </a:ln>
              <a:solidFill>
                <a:srgbClr val="000000"/>
              </a:solidFill>
              <a:latin typeface="Arial" pitchFamily="18"/>
              <a:ea typeface="Source Han Sans CN Regular" pitchFamily="2"/>
              <a:cs typeface="Source Han Sans CN Regular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0440104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Marcador de número de diapositiva 8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vert="horz" wrap="square" lIns="0" tIns="0" rIns="0" bIns="0" anchor="b" anchorCtr="0" compatLnSpc="1">
            <a:noAutofit/>
          </a:bodyPr>
          <a:lstStyle/>
          <a:p>
            <a:pPr lvl="0"/>
            <a:fld id="{4A6ADAB1-0BD6-4D13-BAD0-D4EAB4F398A6}" type="slidenum">
              <a:t>8</a:t>
            </a:fld>
            <a:endParaRPr lang="de-DE"/>
          </a:p>
        </p:txBody>
      </p:sp>
      <p:sp>
        <p:nvSpPr>
          <p:cNvPr id="2" name="Marcador de imagen de diapositiva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3112" cy="4008438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Forma libre 2"/>
          <p:cNvSpPr/>
          <p:nvPr/>
        </p:nvSpPr>
        <p:spPr>
          <a:xfrm>
            <a:off x="755639" y="5078520"/>
            <a:ext cx="6048360" cy="481176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>
            <a:noAutofit/>
          </a:bodyPr>
          <a:lstStyle/>
          <a:p>
            <a:pPr marL="0" marR="0" lvl="0" indent="0" algn="l" rtl="0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de-DE" sz="1800" b="0" i="0" u="none" strike="noStrike" cap="none" baseline="0">
              <a:ln>
                <a:noFill/>
              </a:ln>
              <a:solidFill>
                <a:srgbClr val="000000"/>
              </a:solidFill>
              <a:latin typeface="Arial" pitchFamily="18"/>
              <a:ea typeface="Source Han Sans CN Regular" pitchFamily="2"/>
              <a:cs typeface="Source Han Sans CN Regular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4748451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Marcador de número de diapositiva 8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vert="horz" wrap="square" lIns="0" tIns="0" rIns="0" bIns="0" anchor="b" anchorCtr="0" compatLnSpc="1">
            <a:noAutofit/>
          </a:bodyPr>
          <a:lstStyle/>
          <a:p>
            <a:pPr lvl="0"/>
            <a:fld id="{4A6ADAB1-0BD6-4D13-BAD0-D4EAB4F398A6}" type="slidenum">
              <a:t>9</a:t>
            </a:fld>
            <a:endParaRPr lang="de-DE"/>
          </a:p>
        </p:txBody>
      </p:sp>
      <p:sp>
        <p:nvSpPr>
          <p:cNvPr id="2" name="Marcador de imagen de diapositiva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3112" cy="4008438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Forma libre 2"/>
          <p:cNvSpPr/>
          <p:nvPr/>
        </p:nvSpPr>
        <p:spPr>
          <a:xfrm>
            <a:off x="755639" y="5078520"/>
            <a:ext cx="6048360" cy="481176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>
            <a:noAutofit/>
          </a:bodyPr>
          <a:lstStyle/>
          <a:p>
            <a:pPr marL="0" marR="0" lvl="0" indent="0" algn="l" rtl="0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de-DE" sz="1800" b="0" i="0" u="none" strike="noStrike" cap="none" baseline="0">
              <a:ln>
                <a:noFill/>
              </a:ln>
              <a:solidFill>
                <a:srgbClr val="000000"/>
              </a:solidFill>
              <a:latin typeface="Arial" pitchFamily="18"/>
              <a:ea typeface="Source Han Sans CN Regular" pitchFamily="2"/>
              <a:cs typeface="Source Han Sans CN Regular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3646883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Marcador de número de diapositiva 8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vert="horz" wrap="square" lIns="0" tIns="0" rIns="0" bIns="0" anchor="b" anchorCtr="0" compatLnSpc="1">
            <a:noAutofit/>
          </a:bodyPr>
          <a:lstStyle/>
          <a:p>
            <a:pPr lvl="0"/>
            <a:fld id="{4A6ADAB1-0BD6-4D13-BAD0-D4EAB4F398A6}" type="slidenum">
              <a:t>10</a:t>
            </a:fld>
            <a:endParaRPr lang="de-DE"/>
          </a:p>
        </p:txBody>
      </p:sp>
      <p:sp>
        <p:nvSpPr>
          <p:cNvPr id="2" name="Marcador de imagen de diapositiva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3112" cy="4008438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Forma libre 2"/>
          <p:cNvSpPr/>
          <p:nvPr/>
        </p:nvSpPr>
        <p:spPr>
          <a:xfrm>
            <a:off x="755639" y="5078520"/>
            <a:ext cx="6048360" cy="481176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>
            <a:noAutofit/>
          </a:bodyPr>
          <a:lstStyle/>
          <a:p>
            <a:pPr marL="0" marR="0" lvl="0" indent="0" algn="l" rtl="0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de-DE" sz="1800" b="0" i="0" u="none" strike="noStrike" cap="none" baseline="0">
              <a:ln>
                <a:noFill/>
              </a:ln>
              <a:solidFill>
                <a:srgbClr val="000000"/>
              </a:solidFill>
              <a:latin typeface="Arial" pitchFamily="18"/>
              <a:ea typeface="Source Han Sans CN Regular" pitchFamily="2"/>
              <a:cs typeface="Source Han Sans CN Regular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3119219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Marcador de número de diapositiva 8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vert="horz" wrap="square" lIns="0" tIns="0" rIns="0" bIns="0" anchor="b" anchorCtr="0" compatLnSpc="1">
            <a:noAutofit/>
          </a:bodyPr>
          <a:lstStyle/>
          <a:p>
            <a:pPr lvl="0"/>
            <a:fld id="{4A6ADAB1-0BD6-4D13-BAD0-D4EAB4F398A6}" type="slidenum">
              <a:t>11</a:t>
            </a:fld>
            <a:endParaRPr lang="de-DE"/>
          </a:p>
        </p:txBody>
      </p:sp>
      <p:sp>
        <p:nvSpPr>
          <p:cNvPr id="2" name="Marcador de imagen de diapositiva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3112" cy="4008438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Forma libre 2"/>
          <p:cNvSpPr/>
          <p:nvPr/>
        </p:nvSpPr>
        <p:spPr>
          <a:xfrm>
            <a:off x="755639" y="5078520"/>
            <a:ext cx="6048360" cy="481176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>
            <a:noAutofit/>
          </a:bodyPr>
          <a:lstStyle/>
          <a:p>
            <a:pPr marL="0" marR="0" lvl="0" indent="0" algn="l" rtl="0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de-DE" sz="1800" b="0" i="0" u="none" strike="noStrike" cap="none" baseline="0">
              <a:ln>
                <a:noFill/>
              </a:ln>
              <a:solidFill>
                <a:srgbClr val="000000"/>
              </a:solidFill>
              <a:latin typeface="Arial" pitchFamily="18"/>
              <a:ea typeface="Source Han Sans CN Regular" pitchFamily="2"/>
              <a:cs typeface="Source Han Sans CN Regular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9443758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6167E-CCEF-4151-BBF4-1A22A5806A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F1069F-BE70-4586-8A19-F06206CEE3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13E03C-B9D0-4D5D-B3F4-E45C8FF87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B7953-C235-4DF4-96AD-FB77E3DC13BA}" type="datetime1">
              <a:rPr lang="de-DE" smtClean="0"/>
              <a:t>31.12.2018</a:t>
            </a:fld>
            <a:endParaRPr lang="de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3663EE-589B-4B8E-A31D-C6A18156CC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6FCA17-2C02-4731-B17A-8CFC0EDA0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6289B-E44B-486B-8C5A-88DE9F05DBA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008430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6A4B5-A7F1-495A-9DEA-E8407F9F8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9876D-D01F-46B6-8DD8-346E153840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400FF2-E527-4315-B39C-7D1945A81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FF4D2-505F-4EA2-BF62-6EDCD79816CA}" type="datetime1">
              <a:rPr lang="de-DE" smtClean="0"/>
              <a:t>31.12.2018</a:t>
            </a:fld>
            <a:endParaRPr lang="de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B5BA5A-CFE1-4D11-9428-0A35085A6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84FB6A-6260-4A2D-9D64-BB0FBD4680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6289B-E44B-486B-8C5A-88DE9F05DBA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11994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33512-5681-4C87-885A-A0F1245D1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5DFB99-FA28-43C2-B1A0-87553E0869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6CF218-93E9-433E-BBD4-7180CBDF7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D0C81-B40D-49AD-8236-CDD44F5D230C}" type="datetime1">
              <a:rPr lang="de-DE" smtClean="0"/>
              <a:t>31.12.2018</a:t>
            </a:fld>
            <a:endParaRPr lang="de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B41B83-E355-4055-B997-6DBD96CB32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1D1B85-109C-4F71-B11D-C4D9933D4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6289B-E44B-486B-8C5A-88DE9F05DBA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96621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C4330-0B59-4435-882B-5A963B5B4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6A2A9-FC1F-40E8-938B-8ADDAC553A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FADD56-6870-4636-8774-610BF79596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C4E67F-13D1-455A-A17E-0CEEC52341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4A4D0-1C5E-4027-8818-4E39CE6E0E4C}" type="datetime1">
              <a:rPr lang="de-DE" smtClean="0"/>
              <a:t>31.12.2018</a:t>
            </a:fld>
            <a:endParaRPr lang="de-D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CE19DE-93D7-4BE3-85BE-AFAD3656C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E09E72-7D93-4430-9477-37F369F37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6289B-E44B-486B-8C5A-88DE9F05DBA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130153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0183-E917-4EC9-9FC6-922E8B2AA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99B0A9-358C-45D9-9485-331C474003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926129-03E4-4757-BFA6-677440A54C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8723A2-F3F6-485E-95EA-2557679B5F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5097BA-9D57-4035-AC89-1D03064D67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32B6EF-B33A-4CE1-B8F7-146694B79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379F0-5E77-4CE9-990D-1259ED617E59}" type="datetime1">
              <a:rPr lang="de-DE" smtClean="0"/>
              <a:t>31.12.2018</a:t>
            </a:fld>
            <a:endParaRPr lang="de-DE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DBC0F5-843A-4B92-889A-D9E032681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DB08CE-DFC1-4219-81BD-0BB681BD3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6289B-E44B-486B-8C5A-88DE9F05DBA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26613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63C10-6958-4571-A8A5-474BAB1B68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CE294A-1F33-4D11-96BC-C15EE9580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E97D6-6211-40A6-B7C6-4501273F02E9}" type="datetime1">
              <a:rPr lang="de-DE" smtClean="0"/>
              <a:t>31.12.2018</a:t>
            </a:fld>
            <a:endParaRPr lang="de-DE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BEAD0E-AA65-424D-9814-C9D038C20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E878FA-B481-4B4F-A446-5D1B34C7E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6289B-E44B-486B-8C5A-88DE9F05DBA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4882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3E9C01-B635-412F-B524-74F0990C7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9A5FE-2D33-4158-9025-6261EBB970C3}" type="datetime1">
              <a:rPr lang="de-DE" smtClean="0"/>
              <a:t>31.12.2018</a:t>
            </a:fld>
            <a:endParaRPr lang="de-DE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F2C705-361E-47A4-86D5-B618EAB9C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84D354-DEBF-4F9A-8723-44CFBACD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6289B-E44B-486B-8C5A-88DE9F05DBA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81552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8608D-A1E7-4789-BFB4-5A4978921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2BABF-0785-448E-B685-9D622F6457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28B7FC-DE39-4D42-9923-8797AB0121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C5CDDF-E4DB-4ECF-9DEA-11F98C4B6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19219-3DE7-4F71-9336-6B5364C02D71}" type="datetime1">
              <a:rPr lang="de-DE" smtClean="0"/>
              <a:t>31.12.2018</a:t>
            </a:fld>
            <a:endParaRPr lang="de-D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6097C0-0DA9-468E-8D87-37AE762DF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6F15B5-9D6C-40A1-BF73-AA52BD4BE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6289B-E44B-486B-8C5A-88DE9F05DBA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008532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1787F-7F05-4194-BEBB-FAB1B25EE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BB4B75-A4E0-490B-B52F-CFED0DFB35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FC4564-859A-464D-91E8-CD79D6943B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E8613B-B5C9-45D2-B26A-2FB88EE33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30311-4821-4453-8CFE-3635C741AAB8}" type="datetime1">
              <a:rPr lang="de-DE" smtClean="0"/>
              <a:t>31.12.2018</a:t>
            </a:fld>
            <a:endParaRPr lang="de-D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525BD-7F01-4CED-BF1B-0645C0B7CD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F85979-CCC6-4E2E-B0DC-5B846AB263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6289B-E44B-486B-8C5A-88DE9F05DBA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01245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2E1F4-29D9-478D-A382-26DFFA9A5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0E9F31-3DFC-46B5-915D-BAFE4B4273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899E22-DB80-4F49-B4D7-E5A2278E4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30277-34DD-4981-ABB5-C927DE4D7031}" type="datetime1">
              <a:rPr lang="de-DE" smtClean="0"/>
              <a:t>31.12.2018</a:t>
            </a:fld>
            <a:endParaRPr lang="de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1382F8-3D2B-47ED-8339-F63A50CE2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E4F05D-F8F8-422C-BE2F-C361E52D5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6289B-E44B-486B-8C5A-88DE9F05DBA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78680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6F0B56-7462-4551-8B4B-18274E10CA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CE518E-5AAF-4344-AD6F-B798E6CB2B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291CD-4FD9-4E41-B914-C38D9F7491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12BD3-E297-4842-814D-D9DBDDC27C3C}" type="datetime1">
              <a:rPr lang="de-DE" smtClean="0"/>
              <a:t>31.12.2018</a:t>
            </a:fld>
            <a:endParaRPr lang="de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FE36A9-622A-47DB-BD3D-1D686CB13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B62B1A-785A-4C13-A9BD-19F19DB58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6289B-E44B-486B-8C5A-88DE9F05DBA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78937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E9B8E9-AA8F-4415-A31C-1F3C506C0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387215-DB0E-4F91-A1F8-7D51B28163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98A93-2D95-4E33-BA1E-0F2485F165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4E65B0-03EE-4BDB-B864-5A4313108CCE}" type="datetime1">
              <a:rPr lang="de-DE" smtClean="0"/>
              <a:t>31.12.2018</a:t>
            </a:fld>
            <a:endParaRPr lang="de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468BC-6658-4860-B607-94DBB016F5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E8B1A0-1AD7-4A54-87BB-2474162C94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B6289B-E44B-486B-8C5A-88DE9F05DBA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97678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E591A7F-B0F5-46F2-B4F6-D6AF0CA93B56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0684" y="1515979"/>
            <a:ext cx="4662348" cy="2382921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3409859-6780-4002-B1F2-BE342C78FFD2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0684" y="3748526"/>
            <a:ext cx="4662348" cy="3109473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57227FE-320B-4970-94DB-6067F6C7AF2A}"/>
              </a:ext>
            </a:extLst>
          </p:cNvPr>
          <p:cNvSpPr txBox="1"/>
          <p:nvPr/>
        </p:nvSpPr>
        <p:spPr>
          <a:xfrm>
            <a:off x="1422524" y="102773"/>
            <a:ext cx="917513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000" b="1" dirty="0"/>
              <a:t>MBA COURSE MODUL - SBMA7111D ENTREPRENEURSHIP</a:t>
            </a:r>
          </a:p>
          <a:p>
            <a:pPr algn="ctr"/>
            <a:r>
              <a:rPr lang="de-DE" sz="2000" b="1" dirty="0"/>
              <a:t>ASSIGNMENT PART II – 31.12.2018</a:t>
            </a:r>
          </a:p>
          <a:p>
            <a:pPr algn="ctr"/>
            <a:r>
              <a:rPr lang="de-DE" sz="2000" b="1" dirty="0"/>
              <a:t>ENTREPRENEURIAL ANALYSIS / -DISCUSSION ABOUT FEDERICO RAMIREZ, COLOMBIA</a:t>
            </a:r>
          </a:p>
          <a:p>
            <a:pPr algn="ctr"/>
            <a:r>
              <a:rPr lang="de-DE" sz="2000" dirty="0"/>
              <a:t>MARKUS SCHLOTBOHM - STUDENT NUMBER 1603888</a:t>
            </a:r>
          </a:p>
        </p:txBody>
      </p:sp>
    </p:spTree>
    <p:extLst>
      <p:ext uri="{BB962C8B-B14F-4D97-AF65-F5344CB8AC3E}">
        <p14:creationId xmlns:p14="http://schemas.microsoft.com/office/powerpoint/2010/main" val="32457448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4D09E96-EA96-4A81-A1F3-8C59EFA5DC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3482339" y="3178825"/>
            <a:ext cx="854529" cy="500349"/>
          </a:xfrm>
          <a:prstGeom prst="rect">
            <a:avLst/>
          </a:prstGeom>
        </p:spPr>
      </p:pic>
      <p:cxnSp>
        <p:nvCxnSpPr>
          <p:cNvPr id="7" name="Connector: Elbow 6">
            <a:extLst>
              <a:ext uri="{FF2B5EF4-FFF2-40B4-BE49-F238E27FC236}">
                <a16:creationId xmlns:a16="http://schemas.microsoft.com/office/drawing/2014/main" id="{48AD4100-462B-4254-AAC0-44F3BFAEDA45}"/>
              </a:ext>
            </a:extLst>
          </p:cNvPr>
          <p:cNvCxnSpPr/>
          <p:nvPr/>
        </p:nvCxnSpPr>
        <p:spPr>
          <a:xfrm flipV="1">
            <a:off x="2821577" y="3679174"/>
            <a:ext cx="1088026" cy="723009"/>
          </a:xfrm>
          <a:prstGeom prst="bentConnector3">
            <a:avLst>
              <a:gd name="adj1" fmla="val 100426"/>
            </a:avLst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DB9C987D-F724-4607-9F01-338FC0ECCC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98600"/>
            <a:ext cx="12192000" cy="5359400"/>
          </a:xfrm>
          <a:prstGeom prst="rect">
            <a:avLst/>
          </a:prstGeom>
        </p:spPr>
      </p:pic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26C1F370-B51B-4022-A98C-5AB3AC07D0B7}"/>
              </a:ext>
            </a:extLst>
          </p:cNvPr>
          <p:cNvCxnSpPr>
            <a:cxnSpLocks/>
            <a:stCxn id="10" idx="2"/>
          </p:cNvCxnSpPr>
          <p:nvPr/>
        </p:nvCxnSpPr>
        <p:spPr>
          <a:xfrm rot="5400000">
            <a:off x="3175108" y="3447582"/>
            <a:ext cx="684906" cy="1224293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EFBE66E4-5528-42CB-83AC-F9221E58C228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5694" y="2994267"/>
            <a:ext cx="1088026" cy="723008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2B8F2F1-C47E-4D7E-A442-61CD573DC270}"/>
              </a:ext>
            </a:extLst>
          </p:cNvPr>
          <p:cNvSpPr txBox="1"/>
          <p:nvPr/>
        </p:nvSpPr>
        <p:spPr>
          <a:xfrm>
            <a:off x="164980" y="160794"/>
            <a:ext cx="10469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800" dirty="0"/>
              <a:t>GEOGRAPHICAL ORIENTATION ABOUT THE SELECTED ENTRPEPRENEUR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18CAB5A-75D0-4340-9304-0D38F9FE0334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3984" y="135549"/>
            <a:ext cx="1323036" cy="740751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74FD222-21E0-4853-95EE-4DA32FE17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6289B-E44B-486B-8C5A-88DE9F05DBAB}" type="slidenum">
              <a:rPr lang="de-DE" smtClean="0"/>
              <a:t>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06117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 txBox="1">
            <a:spLocks noGrp="1"/>
          </p:cNvSpPr>
          <p:nvPr>
            <p:ph type="title" idx="4294967295"/>
          </p:nvPr>
        </p:nvSpPr>
        <p:spPr>
          <a:xfrm>
            <a:off x="1149576" y="-96647"/>
            <a:ext cx="8228974" cy="1145009"/>
          </a:xfrm>
        </p:spPr>
        <p:txBody>
          <a:bodyPr vert="horz" wrap="square" lIns="91440" tIns="35598" rIns="91440" bIns="45720" rtlCol="0" anchor="ctr">
            <a:noAutofit/>
          </a:bodyPr>
          <a:lstStyle/>
          <a:p>
            <a:pPr lvl="0"/>
            <a:r>
              <a:rPr lang="de-DE" dirty="0"/>
              <a:t>CONTENT</a:t>
            </a:r>
          </a:p>
        </p:txBody>
      </p:sp>
      <p:sp>
        <p:nvSpPr>
          <p:cNvPr id="3" name="Subtítulo 2"/>
          <p:cNvSpPr txBox="1">
            <a:spLocks noGrp="1"/>
          </p:cNvSpPr>
          <p:nvPr>
            <p:ph type="subTitle" idx="4294967295"/>
          </p:nvPr>
        </p:nvSpPr>
        <p:spPr>
          <a:xfrm>
            <a:off x="1229586" y="1145008"/>
            <a:ext cx="10678148" cy="5534270"/>
          </a:xfrm>
        </p:spPr>
        <p:txBody>
          <a:bodyPr wrap="square" anchor="ctr">
            <a:noAutofit/>
          </a:bodyPr>
          <a:lstStyle/>
          <a:p>
            <a:pPr marL="0" indent="0">
              <a:lnSpc>
                <a:spcPct val="200000"/>
              </a:lnSpc>
              <a:spcBef>
                <a:spcPts val="0"/>
              </a:spcBef>
              <a:buNone/>
              <a:tabLst>
                <a:tab pos="0" algn="l"/>
                <a:tab pos="96345" algn="l"/>
                <a:tab pos="503931" algn="l"/>
                <a:tab pos="911518" algn="l"/>
                <a:tab pos="1319105" algn="l"/>
                <a:tab pos="1726692" algn="l"/>
                <a:tab pos="2134279" algn="l"/>
                <a:tab pos="2541866" algn="l"/>
                <a:tab pos="2949451" algn="l"/>
                <a:tab pos="3357039" algn="l"/>
                <a:tab pos="3764625" algn="l"/>
                <a:tab pos="4171886" algn="l"/>
                <a:tab pos="4579473" algn="l"/>
                <a:tab pos="4987060" algn="l"/>
                <a:tab pos="5394647" algn="l"/>
                <a:tab pos="5802233" algn="l"/>
                <a:tab pos="6209820" algn="l"/>
                <a:tab pos="6617406" algn="l"/>
                <a:tab pos="7024994" algn="l"/>
                <a:tab pos="7432581" algn="l"/>
                <a:tab pos="7840168" algn="l"/>
              </a:tabLst>
            </a:pPr>
            <a:r>
              <a:rPr lang="de-DE" sz="1800" b="1" dirty="0">
                <a:latin typeface="Arial" panose="020B0604020202020204" pitchFamily="34" charset="0"/>
                <a:cs typeface="Arial" panose="020B0604020202020204" pitchFamily="34" charset="0"/>
              </a:rPr>
              <a:t>1. IDENTIFICATION OF ENTERPRISE OPPORTUNITY</a:t>
            </a:r>
          </a:p>
          <a:p>
            <a:pPr marL="457200" lvl="1" indent="0">
              <a:lnSpc>
                <a:spcPct val="200000"/>
              </a:lnSpc>
              <a:spcBef>
                <a:spcPts val="0"/>
              </a:spcBef>
              <a:buNone/>
              <a:tabLst>
                <a:tab pos="0" algn="l"/>
                <a:tab pos="96345" algn="l"/>
                <a:tab pos="503931" algn="l"/>
                <a:tab pos="911518" algn="l"/>
                <a:tab pos="1319105" algn="l"/>
                <a:tab pos="1726692" algn="l"/>
                <a:tab pos="2134279" algn="l"/>
                <a:tab pos="2541866" algn="l"/>
                <a:tab pos="2949451" algn="l"/>
                <a:tab pos="3357039" algn="l"/>
                <a:tab pos="3764625" algn="l"/>
                <a:tab pos="4171886" algn="l"/>
                <a:tab pos="4579473" algn="l"/>
                <a:tab pos="4987060" algn="l"/>
                <a:tab pos="5394647" algn="l"/>
                <a:tab pos="5802233" algn="l"/>
                <a:tab pos="6209820" algn="l"/>
                <a:tab pos="6617406" algn="l"/>
                <a:tab pos="7024994" algn="l"/>
                <a:tab pos="7432581" algn="l"/>
                <a:tab pos="7840168" algn="l"/>
              </a:tabLst>
            </a:pPr>
            <a:r>
              <a:rPr lang="de-DE" sz="1800" b="1" dirty="0">
                <a:latin typeface="Arial" panose="020B0604020202020204" pitchFamily="34" charset="0"/>
                <a:cs typeface="Arial" panose="020B0604020202020204" pitchFamily="34" charset="0"/>
              </a:rPr>
              <a:t>1.1  HISTORIC FACTS COLOMBIA</a:t>
            </a:r>
          </a:p>
          <a:p>
            <a:pPr marL="457200" lvl="1" indent="0">
              <a:lnSpc>
                <a:spcPct val="200000"/>
              </a:lnSpc>
              <a:spcBef>
                <a:spcPts val="0"/>
              </a:spcBef>
              <a:buNone/>
              <a:tabLst>
                <a:tab pos="0" algn="l"/>
                <a:tab pos="96345" algn="l"/>
                <a:tab pos="503931" algn="l"/>
                <a:tab pos="911518" algn="l"/>
                <a:tab pos="1319105" algn="l"/>
                <a:tab pos="1726692" algn="l"/>
                <a:tab pos="2134279" algn="l"/>
                <a:tab pos="2541866" algn="l"/>
                <a:tab pos="2949451" algn="l"/>
                <a:tab pos="3357039" algn="l"/>
                <a:tab pos="3764625" algn="l"/>
                <a:tab pos="4171886" algn="l"/>
                <a:tab pos="4579473" algn="l"/>
                <a:tab pos="4987060" algn="l"/>
                <a:tab pos="5394647" algn="l"/>
                <a:tab pos="5802233" algn="l"/>
                <a:tab pos="6209820" algn="l"/>
                <a:tab pos="6617406" algn="l"/>
                <a:tab pos="7024994" algn="l"/>
                <a:tab pos="7432581" algn="l"/>
                <a:tab pos="7840168" algn="l"/>
              </a:tabLst>
            </a:pPr>
            <a:r>
              <a:rPr lang="de-DE" sz="1800" b="1" dirty="0">
                <a:latin typeface="Arial" panose="020B0604020202020204" pitchFamily="34" charset="0"/>
                <a:cs typeface="Arial" panose="020B0604020202020204" pitchFamily="34" charset="0"/>
              </a:rPr>
              <a:t>1.2  ECONOMIC BACKGROUND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  <a:tabLst>
                <a:tab pos="0" algn="l"/>
                <a:tab pos="96345" algn="l"/>
                <a:tab pos="503931" algn="l"/>
                <a:tab pos="911518" algn="l"/>
                <a:tab pos="1319105" algn="l"/>
                <a:tab pos="1726692" algn="l"/>
                <a:tab pos="2134279" algn="l"/>
                <a:tab pos="2541866" algn="l"/>
                <a:tab pos="2949451" algn="l"/>
                <a:tab pos="3357039" algn="l"/>
                <a:tab pos="3764625" algn="l"/>
                <a:tab pos="4171886" algn="l"/>
                <a:tab pos="4579473" algn="l"/>
                <a:tab pos="4987060" algn="l"/>
                <a:tab pos="5394647" algn="l"/>
                <a:tab pos="5802233" algn="l"/>
                <a:tab pos="6209820" algn="l"/>
                <a:tab pos="6617406" algn="l"/>
                <a:tab pos="7024994" algn="l"/>
                <a:tab pos="7432581" algn="l"/>
                <a:tab pos="7840168" algn="l"/>
              </a:tabLst>
            </a:pPr>
            <a:r>
              <a:rPr lang="de-DE" sz="1800" b="1" dirty="0">
                <a:latin typeface="Arial" panose="020B0604020202020204" pitchFamily="34" charset="0"/>
                <a:cs typeface="Arial" panose="020B0604020202020204" pitchFamily="34" charset="0"/>
              </a:rPr>
              <a:t>2. ENTREPRENEURICAL CONSEQUENCES</a:t>
            </a:r>
          </a:p>
          <a:p>
            <a:pPr marL="457200" lvl="1" indent="0">
              <a:lnSpc>
                <a:spcPct val="200000"/>
              </a:lnSpc>
              <a:spcBef>
                <a:spcPts val="0"/>
              </a:spcBef>
              <a:buNone/>
              <a:tabLst>
                <a:tab pos="0" algn="l"/>
                <a:tab pos="96345" algn="l"/>
                <a:tab pos="503931" algn="l"/>
                <a:tab pos="911518" algn="l"/>
                <a:tab pos="1319105" algn="l"/>
                <a:tab pos="1726692" algn="l"/>
                <a:tab pos="2134279" algn="l"/>
                <a:tab pos="2541866" algn="l"/>
                <a:tab pos="2949451" algn="l"/>
                <a:tab pos="3357039" algn="l"/>
                <a:tab pos="3764625" algn="l"/>
                <a:tab pos="4171886" algn="l"/>
                <a:tab pos="4579473" algn="l"/>
                <a:tab pos="4987060" algn="l"/>
                <a:tab pos="5394647" algn="l"/>
                <a:tab pos="5802233" algn="l"/>
                <a:tab pos="6209820" algn="l"/>
                <a:tab pos="6617406" algn="l"/>
                <a:tab pos="7024994" algn="l"/>
                <a:tab pos="7432581" algn="l"/>
                <a:tab pos="7840168" algn="l"/>
              </a:tabLst>
            </a:pPr>
            <a:r>
              <a:rPr lang="de-DE" sz="1800" b="1" dirty="0">
                <a:latin typeface="Arial" panose="020B0604020202020204" pitchFamily="34" charset="0"/>
                <a:cs typeface="Arial" panose="020B0604020202020204" pitchFamily="34" charset="0"/>
              </a:rPr>
              <a:t>2.1 ECONOMIC CHANGES FOR THE REGION</a:t>
            </a:r>
          </a:p>
          <a:p>
            <a:pPr marL="457200" lvl="1" indent="0">
              <a:lnSpc>
                <a:spcPct val="200000"/>
              </a:lnSpc>
              <a:spcBef>
                <a:spcPts val="0"/>
              </a:spcBef>
              <a:buNone/>
              <a:tabLst>
                <a:tab pos="0" algn="l"/>
                <a:tab pos="96345" algn="l"/>
                <a:tab pos="503931" algn="l"/>
                <a:tab pos="911518" algn="l"/>
                <a:tab pos="1319105" algn="l"/>
                <a:tab pos="1726692" algn="l"/>
                <a:tab pos="2134279" algn="l"/>
                <a:tab pos="2541866" algn="l"/>
                <a:tab pos="2949451" algn="l"/>
                <a:tab pos="3357039" algn="l"/>
                <a:tab pos="3764625" algn="l"/>
                <a:tab pos="4171886" algn="l"/>
                <a:tab pos="4579473" algn="l"/>
                <a:tab pos="4987060" algn="l"/>
                <a:tab pos="5394647" algn="l"/>
                <a:tab pos="5802233" algn="l"/>
                <a:tab pos="6209820" algn="l"/>
                <a:tab pos="6617406" algn="l"/>
                <a:tab pos="7024994" algn="l"/>
                <a:tab pos="7432581" algn="l"/>
                <a:tab pos="7840168" algn="l"/>
              </a:tabLst>
            </a:pPr>
            <a:r>
              <a:rPr lang="de-DE" sz="1800" b="1" dirty="0">
                <a:latin typeface="Arial" panose="020B0604020202020204" pitchFamily="34" charset="0"/>
                <a:cs typeface="Arial" panose="020B0604020202020204" pitchFamily="34" charset="0"/>
              </a:rPr>
              <a:t>2.2 SOCIAL CHANGES FOR THE REGION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  <a:tabLst>
                <a:tab pos="0" algn="l"/>
                <a:tab pos="96345" algn="l"/>
                <a:tab pos="503931" algn="l"/>
                <a:tab pos="911518" algn="l"/>
                <a:tab pos="1319105" algn="l"/>
                <a:tab pos="1726692" algn="l"/>
                <a:tab pos="2134279" algn="l"/>
                <a:tab pos="2541866" algn="l"/>
                <a:tab pos="2949451" algn="l"/>
                <a:tab pos="3357039" algn="l"/>
                <a:tab pos="3764625" algn="l"/>
                <a:tab pos="4171886" algn="l"/>
                <a:tab pos="4579473" algn="l"/>
                <a:tab pos="4987060" algn="l"/>
                <a:tab pos="5394647" algn="l"/>
                <a:tab pos="5802233" algn="l"/>
                <a:tab pos="6209820" algn="l"/>
                <a:tab pos="6617406" algn="l"/>
                <a:tab pos="7024994" algn="l"/>
                <a:tab pos="7432581" algn="l"/>
                <a:tab pos="7840168" algn="l"/>
              </a:tabLst>
            </a:pPr>
            <a:r>
              <a:rPr lang="de-DE" sz="1800" b="1" dirty="0">
                <a:latin typeface="Arial" panose="020B0604020202020204" pitchFamily="34" charset="0"/>
                <a:cs typeface="Arial" panose="020B0604020202020204" pitchFamily="34" charset="0"/>
              </a:rPr>
              <a:t>3. CONCLUSION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  <a:tabLst>
                <a:tab pos="0" algn="l"/>
                <a:tab pos="96345" algn="l"/>
                <a:tab pos="503931" algn="l"/>
                <a:tab pos="911518" algn="l"/>
                <a:tab pos="1319105" algn="l"/>
                <a:tab pos="1726692" algn="l"/>
                <a:tab pos="2134279" algn="l"/>
                <a:tab pos="2541866" algn="l"/>
                <a:tab pos="2949451" algn="l"/>
                <a:tab pos="3357039" algn="l"/>
                <a:tab pos="3764625" algn="l"/>
                <a:tab pos="4171886" algn="l"/>
                <a:tab pos="4579473" algn="l"/>
                <a:tab pos="4987060" algn="l"/>
                <a:tab pos="5394647" algn="l"/>
                <a:tab pos="5802233" algn="l"/>
                <a:tab pos="6209820" algn="l"/>
                <a:tab pos="6617406" algn="l"/>
                <a:tab pos="7024994" algn="l"/>
                <a:tab pos="7432581" algn="l"/>
                <a:tab pos="7840168" algn="l"/>
              </a:tabLst>
            </a:pPr>
            <a:r>
              <a:rPr lang="de-DE" sz="1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  <a:tabLst>
                <a:tab pos="0" algn="l"/>
                <a:tab pos="96345" algn="l"/>
                <a:tab pos="503931" algn="l"/>
                <a:tab pos="911518" algn="l"/>
                <a:tab pos="1319105" algn="l"/>
                <a:tab pos="1726692" algn="l"/>
                <a:tab pos="2134279" algn="l"/>
                <a:tab pos="2541866" algn="l"/>
                <a:tab pos="2949451" algn="l"/>
                <a:tab pos="3357039" algn="l"/>
                <a:tab pos="3764625" algn="l"/>
                <a:tab pos="4171886" algn="l"/>
                <a:tab pos="4579473" algn="l"/>
                <a:tab pos="4987060" algn="l"/>
                <a:tab pos="5394647" algn="l"/>
                <a:tab pos="5802233" algn="l"/>
                <a:tab pos="6209820" algn="l"/>
                <a:tab pos="6617406" algn="l"/>
                <a:tab pos="7024994" algn="l"/>
                <a:tab pos="7432581" algn="l"/>
                <a:tab pos="7840168" algn="l"/>
              </a:tabLst>
            </a:pPr>
            <a:endParaRPr lang="de-DE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0C25E8-806A-4771-A07C-1C9EFCEBA45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0651" y="0"/>
            <a:ext cx="2081349" cy="114500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19B207-26A6-48BA-9BA9-76EB580C1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6289B-E44B-486B-8C5A-88DE9F05DBAB}" type="slidenum">
              <a:rPr lang="de-DE" smtClean="0"/>
              <a:t>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28094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 txBox="1">
            <a:spLocks noGrp="1"/>
          </p:cNvSpPr>
          <p:nvPr>
            <p:ph type="title" idx="4294967295"/>
          </p:nvPr>
        </p:nvSpPr>
        <p:spPr>
          <a:xfrm>
            <a:off x="1229586" y="146754"/>
            <a:ext cx="8228974" cy="1145009"/>
          </a:xfrm>
        </p:spPr>
        <p:txBody>
          <a:bodyPr vert="horz" wrap="square" lIns="91440" tIns="35598" rIns="91440" bIns="45720" rtlCol="0" anchor="ctr">
            <a:noAutofit/>
          </a:bodyPr>
          <a:lstStyle/>
          <a:p>
            <a:pPr lvl="0"/>
            <a:r>
              <a:rPr lang="en-GB" dirty="0"/>
              <a:t>1. IDENTIFICATION OF ENTERPRISE OPPORTUNITY</a:t>
            </a:r>
          </a:p>
        </p:txBody>
      </p:sp>
      <p:sp>
        <p:nvSpPr>
          <p:cNvPr id="3" name="Subtítulo 2"/>
          <p:cNvSpPr txBox="1">
            <a:spLocks noGrp="1"/>
          </p:cNvSpPr>
          <p:nvPr>
            <p:ph type="subTitle" idx="4294967295"/>
          </p:nvPr>
        </p:nvSpPr>
        <p:spPr>
          <a:xfrm>
            <a:off x="1315311" y="1211270"/>
            <a:ext cx="10678148" cy="523632"/>
          </a:xfrm>
        </p:spPr>
        <p:txBody>
          <a:bodyPr wrap="square" anchor="ctr">
            <a:noAutofit/>
          </a:bodyPr>
          <a:lstStyle/>
          <a:p>
            <a:pPr marL="0" indent="0">
              <a:lnSpc>
                <a:spcPct val="200000"/>
              </a:lnSpc>
              <a:spcBef>
                <a:spcPts val="0"/>
              </a:spcBef>
              <a:buNone/>
              <a:tabLst>
                <a:tab pos="0" algn="l"/>
                <a:tab pos="96345" algn="l"/>
                <a:tab pos="503931" algn="l"/>
                <a:tab pos="911518" algn="l"/>
                <a:tab pos="1319105" algn="l"/>
                <a:tab pos="1726692" algn="l"/>
                <a:tab pos="2134279" algn="l"/>
                <a:tab pos="2541866" algn="l"/>
                <a:tab pos="2949451" algn="l"/>
                <a:tab pos="3357039" algn="l"/>
                <a:tab pos="3764625" algn="l"/>
                <a:tab pos="4171886" algn="l"/>
                <a:tab pos="4579473" algn="l"/>
                <a:tab pos="4987060" algn="l"/>
                <a:tab pos="5394647" algn="l"/>
                <a:tab pos="5802233" algn="l"/>
                <a:tab pos="6209820" algn="l"/>
                <a:tab pos="6617406" algn="l"/>
                <a:tab pos="7024994" algn="l"/>
                <a:tab pos="7432581" algn="l"/>
                <a:tab pos="7840168" algn="l"/>
              </a:tabLst>
            </a:pPr>
            <a:r>
              <a:rPr lang="de-DE" sz="1800" b="1" dirty="0">
                <a:latin typeface="Arial" panose="020B0604020202020204" pitchFamily="34" charset="0"/>
                <a:cs typeface="Arial" panose="020B0604020202020204" pitchFamily="34" charset="0"/>
              </a:rPr>
              <a:t>1.1 HISTORIC FACTS COLOMBIA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0C25E8-806A-4771-A07C-1C9EFCEBA45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0651" y="0"/>
            <a:ext cx="2081349" cy="1145008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684EE59-9FFF-40ED-9F7D-BE2D8A47F2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96790047"/>
              </p:ext>
            </p:extLst>
          </p:nvPr>
        </p:nvGraphicFramePr>
        <p:xfrm>
          <a:off x="657225" y="1830853"/>
          <a:ext cx="11336234" cy="26191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Right Brace 4">
            <a:extLst>
              <a:ext uri="{FF2B5EF4-FFF2-40B4-BE49-F238E27FC236}">
                <a16:creationId xmlns:a16="http://schemas.microsoft.com/office/drawing/2014/main" id="{C096C482-A032-4051-A362-17E769FAC26C}"/>
              </a:ext>
            </a:extLst>
          </p:cNvPr>
          <p:cNvSpPr/>
          <p:nvPr/>
        </p:nvSpPr>
        <p:spPr>
          <a:xfrm rot="5400000">
            <a:off x="8086724" y="3399689"/>
            <a:ext cx="666750" cy="2886075"/>
          </a:xfrm>
          <a:prstGeom prst="rightBrace">
            <a:avLst>
              <a:gd name="adj1" fmla="val 22619"/>
              <a:gd name="adj2" fmla="val 5125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Right Brace 6">
            <a:extLst>
              <a:ext uri="{FF2B5EF4-FFF2-40B4-BE49-F238E27FC236}">
                <a16:creationId xmlns:a16="http://schemas.microsoft.com/office/drawing/2014/main" id="{06AC2887-6092-495A-822E-24000B06C73B}"/>
              </a:ext>
            </a:extLst>
          </p:cNvPr>
          <p:cNvSpPr/>
          <p:nvPr/>
        </p:nvSpPr>
        <p:spPr>
          <a:xfrm rot="5400000">
            <a:off x="2723605" y="3254145"/>
            <a:ext cx="666750" cy="3177167"/>
          </a:xfrm>
          <a:prstGeom prst="rightBrace">
            <a:avLst>
              <a:gd name="adj1" fmla="val 22619"/>
              <a:gd name="adj2" fmla="val 5125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EF280A-260C-49D1-817E-BF68E912C4AF}"/>
              </a:ext>
            </a:extLst>
          </p:cNvPr>
          <p:cNvSpPr txBox="1"/>
          <p:nvPr/>
        </p:nvSpPr>
        <p:spPr>
          <a:xfrm>
            <a:off x="1089101" y="5235472"/>
            <a:ext cx="39357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dirty="0"/>
              <a:t>NECESITY DRIVEN ENTREPRENEURSHIP</a:t>
            </a:r>
          </a:p>
          <a:p>
            <a:pPr algn="ctr"/>
            <a:r>
              <a:rPr lang="de-DE" dirty="0"/>
              <a:t>ENVIRONMENT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1DADC2-7883-4DF2-A1A0-03402C241F2C}"/>
              </a:ext>
            </a:extLst>
          </p:cNvPr>
          <p:cNvSpPr txBox="1"/>
          <p:nvPr/>
        </p:nvSpPr>
        <p:spPr>
          <a:xfrm>
            <a:off x="6276146" y="5192924"/>
            <a:ext cx="42879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dirty="0"/>
              <a:t>OPPORTUNITY DRIVEN ENTREPRENEURSHIP</a:t>
            </a:r>
          </a:p>
          <a:p>
            <a:pPr algn="ctr"/>
            <a:r>
              <a:rPr lang="de-DE" dirty="0"/>
              <a:t>ENVIRONMENT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621A65-A4F0-4C4F-91DF-25587CACEBD3}"/>
              </a:ext>
            </a:extLst>
          </p:cNvPr>
          <p:cNvSpPr txBox="1"/>
          <p:nvPr/>
        </p:nvSpPr>
        <p:spPr>
          <a:xfrm>
            <a:off x="7382351" y="6470429"/>
            <a:ext cx="2076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b="1" dirty="0"/>
              <a:t>FEDERICO RAMIREZ</a:t>
            </a:r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46FC0FA4-CC10-4790-91D9-D6615F534623}"/>
              </a:ext>
            </a:extLst>
          </p:cNvPr>
          <p:cNvSpPr/>
          <p:nvPr/>
        </p:nvSpPr>
        <p:spPr>
          <a:xfrm>
            <a:off x="8193371" y="5881803"/>
            <a:ext cx="332548" cy="64633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F88A6621-40CF-450D-BADB-6328AECC5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6289B-E44B-486B-8C5A-88DE9F05DBAB}" type="slidenum">
              <a:rPr lang="de-DE" smtClean="0"/>
              <a:t>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005275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 txBox="1">
            <a:spLocks noGrp="1"/>
          </p:cNvSpPr>
          <p:nvPr>
            <p:ph type="title" idx="4294967295"/>
          </p:nvPr>
        </p:nvSpPr>
        <p:spPr>
          <a:xfrm>
            <a:off x="1229586" y="59157"/>
            <a:ext cx="8228974" cy="1145009"/>
          </a:xfrm>
        </p:spPr>
        <p:txBody>
          <a:bodyPr vert="horz" wrap="square" lIns="91440" tIns="35598" rIns="91440" bIns="45720" rtlCol="0" anchor="ctr">
            <a:noAutofit/>
          </a:bodyPr>
          <a:lstStyle/>
          <a:p>
            <a:pPr lvl="0"/>
            <a:r>
              <a:rPr lang="en-GB" dirty="0"/>
              <a:t>1. IDENTIFICATION OF ENTERPRISE OPPORTUNITY</a:t>
            </a:r>
          </a:p>
        </p:txBody>
      </p:sp>
      <p:sp>
        <p:nvSpPr>
          <p:cNvPr id="3" name="Subtítulo 2"/>
          <p:cNvSpPr txBox="1">
            <a:spLocks noGrp="1"/>
          </p:cNvSpPr>
          <p:nvPr>
            <p:ph type="subTitle" idx="4294967295"/>
          </p:nvPr>
        </p:nvSpPr>
        <p:spPr>
          <a:xfrm>
            <a:off x="1229586" y="1204166"/>
            <a:ext cx="10678148" cy="790332"/>
          </a:xfrm>
        </p:spPr>
        <p:txBody>
          <a:bodyPr wrap="square" anchor="ctr">
            <a:noAutofit/>
          </a:bodyPr>
          <a:lstStyle/>
          <a:p>
            <a:pPr marL="0" indent="0">
              <a:lnSpc>
                <a:spcPct val="200000"/>
              </a:lnSpc>
              <a:spcBef>
                <a:spcPts val="0"/>
              </a:spcBef>
              <a:buNone/>
              <a:tabLst>
                <a:tab pos="0" algn="l"/>
                <a:tab pos="96345" algn="l"/>
                <a:tab pos="503931" algn="l"/>
                <a:tab pos="911518" algn="l"/>
                <a:tab pos="1319105" algn="l"/>
                <a:tab pos="1726692" algn="l"/>
                <a:tab pos="2134279" algn="l"/>
                <a:tab pos="2541866" algn="l"/>
                <a:tab pos="2949451" algn="l"/>
                <a:tab pos="3357039" algn="l"/>
                <a:tab pos="3764625" algn="l"/>
                <a:tab pos="4171886" algn="l"/>
                <a:tab pos="4579473" algn="l"/>
                <a:tab pos="4987060" algn="l"/>
                <a:tab pos="5394647" algn="l"/>
                <a:tab pos="5802233" algn="l"/>
                <a:tab pos="6209820" algn="l"/>
                <a:tab pos="6617406" algn="l"/>
                <a:tab pos="7024994" algn="l"/>
                <a:tab pos="7432581" algn="l"/>
                <a:tab pos="7840168" algn="l"/>
              </a:tabLst>
            </a:pPr>
            <a:r>
              <a:rPr lang="de-DE" sz="1800" b="1" dirty="0">
                <a:latin typeface="Arial" panose="020B0604020202020204" pitchFamily="34" charset="0"/>
                <a:cs typeface="Arial" panose="020B0604020202020204" pitchFamily="34" charset="0"/>
              </a:rPr>
              <a:t>1.2 ECONOMIC BACKGROUND (COLOMBIA)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  <a:tabLst>
                <a:tab pos="0" algn="l"/>
                <a:tab pos="96345" algn="l"/>
                <a:tab pos="503931" algn="l"/>
                <a:tab pos="911518" algn="l"/>
                <a:tab pos="1319105" algn="l"/>
                <a:tab pos="1726692" algn="l"/>
                <a:tab pos="2134279" algn="l"/>
                <a:tab pos="2541866" algn="l"/>
                <a:tab pos="2949451" algn="l"/>
                <a:tab pos="3357039" algn="l"/>
                <a:tab pos="3764625" algn="l"/>
                <a:tab pos="4171886" algn="l"/>
                <a:tab pos="4579473" algn="l"/>
                <a:tab pos="4987060" algn="l"/>
                <a:tab pos="5394647" algn="l"/>
                <a:tab pos="5802233" algn="l"/>
                <a:tab pos="6209820" algn="l"/>
                <a:tab pos="6617406" algn="l"/>
                <a:tab pos="7024994" algn="l"/>
                <a:tab pos="7432581" algn="l"/>
                <a:tab pos="7840168" algn="l"/>
              </a:tabLst>
            </a:pPr>
            <a:endParaRPr lang="de-DE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0C25E8-806A-4771-A07C-1C9EFCEBA45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0651" y="0"/>
            <a:ext cx="2081349" cy="114500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7F1CDBB-9DB0-44D9-926E-34DDBDDB2B80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9480"/>
            <a:ext cx="3467100" cy="2960053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4910B7A-A22D-4491-824D-1A02DB599984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100" y="1659480"/>
            <a:ext cx="4678680" cy="296005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3375846-0CD8-491C-B6EA-0ABE780B0108}"/>
              </a:ext>
            </a:extLst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5780" y="1659480"/>
            <a:ext cx="4046220" cy="296005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77BB15-B220-449F-9A3F-E42D824A8A86}"/>
              </a:ext>
            </a:extLst>
          </p:cNvPr>
          <p:cNvSpPr txBox="1"/>
          <p:nvPr/>
        </p:nvSpPr>
        <p:spPr>
          <a:xfrm>
            <a:off x="0" y="4751680"/>
            <a:ext cx="121920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sym typeface="Wingdings" panose="05000000000000000000" pitchFamily="2" charset="2"/>
              </a:rPr>
              <a:t></a:t>
            </a:r>
            <a:r>
              <a:rPr lang="en-GB" dirty="0"/>
              <a:t> The above figures of chapters 1.1 - 1.2 show the positive historic- and economic development of Colombia, that created an  </a:t>
            </a:r>
          </a:p>
          <a:p>
            <a:pPr>
              <a:lnSpc>
                <a:spcPct val="150000"/>
              </a:lnSpc>
            </a:pPr>
            <a:r>
              <a:rPr lang="en-GB" dirty="0"/>
              <a:t>     environment that supports entrepreneurial activities.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à"/>
            </a:pPr>
            <a:r>
              <a:rPr lang="en-GB" dirty="0">
                <a:sym typeface="Wingdings" panose="05000000000000000000" pitchFamily="2" charset="2"/>
              </a:rPr>
              <a:t>Based on the positive political- and economical development, </a:t>
            </a:r>
            <a:r>
              <a:rPr lang="en-GB" dirty="0"/>
              <a:t>Federico Ramirez created his business but not out of need to  </a:t>
            </a:r>
          </a:p>
          <a:p>
            <a:pPr>
              <a:lnSpc>
                <a:spcPct val="150000"/>
              </a:lnSpc>
            </a:pPr>
            <a:r>
              <a:rPr lang="en-GB" dirty="0"/>
              <a:t>     survive but out of opportunity to fulfil his dream having his own restaurant and giving something back to society.</a:t>
            </a:r>
            <a:endParaRPr lang="de-DE" dirty="0"/>
          </a:p>
          <a:p>
            <a:endParaRPr lang="de-DE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E6D20F-77F7-48FF-AC19-5440C72F5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6289B-E44B-486B-8C5A-88DE9F05DBAB}" type="slidenum">
              <a:rPr lang="de-DE" smtClean="0"/>
              <a:t>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964369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 txBox="1">
            <a:spLocks noGrp="1"/>
          </p:cNvSpPr>
          <p:nvPr>
            <p:ph type="title" idx="4294967295"/>
          </p:nvPr>
        </p:nvSpPr>
        <p:spPr>
          <a:xfrm>
            <a:off x="571500" y="-103483"/>
            <a:ext cx="9359900" cy="1145009"/>
          </a:xfrm>
        </p:spPr>
        <p:txBody>
          <a:bodyPr vert="horz" wrap="square" lIns="91440" tIns="35598" rIns="91440" bIns="45720" rtlCol="0" anchor="ctr">
            <a:noAutofit/>
          </a:bodyPr>
          <a:lstStyle/>
          <a:p>
            <a:pPr lvl="0"/>
            <a:r>
              <a:rPr lang="en-GB" dirty="0"/>
              <a:t>2. ENTREPRENEURICAL CONSEQUENCES</a:t>
            </a:r>
          </a:p>
        </p:txBody>
      </p:sp>
      <p:sp>
        <p:nvSpPr>
          <p:cNvPr id="3" name="Subtítulo 2"/>
          <p:cNvSpPr txBox="1">
            <a:spLocks noGrp="1"/>
          </p:cNvSpPr>
          <p:nvPr>
            <p:ph type="subTitle" idx="4294967295"/>
          </p:nvPr>
        </p:nvSpPr>
        <p:spPr>
          <a:xfrm>
            <a:off x="1073787" y="611302"/>
            <a:ext cx="10678148" cy="523632"/>
          </a:xfrm>
        </p:spPr>
        <p:txBody>
          <a:bodyPr wrap="square" anchor="ctr">
            <a:noAutofit/>
          </a:bodyPr>
          <a:lstStyle/>
          <a:p>
            <a:pPr marL="0" indent="0">
              <a:lnSpc>
                <a:spcPct val="200000"/>
              </a:lnSpc>
              <a:spcBef>
                <a:spcPts val="0"/>
              </a:spcBef>
              <a:buNone/>
              <a:tabLst>
                <a:tab pos="0" algn="l"/>
                <a:tab pos="96345" algn="l"/>
                <a:tab pos="503931" algn="l"/>
                <a:tab pos="911518" algn="l"/>
                <a:tab pos="1319105" algn="l"/>
                <a:tab pos="1726692" algn="l"/>
                <a:tab pos="2134279" algn="l"/>
                <a:tab pos="2541866" algn="l"/>
                <a:tab pos="2949451" algn="l"/>
                <a:tab pos="3357039" algn="l"/>
                <a:tab pos="3764625" algn="l"/>
                <a:tab pos="4171886" algn="l"/>
                <a:tab pos="4579473" algn="l"/>
                <a:tab pos="4987060" algn="l"/>
                <a:tab pos="5394647" algn="l"/>
                <a:tab pos="5802233" algn="l"/>
                <a:tab pos="6209820" algn="l"/>
                <a:tab pos="6617406" algn="l"/>
                <a:tab pos="7024994" algn="l"/>
                <a:tab pos="7432581" algn="l"/>
                <a:tab pos="7840168" algn="l"/>
              </a:tabLst>
            </a:pPr>
            <a:r>
              <a:rPr lang="de-DE" sz="1800" b="1" dirty="0">
                <a:latin typeface="Arial" panose="020B0604020202020204" pitchFamily="34" charset="0"/>
                <a:cs typeface="Arial" panose="020B0604020202020204" pitchFamily="34" charset="0"/>
              </a:rPr>
              <a:t>2.1 ECONOMIC CHANGES FOR THE REGION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0C25E8-806A-4771-A07C-1C9EFCEBA45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0651" y="0"/>
            <a:ext cx="2081349" cy="1145008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BA8E6F1-0A1F-413A-9B76-B8446654F9C9}"/>
              </a:ext>
            </a:extLst>
          </p:cNvPr>
          <p:cNvSpPr txBox="1"/>
          <p:nvPr/>
        </p:nvSpPr>
        <p:spPr>
          <a:xfrm>
            <a:off x="0" y="1689851"/>
            <a:ext cx="1175193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“It is not just about business accomplishments, reflected by profits, but also about social well-being based on or influenced </a:t>
            </a:r>
          </a:p>
          <a:p>
            <a:r>
              <a:rPr lang="en-GB" dirty="0"/>
              <a:t>by personal opinions (subjective decision). Entrepreneurship is a catalyst for structural change and institutional evolution”.  </a:t>
            </a:r>
          </a:p>
          <a:p>
            <a:r>
              <a:rPr lang="en-GB" dirty="0"/>
              <a:t>(Naude, 2010).</a:t>
            </a:r>
            <a:endParaRPr lang="de-DE" dirty="0"/>
          </a:p>
          <a:p>
            <a:endParaRPr lang="de-DE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73A384C-FE5A-46E1-BA08-3E59FAFB0F11}"/>
              </a:ext>
            </a:extLst>
          </p:cNvPr>
          <p:cNvSpPr txBox="1"/>
          <p:nvPr/>
        </p:nvSpPr>
        <p:spPr>
          <a:xfrm>
            <a:off x="0" y="2711890"/>
            <a:ext cx="11601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Federico Ramirez not only wanted to sell his „empanadas“ but also give something back to society:</a:t>
            </a:r>
            <a:endParaRPr lang="de-DE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2512725-DB39-4DBD-B436-01ABE453DDA3}"/>
              </a:ext>
            </a:extLst>
          </p:cNvPr>
          <p:cNvSpPr txBox="1"/>
          <p:nvPr/>
        </p:nvSpPr>
        <p:spPr>
          <a:xfrm>
            <a:off x="762000" y="3081222"/>
            <a:ext cx="3966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- Employ only single-moms of the region</a:t>
            </a:r>
            <a:endParaRPr lang="de-DE" dirty="0"/>
          </a:p>
        </p:txBody>
      </p:sp>
      <p:cxnSp>
        <p:nvCxnSpPr>
          <p:cNvPr id="16" name="Connector: Elbow 15">
            <a:extLst>
              <a:ext uri="{FF2B5EF4-FFF2-40B4-BE49-F238E27FC236}">
                <a16:creationId xmlns:a16="http://schemas.microsoft.com/office/drawing/2014/main" id="{A755AD6C-39A4-4364-9937-5F3A05337CF2}"/>
              </a:ext>
            </a:extLst>
          </p:cNvPr>
          <p:cNvCxnSpPr>
            <a:stCxn id="14" idx="2"/>
          </p:cNvCxnSpPr>
          <p:nvPr/>
        </p:nvCxnSpPr>
        <p:spPr>
          <a:xfrm rot="16200000" flipH="1">
            <a:off x="3069384" y="3126534"/>
            <a:ext cx="1007146" cy="1655186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407B2FEE-C69D-4259-BC4B-75B4A06AF4D7}"/>
              </a:ext>
            </a:extLst>
          </p:cNvPr>
          <p:cNvSpPr/>
          <p:nvPr/>
        </p:nvSpPr>
        <p:spPr>
          <a:xfrm>
            <a:off x="4400550" y="4273034"/>
            <a:ext cx="77914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Federico improves the living conditions of the inhabitants in its community</a:t>
            </a:r>
            <a:endParaRPr lang="de-DE" b="1" dirty="0"/>
          </a:p>
        </p:txBody>
      </p:sp>
      <p:cxnSp>
        <p:nvCxnSpPr>
          <p:cNvPr id="18" name="Connector: Elbow 17">
            <a:extLst>
              <a:ext uri="{FF2B5EF4-FFF2-40B4-BE49-F238E27FC236}">
                <a16:creationId xmlns:a16="http://schemas.microsoft.com/office/drawing/2014/main" id="{8B5BD691-1306-4F99-A14F-C7C0C7BA163F}"/>
              </a:ext>
            </a:extLst>
          </p:cNvPr>
          <p:cNvCxnSpPr>
            <a:cxnSpLocks/>
          </p:cNvCxnSpPr>
          <p:nvPr/>
        </p:nvCxnSpPr>
        <p:spPr>
          <a:xfrm>
            <a:off x="1589593" y="3461266"/>
            <a:ext cx="2810957" cy="1706883"/>
          </a:xfrm>
          <a:prstGeom prst="bentConnector3">
            <a:avLst>
              <a:gd name="adj1" fmla="val -15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B52F1327-1009-42F8-9593-EEC343632FCD}"/>
              </a:ext>
            </a:extLst>
          </p:cNvPr>
          <p:cNvSpPr/>
          <p:nvPr/>
        </p:nvSpPr>
        <p:spPr>
          <a:xfrm>
            <a:off x="4400550" y="5020035"/>
            <a:ext cx="77914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People in employment pay taxes –&gt; positive impact for the government</a:t>
            </a:r>
            <a:endParaRPr lang="de-DE" b="1" dirty="0"/>
          </a:p>
        </p:txBody>
      </p:sp>
      <p:cxnSp>
        <p:nvCxnSpPr>
          <p:cNvPr id="22" name="Connector: Elbow 21">
            <a:extLst>
              <a:ext uri="{FF2B5EF4-FFF2-40B4-BE49-F238E27FC236}">
                <a16:creationId xmlns:a16="http://schemas.microsoft.com/office/drawing/2014/main" id="{D59090E5-1640-4DE2-A295-05843BBA8F9A}"/>
              </a:ext>
            </a:extLst>
          </p:cNvPr>
          <p:cNvCxnSpPr>
            <a:cxnSpLocks/>
          </p:cNvCxnSpPr>
          <p:nvPr/>
        </p:nvCxnSpPr>
        <p:spPr>
          <a:xfrm rot="16200000" flipH="1">
            <a:off x="8351902" y="5449691"/>
            <a:ext cx="609639" cy="541421"/>
          </a:xfrm>
          <a:prstGeom prst="bentConnector3">
            <a:avLst>
              <a:gd name="adj1" fmla="val 101313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71DB8E23-2FDC-4C53-BE22-710EAC9A3C5A}"/>
              </a:ext>
            </a:extLst>
          </p:cNvPr>
          <p:cNvSpPr txBox="1"/>
          <p:nvPr/>
        </p:nvSpPr>
        <p:spPr>
          <a:xfrm>
            <a:off x="8927432" y="5609083"/>
            <a:ext cx="33688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/>
              <a:t>Supports economic development</a:t>
            </a:r>
          </a:p>
          <a:p>
            <a:r>
              <a:rPr lang="de-DE" b="1" dirty="0"/>
              <a:t>of Colombia to become a developed country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1EC7B4-B617-4FA1-A4DA-0D9B4653F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6289B-E44B-486B-8C5A-88DE9F05DBAB}" type="slidenum">
              <a:rPr lang="de-DE" smtClean="0"/>
              <a:t>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05044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 txBox="1">
            <a:spLocks noGrp="1"/>
          </p:cNvSpPr>
          <p:nvPr>
            <p:ph type="title" idx="4294967295"/>
          </p:nvPr>
        </p:nvSpPr>
        <p:spPr>
          <a:xfrm>
            <a:off x="571500" y="-103483"/>
            <a:ext cx="9359900" cy="1145009"/>
          </a:xfrm>
        </p:spPr>
        <p:txBody>
          <a:bodyPr vert="horz" wrap="square" lIns="91440" tIns="35598" rIns="91440" bIns="45720" rtlCol="0" anchor="ctr">
            <a:noAutofit/>
          </a:bodyPr>
          <a:lstStyle/>
          <a:p>
            <a:pPr lvl="0"/>
            <a:r>
              <a:rPr lang="en-GB" dirty="0"/>
              <a:t>2. ENTREPRENEURICAL CONSEQUENCES</a:t>
            </a:r>
          </a:p>
        </p:txBody>
      </p:sp>
      <p:sp>
        <p:nvSpPr>
          <p:cNvPr id="3" name="Subtítulo 2"/>
          <p:cNvSpPr txBox="1">
            <a:spLocks noGrp="1"/>
          </p:cNvSpPr>
          <p:nvPr>
            <p:ph type="subTitle" idx="4294967295"/>
          </p:nvPr>
        </p:nvSpPr>
        <p:spPr>
          <a:xfrm>
            <a:off x="1147036" y="621376"/>
            <a:ext cx="10678148" cy="523632"/>
          </a:xfrm>
        </p:spPr>
        <p:txBody>
          <a:bodyPr wrap="square" anchor="ctr">
            <a:noAutofit/>
          </a:bodyPr>
          <a:lstStyle/>
          <a:p>
            <a:pPr marL="0" indent="0">
              <a:lnSpc>
                <a:spcPct val="200000"/>
              </a:lnSpc>
              <a:spcBef>
                <a:spcPts val="0"/>
              </a:spcBef>
              <a:buNone/>
              <a:tabLst>
                <a:tab pos="0" algn="l"/>
                <a:tab pos="96345" algn="l"/>
                <a:tab pos="503931" algn="l"/>
                <a:tab pos="911518" algn="l"/>
                <a:tab pos="1319105" algn="l"/>
                <a:tab pos="1726692" algn="l"/>
                <a:tab pos="2134279" algn="l"/>
                <a:tab pos="2541866" algn="l"/>
                <a:tab pos="2949451" algn="l"/>
                <a:tab pos="3357039" algn="l"/>
                <a:tab pos="3764625" algn="l"/>
                <a:tab pos="4171886" algn="l"/>
                <a:tab pos="4579473" algn="l"/>
                <a:tab pos="4987060" algn="l"/>
                <a:tab pos="5394647" algn="l"/>
                <a:tab pos="5802233" algn="l"/>
                <a:tab pos="6209820" algn="l"/>
                <a:tab pos="6617406" algn="l"/>
                <a:tab pos="7024994" algn="l"/>
                <a:tab pos="7432581" algn="l"/>
                <a:tab pos="7840168" algn="l"/>
              </a:tabLst>
            </a:pPr>
            <a:r>
              <a:rPr lang="de-DE" sz="1800" b="1" dirty="0">
                <a:latin typeface="Arial" panose="020B0604020202020204" pitchFamily="34" charset="0"/>
                <a:cs typeface="Arial" panose="020B0604020202020204" pitchFamily="34" charset="0"/>
              </a:rPr>
              <a:t>2.2 SOCIAL CHANGES FOR THE REGION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0C25E8-806A-4771-A07C-1C9EFCEBA45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0651" y="0"/>
            <a:ext cx="2081349" cy="114500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67B049-A377-4709-BAAA-BC49334464EA}"/>
              </a:ext>
            </a:extLst>
          </p:cNvPr>
          <p:cNvSpPr txBox="1"/>
          <p:nvPr/>
        </p:nvSpPr>
        <p:spPr>
          <a:xfrm>
            <a:off x="571500" y="1500535"/>
            <a:ext cx="5723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Further social activities of Federico Ramirez in his business: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5D03CF-AFE0-473F-957B-9CA9EE990870}"/>
              </a:ext>
            </a:extLst>
          </p:cNvPr>
          <p:cNvSpPr/>
          <p:nvPr/>
        </p:nvSpPr>
        <p:spPr>
          <a:xfrm>
            <a:off x="571499" y="1959544"/>
            <a:ext cx="923423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Offering his customers internet terminals “free of charge” while they wait for their food</a:t>
            </a:r>
            <a:endParaRPr lang="de-DE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87A299B-2FD7-4370-B904-357581554B80}"/>
              </a:ext>
            </a:extLst>
          </p:cNvPr>
          <p:cNvSpPr/>
          <p:nvPr/>
        </p:nvSpPr>
        <p:spPr>
          <a:xfrm>
            <a:off x="961182" y="2417756"/>
            <a:ext cx="833521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ym typeface="Wingdings" panose="05000000000000000000" pitchFamily="2" charset="2"/>
              </a:rPr>
              <a:t>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Addressing with this extended service the so-called ‘bottom of the pyramid’ people</a:t>
            </a:r>
            <a:endParaRPr lang="de-DE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95C7DB7-2DA4-4685-B09D-7C305C314EF4}"/>
              </a:ext>
            </a:extLst>
          </p:cNvPr>
          <p:cNvSpPr/>
          <p:nvPr/>
        </p:nvSpPr>
        <p:spPr>
          <a:xfrm>
            <a:off x="2080486" y="3292228"/>
            <a:ext cx="9959115" cy="3034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EFFECTS: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spcBef>
                <a:spcPts val="500"/>
              </a:spcBef>
              <a:buFontTx/>
              <a:buChar char="-"/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Customers can benefit from such services that many of them may never have had the opportunity to </a:t>
            </a:r>
          </a:p>
          <a:p>
            <a:pPr>
              <a:spcBef>
                <a:spcPts val="500"/>
              </a:spcBef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use previously and this can transform communities 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(Zahra &amp; Wright, 2015)</a:t>
            </a:r>
          </a:p>
          <a:p>
            <a:pPr>
              <a:spcBef>
                <a:spcPts val="500"/>
              </a:spcBef>
              <a:buFontTx/>
              <a:buChar char="-"/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 The catalyst effect of new entrepreneurs: customers might get the (online) information for new ideas to  </a:t>
            </a:r>
          </a:p>
          <a:p>
            <a:pPr>
              <a:spcBef>
                <a:spcPts val="500"/>
              </a:spcBef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   start a business while waiting for their „empanadas”, confirming Schramm (2010), who stated:  </a:t>
            </a:r>
          </a:p>
          <a:p>
            <a:pPr>
              <a:spcBef>
                <a:spcPts val="500"/>
              </a:spcBef>
            </a:pPr>
            <a:r>
              <a:rPr lang="en-GB" dirty="0">
                <a:latin typeface="Calibri" panose="020F0502020204030204" pitchFamily="34" charset="0"/>
              </a:rPr>
              <a:t>   </a:t>
            </a:r>
            <a:r>
              <a:rPr lang="en-GB" dirty="0"/>
              <a:t>“Providing people in developing countries with access to technology such as computers enable them to  </a:t>
            </a:r>
          </a:p>
          <a:p>
            <a:pPr>
              <a:spcBef>
                <a:spcPts val="500"/>
              </a:spcBef>
            </a:pPr>
            <a:r>
              <a:rPr lang="en-GB" dirty="0"/>
              <a:t>   communicate with people in other parts of the world can open up many more opportunities for social  </a:t>
            </a:r>
          </a:p>
          <a:p>
            <a:pPr>
              <a:spcBef>
                <a:spcPts val="500"/>
              </a:spcBef>
            </a:pPr>
            <a:r>
              <a:rPr lang="en-GB" dirty="0"/>
              <a:t>   and economic development”.</a:t>
            </a:r>
            <a:endParaRPr lang="de-DE" dirty="0"/>
          </a:p>
          <a:p>
            <a:pPr marL="285750" indent="-285750">
              <a:buFontTx/>
              <a:buChar char="-"/>
            </a:pPr>
            <a:endParaRPr lang="de-DE" dirty="0"/>
          </a:p>
        </p:txBody>
      </p:sp>
      <p:sp>
        <p:nvSpPr>
          <p:cNvPr id="10" name="Arrow: Bent-Up 9">
            <a:extLst>
              <a:ext uri="{FF2B5EF4-FFF2-40B4-BE49-F238E27FC236}">
                <a16:creationId xmlns:a16="http://schemas.microsoft.com/office/drawing/2014/main" id="{7317F718-7F5B-41C7-BAD8-9A067286C4FF}"/>
              </a:ext>
            </a:extLst>
          </p:cNvPr>
          <p:cNvSpPr/>
          <p:nvPr/>
        </p:nvSpPr>
        <p:spPr>
          <a:xfrm rot="5400000">
            <a:off x="1094900" y="3198382"/>
            <a:ext cx="1100864" cy="461236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269E582-4905-4FDB-8F30-64B2B26DF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6289B-E44B-486B-8C5A-88DE9F05DBAB}" type="slidenum">
              <a:rPr lang="de-DE" smtClean="0"/>
              <a:t>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452847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 txBox="1">
            <a:spLocks noGrp="1"/>
          </p:cNvSpPr>
          <p:nvPr>
            <p:ph type="title" idx="4294967295"/>
          </p:nvPr>
        </p:nvSpPr>
        <p:spPr>
          <a:xfrm>
            <a:off x="571500" y="-103483"/>
            <a:ext cx="9359900" cy="1145009"/>
          </a:xfrm>
        </p:spPr>
        <p:txBody>
          <a:bodyPr vert="horz" wrap="square" lIns="91440" tIns="35598" rIns="91440" bIns="45720" rtlCol="0" anchor="ctr">
            <a:noAutofit/>
          </a:bodyPr>
          <a:lstStyle/>
          <a:p>
            <a:pPr lvl="0"/>
            <a:r>
              <a:rPr lang="en-GB" dirty="0"/>
              <a:t>2. ENTREPRENEURICAL CONSEQUENCES</a:t>
            </a:r>
          </a:p>
        </p:txBody>
      </p:sp>
      <p:sp>
        <p:nvSpPr>
          <p:cNvPr id="3" name="Subtítulo 2"/>
          <p:cNvSpPr txBox="1">
            <a:spLocks noGrp="1"/>
          </p:cNvSpPr>
          <p:nvPr>
            <p:ph type="subTitle" idx="4294967295"/>
          </p:nvPr>
        </p:nvSpPr>
        <p:spPr>
          <a:xfrm>
            <a:off x="1147036" y="621376"/>
            <a:ext cx="10678148" cy="523632"/>
          </a:xfrm>
        </p:spPr>
        <p:txBody>
          <a:bodyPr wrap="square" anchor="ctr">
            <a:noAutofit/>
          </a:bodyPr>
          <a:lstStyle/>
          <a:p>
            <a:pPr marL="0" indent="0">
              <a:lnSpc>
                <a:spcPct val="200000"/>
              </a:lnSpc>
              <a:spcBef>
                <a:spcPts val="0"/>
              </a:spcBef>
              <a:buNone/>
              <a:tabLst>
                <a:tab pos="0" algn="l"/>
                <a:tab pos="96345" algn="l"/>
                <a:tab pos="503931" algn="l"/>
                <a:tab pos="911518" algn="l"/>
                <a:tab pos="1319105" algn="l"/>
                <a:tab pos="1726692" algn="l"/>
                <a:tab pos="2134279" algn="l"/>
                <a:tab pos="2541866" algn="l"/>
                <a:tab pos="2949451" algn="l"/>
                <a:tab pos="3357039" algn="l"/>
                <a:tab pos="3764625" algn="l"/>
                <a:tab pos="4171886" algn="l"/>
                <a:tab pos="4579473" algn="l"/>
                <a:tab pos="4987060" algn="l"/>
                <a:tab pos="5394647" algn="l"/>
                <a:tab pos="5802233" algn="l"/>
                <a:tab pos="6209820" algn="l"/>
                <a:tab pos="6617406" algn="l"/>
                <a:tab pos="7024994" algn="l"/>
                <a:tab pos="7432581" algn="l"/>
                <a:tab pos="7840168" algn="l"/>
              </a:tabLst>
            </a:pPr>
            <a:r>
              <a:rPr lang="de-DE" sz="1800" b="1" dirty="0">
                <a:latin typeface="Arial" panose="020B0604020202020204" pitchFamily="34" charset="0"/>
                <a:cs typeface="Arial" panose="020B0604020202020204" pitchFamily="34" charset="0"/>
              </a:rPr>
              <a:t>2.2 SOCIAL CHANGES FOR THE REGION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0C25E8-806A-4771-A07C-1C9EFCEBA45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0651" y="0"/>
            <a:ext cx="2081349" cy="114500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67B049-A377-4709-BAAA-BC49334464EA}"/>
              </a:ext>
            </a:extLst>
          </p:cNvPr>
          <p:cNvSpPr txBox="1"/>
          <p:nvPr/>
        </p:nvSpPr>
        <p:spPr>
          <a:xfrm>
            <a:off x="571500" y="1244215"/>
            <a:ext cx="8369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b="1" dirty="0"/>
              <a:t>Federico Ramirez – Analyis Social Entrepreneur , based on </a:t>
            </a:r>
            <a:r>
              <a:rPr lang="en-GB" b="1" dirty="0" err="1"/>
              <a:t>Peredo</a:t>
            </a:r>
            <a:r>
              <a:rPr lang="en-GB" b="1" dirty="0"/>
              <a:t> and McLean (2006)</a:t>
            </a:r>
            <a:r>
              <a:rPr lang="de-DE" b="1" dirty="0"/>
              <a:t>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5D03CF-AFE0-473F-957B-9CA9EE990870}"/>
              </a:ext>
            </a:extLst>
          </p:cNvPr>
          <p:cNvSpPr/>
          <p:nvPr/>
        </p:nvSpPr>
        <p:spPr>
          <a:xfrm>
            <a:off x="571500" y="1607240"/>
            <a:ext cx="11468100" cy="34394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500"/>
              </a:spcBef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EXTRACT:</a:t>
            </a:r>
          </a:p>
          <a:p>
            <a:pPr lvl="0" algn="just">
              <a:spcBef>
                <a:spcPts val="500"/>
              </a:spcBef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“</a:t>
            </a:r>
            <a:r>
              <a:rPr lang="en-GB" dirty="0"/>
              <a:t>develops social value” – Federico supports suffering economic groups of single-moms</a:t>
            </a:r>
            <a:endParaRPr lang="de-DE" dirty="0"/>
          </a:p>
          <a:p>
            <a:pPr lvl="0" algn="just">
              <a:spcBef>
                <a:spcPts val="500"/>
              </a:spcBef>
            </a:pPr>
            <a:r>
              <a:rPr lang="en-GB" dirty="0"/>
              <a:t>- “has the ability to identify and benefit from opportunities that produce that value” – Federico offers well demanded  </a:t>
            </a:r>
          </a:p>
          <a:p>
            <a:pPr lvl="0" algn="just">
              <a:spcBef>
                <a:spcPts val="500"/>
              </a:spcBef>
            </a:pPr>
            <a:r>
              <a:rPr lang="en-GB" dirty="0"/>
              <a:t>    popular „empanadas“</a:t>
            </a:r>
            <a:endParaRPr lang="de-DE" dirty="0"/>
          </a:p>
          <a:p>
            <a:pPr lvl="0" algn="just">
              <a:spcBef>
                <a:spcPts val="500"/>
              </a:spcBef>
            </a:pPr>
            <a:r>
              <a:rPr lang="en-GB" dirty="0"/>
              <a:t>- “uses innovation, from invention to adjusting someone else’s innovation, in forming and/or disseminating social value”   </a:t>
            </a:r>
          </a:p>
          <a:p>
            <a:pPr lvl="0" algn="just">
              <a:spcBef>
                <a:spcPts val="500"/>
              </a:spcBef>
            </a:pPr>
            <a:r>
              <a:rPr lang="en-GB" dirty="0"/>
              <a:t>     – Federico is offering internet terminals free of charge for his customers</a:t>
            </a:r>
            <a:endParaRPr lang="de-DE" dirty="0"/>
          </a:p>
          <a:p>
            <a:pPr lvl="0" algn="just">
              <a:spcBef>
                <a:spcPts val="500"/>
              </a:spcBef>
            </a:pPr>
            <a:r>
              <a:rPr lang="en-GB" dirty="0"/>
              <a:t>- “is prepared to agree an amount of risk in creating and distributing social value” – Federico accepting the higher risk </a:t>
            </a:r>
          </a:p>
          <a:p>
            <a:pPr lvl="0" algn="just">
              <a:spcBef>
                <a:spcPts val="500"/>
              </a:spcBef>
            </a:pPr>
            <a:r>
              <a:rPr lang="en-GB" dirty="0"/>
              <a:t>    with his workforce as single-moms tend to fail more often during the year (e.g. sickness of their children without  </a:t>
            </a:r>
          </a:p>
          <a:p>
            <a:pPr lvl="0" algn="just">
              <a:spcBef>
                <a:spcPts val="500"/>
              </a:spcBef>
            </a:pPr>
            <a:r>
              <a:rPr lang="en-GB" dirty="0"/>
              <a:t>    having a father support)</a:t>
            </a:r>
            <a:endParaRPr lang="de-DE" dirty="0"/>
          </a:p>
          <a:p>
            <a:pPr algn="just">
              <a:spcBef>
                <a:spcPts val="500"/>
              </a:spcBef>
            </a:pPr>
            <a:endParaRPr lang="de-DE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86AE648-84EA-4C54-B6A8-FB99F9D031C8}"/>
              </a:ext>
            </a:extLst>
          </p:cNvPr>
          <p:cNvSpPr/>
          <p:nvPr/>
        </p:nvSpPr>
        <p:spPr>
          <a:xfrm>
            <a:off x="69998" y="4602826"/>
            <a:ext cx="12122001" cy="12958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dirty="0"/>
              <a:t>Through all his social activities, Federico also confirms Dees (1998): 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‘‘For social entrepreneurs, the social mission is explicit and central. Mission-related impact becomes the central criterion, not wealth creation. Wealth is just a means to an end for social entrepreneurs”. </a:t>
            </a:r>
            <a:endParaRPr lang="de-DE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AFFD419F-06FF-4611-A2AE-21CA08CAFDE0}"/>
              </a:ext>
            </a:extLst>
          </p:cNvPr>
          <p:cNvSpPr/>
          <p:nvPr/>
        </p:nvSpPr>
        <p:spPr>
          <a:xfrm>
            <a:off x="385866" y="6015029"/>
            <a:ext cx="1866900" cy="6477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1BA401A-F911-4EDE-A0F9-A9EEAC62FCF9}"/>
              </a:ext>
            </a:extLst>
          </p:cNvPr>
          <p:cNvSpPr/>
          <p:nvPr/>
        </p:nvSpPr>
        <p:spPr>
          <a:xfrm>
            <a:off x="2325376" y="5898694"/>
            <a:ext cx="9714224" cy="8803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Based on all outlines aspects, it can be stated Federico can be seen as social entrepreneur, who uses his „empanadas“ as vehicle to drive social change in his community.</a:t>
            </a:r>
            <a:endParaRPr lang="de-DE" b="1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ED8C71-C2E8-4BD9-BF53-A5648D4670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6289B-E44B-486B-8C5A-88DE9F05DBAB}" type="slidenum">
              <a:rPr lang="de-DE" smtClean="0"/>
              <a:t>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202829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 txBox="1">
            <a:spLocks noGrp="1"/>
          </p:cNvSpPr>
          <p:nvPr>
            <p:ph type="title" idx="4294967295"/>
          </p:nvPr>
        </p:nvSpPr>
        <p:spPr>
          <a:xfrm>
            <a:off x="571500" y="-103483"/>
            <a:ext cx="9359900" cy="1145009"/>
          </a:xfrm>
        </p:spPr>
        <p:txBody>
          <a:bodyPr vert="horz" wrap="square" lIns="91440" tIns="35598" rIns="91440" bIns="45720" rtlCol="0" anchor="ctr">
            <a:noAutofit/>
          </a:bodyPr>
          <a:lstStyle/>
          <a:p>
            <a:pPr lvl="0"/>
            <a:r>
              <a:rPr lang="en-GB" dirty="0"/>
              <a:t>2. ENTREPRENEURICAL CONSEQUENCES</a:t>
            </a:r>
          </a:p>
        </p:txBody>
      </p:sp>
      <p:sp>
        <p:nvSpPr>
          <p:cNvPr id="3" name="Subtítulo 2"/>
          <p:cNvSpPr txBox="1">
            <a:spLocks noGrp="1"/>
          </p:cNvSpPr>
          <p:nvPr>
            <p:ph type="subTitle" idx="4294967295"/>
          </p:nvPr>
        </p:nvSpPr>
        <p:spPr>
          <a:xfrm>
            <a:off x="1147036" y="621376"/>
            <a:ext cx="10678148" cy="523632"/>
          </a:xfrm>
        </p:spPr>
        <p:txBody>
          <a:bodyPr wrap="square" anchor="ctr">
            <a:noAutofit/>
          </a:bodyPr>
          <a:lstStyle/>
          <a:p>
            <a:pPr marL="0" indent="0">
              <a:lnSpc>
                <a:spcPct val="200000"/>
              </a:lnSpc>
              <a:spcBef>
                <a:spcPts val="0"/>
              </a:spcBef>
              <a:buNone/>
              <a:tabLst>
                <a:tab pos="0" algn="l"/>
                <a:tab pos="96345" algn="l"/>
                <a:tab pos="503931" algn="l"/>
                <a:tab pos="911518" algn="l"/>
                <a:tab pos="1319105" algn="l"/>
                <a:tab pos="1726692" algn="l"/>
                <a:tab pos="2134279" algn="l"/>
                <a:tab pos="2541866" algn="l"/>
                <a:tab pos="2949451" algn="l"/>
                <a:tab pos="3357039" algn="l"/>
                <a:tab pos="3764625" algn="l"/>
                <a:tab pos="4171886" algn="l"/>
                <a:tab pos="4579473" algn="l"/>
                <a:tab pos="4987060" algn="l"/>
                <a:tab pos="5394647" algn="l"/>
                <a:tab pos="5802233" algn="l"/>
                <a:tab pos="6209820" algn="l"/>
                <a:tab pos="6617406" algn="l"/>
                <a:tab pos="7024994" algn="l"/>
                <a:tab pos="7432581" algn="l"/>
                <a:tab pos="7840168" algn="l"/>
              </a:tabLst>
            </a:pPr>
            <a:r>
              <a:rPr lang="de-DE" sz="1800" b="1" dirty="0">
                <a:latin typeface="Arial" panose="020B0604020202020204" pitchFamily="34" charset="0"/>
                <a:cs typeface="Arial" panose="020B0604020202020204" pitchFamily="34" charset="0"/>
              </a:rPr>
              <a:t>2.2 SOCIAL CHANGES FOR THE REGION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0C25E8-806A-4771-A07C-1C9EFCEBA45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0651" y="0"/>
            <a:ext cx="2081349" cy="1145008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AE5878E-3B62-446B-B004-D3ECD1EB133C}"/>
              </a:ext>
            </a:extLst>
          </p:cNvPr>
          <p:cNvSpPr/>
          <p:nvPr/>
        </p:nvSpPr>
        <p:spPr>
          <a:xfrm>
            <a:off x="390110" y="1269702"/>
            <a:ext cx="11801890" cy="8803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 err="1">
                <a:latin typeface="Calibri" panose="020F0502020204030204" pitchFamily="34" charset="0"/>
                <a:ea typeface="Times New Roman" panose="02020603050405020304" pitchFamily="18" charset="0"/>
              </a:rPr>
              <a:t>Willemijn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Times New Roman" panose="02020603050405020304" pitchFamily="18" charset="0"/>
              </a:rPr>
              <a:t>Verloop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 quoted Gorge Shaw “the unreasonable man persists in trying to adapt the world to himself. Therefore, all progress depends on the unreasonable man” (TEDx Talks, 2014).</a:t>
            </a:r>
            <a:endParaRPr lang="de-DE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2DA8B69-9669-4E5B-9B9E-4459F5D24C5A}"/>
              </a:ext>
            </a:extLst>
          </p:cNvPr>
          <p:cNvSpPr/>
          <p:nvPr/>
        </p:nvSpPr>
        <p:spPr>
          <a:xfrm>
            <a:off x="547480" y="2144209"/>
            <a:ext cx="11487150" cy="25423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Federico Ramirez is such unreasonable man because: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He does not adapt to the world (Colombia) when employing single-moms how most of Colombian companies not do (Forbes, 2013) due to involved risks (e.g. higher failing times)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Federico insist of accepting the risk employing this group and by doing so having a positive impact in his social environment and also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He is showing and convincing other Entrepreneurs of the positive side (e.g. higher motivation).</a:t>
            </a:r>
            <a:endParaRPr lang="de-DE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C4A09BF-11A1-4B82-BB71-F0414FF1F209}"/>
              </a:ext>
            </a:extLst>
          </p:cNvPr>
          <p:cNvSpPr/>
          <p:nvPr/>
        </p:nvSpPr>
        <p:spPr>
          <a:xfrm>
            <a:off x="2422921" y="5362903"/>
            <a:ext cx="8126377" cy="9242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900" b="1" dirty="0">
                <a:latin typeface="Calibri" panose="020F0502020204030204" pitchFamily="34" charset="0"/>
                <a:ea typeface="Times New Roman" panose="02020603050405020304" pitchFamily="18" charset="0"/>
              </a:rPr>
              <a:t>Therefore, by adapting the world to his view, Federico Ramirez is truly an unreasonable social entrepreneur</a:t>
            </a:r>
            <a:endParaRPr lang="de-DE" sz="1900" b="1" dirty="0"/>
          </a:p>
        </p:txBody>
      </p:sp>
      <p:sp>
        <p:nvSpPr>
          <p:cNvPr id="13" name="Arrow: Bent-Up 12">
            <a:extLst>
              <a:ext uri="{FF2B5EF4-FFF2-40B4-BE49-F238E27FC236}">
                <a16:creationId xmlns:a16="http://schemas.microsoft.com/office/drawing/2014/main" id="{A1104FD7-FE81-47CD-A42E-9C809DB1BCFD}"/>
              </a:ext>
            </a:extLst>
          </p:cNvPr>
          <p:cNvSpPr/>
          <p:nvPr/>
        </p:nvSpPr>
        <p:spPr>
          <a:xfrm rot="5400000">
            <a:off x="1299436" y="5128235"/>
            <a:ext cx="1100864" cy="673889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ABD73C-2DEE-4693-9683-85277F18D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6289B-E44B-486B-8C5A-88DE9F05DBAB}" type="slidenum">
              <a:rPr lang="de-DE" smtClean="0"/>
              <a:t>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04011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 txBox="1">
            <a:spLocks noGrp="1"/>
          </p:cNvSpPr>
          <p:nvPr>
            <p:ph type="title" idx="4294967295"/>
          </p:nvPr>
        </p:nvSpPr>
        <p:spPr>
          <a:xfrm>
            <a:off x="1229586" y="146754"/>
            <a:ext cx="8228974" cy="1145009"/>
          </a:xfrm>
        </p:spPr>
        <p:txBody>
          <a:bodyPr vert="horz" wrap="square" lIns="91440" tIns="35598" rIns="91440" bIns="45720" rtlCol="0" anchor="ctr">
            <a:noAutofit/>
          </a:bodyPr>
          <a:lstStyle/>
          <a:p>
            <a:pPr lvl="0"/>
            <a:r>
              <a:rPr lang="en-GB" dirty="0"/>
              <a:t>3. CONCLUSION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0C25E8-806A-4771-A07C-1C9EFCEBA45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0651" y="0"/>
            <a:ext cx="2081349" cy="1145008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82A53FA7-0BFD-4330-B47B-2D173EDCE4F7}"/>
              </a:ext>
            </a:extLst>
          </p:cNvPr>
          <p:cNvSpPr/>
          <p:nvPr/>
        </p:nvSpPr>
        <p:spPr>
          <a:xfrm>
            <a:off x="11723" y="1291763"/>
            <a:ext cx="12192000" cy="34265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700"/>
              </a:spcBef>
              <a:buFontTx/>
              <a:buChar char="-"/>
            </a:pPr>
            <a:r>
              <a:rPr lang="en-GB" sz="1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There were historic economic- and social factors </a:t>
            </a:r>
            <a:r>
              <a:rPr lang="en-GB" sz="1700" dirty="0"/>
              <a:t>that led to the decision of Federico Ramirez becoming an Entrepreneur</a:t>
            </a:r>
          </a:p>
          <a:p>
            <a:pPr>
              <a:spcBef>
                <a:spcPts val="700"/>
              </a:spcBef>
              <a:buFontTx/>
              <a:buChar char="-"/>
            </a:pPr>
            <a:r>
              <a:rPr lang="en-GB" sz="1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positive development- and the present status quo in Colombia were important reasons for him becoming one of the first  </a:t>
            </a:r>
          </a:p>
          <a:p>
            <a:pPr>
              <a:spcBef>
                <a:spcPts val="700"/>
              </a:spcBef>
            </a:pPr>
            <a:r>
              <a:rPr lang="en-GB" sz="1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opportunity driven entrepreneurs.</a:t>
            </a:r>
          </a:p>
          <a:p>
            <a:pPr>
              <a:spcBef>
                <a:spcPts val="700"/>
              </a:spcBef>
              <a:buFontTx/>
              <a:buChar char="-"/>
            </a:pPr>
            <a:r>
              <a:rPr lang="en-GB" sz="1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Economic- and social changes through the new business of Federico Ramirez were explained: </a:t>
            </a:r>
          </a:p>
          <a:p>
            <a:pPr marL="742950" lvl="1" indent="-285750">
              <a:spcBef>
                <a:spcPts val="700"/>
              </a:spcBef>
              <a:buFont typeface="Arial" panose="020B0604020202020204" pitchFamily="34" charset="0"/>
              <a:buChar char="•"/>
            </a:pPr>
            <a:r>
              <a:rPr lang="en-GB" sz="1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Through his actions he became a catalyst for structural change within the local environment he lives in.</a:t>
            </a:r>
          </a:p>
          <a:p>
            <a:pPr marL="742950" lvl="1" indent="-285750">
              <a:spcBef>
                <a:spcPts val="700"/>
              </a:spcBef>
              <a:buFont typeface="Arial" panose="020B0604020202020204" pitchFamily="34" charset="0"/>
              <a:buChar char="•"/>
            </a:pPr>
            <a:r>
              <a:rPr lang="en-GB" sz="1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Applying various sources from e.g. </a:t>
            </a:r>
            <a:r>
              <a:rPr lang="en-GB" sz="1700" dirty="0" err="1">
                <a:latin typeface="Calibri" panose="020F0502020204030204" pitchFamily="34" charset="0"/>
                <a:ea typeface="Times New Roman" panose="02020603050405020304" pitchFamily="18" charset="0"/>
              </a:rPr>
              <a:t>Peredo</a:t>
            </a:r>
            <a:r>
              <a:rPr lang="en-GB" sz="1700" dirty="0">
                <a:latin typeface="Calibri" panose="020F0502020204030204" pitchFamily="34" charset="0"/>
                <a:ea typeface="Times New Roman" panose="02020603050405020304" pitchFamily="18" charset="0"/>
              </a:rPr>
              <a:t> and McLean, </a:t>
            </a:r>
            <a:r>
              <a:rPr lang="en-GB" sz="1700" dirty="0" err="1">
                <a:latin typeface="Calibri" panose="020F0502020204030204" pitchFamily="34" charset="0"/>
                <a:ea typeface="Times New Roman" panose="02020603050405020304" pitchFamily="18" charset="0"/>
              </a:rPr>
              <a:t>Stratan</a:t>
            </a:r>
            <a:r>
              <a:rPr lang="en-GB" sz="1700" dirty="0">
                <a:latin typeface="Calibri" panose="020F0502020204030204" pitchFamily="34" charset="0"/>
                <a:ea typeface="Times New Roman" panose="02020603050405020304" pitchFamily="18" charset="0"/>
              </a:rPr>
              <a:t> and </a:t>
            </a:r>
            <a:r>
              <a:rPr lang="en-GB" sz="1700" dirty="0" err="1">
                <a:latin typeface="Calibri" panose="020F0502020204030204" pitchFamily="34" charset="0"/>
                <a:ea typeface="Times New Roman" panose="02020603050405020304" pitchFamily="18" charset="0"/>
              </a:rPr>
              <a:t>Verloop</a:t>
            </a:r>
            <a:r>
              <a:rPr lang="en-GB" sz="1700" dirty="0">
                <a:latin typeface="Calibri" panose="020F0502020204030204" pitchFamily="34" charset="0"/>
                <a:ea typeface="Times New Roman" panose="02020603050405020304" pitchFamily="18" charset="0"/>
              </a:rPr>
              <a:t> to Federico Ramirez’s situation, showed that he  </a:t>
            </a:r>
          </a:p>
          <a:p>
            <a:pPr lvl="1">
              <a:spcBef>
                <a:spcPts val="700"/>
              </a:spcBef>
            </a:pPr>
            <a:r>
              <a:rPr lang="en-GB" sz="1700" dirty="0">
                <a:latin typeface="Calibri" panose="020F0502020204030204" pitchFamily="34" charset="0"/>
                <a:ea typeface="Times New Roman" panose="02020603050405020304" pitchFamily="18" charset="0"/>
              </a:rPr>
              <a:t>      is not just a social entrepreneur by offering free internet terminals to his customers who many of them not have internet at  </a:t>
            </a:r>
          </a:p>
          <a:p>
            <a:pPr lvl="1">
              <a:spcBef>
                <a:spcPts val="700"/>
              </a:spcBef>
            </a:pPr>
            <a:r>
              <a:rPr lang="en-GB" sz="1700" dirty="0">
                <a:latin typeface="Calibri" panose="020F0502020204030204" pitchFamily="34" charset="0"/>
                <a:ea typeface="Times New Roman" panose="02020603050405020304" pitchFamily="18" charset="0"/>
              </a:rPr>
              <a:t>      home but now having the opportunity to also develop own entrepreneurial ideas (more sources of information available).</a:t>
            </a:r>
          </a:p>
          <a:p>
            <a:pPr marL="742950" lvl="1" indent="-285750">
              <a:spcBef>
                <a:spcPts val="700"/>
              </a:spcBef>
              <a:buFont typeface="Arial" panose="020B0604020202020204" pitchFamily="34" charset="0"/>
              <a:buChar char="•"/>
            </a:pPr>
            <a:r>
              <a:rPr lang="en-GB" sz="1700" dirty="0">
                <a:latin typeface="Calibri" panose="020F0502020204030204" pitchFamily="34" charset="0"/>
                <a:ea typeface="Times New Roman" panose="02020603050405020304" pitchFamily="18" charset="0"/>
              </a:rPr>
              <a:t>Federico Ramirez can be seen as an unreasonable social entrepreneur because of his will to adapt the country to his standards by employing only single-moms and therefore not accepting how Colombia negatively treats mainly this group of society.</a:t>
            </a:r>
            <a:endParaRPr lang="de-DE" sz="17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3594C09-6E6A-4B25-9BCE-7D7CFC5F8E4A}"/>
              </a:ext>
            </a:extLst>
          </p:cNvPr>
          <p:cNvSpPr/>
          <p:nvPr/>
        </p:nvSpPr>
        <p:spPr>
          <a:xfrm>
            <a:off x="1913021" y="5248406"/>
            <a:ext cx="8734926" cy="12958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If in Colombia more Entrepreneurs like Federico Ramirez start their own business, the country will even stronger develop from a post-conflict- to a developed prospering country.</a:t>
            </a:r>
            <a:endParaRPr lang="de-DE" b="1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Arrow: Bent-Up 19">
            <a:extLst>
              <a:ext uri="{FF2B5EF4-FFF2-40B4-BE49-F238E27FC236}">
                <a16:creationId xmlns:a16="http://schemas.microsoft.com/office/drawing/2014/main" id="{DE3850D5-84D7-4D89-8585-FF8B6AFE66F0}"/>
              </a:ext>
            </a:extLst>
          </p:cNvPr>
          <p:cNvSpPr/>
          <p:nvPr/>
        </p:nvSpPr>
        <p:spPr>
          <a:xfrm rot="5400000">
            <a:off x="782053" y="5462337"/>
            <a:ext cx="878305" cy="686348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724A33A-481B-4DA8-85F6-FF2B576B9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6289B-E44B-486B-8C5A-88DE9F05DBAB}" type="slidenum">
              <a:rPr lang="de-DE" smtClean="0"/>
              <a:t>10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8506633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 txBox="1">
            <a:spLocks noGrp="1"/>
          </p:cNvSpPr>
          <p:nvPr>
            <p:ph type="title" idx="4294967295"/>
          </p:nvPr>
        </p:nvSpPr>
        <p:spPr>
          <a:xfrm>
            <a:off x="1229586" y="146754"/>
            <a:ext cx="8228974" cy="1145009"/>
          </a:xfrm>
        </p:spPr>
        <p:txBody>
          <a:bodyPr vert="horz" wrap="square" lIns="91440" tIns="35598" rIns="91440" bIns="45720" rtlCol="0" anchor="ctr">
            <a:noAutofit/>
          </a:bodyPr>
          <a:lstStyle/>
          <a:p>
            <a:pPr lvl="0"/>
            <a:r>
              <a:rPr lang="en-GB" dirty="0"/>
              <a:t>REFERENCES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0C25E8-806A-4771-A07C-1C9EFCEBA45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0651" y="0"/>
            <a:ext cx="2081349" cy="1145008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26A242C-BB70-4F1C-8AFA-889F9B73184C}"/>
              </a:ext>
            </a:extLst>
          </p:cNvPr>
          <p:cNvSpPr/>
          <p:nvPr/>
        </p:nvSpPr>
        <p:spPr>
          <a:xfrm>
            <a:off x="190500" y="1291763"/>
            <a:ext cx="12001500" cy="57349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lvl="0" indent="-228600">
              <a:spcBef>
                <a:spcPts val="400"/>
              </a:spcBef>
              <a:spcAft>
                <a:spcPts val="0"/>
              </a:spcAft>
              <a:buAutoNum type="arabicPeriod"/>
            </a:pPr>
            <a:r>
              <a:rPr lang="en-GB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CORRUPTION 2017, Corruption Index, available at https://www.ris.bka.gv.at/defaultEn.aspx [accessed at 05/12/2018]</a:t>
            </a:r>
          </a:p>
          <a:p>
            <a:pPr marL="228600" indent="-228600">
              <a:spcBef>
                <a:spcPts val="400"/>
              </a:spcBef>
              <a:buFontTx/>
              <a:buAutoNum type="arabicPeriod"/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DEES 1998, The meaning of social entrepreneurship, available at: https://entrepreneurship.duke.edu/news-item/the-meaning-of-social-entrepreneurship/ , [accessed at 04/12/2018]</a:t>
            </a:r>
            <a:endParaRPr lang="de-DE" sz="12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lvl="0" indent="-228600">
              <a:spcBef>
                <a:spcPts val="400"/>
              </a:spcBef>
              <a:spcAft>
                <a:spcPts val="0"/>
              </a:spcAft>
              <a:buAutoNum type="arabicPeriod"/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FORBES 2013, Single Mothers in Colombia, available at: https://www.forbes.com/sites/skollworldforum/2013/10/10/single-mothers-in-colombia/#507b56b53131 , [accessed at 08/12/2018]</a:t>
            </a:r>
          </a:p>
          <a:p>
            <a:pPr marL="228600" lvl="0" indent="-228600">
              <a:spcBef>
                <a:spcPts val="400"/>
              </a:spcBef>
              <a:spcAft>
                <a:spcPts val="0"/>
              </a:spcAft>
              <a:buAutoNum type="arabicPeriod"/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GEM 2017, available at:  https://www.gemconsortium.org/country-profile/52 , [accessed at 10/12/2018]</a:t>
            </a:r>
          </a:p>
          <a:p>
            <a:pPr marL="228600" indent="-228600">
              <a:spcBef>
                <a:spcPts val="400"/>
              </a:spcBef>
              <a:buFontTx/>
              <a:buAutoNum type="arabicPeriod"/>
            </a:pPr>
            <a:r>
              <a:rPr lang="en-GB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IMD 2017, IMD 2017 WORLD COMPETITIVE CENTER, World Competitive Yearbook 2017, available at: www.imd.com [accessed at 06/12/2018]</a:t>
            </a:r>
            <a:endParaRPr lang="en-US" sz="12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lvl="0" indent="-228600">
              <a:spcBef>
                <a:spcPts val="400"/>
              </a:spcBef>
              <a:spcAft>
                <a:spcPts val="0"/>
              </a:spcAft>
              <a:buAutoNum type="arabicPeriod"/>
            </a:pPr>
            <a:r>
              <a:rPr lang="en-GB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2017, available at: https://journals.sagepub.com/doi/pdf/10.1177/0262728015615484 , [accessed at 07/12/2018]</a:t>
            </a:r>
            <a:endParaRPr lang="en-US" sz="12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lvl="0" indent="-228600">
              <a:spcBef>
                <a:spcPts val="400"/>
              </a:spcBef>
              <a:spcAft>
                <a:spcPts val="0"/>
              </a:spcAft>
              <a:buAutoNum type="arabicPeriod"/>
            </a:pPr>
            <a:r>
              <a:rPr lang="es-CO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MINT 2018, Ministerio de Comercio incluye planos de soporte, </a:t>
            </a:r>
            <a:r>
              <a:rPr lang="en-GB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</a:t>
            </a:r>
            <a:r>
              <a:rPr lang="es-CO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at: http://www.mincit.gov.co/ , </a:t>
            </a:r>
            <a:r>
              <a:rPr lang="en-GB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[accessed at 20/11/2018]</a:t>
            </a:r>
            <a:endParaRPr lang="en-US" sz="12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lvl="0" indent="-228600">
              <a:spcBef>
                <a:spcPts val="400"/>
              </a:spcBef>
              <a:spcAft>
                <a:spcPts val="0"/>
              </a:spcAft>
              <a:buAutoNum type="arabicPeriod"/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NAUDE, W. 2010 Entrepreneurship and economic development: Theory, evidence and policy. In International Development: Ideas, Experience, and Prospects. Oxford University Press.</a:t>
            </a:r>
          </a:p>
          <a:p>
            <a:pPr marL="228600" indent="-228600">
              <a:spcBef>
                <a:spcPts val="400"/>
              </a:spcBef>
              <a:buFontTx/>
              <a:buAutoNum type="arabicPeriod"/>
            </a:pPr>
            <a:r>
              <a:rPr lang="en-GB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OECD 2018, Economic Outlook Colombia, available at: http://www.oecd.org/eco/outlook/colombia-economic-forecast-summary.htm , [accessed at 29/11/2018]</a:t>
            </a:r>
            <a:endParaRPr lang="de-DE" sz="12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lvl="0" indent="-228600">
              <a:spcBef>
                <a:spcPts val="400"/>
              </a:spcBef>
              <a:spcAft>
                <a:spcPts val="0"/>
              </a:spcAft>
              <a:buAutoNum type="arabicPeriod"/>
            </a:pPr>
            <a:r>
              <a:rPr lang="en-GB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RAMIREZ, F. 2018, Interviewed by </a:t>
            </a:r>
            <a:r>
              <a:rPr lang="en-GB" sz="12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M.Schlotbohm</a:t>
            </a:r>
            <a:r>
              <a:rPr lang="en-GB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on Entrepreneurial Activities, 07/12/2018</a:t>
            </a:r>
          </a:p>
          <a:p>
            <a:pPr marL="228600" lvl="0" indent="-228600">
              <a:spcBef>
                <a:spcPts val="400"/>
              </a:spcBef>
              <a:spcAft>
                <a:spcPts val="0"/>
              </a:spcAft>
              <a:buAutoNum type="arabicPeriod"/>
            </a:pPr>
            <a:r>
              <a:rPr lang="en-GB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ROBERTS 1991, Edward B. Roberts (1991), An Environment for Entrepreneurs, available at: http://citeseerx.ist.psu.edu/viewdoc/download?doi=10.1.1.834.6453&amp;rep=rep1&amp;type=pdf [accessed at 11/12/2018]</a:t>
            </a:r>
          </a:p>
          <a:p>
            <a:pPr marL="228600" lvl="0" indent="-228600">
              <a:spcBef>
                <a:spcPts val="400"/>
              </a:spcBef>
              <a:spcAft>
                <a:spcPts val="0"/>
              </a:spcAft>
              <a:buAutoNum type="arabicPeriod"/>
            </a:pPr>
            <a:r>
              <a:rPr lang="en-GB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SCHRAMM, C. 2010 All Entrepreneurship Is Social. Stanford Social Innovation Review [Online] Available from: https://ssir.org/articles/entry/all_entrepreneurship_is_social </a:t>
            </a:r>
          </a:p>
          <a:p>
            <a:pPr lvl="0">
              <a:spcBef>
                <a:spcPts val="400"/>
              </a:spcBef>
              <a:spcAft>
                <a:spcPts val="0"/>
              </a:spcAft>
            </a:pPr>
            <a:r>
              <a:rPr lang="en-GB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[accessed at 04/12/2018]</a:t>
            </a:r>
          </a:p>
          <a:p>
            <a:pPr lvl="0">
              <a:spcBef>
                <a:spcPts val="400"/>
              </a:spcBef>
              <a:spcAft>
                <a:spcPts val="0"/>
              </a:spcAft>
            </a:pPr>
            <a:r>
              <a:rPr lang="en-GB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13. 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STRATAN, D. 2017 Success factors of Sustainable Social enterprises through circular economy perspective. </a:t>
            </a:r>
            <a:r>
              <a:rPr lang="en-US" sz="12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Visegrad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Journal on </a:t>
            </a:r>
            <a:r>
              <a:rPr lang="en-US" sz="12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Bioeconomy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Sustainable Development, 6(1), 17-23,  </a:t>
            </a:r>
          </a:p>
          <a:p>
            <a:pPr lvl="0">
              <a:spcBef>
                <a:spcPts val="400"/>
              </a:spcBef>
              <a:spcAft>
                <a:spcPts val="0"/>
              </a:spcAft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available at: www.researchgate.net/publication/318184178_Success_Factors_of_Sustainable_Social_Enterprises_Through_Circular_Economy_Perspective , [accessed </a:t>
            </a:r>
            <a:r>
              <a:rPr lang="en-GB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 02/12/2018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]</a:t>
            </a:r>
          </a:p>
          <a:p>
            <a:pPr lvl="0">
              <a:spcBef>
                <a:spcPts val="400"/>
              </a:spcBef>
              <a:spcAft>
                <a:spcPts val="0"/>
              </a:spcAft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14. TEDx Talks (2014) Changing the world through social entrepreneurship: </a:t>
            </a:r>
            <a:r>
              <a:rPr lang="en-US" sz="12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Willemijn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Verloop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at </a:t>
            </a:r>
            <a:r>
              <a:rPr lang="en-US" sz="12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TEDxUtrecht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, available at www.youtube.com/watch?v=Vvq9YgoJabY, </a:t>
            </a:r>
          </a:p>
          <a:p>
            <a:pPr lvl="0">
              <a:spcBef>
                <a:spcPts val="400"/>
              </a:spcBef>
              <a:spcAft>
                <a:spcPts val="0"/>
              </a:spcAft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[accessed at 09/12/2018]</a:t>
            </a:r>
          </a:p>
          <a:p>
            <a:pPr lvl="0">
              <a:spcBef>
                <a:spcPts val="400"/>
              </a:spcBef>
              <a:spcAft>
                <a:spcPts val="0"/>
              </a:spcAft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15. TRENCHARD, R. 2015 What impact do entrepreneurs have on society? , available at: www.virgin.com/entrepreneur/what-impact-do-entrepreneurs-have [accessed at 05/12/2018]</a:t>
            </a:r>
          </a:p>
          <a:p>
            <a:pPr lvl="0">
              <a:spcBef>
                <a:spcPts val="400"/>
              </a:spcBef>
              <a:spcAft>
                <a:spcPts val="0"/>
              </a:spcAft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16. </a:t>
            </a:r>
            <a:r>
              <a:rPr lang="en-GB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WORLD BANK, 2017, available at: www.worldbank.org/en/country/colombia/overview [accessed at 02/12/2018]</a:t>
            </a:r>
          </a:p>
          <a:p>
            <a:pPr lvl="0">
              <a:spcBef>
                <a:spcPts val="400"/>
              </a:spcBef>
              <a:spcAft>
                <a:spcPts val="0"/>
              </a:spcAft>
            </a:pPr>
            <a:r>
              <a:rPr lang="en-GB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17. 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ZAHRA, S. A. &amp; WRIGHT, M. 2015 Understanding the social role of entrepreneurship. Enterprise Research Centre [Online] ERC Research Paper No. 33, available from:  </a:t>
            </a:r>
          </a:p>
          <a:p>
            <a:pPr lvl="0">
              <a:spcBef>
                <a:spcPts val="400"/>
              </a:spcBef>
              <a:spcAft>
                <a:spcPts val="0"/>
              </a:spcAft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www.enterpriseresearch.ac.uk/wp-content/uploads/2015/07/ERC-ResPap33_WrightZhara.pdf [accessed at 01/12/2018]</a:t>
            </a:r>
            <a:endParaRPr lang="de-DE" sz="12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70510">
              <a:spcAft>
                <a:spcPts val="0"/>
              </a:spcAft>
            </a:pPr>
            <a:r>
              <a:rPr lang="en-GB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de-DE" sz="12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endParaRPr lang="de-DE" sz="12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2DDE2F3-DC0A-4054-ADAD-DCD93FC95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6289B-E44B-486B-8C5A-88DE9F05DBAB}" type="slidenum">
              <a:rPr lang="de-DE" smtClean="0"/>
              <a:t>11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101940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1701</Words>
  <Application>Microsoft Office PowerPoint</Application>
  <PresentationFormat>Widescreen</PresentationFormat>
  <Paragraphs>134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CONTENT</vt:lpstr>
      <vt:lpstr>1. IDENTIFICATION OF ENTERPRISE OPPORTUNITY</vt:lpstr>
      <vt:lpstr>1. IDENTIFICATION OF ENTERPRISE OPPORTUNITY</vt:lpstr>
      <vt:lpstr>2. ENTREPRENEURICAL CONSEQUENCES</vt:lpstr>
      <vt:lpstr>2. ENTREPRENEURICAL CONSEQUENCES</vt:lpstr>
      <vt:lpstr>2. ENTREPRENEURICAL CONSEQUENCES</vt:lpstr>
      <vt:lpstr>2. ENTREPRENEURICAL CONSEQUENCES</vt:lpstr>
      <vt:lpstr>3. 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MS</dc:creator>
  <cp:lastModifiedBy>MS</cp:lastModifiedBy>
  <cp:revision>32</cp:revision>
  <dcterms:created xsi:type="dcterms:W3CDTF">2018-12-30T16:07:08Z</dcterms:created>
  <dcterms:modified xsi:type="dcterms:W3CDTF">2018-12-31T18:05:06Z</dcterms:modified>
</cp:coreProperties>
</file>