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97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EA2277-F452-49DE-BDB0-51C40383B01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8FDC68E-42B7-4A7D-BA11-30C706FA0816}">
      <dgm:prSet/>
      <dgm:spPr/>
      <dgm:t>
        <a:bodyPr/>
        <a:lstStyle/>
        <a:p>
          <a:r>
            <a:rPr lang="en-GB" b="1"/>
            <a:t>Strengths</a:t>
          </a:r>
          <a:endParaRPr lang="en-US"/>
        </a:p>
      </dgm:t>
    </dgm:pt>
    <dgm:pt modelId="{938451C7-CC0F-4269-B425-D6DEFBE70407}" type="parTrans" cxnId="{C6C30ED5-40EE-42C5-9117-EA8D9F115D6D}">
      <dgm:prSet/>
      <dgm:spPr/>
      <dgm:t>
        <a:bodyPr/>
        <a:lstStyle/>
        <a:p>
          <a:endParaRPr lang="en-US"/>
        </a:p>
      </dgm:t>
    </dgm:pt>
    <dgm:pt modelId="{7D29DD0E-74CF-47A8-B809-F45AFBFA5A57}" type="sibTrans" cxnId="{C6C30ED5-40EE-42C5-9117-EA8D9F115D6D}">
      <dgm:prSet/>
      <dgm:spPr/>
      <dgm:t>
        <a:bodyPr/>
        <a:lstStyle/>
        <a:p>
          <a:endParaRPr lang="en-US"/>
        </a:p>
      </dgm:t>
    </dgm:pt>
    <dgm:pt modelId="{B4CFC1C2-80FF-43EC-BA06-8D07914DE002}">
      <dgm:prSet/>
      <dgm:spPr/>
      <dgm:t>
        <a:bodyPr/>
        <a:lstStyle/>
        <a:p>
          <a:r>
            <a:rPr lang="en-GB"/>
            <a:t>Scientifically developed </a:t>
          </a:r>
          <a:endParaRPr lang="en-US"/>
        </a:p>
      </dgm:t>
    </dgm:pt>
    <dgm:pt modelId="{B9528D7C-44C4-45A5-9EF0-0B666AB89CE1}" type="parTrans" cxnId="{4F592360-0D0B-4B8C-A130-006EBCEC94ED}">
      <dgm:prSet/>
      <dgm:spPr/>
      <dgm:t>
        <a:bodyPr/>
        <a:lstStyle/>
        <a:p>
          <a:endParaRPr lang="en-US"/>
        </a:p>
      </dgm:t>
    </dgm:pt>
    <dgm:pt modelId="{3E7C7DA7-3534-496F-8B48-47BFD06E9A9C}" type="sibTrans" cxnId="{4F592360-0D0B-4B8C-A130-006EBCEC94ED}">
      <dgm:prSet/>
      <dgm:spPr/>
      <dgm:t>
        <a:bodyPr/>
        <a:lstStyle/>
        <a:p>
          <a:endParaRPr lang="en-US"/>
        </a:p>
      </dgm:t>
    </dgm:pt>
    <dgm:pt modelId="{6DB4A082-0686-4F58-8F48-3981B769A9F6}">
      <dgm:prSet/>
      <dgm:spPr/>
      <dgm:t>
        <a:bodyPr/>
        <a:lstStyle/>
        <a:p>
          <a:r>
            <a:rPr lang="en-GB"/>
            <a:t>Focuses on measurable abilities </a:t>
          </a:r>
          <a:endParaRPr lang="en-US"/>
        </a:p>
      </dgm:t>
    </dgm:pt>
    <dgm:pt modelId="{B7D93638-6171-4C7B-B918-54459F3C0F93}" type="parTrans" cxnId="{7C207BA1-A101-4A38-A01A-37AED731605D}">
      <dgm:prSet/>
      <dgm:spPr/>
      <dgm:t>
        <a:bodyPr/>
        <a:lstStyle/>
        <a:p>
          <a:endParaRPr lang="en-US"/>
        </a:p>
      </dgm:t>
    </dgm:pt>
    <dgm:pt modelId="{F5D64D3A-EC5A-4FDD-8A74-3F49BEFC8B6B}" type="sibTrans" cxnId="{7C207BA1-A101-4A38-A01A-37AED731605D}">
      <dgm:prSet/>
      <dgm:spPr/>
      <dgm:t>
        <a:bodyPr/>
        <a:lstStyle/>
        <a:p>
          <a:endParaRPr lang="en-US"/>
        </a:p>
      </dgm:t>
    </dgm:pt>
    <dgm:pt modelId="{B799EE7A-7636-474F-921B-77026AA3DD0B}">
      <dgm:prSet/>
      <dgm:spPr/>
      <dgm:t>
        <a:bodyPr/>
        <a:lstStyle/>
        <a:p>
          <a:r>
            <a:rPr lang="en-GB" b="1"/>
            <a:t>Limitations</a:t>
          </a:r>
          <a:endParaRPr lang="en-US"/>
        </a:p>
      </dgm:t>
    </dgm:pt>
    <dgm:pt modelId="{D4FAD579-B828-4715-A976-C8D72915B8F4}" type="parTrans" cxnId="{18C3F385-3031-46BF-B6A8-9AE549615458}">
      <dgm:prSet/>
      <dgm:spPr/>
      <dgm:t>
        <a:bodyPr/>
        <a:lstStyle/>
        <a:p>
          <a:endParaRPr lang="en-US"/>
        </a:p>
      </dgm:t>
    </dgm:pt>
    <dgm:pt modelId="{DFF5C1CB-1869-4435-B737-7E6A2D0AAA92}" type="sibTrans" cxnId="{18C3F385-3031-46BF-B6A8-9AE549615458}">
      <dgm:prSet/>
      <dgm:spPr/>
      <dgm:t>
        <a:bodyPr/>
        <a:lstStyle/>
        <a:p>
          <a:endParaRPr lang="en-US"/>
        </a:p>
      </dgm:t>
    </dgm:pt>
    <dgm:pt modelId="{A338EEB7-DCE8-4997-AE1E-90E3F6000FC1}">
      <dgm:prSet/>
      <dgm:spPr/>
      <dgm:t>
        <a:bodyPr/>
        <a:lstStyle/>
        <a:p>
          <a:r>
            <a:rPr lang="en-GB"/>
            <a:t>Emotional skills vary across cultures </a:t>
          </a:r>
          <a:endParaRPr lang="en-US"/>
        </a:p>
      </dgm:t>
    </dgm:pt>
    <dgm:pt modelId="{8F7171F0-6FF6-4A55-9A6F-86D127EA2B1F}" type="parTrans" cxnId="{CA2FDDE0-CE60-4CEB-8B97-690B4B73FCD5}">
      <dgm:prSet/>
      <dgm:spPr/>
      <dgm:t>
        <a:bodyPr/>
        <a:lstStyle/>
        <a:p>
          <a:endParaRPr lang="en-US"/>
        </a:p>
      </dgm:t>
    </dgm:pt>
    <dgm:pt modelId="{E270169D-7C0E-4304-8677-E2E27736BACE}" type="sibTrans" cxnId="{CA2FDDE0-CE60-4CEB-8B97-690B4B73FCD5}">
      <dgm:prSet/>
      <dgm:spPr/>
      <dgm:t>
        <a:bodyPr/>
        <a:lstStyle/>
        <a:p>
          <a:endParaRPr lang="en-US"/>
        </a:p>
      </dgm:t>
    </dgm:pt>
    <dgm:pt modelId="{BD0EC3BB-57FD-4F44-B3A9-4EC4292BD8A8}">
      <dgm:prSet/>
      <dgm:spPr/>
      <dgm:t>
        <a:bodyPr/>
        <a:lstStyle/>
        <a:p>
          <a:r>
            <a:rPr lang="en-GB"/>
            <a:t>Difficult to assess consistently </a:t>
          </a:r>
          <a:endParaRPr lang="en-US"/>
        </a:p>
      </dgm:t>
    </dgm:pt>
    <dgm:pt modelId="{97AFDCB8-46A3-4B21-AB32-7281F33844EF}" type="parTrans" cxnId="{30A6B1ED-4E50-444B-8A02-631408D2E6E1}">
      <dgm:prSet/>
      <dgm:spPr/>
      <dgm:t>
        <a:bodyPr/>
        <a:lstStyle/>
        <a:p>
          <a:endParaRPr lang="en-US"/>
        </a:p>
      </dgm:t>
    </dgm:pt>
    <dgm:pt modelId="{609FBD5D-4CA7-436B-8005-B8916D5A348A}" type="sibTrans" cxnId="{30A6B1ED-4E50-444B-8A02-631408D2E6E1}">
      <dgm:prSet/>
      <dgm:spPr/>
      <dgm:t>
        <a:bodyPr/>
        <a:lstStyle/>
        <a:p>
          <a:endParaRPr lang="en-US"/>
        </a:p>
      </dgm:t>
    </dgm:pt>
    <dgm:pt modelId="{564E0884-0F5F-4ACD-95F7-58E869D105FF}">
      <dgm:prSet/>
      <dgm:spPr/>
      <dgm:t>
        <a:bodyPr/>
        <a:lstStyle/>
        <a:p>
          <a:r>
            <a:rPr lang="en-GB"/>
            <a:t>Although valuable for leadership development, emotional abilities may not fully explain leadership effectiveness in complex organisational environments </a:t>
          </a:r>
          <a:r>
            <a:rPr lang="en-GB" b="1"/>
            <a:t>(Mattingly and Kraiger, 2019)</a:t>
          </a:r>
          <a:endParaRPr lang="en-US"/>
        </a:p>
      </dgm:t>
    </dgm:pt>
    <dgm:pt modelId="{E681148B-42D5-4EA6-B9F8-7B8BDACCA5FC}" type="parTrans" cxnId="{5C5DD356-1FE4-41EE-8BC8-489480018B50}">
      <dgm:prSet/>
      <dgm:spPr/>
      <dgm:t>
        <a:bodyPr/>
        <a:lstStyle/>
        <a:p>
          <a:endParaRPr lang="en-US"/>
        </a:p>
      </dgm:t>
    </dgm:pt>
    <dgm:pt modelId="{BB15CF0A-B4A7-426D-A874-5FD5A2573D78}" type="sibTrans" cxnId="{5C5DD356-1FE4-41EE-8BC8-489480018B50}">
      <dgm:prSet/>
      <dgm:spPr/>
      <dgm:t>
        <a:bodyPr/>
        <a:lstStyle/>
        <a:p>
          <a:endParaRPr lang="en-US"/>
        </a:p>
      </dgm:t>
    </dgm:pt>
    <dgm:pt modelId="{A3C63017-A42C-4CDD-82B8-EB13308DC0F8}" type="pres">
      <dgm:prSet presAssocID="{F9EA2277-F452-49DE-BDB0-51C40383B01E}" presName="root" presStyleCnt="0">
        <dgm:presLayoutVars>
          <dgm:dir/>
          <dgm:resizeHandles val="exact"/>
        </dgm:presLayoutVars>
      </dgm:prSet>
      <dgm:spPr/>
    </dgm:pt>
    <dgm:pt modelId="{32F5B5A7-0D1D-4674-B385-4AAC62349575}" type="pres">
      <dgm:prSet presAssocID="{38FDC68E-42B7-4A7D-BA11-30C706FA0816}" presName="compNode" presStyleCnt="0"/>
      <dgm:spPr/>
    </dgm:pt>
    <dgm:pt modelId="{8E6C243B-7B97-4F35-AAC9-CE8D02FEAEF2}" type="pres">
      <dgm:prSet presAssocID="{38FDC68E-42B7-4A7D-BA11-30C706FA0816}" presName="bgRect" presStyleLbl="bgShp" presStyleIdx="0" presStyleCnt="7"/>
      <dgm:spPr/>
    </dgm:pt>
    <dgm:pt modelId="{6A3A60AF-DBE8-4749-B53A-8225C033F5BE}" type="pres">
      <dgm:prSet presAssocID="{38FDC68E-42B7-4A7D-BA11-30C706FA0816}"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umbbell"/>
        </a:ext>
      </dgm:extLst>
    </dgm:pt>
    <dgm:pt modelId="{2A8D8C06-6F11-4351-9FE3-AC6DBBB2A51A}" type="pres">
      <dgm:prSet presAssocID="{38FDC68E-42B7-4A7D-BA11-30C706FA0816}" presName="spaceRect" presStyleCnt="0"/>
      <dgm:spPr/>
    </dgm:pt>
    <dgm:pt modelId="{C9DA557E-2646-461C-9535-FB60BFC9A327}" type="pres">
      <dgm:prSet presAssocID="{38FDC68E-42B7-4A7D-BA11-30C706FA0816}" presName="parTx" presStyleLbl="revTx" presStyleIdx="0" presStyleCnt="7">
        <dgm:presLayoutVars>
          <dgm:chMax val="0"/>
          <dgm:chPref val="0"/>
        </dgm:presLayoutVars>
      </dgm:prSet>
      <dgm:spPr/>
    </dgm:pt>
    <dgm:pt modelId="{DAB55AB1-6ABE-496D-86B6-FDAE387D63AE}" type="pres">
      <dgm:prSet presAssocID="{7D29DD0E-74CF-47A8-B809-F45AFBFA5A57}" presName="sibTrans" presStyleCnt="0"/>
      <dgm:spPr/>
    </dgm:pt>
    <dgm:pt modelId="{B9446294-BFEF-4091-AFC9-FC8D3620E436}" type="pres">
      <dgm:prSet presAssocID="{B4CFC1C2-80FF-43EC-BA06-8D07914DE002}" presName="compNode" presStyleCnt="0"/>
      <dgm:spPr/>
    </dgm:pt>
    <dgm:pt modelId="{14329B98-2D63-4CAD-80BF-1852FAC5C462}" type="pres">
      <dgm:prSet presAssocID="{B4CFC1C2-80FF-43EC-BA06-8D07914DE002}" presName="bgRect" presStyleLbl="bgShp" presStyleIdx="1" presStyleCnt="7"/>
      <dgm:spPr/>
    </dgm:pt>
    <dgm:pt modelId="{5FBD14B2-3C7E-4A71-A1A6-55B14C056B54}" type="pres">
      <dgm:prSet presAssocID="{B4CFC1C2-80FF-43EC-BA06-8D07914DE002}"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ask"/>
        </a:ext>
      </dgm:extLst>
    </dgm:pt>
    <dgm:pt modelId="{C28CED16-A9D6-4B13-8F2C-472192EA5BE4}" type="pres">
      <dgm:prSet presAssocID="{B4CFC1C2-80FF-43EC-BA06-8D07914DE002}" presName="spaceRect" presStyleCnt="0"/>
      <dgm:spPr/>
    </dgm:pt>
    <dgm:pt modelId="{8A21EFFD-F6CA-4840-8C84-EAE8221F83E8}" type="pres">
      <dgm:prSet presAssocID="{B4CFC1C2-80FF-43EC-BA06-8D07914DE002}" presName="parTx" presStyleLbl="revTx" presStyleIdx="1" presStyleCnt="7">
        <dgm:presLayoutVars>
          <dgm:chMax val="0"/>
          <dgm:chPref val="0"/>
        </dgm:presLayoutVars>
      </dgm:prSet>
      <dgm:spPr/>
    </dgm:pt>
    <dgm:pt modelId="{3565DE89-7841-4D02-8665-90B0E4040A08}" type="pres">
      <dgm:prSet presAssocID="{3E7C7DA7-3534-496F-8B48-47BFD06E9A9C}" presName="sibTrans" presStyleCnt="0"/>
      <dgm:spPr/>
    </dgm:pt>
    <dgm:pt modelId="{49CE4F74-3E90-44B4-B6A0-D53202B7C945}" type="pres">
      <dgm:prSet presAssocID="{6DB4A082-0686-4F58-8F48-3981B769A9F6}" presName="compNode" presStyleCnt="0"/>
      <dgm:spPr/>
    </dgm:pt>
    <dgm:pt modelId="{05F5C65A-B9FB-4298-A6F5-724993421EB0}" type="pres">
      <dgm:prSet presAssocID="{6DB4A082-0686-4F58-8F48-3981B769A9F6}" presName="bgRect" presStyleLbl="bgShp" presStyleIdx="2" presStyleCnt="7"/>
      <dgm:spPr/>
    </dgm:pt>
    <dgm:pt modelId="{BEAAB205-F181-49C3-B99F-BBB8A568ADD9}" type="pres">
      <dgm:prSet presAssocID="{6DB4A082-0686-4F58-8F48-3981B769A9F6}"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llseye"/>
        </a:ext>
      </dgm:extLst>
    </dgm:pt>
    <dgm:pt modelId="{ECED593B-809C-46AA-81AE-06FD1F3CB28E}" type="pres">
      <dgm:prSet presAssocID="{6DB4A082-0686-4F58-8F48-3981B769A9F6}" presName="spaceRect" presStyleCnt="0"/>
      <dgm:spPr/>
    </dgm:pt>
    <dgm:pt modelId="{70306946-F393-4077-B28F-B36AD62EAC54}" type="pres">
      <dgm:prSet presAssocID="{6DB4A082-0686-4F58-8F48-3981B769A9F6}" presName="parTx" presStyleLbl="revTx" presStyleIdx="2" presStyleCnt="7">
        <dgm:presLayoutVars>
          <dgm:chMax val="0"/>
          <dgm:chPref val="0"/>
        </dgm:presLayoutVars>
      </dgm:prSet>
      <dgm:spPr/>
    </dgm:pt>
    <dgm:pt modelId="{5CC54E83-DDFC-481D-9809-E18B667C82CB}" type="pres">
      <dgm:prSet presAssocID="{F5D64D3A-EC5A-4FDD-8A74-3F49BEFC8B6B}" presName="sibTrans" presStyleCnt="0"/>
      <dgm:spPr/>
    </dgm:pt>
    <dgm:pt modelId="{BD1AE06F-30C1-495A-BBB8-8896D04DE1E3}" type="pres">
      <dgm:prSet presAssocID="{B799EE7A-7636-474F-921B-77026AA3DD0B}" presName="compNode" presStyleCnt="0"/>
      <dgm:spPr/>
    </dgm:pt>
    <dgm:pt modelId="{DBFB769A-D052-4A4C-9574-314340135DF4}" type="pres">
      <dgm:prSet presAssocID="{B799EE7A-7636-474F-921B-77026AA3DD0B}" presName="bgRect" presStyleLbl="bgShp" presStyleIdx="3" presStyleCnt="7"/>
      <dgm:spPr/>
    </dgm:pt>
    <dgm:pt modelId="{DFA5ADE7-BDAB-4AA9-BFDA-7CD4CD0E6DC0}" type="pres">
      <dgm:prSet presAssocID="{B799EE7A-7636-474F-921B-77026AA3DD0B}"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FE5C9404-26A1-4B5D-B124-0798DAABC709}" type="pres">
      <dgm:prSet presAssocID="{B799EE7A-7636-474F-921B-77026AA3DD0B}" presName="spaceRect" presStyleCnt="0"/>
      <dgm:spPr/>
    </dgm:pt>
    <dgm:pt modelId="{0261BD34-3AF1-47AF-9AC7-CB2E2E2EC25E}" type="pres">
      <dgm:prSet presAssocID="{B799EE7A-7636-474F-921B-77026AA3DD0B}" presName="parTx" presStyleLbl="revTx" presStyleIdx="3" presStyleCnt="7">
        <dgm:presLayoutVars>
          <dgm:chMax val="0"/>
          <dgm:chPref val="0"/>
        </dgm:presLayoutVars>
      </dgm:prSet>
      <dgm:spPr/>
    </dgm:pt>
    <dgm:pt modelId="{B1A3F30F-5F20-431E-A4B6-30CC56DC8835}" type="pres">
      <dgm:prSet presAssocID="{DFF5C1CB-1869-4435-B737-7E6A2D0AAA92}" presName="sibTrans" presStyleCnt="0"/>
      <dgm:spPr/>
    </dgm:pt>
    <dgm:pt modelId="{08A93ABD-E8FE-45BC-B07F-5736003D3CD6}" type="pres">
      <dgm:prSet presAssocID="{A338EEB7-DCE8-4997-AE1E-90E3F6000FC1}" presName="compNode" presStyleCnt="0"/>
      <dgm:spPr/>
    </dgm:pt>
    <dgm:pt modelId="{573383FC-7583-43C5-95B0-E2E07340885F}" type="pres">
      <dgm:prSet presAssocID="{A338EEB7-DCE8-4997-AE1E-90E3F6000FC1}" presName="bgRect" presStyleLbl="bgShp" presStyleIdx="4" presStyleCnt="7"/>
      <dgm:spPr/>
    </dgm:pt>
    <dgm:pt modelId="{3B0E5257-63AF-4300-8F84-98CBD52AD0A1}" type="pres">
      <dgm:prSet presAssocID="{A338EEB7-DCE8-4997-AE1E-90E3F6000FC1}"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rama"/>
        </a:ext>
      </dgm:extLst>
    </dgm:pt>
    <dgm:pt modelId="{D221F1E6-C030-4BF4-8938-C3D0F88D98EC}" type="pres">
      <dgm:prSet presAssocID="{A338EEB7-DCE8-4997-AE1E-90E3F6000FC1}" presName="spaceRect" presStyleCnt="0"/>
      <dgm:spPr/>
    </dgm:pt>
    <dgm:pt modelId="{87788A0E-933E-4E53-89D4-2C235BF3D15B}" type="pres">
      <dgm:prSet presAssocID="{A338EEB7-DCE8-4997-AE1E-90E3F6000FC1}" presName="parTx" presStyleLbl="revTx" presStyleIdx="4" presStyleCnt="7">
        <dgm:presLayoutVars>
          <dgm:chMax val="0"/>
          <dgm:chPref val="0"/>
        </dgm:presLayoutVars>
      </dgm:prSet>
      <dgm:spPr/>
    </dgm:pt>
    <dgm:pt modelId="{527FF865-BC16-4CC7-98AB-CD0196362C4B}" type="pres">
      <dgm:prSet presAssocID="{E270169D-7C0E-4304-8677-E2E27736BACE}" presName="sibTrans" presStyleCnt="0"/>
      <dgm:spPr/>
    </dgm:pt>
    <dgm:pt modelId="{95F91944-8826-4FE4-81C1-D7AB2B90C2F8}" type="pres">
      <dgm:prSet presAssocID="{BD0EC3BB-57FD-4F44-B3A9-4EC4292BD8A8}" presName="compNode" presStyleCnt="0"/>
      <dgm:spPr/>
    </dgm:pt>
    <dgm:pt modelId="{88401427-6E0C-4E78-B45E-9E33A5B4EA55}" type="pres">
      <dgm:prSet presAssocID="{BD0EC3BB-57FD-4F44-B3A9-4EC4292BD8A8}" presName="bgRect" presStyleLbl="bgShp" presStyleIdx="5" presStyleCnt="7"/>
      <dgm:spPr/>
    </dgm:pt>
    <dgm:pt modelId="{C7FDC83A-BD42-4BCE-9F04-CD3FE6CB0C1D}" type="pres">
      <dgm:prSet presAssocID="{BD0EC3BB-57FD-4F44-B3A9-4EC4292BD8A8}"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FC8949F6-01CB-40B6-B8FC-A97AE443CA97}" type="pres">
      <dgm:prSet presAssocID="{BD0EC3BB-57FD-4F44-B3A9-4EC4292BD8A8}" presName="spaceRect" presStyleCnt="0"/>
      <dgm:spPr/>
    </dgm:pt>
    <dgm:pt modelId="{16E877C9-0BA3-4CB4-8861-3F28019DAAAA}" type="pres">
      <dgm:prSet presAssocID="{BD0EC3BB-57FD-4F44-B3A9-4EC4292BD8A8}" presName="parTx" presStyleLbl="revTx" presStyleIdx="5" presStyleCnt="7">
        <dgm:presLayoutVars>
          <dgm:chMax val="0"/>
          <dgm:chPref val="0"/>
        </dgm:presLayoutVars>
      </dgm:prSet>
      <dgm:spPr/>
    </dgm:pt>
    <dgm:pt modelId="{E241027D-2425-4E54-B499-18888EA858A3}" type="pres">
      <dgm:prSet presAssocID="{609FBD5D-4CA7-436B-8005-B8916D5A348A}" presName="sibTrans" presStyleCnt="0"/>
      <dgm:spPr/>
    </dgm:pt>
    <dgm:pt modelId="{413B38BF-C582-4C1D-ACA6-0080023C5292}" type="pres">
      <dgm:prSet presAssocID="{564E0884-0F5F-4ACD-95F7-58E869D105FF}" presName="compNode" presStyleCnt="0"/>
      <dgm:spPr/>
    </dgm:pt>
    <dgm:pt modelId="{903DB09F-AB22-4239-BE47-5C8AB49E1174}" type="pres">
      <dgm:prSet presAssocID="{564E0884-0F5F-4ACD-95F7-58E869D105FF}" presName="bgRect" presStyleLbl="bgShp" presStyleIdx="6" presStyleCnt="7"/>
      <dgm:spPr/>
    </dgm:pt>
    <dgm:pt modelId="{2B35BCC1-2AA8-43FB-9C28-01279359D737}" type="pres">
      <dgm:prSet presAssocID="{564E0884-0F5F-4ACD-95F7-58E869D105FF}"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Lecturer"/>
        </a:ext>
      </dgm:extLst>
    </dgm:pt>
    <dgm:pt modelId="{2CFB608A-CC72-4440-AD90-179ADA8A50F1}" type="pres">
      <dgm:prSet presAssocID="{564E0884-0F5F-4ACD-95F7-58E869D105FF}" presName="spaceRect" presStyleCnt="0"/>
      <dgm:spPr/>
    </dgm:pt>
    <dgm:pt modelId="{197458BE-74EE-4194-B092-61B92EFAAF86}" type="pres">
      <dgm:prSet presAssocID="{564E0884-0F5F-4ACD-95F7-58E869D105FF}" presName="parTx" presStyleLbl="revTx" presStyleIdx="6" presStyleCnt="7">
        <dgm:presLayoutVars>
          <dgm:chMax val="0"/>
          <dgm:chPref val="0"/>
        </dgm:presLayoutVars>
      </dgm:prSet>
      <dgm:spPr/>
    </dgm:pt>
  </dgm:ptLst>
  <dgm:cxnLst>
    <dgm:cxn modelId="{4AD70702-0113-4980-B4D1-65C8CA59DEB6}" type="presOf" srcId="{6DB4A082-0686-4F58-8F48-3981B769A9F6}" destId="{70306946-F393-4077-B28F-B36AD62EAC54}" srcOrd="0" destOrd="0" presId="urn:microsoft.com/office/officeart/2018/2/layout/IconVerticalSolidList"/>
    <dgm:cxn modelId="{DD690D24-49D4-4C59-AE3E-B963148C2D09}" type="presOf" srcId="{F9EA2277-F452-49DE-BDB0-51C40383B01E}" destId="{A3C63017-A42C-4CDD-82B8-EB13308DC0F8}" srcOrd="0" destOrd="0" presId="urn:microsoft.com/office/officeart/2018/2/layout/IconVerticalSolidList"/>
    <dgm:cxn modelId="{54F72A26-6C8A-42BC-8A4B-7519E6B67C18}" type="presOf" srcId="{B799EE7A-7636-474F-921B-77026AA3DD0B}" destId="{0261BD34-3AF1-47AF-9AC7-CB2E2E2EC25E}" srcOrd="0" destOrd="0" presId="urn:microsoft.com/office/officeart/2018/2/layout/IconVerticalSolidList"/>
    <dgm:cxn modelId="{0E7AD327-3C1F-4FA7-A9C9-06A900066C5C}" type="presOf" srcId="{A338EEB7-DCE8-4997-AE1E-90E3F6000FC1}" destId="{87788A0E-933E-4E53-89D4-2C235BF3D15B}" srcOrd="0" destOrd="0" presId="urn:microsoft.com/office/officeart/2018/2/layout/IconVerticalSolidList"/>
    <dgm:cxn modelId="{4F592360-0D0B-4B8C-A130-006EBCEC94ED}" srcId="{F9EA2277-F452-49DE-BDB0-51C40383B01E}" destId="{B4CFC1C2-80FF-43EC-BA06-8D07914DE002}" srcOrd="1" destOrd="0" parTransId="{B9528D7C-44C4-45A5-9EF0-0B666AB89CE1}" sibTransId="{3E7C7DA7-3534-496F-8B48-47BFD06E9A9C}"/>
    <dgm:cxn modelId="{71F9A470-DF10-441C-9475-C063B75984C2}" type="presOf" srcId="{38FDC68E-42B7-4A7D-BA11-30C706FA0816}" destId="{C9DA557E-2646-461C-9535-FB60BFC9A327}" srcOrd="0" destOrd="0" presId="urn:microsoft.com/office/officeart/2018/2/layout/IconVerticalSolidList"/>
    <dgm:cxn modelId="{5C5DD356-1FE4-41EE-8BC8-489480018B50}" srcId="{F9EA2277-F452-49DE-BDB0-51C40383B01E}" destId="{564E0884-0F5F-4ACD-95F7-58E869D105FF}" srcOrd="6" destOrd="0" parTransId="{E681148B-42D5-4EA6-B9F8-7B8BDACCA5FC}" sibTransId="{BB15CF0A-B4A7-426D-A874-5FD5A2573D78}"/>
    <dgm:cxn modelId="{18C3F385-3031-46BF-B6A8-9AE549615458}" srcId="{F9EA2277-F452-49DE-BDB0-51C40383B01E}" destId="{B799EE7A-7636-474F-921B-77026AA3DD0B}" srcOrd="3" destOrd="0" parTransId="{D4FAD579-B828-4715-A976-C8D72915B8F4}" sibTransId="{DFF5C1CB-1869-4435-B737-7E6A2D0AAA92}"/>
    <dgm:cxn modelId="{86371795-F9A6-43AB-A172-02E31F557794}" type="presOf" srcId="{BD0EC3BB-57FD-4F44-B3A9-4EC4292BD8A8}" destId="{16E877C9-0BA3-4CB4-8861-3F28019DAAAA}" srcOrd="0" destOrd="0" presId="urn:microsoft.com/office/officeart/2018/2/layout/IconVerticalSolidList"/>
    <dgm:cxn modelId="{AE31299B-0948-48C4-BDD4-8C59BFECFAD8}" type="presOf" srcId="{564E0884-0F5F-4ACD-95F7-58E869D105FF}" destId="{197458BE-74EE-4194-B092-61B92EFAAF86}" srcOrd="0" destOrd="0" presId="urn:microsoft.com/office/officeart/2018/2/layout/IconVerticalSolidList"/>
    <dgm:cxn modelId="{7C207BA1-A101-4A38-A01A-37AED731605D}" srcId="{F9EA2277-F452-49DE-BDB0-51C40383B01E}" destId="{6DB4A082-0686-4F58-8F48-3981B769A9F6}" srcOrd="2" destOrd="0" parTransId="{B7D93638-6171-4C7B-B918-54459F3C0F93}" sibTransId="{F5D64D3A-EC5A-4FDD-8A74-3F49BEFC8B6B}"/>
    <dgm:cxn modelId="{C6C30ED5-40EE-42C5-9117-EA8D9F115D6D}" srcId="{F9EA2277-F452-49DE-BDB0-51C40383B01E}" destId="{38FDC68E-42B7-4A7D-BA11-30C706FA0816}" srcOrd="0" destOrd="0" parTransId="{938451C7-CC0F-4269-B425-D6DEFBE70407}" sibTransId="{7D29DD0E-74CF-47A8-B809-F45AFBFA5A57}"/>
    <dgm:cxn modelId="{CA2FDDE0-CE60-4CEB-8B97-690B4B73FCD5}" srcId="{F9EA2277-F452-49DE-BDB0-51C40383B01E}" destId="{A338EEB7-DCE8-4997-AE1E-90E3F6000FC1}" srcOrd="4" destOrd="0" parTransId="{8F7171F0-6FF6-4A55-9A6F-86D127EA2B1F}" sibTransId="{E270169D-7C0E-4304-8677-E2E27736BACE}"/>
    <dgm:cxn modelId="{6C5468EC-E359-42FB-97AE-26EFDBA2FDDD}" type="presOf" srcId="{B4CFC1C2-80FF-43EC-BA06-8D07914DE002}" destId="{8A21EFFD-F6CA-4840-8C84-EAE8221F83E8}" srcOrd="0" destOrd="0" presId="urn:microsoft.com/office/officeart/2018/2/layout/IconVerticalSolidList"/>
    <dgm:cxn modelId="{30A6B1ED-4E50-444B-8A02-631408D2E6E1}" srcId="{F9EA2277-F452-49DE-BDB0-51C40383B01E}" destId="{BD0EC3BB-57FD-4F44-B3A9-4EC4292BD8A8}" srcOrd="5" destOrd="0" parTransId="{97AFDCB8-46A3-4B21-AB32-7281F33844EF}" sibTransId="{609FBD5D-4CA7-436B-8005-B8916D5A348A}"/>
    <dgm:cxn modelId="{6DBB8AAA-408A-4E44-8518-8FAE6FEFB433}" type="presParOf" srcId="{A3C63017-A42C-4CDD-82B8-EB13308DC0F8}" destId="{32F5B5A7-0D1D-4674-B385-4AAC62349575}" srcOrd="0" destOrd="0" presId="urn:microsoft.com/office/officeart/2018/2/layout/IconVerticalSolidList"/>
    <dgm:cxn modelId="{DBF2F894-0E00-438F-B2F7-7578450A9B55}" type="presParOf" srcId="{32F5B5A7-0D1D-4674-B385-4AAC62349575}" destId="{8E6C243B-7B97-4F35-AAC9-CE8D02FEAEF2}" srcOrd="0" destOrd="0" presId="urn:microsoft.com/office/officeart/2018/2/layout/IconVerticalSolidList"/>
    <dgm:cxn modelId="{7A3802B0-AC66-4573-BA9E-0EDD42020512}" type="presParOf" srcId="{32F5B5A7-0D1D-4674-B385-4AAC62349575}" destId="{6A3A60AF-DBE8-4749-B53A-8225C033F5BE}" srcOrd="1" destOrd="0" presId="urn:microsoft.com/office/officeart/2018/2/layout/IconVerticalSolidList"/>
    <dgm:cxn modelId="{5DF981B4-078A-443D-B5B8-DAB685569CF8}" type="presParOf" srcId="{32F5B5A7-0D1D-4674-B385-4AAC62349575}" destId="{2A8D8C06-6F11-4351-9FE3-AC6DBBB2A51A}" srcOrd="2" destOrd="0" presId="urn:microsoft.com/office/officeart/2018/2/layout/IconVerticalSolidList"/>
    <dgm:cxn modelId="{B093648E-F89E-4064-AAEC-A3E83FDD9148}" type="presParOf" srcId="{32F5B5A7-0D1D-4674-B385-4AAC62349575}" destId="{C9DA557E-2646-461C-9535-FB60BFC9A327}" srcOrd="3" destOrd="0" presId="urn:microsoft.com/office/officeart/2018/2/layout/IconVerticalSolidList"/>
    <dgm:cxn modelId="{43999DE8-5AEC-494C-ACB6-AE5462007557}" type="presParOf" srcId="{A3C63017-A42C-4CDD-82B8-EB13308DC0F8}" destId="{DAB55AB1-6ABE-496D-86B6-FDAE387D63AE}" srcOrd="1" destOrd="0" presId="urn:microsoft.com/office/officeart/2018/2/layout/IconVerticalSolidList"/>
    <dgm:cxn modelId="{C87C3832-BED8-4289-95BD-D242DD50AA82}" type="presParOf" srcId="{A3C63017-A42C-4CDD-82B8-EB13308DC0F8}" destId="{B9446294-BFEF-4091-AFC9-FC8D3620E436}" srcOrd="2" destOrd="0" presId="urn:microsoft.com/office/officeart/2018/2/layout/IconVerticalSolidList"/>
    <dgm:cxn modelId="{0428F94F-CF0C-4FDE-BC1C-ABC9DC69A5BB}" type="presParOf" srcId="{B9446294-BFEF-4091-AFC9-FC8D3620E436}" destId="{14329B98-2D63-4CAD-80BF-1852FAC5C462}" srcOrd="0" destOrd="0" presId="urn:microsoft.com/office/officeart/2018/2/layout/IconVerticalSolidList"/>
    <dgm:cxn modelId="{D1C68044-07D7-47D7-9515-E4081DC2FC4A}" type="presParOf" srcId="{B9446294-BFEF-4091-AFC9-FC8D3620E436}" destId="{5FBD14B2-3C7E-4A71-A1A6-55B14C056B54}" srcOrd="1" destOrd="0" presId="urn:microsoft.com/office/officeart/2018/2/layout/IconVerticalSolidList"/>
    <dgm:cxn modelId="{3366E90B-2493-42D7-AC04-54CBAB7C81CC}" type="presParOf" srcId="{B9446294-BFEF-4091-AFC9-FC8D3620E436}" destId="{C28CED16-A9D6-4B13-8F2C-472192EA5BE4}" srcOrd="2" destOrd="0" presId="urn:microsoft.com/office/officeart/2018/2/layout/IconVerticalSolidList"/>
    <dgm:cxn modelId="{BD3BC61A-7C3F-41F8-957F-8F2E7D5CC9C2}" type="presParOf" srcId="{B9446294-BFEF-4091-AFC9-FC8D3620E436}" destId="{8A21EFFD-F6CA-4840-8C84-EAE8221F83E8}" srcOrd="3" destOrd="0" presId="urn:microsoft.com/office/officeart/2018/2/layout/IconVerticalSolidList"/>
    <dgm:cxn modelId="{C7F22F4B-91A0-4249-9EC8-FA9E9BB370CE}" type="presParOf" srcId="{A3C63017-A42C-4CDD-82B8-EB13308DC0F8}" destId="{3565DE89-7841-4D02-8665-90B0E4040A08}" srcOrd="3" destOrd="0" presId="urn:microsoft.com/office/officeart/2018/2/layout/IconVerticalSolidList"/>
    <dgm:cxn modelId="{D501A168-BFDA-4A8F-8761-AEA665E482CF}" type="presParOf" srcId="{A3C63017-A42C-4CDD-82B8-EB13308DC0F8}" destId="{49CE4F74-3E90-44B4-B6A0-D53202B7C945}" srcOrd="4" destOrd="0" presId="urn:microsoft.com/office/officeart/2018/2/layout/IconVerticalSolidList"/>
    <dgm:cxn modelId="{965AE023-F8EB-497D-BE1E-533D14E47EDA}" type="presParOf" srcId="{49CE4F74-3E90-44B4-B6A0-D53202B7C945}" destId="{05F5C65A-B9FB-4298-A6F5-724993421EB0}" srcOrd="0" destOrd="0" presId="urn:microsoft.com/office/officeart/2018/2/layout/IconVerticalSolidList"/>
    <dgm:cxn modelId="{A3DCC0AA-F04E-4D3C-B0AA-013FFCB055F7}" type="presParOf" srcId="{49CE4F74-3E90-44B4-B6A0-D53202B7C945}" destId="{BEAAB205-F181-49C3-B99F-BBB8A568ADD9}" srcOrd="1" destOrd="0" presId="urn:microsoft.com/office/officeart/2018/2/layout/IconVerticalSolidList"/>
    <dgm:cxn modelId="{86363520-D380-4148-ABD5-65FF1E677448}" type="presParOf" srcId="{49CE4F74-3E90-44B4-B6A0-D53202B7C945}" destId="{ECED593B-809C-46AA-81AE-06FD1F3CB28E}" srcOrd="2" destOrd="0" presId="urn:microsoft.com/office/officeart/2018/2/layout/IconVerticalSolidList"/>
    <dgm:cxn modelId="{20CB635D-E3F2-4E16-9117-427A897FD154}" type="presParOf" srcId="{49CE4F74-3E90-44B4-B6A0-D53202B7C945}" destId="{70306946-F393-4077-B28F-B36AD62EAC54}" srcOrd="3" destOrd="0" presId="urn:microsoft.com/office/officeart/2018/2/layout/IconVerticalSolidList"/>
    <dgm:cxn modelId="{0898EB6F-3478-4C5A-A72A-F7F08B4027F3}" type="presParOf" srcId="{A3C63017-A42C-4CDD-82B8-EB13308DC0F8}" destId="{5CC54E83-DDFC-481D-9809-E18B667C82CB}" srcOrd="5" destOrd="0" presId="urn:microsoft.com/office/officeart/2018/2/layout/IconVerticalSolidList"/>
    <dgm:cxn modelId="{DE28726D-D04C-4E51-B84C-D0E8B2740B7C}" type="presParOf" srcId="{A3C63017-A42C-4CDD-82B8-EB13308DC0F8}" destId="{BD1AE06F-30C1-495A-BBB8-8896D04DE1E3}" srcOrd="6" destOrd="0" presId="urn:microsoft.com/office/officeart/2018/2/layout/IconVerticalSolidList"/>
    <dgm:cxn modelId="{E4DC4A85-A3C8-4A64-B0DD-4D8851097403}" type="presParOf" srcId="{BD1AE06F-30C1-495A-BBB8-8896D04DE1E3}" destId="{DBFB769A-D052-4A4C-9574-314340135DF4}" srcOrd="0" destOrd="0" presId="urn:microsoft.com/office/officeart/2018/2/layout/IconVerticalSolidList"/>
    <dgm:cxn modelId="{F7EE89F3-C1F3-4695-B2A8-704A1E7781D1}" type="presParOf" srcId="{BD1AE06F-30C1-495A-BBB8-8896D04DE1E3}" destId="{DFA5ADE7-BDAB-4AA9-BFDA-7CD4CD0E6DC0}" srcOrd="1" destOrd="0" presId="urn:microsoft.com/office/officeart/2018/2/layout/IconVerticalSolidList"/>
    <dgm:cxn modelId="{14E410D5-3D9B-4134-AED9-A6A1BF38004E}" type="presParOf" srcId="{BD1AE06F-30C1-495A-BBB8-8896D04DE1E3}" destId="{FE5C9404-26A1-4B5D-B124-0798DAABC709}" srcOrd="2" destOrd="0" presId="urn:microsoft.com/office/officeart/2018/2/layout/IconVerticalSolidList"/>
    <dgm:cxn modelId="{3D68CA3D-EC1F-4C19-ABCF-B894094DC509}" type="presParOf" srcId="{BD1AE06F-30C1-495A-BBB8-8896D04DE1E3}" destId="{0261BD34-3AF1-47AF-9AC7-CB2E2E2EC25E}" srcOrd="3" destOrd="0" presId="urn:microsoft.com/office/officeart/2018/2/layout/IconVerticalSolidList"/>
    <dgm:cxn modelId="{C3B71AF4-DC76-4F34-8BE2-6E9E8C5B770C}" type="presParOf" srcId="{A3C63017-A42C-4CDD-82B8-EB13308DC0F8}" destId="{B1A3F30F-5F20-431E-A4B6-30CC56DC8835}" srcOrd="7" destOrd="0" presId="urn:microsoft.com/office/officeart/2018/2/layout/IconVerticalSolidList"/>
    <dgm:cxn modelId="{DCC395CA-1361-4011-A550-0EB2F7F674A1}" type="presParOf" srcId="{A3C63017-A42C-4CDD-82B8-EB13308DC0F8}" destId="{08A93ABD-E8FE-45BC-B07F-5736003D3CD6}" srcOrd="8" destOrd="0" presId="urn:microsoft.com/office/officeart/2018/2/layout/IconVerticalSolidList"/>
    <dgm:cxn modelId="{EDEEA16E-3927-4ED7-8AB5-D26786F28E7A}" type="presParOf" srcId="{08A93ABD-E8FE-45BC-B07F-5736003D3CD6}" destId="{573383FC-7583-43C5-95B0-E2E07340885F}" srcOrd="0" destOrd="0" presId="urn:microsoft.com/office/officeart/2018/2/layout/IconVerticalSolidList"/>
    <dgm:cxn modelId="{959A0886-FC9E-4689-B155-20DE73E3F4F9}" type="presParOf" srcId="{08A93ABD-E8FE-45BC-B07F-5736003D3CD6}" destId="{3B0E5257-63AF-4300-8F84-98CBD52AD0A1}" srcOrd="1" destOrd="0" presId="urn:microsoft.com/office/officeart/2018/2/layout/IconVerticalSolidList"/>
    <dgm:cxn modelId="{A9C847A0-DE9D-4E4D-BB20-3E54BDA5D148}" type="presParOf" srcId="{08A93ABD-E8FE-45BC-B07F-5736003D3CD6}" destId="{D221F1E6-C030-4BF4-8938-C3D0F88D98EC}" srcOrd="2" destOrd="0" presId="urn:microsoft.com/office/officeart/2018/2/layout/IconVerticalSolidList"/>
    <dgm:cxn modelId="{D903B8CB-B813-42E4-847C-A8C8333E8B39}" type="presParOf" srcId="{08A93ABD-E8FE-45BC-B07F-5736003D3CD6}" destId="{87788A0E-933E-4E53-89D4-2C235BF3D15B}" srcOrd="3" destOrd="0" presId="urn:microsoft.com/office/officeart/2018/2/layout/IconVerticalSolidList"/>
    <dgm:cxn modelId="{7311E900-5B3A-4144-BF3F-F4CFD1BCCA67}" type="presParOf" srcId="{A3C63017-A42C-4CDD-82B8-EB13308DC0F8}" destId="{527FF865-BC16-4CC7-98AB-CD0196362C4B}" srcOrd="9" destOrd="0" presId="urn:microsoft.com/office/officeart/2018/2/layout/IconVerticalSolidList"/>
    <dgm:cxn modelId="{0FFBE5E7-44ED-4A36-BF46-015E73AE3374}" type="presParOf" srcId="{A3C63017-A42C-4CDD-82B8-EB13308DC0F8}" destId="{95F91944-8826-4FE4-81C1-D7AB2B90C2F8}" srcOrd="10" destOrd="0" presId="urn:microsoft.com/office/officeart/2018/2/layout/IconVerticalSolidList"/>
    <dgm:cxn modelId="{B6B5CF56-D3E0-429E-9381-FEA411AB277C}" type="presParOf" srcId="{95F91944-8826-4FE4-81C1-D7AB2B90C2F8}" destId="{88401427-6E0C-4E78-B45E-9E33A5B4EA55}" srcOrd="0" destOrd="0" presId="urn:microsoft.com/office/officeart/2018/2/layout/IconVerticalSolidList"/>
    <dgm:cxn modelId="{59213F09-87A2-40BD-B492-0C81423B0816}" type="presParOf" srcId="{95F91944-8826-4FE4-81C1-D7AB2B90C2F8}" destId="{C7FDC83A-BD42-4BCE-9F04-CD3FE6CB0C1D}" srcOrd="1" destOrd="0" presId="urn:microsoft.com/office/officeart/2018/2/layout/IconVerticalSolidList"/>
    <dgm:cxn modelId="{E035E51F-A414-4804-BF03-6AF44DFDA0F5}" type="presParOf" srcId="{95F91944-8826-4FE4-81C1-D7AB2B90C2F8}" destId="{FC8949F6-01CB-40B6-B8FC-A97AE443CA97}" srcOrd="2" destOrd="0" presId="urn:microsoft.com/office/officeart/2018/2/layout/IconVerticalSolidList"/>
    <dgm:cxn modelId="{6A0936D1-64E0-4D83-A6B4-4EFF805F5DD8}" type="presParOf" srcId="{95F91944-8826-4FE4-81C1-D7AB2B90C2F8}" destId="{16E877C9-0BA3-4CB4-8861-3F28019DAAAA}" srcOrd="3" destOrd="0" presId="urn:microsoft.com/office/officeart/2018/2/layout/IconVerticalSolidList"/>
    <dgm:cxn modelId="{A391C889-E269-4B04-979C-A1D609E77038}" type="presParOf" srcId="{A3C63017-A42C-4CDD-82B8-EB13308DC0F8}" destId="{E241027D-2425-4E54-B499-18888EA858A3}" srcOrd="11" destOrd="0" presId="urn:microsoft.com/office/officeart/2018/2/layout/IconVerticalSolidList"/>
    <dgm:cxn modelId="{4D1689A5-A853-4B00-A233-AC5DC6072389}" type="presParOf" srcId="{A3C63017-A42C-4CDD-82B8-EB13308DC0F8}" destId="{413B38BF-C582-4C1D-ACA6-0080023C5292}" srcOrd="12" destOrd="0" presId="urn:microsoft.com/office/officeart/2018/2/layout/IconVerticalSolidList"/>
    <dgm:cxn modelId="{685E4CB0-DCD5-4892-81E1-CD4165A35485}" type="presParOf" srcId="{413B38BF-C582-4C1D-ACA6-0080023C5292}" destId="{903DB09F-AB22-4239-BE47-5C8AB49E1174}" srcOrd="0" destOrd="0" presId="urn:microsoft.com/office/officeart/2018/2/layout/IconVerticalSolidList"/>
    <dgm:cxn modelId="{F59C4641-5A24-432E-8F69-0A2335573103}" type="presParOf" srcId="{413B38BF-C582-4C1D-ACA6-0080023C5292}" destId="{2B35BCC1-2AA8-43FB-9C28-01279359D737}" srcOrd="1" destOrd="0" presId="urn:microsoft.com/office/officeart/2018/2/layout/IconVerticalSolidList"/>
    <dgm:cxn modelId="{72776947-CDFD-4304-88E1-5AF2EBF9F225}" type="presParOf" srcId="{413B38BF-C582-4C1D-ACA6-0080023C5292}" destId="{2CFB608A-CC72-4440-AD90-179ADA8A50F1}" srcOrd="2" destOrd="0" presId="urn:microsoft.com/office/officeart/2018/2/layout/IconVerticalSolidList"/>
    <dgm:cxn modelId="{E3B240C1-B55A-4B5B-878B-5AC9D2969ADB}" type="presParOf" srcId="{413B38BF-C582-4C1D-ACA6-0080023C5292}" destId="{197458BE-74EE-4194-B092-61B92EFAAF8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C243B-7B97-4F35-AAC9-CE8D02FEAEF2}">
      <dsp:nvSpPr>
        <dsp:cNvPr id="0" name=""/>
        <dsp:cNvSpPr/>
      </dsp:nvSpPr>
      <dsp:spPr>
        <a:xfrm>
          <a:off x="0" y="2766"/>
          <a:ext cx="6692813" cy="4534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A60AF-DBE8-4749-B53A-8225C033F5BE}">
      <dsp:nvSpPr>
        <dsp:cNvPr id="0" name=""/>
        <dsp:cNvSpPr/>
      </dsp:nvSpPr>
      <dsp:spPr>
        <a:xfrm>
          <a:off x="137161" y="104787"/>
          <a:ext cx="249628" cy="2493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DA557E-2646-461C-9535-FB60BFC9A327}">
      <dsp:nvSpPr>
        <dsp:cNvPr id="0" name=""/>
        <dsp:cNvSpPr/>
      </dsp:nvSpPr>
      <dsp:spPr>
        <a:xfrm>
          <a:off x="523951" y="2766"/>
          <a:ext cx="6106187" cy="566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85" tIns="59985" rIns="59985" bIns="59985" numCol="1" spcCol="1270" anchor="ctr" anchorCtr="0">
          <a:noAutofit/>
        </a:bodyPr>
        <a:lstStyle/>
        <a:p>
          <a:pPr marL="0" lvl="0" indent="0" algn="l" defTabSz="622300">
            <a:lnSpc>
              <a:spcPct val="90000"/>
            </a:lnSpc>
            <a:spcBef>
              <a:spcPct val="0"/>
            </a:spcBef>
            <a:spcAft>
              <a:spcPct val="35000"/>
            </a:spcAft>
            <a:buNone/>
          </a:pPr>
          <a:r>
            <a:rPr lang="en-GB" sz="1400" b="1" kern="1200"/>
            <a:t>Strengths</a:t>
          </a:r>
          <a:endParaRPr lang="en-US" sz="1400" kern="1200"/>
        </a:p>
      </dsp:txBody>
      <dsp:txXfrm>
        <a:off x="523951" y="2766"/>
        <a:ext cx="6106187" cy="566783"/>
      </dsp:txXfrm>
    </dsp:sp>
    <dsp:sp modelId="{14329B98-2D63-4CAD-80BF-1852FAC5C462}">
      <dsp:nvSpPr>
        <dsp:cNvPr id="0" name=""/>
        <dsp:cNvSpPr/>
      </dsp:nvSpPr>
      <dsp:spPr>
        <a:xfrm>
          <a:off x="0" y="711245"/>
          <a:ext cx="6692813" cy="4534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BD14B2-3C7E-4A71-A1A6-55B14C056B54}">
      <dsp:nvSpPr>
        <dsp:cNvPr id="0" name=""/>
        <dsp:cNvSpPr/>
      </dsp:nvSpPr>
      <dsp:spPr>
        <a:xfrm>
          <a:off x="137161" y="813266"/>
          <a:ext cx="249628" cy="2493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A21EFFD-F6CA-4840-8C84-EAE8221F83E8}">
      <dsp:nvSpPr>
        <dsp:cNvPr id="0" name=""/>
        <dsp:cNvSpPr/>
      </dsp:nvSpPr>
      <dsp:spPr>
        <a:xfrm>
          <a:off x="523951" y="711245"/>
          <a:ext cx="6106187" cy="566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85" tIns="59985" rIns="59985" bIns="59985" numCol="1" spcCol="1270" anchor="ctr" anchorCtr="0">
          <a:noAutofit/>
        </a:bodyPr>
        <a:lstStyle/>
        <a:p>
          <a:pPr marL="0" lvl="0" indent="0" algn="l" defTabSz="622300">
            <a:lnSpc>
              <a:spcPct val="90000"/>
            </a:lnSpc>
            <a:spcBef>
              <a:spcPct val="0"/>
            </a:spcBef>
            <a:spcAft>
              <a:spcPct val="35000"/>
            </a:spcAft>
            <a:buNone/>
          </a:pPr>
          <a:r>
            <a:rPr lang="en-GB" sz="1400" kern="1200"/>
            <a:t>Scientifically developed </a:t>
          </a:r>
          <a:endParaRPr lang="en-US" sz="1400" kern="1200"/>
        </a:p>
      </dsp:txBody>
      <dsp:txXfrm>
        <a:off x="523951" y="711245"/>
        <a:ext cx="6106187" cy="566783"/>
      </dsp:txXfrm>
    </dsp:sp>
    <dsp:sp modelId="{05F5C65A-B9FB-4298-A6F5-724993421EB0}">
      <dsp:nvSpPr>
        <dsp:cNvPr id="0" name=""/>
        <dsp:cNvSpPr/>
      </dsp:nvSpPr>
      <dsp:spPr>
        <a:xfrm>
          <a:off x="0" y="1419724"/>
          <a:ext cx="6692813" cy="4534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AAB205-F181-49C3-B99F-BBB8A568ADD9}">
      <dsp:nvSpPr>
        <dsp:cNvPr id="0" name=""/>
        <dsp:cNvSpPr/>
      </dsp:nvSpPr>
      <dsp:spPr>
        <a:xfrm>
          <a:off x="137161" y="1521745"/>
          <a:ext cx="249628" cy="2493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306946-F393-4077-B28F-B36AD62EAC54}">
      <dsp:nvSpPr>
        <dsp:cNvPr id="0" name=""/>
        <dsp:cNvSpPr/>
      </dsp:nvSpPr>
      <dsp:spPr>
        <a:xfrm>
          <a:off x="523951" y="1419724"/>
          <a:ext cx="6106187" cy="566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85" tIns="59985" rIns="59985" bIns="59985" numCol="1" spcCol="1270" anchor="ctr" anchorCtr="0">
          <a:noAutofit/>
        </a:bodyPr>
        <a:lstStyle/>
        <a:p>
          <a:pPr marL="0" lvl="0" indent="0" algn="l" defTabSz="622300">
            <a:lnSpc>
              <a:spcPct val="90000"/>
            </a:lnSpc>
            <a:spcBef>
              <a:spcPct val="0"/>
            </a:spcBef>
            <a:spcAft>
              <a:spcPct val="35000"/>
            </a:spcAft>
            <a:buNone/>
          </a:pPr>
          <a:r>
            <a:rPr lang="en-GB" sz="1400" kern="1200"/>
            <a:t>Focuses on measurable abilities </a:t>
          </a:r>
          <a:endParaRPr lang="en-US" sz="1400" kern="1200"/>
        </a:p>
      </dsp:txBody>
      <dsp:txXfrm>
        <a:off x="523951" y="1419724"/>
        <a:ext cx="6106187" cy="566783"/>
      </dsp:txXfrm>
    </dsp:sp>
    <dsp:sp modelId="{DBFB769A-D052-4A4C-9574-314340135DF4}">
      <dsp:nvSpPr>
        <dsp:cNvPr id="0" name=""/>
        <dsp:cNvSpPr/>
      </dsp:nvSpPr>
      <dsp:spPr>
        <a:xfrm>
          <a:off x="0" y="2128203"/>
          <a:ext cx="6692813" cy="4534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A5ADE7-BDAB-4AA9-BFDA-7CD4CD0E6DC0}">
      <dsp:nvSpPr>
        <dsp:cNvPr id="0" name=""/>
        <dsp:cNvSpPr/>
      </dsp:nvSpPr>
      <dsp:spPr>
        <a:xfrm>
          <a:off x="137161" y="2230224"/>
          <a:ext cx="249628" cy="2493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61BD34-3AF1-47AF-9AC7-CB2E2E2EC25E}">
      <dsp:nvSpPr>
        <dsp:cNvPr id="0" name=""/>
        <dsp:cNvSpPr/>
      </dsp:nvSpPr>
      <dsp:spPr>
        <a:xfrm>
          <a:off x="523951" y="2128203"/>
          <a:ext cx="6106187" cy="566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85" tIns="59985" rIns="59985" bIns="59985" numCol="1" spcCol="1270" anchor="ctr" anchorCtr="0">
          <a:noAutofit/>
        </a:bodyPr>
        <a:lstStyle/>
        <a:p>
          <a:pPr marL="0" lvl="0" indent="0" algn="l" defTabSz="622300">
            <a:lnSpc>
              <a:spcPct val="90000"/>
            </a:lnSpc>
            <a:spcBef>
              <a:spcPct val="0"/>
            </a:spcBef>
            <a:spcAft>
              <a:spcPct val="35000"/>
            </a:spcAft>
            <a:buNone/>
          </a:pPr>
          <a:r>
            <a:rPr lang="en-GB" sz="1400" b="1" kern="1200"/>
            <a:t>Limitations</a:t>
          </a:r>
          <a:endParaRPr lang="en-US" sz="1400" kern="1200"/>
        </a:p>
      </dsp:txBody>
      <dsp:txXfrm>
        <a:off x="523951" y="2128203"/>
        <a:ext cx="6106187" cy="566783"/>
      </dsp:txXfrm>
    </dsp:sp>
    <dsp:sp modelId="{573383FC-7583-43C5-95B0-E2E07340885F}">
      <dsp:nvSpPr>
        <dsp:cNvPr id="0" name=""/>
        <dsp:cNvSpPr/>
      </dsp:nvSpPr>
      <dsp:spPr>
        <a:xfrm>
          <a:off x="0" y="2836682"/>
          <a:ext cx="6692813" cy="4534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0E5257-63AF-4300-8F84-98CBD52AD0A1}">
      <dsp:nvSpPr>
        <dsp:cNvPr id="0" name=""/>
        <dsp:cNvSpPr/>
      </dsp:nvSpPr>
      <dsp:spPr>
        <a:xfrm>
          <a:off x="137161" y="2938703"/>
          <a:ext cx="249628" cy="2493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788A0E-933E-4E53-89D4-2C235BF3D15B}">
      <dsp:nvSpPr>
        <dsp:cNvPr id="0" name=""/>
        <dsp:cNvSpPr/>
      </dsp:nvSpPr>
      <dsp:spPr>
        <a:xfrm>
          <a:off x="523951" y="2836682"/>
          <a:ext cx="6106187" cy="566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85" tIns="59985" rIns="59985" bIns="59985" numCol="1" spcCol="1270" anchor="ctr" anchorCtr="0">
          <a:noAutofit/>
        </a:bodyPr>
        <a:lstStyle/>
        <a:p>
          <a:pPr marL="0" lvl="0" indent="0" algn="l" defTabSz="622300">
            <a:lnSpc>
              <a:spcPct val="90000"/>
            </a:lnSpc>
            <a:spcBef>
              <a:spcPct val="0"/>
            </a:spcBef>
            <a:spcAft>
              <a:spcPct val="35000"/>
            </a:spcAft>
            <a:buNone/>
          </a:pPr>
          <a:r>
            <a:rPr lang="en-GB" sz="1400" kern="1200"/>
            <a:t>Emotional skills vary across cultures </a:t>
          </a:r>
          <a:endParaRPr lang="en-US" sz="1400" kern="1200"/>
        </a:p>
      </dsp:txBody>
      <dsp:txXfrm>
        <a:off x="523951" y="2836682"/>
        <a:ext cx="6106187" cy="566783"/>
      </dsp:txXfrm>
    </dsp:sp>
    <dsp:sp modelId="{88401427-6E0C-4E78-B45E-9E33A5B4EA55}">
      <dsp:nvSpPr>
        <dsp:cNvPr id="0" name=""/>
        <dsp:cNvSpPr/>
      </dsp:nvSpPr>
      <dsp:spPr>
        <a:xfrm>
          <a:off x="0" y="3545161"/>
          <a:ext cx="6692813" cy="4534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FDC83A-BD42-4BCE-9F04-CD3FE6CB0C1D}">
      <dsp:nvSpPr>
        <dsp:cNvPr id="0" name=""/>
        <dsp:cNvSpPr/>
      </dsp:nvSpPr>
      <dsp:spPr>
        <a:xfrm>
          <a:off x="137161" y="3647182"/>
          <a:ext cx="249628" cy="2493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E877C9-0BA3-4CB4-8861-3F28019DAAAA}">
      <dsp:nvSpPr>
        <dsp:cNvPr id="0" name=""/>
        <dsp:cNvSpPr/>
      </dsp:nvSpPr>
      <dsp:spPr>
        <a:xfrm>
          <a:off x="523951" y="3545161"/>
          <a:ext cx="6106187" cy="566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85" tIns="59985" rIns="59985" bIns="59985" numCol="1" spcCol="1270" anchor="ctr" anchorCtr="0">
          <a:noAutofit/>
        </a:bodyPr>
        <a:lstStyle/>
        <a:p>
          <a:pPr marL="0" lvl="0" indent="0" algn="l" defTabSz="622300">
            <a:lnSpc>
              <a:spcPct val="90000"/>
            </a:lnSpc>
            <a:spcBef>
              <a:spcPct val="0"/>
            </a:spcBef>
            <a:spcAft>
              <a:spcPct val="35000"/>
            </a:spcAft>
            <a:buNone/>
          </a:pPr>
          <a:r>
            <a:rPr lang="en-GB" sz="1400" kern="1200"/>
            <a:t>Difficult to assess consistently </a:t>
          </a:r>
          <a:endParaRPr lang="en-US" sz="1400" kern="1200"/>
        </a:p>
      </dsp:txBody>
      <dsp:txXfrm>
        <a:off x="523951" y="3545161"/>
        <a:ext cx="6106187" cy="566783"/>
      </dsp:txXfrm>
    </dsp:sp>
    <dsp:sp modelId="{903DB09F-AB22-4239-BE47-5C8AB49E1174}">
      <dsp:nvSpPr>
        <dsp:cNvPr id="0" name=""/>
        <dsp:cNvSpPr/>
      </dsp:nvSpPr>
      <dsp:spPr>
        <a:xfrm>
          <a:off x="0" y="4253640"/>
          <a:ext cx="6692813" cy="4534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35BCC1-2AA8-43FB-9C28-01279359D737}">
      <dsp:nvSpPr>
        <dsp:cNvPr id="0" name=""/>
        <dsp:cNvSpPr/>
      </dsp:nvSpPr>
      <dsp:spPr>
        <a:xfrm>
          <a:off x="137295" y="4355661"/>
          <a:ext cx="249628" cy="2493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7458BE-74EE-4194-B092-61B92EFAAF86}">
      <dsp:nvSpPr>
        <dsp:cNvPr id="0" name=""/>
        <dsp:cNvSpPr/>
      </dsp:nvSpPr>
      <dsp:spPr>
        <a:xfrm>
          <a:off x="524219" y="4253640"/>
          <a:ext cx="6037539" cy="566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85" tIns="59985" rIns="59985" bIns="59985" numCol="1" spcCol="1270" anchor="ctr" anchorCtr="0">
          <a:noAutofit/>
        </a:bodyPr>
        <a:lstStyle/>
        <a:p>
          <a:pPr marL="0" lvl="0" indent="0" algn="l" defTabSz="622300">
            <a:lnSpc>
              <a:spcPct val="90000"/>
            </a:lnSpc>
            <a:spcBef>
              <a:spcPct val="0"/>
            </a:spcBef>
            <a:spcAft>
              <a:spcPct val="35000"/>
            </a:spcAft>
            <a:buNone/>
          </a:pPr>
          <a:r>
            <a:rPr lang="en-GB" sz="1400" kern="1200"/>
            <a:t>Although valuable for leadership development, emotional abilities may not fully explain leadership effectiveness in complex organisational environments </a:t>
          </a:r>
          <a:r>
            <a:rPr lang="en-GB" sz="1400" b="1" kern="1200"/>
            <a:t>(Mattingly and Kraiger, 2019)</a:t>
          </a:r>
          <a:endParaRPr lang="en-US" sz="1400" kern="1200"/>
        </a:p>
      </dsp:txBody>
      <dsp:txXfrm>
        <a:off x="524219" y="4253640"/>
        <a:ext cx="6037539" cy="56678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356DF50-5536-4B7F-B09A-C94D4E54B2D1}"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1850333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56DF50-5536-4B7F-B09A-C94D4E54B2D1}"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149234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56DF50-5536-4B7F-B09A-C94D4E54B2D1}"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3386910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356DF50-5536-4B7F-B09A-C94D4E54B2D1}"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141771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356DF50-5536-4B7F-B09A-C94D4E54B2D1}" type="datetimeFigureOut">
              <a:rPr lang="en-GB" smtClean="0"/>
              <a:t>24/06/2026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247150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356DF50-5536-4B7F-B09A-C94D4E54B2D1}" type="datetimeFigureOut">
              <a:rPr lang="en-GB" smtClean="0"/>
              <a:t>24/06/2026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2910588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56DF50-5536-4B7F-B09A-C94D4E54B2D1}" type="datetimeFigureOut">
              <a:rPr lang="en-GB" smtClean="0"/>
              <a:t>24/06/2026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706191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356DF50-5536-4B7F-B09A-C94D4E54B2D1}"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1880706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356DF50-5536-4B7F-B09A-C94D4E54B2D1}"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2801957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56DF50-5536-4B7F-B09A-C94D4E54B2D1}"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3167270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56DF50-5536-4B7F-B09A-C94D4E54B2D1}"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222A8E-3F28-4FEC-A64D-4CEC2C4F75B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130459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56DF50-5536-4B7F-B09A-C94D4E54B2D1}"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1742844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56DF50-5536-4B7F-B09A-C94D4E54B2D1}"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222A8E-3F28-4FEC-A64D-4CEC2C4F75B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411909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56DF50-5536-4B7F-B09A-C94D4E54B2D1}"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3470719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56DF50-5536-4B7F-B09A-C94D4E54B2D1}"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8018769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56DF50-5536-4B7F-B09A-C94D4E54B2D1}"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222A8E-3F28-4FEC-A64D-4CEC2C4F75B6}" type="slidenum">
              <a:rPr lang="en-GB" smtClean="0"/>
              <a:t>‹#›</a:t>
            </a:fld>
            <a:endParaRPr lang="en-GB"/>
          </a:p>
        </p:txBody>
      </p:sp>
    </p:spTree>
    <p:extLst>
      <p:ext uri="{BB962C8B-B14F-4D97-AF65-F5344CB8AC3E}">
        <p14:creationId xmlns:p14="http://schemas.microsoft.com/office/powerpoint/2010/main" val="2070470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56DF50-5536-4B7F-B09A-C94D4E54B2D1}" type="datetimeFigureOut">
              <a:rPr lang="en-GB" smtClean="0"/>
              <a:t>24/06/2026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2B222A8E-3F28-4FEC-A64D-4CEC2C4F75B6}" type="slidenum">
              <a:rPr lang="en-GB" smtClean="0"/>
              <a:t>‹#›</a:t>
            </a:fld>
            <a:endParaRPr lang="en-GB"/>
          </a:p>
        </p:txBody>
      </p:sp>
    </p:spTree>
    <p:extLst>
      <p:ext uri="{BB962C8B-B14F-4D97-AF65-F5344CB8AC3E}">
        <p14:creationId xmlns:p14="http://schemas.microsoft.com/office/powerpoint/2010/main" val="43956797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igitaldoorway.blogspot.com/2019/01/six-steps-to-being-better-nurse.html"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eograph.org.uk/photo/798823"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lehighvalleyramblings.blogspot.com/2017/08/german-grocer-coming-to-lehigh-valley.html"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uncyclopedia.com/wiki/ASDA"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ivagareconversar.blogspot.com/2018/01/amazon-negoceia-entrada-em-portugal.html"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ikea.com/" TargetMode="External"/><Relationship Id="rId2" Type="http://schemas.openxmlformats.org/officeDocument/2006/relationships/hyperlink" Target="https://www.aboutamazon.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1"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520012"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4BBCA95-1B83-F4C7-5913-25B0609B34AB}"/>
              </a:ext>
            </a:extLst>
          </p:cNvPr>
          <p:cNvSpPr>
            <a:spLocks noGrp="1"/>
          </p:cNvSpPr>
          <p:nvPr>
            <p:ph type="ctrTitle"/>
          </p:nvPr>
        </p:nvSpPr>
        <p:spPr>
          <a:xfrm>
            <a:off x="182880" y="1282701"/>
            <a:ext cx="5590515" cy="4307148"/>
          </a:xfrm>
        </p:spPr>
        <p:txBody>
          <a:bodyPr anchor="ctr">
            <a:normAutofit/>
          </a:bodyPr>
          <a:lstStyle/>
          <a:p>
            <a:r>
              <a:rPr lang="ro-RO" sz="2800" dirty="0">
                <a:latin typeface="Arial" panose="020B0604020202020204" pitchFamily="34" charset="0"/>
                <a:cs typeface="Arial" panose="020B0604020202020204" pitchFamily="34" charset="0"/>
              </a:rPr>
              <a:t>STUDENT NAME</a:t>
            </a:r>
            <a:r>
              <a:rPr lang="en-GB" sz="2800" dirty="0">
                <a:latin typeface="Arial" panose="020B0604020202020204" pitchFamily="34" charset="0"/>
                <a:cs typeface="Arial" panose="020B0604020202020204" pitchFamily="34" charset="0"/>
              </a:rPr>
              <a:t>: RALUCA IOANA SERBAN</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STUDENT ID:</a:t>
            </a:r>
            <a:r>
              <a:rPr lang="ro-RO" sz="2800" dirty="0">
                <a:latin typeface="Arial" panose="020B0604020202020204" pitchFamily="34" charset="0"/>
                <a:cs typeface="Arial" panose="020B0604020202020204" pitchFamily="34" charset="0"/>
              </a:rPr>
              <a:t>2213917</a:t>
            </a:r>
            <a:endParaRPr lang="en-GB" sz="2800" dirty="0">
              <a:latin typeface="Arial" panose="020B0604020202020204" pitchFamily="34" charset="0"/>
              <a:cs typeface="Arial" panose="020B0604020202020204" pitchFamily="34" charset="0"/>
            </a:endParaRPr>
          </a:p>
        </p:txBody>
      </p:sp>
      <p:sp>
        <p:nvSpPr>
          <p:cNvPr id="19"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E2F51E9A-9A84-A070-6D2C-774C8DC24430}"/>
              </a:ext>
            </a:extLst>
          </p:cNvPr>
          <p:cNvSpPr>
            <a:spLocks noGrp="1"/>
          </p:cNvSpPr>
          <p:nvPr>
            <p:ph type="subTitle" idx="1"/>
          </p:nvPr>
        </p:nvSpPr>
        <p:spPr>
          <a:xfrm>
            <a:off x="6329667" y="734251"/>
            <a:ext cx="6278880" cy="1096899"/>
          </a:xfrm>
        </p:spPr>
        <p:txBody>
          <a:bodyPr anchor="ctr">
            <a:noAutofit/>
          </a:bodyPr>
          <a:lstStyle/>
          <a:p>
            <a:pPr algn="l">
              <a:lnSpc>
                <a:spcPct val="90000"/>
              </a:lnSpc>
            </a:pPr>
            <a:r>
              <a:rPr lang="en-GB" sz="2800" b="1" dirty="0">
                <a:solidFill>
                  <a:srgbClr val="FFFFFF"/>
                </a:solidFill>
                <a:latin typeface="Arial" panose="020B0604020202020204" pitchFamily="34" charset="0"/>
                <a:cs typeface="Arial" panose="020B0604020202020204" pitchFamily="34" charset="0"/>
              </a:rPr>
              <a:t>A </a:t>
            </a:r>
            <a:r>
              <a:rPr lang="en-GB" sz="2800" b="1" i="1" dirty="0">
                <a:solidFill>
                  <a:srgbClr val="FFFFFF"/>
                </a:solidFill>
                <a:latin typeface="Arial" panose="020B0604020202020204" pitchFamily="34" charset="0"/>
                <a:cs typeface="Arial" panose="020B0604020202020204" pitchFamily="34" charset="0"/>
              </a:rPr>
              <a:t>Critical Evaluation of Leadership Effectiveness in Multicultural and Collaborative Environments</a:t>
            </a:r>
          </a:p>
        </p:txBody>
      </p:sp>
    </p:spTree>
    <p:extLst>
      <p:ext uri="{BB962C8B-B14F-4D97-AF65-F5344CB8AC3E}">
        <p14:creationId xmlns:p14="http://schemas.microsoft.com/office/powerpoint/2010/main" val="2247180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0EA22EC-21B0-6C31-6743-EFB7E5DF98CD}"/>
              </a:ext>
            </a:extLst>
          </p:cNvPr>
          <p:cNvSpPr>
            <a:spLocks noGrp="1"/>
          </p:cNvSpPr>
          <p:nvPr>
            <p:ph type="title"/>
          </p:nvPr>
        </p:nvSpPr>
        <p:spPr>
          <a:xfrm>
            <a:off x="643467" y="816638"/>
            <a:ext cx="3367359" cy="5224724"/>
          </a:xfrm>
        </p:spPr>
        <p:txBody>
          <a:bodyPr anchor="ctr">
            <a:normAutofit/>
          </a:bodyPr>
          <a:lstStyle/>
          <a:p>
            <a:r>
              <a:rPr lang="en-GB" b="1" dirty="0"/>
              <a:t>Introduction</a:t>
            </a:r>
            <a:br>
              <a:rPr lang="en-GB" b="1" dirty="0"/>
            </a:br>
            <a:endParaRPr lang="en-GB" dirty="0"/>
          </a:p>
        </p:txBody>
      </p:sp>
      <p:sp>
        <p:nvSpPr>
          <p:cNvPr id="3" name="Content Placeholder 2">
            <a:extLst>
              <a:ext uri="{FF2B5EF4-FFF2-40B4-BE49-F238E27FC236}">
                <a16:creationId xmlns:a16="http://schemas.microsoft.com/office/drawing/2014/main" id="{DDC08A17-7DDD-0354-B5C3-FACC5E6D58CB}"/>
              </a:ext>
            </a:extLst>
          </p:cNvPr>
          <p:cNvSpPr>
            <a:spLocks noGrp="1"/>
          </p:cNvSpPr>
          <p:nvPr>
            <p:ph idx="1"/>
          </p:nvPr>
        </p:nvSpPr>
        <p:spPr>
          <a:xfrm>
            <a:off x="4241804" y="816638"/>
            <a:ext cx="5032197" cy="5224724"/>
          </a:xfrm>
        </p:spPr>
        <p:txBody>
          <a:bodyPr anchor="ctr">
            <a:normAutofit/>
          </a:bodyPr>
          <a:lstStyle/>
          <a:p>
            <a:pPr>
              <a:buFont typeface="Wingdings" panose="05000000000000000000" pitchFamily="2" charset="2"/>
              <a:buChar char="q"/>
            </a:pPr>
            <a:r>
              <a:rPr lang="en-GB" dirty="0"/>
              <a:t>Leadership plays a crucial role in influencing employee behaviour, organisational performance, and overall business success. In contemporary organisations, leaders are increasingly required to demonstrate both emotional intelligence and cultural intelligence to manage diverse workforces effectively. </a:t>
            </a:r>
          </a:p>
          <a:p>
            <a:pPr>
              <a:buFont typeface="Wingdings" panose="05000000000000000000" pitchFamily="2" charset="2"/>
              <a:buChar char="q"/>
            </a:pPr>
            <a:r>
              <a:rPr lang="en-GB" dirty="0"/>
              <a:t>Emotional intelligence enables leaders to understand and regulate emotions, while cultural intelligence supports effective interaction across different cultural backgrounds. Together, these competencies promote collaboration, inclusion, and improved organisational outcomes in today's globalised business environment (Northouse, 2022; Earley and Ang, 2003).</a:t>
            </a:r>
          </a:p>
        </p:txBody>
      </p:sp>
    </p:spTree>
    <p:extLst>
      <p:ext uri="{BB962C8B-B14F-4D97-AF65-F5344CB8AC3E}">
        <p14:creationId xmlns:p14="http://schemas.microsoft.com/office/powerpoint/2010/main" val="488137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78C474-557B-8062-5118-4463CB8540A2}"/>
              </a:ext>
            </a:extLst>
          </p:cNvPr>
          <p:cNvSpPr>
            <a:spLocks noGrp="1"/>
          </p:cNvSpPr>
          <p:nvPr>
            <p:ph type="title"/>
          </p:nvPr>
        </p:nvSpPr>
        <p:spPr>
          <a:xfrm>
            <a:off x="6537293" y="609600"/>
            <a:ext cx="5157420" cy="1506279"/>
          </a:xfrm>
        </p:spPr>
        <p:txBody>
          <a:bodyPr anchor="ctr">
            <a:normAutofit fontScale="90000"/>
          </a:bodyPr>
          <a:lstStyle/>
          <a:p>
            <a:pPr>
              <a:lnSpc>
                <a:spcPct val="90000"/>
              </a:lnSpc>
            </a:pPr>
            <a:r>
              <a:rPr lang="en-GB" b="1" dirty="0">
                <a:solidFill>
                  <a:srgbClr val="FFFFFF"/>
                </a:solidFill>
              </a:rPr>
              <a:t>Comprehension of Emotional Intelligence</a:t>
            </a:r>
            <a:br>
              <a:rPr lang="en-GB" b="1" dirty="0">
                <a:solidFill>
                  <a:srgbClr val="FFFFFF"/>
                </a:solidFill>
              </a:rPr>
            </a:br>
            <a:endParaRPr lang="en-GB" dirty="0">
              <a:solidFill>
                <a:srgbClr val="FFFFFF"/>
              </a:solidFill>
            </a:endParaRPr>
          </a:p>
        </p:txBody>
      </p:sp>
      <p:pic>
        <p:nvPicPr>
          <p:cNvPr id="5" name="Picture 4">
            <a:extLst>
              <a:ext uri="{FF2B5EF4-FFF2-40B4-BE49-F238E27FC236}">
                <a16:creationId xmlns:a16="http://schemas.microsoft.com/office/drawing/2014/main" id="{182304B7-2A2D-2EDA-E7E5-59C190C583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7251" y="2383911"/>
            <a:ext cx="3856774" cy="2179077"/>
          </a:xfrm>
          <a:prstGeom prst="rect">
            <a:avLst/>
          </a:prstGeom>
        </p:spPr>
      </p:pic>
      <p:sp>
        <p:nvSpPr>
          <p:cNvPr id="3" name="Content Placeholder 2">
            <a:extLst>
              <a:ext uri="{FF2B5EF4-FFF2-40B4-BE49-F238E27FC236}">
                <a16:creationId xmlns:a16="http://schemas.microsoft.com/office/drawing/2014/main" id="{FBBAF15F-49EA-B4A4-2CD5-EE799D63888A}"/>
              </a:ext>
            </a:extLst>
          </p:cNvPr>
          <p:cNvSpPr>
            <a:spLocks noGrp="1"/>
          </p:cNvSpPr>
          <p:nvPr>
            <p:ph idx="1"/>
          </p:nvPr>
        </p:nvSpPr>
        <p:spPr>
          <a:xfrm>
            <a:off x="6677247" y="2466753"/>
            <a:ext cx="5017466" cy="3688514"/>
          </a:xfrm>
        </p:spPr>
        <p:txBody>
          <a:bodyPr anchor="t">
            <a:normAutofit/>
          </a:bodyPr>
          <a:lstStyle/>
          <a:p>
            <a:pPr>
              <a:buFont typeface="Wingdings" panose="05000000000000000000" pitchFamily="2" charset="2"/>
              <a:buChar char="v"/>
            </a:pPr>
            <a:r>
              <a:rPr lang="en-GB" sz="2000" dirty="0">
                <a:solidFill>
                  <a:srgbClr val="FFFFFF"/>
                </a:solidFill>
                <a:latin typeface="Arial" panose="020B0604020202020204" pitchFamily="34" charset="0"/>
                <a:cs typeface="Arial" panose="020B0604020202020204" pitchFamily="34" charset="0"/>
              </a:rPr>
              <a:t>Emotional Intelligence (EI) refers to the ability to recognise, understand, regulate and use emotions effectively. </a:t>
            </a:r>
            <a:endParaRPr lang="ro-RO" sz="2000" dirty="0">
              <a:solidFill>
                <a:srgbClr val="FFFFFF"/>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sz="2000" dirty="0">
                <a:solidFill>
                  <a:srgbClr val="FFFFFF"/>
                </a:solidFill>
                <a:latin typeface="Arial" panose="020B0604020202020204" pitchFamily="34" charset="0"/>
                <a:cs typeface="Arial" panose="020B0604020202020204" pitchFamily="34" charset="0"/>
              </a:rPr>
              <a:t>Leaders with strong EI can manage workplace relationships, improve communication and create positive organisational cultures that encourage engagement, productivity and employee well-being </a:t>
            </a:r>
            <a:r>
              <a:rPr lang="en-GB" sz="2000" b="1" dirty="0">
                <a:solidFill>
                  <a:srgbClr val="FFFFFF"/>
                </a:solidFill>
                <a:latin typeface="Arial" panose="020B0604020202020204" pitchFamily="34" charset="0"/>
                <a:cs typeface="Arial" panose="020B0604020202020204" pitchFamily="34" charset="0"/>
              </a:rPr>
              <a:t>(Miao et al., 2021)</a:t>
            </a:r>
            <a:endParaRPr lang="en-GB" sz="2000" dirty="0">
              <a:solidFill>
                <a:srgbClr val="FFFFFF"/>
              </a:solidFill>
              <a:latin typeface="Arial" panose="020B0604020202020204" pitchFamily="34" charset="0"/>
              <a:cs typeface="Arial" panose="020B0604020202020204" pitchFamily="34" charset="0"/>
            </a:endParaRPr>
          </a:p>
          <a:p>
            <a:endParaRPr lang="en-GB" dirty="0">
              <a:solidFill>
                <a:srgbClr val="FFFFFF"/>
              </a:solidFill>
            </a:endParaRPr>
          </a:p>
        </p:txBody>
      </p:sp>
    </p:spTree>
    <p:extLst>
      <p:ext uri="{BB962C8B-B14F-4D97-AF65-F5344CB8AC3E}">
        <p14:creationId xmlns:p14="http://schemas.microsoft.com/office/powerpoint/2010/main" val="321022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ooden robot over white background">
            <a:extLst>
              <a:ext uri="{FF2B5EF4-FFF2-40B4-BE49-F238E27FC236}">
                <a16:creationId xmlns:a16="http://schemas.microsoft.com/office/drawing/2014/main" id="{FFFE9B3B-CE6E-66F2-625C-DCD730A4F943}"/>
              </a:ext>
            </a:extLst>
          </p:cNvPr>
          <p:cNvPicPr>
            <a:picLocks noChangeAspect="1"/>
          </p:cNvPicPr>
          <p:nvPr/>
        </p:nvPicPr>
        <p:blipFill>
          <a:blip r:embed="rId2">
            <a:duotone>
              <a:schemeClr val="accent1">
                <a:shade val="45000"/>
                <a:satMod val="135000"/>
              </a:schemeClr>
              <a:prstClr val="white"/>
            </a:duotone>
          </a:blip>
          <a:srcRect l="9091" t="20166" b="3225"/>
          <a:stretch>
            <a:fillRect/>
          </a:stretch>
        </p:blipFill>
        <p:spPr>
          <a:xfrm>
            <a:off x="1" y="10"/>
            <a:ext cx="12191999" cy="6857990"/>
          </a:xfrm>
          <a:prstGeom prst="rect">
            <a:avLst/>
          </a:prstGeom>
        </p:spPr>
      </p:pic>
      <p:sp>
        <p:nvSpPr>
          <p:cNvPr id="14" name="Isosceles Triangle 13">
            <a:extLst>
              <a:ext uri="{FF2B5EF4-FFF2-40B4-BE49-F238E27FC236}">
                <a16:creationId xmlns:a16="http://schemas.microsoft.com/office/drawing/2014/main" id="{1BA07DAC-0828-4E8A-89B0-C91571DA2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Parallelogram 15">
            <a:extLst>
              <a:ext uri="{FF2B5EF4-FFF2-40B4-BE49-F238E27FC236}">
                <a16:creationId xmlns:a16="http://schemas.microsoft.com/office/drawing/2014/main" id="{69B6D7B3-8A73-4CE7-9D82-A9312B6DE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A37C6E0A-19F2-48C1-B88F-0F2849A677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0BA7D5E-5E6F-484C-B359-CAEF62FE34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7F9686A1-9C17-4B90-B38A-760DA1E3E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F80401D-61DA-AB0C-90BB-2D7F1442F901}"/>
              </a:ext>
            </a:extLst>
          </p:cNvPr>
          <p:cNvSpPr>
            <a:spLocks noGrp="1"/>
          </p:cNvSpPr>
          <p:nvPr>
            <p:ph type="title"/>
          </p:nvPr>
        </p:nvSpPr>
        <p:spPr>
          <a:xfrm>
            <a:off x="2786047" y="609600"/>
            <a:ext cx="6487955" cy="1320800"/>
          </a:xfrm>
        </p:spPr>
        <p:txBody>
          <a:bodyPr anchor="t">
            <a:normAutofit/>
          </a:bodyPr>
          <a:lstStyle/>
          <a:p>
            <a:r>
              <a:rPr lang="en-GB" b="1"/>
              <a:t>Mayer-Salovey Ability Model</a:t>
            </a:r>
            <a:br>
              <a:rPr lang="en-GB" b="1"/>
            </a:br>
            <a:endParaRPr lang="en-GB"/>
          </a:p>
        </p:txBody>
      </p:sp>
      <p:sp>
        <p:nvSpPr>
          <p:cNvPr id="24" name="Rectangle 25">
            <a:extLst>
              <a:ext uri="{FF2B5EF4-FFF2-40B4-BE49-F238E27FC236}">
                <a16:creationId xmlns:a16="http://schemas.microsoft.com/office/drawing/2014/main" id="{811FEE30-B0B5-4736-99E3-4BC1F53F9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7BA6B1FF-4902-4794-ABA5-0705822E2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302B925-CE41-F80E-495C-0370531D8DD7}"/>
              </a:ext>
            </a:extLst>
          </p:cNvPr>
          <p:cNvSpPr>
            <a:spLocks noGrp="1"/>
          </p:cNvSpPr>
          <p:nvPr>
            <p:ph idx="1"/>
          </p:nvPr>
        </p:nvSpPr>
        <p:spPr>
          <a:xfrm>
            <a:off x="2786047" y="2159000"/>
            <a:ext cx="7038437" cy="4316228"/>
          </a:xfrm>
        </p:spPr>
        <p:txBody>
          <a:bodyPr>
            <a:normAutofit/>
          </a:bodyPr>
          <a:lstStyle/>
          <a:p>
            <a:pPr marL="0" indent="0">
              <a:buNone/>
            </a:pPr>
            <a:r>
              <a:rPr lang="en-GB" sz="2000" dirty="0">
                <a:latin typeface="Arial" panose="020B0604020202020204" pitchFamily="34" charset="0"/>
                <a:cs typeface="Arial" panose="020B0604020202020204" pitchFamily="34" charset="0"/>
              </a:rPr>
              <a:t>The Mayer-Salovey Ability Model views emotional intelligence as a set of abilities:</a:t>
            </a:r>
          </a:p>
          <a:p>
            <a:r>
              <a:rPr lang="en-GB" sz="2000" dirty="0">
                <a:latin typeface="Arial" panose="020B0604020202020204" pitchFamily="34" charset="0"/>
                <a:cs typeface="Arial" panose="020B0604020202020204" pitchFamily="34" charset="0"/>
              </a:rPr>
              <a:t>Perceiving emotions </a:t>
            </a:r>
          </a:p>
          <a:p>
            <a:r>
              <a:rPr lang="en-GB" sz="2000" dirty="0">
                <a:latin typeface="Arial" panose="020B0604020202020204" pitchFamily="34" charset="0"/>
                <a:cs typeface="Arial" panose="020B0604020202020204" pitchFamily="34" charset="0"/>
              </a:rPr>
              <a:t>Using emotions </a:t>
            </a:r>
          </a:p>
          <a:p>
            <a:r>
              <a:rPr lang="en-GB" sz="2000" dirty="0">
                <a:latin typeface="Arial" panose="020B0604020202020204" pitchFamily="34" charset="0"/>
                <a:cs typeface="Arial" panose="020B0604020202020204" pitchFamily="34" charset="0"/>
              </a:rPr>
              <a:t>Understanding emotions </a:t>
            </a:r>
          </a:p>
          <a:p>
            <a:r>
              <a:rPr lang="en-GB" sz="2000" dirty="0">
                <a:latin typeface="Arial" panose="020B0604020202020204" pitchFamily="34" charset="0"/>
                <a:cs typeface="Arial" panose="020B0604020202020204" pitchFamily="34" charset="0"/>
              </a:rPr>
              <a:t>Managing emotions </a:t>
            </a:r>
          </a:p>
          <a:p>
            <a:r>
              <a:rPr lang="en-GB" sz="2000" dirty="0">
                <a:latin typeface="Arial" panose="020B0604020202020204" pitchFamily="34" charset="0"/>
                <a:cs typeface="Arial" panose="020B0604020202020204" pitchFamily="34" charset="0"/>
              </a:rPr>
              <a:t>The model suggests emotionally intelligent leaders can accurately interpret emotional information and respond effectively to organisational challenges </a:t>
            </a:r>
            <a:r>
              <a:rPr lang="en-GB" sz="2000" b="1" dirty="0">
                <a:latin typeface="Arial" panose="020B0604020202020204" pitchFamily="34" charset="0"/>
                <a:cs typeface="Arial" panose="020B0604020202020204" pitchFamily="34" charset="0"/>
              </a:rPr>
              <a:t>(Mayer et al., 2016)</a:t>
            </a:r>
            <a:endParaRPr lang="en-GB" sz="2000" dirty="0">
              <a:latin typeface="Arial" panose="020B0604020202020204" pitchFamily="34" charset="0"/>
              <a:cs typeface="Arial" panose="020B0604020202020204" pitchFamily="34" charset="0"/>
            </a:endParaRPr>
          </a:p>
          <a:p>
            <a:endParaRPr lang="en-GB" dirty="0"/>
          </a:p>
        </p:txBody>
      </p:sp>
      <p:sp>
        <p:nvSpPr>
          <p:cNvPr id="28" name="Rectangle 27">
            <a:extLst>
              <a:ext uri="{FF2B5EF4-FFF2-40B4-BE49-F238E27FC236}">
                <a16:creationId xmlns:a16="http://schemas.microsoft.com/office/drawing/2014/main" id="{0290B932-76F5-4A94-874A-B0A4A013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ACCB8186-BD51-4014-9556-C8A664C19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9">
            <a:extLst>
              <a:ext uri="{FF2B5EF4-FFF2-40B4-BE49-F238E27FC236}">
                <a16:creationId xmlns:a16="http://schemas.microsoft.com/office/drawing/2014/main" id="{46DF8276-ED1E-46CA-8639-EAE565AEA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EA75AF29-0276-41BE-A836-9F8F7DFD1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83299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2C3281D-D8F6-2946-D9EA-852D7A1A17D9}"/>
              </a:ext>
            </a:extLst>
          </p:cNvPr>
          <p:cNvSpPr>
            <a:spLocks noGrp="1"/>
          </p:cNvSpPr>
          <p:nvPr>
            <p:ph type="title"/>
          </p:nvPr>
        </p:nvSpPr>
        <p:spPr>
          <a:xfrm>
            <a:off x="652481" y="1382486"/>
            <a:ext cx="3547581" cy="4093028"/>
          </a:xfrm>
        </p:spPr>
        <p:txBody>
          <a:bodyPr anchor="ctr">
            <a:normAutofit/>
          </a:bodyPr>
          <a:lstStyle/>
          <a:p>
            <a:r>
              <a:rPr lang="en-GB" sz="4400" b="1"/>
              <a:t>Critical Evaluation of Mayer-Salovey</a:t>
            </a:r>
            <a:br>
              <a:rPr lang="en-GB" sz="4400" b="1"/>
            </a:br>
            <a:endParaRPr lang="en-GB" sz="4400"/>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57ECBC4-E1C6-4EFB-167E-9DBD74BA18A4}"/>
              </a:ext>
            </a:extLst>
          </p:cNvPr>
          <p:cNvGraphicFramePr>
            <a:graphicFrameLocks noGrp="1"/>
          </p:cNvGraphicFramePr>
          <p:nvPr>
            <p:ph idx="1"/>
            <p:extLst>
              <p:ext uri="{D42A27DB-BD31-4B8C-83A1-F6EECF244321}">
                <p14:modId xmlns:p14="http://schemas.microsoft.com/office/powerpoint/2010/main" val="411354341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3898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Colourful carved figures of humans">
            <a:extLst>
              <a:ext uri="{FF2B5EF4-FFF2-40B4-BE49-F238E27FC236}">
                <a16:creationId xmlns:a16="http://schemas.microsoft.com/office/drawing/2014/main" id="{67615091-86DE-564C-E355-E05D09428874}"/>
              </a:ext>
            </a:extLst>
          </p:cNvPr>
          <p:cNvPicPr>
            <a:picLocks noChangeAspect="1"/>
          </p:cNvPicPr>
          <p:nvPr/>
        </p:nvPicPr>
        <p:blipFill>
          <a:blip r:embed="rId2"/>
          <a:srcRect l="8963" r="8730"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8842D75-BE44-187E-F0A7-6E2E783D881A}"/>
              </a:ext>
            </a:extLst>
          </p:cNvPr>
          <p:cNvSpPr>
            <a:spLocks noGrp="1"/>
          </p:cNvSpPr>
          <p:nvPr>
            <p:ph type="title"/>
          </p:nvPr>
        </p:nvSpPr>
        <p:spPr>
          <a:xfrm>
            <a:off x="677333" y="609600"/>
            <a:ext cx="3851123" cy="1320800"/>
          </a:xfrm>
        </p:spPr>
        <p:txBody>
          <a:bodyPr>
            <a:normAutofit/>
          </a:bodyPr>
          <a:lstStyle/>
          <a:p>
            <a:pPr>
              <a:lnSpc>
                <a:spcPct val="90000"/>
              </a:lnSpc>
            </a:pPr>
            <a:r>
              <a:rPr lang="en-GB" sz="2800" b="1"/>
              <a:t>Trait Emotional Intelligence </a:t>
            </a:r>
            <a:br>
              <a:rPr lang="en-GB" sz="2800" b="1"/>
            </a:br>
            <a:endParaRPr lang="en-GB" sz="2800"/>
          </a:p>
        </p:txBody>
      </p:sp>
      <p:sp>
        <p:nvSpPr>
          <p:cNvPr id="3" name="Content Placeholder 2">
            <a:extLst>
              <a:ext uri="{FF2B5EF4-FFF2-40B4-BE49-F238E27FC236}">
                <a16:creationId xmlns:a16="http://schemas.microsoft.com/office/drawing/2014/main" id="{AE2CF6D3-F646-D81D-0771-D8F1D358B03F}"/>
              </a:ext>
            </a:extLst>
          </p:cNvPr>
          <p:cNvSpPr>
            <a:spLocks noGrp="1"/>
          </p:cNvSpPr>
          <p:nvPr>
            <p:ph idx="1"/>
          </p:nvPr>
        </p:nvSpPr>
        <p:spPr>
          <a:xfrm>
            <a:off x="308344" y="1828800"/>
            <a:ext cx="4944140" cy="4231757"/>
          </a:xfrm>
        </p:spPr>
        <p:txBody>
          <a:bodyPr>
            <a:normAutofit/>
          </a:bodyPr>
          <a:lstStyle/>
          <a:p>
            <a:pPr marL="0" indent="0">
              <a:lnSpc>
                <a:spcPct val="90000"/>
              </a:lnSpc>
              <a:buNone/>
            </a:pPr>
            <a:r>
              <a:rPr lang="en-GB" sz="2000" dirty="0">
                <a:latin typeface="Arial" panose="020B0604020202020204" pitchFamily="34" charset="0"/>
                <a:cs typeface="Arial" panose="020B0604020202020204" pitchFamily="34" charset="0"/>
              </a:rPr>
              <a:t>Petrides' Trait Emotional Intelligence Theory views EI as emotional self-perceptions linked to personality traits.</a:t>
            </a:r>
          </a:p>
          <a:p>
            <a:pPr>
              <a:lnSpc>
                <a:spcPct val="90000"/>
              </a:lnSpc>
            </a:pPr>
            <a:r>
              <a:rPr lang="en-GB" sz="2000" dirty="0">
                <a:latin typeface="Arial" panose="020B0604020202020204" pitchFamily="34" charset="0"/>
                <a:cs typeface="Arial" panose="020B0604020202020204" pitchFamily="34" charset="0"/>
              </a:rPr>
              <a:t>Main dimensions include:</a:t>
            </a:r>
          </a:p>
          <a:p>
            <a:pPr>
              <a:lnSpc>
                <a:spcPct val="90000"/>
              </a:lnSpc>
            </a:pPr>
            <a:r>
              <a:rPr lang="en-GB" sz="2000" dirty="0">
                <a:latin typeface="Arial" panose="020B0604020202020204" pitchFamily="34" charset="0"/>
                <a:cs typeface="Arial" panose="020B0604020202020204" pitchFamily="34" charset="0"/>
              </a:rPr>
              <a:t>Well-being </a:t>
            </a:r>
          </a:p>
          <a:p>
            <a:pPr>
              <a:lnSpc>
                <a:spcPct val="90000"/>
              </a:lnSpc>
            </a:pPr>
            <a:r>
              <a:rPr lang="en-GB" sz="2000" dirty="0">
                <a:latin typeface="Arial" panose="020B0604020202020204" pitchFamily="34" charset="0"/>
                <a:cs typeface="Arial" panose="020B0604020202020204" pitchFamily="34" charset="0"/>
              </a:rPr>
              <a:t>Self-control </a:t>
            </a:r>
          </a:p>
          <a:p>
            <a:pPr>
              <a:lnSpc>
                <a:spcPct val="90000"/>
              </a:lnSpc>
            </a:pPr>
            <a:r>
              <a:rPr lang="en-GB" sz="2000" dirty="0">
                <a:latin typeface="Arial" panose="020B0604020202020204" pitchFamily="34" charset="0"/>
                <a:cs typeface="Arial" panose="020B0604020202020204" pitchFamily="34" charset="0"/>
              </a:rPr>
              <a:t>Emotionality </a:t>
            </a:r>
          </a:p>
          <a:p>
            <a:pPr>
              <a:lnSpc>
                <a:spcPct val="90000"/>
              </a:lnSpc>
            </a:pPr>
            <a:r>
              <a:rPr lang="en-GB" sz="2000" dirty="0">
                <a:latin typeface="Arial" panose="020B0604020202020204" pitchFamily="34" charset="0"/>
                <a:cs typeface="Arial" panose="020B0604020202020204" pitchFamily="34" charset="0"/>
              </a:rPr>
              <a:t>Sociability </a:t>
            </a:r>
          </a:p>
          <a:p>
            <a:pPr>
              <a:lnSpc>
                <a:spcPct val="90000"/>
              </a:lnSpc>
            </a:pPr>
            <a:r>
              <a:rPr lang="en-GB" sz="2000" dirty="0">
                <a:latin typeface="Arial" panose="020B0604020202020204" pitchFamily="34" charset="0"/>
                <a:cs typeface="Arial" panose="020B0604020202020204" pitchFamily="34" charset="0"/>
              </a:rPr>
              <a:t>The theory explains how emotional characteristics influence leadership behaviour and workplace relationships </a:t>
            </a:r>
            <a:r>
              <a:rPr lang="en-GB" sz="2000" b="1" dirty="0">
                <a:latin typeface="Arial" panose="020B0604020202020204" pitchFamily="34" charset="0"/>
                <a:cs typeface="Arial" panose="020B0604020202020204" pitchFamily="34" charset="0"/>
              </a:rPr>
              <a:t>(Petrides, 2023).</a:t>
            </a:r>
            <a:endParaRPr lang="en-GB" sz="2000" dirty="0">
              <a:latin typeface="Arial" panose="020B0604020202020204" pitchFamily="34" charset="0"/>
              <a:cs typeface="Arial" panose="020B0604020202020204" pitchFamily="34" charset="0"/>
            </a:endParaRPr>
          </a:p>
          <a:p>
            <a:pPr>
              <a:lnSpc>
                <a:spcPct val="90000"/>
              </a:lnSpc>
            </a:pPr>
            <a:endParaRPr lang="en-GB" sz="1500" dirty="0"/>
          </a:p>
        </p:txBody>
      </p:sp>
      <p:cxnSp>
        <p:nvCxnSpPr>
          <p:cNvPr id="14" name="Straight Connector 1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62225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410DEE-8B80-F43D-6914-C9578D2F4628}"/>
              </a:ext>
            </a:extLst>
          </p:cNvPr>
          <p:cNvSpPr>
            <a:spLocks noGrp="1"/>
          </p:cNvSpPr>
          <p:nvPr>
            <p:ph type="title"/>
          </p:nvPr>
        </p:nvSpPr>
        <p:spPr>
          <a:xfrm>
            <a:off x="643467" y="816638"/>
            <a:ext cx="3367359" cy="5224724"/>
          </a:xfrm>
        </p:spPr>
        <p:txBody>
          <a:bodyPr anchor="ctr">
            <a:normAutofit/>
          </a:bodyPr>
          <a:lstStyle/>
          <a:p>
            <a:r>
              <a:rPr lang="en-GB" b="1"/>
              <a:t>Critical Evaluation of Trait EI</a:t>
            </a:r>
            <a:br>
              <a:rPr lang="en-GB" b="1"/>
            </a:br>
            <a:endParaRPr lang="en-GB" dirty="0"/>
          </a:p>
        </p:txBody>
      </p:sp>
      <p:sp>
        <p:nvSpPr>
          <p:cNvPr id="35" name="Content Placeholder 2">
            <a:extLst>
              <a:ext uri="{FF2B5EF4-FFF2-40B4-BE49-F238E27FC236}">
                <a16:creationId xmlns:a16="http://schemas.microsoft.com/office/drawing/2014/main" id="{F0B010CF-19EE-7C4E-F52E-169D629A7F3E}"/>
              </a:ext>
            </a:extLst>
          </p:cNvPr>
          <p:cNvSpPr>
            <a:spLocks noGrp="1"/>
          </p:cNvSpPr>
          <p:nvPr>
            <p:ph idx="1"/>
          </p:nvPr>
        </p:nvSpPr>
        <p:spPr>
          <a:xfrm>
            <a:off x="4359350" y="816637"/>
            <a:ext cx="5613988" cy="5786181"/>
          </a:xfrm>
        </p:spPr>
        <p:txBody>
          <a:bodyPr anchor="ctr">
            <a:normAutofit/>
          </a:bodyPr>
          <a:lstStyle/>
          <a:p>
            <a:pPr marL="0" indent="0">
              <a:buNone/>
            </a:pPr>
            <a:r>
              <a:rPr lang="en-GB" sz="2000" b="1" dirty="0">
                <a:latin typeface="Arial" panose="020B0604020202020204" pitchFamily="34" charset="0"/>
                <a:cs typeface="Arial" panose="020B0604020202020204" pitchFamily="34" charset="0"/>
              </a:rPr>
              <a:t>Strengths</a:t>
            </a:r>
          </a:p>
          <a:p>
            <a:r>
              <a:rPr lang="en-GB" sz="2000" dirty="0">
                <a:latin typeface="Arial" panose="020B0604020202020204" pitchFamily="34" charset="0"/>
                <a:cs typeface="Arial" panose="020B0604020202020204" pitchFamily="34" charset="0"/>
              </a:rPr>
              <a:t>Explains leadership behaviours </a:t>
            </a:r>
          </a:p>
          <a:p>
            <a:r>
              <a:rPr lang="en-GB" sz="2000" dirty="0">
                <a:latin typeface="Arial" panose="020B0604020202020204" pitchFamily="34" charset="0"/>
                <a:cs typeface="Arial" panose="020B0604020202020204" pitchFamily="34" charset="0"/>
              </a:rPr>
              <a:t>Useful for recruitment and development </a:t>
            </a:r>
          </a:p>
          <a:p>
            <a:pPr marL="0" indent="0">
              <a:buNone/>
            </a:pPr>
            <a:r>
              <a:rPr lang="en-GB" sz="2000" b="1" dirty="0">
                <a:latin typeface="Arial" panose="020B0604020202020204" pitchFamily="34" charset="0"/>
                <a:cs typeface="Arial" panose="020B0604020202020204" pitchFamily="34" charset="0"/>
              </a:rPr>
              <a:t>Limitations</a:t>
            </a:r>
          </a:p>
          <a:p>
            <a:r>
              <a:rPr lang="en-GB" sz="2000" dirty="0">
                <a:latin typeface="Arial" panose="020B0604020202020204" pitchFamily="34" charset="0"/>
                <a:cs typeface="Arial" panose="020B0604020202020204" pitchFamily="34" charset="0"/>
              </a:rPr>
              <a:t>Relies on self-assessment </a:t>
            </a:r>
          </a:p>
          <a:p>
            <a:r>
              <a:rPr lang="en-GB" sz="2000" dirty="0">
                <a:latin typeface="Arial" panose="020B0604020202020204" pitchFamily="34" charset="0"/>
                <a:cs typeface="Arial" panose="020B0604020202020204" pitchFamily="34" charset="0"/>
              </a:rPr>
              <a:t>Risk of biased responses </a:t>
            </a:r>
          </a:p>
          <a:p>
            <a:r>
              <a:rPr lang="en-GB" sz="2000" dirty="0">
                <a:latin typeface="Arial" panose="020B0604020202020204" pitchFamily="34" charset="0"/>
                <a:cs typeface="Arial" panose="020B0604020202020204" pitchFamily="34" charset="0"/>
              </a:rPr>
              <a:t>The theory provides practical leadership insights but may lack objectivity because individuals often overestimate their emotional capabilities </a:t>
            </a:r>
            <a:r>
              <a:rPr lang="en-GB" sz="2000" b="1" dirty="0">
                <a:latin typeface="Arial" panose="020B0604020202020204" pitchFamily="34" charset="0"/>
                <a:cs typeface="Arial" panose="020B0604020202020204" pitchFamily="34" charset="0"/>
              </a:rPr>
              <a:t>(Petrides, 2023)</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38735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yellow figures and a red figure on the other side">
            <a:extLst>
              <a:ext uri="{FF2B5EF4-FFF2-40B4-BE49-F238E27FC236}">
                <a16:creationId xmlns:a16="http://schemas.microsoft.com/office/drawing/2014/main" id="{55263A70-CE4C-D02D-53C6-4B662C6092C8}"/>
              </a:ext>
            </a:extLst>
          </p:cNvPr>
          <p:cNvPicPr>
            <a:picLocks noChangeAspect="1"/>
          </p:cNvPicPr>
          <p:nvPr/>
        </p:nvPicPr>
        <p:blipFill>
          <a:blip r:embed="rId2"/>
          <a:srcRect l="22893" r="-2"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DA48FF7-7FAD-46A9-77D2-6332B089D684}"/>
              </a:ext>
            </a:extLst>
          </p:cNvPr>
          <p:cNvSpPr>
            <a:spLocks noGrp="1"/>
          </p:cNvSpPr>
          <p:nvPr>
            <p:ph type="title"/>
          </p:nvPr>
        </p:nvSpPr>
        <p:spPr>
          <a:xfrm>
            <a:off x="677333" y="609600"/>
            <a:ext cx="3851123" cy="1320800"/>
          </a:xfrm>
        </p:spPr>
        <p:txBody>
          <a:bodyPr>
            <a:normAutofit/>
          </a:bodyPr>
          <a:lstStyle/>
          <a:p>
            <a:pPr>
              <a:lnSpc>
                <a:spcPct val="90000"/>
              </a:lnSpc>
            </a:pPr>
            <a:r>
              <a:rPr lang="en-GB" sz="2500" b="1"/>
              <a:t>Emotional competencies in Leadership practice</a:t>
            </a:r>
            <a:br>
              <a:rPr lang="en-GB" sz="2500" b="1"/>
            </a:br>
            <a:endParaRPr lang="en-GB" sz="2500"/>
          </a:p>
        </p:txBody>
      </p:sp>
      <p:sp>
        <p:nvSpPr>
          <p:cNvPr id="3" name="Content Placeholder 2">
            <a:extLst>
              <a:ext uri="{FF2B5EF4-FFF2-40B4-BE49-F238E27FC236}">
                <a16:creationId xmlns:a16="http://schemas.microsoft.com/office/drawing/2014/main" id="{1B11E9BE-D3F5-1FFF-4C6A-415E206143A1}"/>
              </a:ext>
            </a:extLst>
          </p:cNvPr>
          <p:cNvSpPr>
            <a:spLocks noGrp="1"/>
          </p:cNvSpPr>
          <p:nvPr>
            <p:ph idx="1"/>
          </p:nvPr>
        </p:nvSpPr>
        <p:spPr>
          <a:xfrm>
            <a:off x="223520" y="1938867"/>
            <a:ext cx="4304936" cy="4102496"/>
          </a:xfrm>
        </p:spPr>
        <p:txBody>
          <a:bodyPr>
            <a:normAutofit lnSpcReduction="10000"/>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Emotionally intelligent leaders develop trust, motivate employees and resolve conflicts effectively. Emotional awareness improves decision-making and relationship management, increasing organisational performance. </a:t>
            </a:r>
            <a:endParaRPr lang="ro-RO" sz="20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Research indicates a positive relationship between emotional intelligence, leadership effectiveness and employee satisfaction across different industries </a:t>
            </a:r>
            <a:r>
              <a:rPr lang="en-GB" sz="2000" b="1" dirty="0">
                <a:latin typeface="Arial" panose="020B0604020202020204" pitchFamily="34" charset="0"/>
                <a:cs typeface="Arial" panose="020B0604020202020204" pitchFamily="34" charset="0"/>
              </a:rPr>
              <a:t>(Miao et al., 2021)</a:t>
            </a: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q"/>
            </a:pPr>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85189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9F1B8-A3CB-FA0B-3B56-F81DB7C955FE}"/>
              </a:ext>
            </a:extLst>
          </p:cNvPr>
          <p:cNvSpPr>
            <a:spLocks noGrp="1"/>
          </p:cNvSpPr>
          <p:nvPr>
            <p:ph type="title"/>
          </p:nvPr>
        </p:nvSpPr>
        <p:spPr>
          <a:xfrm>
            <a:off x="5536734" y="609600"/>
            <a:ext cx="3737268" cy="1320800"/>
          </a:xfrm>
        </p:spPr>
        <p:txBody>
          <a:bodyPr>
            <a:normAutofit/>
          </a:bodyPr>
          <a:lstStyle/>
          <a:p>
            <a:pPr>
              <a:lnSpc>
                <a:spcPct val="90000"/>
              </a:lnSpc>
            </a:pPr>
            <a:r>
              <a:rPr lang="en-GB" sz="2500" b="1"/>
              <a:t>Emotional Intelligence in Multicultural Teams</a:t>
            </a:r>
            <a:br>
              <a:rPr lang="en-GB" sz="2500" b="1"/>
            </a:br>
            <a:endParaRPr lang="en-GB" sz="2500"/>
          </a:p>
        </p:txBody>
      </p:sp>
      <p:sp>
        <p:nvSpPr>
          <p:cNvPr id="3" name="Content Placeholder 2">
            <a:extLst>
              <a:ext uri="{FF2B5EF4-FFF2-40B4-BE49-F238E27FC236}">
                <a16:creationId xmlns:a16="http://schemas.microsoft.com/office/drawing/2014/main" id="{AA19DDAD-23C6-DB66-9520-3C93F0335A63}"/>
              </a:ext>
            </a:extLst>
          </p:cNvPr>
          <p:cNvSpPr>
            <a:spLocks noGrp="1"/>
          </p:cNvSpPr>
          <p:nvPr>
            <p:ph idx="1"/>
          </p:nvPr>
        </p:nvSpPr>
        <p:spPr>
          <a:xfrm>
            <a:off x="5209563" y="2160589"/>
            <a:ext cx="4706597" cy="4087811"/>
          </a:xfrm>
        </p:spPr>
        <p:txBody>
          <a:bodyPr>
            <a:normAutofit/>
          </a:bodyPr>
          <a:lstStyle/>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Global organisations require leaders capable of managing cultural diversity. Emotional intelligence helps leaders understand different perspectives, adapt communication styles and reduce misunderstandings. </a:t>
            </a:r>
            <a:endParaRPr lang="ro-RO"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These skills promote inclusion, collaboration and stronger team performance within multicultural and multilingual working environments </a:t>
            </a:r>
            <a:r>
              <a:rPr lang="en-GB" sz="2000" b="1" dirty="0">
                <a:latin typeface="Arial" panose="020B0604020202020204" pitchFamily="34" charset="0"/>
                <a:cs typeface="Arial" panose="020B0604020202020204" pitchFamily="34" charset="0"/>
              </a:rPr>
              <a:t>(</a:t>
            </a:r>
            <a:r>
              <a:rPr lang="en-GB" sz="2000" b="1" dirty="0" err="1">
                <a:latin typeface="Arial" panose="020B0604020202020204" pitchFamily="34" charset="0"/>
                <a:cs typeface="Arial" panose="020B0604020202020204" pitchFamily="34" charset="0"/>
              </a:rPr>
              <a:t>Rockstuhl</a:t>
            </a:r>
            <a:r>
              <a:rPr lang="en-GB" sz="2000" b="1" dirty="0">
                <a:latin typeface="Arial" panose="020B0604020202020204" pitchFamily="34" charset="0"/>
                <a:cs typeface="Arial" panose="020B0604020202020204" pitchFamily="34" charset="0"/>
              </a:rPr>
              <a:t> and Van Dyne, 2021)</a:t>
            </a: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p>
        </p:txBody>
      </p:sp>
      <p:pic>
        <p:nvPicPr>
          <p:cNvPr id="5" name="Picture 4" descr="Hands-on top of each other">
            <a:extLst>
              <a:ext uri="{FF2B5EF4-FFF2-40B4-BE49-F238E27FC236}">
                <a16:creationId xmlns:a16="http://schemas.microsoft.com/office/drawing/2014/main" id="{4EC9E395-AE1C-F38E-3CCE-B27EA7A43054}"/>
              </a:ext>
            </a:extLst>
          </p:cNvPr>
          <p:cNvPicPr>
            <a:picLocks noChangeAspect="1"/>
          </p:cNvPicPr>
          <p:nvPr/>
        </p:nvPicPr>
        <p:blipFill>
          <a:blip r:embed="rId2"/>
          <a:srcRect l="54141" r="11442"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07322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29A75-3186-564B-FD48-C8B95162726A}"/>
              </a:ext>
            </a:extLst>
          </p:cNvPr>
          <p:cNvSpPr>
            <a:spLocks noGrp="1"/>
          </p:cNvSpPr>
          <p:nvPr>
            <p:ph type="title"/>
          </p:nvPr>
        </p:nvSpPr>
        <p:spPr>
          <a:xfrm>
            <a:off x="677334" y="609600"/>
            <a:ext cx="8596668" cy="1320800"/>
          </a:xfrm>
        </p:spPr>
        <p:txBody>
          <a:bodyPr anchor="t">
            <a:normAutofit/>
          </a:bodyPr>
          <a:lstStyle/>
          <a:p>
            <a:pPr algn="ctr"/>
            <a:r>
              <a:rPr lang="en-GB" dirty="0"/>
              <a:t>IKEA </a:t>
            </a:r>
          </a:p>
        </p:txBody>
      </p:sp>
      <p:sp>
        <p:nvSpPr>
          <p:cNvPr id="3" name="Content Placeholder 2">
            <a:extLst>
              <a:ext uri="{FF2B5EF4-FFF2-40B4-BE49-F238E27FC236}">
                <a16:creationId xmlns:a16="http://schemas.microsoft.com/office/drawing/2014/main" id="{922ABF97-6518-9E5E-31C7-EEB12B34539F}"/>
              </a:ext>
            </a:extLst>
          </p:cNvPr>
          <p:cNvSpPr>
            <a:spLocks noGrp="1"/>
          </p:cNvSpPr>
          <p:nvPr>
            <p:ph idx="1"/>
          </p:nvPr>
        </p:nvSpPr>
        <p:spPr>
          <a:xfrm>
            <a:off x="6224526" y="819469"/>
            <a:ext cx="4219953" cy="5113971"/>
          </a:xfrm>
        </p:spPr>
        <p:txBody>
          <a:bodyPr>
            <a:normAutofit/>
          </a:bodyPr>
          <a:lstStyle/>
          <a:p>
            <a:pPr>
              <a:lnSpc>
                <a:spcPct val="90000"/>
              </a:lnSpc>
            </a:pPr>
            <a:r>
              <a:rPr lang="en-GB" sz="2000" dirty="0">
                <a:latin typeface="Arial" panose="020B0604020202020204" pitchFamily="34" charset="0"/>
                <a:cs typeface="Arial" panose="020B0604020202020204" pitchFamily="34" charset="0"/>
              </a:rPr>
              <a:t>Inclusive leadership culture </a:t>
            </a:r>
          </a:p>
          <a:p>
            <a:pPr>
              <a:lnSpc>
                <a:spcPct val="90000"/>
              </a:lnSpc>
            </a:pPr>
            <a:r>
              <a:rPr lang="en-GB" sz="2000" dirty="0">
                <a:latin typeface="Arial" panose="020B0604020202020204" pitchFamily="34" charset="0"/>
                <a:cs typeface="Arial" panose="020B0604020202020204" pitchFamily="34" charset="0"/>
              </a:rPr>
              <a:t>Employee participation encouraged </a:t>
            </a:r>
          </a:p>
          <a:p>
            <a:pPr>
              <a:lnSpc>
                <a:spcPct val="90000"/>
              </a:lnSpc>
            </a:pPr>
            <a:r>
              <a:rPr lang="en-GB" sz="2000" dirty="0">
                <a:latin typeface="Arial" panose="020B0604020202020204" pitchFamily="34" charset="0"/>
                <a:cs typeface="Arial" panose="020B0604020202020204" pitchFamily="34" charset="0"/>
              </a:rPr>
              <a:t>Strong focus on equality </a:t>
            </a:r>
          </a:p>
          <a:p>
            <a:pPr>
              <a:lnSpc>
                <a:spcPct val="90000"/>
              </a:lnSpc>
            </a:pPr>
            <a:r>
              <a:rPr lang="en-GB" sz="2000" dirty="0">
                <a:latin typeface="Arial" panose="020B0604020202020204" pitchFamily="34" charset="0"/>
                <a:cs typeface="Arial" panose="020B0604020202020204" pitchFamily="34" charset="0"/>
              </a:rPr>
              <a:t>Collaborative decision-making </a:t>
            </a:r>
          </a:p>
          <a:p>
            <a:pPr marL="0" indent="0">
              <a:lnSpc>
                <a:spcPct val="90000"/>
              </a:lnSpc>
              <a:buNone/>
            </a:pPr>
            <a:r>
              <a:rPr lang="en-GB" sz="2000" dirty="0">
                <a:latin typeface="Arial" panose="020B0604020202020204" pitchFamily="34" charset="0"/>
                <a:cs typeface="Arial" panose="020B0604020202020204" pitchFamily="34" charset="0"/>
              </a:rPr>
              <a:t>IKEA demonstrates emotional intelligence by promoting employee involvement and inclusive leadership. Managers encourage open communication and mutual respect, creating collaborative teams that strengthen engagement and support organisational performance globally </a:t>
            </a:r>
            <a:r>
              <a:rPr lang="en-GB" sz="2000" b="1" dirty="0">
                <a:latin typeface="Arial" panose="020B0604020202020204" pitchFamily="34" charset="0"/>
                <a:cs typeface="Arial" panose="020B0604020202020204" pitchFamily="34" charset="0"/>
              </a:rPr>
              <a:t>(IKEA, 2023)</a:t>
            </a:r>
            <a:endParaRPr lang="en-GB" sz="2000" dirty="0">
              <a:latin typeface="Arial" panose="020B0604020202020204" pitchFamily="34" charset="0"/>
              <a:cs typeface="Arial" panose="020B0604020202020204" pitchFamily="34" charset="0"/>
            </a:endParaRPr>
          </a:p>
          <a:p>
            <a:pPr>
              <a:lnSpc>
                <a:spcPct val="90000"/>
              </a:lnSpc>
            </a:pPr>
            <a:endParaRPr lang="en-GB" sz="1400" dirty="0"/>
          </a:p>
        </p:txBody>
      </p:sp>
      <p:pic>
        <p:nvPicPr>
          <p:cNvPr id="5" name="Picture 4">
            <a:extLst>
              <a:ext uri="{FF2B5EF4-FFF2-40B4-BE49-F238E27FC236}">
                <a16:creationId xmlns:a16="http://schemas.microsoft.com/office/drawing/2014/main" id="{9EB4613F-DF5B-E8B6-C837-DE80C18993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677334" y="2159331"/>
            <a:ext cx="5423429" cy="3882362"/>
          </a:xfrm>
          <a:prstGeom prst="rect">
            <a:avLst/>
          </a:prstGeom>
        </p:spPr>
      </p:pic>
    </p:spTree>
    <p:extLst>
      <p:ext uri="{BB962C8B-B14F-4D97-AF65-F5344CB8AC3E}">
        <p14:creationId xmlns:p14="http://schemas.microsoft.com/office/powerpoint/2010/main" val="1537302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98688-71D8-D36D-6424-9F9D4B841255}"/>
              </a:ext>
            </a:extLst>
          </p:cNvPr>
          <p:cNvSpPr>
            <a:spLocks noGrp="1"/>
          </p:cNvSpPr>
          <p:nvPr>
            <p:ph type="title"/>
          </p:nvPr>
        </p:nvSpPr>
        <p:spPr>
          <a:xfrm>
            <a:off x="677334" y="609600"/>
            <a:ext cx="8596668" cy="1320800"/>
          </a:xfrm>
        </p:spPr>
        <p:txBody>
          <a:bodyPr anchor="t">
            <a:normAutofit/>
          </a:bodyPr>
          <a:lstStyle/>
          <a:p>
            <a:r>
              <a:rPr lang="en-GB" dirty="0"/>
              <a:t>LIDL</a:t>
            </a:r>
          </a:p>
        </p:txBody>
      </p:sp>
      <p:pic>
        <p:nvPicPr>
          <p:cNvPr id="5" name="Picture 4">
            <a:extLst>
              <a:ext uri="{FF2B5EF4-FFF2-40B4-BE49-F238E27FC236}">
                <a16:creationId xmlns:a16="http://schemas.microsoft.com/office/drawing/2014/main" id="{185FEF32-E015-FE94-BDA7-2484AC1FFD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74394" y="156719"/>
            <a:ext cx="5283289" cy="1888775"/>
          </a:xfrm>
          <a:prstGeom prst="rect">
            <a:avLst/>
          </a:prstGeom>
        </p:spPr>
      </p:pic>
      <p:sp>
        <p:nvSpPr>
          <p:cNvPr id="3" name="Content Placeholder 2">
            <a:extLst>
              <a:ext uri="{FF2B5EF4-FFF2-40B4-BE49-F238E27FC236}">
                <a16:creationId xmlns:a16="http://schemas.microsoft.com/office/drawing/2014/main" id="{C5D8D7F6-E27B-C81A-DDE8-2BC0A76E7D8A}"/>
              </a:ext>
            </a:extLst>
          </p:cNvPr>
          <p:cNvSpPr>
            <a:spLocks noGrp="1"/>
          </p:cNvSpPr>
          <p:nvPr>
            <p:ph idx="1"/>
          </p:nvPr>
        </p:nvSpPr>
        <p:spPr>
          <a:xfrm>
            <a:off x="528321" y="2160589"/>
            <a:ext cx="8814904" cy="3880773"/>
          </a:xfrm>
        </p:spPr>
        <p:txBody>
          <a:bodyPr>
            <a:normAutofit/>
          </a:bodyPr>
          <a:lstStyle/>
          <a:p>
            <a:pPr marL="0" indent="0">
              <a:buNone/>
            </a:pPr>
            <a:r>
              <a:rPr lang="en-GB" sz="2000" dirty="0">
                <a:latin typeface="Arial" panose="020B0604020202020204" pitchFamily="34" charset="0"/>
                <a:cs typeface="Arial" panose="020B0604020202020204" pitchFamily="34" charset="0"/>
              </a:rPr>
              <a:t>Leadership development programmes </a:t>
            </a:r>
          </a:p>
          <a:p>
            <a:r>
              <a:rPr lang="en-GB" sz="2000" dirty="0">
                <a:latin typeface="Arial" panose="020B0604020202020204" pitchFamily="34" charset="0"/>
                <a:cs typeface="Arial" panose="020B0604020202020204" pitchFamily="34" charset="0"/>
              </a:rPr>
              <a:t>Diversity initiatives </a:t>
            </a:r>
          </a:p>
          <a:p>
            <a:r>
              <a:rPr lang="en-GB" sz="2000" dirty="0">
                <a:latin typeface="Arial" panose="020B0604020202020204" pitchFamily="34" charset="0"/>
                <a:cs typeface="Arial" panose="020B0604020202020204" pitchFamily="34" charset="0"/>
              </a:rPr>
              <a:t>Employee well-being support </a:t>
            </a:r>
          </a:p>
          <a:p>
            <a:r>
              <a:rPr lang="en-GB" sz="2000" dirty="0">
                <a:latin typeface="Arial" panose="020B0604020202020204" pitchFamily="34" charset="0"/>
                <a:cs typeface="Arial" panose="020B0604020202020204" pitchFamily="34" charset="0"/>
              </a:rPr>
              <a:t>Team-focused culture </a:t>
            </a:r>
          </a:p>
          <a:p>
            <a:pPr marL="0" indent="0">
              <a:buNone/>
            </a:pPr>
            <a:r>
              <a:rPr lang="en-GB" sz="2000" dirty="0">
                <a:latin typeface="Arial" panose="020B0604020202020204" pitchFamily="34" charset="0"/>
                <a:cs typeface="Arial" panose="020B0604020202020204" pitchFamily="34" charset="0"/>
              </a:rPr>
              <a:t>Lidl applies emotional intelligence through employee support and leadership development. By promoting communication and well-being, leaders improve workplace relationships, increase motivation and encourage collaboration across diverse organisational teams </a:t>
            </a:r>
            <a:r>
              <a:rPr lang="en-GB" sz="2000" b="1" dirty="0">
                <a:latin typeface="Arial" panose="020B0604020202020204" pitchFamily="34" charset="0"/>
                <a:cs typeface="Arial" panose="020B0604020202020204" pitchFamily="34" charset="0"/>
              </a:rPr>
              <a:t>(Lidl GB, 2023).</a:t>
            </a:r>
            <a:endParaRPr lang="en-GB" sz="2000" dirty="0">
              <a:latin typeface="Arial" panose="020B0604020202020204" pitchFamily="34" charset="0"/>
              <a:cs typeface="Arial" panose="020B0604020202020204" pitchFamily="34" charset="0"/>
            </a:endParaRPr>
          </a:p>
          <a:p>
            <a:endParaRPr lang="en-GB" sz="1400" dirty="0"/>
          </a:p>
        </p:txBody>
      </p:sp>
      <p:sp>
        <p:nvSpPr>
          <p:cNvPr id="6" name="TextBox 5">
            <a:extLst>
              <a:ext uri="{FF2B5EF4-FFF2-40B4-BE49-F238E27FC236}">
                <a16:creationId xmlns:a16="http://schemas.microsoft.com/office/drawing/2014/main" id="{EC812C25-4B38-ABDB-EC35-9B99F063F6D5}"/>
              </a:ext>
            </a:extLst>
          </p:cNvPr>
          <p:cNvSpPr txBox="1"/>
          <p:nvPr/>
        </p:nvSpPr>
        <p:spPr>
          <a:xfrm>
            <a:off x="6515000" y="1845439"/>
            <a:ext cx="254268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ehighvalleyramblings.blogspot.com/2017/08/german-grocer-coming-to-lehigh-valle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585976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896DC1F-B198-082D-AC7E-95B37F1EF9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82D5EE9-2F99-03C2-43DA-6AF5995549C7}"/>
              </a:ext>
            </a:extLst>
          </p:cNvPr>
          <p:cNvSpPr>
            <a:spLocks noGrp="1"/>
          </p:cNvSpPr>
          <p:nvPr>
            <p:ph type="title"/>
          </p:nvPr>
        </p:nvSpPr>
        <p:spPr>
          <a:xfrm>
            <a:off x="677333" y="609600"/>
            <a:ext cx="3851123" cy="1320800"/>
          </a:xfrm>
        </p:spPr>
        <p:txBody>
          <a:bodyPr>
            <a:normAutofit/>
          </a:bodyPr>
          <a:lstStyle/>
          <a:p>
            <a:r>
              <a:rPr lang="en-GB" dirty="0"/>
              <a:t>ASDA</a:t>
            </a:r>
          </a:p>
        </p:txBody>
      </p:sp>
      <p:sp>
        <p:nvSpPr>
          <p:cNvPr id="3" name="Content Placeholder 2">
            <a:extLst>
              <a:ext uri="{FF2B5EF4-FFF2-40B4-BE49-F238E27FC236}">
                <a16:creationId xmlns:a16="http://schemas.microsoft.com/office/drawing/2014/main" id="{3EF4D889-B882-06F7-2B34-2F962C49D76E}"/>
              </a:ext>
            </a:extLst>
          </p:cNvPr>
          <p:cNvSpPr>
            <a:spLocks noGrp="1"/>
          </p:cNvSpPr>
          <p:nvPr>
            <p:ph idx="1"/>
          </p:nvPr>
        </p:nvSpPr>
        <p:spPr>
          <a:xfrm>
            <a:off x="111760" y="1930400"/>
            <a:ext cx="5222240" cy="4317999"/>
          </a:xfrm>
        </p:spPr>
        <p:txBody>
          <a:bodyPr>
            <a:normAutofit/>
          </a:bodyPr>
          <a:lstStyle/>
          <a:p>
            <a:pPr marL="0" indent="0">
              <a:lnSpc>
                <a:spcPct val="90000"/>
              </a:lnSpc>
              <a:buNone/>
            </a:pPr>
            <a:r>
              <a:rPr lang="en-GB" sz="2000" dirty="0">
                <a:latin typeface="Arial" panose="020B0604020202020204" pitchFamily="34" charset="0"/>
                <a:cs typeface="Arial" panose="020B0604020202020204" pitchFamily="34" charset="0"/>
              </a:rPr>
              <a:t>Employee well-being programmes </a:t>
            </a:r>
          </a:p>
          <a:p>
            <a:pPr>
              <a:lnSpc>
                <a:spcPct val="90000"/>
              </a:lnSpc>
            </a:pPr>
            <a:r>
              <a:rPr lang="en-GB" sz="2000" dirty="0">
                <a:latin typeface="Arial" panose="020B0604020202020204" pitchFamily="34" charset="0"/>
                <a:cs typeface="Arial" panose="020B0604020202020204" pitchFamily="34" charset="0"/>
              </a:rPr>
              <a:t>Mental health initiatives </a:t>
            </a:r>
          </a:p>
          <a:p>
            <a:pPr>
              <a:lnSpc>
                <a:spcPct val="90000"/>
              </a:lnSpc>
            </a:pPr>
            <a:r>
              <a:rPr lang="en-GB" sz="2000" dirty="0">
                <a:latin typeface="Arial" panose="020B0604020202020204" pitchFamily="34" charset="0"/>
                <a:cs typeface="Arial" panose="020B0604020202020204" pitchFamily="34" charset="0"/>
              </a:rPr>
              <a:t>Inclusive leadership practices </a:t>
            </a:r>
          </a:p>
          <a:p>
            <a:pPr>
              <a:lnSpc>
                <a:spcPct val="90000"/>
              </a:lnSpc>
            </a:pPr>
            <a:r>
              <a:rPr lang="en-GB" sz="2000" dirty="0">
                <a:latin typeface="Arial" panose="020B0604020202020204" pitchFamily="34" charset="0"/>
                <a:cs typeface="Arial" panose="020B0604020202020204" pitchFamily="34" charset="0"/>
              </a:rPr>
              <a:t>Employee engagement focus </a:t>
            </a:r>
          </a:p>
          <a:p>
            <a:pPr marL="0" indent="0">
              <a:lnSpc>
                <a:spcPct val="90000"/>
              </a:lnSpc>
              <a:buNone/>
            </a:pPr>
            <a:r>
              <a:rPr lang="en-GB" sz="2000" dirty="0">
                <a:latin typeface="Arial" panose="020B0604020202020204" pitchFamily="34" charset="0"/>
                <a:cs typeface="Arial" panose="020B0604020202020204" pitchFamily="34" charset="0"/>
              </a:rPr>
              <a:t>ASDA demonstrates emotional intelligence by supporting employee welfare and mental health. Leaders use empathy and active listening to improve engagement, strengthen organisational commitment and create a positive workplace culture</a:t>
            </a:r>
            <a:r>
              <a:rPr lang="ro-RO"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8E770E0A-B664-C1CC-33BF-B6B676322E9F}"/>
              </a:ext>
            </a:extLst>
          </p:cNvPr>
          <p:cNvSpPr txBox="1"/>
          <p:nvPr/>
        </p:nvSpPr>
        <p:spPr>
          <a:xfrm>
            <a:off x="9521077" y="6657945"/>
            <a:ext cx="267092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uncyclopedia.com/wiki/ASD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172050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A66FD-9B39-1999-F813-35FD654606C7}"/>
              </a:ext>
            </a:extLst>
          </p:cNvPr>
          <p:cNvSpPr>
            <a:spLocks noGrp="1"/>
          </p:cNvSpPr>
          <p:nvPr>
            <p:ph type="title"/>
          </p:nvPr>
        </p:nvSpPr>
        <p:spPr/>
        <p:txBody>
          <a:bodyPr/>
          <a:lstStyle/>
          <a:p>
            <a:r>
              <a:rPr lang="en-GB" dirty="0"/>
              <a:t>AMAZON</a:t>
            </a:r>
          </a:p>
        </p:txBody>
      </p:sp>
      <p:sp>
        <p:nvSpPr>
          <p:cNvPr id="3" name="Content Placeholder 2">
            <a:extLst>
              <a:ext uri="{FF2B5EF4-FFF2-40B4-BE49-F238E27FC236}">
                <a16:creationId xmlns:a16="http://schemas.microsoft.com/office/drawing/2014/main" id="{6B3C4E5A-947A-A411-B588-45522B1FC5B1}"/>
              </a:ext>
            </a:extLst>
          </p:cNvPr>
          <p:cNvSpPr>
            <a:spLocks noGrp="1"/>
          </p:cNvSpPr>
          <p:nvPr>
            <p:ph idx="1"/>
          </p:nvPr>
        </p:nvSpPr>
        <p:spPr/>
        <p:txBody>
          <a:bodyPr>
            <a:normAutofit/>
          </a:bodyPr>
          <a:lstStyle/>
          <a:p>
            <a:pPr marL="0" indent="0">
              <a:buNone/>
            </a:pPr>
            <a:r>
              <a:rPr lang="en-GB" sz="2000" dirty="0">
                <a:latin typeface="Arial" panose="020B0604020202020204" pitchFamily="34" charset="0"/>
                <a:cs typeface="Arial" panose="020B0604020202020204" pitchFamily="34" charset="0"/>
              </a:rPr>
              <a:t>Innovation-focused culture </a:t>
            </a:r>
          </a:p>
          <a:p>
            <a:r>
              <a:rPr lang="en-GB" sz="2000" dirty="0">
                <a:latin typeface="Arial" panose="020B0604020202020204" pitchFamily="34" charset="0"/>
                <a:cs typeface="Arial" panose="020B0604020202020204" pitchFamily="34" charset="0"/>
              </a:rPr>
              <a:t>High-performance expectations </a:t>
            </a:r>
          </a:p>
          <a:p>
            <a:r>
              <a:rPr lang="en-GB" sz="2000" dirty="0">
                <a:latin typeface="Arial" panose="020B0604020202020204" pitchFamily="34" charset="0"/>
                <a:cs typeface="Arial" panose="020B0604020202020204" pitchFamily="34" charset="0"/>
              </a:rPr>
              <a:t>Leadership principles </a:t>
            </a:r>
          </a:p>
          <a:p>
            <a:r>
              <a:rPr lang="en-GB" sz="2000" dirty="0">
                <a:latin typeface="Arial" panose="020B0604020202020204" pitchFamily="34" charset="0"/>
                <a:cs typeface="Arial" panose="020B0604020202020204" pitchFamily="34" charset="0"/>
              </a:rPr>
              <a:t>Employee development initiatives </a:t>
            </a:r>
          </a:p>
          <a:p>
            <a:pPr marL="0" indent="0">
              <a:buNone/>
            </a:pPr>
            <a:r>
              <a:rPr lang="en-GB" sz="2000" dirty="0">
                <a:latin typeface="Arial" panose="020B0604020202020204" pitchFamily="34" charset="0"/>
                <a:cs typeface="Arial" panose="020B0604020202020204" pitchFamily="34" charset="0"/>
              </a:rPr>
              <a:t>Amazon highlights the challenges of balancing performance and emotional intelligence. While innovation drives success, criticism regarding employee pressure demonstrates the importance of empathy and well-being within leadership practices.</a:t>
            </a:r>
          </a:p>
          <a:p>
            <a:endParaRPr lang="en-GB" dirty="0"/>
          </a:p>
        </p:txBody>
      </p:sp>
      <p:pic>
        <p:nvPicPr>
          <p:cNvPr id="5" name="Picture 4">
            <a:extLst>
              <a:ext uri="{FF2B5EF4-FFF2-40B4-BE49-F238E27FC236}">
                <a16:creationId xmlns:a16="http://schemas.microsoft.com/office/drawing/2014/main" id="{4F982C2B-C64A-427C-936C-781790EB99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07280" y="228435"/>
            <a:ext cx="3991610" cy="2242985"/>
          </a:xfrm>
          <a:prstGeom prst="rect">
            <a:avLst/>
          </a:prstGeom>
        </p:spPr>
      </p:pic>
    </p:spTree>
    <p:extLst>
      <p:ext uri="{BB962C8B-B14F-4D97-AF65-F5344CB8AC3E}">
        <p14:creationId xmlns:p14="http://schemas.microsoft.com/office/powerpoint/2010/main" val="38352907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5B84B3-AD8C-6F22-1575-4AF620BFBB9E}"/>
              </a:ext>
            </a:extLst>
          </p:cNvPr>
          <p:cNvSpPr>
            <a:spLocks noGrp="1"/>
          </p:cNvSpPr>
          <p:nvPr>
            <p:ph type="title"/>
          </p:nvPr>
        </p:nvSpPr>
        <p:spPr>
          <a:xfrm>
            <a:off x="7181723" y="609600"/>
            <a:ext cx="4512989" cy="2227730"/>
          </a:xfrm>
        </p:spPr>
        <p:txBody>
          <a:bodyPr anchor="ctr">
            <a:normAutofit/>
          </a:bodyPr>
          <a:lstStyle/>
          <a:p>
            <a:r>
              <a:rPr lang="en-GB" b="1">
                <a:solidFill>
                  <a:srgbClr val="FFFFFF"/>
                </a:solidFill>
              </a:rPr>
              <a:t>Conclusion</a:t>
            </a:r>
            <a:br>
              <a:rPr lang="en-GB" b="1">
                <a:solidFill>
                  <a:srgbClr val="FFFFFF"/>
                </a:solidFill>
              </a:rPr>
            </a:br>
            <a:endParaRPr lang="en-GB">
              <a:solidFill>
                <a:srgbClr val="FFFFFF"/>
              </a:solidFill>
            </a:endParaRPr>
          </a:p>
        </p:txBody>
      </p:sp>
      <p:pic>
        <p:nvPicPr>
          <p:cNvPr id="7" name="Graphic 6" descr="Head with Gears">
            <a:extLst>
              <a:ext uri="{FF2B5EF4-FFF2-40B4-BE49-F238E27FC236}">
                <a16:creationId xmlns:a16="http://schemas.microsoft.com/office/drawing/2014/main" id="{BB5A729A-B8BC-4F5D-E394-B65CDA02FEA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FB7A203C-24FC-8165-DE69-36455F8C8E87}"/>
              </a:ext>
            </a:extLst>
          </p:cNvPr>
          <p:cNvSpPr>
            <a:spLocks noGrp="1"/>
          </p:cNvSpPr>
          <p:nvPr>
            <p:ph idx="1"/>
          </p:nvPr>
        </p:nvSpPr>
        <p:spPr>
          <a:xfrm>
            <a:off x="6612196" y="2214880"/>
            <a:ext cx="5285164" cy="3881120"/>
          </a:xfrm>
        </p:spPr>
        <p:txBody>
          <a:bodyPr anchor="t">
            <a:normAutofit/>
          </a:bodyPr>
          <a:lstStyle/>
          <a:p>
            <a:pPr marL="0" indent="0">
              <a:buNone/>
            </a:pPr>
            <a:r>
              <a:rPr lang="en-GB" sz="2000" dirty="0">
                <a:solidFill>
                  <a:srgbClr val="FFFFFF"/>
                </a:solidFill>
                <a:latin typeface="Arial" panose="020B0604020202020204" pitchFamily="34" charset="0"/>
                <a:cs typeface="Arial" panose="020B0604020202020204" pitchFamily="34" charset="0"/>
              </a:rPr>
              <a:t>Emotional intelligence is a critical leadership capability in modern organisations. The Mayer-Salovey Ability Model and Trait EI Theory demonstrate how emotional competencies influence leadership effectiveness. IKEA, Lidl, ASDA and Amazon illustrate the practical impact of emotional intelligence within multicultural workplaces.</a:t>
            </a:r>
          </a:p>
          <a:p>
            <a:endParaRPr lang="en-GB" dirty="0">
              <a:solidFill>
                <a:srgbClr val="FFFFFF"/>
              </a:solidFill>
            </a:endParaRPr>
          </a:p>
        </p:txBody>
      </p:sp>
    </p:spTree>
    <p:extLst>
      <p:ext uri="{BB962C8B-B14F-4D97-AF65-F5344CB8AC3E}">
        <p14:creationId xmlns:p14="http://schemas.microsoft.com/office/powerpoint/2010/main" val="1590257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4C906-4295-3920-368D-5C616A5EE850}"/>
              </a:ext>
            </a:extLst>
          </p:cNvPr>
          <p:cNvSpPr>
            <a:spLocks noGrp="1"/>
          </p:cNvSpPr>
          <p:nvPr>
            <p:ph type="title"/>
          </p:nvPr>
        </p:nvSpPr>
        <p:spPr>
          <a:xfrm>
            <a:off x="1043950" y="1179151"/>
            <a:ext cx="3300646" cy="4463889"/>
          </a:xfrm>
        </p:spPr>
        <p:txBody>
          <a:bodyPr anchor="ctr">
            <a:normAutofit/>
          </a:bodyPr>
          <a:lstStyle/>
          <a:p>
            <a:r>
              <a:rPr lang="en-GB" b="1" dirty="0"/>
              <a:t>References (Harvard Style)</a:t>
            </a:r>
            <a:br>
              <a:rPr lang="en-GB" b="1" dirty="0"/>
            </a:b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AD3167-D6B7-FA84-D118-50B120A90969}"/>
              </a:ext>
            </a:extLst>
          </p:cNvPr>
          <p:cNvSpPr>
            <a:spLocks noGrp="1"/>
          </p:cNvSpPr>
          <p:nvPr>
            <p:ph idx="1"/>
          </p:nvPr>
        </p:nvSpPr>
        <p:spPr>
          <a:xfrm>
            <a:off x="4656669" y="873760"/>
            <a:ext cx="7019541" cy="5080000"/>
          </a:xfrm>
        </p:spPr>
        <p:txBody>
          <a:bodyPr anchor="ctr">
            <a:normAutofit/>
          </a:bodyPr>
          <a:lstStyle/>
          <a:p>
            <a:pPr marL="0" indent="0">
              <a:lnSpc>
                <a:spcPct val="90000"/>
              </a:lnSpc>
              <a:buNone/>
            </a:pPr>
            <a:r>
              <a:rPr lang="en-GB" sz="1400" dirty="0"/>
              <a:t>Amazon (2024) </a:t>
            </a:r>
            <a:r>
              <a:rPr lang="en-GB" sz="1400" i="1" dirty="0"/>
              <a:t>Our Workplace and Culture</a:t>
            </a:r>
            <a:r>
              <a:rPr lang="en-GB" sz="1400" dirty="0"/>
              <a:t>. Available at: </a:t>
            </a:r>
            <a:r>
              <a:rPr lang="en-GB" sz="1400" dirty="0">
                <a:hlinkClick r:id="rId2"/>
              </a:rPr>
              <a:t>https://www.aboutamazon.com</a:t>
            </a:r>
            <a:endParaRPr lang="en-GB" sz="1400" dirty="0"/>
          </a:p>
          <a:p>
            <a:pPr marL="0" indent="0">
              <a:lnSpc>
                <a:spcPct val="90000"/>
              </a:lnSpc>
              <a:buNone/>
            </a:pPr>
            <a:r>
              <a:rPr lang="en-GB" sz="1400" dirty="0"/>
              <a:t>ASDA (2023) </a:t>
            </a:r>
            <a:r>
              <a:rPr lang="en-GB" sz="1400" i="1" dirty="0"/>
              <a:t>Corporate Responsibility Report 2023</a:t>
            </a:r>
            <a:r>
              <a:rPr lang="en-GB" sz="1400" dirty="0"/>
              <a:t>. Leeds: ASDA Stores Ltd.</a:t>
            </a:r>
          </a:p>
          <a:p>
            <a:pPr marL="0" indent="0">
              <a:lnSpc>
                <a:spcPct val="90000"/>
              </a:lnSpc>
              <a:buNone/>
            </a:pPr>
            <a:r>
              <a:rPr lang="en-GB" sz="1400" dirty="0"/>
              <a:t>IKEA (2023) </a:t>
            </a:r>
            <a:r>
              <a:rPr lang="en-GB" sz="1400" i="1" dirty="0"/>
              <a:t>IKEA Sustainability and Equality Report 2023</a:t>
            </a:r>
            <a:r>
              <a:rPr lang="en-GB" sz="1400" dirty="0"/>
              <a:t>. Available at: </a:t>
            </a:r>
            <a:r>
              <a:rPr lang="en-GB" sz="1400" dirty="0">
                <a:hlinkClick r:id="rId3"/>
              </a:rPr>
              <a:t>https://www.ikea.com</a:t>
            </a:r>
            <a:endParaRPr lang="en-GB" sz="1400" dirty="0"/>
          </a:p>
          <a:p>
            <a:pPr marL="0" indent="0">
              <a:lnSpc>
                <a:spcPct val="90000"/>
              </a:lnSpc>
              <a:buNone/>
            </a:pPr>
            <a:r>
              <a:rPr lang="en-GB" sz="1400" dirty="0"/>
              <a:t>Lidl GB (2023) </a:t>
            </a:r>
            <a:r>
              <a:rPr lang="en-GB" sz="1400" i="1" dirty="0"/>
              <a:t>Corporate Responsibility Report 2023</a:t>
            </a:r>
            <a:r>
              <a:rPr lang="en-GB" sz="1400" dirty="0"/>
              <a:t>. London: Lidl Great Britain Ltd.</a:t>
            </a:r>
          </a:p>
          <a:p>
            <a:pPr marL="0" indent="0">
              <a:lnSpc>
                <a:spcPct val="90000"/>
              </a:lnSpc>
              <a:buNone/>
            </a:pPr>
            <a:r>
              <a:rPr lang="en-GB" sz="1400" dirty="0"/>
              <a:t>Mattingly, V. and </a:t>
            </a:r>
            <a:r>
              <a:rPr lang="en-GB" sz="1400" dirty="0" err="1"/>
              <a:t>Kraiger</a:t>
            </a:r>
            <a:r>
              <a:rPr lang="en-GB" sz="1400" dirty="0"/>
              <a:t>, K. (2019) ‘Can emotional intelligence be trained? A meta-analytical investigation’, </a:t>
            </a:r>
            <a:r>
              <a:rPr lang="en-GB" sz="1400" i="1" dirty="0"/>
              <a:t>Human Resource Management Review</a:t>
            </a:r>
            <a:r>
              <a:rPr lang="en-GB" sz="1400" dirty="0"/>
              <a:t>, 29(2), pp. 140–155.</a:t>
            </a:r>
          </a:p>
          <a:p>
            <a:pPr marL="0" indent="0">
              <a:lnSpc>
                <a:spcPct val="90000"/>
              </a:lnSpc>
              <a:buNone/>
            </a:pPr>
            <a:r>
              <a:rPr lang="en-GB" sz="1400" dirty="0"/>
              <a:t>Miao, C., Humphrey, R.H. and Qian, S. (2021) ‘A meta-analysis of emotional intelligence and work attitudes’, </a:t>
            </a:r>
            <a:r>
              <a:rPr lang="en-GB" sz="1400" i="1" dirty="0"/>
              <a:t>Journal of Occupational and Organizational Psychology</a:t>
            </a:r>
            <a:r>
              <a:rPr lang="en-GB" sz="1400" dirty="0"/>
              <a:t>, 94(2), pp. 436–467.</a:t>
            </a:r>
          </a:p>
          <a:p>
            <a:pPr marL="0" indent="0">
              <a:lnSpc>
                <a:spcPct val="90000"/>
              </a:lnSpc>
              <a:buNone/>
            </a:pPr>
            <a:r>
              <a:rPr lang="en-GB" sz="1400" dirty="0"/>
              <a:t>Petrides, K.V. (2023) </a:t>
            </a:r>
            <a:r>
              <a:rPr lang="en-GB" sz="1400" i="1" dirty="0"/>
              <a:t>Trait Emotional Intelligence Theory</a:t>
            </a:r>
            <a:r>
              <a:rPr lang="en-GB" sz="1400" dirty="0"/>
              <a:t>. London: London Psychometric Laboratory.</a:t>
            </a:r>
          </a:p>
          <a:p>
            <a:pPr marL="0" indent="0">
              <a:lnSpc>
                <a:spcPct val="90000"/>
              </a:lnSpc>
              <a:buNone/>
            </a:pPr>
            <a:r>
              <a:rPr lang="en-GB" sz="1400" dirty="0" err="1"/>
              <a:t>Rockstuhl</a:t>
            </a:r>
            <a:r>
              <a:rPr lang="en-GB" sz="1400" dirty="0"/>
              <a:t>, T. and Van Dyne, L. (2021) ‘Culture and emotional intelligence in global leadership’, </a:t>
            </a:r>
            <a:r>
              <a:rPr lang="en-GB" sz="1400" i="1" dirty="0"/>
              <a:t>Annual Review of Organizational Psychology and Organizational </a:t>
            </a:r>
            <a:r>
              <a:rPr lang="en-GB" sz="1400" i="1" dirty="0" err="1"/>
              <a:t>Behavior</a:t>
            </a:r>
            <a:r>
              <a:rPr lang="en-GB" sz="1400" dirty="0"/>
              <a:t>, 8, pp. 125–152.</a:t>
            </a:r>
          </a:p>
          <a:p>
            <a:pPr marL="0" indent="0">
              <a:lnSpc>
                <a:spcPct val="90000"/>
              </a:lnSpc>
              <a:buNone/>
            </a:pPr>
            <a:endParaRPr lang="en-GB" sz="1400"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6166644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0</TotalTime>
  <Words>926</Words>
  <Application>Microsoft Office PowerPoint</Application>
  <PresentationFormat>Widescreen</PresentationFormat>
  <Paragraphs>82</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Trebuchet MS</vt:lpstr>
      <vt:lpstr>Wingdings</vt:lpstr>
      <vt:lpstr>Wingdings 3</vt:lpstr>
      <vt:lpstr>Facet</vt:lpstr>
      <vt:lpstr>STUDENT NAME: RALUCA IOANA SERBAN STUDENT ID:2213917</vt:lpstr>
      <vt:lpstr>Introduction </vt:lpstr>
      <vt:lpstr>Comprehension of Emotional Intelligence </vt:lpstr>
      <vt:lpstr>Mayer-Salovey Ability Model </vt:lpstr>
      <vt:lpstr>Critical Evaluation of Mayer-Salovey </vt:lpstr>
      <vt:lpstr>Trait Emotional Intelligence  </vt:lpstr>
      <vt:lpstr>Critical Evaluation of Trait EI </vt:lpstr>
      <vt:lpstr>Emotional competencies in Leadership practice </vt:lpstr>
      <vt:lpstr>Emotional Intelligence in Multicultural Teams </vt:lpstr>
      <vt:lpstr>IKEA </vt:lpstr>
      <vt:lpstr>LIDL</vt:lpstr>
      <vt:lpstr>ASDA</vt:lpstr>
      <vt:lpstr>AMAZON</vt:lpstr>
      <vt:lpstr>Conclusion </vt:lpstr>
      <vt:lpstr>References (Harvard Style)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2026-06-09T18:58:23Z</dcterms:created>
  <dcterms:modified xsi:type="dcterms:W3CDTF">2026-06-24T08:12:43Z</dcterms:modified>
</cp:coreProperties>
</file>